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6"/>
  </p:notesMasterIdLst>
  <p:handoutMasterIdLst>
    <p:handoutMasterId r:id="rId77"/>
  </p:handoutMasterIdLst>
  <p:sldIdLst>
    <p:sldId id="256" r:id="rId2"/>
    <p:sldId id="407" r:id="rId3"/>
    <p:sldId id="373" r:id="rId4"/>
    <p:sldId id="374" r:id="rId5"/>
    <p:sldId id="320" r:id="rId6"/>
    <p:sldId id="321" r:id="rId7"/>
    <p:sldId id="322" r:id="rId8"/>
    <p:sldId id="323" r:id="rId9"/>
    <p:sldId id="326" r:id="rId10"/>
    <p:sldId id="375" r:id="rId11"/>
    <p:sldId id="376" r:id="rId12"/>
    <p:sldId id="325" r:id="rId13"/>
    <p:sldId id="328" r:id="rId14"/>
    <p:sldId id="327" r:id="rId15"/>
    <p:sldId id="329" r:id="rId16"/>
    <p:sldId id="408" r:id="rId17"/>
    <p:sldId id="409" r:id="rId18"/>
    <p:sldId id="330" r:id="rId19"/>
    <p:sldId id="331" r:id="rId20"/>
    <p:sldId id="347" r:id="rId21"/>
    <p:sldId id="348" r:id="rId22"/>
    <p:sldId id="410" r:id="rId23"/>
    <p:sldId id="338" r:id="rId24"/>
    <p:sldId id="339" r:id="rId25"/>
    <p:sldId id="395" r:id="rId26"/>
    <p:sldId id="396" r:id="rId27"/>
    <p:sldId id="397" r:id="rId28"/>
    <p:sldId id="411" r:id="rId29"/>
    <p:sldId id="398" r:id="rId30"/>
    <p:sldId id="399" r:id="rId31"/>
    <p:sldId id="400" r:id="rId32"/>
    <p:sldId id="401" r:id="rId33"/>
    <p:sldId id="402" r:id="rId34"/>
    <p:sldId id="404" r:id="rId35"/>
    <p:sldId id="403" r:id="rId36"/>
    <p:sldId id="406" r:id="rId37"/>
    <p:sldId id="345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71" r:id="rId66"/>
    <p:sldId id="258" r:id="rId67"/>
    <p:sldId id="295" r:id="rId68"/>
    <p:sldId id="296" r:id="rId69"/>
    <p:sldId id="297" r:id="rId70"/>
    <p:sldId id="405" r:id="rId71"/>
    <p:sldId id="336" r:id="rId72"/>
    <p:sldId id="335" r:id="rId73"/>
    <p:sldId id="359" r:id="rId74"/>
    <p:sldId id="358" r:id="rId75"/>
  </p:sldIdLst>
  <p:sldSz cx="9144000" cy="6858000" type="screen4x3"/>
  <p:notesSz cx="67945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9" autoAdjust="0"/>
  </p:normalViewPr>
  <p:slideViewPr>
    <p:cSldViewPr>
      <p:cViewPr varScale="1">
        <p:scale>
          <a:sx n="66" d="100"/>
          <a:sy n="66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99FF"/>
              </a:solidFill>
            </c:spPr>
          </c:dPt>
          <c:dPt>
            <c:idx val="1"/>
            <c:bubble3D val="0"/>
            <c:spPr>
              <a:solidFill>
                <a:srgbClr val="FFCC00"/>
              </a:solidFill>
            </c:spPr>
          </c:dPt>
          <c:dPt>
            <c:idx val="2"/>
            <c:bubble3D val="0"/>
            <c:spPr>
              <a:solidFill>
                <a:srgbClr val="FF0066"/>
              </a:solidFill>
            </c:spPr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733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20733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A58757E1-A3A1-4ACD-B2FB-65E5463D28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59350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2060"/>
            <a:ext cx="5435600" cy="446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733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20733"/>
            <a:ext cx="2944283" cy="49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72B37C71-CCAD-496C-B3A7-59B15157B5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34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03BF3-BD54-4B58-A1A6-1A7E88D097B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7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ways (not covered here): global event properties </a:t>
            </a:r>
            <a:r>
              <a:rPr lang="en-US" baseline="0" dirty="0" smtClean="0">
                <a:sym typeface="Wingdings" pitchFamily="2" charset="2"/>
              </a:rPr>
              <a:t> flow, chemical composition and spectra of light hadrons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37C71-CCAD-496C-B3A7-59B15157B5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41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Lattice </a:t>
            </a:r>
            <a:r>
              <a:rPr lang="en-US" dirty="0" smtClean="0">
                <a:sym typeface="Wingdings" pitchFamily="2" charset="2"/>
              </a:rPr>
              <a:t> temporal meson </a:t>
            </a:r>
            <a:r>
              <a:rPr lang="en-US" dirty="0" err="1" smtClean="0">
                <a:sym typeface="Wingdings" pitchFamily="2" charset="2"/>
              </a:rPr>
              <a:t>correlators</a:t>
            </a:r>
            <a:r>
              <a:rPr lang="en-US" dirty="0" smtClean="0">
                <a:sym typeface="Wingdings" pitchFamily="2" charset="2"/>
              </a:rPr>
              <a:t>, potential  static quark-antiquark </a:t>
            </a:r>
            <a:r>
              <a:rPr lang="en-US" dirty="0" err="1" smtClean="0">
                <a:sym typeface="Wingdings" pitchFamily="2" charset="2"/>
              </a:rPr>
              <a:t>correlators</a:t>
            </a:r>
            <a:r>
              <a:rPr lang="en-US" dirty="0" smtClean="0">
                <a:sym typeface="Wingdings" pitchFamily="2" charset="2"/>
              </a:rPr>
              <a:t> as input</a:t>
            </a:r>
            <a:r>
              <a:rPr lang="en-US" baseline="0" dirty="0" smtClean="0">
                <a:sym typeface="Wingdings" pitchFamily="2" charset="2"/>
              </a:rPr>
              <a:t> to Schrodinger equations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37C71-CCAD-496C-B3A7-59B15157B5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Effective field theory and velocity dependence of the suppression (</a:t>
            </a:r>
            <a:r>
              <a:rPr lang="en-US" dirty="0" err="1" smtClean="0"/>
              <a:t>Vairo</a:t>
            </a:r>
            <a:r>
              <a:rPr lang="en-US" dirty="0" smtClean="0"/>
              <a:t>, Escobedo)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B37C71-CCAD-496C-B3A7-59B15157B58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03BF3-BD54-4B58-A1A6-1A7E88D097B7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49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CF544-80D3-455B-9007-D44411FDF0D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95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B07E4-6A57-4C83-832E-E355623FAADD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49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83AB4-6104-4B80-8B73-1B66B7D53F1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084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04B15-6403-4B99-A1D9-1B1271DCF4D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1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7D622-4373-499A-8AE4-2487E60853A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12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707BE-47B8-4699-9F80-0D96C57EA39F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42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EF31F-5B5B-4E6B-88D6-7923DC2F1CB9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36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B6429-3E7F-467F-940C-DF45ED45ABB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21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A9874-1817-4644-B865-F6425461DD13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47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75455-326F-4CA1-8056-A340963DEED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81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48497-926F-4E22-A917-C9AAB0E06191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57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it-IT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it-IT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2F482141-1A15-4119-BDEC-A446FBA076B0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1.wmf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pn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1.wmf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525000" cy="868362"/>
          </a:xfrm>
        </p:spPr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quarkonia</a:t>
            </a:r>
            <a:r>
              <a:rPr lang="en-US" dirty="0" smtClean="0"/>
              <a:t> and Quark-Gluon Plasma:</a:t>
            </a:r>
            <a:br>
              <a:rPr lang="en-US" dirty="0" smtClean="0"/>
            </a:br>
            <a:r>
              <a:rPr lang="en-US" dirty="0" smtClean="0"/>
              <a:t>a saga with (at least) three-episodes</a:t>
            </a:r>
            <a:endParaRPr lang="en-US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362200" y="1371600"/>
            <a:ext cx="37349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E. </a:t>
            </a:r>
            <a:r>
              <a:rPr lang="en-US" dirty="0" err="1"/>
              <a:t>Scomparin</a:t>
            </a:r>
            <a:r>
              <a:rPr lang="en-US" dirty="0"/>
              <a:t> (INFN Torino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9100" y="19050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EMMI/GSI, April 17,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442"/>
          <a:stretch/>
        </p:blipFill>
        <p:spPr>
          <a:xfrm>
            <a:off x="950626" y="2667000"/>
            <a:ext cx="2173574" cy="2785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0" t="50000" r="33370"/>
          <a:stretch/>
        </p:blipFill>
        <p:spPr>
          <a:xfrm>
            <a:off x="3352800" y="2667000"/>
            <a:ext cx="2161368" cy="2785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0" t="50000"/>
          <a:stretch/>
        </p:blipFill>
        <p:spPr>
          <a:xfrm>
            <a:off x="5715000" y="2667000"/>
            <a:ext cx="2187263" cy="278560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76200" y="2571750"/>
            <a:ext cx="9343149" cy="3143250"/>
            <a:chOff x="0" y="3124200"/>
            <a:chExt cx="9343149" cy="3143250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3124200"/>
              <a:ext cx="9343149" cy="3143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993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124200"/>
              <a:ext cx="3119029" cy="3125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33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842" y="3124200"/>
              <a:ext cx="2812658" cy="3143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33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3182256"/>
              <a:ext cx="3323349" cy="3067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2245" y="5791200"/>
            <a:ext cx="2807115" cy="1009710"/>
            <a:chOff x="52245" y="5791200"/>
            <a:chExt cx="2807115" cy="1009710"/>
          </a:xfrm>
        </p:grpSpPr>
        <p:sp>
          <p:nvSpPr>
            <p:cNvPr id="6" name="TextBox 5"/>
            <p:cNvSpPr txBox="1"/>
            <p:nvPr/>
          </p:nvSpPr>
          <p:spPr>
            <a:xfrm>
              <a:off x="52245" y="5791200"/>
              <a:ext cx="28071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SPS: the discovery of the</a:t>
              </a:r>
            </a:p>
            <a:p>
              <a:pPr algn="ctr"/>
              <a:r>
                <a:rPr lang="en-US" sz="1600" dirty="0" smtClean="0"/>
                <a:t>anomalous suppression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7573" y="6400800"/>
              <a:ext cx="1914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“A new hope”</a:t>
              </a:r>
              <a:endParaRPr lang="it-IT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36997" y="5791200"/>
            <a:ext cx="310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RHIC: puzzling observations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rom America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58994" y="6381690"/>
            <a:ext cx="351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Empire strikes back”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6144005" y="5791200"/>
            <a:ext cx="2852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LHC: towards a new era 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5282" y="6381690"/>
            <a:ext cx="270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“Return of the Jedi”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57225"/>
            <a:ext cx="9144000" cy="6200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92075"/>
            <a:ext cx="8229600" cy="777875"/>
          </a:xfrm>
        </p:spPr>
        <p:txBody>
          <a:bodyPr/>
          <a:lstStyle/>
          <a:p>
            <a:r>
              <a:rPr lang="en-US" dirty="0" smtClean="0"/>
              <a:t>Early concerns…</a:t>
            </a:r>
            <a:endParaRPr lang="it-IT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40"/>
          <a:stretch/>
        </p:blipFill>
        <p:spPr bwMode="auto">
          <a:xfrm>
            <a:off x="257175" y="657225"/>
            <a:ext cx="85058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00"/>
            <a:ext cx="50292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7"/>
          <a:stretch/>
        </p:blipFill>
        <p:spPr bwMode="auto">
          <a:xfrm>
            <a:off x="5181600" y="1981200"/>
            <a:ext cx="3381375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867400"/>
            <a:ext cx="8401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3962400" y="6096000"/>
            <a:ext cx="465137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33400" y="6339114"/>
            <a:ext cx="69342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839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…and different opinions…</a:t>
            </a:r>
            <a:endParaRPr lang="it-IT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/>
          <a:stretch/>
        </p:blipFill>
        <p:spPr bwMode="auto">
          <a:xfrm>
            <a:off x="4365168" y="834755"/>
            <a:ext cx="4840042" cy="349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r="10013" b="15900"/>
          <a:stretch/>
        </p:blipFill>
        <p:spPr bwMode="auto">
          <a:xfrm>
            <a:off x="-76200" y="833542"/>
            <a:ext cx="4434590" cy="49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89" y="4442443"/>
            <a:ext cx="4783111" cy="51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029200"/>
            <a:ext cx="4966590" cy="41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22420" y="5363980"/>
            <a:ext cx="3962400" cy="44312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254770" y="1691390"/>
            <a:ext cx="685800" cy="381000"/>
          </a:xfrm>
          <a:prstGeom prst="ellipse">
            <a:avLst/>
          </a:prstGeom>
          <a:solidFill>
            <a:srgbClr val="92D050">
              <a:alpha val="45000"/>
            </a:srgbClr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867399" y="2133600"/>
            <a:ext cx="806895" cy="381000"/>
          </a:xfrm>
          <a:prstGeom prst="ellipse">
            <a:avLst/>
          </a:prstGeom>
          <a:solidFill>
            <a:srgbClr val="92D050">
              <a:alpha val="45000"/>
            </a:srgbClr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67200" y="5029200"/>
            <a:ext cx="4876800" cy="44312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19800"/>
            <a:ext cx="878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give us today the “</a:t>
            </a:r>
            <a:r>
              <a:rPr lang="en-US" dirty="0" err="1" smtClean="0"/>
              <a:t>flavour</a:t>
            </a:r>
            <a:r>
              <a:rPr lang="en-US" dirty="0" smtClean="0"/>
              <a:t>” of hot discussions held at that time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364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868362"/>
          </a:xfrm>
        </p:spPr>
        <p:txBody>
          <a:bodyPr/>
          <a:lstStyle/>
          <a:p>
            <a:r>
              <a:rPr lang="en-US" dirty="0" smtClean="0"/>
              <a:t>...showed that </a:t>
            </a:r>
            <a:r>
              <a:rPr lang="en-US" dirty="0"/>
              <a:t>the story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dirty="0"/>
              <a:t>not </a:t>
            </a:r>
            <a:r>
              <a:rPr lang="en-US" dirty="0" smtClean="0"/>
              <a:t>simple</a:t>
            </a:r>
            <a:endParaRPr lang="en-US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22275" y="4419600"/>
            <a:ext cx="8035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Are there any </a:t>
            </a:r>
            <a:r>
              <a:rPr lang="en-US" dirty="0">
                <a:solidFill>
                  <a:srgbClr val="FFFF00"/>
                </a:solidFill>
              </a:rPr>
              <a:t>other effects</a:t>
            </a:r>
            <a:r>
              <a:rPr lang="en-US" dirty="0"/>
              <a:t>, not related to </a:t>
            </a:r>
            <a:r>
              <a:rPr lang="en-US" dirty="0" err="1"/>
              <a:t>colour</a:t>
            </a:r>
            <a:r>
              <a:rPr lang="en-US" dirty="0"/>
              <a:t> screening,</a:t>
            </a:r>
          </a:p>
          <a:p>
            <a:r>
              <a:rPr lang="en-US" dirty="0"/>
              <a:t>  </a:t>
            </a:r>
            <a:r>
              <a:rPr lang="en-US" dirty="0" smtClean="0"/>
              <a:t> that </a:t>
            </a:r>
            <a:r>
              <a:rPr lang="en-US" dirty="0"/>
              <a:t>may </a:t>
            </a:r>
            <a:r>
              <a:rPr lang="en-US" dirty="0" smtClean="0"/>
              <a:t>influence the yield of </a:t>
            </a:r>
            <a:r>
              <a:rPr lang="en-US" dirty="0" err="1" smtClean="0"/>
              <a:t>quarkonium</a:t>
            </a:r>
            <a:r>
              <a:rPr lang="en-US" dirty="0" smtClean="0"/>
              <a:t> </a:t>
            </a:r>
            <a:r>
              <a:rPr lang="en-US" dirty="0"/>
              <a:t>states ? 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92113" y="2625804"/>
            <a:ext cx="83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Is it possible to define a </a:t>
            </a:r>
            <a:r>
              <a:rPr lang="en-US" dirty="0">
                <a:solidFill>
                  <a:srgbClr val="FFFF00"/>
                </a:solidFill>
              </a:rPr>
              <a:t>“reference”</a:t>
            </a:r>
            <a:r>
              <a:rPr lang="en-US" dirty="0"/>
              <a:t> (i.e. unsuppressed)</a:t>
            </a:r>
          </a:p>
          <a:p>
            <a:r>
              <a:rPr lang="en-US" dirty="0"/>
              <a:t>  </a:t>
            </a:r>
            <a:r>
              <a:rPr lang="en-US" dirty="0" smtClean="0"/>
              <a:t> process </a:t>
            </a:r>
            <a:r>
              <a:rPr lang="en-US" dirty="0"/>
              <a:t>in order to properly define </a:t>
            </a:r>
            <a:r>
              <a:rPr lang="en-US" dirty="0" err="1"/>
              <a:t>quarkonium</a:t>
            </a:r>
            <a:r>
              <a:rPr lang="en-US" dirty="0"/>
              <a:t> suppression ?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471704" y="5791200"/>
            <a:ext cx="55386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None of these questions </a:t>
            </a:r>
            <a:r>
              <a:rPr lang="en-US" dirty="0"/>
              <a:t>(</a:t>
            </a:r>
            <a:r>
              <a:rPr lang="en-US" dirty="0" smtClean="0"/>
              <a:t>unfortunately!) </a:t>
            </a:r>
          </a:p>
          <a:p>
            <a:pPr algn="ctr"/>
            <a:r>
              <a:rPr lang="en-US" dirty="0" smtClean="0"/>
              <a:t>has </a:t>
            </a:r>
            <a:r>
              <a:rPr lang="en-US" dirty="0"/>
              <a:t>a trivial answer.... 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401638" y="3657600"/>
            <a:ext cx="67172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Can the </a:t>
            </a:r>
            <a:r>
              <a:rPr lang="en-US" dirty="0">
                <a:solidFill>
                  <a:srgbClr val="FFFF00"/>
                </a:solidFill>
              </a:rPr>
              <a:t>melting temperature(s)</a:t>
            </a:r>
            <a:r>
              <a:rPr lang="en-US" dirty="0"/>
              <a:t> be </a:t>
            </a:r>
            <a:r>
              <a:rPr lang="en-US" dirty="0" smtClean="0"/>
              <a:t>determined </a:t>
            </a:r>
            <a:r>
              <a:rPr lang="en-US" dirty="0"/>
              <a:t>?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849312" y="5638800"/>
            <a:ext cx="6781800" cy="990600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425393" y="1200090"/>
            <a:ext cx="4192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Some basic topics/problems:</a:t>
            </a:r>
            <a:endParaRPr lang="it-IT" dirty="0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81000" y="1885890"/>
            <a:ext cx="833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What do we learn by looking at </a:t>
            </a:r>
            <a:r>
              <a:rPr lang="en-US" dirty="0" smtClean="0">
                <a:solidFill>
                  <a:srgbClr val="FFFF00"/>
                </a:solidFill>
              </a:rPr>
              <a:t>different  </a:t>
            </a:r>
            <a:r>
              <a:rPr lang="en-US" dirty="0" err="1" smtClean="0">
                <a:solidFill>
                  <a:srgbClr val="FFFF00"/>
                </a:solidFill>
              </a:rPr>
              <a:t>quarkonium</a:t>
            </a:r>
            <a:r>
              <a:rPr lang="en-US" dirty="0" smtClean="0">
                <a:solidFill>
                  <a:srgbClr val="FFFF00"/>
                </a:solidFill>
              </a:rPr>
              <a:t> states?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Sources of heavy </a:t>
            </a:r>
            <a:r>
              <a:rPr lang="en-US" dirty="0" err="1" smtClean="0"/>
              <a:t>quarkonia</a:t>
            </a:r>
            <a:endParaRPr lang="it-IT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5000" y="6330950"/>
            <a:ext cx="2133600" cy="476250"/>
          </a:xfrm>
        </p:spPr>
        <p:txBody>
          <a:bodyPr/>
          <a:lstStyle/>
          <a:p>
            <a:pPr>
              <a:defRPr/>
            </a:pPr>
            <a:fld id="{24118BAC-40E8-469D-9BE9-5DCFBE4772CC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0287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650" y="989618"/>
            <a:ext cx="450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Quarkonium</a:t>
            </a:r>
            <a:r>
              <a:rPr lang="en-US" dirty="0" smtClean="0"/>
              <a:t> production can proceed: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137160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SzPct val="125000"/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directly in the interaction of the initial </a:t>
            </a:r>
            <a:r>
              <a:rPr lang="en-US" dirty="0" err="1">
                <a:solidFill>
                  <a:srgbClr val="FFFF00"/>
                </a:solidFill>
              </a:rPr>
              <a:t>partons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Clr>
                <a:srgbClr val="FFFF00"/>
              </a:buClr>
              <a:buSzPct val="125000"/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via </a:t>
            </a:r>
            <a:r>
              <a:rPr lang="en-US" dirty="0">
                <a:solidFill>
                  <a:srgbClr val="FFFF00"/>
                </a:solidFill>
              </a:rPr>
              <a:t>the decay of heavier hadrons (feed-down)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77829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1511" y="2173069"/>
            <a:ext cx="563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J/</a:t>
            </a:r>
            <a:r>
              <a:rPr lang="en-US" dirty="0" smtClean="0">
                <a:sym typeface="Symbol"/>
              </a:rPr>
              <a:t> (at CDF/LHC energies)</a:t>
            </a:r>
            <a:r>
              <a:rPr lang="en-US" dirty="0" smtClean="0"/>
              <a:t> the contributing mechanisms are: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1259292" y="3000376"/>
            <a:ext cx="240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Direct production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292" y="3429000"/>
            <a:ext cx="4531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Feed-down from higher </a:t>
            </a:r>
            <a:r>
              <a:rPr lang="en-US" dirty="0" err="1" smtClean="0">
                <a:solidFill>
                  <a:srgbClr val="FFFF00"/>
                </a:solidFill>
              </a:rPr>
              <a:t>charmonium</a:t>
            </a:r>
            <a:r>
              <a:rPr lang="en-US" dirty="0" smtClean="0">
                <a:solidFill>
                  <a:srgbClr val="FFFF00"/>
                </a:solidFill>
              </a:rPr>
              <a:t> states:</a:t>
            </a:r>
          </a:p>
          <a:p>
            <a:r>
              <a:rPr lang="en-US" dirty="0" smtClean="0"/>
              <a:t>~ 8% from </a:t>
            </a:r>
            <a:r>
              <a:rPr lang="en-US" dirty="0" smtClean="0">
                <a:sym typeface="Symbol"/>
              </a:rPr>
              <a:t>(2S), ~25% from </a:t>
            </a:r>
            <a:r>
              <a:rPr lang="en-US" baseline="-25000" dirty="0" smtClean="0">
                <a:sym typeface="Symbol"/>
              </a:rPr>
              <a:t>c</a:t>
            </a:r>
            <a:endParaRPr lang="it-IT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59292" y="4690444"/>
            <a:ext cx="3828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 decay</a:t>
            </a:r>
          </a:p>
          <a:p>
            <a:r>
              <a:rPr lang="en-US" dirty="0" smtClean="0"/>
              <a:t>contribution is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dependent</a:t>
            </a:r>
          </a:p>
          <a:p>
            <a:r>
              <a:rPr lang="en-US" dirty="0" smtClean="0"/>
              <a:t>~10% at p</a:t>
            </a:r>
            <a:r>
              <a:rPr lang="en-US" baseline="-25000" dirty="0" smtClean="0"/>
              <a:t>T</a:t>
            </a:r>
            <a:r>
              <a:rPr lang="en-US" dirty="0" smtClean="0"/>
              <a:t>~1.5GeV/c</a:t>
            </a:r>
            <a:endParaRPr lang="it-IT" dirty="0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978933" y="3064668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957775" y="3472377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965192" y="4733821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5" name="Left Brace 14"/>
          <p:cNvSpPr/>
          <p:nvPr/>
        </p:nvSpPr>
        <p:spPr bwMode="auto">
          <a:xfrm>
            <a:off x="807485" y="2895600"/>
            <a:ext cx="45719" cy="1476376"/>
          </a:xfrm>
          <a:prstGeom prst="leftBrac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>
            <a:off x="807485" y="4733927"/>
            <a:ext cx="143147" cy="972180"/>
          </a:xfrm>
          <a:prstGeom prst="leftBrac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-5400000">
            <a:off x="8463" y="3404028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Prompt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-5400000">
            <a:off x="-274794" y="4819694"/>
            <a:ext cx="1747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Non-prompt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682816" y="5943600"/>
            <a:ext cx="44547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B-decay component “easier” to separate </a:t>
            </a:r>
            <a:r>
              <a:rPr lang="en-US" dirty="0" smtClean="0">
                <a:sym typeface="Wingdings" pitchFamily="2" charset="2"/>
              </a:rPr>
              <a:t>displaced production</a:t>
            </a:r>
            <a:endParaRPr lang="it-IT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43600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310"/>
          <a:stretch>
            <a:fillRect/>
          </a:stretch>
        </p:blipFill>
        <p:spPr bwMode="auto">
          <a:xfrm>
            <a:off x="5357529" y="4395792"/>
            <a:ext cx="3621087" cy="244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6324600" y="1700208"/>
            <a:ext cx="3200400" cy="2795592"/>
            <a:chOff x="5943600" y="1600201"/>
            <a:chExt cx="3200400" cy="2795592"/>
          </a:xfrm>
        </p:grpSpPr>
        <p:graphicFrame>
          <p:nvGraphicFramePr>
            <p:cNvPr id="23" name="Chart 22"/>
            <p:cNvGraphicFramePr/>
            <p:nvPr>
              <p:extLst>
                <p:ext uri="{D42A27DB-BD31-4B8C-83A1-F6EECF244321}">
                  <p14:modId xmlns:p14="http://schemas.microsoft.com/office/powerpoint/2010/main" val="1533468617"/>
                </p:ext>
              </p:extLst>
            </p:nvPr>
          </p:nvGraphicFramePr>
          <p:xfrm>
            <a:off x="5943600" y="1600201"/>
            <a:ext cx="3200400" cy="27955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7696200" y="2750125"/>
              <a:ext cx="8771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Direct</a:t>
              </a:r>
            </a:p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60%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10745" y="3255820"/>
              <a:ext cx="1083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B decay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0%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81936" y="2410690"/>
              <a:ext cx="14622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Feed Down</a:t>
              </a:r>
            </a:p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30%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153400" y="1524000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3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19" grpId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Sequential suppression</a:t>
            </a:r>
            <a:endParaRPr lang="it-IT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5000" y="6330950"/>
            <a:ext cx="2133600" cy="476250"/>
          </a:xfrm>
        </p:spPr>
        <p:txBody>
          <a:bodyPr/>
          <a:lstStyle/>
          <a:p>
            <a:fld id="{8D447A47-DF58-40DD-83C3-36EA30F0D971}" type="slidenum">
              <a:rPr lang="en-US"/>
              <a:pPr/>
              <a:t>14</a:t>
            </a:fld>
            <a:endParaRPr lang="en-US"/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26855" y="5702379"/>
            <a:ext cx="304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Sequential suppression of the resonances </a:t>
            </a:r>
          </a:p>
          <a:p>
            <a:endParaRPr lang="en-US" dirty="0"/>
          </a:p>
        </p:txBody>
      </p:sp>
      <p:sp>
        <p:nvSpPr>
          <p:cNvPr id="5" name="Text Box 40"/>
          <p:cNvSpPr txBox="1">
            <a:spLocks noChangeArrowheads="1"/>
          </p:cNvSpPr>
          <p:nvPr/>
        </p:nvSpPr>
        <p:spPr bwMode="auto">
          <a:xfrm>
            <a:off x="533400" y="831708"/>
            <a:ext cx="58591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The </a:t>
            </a:r>
            <a:r>
              <a:rPr lang="en-US" dirty="0" err="1" smtClean="0"/>
              <a:t>quarkonium</a:t>
            </a:r>
            <a:r>
              <a:rPr lang="en-US" dirty="0" smtClean="0"/>
              <a:t> </a:t>
            </a:r>
            <a:r>
              <a:rPr lang="en-US" dirty="0"/>
              <a:t>states can be characterized by  </a:t>
            </a:r>
            <a:endParaRPr lang="it-IT" dirty="0"/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752600" y="1111250"/>
            <a:ext cx="29129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CC00"/>
              </a:buClr>
              <a:buSzPct val="150000"/>
              <a:buFontTx/>
              <a:buChar char="•"/>
            </a:pPr>
            <a:r>
              <a:rPr lang="en-US" dirty="0"/>
              <a:t> the binding energy</a:t>
            </a:r>
          </a:p>
          <a:p>
            <a:pPr>
              <a:buClr>
                <a:srgbClr val="FFCC00"/>
              </a:buClr>
              <a:buSzPct val="150000"/>
              <a:buFontTx/>
              <a:buChar char="•"/>
            </a:pP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radius</a:t>
            </a:r>
            <a:endParaRPr lang="it-IT" dirty="0"/>
          </a:p>
        </p:txBody>
      </p:sp>
      <p:sp>
        <p:nvSpPr>
          <p:cNvPr id="7" name="Text Box 84"/>
          <p:cNvSpPr txBox="1">
            <a:spLocks noChangeArrowheads="1"/>
          </p:cNvSpPr>
          <p:nvPr/>
        </p:nvSpPr>
        <p:spPr bwMode="auto">
          <a:xfrm>
            <a:off x="4495800" y="1916668"/>
            <a:ext cx="48407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More bound states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smaller </a:t>
            </a:r>
            <a:r>
              <a:rPr lang="en-US" dirty="0"/>
              <a:t>size </a:t>
            </a:r>
            <a:endParaRPr lang="it-IT" dirty="0"/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4531879" y="2365374"/>
            <a:ext cx="48407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Debye </a:t>
            </a:r>
            <a:r>
              <a:rPr lang="en-US" dirty="0"/>
              <a:t>screening condition  r</a:t>
            </a:r>
            <a:r>
              <a:rPr lang="en-US" baseline="-25000" dirty="0"/>
              <a:t>0</a:t>
            </a:r>
            <a:r>
              <a:rPr lang="en-US" dirty="0"/>
              <a:t> &gt; </a:t>
            </a:r>
            <a:r>
              <a:rPr lang="en-US" dirty="0">
                <a:sym typeface="Symbol" pitchFamily="18" charset="2"/>
              </a:rPr>
              <a:t></a:t>
            </a:r>
            <a:r>
              <a:rPr lang="en-US" baseline="-25000" dirty="0">
                <a:sym typeface="Symbol" pitchFamily="18" charset="2"/>
              </a:rPr>
              <a:t>D</a:t>
            </a:r>
            <a:r>
              <a:rPr lang="en-US" dirty="0">
                <a:sym typeface="Symbol" pitchFamily="18" charset="2"/>
              </a:rPr>
              <a:t> will occur at </a:t>
            </a:r>
            <a:r>
              <a:rPr lang="en-US" dirty="0" smtClean="0">
                <a:sym typeface="Symbol" pitchFamily="18" charset="2"/>
              </a:rPr>
              <a:t>different T</a:t>
            </a:r>
            <a:endParaRPr lang="it-IT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" y="844407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3864495" y="1889127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3870932" y="2398712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404404"/>
              </p:ext>
            </p:extLst>
          </p:nvPr>
        </p:nvGraphicFramePr>
        <p:xfrm>
          <a:off x="76200" y="1905000"/>
          <a:ext cx="4261424" cy="187791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52671"/>
                <a:gridCol w="809613"/>
                <a:gridCol w="809613"/>
                <a:gridCol w="989527"/>
              </a:tblGrid>
              <a:tr h="4694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J/</a:t>
                      </a:r>
                      <a:r>
                        <a:rPr lang="en-US" dirty="0" smtClean="0">
                          <a:sym typeface="Symbol"/>
                        </a:rPr>
                        <a:t>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/>
                        </a:rPr>
                        <a:t></a:t>
                      </a:r>
                      <a:r>
                        <a:rPr lang="it-IT" baseline="-25000" dirty="0" smtClean="0">
                          <a:sym typeface="Symbol"/>
                        </a:rPr>
                        <a:t>c</a:t>
                      </a:r>
                      <a:endParaRPr lang="it-IT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Symbol"/>
                        </a:rPr>
                        <a:t>(2S)</a:t>
                      </a:r>
                      <a:endParaRPr lang="it-IT" dirty="0"/>
                    </a:p>
                  </a:txBody>
                  <a:tcPr/>
                </a:tc>
              </a:tr>
              <a:tr h="4694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Mass(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GeV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3.10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3.53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3.69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694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2"/>
                          </a:solidFill>
                          <a:sym typeface="Symbol"/>
                        </a:rPr>
                        <a:t>E (GeV)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0.64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0.20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0.05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6947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lang="en-US" baseline="-25000" dirty="0" err="1" smtClean="0">
                          <a:solidFill>
                            <a:schemeClr val="tx2"/>
                          </a:solidFill>
                        </a:rPr>
                        <a:t>o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fm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0.25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0.36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0.45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01114"/>
              </p:ext>
            </p:extLst>
          </p:nvPr>
        </p:nvGraphicFramePr>
        <p:xfrm>
          <a:off x="76200" y="3969372"/>
          <a:ext cx="4261422" cy="14833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31041"/>
                <a:gridCol w="854788"/>
                <a:gridCol w="847447"/>
                <a:gridCol w="9281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/>
                        </a:rPr>
                        <a:t></a:t>
                      </a:r>
                      <a:r>
                        <a:rPr lang="it-IT" sz="1400" dirty="0" smtClean="0">
                          <a:sym typeface="Symbol"/>
                        </a:rPr>
                        <a:t>(1S)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/>
                        </a:rPr>
                        <a:t></a:t>
                      </a:r>
                      <a:r>
                        <a:rPr lang="it-IT" sz="1400" dirty="0" smtClean="0">
                          <a:sym typeface="Symbol"/>
                        </a:rPr>
                        <a:t>(2S)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ym typeface="Symbol"/>
                        </a:rPr>
                        <a:t></a:t>
                      </a:r>
                      <a:r>
                        <a:rPr lang="it-IT" sz="1400" dirty="0" smtClean="0">
                          <a:sym typeface="Symbol"/>
                        </a:rPr>
                        <a:t>(3S)</a:t>
                      </a:r>
                      <a:endParaRPr lang="it-IT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Mass(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GeV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9.46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10.0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10.36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solidFill>
                            <a:schemeClr val="tx2"/>
                          </a:solidFill>
                          <a:sym typeface="Symbol"/>
                        </a:rPr>
                        <a:t>E (GeV)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1.10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0.54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0.20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r</a:t>
                      </a:r>
                      <a:r>
                        <a:rPr lang="en-US" baseline="-25000" dirty="0" err="1" smtClean="0">
                          <a:solidFill>
                            <a:schemeClr val="tx2"/>
                          </a:solidFill>
                        </a:rPr>
                        <a:t>o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tx2"/>
                          </a:solidFill>
                        </a:rPr>
                        <a:t>fm</a:t>
                      </a:r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)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0.28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0.56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0.78</a:t>
                      </a:r>
                      <a:endParaRPr lang="it-IT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337623" y="3124200"/>
            <a:ext cx="4272977" cy="3201698"/>
            <a:chOff x="4337623" y="3124200"/>
            <a:chExt cx="4272977" cy="3201698"/>
          </a:xfrm>
        </p:grpSpPr>
        <p:grpSp>
          <p:nvGrpSpPr>
            <p:cNvPr id="15" name="Group 14"/>
            <p:cNvGrpSpPr/>
            <p:nvPr/>
          </p:nvGrpSpPr>
          <p:grpSpPr>
            <a:xfrm>
              <a:off x="4337623" y="4143376"/>
              <a:ext cx="2775076" cy="1005840"/>
              <a:chOff x="990606" y="2028824"/>
              <a:chExt cx="2775076" cy="1005840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990606" y="2028824"/>
                <a:ext cx="1005840" cy="1005840"/>
                <a:chOff x="990606" y="2057400"/>
                <a:chExt cx="1005840" cy="1005840"/>
              </a:xfrm>
            </p:grpSpPr>
            <p:sp>
              <p:nvSpPr>
                <p:cNvPr id="45" name="Oval 44"/>
                <p:cNvSpPr>
                  <a:spLocks noChangeAspect="1"/>
                </p:cNvSpPr>
                <p:nvPr/>
              </p:nvSpPr>
              <p:spPr bwMode="auto">
                <a:xfrm>
                  <a:off x="990606" y="2057400"/>
                  <a:ext cx="1005840" cy="100584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33CC33"/>
                    </a:gs>
                    <a:gs pos="29000">
                      <a:srgbClr val="66FF33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065363" y="2361366"/>
                  <a:ext cx="9204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(2S)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124200" y="2245995"/>
                <a:ext cx="641482" cy="628650"/>
                <a:chOff x="3810000" y="2245995"/>
                <a:chExt cx="641482" cy="628650"/>
              </a:xfrm>
            </p:grpSpPr>
            <p:sp>
              <p:nvSpPr>
                <p:cNvPr id="43" name="Oval 42"/>
                <p:cNvSpPr>
                  <a:spLocks noChangeAspect="1"/>
                </p:cNvSpPr>
                <p:nvPr/>
              </p:nvSpPr>
              <p:spPr bwMode="auto">
                <a:xfrm>
                  <a:off x="3810000" y="2245995"/>
                  <a:ext cx="641482" cy="62865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0000FF"/>
                    </a:gs>
                    <a:gs pos="29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812000" y="2361366"/>
                  <a:ext cx="6303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J/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2133600" y="2141220"/>
                <a:ext cx="838200" cy="838200"/>
                <a:chOff x="2470288" y="2141220"/>
                <a:chExt cx="838200" cy="838200"/>
              </a:xfrm>
            </p:grpSpPr>
            <p:sp>
              <p:nvSpPr>
                <p:cNvPr id="41" name="Oval 40"/>
                <p:cNvSpPr/>
                <p:nvPr/>
              </p:nvSpPr>
              <p:spPr bwMode="auto">
                <a:xfrm>
                  <a:off x="2470288" y="2141220"/>
                  <a:ext cx="838200" cy="83820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C00000"/>
                    </a:gs>
                    <a:gs pos="29000">
                      <a:srgbClr val="FF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688852" y="2361366"/>
                  <a:ext cx="4010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</a:t>
                  </a:r>
                  <a:r>
                    <a:rPr lang="it-IT" b="1" baseline="-25000" dirty="0" smtClean="0">
                      <a:solidFill>
                        <a:srgbClr val="FFFFFF"/>
                      </a:solidFill>
                      <a:sym typeface="Symbol"/>
                    </a:rPr>
                    <a:t>c</a:t>
                  </a:r>
                  <a:endParaRPr lang="it-IT" b="1" baseline="-250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6" name="TextBox 15"/>
            <p:cNvSpPr txBox="1"/>
            <p:nvPr/>
          </p:nvSpPr>
          <p:spPr>
            <a:xfrm>
              <a:off x="6820684" y="5357273"/>
              <a:ext cx="840295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T&lt;</a:t>
              </a:r>
              <a:r>
                <a:rPr lang="en-US" b="1" dirty="0" err="1" smtClean="0"/>
                <a:t>T</a:t>
              </a:r>
              <a:r>
                <a:rPr lang="en-US" sz="2800" b="1" baseline="-25000" dirty="0" err="1" smtClean="0"/>
                <a:t>c</a:t>
              </a:r>
              <a:endParaRPr lang="it-IT" sz="2800" b="1" baseline="-25000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7465430" y="3124200"/>
              <a:ext cx="1145170" cy="3201698"/>
              <a:chOff x="7465430" y="3124200"/>
              <a:chExt cx="1145170" cy="3201698"/>
            </a:xfrm>
          </p:grpSpPr>
          <p:sp>
            <p:nvSpPr>
              <p:cNvPr id="18" name="AutoShape 9"/>
              <p:cNvSpPr>
                <a:spLocks noChangeArrowheads="1"/>
              </p:cNvSpPr>
              <p:nvPr/>
            </p:nvSpPr>
            <p:spPr bwMode="auto">
              <a:xfrm>
                <a:off x="8156947" y="3124200"/>
                <a:ext cx="275154" cy="313215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9" name="Oval 10"/>
              <p:cNvSpPr>
                <a:spLocks noChangeArrowheads="1"/>
              </p:cNvSpPr>
              <p:nvPr/>
            </p:nvSpPr>
            <p:spPr bwMode="auto">
              <a:xfrm>
                <a:off x="7968573" y="5733328"/>
                <a:ext cx="642027" cy="592570"/>
              </a:xfrm>
              <a:prstGeom prst="ellipse">
                <a:avLst/>
              </a:prstGeom>
              <a:solidFill>
                <a:srgbClr val="6699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0" name="Rectangle 11"/>
              <p:cNvSpPr>
                <a:spLocks noChangeArrowheads="1"/>
              </p:cNvSpPr>
              <p:nvPr/>
            </p:nvSpPr>
            <p:spPr bwMode="auto">
              <a:xfrm>
                <a:off x="8219738" y="4913710"/>
                <a:ext cx="183436" cy="821633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21" name="Group 12"/>
              <p:cNvGrpSpPr>
                <a:grpSpLocks/>
              </p:cNvGrpSpPr>
              <p:nvPr/>
            </p:nvGrpSpPr>
            <p:grpSpPr bwMode="auto">
              <a:xfrm rot="10800000">
                <a:off x="8194622" y="3236986"/>
                <a:ext cx="91718" cy="2370277"/>
                <a:chOff x="768" y="1296"/>
                <a:chExt cx="96" cy="1200"/>
              </a:xfrm>
            </p:grpSpPr>
            <p:sp>
              <p:nvSpPr>
                <p:cNvPr id="32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3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4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5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6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7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22" name="Group 19"/>
              <p:cNvGrpSpPr>
                <a:grpSpLocks/>
              </p:cNvGrpSpPr>
              <p:nvPr/>
            </p:nvGrpSpPr>
            <p:grpSpPr bwMode="auto">
              <a:xfrm rot="10800000" flipH="1">
                <a:off x="8194622" y="3515167"/>
                <a:ext cx="103182" cy="2370277"/>
                <a:chOff x="768" y="1296"/>
                <a:chExt cx="96" cy="1200"/>
              </a:xfrm>
            </p:grpSpPr>
            <p:sp>
              <p:nvSpPr>
                <p:cNvPr id="26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7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8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0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31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23" name="AutoShape 32"/>
              <p:cNvSpPr>
                <a:spLocks noChangeArrowheads="1"/>
              </p:cNvSpPr>
              <p:nvPr/>
            </p:nvSpPr>
            <p:spPr bwMode="auto">
              <a:xfrm rot="1037806">
                <a:off x="8073711" y="5821388"/>
                <a:ext cx="182608" cy="337680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465430" y="4088482"/>
                <a:ext cx="836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c</a:t>
                </a:r>
                <a:endParaRPr lang="it-IT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>
                <a:off x="7886961" y="4330300"/>
                <a:ext cx="396000" cy="5033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7" name="Rectangle 46"/>
          <p:cNvSpPr/>
          <p:nvPr/>
        </p:nvSpPr>
        <p:spPr>
          <a:xfrm>
            <a:off x="3316576" y="5610761"/>
            <a:ext cx="2855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thermometer </a:t>
            </a:r>
            <a:r>
              <a:rPr lang="en-US" dirty="0"/>
              <a:t>for the temperature reached in the HI collisions</a:t>
            </a:r>
            <a:endParaRPr lang="it-IT" dirty="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983144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4412380" y="3122902"/>
            <a:ext cx="4198220" cy="3201698"/>
            <a:chOff x="760557" y="990600"/>
            <a:chExt cx="4198220" cy="3201698"/>
          </a:xfrm>
        </p:grpSpPr>
        <p:grpSp>
          <p:nvGrpSpPr>
            <p:cNvPr id="50" name="Group 49"/>
            <p:cNvGrpSpPr/>
            <p:nvPr/>
          </p:nvGrpSpPr>
          <p:grpSpPr>
            <a:xfrm>
              <a:off x="760557" y="2122172"/>
              <a:ext cx="2700319" cy="838200"/>
              <a:chOff x="1065363" y="2141220"/>
              <a:chExt cx="2700319" cy="838200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065363" y="2332790"/>
                <a:ext cx="920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(2S)</a:t>
                </a:r>
                <a:endParaRPr lang="it-IT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3124200" y="2245995"/>
                <a:ext cx="641482" cy="628650"/>
                <a:chOff x="3810000" y="2245995"/>
                <a:chExt cx="641482" cy="628650"/>
              </a:xfrm>
            </p:grpSpPr>
            <p:sp>
              <p:nvSpPr>
                <p:cNvPr id="78" name="Oval 77"/>
                <p:cNvSpPr>
                  <a:spLocks noChangeAspect="1"/>
                </p:cNvSpPr>
                <p:nvPr/>
              </p:nvSpPr>
              <p:spPr bwMode="auto">
                <a:xfrm>
                  <a:off x="3810000" y="2245995"/>
                  <a:ext cx="641482" cy="62865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0000FF"/>
                    </a:gs>
                    <a:gs pos="29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3812000" y="2361366"/>
                  <a:ext cx="6303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J/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2133600" y="2141220"/>
                <a:ext cx="838200" cy="838200"/>
                <a:chOff x="2470288" y="2141220"/>
                <a:chExt cx="838200" cy="838200"/>
              </a:xfrm>
            </p:grpSpPr>
            <p:sp>
              <p:nvSpPr>
                <p:cNvPr id="76" name="Oval 75"/>
                <p:cNvSpPr/>
                <p:nvPr/>
              </p:nvSpPr>
              <p:spPr bwMode="auto">
                <a:xfrm>
                  <a:off x="2470288" y="2141220"/>
                  <a:ext cx="838200" cy="83820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C00000"/>
                    </a:gs>
                    <a:gs pos="29000">
                      <a:srgbClr val="FF00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2688852" y="2361366"/>
                  <a:ext cx="4010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</a:t>
                  </a:r>
                  <a:r>
                    <a:rPr lang="it-IT" b="1" baseline="-25000" dirty="0" smtClean="0">
                      <a:solidFill>
                        <a:srgbClr val="FFFFFF"/>
                      </a:solidFill>
                      <a:sym typeface="Symbol"/>
                    </a:rPr>
                    <a:t>c</a:t>
                  </a:r>
                  <a:endParaRPr lang="it-IT" b="1" baseline="-250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51" name="TextBox 50"/>
            <p:cNvSpPr txBox="1"/>
            <p:nvPr/>
          </p:nvSpPr>
          <p:spPr>
            <a:xfrm>
              <a:off x="3168861" y="3223673"/>
              <a:ext cx="840295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T~T</a:t>
              </a:r>
              <a:r>
                <a:rPr lang="en-US" sz="2800" b="1" baseline="-25000" dirty="0" err="1" smtClean="0"/>
                <a:t>c</a:t>
              </a:r>
              <a:endParaRPr lang="it-IT" sz="2800" b="1" baseline="-25000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3813607" y="990600"/>
              <a:ext cx="1145170" cy="3201698"/>
              <a:chOff x="7465430" y="3124200"/>
              <a:chExt cx="1145170" cy="3201698"/>
            </a:xfrm>
          </p:grpSpPr>
          <p:sp>
            <p:nvSpPr>
              <p:cNvPr id="53" name="AutoShape 9"/>
              <p:cNvSpPr>
                <a:spLocks noChangeArrowheads="1"/>
              </p:cNvSpPr>
              <p:nvPr/>
            </p:nvSpPr>
            <p:spPr bwMode="auto">
              <a:xfrm>
                <a:off x="8156947" y="3124200"/>
                <a:ext cx="275154" cy="313215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7968573" y="5733328"/>
                <a:ext cx="642027" cy="592570"/>
              </a:xfrm>
              <a:prstGeom prst="ellipse">
                <a:avLst/>
              </a:prstGeom>
              <a:solidFill>
                <a:srgbClr val="6699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5" name="Rectangle 11"/>
              <p:cNvSpPr>
                <a:spLocks noChangeArrowheads="1"/>
              </p:cNvSpPr>
              <p:nvPr/>
            </p:nvSpPr>
            <p:spPr bwMode="auto">
              <a:xfrm>
                <a:off x="8219738" y="4326824"/>
                <a:ext cx="180000" cy="1512000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56" name="Group 12"/>
              <p:cNvGrpSpPr>
                <a:grpSpLocks/>
              </p:cNvGrpSpPr>
              <p:nvPr/>
            </p:nvGrpSpPr>
            <p:grpSpPr bwMode="auto">
              <a:xfrm rot="10800000">
                <a:off x="8194622" y="3236986"/>
                <a:ext cx="91718" cy="2370277"/>
                <a:chOff x="768" y="1296"/>
                <a:chExt cx="96" cy="1200"/>
              </a:xfrm>
            </p:grpSpPr>
            <p:sp>
              <p:nvSpPr>
                <p:cNvPr id="67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1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7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57" name="Group 19"/>
              <p:cNvGrpSpPr>
                <a:grpSpLocks/>
              </p:cNvGrpSpPr>
              <p:nvPr/>
            </p:nvGrpSpPr>
            <p:grpSpPr bwMode="auto">
              <a:xfrm rot="10800000" flipH="1">
                <a:off x="8194622" y="3515167"/>
                <a:ext cx="103182" cy="2370277"/>
                <a:chOff x="768" y="1296"/>
                <a:chExt cx="96" cy="1200"/>
              </a:xfrm>
            </p:grpSpPr>
            <p:sp>
              <p:nvSpPr>
                <p:cNvPr id="61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2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3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4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5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66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58" name="AutoShape 32"/>
              <p:cNvSpPr>
                <a:spLocks noChangeArrowheads="1"/>
              </p:cNvSpPr>
              <p:nvPr/>
            </p:nvSpPr>
            <p:spPr bwMode="auto">
              <a:xfrm rot="1037806">
                <a:off x="8073711" y="5821388"/>
                <a:ext cx="182608" cy="337680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465430" y="4088482"/>
                <a:ext cx="836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c</a:t>
                </a:r>
                <a:endParaRPr lang="it-IT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7886961" y="4330300"/>
                <a:ext cx="396000" cy="5033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0" name="Group 79"/>
          <p:cNvGrpSpPr/>
          <p:nvPr/>
        </p:nvGrpSpPr>
        <p:grpSpPr>
          <a:xfrm>
            <a:off x="4412380" y="3122902"/>
            <a:ext cx="4198220" cy="3201698"/>
            <a:chOff x="760557" y="990600"/>
            <a:chExt cx="4198220" cy="3201698"/>
          </a:xfrm>
        </p:grpSpPr>
        <p:grpSp>
          <p:nvGrpSpPr>
            <p:cNvPr id="81" name="Group 80"/>
            <p:cNvGrpSpPr/>
            <p:nvPr/>
          </p:nvGrpSpPr>
          <p:grpSpPr>
            <a:xfrm>
              <a:off x="760557" y="2226947"/>
              <a:ext cx="2700319" cy="628650"/>
              <a:chOff x="1065363" y="2245995"/>
              <a:chExt cx="2700319" cy="628650"/>
            </a:xfrm>
          </p:grpSpPr>
          <p:sp>
            <p:nvSpPr>
              <p:cNvPr id="104" name="TextBox 103"/>
              <p:cNvSpPr txBox="1"/>
              <p:nvPr/>
            </p:nvSpPr>
            <p:spPr>
              <a:xfrm>
                <a:off x="1065363" y="2332790"/>
                <a:ext cx="920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(2S)</a:t>
                </a:r>
                <a:endParaRPr lang="it-IT" b="1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3124200" y="2245995"/>
                <a:ext cx="641482" cy="628650"/>
                <a:chOff x="3810000" y="2245995"/>
                <a:chExt cx="641482" cy="628650"/>
              </a:xfrm>
            </p:grpSpPr>
            <p:sp>
              <p:nvSpPr>
                <p:cNvPr id="107" name="Oval 106"/>
                <p:cNvSpPr>
                  <a:spLocks noChangeAspect="1"/>
                </p:cNvSpPr>
                <p:nvPr/>
              </p:nvSpPr>
              <p:spPr bwMode="auto">
                <a:xfrm>
                  <a:off x="3810000" y="2245995"/>
                  <a:ext cx="641482" cy="628650"/>
                </a:xfrm>
                <a:prstGeom prst="ellipse">
                  <a:avLst/>
                </a:prstGeom>
                <a:gradFill flip="none" rotWithShape="1">
                  <a:gsLst>
                    <a:gs pos="93000">
                      <a:srgbClr val="0000FF"/>
                    </a:gs>
                    <a:gs pos="29000">
                      <a:srgbClr val="0099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itchFamily="34" charset="0"/>
                    <a:cs typeface="Arial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3812000" y="2361366"/>
                  <a:ext cx="6303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b="1" dirty="0" smtClean="0">
                      <a:solidFill>
                        <a:srgbClr val="FFFFFF"/>
                      </a:solidFill>
                      <a:sym typeface="Symbol"/>
                    </a:rPr>
                    <a:t>J/</a:t>
                  </a:r>
                  <a:endParaRPr lang="it-IT" b="1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6" name="TextBox 105"/>
              <p:cNvSpPr txBox="1"/>
              <p:nvPr/>
            </p:nvSpPr>
            <p:spPr>
              <a:xfrm>
                <a:off x="2352164" y="2361366"/>
                <a:ext cx="401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</a:t>
                </a:r>
                <a:r>
                  <a:rPr lang="it-IT" b="1" baseline="-25000" dirty="0" smtClean="0">
                    <a:solidFill>
                      <a:srgbClr val="FFFFFF"/>
                    </a:solidFill>
                    <a:sym typeface="Symbol"/>
                  </a:rPr>
                  <a:t>c</a:t>
                </a:r>
                <a:endParaRPr lang="it-IT" b="1" baseline="-25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3168861" y="3223673"/>
              <a:ext cx="1250663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T~1.1T</a:t>
              </a:r>
              <a:r>
                <a:rPr lang="en-US" sz="2800" b="1" baseline="-25000" dirty="0" smtClean="0"/>
                <a:t>c</a:t>
              </a:r>
              <a:endParaRPr lang="it-IT" sz="2800" b="1" baseline="-25000" dirty="0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813607" y="990600"/>
              <a:ext cx="1145170" cy="3201698"/>
              <a:chOff x="7465430" y="3124200"/>
              <a:chExt cx="1145170" cy="3201698"/>
            </a:xfrm>
          </p:grpSpPr>
          <p:sp>
            <p:nvSpPr>
              <p:cNvPr id="84" name="AutoShape 9"/>
              <p:cNvSpPr>
                <a:spLocks noChangeArrowheads="1"/>
              </p:cNvSpPr>
              <p:nvPr/>
            </p:nvSpPr>
            <p:spPr bwMode="auto">
              <a:xfrm>
                <a:off x="8156947" y="3124200"/>
                <a:ext cx="275154" cy="313215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5" name="Oval 10"/>
              <p:cNvSpPr>
                <a:spLocks noChangeArrowheads="1"/>
              </p:cNvSpPr>
              <p:nvPr/>
            </p:nvSpPr>
            <p:spPr bwMode="auto">
              <a:xfrm>
                <a:off x="7968573" y="5733328"/>
                <a:ext cx="642027" cy="592570"/>
              </a:xfrm>
              <a:prstGeom prst="ellipse">
                <a:avLst/>
              </a:prstGeom>
              <a:solidFill>
                <a:srgbClr val="6699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86" name="Rectangle 11"/>
              <p:cNvSpPr>
                <a:spLocks noChangeArrowheads="1"/>
              </p:cNvSpPr>
              <p:nvPr/>
            </p:nvSpPr>
            <p:spPr bwMode="auto">
              <a:xfrm>
                <a:off x="8240480" y="4088482"/>
                <a:ext cx="159257" cy="1750342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87" name="Group 12"/>
              <p:cNvGrpSpPr>
                <a:grpSpLocks/>
              </p:cNvGrpSpPr>
              <p:nvPr/>
            </p:nvGrpSpPr>
            <p:grpSpPr bwMode="auto">
              <a:xfrm rot="10800000">
                <a:off x="8194622" y="3236986"/>
                <a:ext cx="91718" cy="2370277"/>
                <a:chOff x="768" y="1296"/>
                <a:chExt cx="96" cy="1200"/>
              </a:xfrm>
            </p:grpSpPr>
            <p:sp>
              <p:nvSpPr>
                <p:cNvPr id="98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9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0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1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2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03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88" name="Group 19"/>
              <p:cNvGrpSpPr>
                <a:grpSpLocks/>
              </p:cNvGrpSpPr>
              <p:nvPr/>
            </p:nvGrpSpPr>
            <p:grpSpPr bwMode="auto">
              <a:xfrm rot="10800000" flipH="1">
                <a:off x="8194622" y="3515167"/>
                <a:ext cx="103182" cy="2370277"/>
                <a:chOff x="768" y="1296"/>
                <a:chExt cx="96" cy="1200"/>
              </a:xfrm>
            </p:grpSpPr>
            <p:sp>
              <p:nvSpPr>
                <p:cNvPr id="92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3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4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5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6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97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89" name="AutoShape 32"/>
              <p:cNvSpPr>
                <a:spLocks noChangeArrowheads="1"/>
              </p:cNvSpPr>
              <p:nvPr/>
            </p:nvSpPr>
            <p:spPr bwMode="auto">
              <a:xfrm rot="1037806">
                <a:off x="8073711" y="5821388"/>
                <a:ext cx="182608" cy="337680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7465430" y="4088482"/>
                <a:ext cx="836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c</a:t>
                </a:r>
                <a:endParaRPr lang="it-IT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1" name="Straight Connector 90"/>
              <p:cNvCxnSpPr/>
              <p:nvPr/>
            </p:nvCxnSpPr>
            <p:spPr bwMode="auto">
              <a:xfrm>
                <a:off x="7886961" y="4330300"/>
                <a:ext cx="396000" cy="5033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9" name="Group 108"/>
          <p:cNvGrpSpPr/>
          <p:nvPr/>
        </p:nvGrpSpPr>
        <p:grpSpPr>
          <a:xfrm>
            <a:off x="4419600" y="3124200"/>
            <a:ext cx="4198220" cy="3201698"/>
            <a:chOff x="760557" y="990600"/>
            <a:chExt cx="4198220" cy="3201698"/>
          </a:xfrm>
        </p:grpSpPr>
        <p:grpSp>
          <p:nvGrpSpPr>
            <p:cNvPr id="110" name="Group 109"/>
            <p:cNvGrpSpPr/>
            <p:nvPr/>
          </p:nvGrpSpPr>
          <p:grpSpPr>
            <a:xfrm>
              <a:off x="760557" y="2313742"/>
              <a:ext cx="2691138" cy="397908"/>
              <a:chOff x="1065363" y="2332790"/>
              <a:chExt cx="2691138" cy="397908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1065363" y="2332790"/>
                <a:ext cx="856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FF"/>
                    </a:solidFill>
                    <a:sym typeface="Symbol"/>
                  </a:rPr>
                  <a:t>(2S)</a:t>
                </a:r>
                <a:endParaRPr lang="it-IT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3126200" y="2361366"/>
                <a:ext cx="6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J/</a:t>
                </a:r>
                <a:endParaRPr lang="it-IT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2352164" y="2361366"/>
                <a:ext cx="401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smtClean="0">
                    <a:solidFill>
                      <a:srgbClr val="FFFFFF"/>
                    </a:solidFill>
                    <a:sym typeface="Symbol"/>
                  </a:rPr>
                  <a:t></a:t>
                </a:r>
                <a:r>
                  <a:rPr lang="it-IT" b="1" baseline="-25000" dirty="0" smtClean="0">
                    <a:solidFill>
                      <a:srgbClr val="FFFFFF"/>
                    </a:solidFill>
                    <a:sym typeface="Symbol"/>
                  </a:rPr>
                  <a:t>c</a:t>
                </a:r>
                <a:endParaRPr lang="it-IT" b="1" baseline="-25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3168861" y="3223673"/>
              <a:ext cx="1040670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T&gt;&gt;</a:t>
              </a:r>
              <a:r>
                <a:rPr lang="en-US" b="1" dirty="0" err="1" smtClean="0"/>
                <a:t>T</a:t>
              </a:r>
              <a:r>
                <a:rPr lang="en-US" sz="2800" b="1" baseline="-25000" dirty="0" err="1" smtClean="0"/>
                <a:t>c</a:t>
              </a:r>
              <a:endParaRPr lang="it-IT" sz="2800" b="1" baseline="-25000" dirty="0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3813607" y="990600"/>
              <a:ext cx="1145170" cy="3201698"/>
              <a:chOff x="7465430" y="3124200"/>
              <a:chExt cx="1145170" cy="3201698"/>
            </a:xfrm>
          </p:grpSpPr>
          <p:sp>
            <p:nvSpPr>
              <p:cNvPr id="113" name="AutoShape 9"/>
              <p:cNvSpPr>
                <a:spLocks noChangeArrowheads="1"/>
              </p:cNvSpPr>
              <p:nvPr/>
            </p:nvSpPr>
            <p:spPr bwMode="auto">
              <a:xfrm>
                <a:off x="8156947" y="3124200"/>
                <a:ext cx="275154" cy="3132153"/>
              </a:xfrm>
              <a:prstGeom prst="roundRect">
                <a:avLst>
                  <a:gd name="adj" fmla="val 50000"/>
                </a:avLst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4" name="Oval 10"/>
              <p:cNvSpPr>
                <a:spLocks noChangeArrowheads="1"/>
              </p:cNvSpPr>
              <p:nvPr/>
            </p:nvSpPr>
            <p:spPr bwMode="auto">
              <a:xfrm>
                <a:off x="7968573" y="5733328"/>
                <a:ext cx="642027" cy="592570"/>
              </a:xfrm>
              <a:prstGeom prst="ellipse">
                <a:avLst/>
              </a:prstGeom>
              <a:solidFill>
                <a:srgbClr val="6699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5" name="Rectangle 11"/>
              <p:cNvSpPr>
                <a:spLocks noChangeArrowheads="1"/>
              </p:cNvSpPr>
              <p:nvPr/>
            </p:nvSpPr>
            <p:spPr bwMode="auto">
              <a:xfrm>
                <a:off x="8226191" y="3676648"/>
                <a:ext cx="180000" cy="2160000"/>
              </a:xfrm>
              <a:prstGeom prst="rect">
                <a:avLst/>
              </a:prstGeom>
              <a:solidFill>
                <a:srgbClr val="66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grpSp>
            <p:nvGrpSpPr>
              <p:cNvPr id="116" name="Group 12"/>
              <p:cNvGrpSpPr>
                <a:grpSpLocks/>
              </p:cNvGrpSpPr>
              <p:nvPr/>
            </p:nvGrpSpPr>
            <p:grpSpPr bwMode="auto">
              <a:xfrm rot="10800000">
                <a:off x="8194622" y="3236986"/>
                <a:ext cx="91718" cy="2370277"/>
                <a:chOff x="768" y="1296"/>
                <a:chExt cx="96" cy="1200"/>
              </a:xfrm>
            </p:grpSpPr>
            <p:sp>
              <p:nvSpPr>
                <p:cNvPr id="127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1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3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grpSp>
            <p:nvGrpSpPr>
              <p:cNvPr id="117" name="Group 19"/>
              <p:cNvGrpSpPr>
                <a:grpSpLocks/>
              </p:cNvGrpSpPr>
              <p:nvPr/>
            </p:nvGrpSpPr>
            <p:grpSpPr bwMode="auto">
              <a:xfrm rot="10800000" flipH="1">
                <a:off x="8194622" y="3515167"/>
                <a:ext cx="103182" cy="2370277"/>
                <a:chOff x="768" y="1296"/>
                <a:chExt cx="96" cy="1200"/>
              </a:xfrm>
            </p:grpSpPr>
            <p:sp>
              <p:nvSpPr>
                <p:cNvPr id="121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2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2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53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3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177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4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0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5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  <p:sp>
              <p:nvSpPr>
                <p:cNvPr id="126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768" y="249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18" name="AutoShape 32"/>
              <p:cNvSpPr>
                <a:spLocks noChangeArrowheads="1"/>
              </p:cNvSpPr>
              <p:nvPr/>
            </p:nvSpPr>
            <p:spPr bwMode="auto">
              <a:xfrm rot="1037806">
                <a:off x="8073711" y="5821388"/>
                <a:ext cx="182608" cy="337680"/>
              </a:xfrm>
              <a:prstGeom prst="moon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7465430" y="4088482"/>
                <a:ext cx="836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FF0000"/>
                    </a:solidFill>
                  </a:rPr>
                  <a:t>T</a:t>
                </a:r>
                <a:r>
                  <a:rPr lang="en-US" b="1" baseline="-25000" dirty="0" err="1" smtClean="0">
                    <a:solidFill>
                      <a:srgbClr val="FF0000"/>
                    </a:solidFill>
                  </a:rPr>
                  <a:t>c</a:t>
                </a:r>
                <a:endParaRPr lang="it-IT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20" name="Straight Connector 119"/>
              <p:cNvCxnSpPr/>
              <p:nvPr/>
            </p:nvCxnSpPr>
            <p:spPr bwMode="auto">
              <a:xfrm>
                <a:off x="7886961" y="4330300"/>
                <a:ext cx="396000" cy="5033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57665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6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Feed-down and suppression </a:t>
            </a:r>
            <a:r>
              <a:rPr lang="en-US" dirty="0" smtClean="0"/>
              <a:t>pattern</a:t>
            </a:r>
            <a:endParaRPr lang="it-IT" dirty="0"/>
          </a:p>
        </p:txBody>
      </p:sp>
      <p:grpSp>
        <p:nvGrpSpPr>
          <p:cNvPr id="29" name="Group 28"/>
          <p:cNvGrpSpPr/>
          <p:nvPr/>
        </p:nvGrpSpPr>
        <p:grpSpPr>
          <a:xfrm>
            <a:off x="609600" y="2147748"/>
            <a:ext cx="6629400" cy="3338652"/>
            <a:chOff x="914400" y="1546086"/>
            <a:chExt cx="6629400" cy="3338652"/>
          </a:xfrm>
        </p:grpSpPr>
        <p:sp>
          <p:nvSpPr>
            <p:cNvPr id="28" name="Rectangle 27"/>
            <p:cNvSpPr/>
            <p:nvPr/>
          </p:nvSpPr>
          <p:spPr bwMode="auto">
            <a:xfrm>
              <a:off x="914400" y="1546086"/>
              <a:ext cx="6629400" cy="3338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87450" y="1628775"/>
              <a:ext cx="6062663" cy="3168650"/>
              <a:chOff x="884" y="845"/>
              <a:chExt cx="3683" cy="1905"/>
            </a:xfrm>
          </p:grpSpPr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69" t="52344" r="24782" b="17981"/>
              <a:stretch>
                <a:fillRect/>
              </a:stretch>
            </p:blipFill>
            <p:spPr bwMode="auto">
              <a:xfrm>
                <a:off x="2674" y="845"/>
                <a:ext cx="1893" cy="1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69" t="14426" r="24782" b="55487"/>
              <a:stretch>
                <a:fillRect/>
              </a:stretch>
            </p:blipFill>
            <p:spPr bwMode="auto">
              <a:xfrm>
                <a:off x="884" y="866"/>
                <a:ext cx="1893" cy="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 Box 8"/>
              <p:cNvSpPr txBox="1">
                <a:spLocks noChangeArrowheads="1"/>
              </p:cNvSpPr>
              <p:nvPr/>
            </p:nvSpPr>
            <p:spPr bwMode="auto">
              <a:xfrm>
                <a:off x="2161" y="2031"/>
                <a:ext cx="326" cy="24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solidFill>
                      <a:srgbClr val="FF0000"/>
                    </a:solidFill>
                    <a:latin typeface="Times New Roman" pitchFamily="18" charset="0"/>
                  </a:rPr>
                  <a:t>J/</a:t>
                </a:r>
                <a:r>
                  <a:rPr lang="en-US" sz="2000">
                    <a:solidFill>
                      <a:srgbClr val="FF0000"/>
                    </a:solidFill>
                    <a:latin typeface="Times New Roman" pitchFamily="18" charset="0"/>
                    <a:sym typeface="Symbol" pitchFamily="18" charset="2"/>
                  </a:rPr>
                  <a:t></a:t>
                </a:r>
                <a:endParaRPr lang="en-GB" sz="200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Text Box 9"/>
              <p:cNvSpPr txBox="1">
                <a:spLocks noChangeArrowheads="1"/>
              </p:cNvSpPr>
              <p:nvPr/>
            </p:nvSpPr>
            <p:spPr bwMode="auto">
              <a:xfrm>
                <a:off x="3032" y="2066"/>
                <a:ext cx="213" cy="244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2000">
                    <a:solidFill>
                      <a:srgbClr val="33CC33"/>
                    </a:solidFill>
                    <a:latin typeface="Times New Roman" pitchFamily="18" charset="0"/>
                    <a:sym typeface="Symbol" pitchFamily="18" charset="2"/>
                  </a:rPr>
                  <a:t></a:t>
                </a:r>
                <a:endParaRPr lang="en-GB" sz="2000">
                  <a:solidFill>
                    <a:srgbClr val="33CC33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3607" y="969"/>
                <a:ext cx="329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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(3S)</a:t>
                </a:r>
                <a:endParaRPr lang="en-GB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Text Box 11"/>
              <p:cNvSpPr txBox="1">
                <a:spLocks noChangeArrowheads="1"/>
              </p:cNvSpPr>
              <p:nvPr/>
            </p:nvSpPr>
            <p:spPr bwMode="auto">
              <a:xfrm>
                <a:off x="3940" y="1020"/>
                <a:ext cx="353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</a:t>
                </a:r>
                <a:r>
                  <a:rPr lang="en-US" sz="1200" baseline="-250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b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(2P)</a:t>
                </a:r>
                <a:endParaRPr lang="en-GB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>
                <a:off x="3662" y="1123"/>
                <a:ext cx="329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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(2S)</a:t>
                </a:r>
                <a:endParaRPr lang="en-GB" sz="20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Text Box 13"/>
              <p:cNvSpPr txBox="1">
                <a:spLocks noChangeArrowheads="1"/>
              </p:cNvSpPr>
              <p:nvPr/>
            </p:nvSpPr>
            <p:spPr bwMode="auto">
              <a:xfrm>
                <a:off x="3971" y="1231"/>
                <a:ext cx="353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</a:t>
                </a:r>
                <a:r>
                  <a:rPr lang="en-US" sz="1200" baseline="-250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b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(1P)</a:t>
                </a:r>
                <a:endParaRPr lang="en-GB" sz="20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4221" y="1619"/>
                <a:ext cx="329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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(1S)</a:t>
                </a:r>
                <a:endParaRPr lang="en-GB" sz="20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1690" y="1000"/>
                <a:ext cx="335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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(2S)</a:t>
                </a:r>
                <a:endParaRPr lang="en-GB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2051" y="1103"/>
                <a:ext cx="349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</a:t>
                </a:r>
                <a:r>
                  <a:rPr lang="en-US" sz="1200" baseline="-250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c</a:t>
                </a:r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(1P)</a:t>
                </a:r>
                <a:endParaRPr lang="en-GB" sz="20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>
                <a:off x="2168" y="1587"/>
                <a:ext cx="237" cy="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J/</a:t>
                </a:r>
                <a:r>
                  <a:rPr lang="en-GB" sz="1200">
                    <a:solidFill>
                      <a:schemeClr val="tx1"/>
                    </a:solidFill>
                    <a:latin typeface="Times New Roman" pitchFamily="18" charset="0"/>
                    <a:sym typeface="Symbol" pitchFamily="18" charset="2"/>
                  </a:rPr>
                  <a:t></a:t>
                </a:r>
                <a:endParaRPr lang="en-GB" sz="12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 flipH="1">
                <a:off x="3390" y="1051"/>
                <a:ext cx="205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flipH="1">
                <a:off x="3390" y="1103"/>
                <a:ext cx="563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8" name="Line 20"/>
              <p:cNvSpPr>
                <a:spLocks noChangeShapeType="1"/>
              </p:cNvSpPr>
              <p:nvPr/>
            </p:nvSpPr>
            <p:spPr bwMode="auto">
              <a:xfrm flipH="1">
                <a:off x="3493" y="1206"/>
                <a:ext cx="20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 flipH="1">
                <a:off x="3493" y="1344"/>
                <a:ext cx="46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flipH="1">
                <a:off x="4107" y="1722"/>
                <a:ext cx="153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flipH="1">
                <a:off x="1293" y="1103"/>
                <a:ext cx="409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H="1">
                <a:off x="1549" y="1206"/>
                <a:ext cx="51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 flipH="1">
                <a:off x="1702" y="1670"/>
                <a:ext cx="41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315200" y="2349500"/>
            <a:ext cx="18313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1200" dirty="0"/>
              <a:t>Digal et al., </a:t>
            </a:r>
            <a:endParaRPr lang="it-IT" sz="1200" dirty="0" smtClean="0"/>
          </a:p>
          <a:p>
            <a:pPr algn="ctr"/>
            <a:r>
              <a:rPr lang="it-IT" sz="1200" dirty="0" smtClean="0"/>
              <a:t>Phys.Rev</a:t>
            </a:r>
            <a:r>
              <a:rPr lang="it-IT" sz="1200" dirty="0"/>
              <a:t>. </a:t>
            </a:r>
            <a:r>
              <a:rPr lang="it-IT" sz="1200" dirty="0" smtClean="0"/>
              <a:t>D64(2001)</a:t>
            </a:r>
          </a:p>
          <a:p>
            <a:pPr algn="ctr"/>
            <a:r>
              <a:rPr lang="it-IT" sz="1200" dirty="0" smtClean="0"/>
              <a:t>094015</a:t>
            </a:r>
            <a:endParaRPr lang="it-IT" sz="1200" dirty="0"/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-1" y="838200"/>
            <a:ext cx="92487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dirty="0"/>
              <a:t> </a:t>
            </a:r>
            <a:r>
              <a:rPr lang="it-IT" dirty="0" smtClean="0"/>
              <a:t>Since each resonance should have a typical </a:t>
            </a:r>
            <a:r>
              <a:rPr lang="it-IT" dirty="0" smtClean="0">
                <a:solidFill>
                  <a:srgbClr val="FFFF00"/>
                </a:solidFill>
              </a:rPr>
              <a:t>dissociation    </a:t>
            </a:r>
          </a:p>
          <a:p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 temperature</a:t>
            </a:r>
            <a:r>
              <a:rPr lang="it-IT" dirty="0" smtClean="0"/>
              <a:t>, one should observe </a:t>
            </a:r>
            <a:r>
              <a:rPr lang="it-IT" dirty="0" smtClean="0">
                <a:solidFill>
                  <a:srgbClr val="FFFF00"/>
                </a:solidFill>
              </a:rPr>
              <a:t>«steps» </a:t>
            </a:r>
            <a:r>
              <a:rPr lang="it-IT" dirty="0" smtClean="0"/>
              <a:t>in the suppression </a:t>
            </a:r>
          </a:p>
          <a:p>
            <a:r>
              <a:rPr lang="it-IT" dirty="0"/>
              <a:t> </a:t>
            </a:r>
            <a:r>
              <a:rPr lang="it-IT" dirty="0" smtClean="0"/>
              <a:t> pattern of the measured J/</a:t>
            </a:r>
            <a:r>
              <a:rPr lang="it-IT" dirty="0" smtClean="0">
                <a:sym typeface="Symbol"/>
              </a:rPr>
              <a:t> when increasing T</a:t>
            </a:r>
            <a:endParaRPr lang="it-IT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0" y="5638800"/>
            <a:ext cx="8552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1938" indent="-261938">
              <a:buSzPct val="150000"/>
              <a:buFont typeface="Arial" pitchFamily="34" charset="0"/>
              <a:buChar char="•"/>
            </a:pPr>
            <a:r>
              <a:rPr lang="en-US" dirty="0" smtClean="0"/>
              <a:t>Ideally, one could </a:t>
            </a:r>
            <a:r>
              <a:rPr lang="en-US" dirty="0" smtClean="0">
                <a:solidFill>
                  <a:srgbClr val="FFFF00"/>
                </a:solidFill>
              </a:rPr>
              <a:t>vary T</a:t>
            </a:r>
          </a:p>
          <a:p>
            <a:pPr marL="719138" lvl="1" indent="-261938">
              <a:buSzPct val="150000"/>
              <a:buFont typeface="Arial" pitchFamily="34" charset="0"/>
              <a:buChar char="•"/>
            </a:pPr>
            <a:r>
              <a:rPr lang="en-US" dirty="0" smtClean="0"/>
              <a:t>by studying the same system (e.g. </a:t>
            </a:r>
            <a:r>
              <a:rPr lang="en-US" dirty="0" err="1" smtClean="0"/>
              <a:t>Pb-Pb</a:t>
            </a:r>
            <a:r>
              <a:rPr lang="en-US" dirty="0" smtClean="0"/>
              <a:t>) at </a:t>
            </a:r>
            <a:r>
              <a:rPr lang="en-US" dirty="0" smtClean="0">
                <a:solidFill>
                  <a:srgbClr val="FFFF00"/>
                </a:solidFill>
              </a:rPr>
              <a:t>various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s</a:t>
            </a:r>
          </a:p>
          <a:p>
            <a:pPr marL="719138" lvl="1" indent="-261938">
              <a:buSzPct val="150000"/>
              <a:buFont typeface="Arial" pitchFamily="34" charset="0"/>
              <a:buChar char="•"/>
            </a:pPr>
            <a:r>
              <a:rPr lang="en-US" dirty="0" smtClean="0">
                <a:sym typeface="Symbol"/>
              </a:rPr>
              <a:t>by studying the same system for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various centrality classes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162"/>
            <a:ext cx="8229600" cy="792162"/>
          </a:xfrm>
        </p:spPr>
        <p:txBody>
          <a:bodyPr/>
          <a:lstStyle/>
          <a:p>
            <a:r>
              <a:rPr lang="en-US" dirty="0" smtClean="0"/>
              <a:t>Quantifying the suppression (1)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838200"/>
            <a:ext cx="84083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High temperature should indeed induce a </a:t>
            </a:r>
            <a:r>
              <a:rPr lang="en-US" dirty="0" smtClean="0">
                <a:solidFill>
                  <a:srgbClr val="FFFF00"/>
                </a:solidFill>
              </a:rPr>
              <a:t>suppression of the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err="1" smtClean="0">
                <a:solidFill>
                  <a:srgbClr val="FFFF00"/>
                </a:solidFill>
              </a:rPr>
              <a:t>charmonia</a:t>
            </a:r>
            <a:r>
              <a:rPr lang="en-US" dirty="0" smtClean="0">
                <a:solidFill>
                  <a:srgbClr val="FFFF00"/>
                </a:solidFill>
              </a:rPr>
              <a:t> and </a:t>
            </a:r>
            <a:r>
              <a:rPr lang="en-US" dirty="0" err="1" smtClean="0">
                <a:solidFill>
                  <a:srgbClr val="FFFF00"/>
                </a:solidFill>
              </a:rPr>
              <a:t>bottomonia</a:t>
            </a:r>
            <a:r>
              <a:rPr lang="en-US" dirty="0" smtClean="0">
                <a:solidFill>
                  <a:srgbClr val="FFFF00"/>
                </a:solidFill>
              </a:rPr>
              <a:t> states 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00200"/>
            <a:ext cx="5574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How can we quantify the suppression ?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270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Low energy (SPS)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Normalize the </a:t>
            </a:r>
            <a:r>
              <a:rPr lang="en-US" dirty="0" err="1" smtClean="0"/>
              <a:t>charmonia</a:t>
            </a:r>
            <a:r>
              <a:rPr lang="en-US" dirty="0" smtClean="0">
                <a:sym typeface="Symbol"/>
              </a:rPr>
              <a:t> yield to the </a:t>
            </a:r>
            <a:r>
              <a:rPr lang="en-US" dirty="0" err="1" smtClean="0">
                <a:sym typeface="Symbol"/>
              </a:rPr>
              <a:t>Drell</a:t>
            </a:r>
            <a:r>
              <a:rPr lang="en-US" dirty="0" smtClean="0">
                <a:sym typeface="Symbol"/>
              </a:rPr>
              <a:t>-Yan </a:t>
            </a:r>
            <a:r>
              <a:rPr lang="en-US" dirty="0" err="1" smtClean="0">
                <a:sym typeface="Symbol"/>
              </a:rPr>
              <a:t>dileptons</a:t>
            </a:r>
            <a:endParaRPr lang="it-IT" dirty="0"/>
          </a:p>
        </p:txBody>
      </p:sp>
      <p:grpSp>
        <p:nvGrpSpPr>
          <p:cNvPr id="6" name="Group 11"/>
          <p:cNvGrpSpPr>
            <a:grpSpLocks noChangeAspect="1"/>
          </p:cNvGrpSpPr>
          <p:nvPr/>
        </p:nvGrpSpPr>
        <p:grpSpPr bwMode="auto">
          <a:xfrm>
            <a:off x="285638" y="3074988"/>
            <a:ext cx="1697038" cy="192087"/>
            <a:chOff x="804" y="3206"/>
            <a:chExt cx="2344" cy="314"/>
          </a:xfrm>
        </p:grpSpPr>
        <p:sp>
          <p:nvSpPr>
            <p:cNvPr id="7" name="Freeform 12"/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Freeform 13"/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Freeform 14"/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Freeform 15"/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Freeform 16"/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Freeform 17"/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Freeform 18"/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4" name="Group 27"/>
          <p:cNvGrpSpPr>
            <a:grpSpLocks noChangeAspect="1"/>
          </p:cNvGrpSpPr>
          <p:nvPr/>
        </p:nvGrpSpPr>
        <p:grpSpPr bwMode="auto">
          <a:xfrm>
            <a:off x="276113" y="4522788"/>
            <a:ext cx="1695450" cy="192087"/>
            <a:chOff x="804" y="3206"/>
            <a:chExt cx="2344" cy="314"/>
          </a:xfrm>
        </p:grpSpPr>
        <p:sp>
          <p:nvSpPr>
            <p:cNvPr id="15" name="Freeform 28"/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" name="Freeform 29"/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Freeform 30"/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Freeform 31"/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" name="Freeform 32"/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Freeform 33"/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Freeform 34"/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2" name="Group 35"/>
          <p:cNvGrpSpPr>
            <a:grpSpLocks/>
          </p:cNvGrpSpPr>
          <p:nvPr/>
        </p:nvGrpSpPr>
        <p:grpSpPr bwMode="auto">
          <a:xfrm>
            <a:off x="1981088" y="3265488"/>
            <a:ext cx="1349375" cy="1587"/>
            <a:chOff x="1392" y="1488"/>
            <a:chExt cx="1584" cy="0"/>
          </a:xfrm>
        </p:grpSpPr>
        <p:sp>
          <p:nvSpPr>
            <p:cNvPr id="23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5" name="Group 38"/>
          <p:cNvGrpSpPr>
            <a:grpSpLocks/>
          </p:cNvGrpSpPr>
          <p:nvPr/>
        </p:nvGrpSpPr>
        <p:grpSpPr bwMode="auto">
          <a:xfrm>
            <a:off x="1973151" y="4706938"/>
            <a:ext cx="1349375" cy="0"/>
            <a:chOff x="816" y="3168"/>
            <a:chExt cx="1186" cy="0"/>
          </a:xfrm>
        </p:grpSpPr>
        <p:sp>
          <p:nvSpPr>
            <p:cNvPr id="26" name="Line 39"/>
            <p:cNvSpPr>
              <a:spLocks noChangeShapeType="1"/>
            </p:cNvSpPr>
            <p:nvPr/>
          </p:nvSpPr>
          <p:spPr bwMode="auto">
            <a:xfrm flipH="1">
              <a:off x="1355" y="3168"/>
              <a:ext cx="647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Line 40"/>
            <p:cNvSpPr>
              <a:spLocks noChangeShapeType="1"/>
            </p:cNvSpPr>
            <p:nvPr/>
          </p:nvSpPr>
          <p:spPr bwMode="auto">
            <a:xfrm flipH="1">
              <a:off x="816" y="3168"/>
              <a:ext cx="1186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8" name="Oval 41"/>
          <p:cNvSpPr>
            <a:spLocks noChangeArrowheads="1"/>
          </p:cNvSpPr>
          <p:nvPr/>
        </p:nvSpPr>
        <p:spPr bwMode="auto">
          <a:xfrm>
            <a:off x="2889138" y="3048000"/>
            <a:ext cx="568325" cy="1800225"/>
          </a:xfrm>
          <a:prstGeom prst="ellipse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9" name="Text Box 42"/>
          <p:cNvSpPr txBox="1">
            <a:spLocks noChangeArrowheads="1"/>
          </p:cNvSpPr>
          <p:nvPr/>
        </p:nvSpPr>
        <p:spPr bwMode="auto">
          <a:xfrm>
            <a:off x="255476" y="3279775"/>
            <a:ext cx="327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g</a:t>
            </a: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236426" y="4038600"/>
            <a:ext cx="327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dirty="0"/>
              <a:t>g</a:t>
            </a: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2325576" y="3335338"/>
            <a:ext cx="303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dirty="0"/>
              <a:t>c</a:t>
            </a:r>
          </a:p>
        </p:txBody>
      </p:sp>
      <p:sp>
        <p:nvSpPr>
          <p:cNvPr id="32" name="Text Box 45"/>
          <p:cNvSpPr txBox="1">
            <a:spLocks noChangeArrowheads="1"/>
          </p:cNvSpPr>
          <p:nvPr/>
        </p:nvSpPr>
        <p:spPr bwMode="auto">
          <a:xfrm>
            <a:off x="2349388" y="4281488"/>
            <a:ext cx="303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dirty="0"/>
              <a:t>c</a:t>
            </a:r>
          </a:p>
        </p:txBody>
      </p:sp>
      <p:sp>
        <p:nvSpPr>
          <p:cNvPr id="33" name="Line 46"/>
          <p:cNvSpPr>
            <a:spLocks noChangeShapeType="1"/>
          </p:cNvSpPr>
          <p:nvPr/>
        </p:nvSpPr>
        <p:spPr bwMode="auto">
          <a:xfrm>
            <a:off x="2393838" y="4343400"/>
            <a:ext cx="2159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34" name="Text Box 47"/>
          <p:cNvSpPr txBox="1">
            <a:spLocks noChangeArrowheads="1"/>
          </p:cNvSpPr>
          <p:nvPr/>
        </p:nvSpPr>
        <p:spPr bwMode="auto">
          <a:xfrm>
            <a:off x="2910994" y="3718945"/>
            <a:ext cx="547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800" dirty="0"/>
              <a:t>J/</a:t>
            </a:r>
            <a:r>
              <a:rPr lang="it-IT" sz="1800" dirty="0">
                <a:sym typeface="Symbol" pitchFamily="18" charset="2"/>
              </a:rPr>
              <a:t></a:t>
            </a:r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1946163" y="3276600"/>
            <a:ext cx="0" cy="144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 rot="20388889">
            <a:off x="3492388" y="3648321"/>
            <a:ext cx="1349375" cy="1587"/>
            <a:chOff x="1392" y="1488"/>
            <a:chExt cx="1584" cy="0"/>
          </a:xfrm>
        </p:grpSpPr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9" name="Group 35"/>
          <p:cNvGrpSpPr>
            <a:grpSpLocks/>
          </p:cNvGrpSpPr>
          <p:nvPr/>
        </p:nvGrpSpPr>
        <p:grpSpPr bwMode="auto">
          <a:xfrm rot="1254283">
            <a:off x="3488667" y="4123351"/>
            <a:ext cx="1349375" cy="1587"/>
            <a:chOff x="1392" y="1488"/>
            <a:chExt cx="1584" cy="0"/>
          </a:xfrm>
        </p:grpSpPr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 rot="1226449">
            <a:off x="186395" y="5798178"/>
            <a:ext cx="1349375" cy="1587"/>
            <a:chOff x="1392" y="1488"/>
            <a:chExt cx="1584" cy="0"/>
          </a:xfrm>
        </p:grpSpPr>
        <p:sp>
          <p:nvSpPr>
            <p:cNvPr id="43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 rot="20388889">
            <a:off x="199867" y="6286243"/>
            <a:ext cx="1349375" cy="1587"/>
            <a:chOff x="1392" y="1488"/>
            <a:chExt cx="1584" cy="0"/>
          </a:xfrm>
        </p:grpSpPr>
        <p:sp>
          <p:nvSpPr>
            <p:cNvPr id="46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48" name="Freeform 10"/>
          <p:cNvSpPr>
            <a:spLocks/>
          </p:cNvSpPr>
          <p:nvPr/>
        </p:nvSpPr>
        <p:spPr bwMode="auto">
          <a:xfrm flipH="1">
            <a:off x="1485627" y="5882943"/>
            <a:ext cx="1531938" cy="173037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b="1" dirty="0"/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 rot="20388889">
            <a:off x="2990239" y="5810899"/>
            <a:ext cx="1349375" cy="1587"/>
            <a:chOff x="1392" y="1488"/>
            <a:chExt cx="1584" cy="0"/>
          </a:xfrm>
        </p:grpSpPr>
        <p:sp>
          <p:nvSpPr>
            <p:cNvPr id="50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" name="Group 35"/>
          <p:cNvGrpSpPr>
            <a:grpSpLocks/>
          </p:cNvGrpSpPr>
          <p:nvPr/>
        </p:nvGrpSpPr>
        <p:grpSpPr bwMode="auto">
          <a:xfrm rot="1254283">
            <a:off x="2986518" y="6285929"/>
            <a:ext cx="1349375" cy="1587"/>
            <a:chOff x="1392" y="1488"/>
            <a:chExt cx="1584" cy="0"/>
          </a:xfrm>
        </p:grpSpPr>
        <p:sp>
          <p:nvSpPr>
            <p:cNvPr id="53" name="Line 36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" name="Line 37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5" name="Text Box 44"/>
          <p:cNvSpPr txBox="1">
            <a:spLocks noChangeArrowheads="1"/>
          </p:cNvSpPr>
          <p:nvPr/>
        </p:nvSpPr>
        <p:spPr bwMode="auto">
          <a:xfrm>
            <a:off x="381000" y="5195888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q</a:t>
            </a:r>
            <a:endParaRPr lang="it-IT" sz="1800" dirty="0"/>
          </a:p>
        </p:txBody>
      </p:sp>
      <p:sp>
        <p:nvSpPr>
          <p:cNvPr id="56" name="Text Box 45"/>
          <p:cNvSpPr txBox="1">
            <a:spLocks noChangeArrowheads="1"/>
          </p:cNvSpPr>
          <p:nvPr/>
        </p:nvSpPr>
        <p:spPr bwMode="auto">
          <a:xfrm>
            <a:off x="458787" y="6415088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/>
              <a:t>q</a:t>
            </a:r>
            <a:endParaRPr lang="it-IT" sz="1800" dirty="0"/>
          </a:p>
        </p:txBody>
      </p:sp>
      <p:sp>
        <p:nvSpPr>
          <p:cNvPr id="57" name="Line 46"/>
          <p:cNvSpPr>
            <a:spLocks noChangeShapeType="1"/>
          </p:cNvSpPr>
          <p:nvPr/>
        </p:nvSpPr>
        <p:spPr bwMode="auto">
          <a:xfrm>
            <a:off x="503237" y="6477000"/>
            <a:ext cx="2159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58" name="TextBox 57"/>
          <p:cNvSpPr txBox="1"/>
          <p:nvPr/>
        </p:nvSpPr>
        <p:spPr>
          <a:xfrm>
            <a:off x="2133600" y="5334000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*</a:t>
            </a:r>
            <a:endParaRPr lang="it-IT" dirty="0"/>
          </a:p>
        </p:txBody>
      </p:sp>
      <p:sp>
        <p:nvSpPr>
          <p:cNvPr id="59" name="TextBox 58"/>
          <p:cNvSpPr txBox="1"/>
          <p:nvPr/>
        </p:nvSpPr>
        <p:spPr>
          <a:xfrm>
            <a:off x="4114800" y="310509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+</a:t>
            </a:r>
            <a:endParaRPr lang="it-IT" dirty="0"/>
          </a:p>
        </p:txBody>
      </p:sp>
      <p:sp>
        <p:nvSpPr>
          <p:cNvPr id="60" name="TextBox 59"/>
          <p:cNvSpPr txBox="1"/>
          <p:nvPr/>
        </p:nvSpPr>
        <p:spPr>
          <a:xfrm>
            <a:off x="4038600" y="4248090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-</a:t>
            </a:r>
            <a:endParaRPr lang="it-IT" dirty="0"/>
          </a:p>
        </p:txBody>
      </p:sp>
      <p:sp>
        <p:nvSpPr>
          <p:cNvPr id="61" name="TextBox 60"/>
          <p:cNvSpPr txBox="1"/>
          <p:nvPr/>
        </p:nvSpPr>
        <p:spPr>
          <a:xfrm>
            <a:off x="3581400" y="523869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+</a:t>
            </a:r>
            <a:endParaRPr lang="it-IT" dirty="0"/>
          </a:p>
        </p:txBody>
      </p:sp>
      <p:sp>
        <p:nvSpPr>
          <p:cNvPr id="62" name="TextBox 61"/>
          <p:cNvSpPr txBox="1"/>
          <p:nvPr/>
        </p:nvSpPr>
        <p:spPr>
          <a:xfrm>
            <a:off x="3572664" y="6400800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-</a:t>
            </a:r>
            <a:endParaRPr lang="it-IT" dirty="0"/>
          </a:p>
        </p:txBody>
      </p:sp>
      <p:sp>
        <p:nvSpPr>
          <p:cNvPr id="63" name="TextBox 62"/>
          <p:cNvSpPr txBox="1"/>
          <p:nvPr/>
        </p:nvSpPr>
        <p:spPr>
          <a:xfrm>
            <a:off x="5105400" y="3124200"/>
            <a:ext cx="391876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Advantages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Same final state, DY is</a:t>
            </a:r>
          </a:p>
          <a:p>
            <a:pPr lvl="1"/>
            <a:r>
              <a:rPr lang="en-US" dirty="0" smtClean="0"/>
              <a:t>    insensitive to QGP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Cancellation of syst.</a:t>
            </a:r>
          </a:p>
          <a:p>
            <a:pPr lvl="1"/>
            <a:r>
              <a:rPr lang="en-US" dirty="0" smtClean="0"/>
              <a:t>    uncertainties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05400" y="5486400"/>
            <a:ext cx="3635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Drawbacks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Different initial state</a:t>
            </a:r>
          </a:p>
          <a:p>
            <a:pPr lvl="1"/>
            <a:r>
              <a:rPr lang="en-US" dirty="0" smtClean="0"/>
              <a:t>   (quark </a:t>
            </a:r>
            <a:r>
              <a:rPr lang="en-US" dirty="0" err="1" smtClean="0"/>
              <a:t>vs</a:t>
            </a:r>
            <a:r>
              <a:rPr lang="en-US" dirty="0" smtClean="0"/>
              <a:t> gluons)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07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r>
              <a:rPr lang="en-US" dirty="0"/>
              <a:t>Quantifying the suppression </a:t>
            </a:r>
            <a:r>
              <a:rPr lang="en-US" dirty="0" smtClean="0"/>
              <a:t>(2)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96333" y="990600"/>
            <a:ext cx="81849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At </a:t>
            </a:r>
            <a:r>
              <a:rPr lang="en-US" dirty="0" smtClean="0">
                <a:solidFill>
                  <a:srgbClr val="FFFF00"/>
                </a:solidFill>
              </a:rPr>
              <a:t>RHIC, LHC </a:t>
            </a:r>
            <a:r>
              <a:rPr lang="en-US" dirty="0" err="1" smtClean="0"/>
              <a:t>Drell</a:t>
            </a:r>
            <a:r>
              <a:rPr lang="en-US" dirty="0" smtClean="0"/>
              <a:t>-Yan is no more “visible” in the </a:t>
            </a:r>
            <a:r>
              <a:rPr lang="en-US" dirty="0" err="1" smtClean="0"/>
              <a:t>dilepton</a:t>
            </a:r>
            <a:endParaRPr lang="en-US" dirty="0" smtClean="0"/>
          </a:p>
          <a:p>
            <a:r>
              <a:rPr lang="en-US" dirty="0" smtClean="0"/>
              <a:t>   mass spectrum </a:t>
            </a:r>
            <a:r>
              <a:rPr lang="en-US" dirty="0" smtClean="0">
                <a:sym typeface="Wingdings" pitchFamily="2" charset="2"/>
              </a:rPr>
              <a:t> overwhelmed by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semi-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leptonic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decays of </a:t>
            </a:r>
          </a:p>
          <a:p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  charm/beauty pairs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619" y="2187714"/>
            <a:ext cx="8424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Solution: directly normalize to elementary collisions (</a:t>
            </a:r>
            <a:r>
              <a:rPr lang="en-US" dirty="0" err="1" smtClean="0"/>
              <a:t>pp</a:t>
            </a:r>
            <a:r>
              <a:rPr lang="en-US" dirty="0" smtClean="0"/>
              <a:t>), via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nuclear modification factor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85317" y="3124200"/>
                <a:ext cx="3234283" cy="850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it-IT" sz="3200" dirty="0" smtClean="0">
                    <a:solidFill>
                      <a:srgbClr val="FFFF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3200" i="1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𝑑𝑁</m:t>
                            </m:r>
                            <m:r>
                              <a:rPr lang="en-US" sz="3200" i="1" baseline="3000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𝐴</m:t>
                            </m:r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  <m:sup/>
                        </m:sSubSup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it-IT" sz="3200" i="1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200" b="0" i="1" baseline="-25000" smtClean="0">
                                <a:solidFill>
                                  <a:srgbClr val="FFFF00"/>
                                </a:solidFill>
                                <a:latin typeface="Cambria Math"/>
                              </a:rPr>
                              <m:t>𝐶𝑜𝑙𝑙</m:t>
                            </m:r>
                          </m:e>
                        </m:d>
                        <m:r>
                          <a:rPr lang="en-US" sz="3200" b="0" i="1" baseline="-25000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  </m:t>
                        </m:r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𝑑𝑁</m:t>
                        </m:r>
                        <m:r>
                          <a:rPr lang="en-US" sz="3200" i="1" baseline="30000">
                            <a:solidFill>
                              <a:srgbClr val="FFFF00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200" i="1" baseline="-25000">
                            <a:solidFill>
                              <a:srgbClr val="FFFF00"/>
                            </a:solidFill>
                            <a:latin typeface="Cambria Math"/>
                          </a:rPr>
                          <m:t>𝑁𝑁</m:t>
                        </m:r>
                      </m:den>
                    </m:f>
                  </m:oMath>
                </a14:m>
                <a:endParaRPr lang="it-IT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317" y="3124200"/>
                <a:ext cx="3234283" cy="850297"/>
              </a:xfrm>
              <a:prstGeom prst="rect">
                <a:avLst/>
              </a:prstGeom>
              <a:blipFill rotWithShape="1">
                <a:blip r:embed="rId2"/>
                <a:stretch>
                  <a:fillRect b="-21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105400" y="3200400"/>
            <a:ext cx="2802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&lt;1 suppression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&gt;1 enhancement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3952" y="4114800"/>
            <a:ext cx="72084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Advantages</a:t>
            </a:r>
          </a:p>
          <a:p>
            <a:r>
              <a:rPr lang="en-US" dirty="0" smtClean="0"/>
              <a:t>same process in nuclear environment and in vacuum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Drawbacks</a:t>
            </a:r>
          </a:p>
          <a:p>
            <a:r>
              <a:rPr lang="en-US" dirty="0" smtClean="0"/>
              <a:t>Systematics more difficult to handle (no cancellations)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" y="5867400"/>
            <a:ext cx="791556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 ideal normalization would be the open heavy quark yield</a:t>
            </a:r>
          </a:p>
          <a:p>
            <a:r>
              <a:rPr lang="en-US" dirty="0" smtClean="0"/>
              <a:t>However, this is not </a:t>
            </a:r>
            <a:r>
              <a:rPr lang="en-US" dirty="0" err="1" smtClean="0"/>
              <a:t>straightfoward</a:t>
            </a:r>
            <a:r>
              <a:rPr lang="en-US" dirty="0" smtClean="0"/>
              <a:t>  (see later)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2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 smtClean="0"/>
              <a:t>we get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diss</a:t>
            </a:r>
            <a:r>
              <a:rPr lang="en-US" baseline="-25000" dirty="0" smtClean="0"/>
              <a:t> </a:t>
            </a:r>
            <a:r>
              <a:rPr lang="en-US" dirty="0" smtClean="0"/>
              <a:t>?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85800"/>
            <a:ext cx="89005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Lattice QCD calculations </a:t>
            </a:r>
            <a:r>
              <a:rPr lang="en-US" dirty="0" smtClean="0"/>
              <a:t>are our main source of information</a:t>
            </a:r>
          </a:p>
          <a:p>
            <a:r>
              <a:rPr lang="en-US" dirty="0" smtClean="0"/>
              <a:t>    on the dissociation temperatures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Early studies showed that the </a:t>
            </a:r>
            <a:r>
              <a:rPr lang="en-US" dirty="0" smtClean="0">
                <a:solidFill>
                  <a:srgbClr val="FFFF00"/>
                </a:solidFill>
              </a:rPr>
              <a:t>complete disappearance </a:t>
            </a:r>
            <a:r>
              <a:rPr lang="en-US" dirty="0" smtClean="0"/>
              <a:t>of the J/</a:t>
            </a:r>
            <a:r>
              <a:rPr lang="en-US" dirty="0" smtClean="0">
                <a:sym typeface="Symbol"/>
              </a:rPr>
              <a:t></a:t>
            </a:r>
          </a:p>
          <a:p>
            <a:r>
              <a:rPr lang="en-US" dirty="0" smtClean="0">
                <a:sym typeface="Symbol"/>
              </a:rPr>
              <a:t>    peak occurred at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very high temperatures </a:t>
            </a:r>
            <a:r>
              <a:rPr lang="en-US" dirty="0" smtClean="0">
                <a:sym typeface="Symbol"/>
              </a:rPr>
              <a:t>(~2T</a:t>
            </a:r>
            <a:r>
              <a:rPr lang="en-US" baseline="-25000" dirty="0" smtClean="0">
                <a:sym typeface="Symbol"/>
              </a:rPr>
              <a:t>c</a:t>
            </a:r>
            <a:r>
              <a:rPr lang="en-US" dirty="0" smtClean="0">
                <a:sym typeface="Symbol"/>
              </a:rPr>
              <a:t>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/>
              <a:t>However </a:t>
            </a:r>
            <a:r>
              <a:rPr lang="en-US" dirty="0">
                <a:solidFill>
                  <a:srgbClr val="FFFF00"/>
                </a:solidFill>
              </a:rPr>
              <a:t>spectral functions </a:t>
            </a:r>
            <a:r>
              <a:rPr lang="en-US" dirty="0"/>
              <a:t>expected to change rather </a:t>
            </a:r>
            <a:r>
              <a:rPr lang="en-US" dirty="0">
                <a:solidFill>
                  <a:srgbClr val="FFFF00"/>
                </a:solidFill>
              </a:rPr>
              <a:t>smoothly</a:t>
            </a:r>
            <a:r>
              <a:rPr lang="en-US" dirty="0"/>
              <a:t>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27" y="2431898"/>
            <a:ext cx="5859282" cy="396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23" y="2422745"/>
            <a:ext cx="5796568" cy="38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87" y="2440098"/>
            <a:ext cx="5742813" cy="38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387" y="2439531"/>
            <a:ext cx="5724895" cy="38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88" y="2438399"/>
            <a:ext cx="5635304" cy="383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305" y="6381690"/>
            <a:ext cx="3475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How to pin down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diss</a:t>
            </a:r>
            <a:r>
              <a:rPr lang="en-US" baseline="-25000" dirty="0" smtClean="0"/>
              <a:t> </a:t>
            </a:r>
            <a:r>
              <a:rPr lang="en-US" dirty="0" smtClean="0"/>
              <a:t>?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7391400" y="3886200"/>
            <a:ext cx="1621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</a:t>
            </a:r>
          </a:p>
          <a:p>
            <a:r>
              <a:rPr lang="en-US" sz="1600" dirty="0" smtClean="0"/>
              <a:t>O. </a:t>
            </a:r>
            <a:r>
              <a:rPr lang="en-US" sz="1600" dirty="0" err="1" smtClean="0"/>
              <a:t>Kaczmarek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70278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68362"/>
          </a:xfrm>
        </p:spPr>
        <p:txBody>
          <a:bodyPr/>
          <a:lstStyle/>
          <a:p>
            <a:r>
              <a:rPr lang="en-US" dirty="0"/>
              <a:t>Recent results on </a:t>
            </a:r>
            <a:r>
              <a:rPr lang="en-US" dirty="0" err="1"/>
              <a:t>T</a:t>
            </a:r>
            <a:r>
              <a:rPr lang="en-US" baseline="-25000" dirty="0" err="1"/>
              <a:t>diss</a:t>
            </a:r>
            <a:endParaRPr lang="it-IT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62870" y="1066800"/>
            <a:ext cx="448533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Binding energies</a:t>
            </a:r>
            <a:r>
              <a:rPr lang="en-US" dirty="0"/>
              <a:t> for the </a:t>
            </a:r>
          </a:p>
          <a:p>
            <a:r>
              <a:rPr lang="en-US" dirty="0"/>
              <a:t>  </a:t>
            </a:r>
            <a:r>
              <a:rPr lang="en-US" dirty="0" smtClean="0"/>
              <a:t> various </a:t>
            </a:r>
            <a:r>
              <a:rPr lang="en-US" dirty="0"/>
              <a:t>states </a:t>
            </a:r>
            <a:r>
              <a:rPr lang="en-US" dirty="0" smtClean="0"/>
              <a:t> can be obtained</a:t>
            </a:r>
          </a:p>
          <a:p>
            <a:r>
              <a:rPr lang="en-US" dirty="0" smtClean="0"/>
              <a:t>   from </a:t>
            </a:r>
            <a:r>
              <a:rPr lang="en-US" dirty="0">
                <a:solidFill>
                  <a:srgbClr val="FFFF00"/>
                </a:solidFill>
              </a:rPr>
              <a:t>potential </a:t>
            </a:r>
            <a:r>
              <a:rPr lang="en-US" dirty="0" smtClean="0">
                <a:solidFill>
                  <a:srgbClr val="FFFF00"/>
                </a:solidFill>
              </a:rPr>
              <a:t>models too</a:t>
            </a:r>
            <a:endParaRPr lang="en-US" dirty="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 Assume a state </a:t>
            </a:r>
            <a:r>
              <a:rPr lang="en-US" dirty="0">
                <a:solidFill>
                  <a:srgbClr val="FFFF00"/>
                </a:solidFill>
              </a:rPr>
              <a:t>“melts”</a:t>
            </a:r>
            <a:r>
              <a:rPr lang="en-US" dirty="0"/>
              <a:t> when</a:t>
            </a:r>
          </a:p>
          <a:p>
            <a:r>
              <a:rPr lang="en-US" dirty="0"/>
              <a:t>  </a:t>
            </a:r>
            <a:r>
              <a:rPr lang="en-US" dirty="0" err="1">
                <a:solidFill>
                  <a:srgbClr val="FFFF00"/>
                </a:solidFill>
              </a:rPr>
              <a:t>E</a:t>
            </a:r>
            <a:r>
              <a:rPr lang="en-US" baseline="-25000" dirty="0" err="1">
                <a:solidFill>
                  <a:srgbClr val="FFFF00"/>
                </a:solidFill>
              </a:rPr>
              <a:t>bind</a:t>
            </a:r>
            <a:r>
              <a:rPr lang="en-US" baseline="-250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&lt;  T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  <a:sym typeface="Wingdings" pitchFamily="2" charset="2"/>
              </a:rPr>
              <a:t>diss</a:t>
            </a:r>
            <a:r>
              <a:rPr lang="en-US" baseline="-250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~1.2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  <a:sym typeface="Wingdings" pitchFamily="2" charset="2"/>
              </a:rPr>
              <a:t>c</a:t>
            </a:r>
            <a:endParaRPr lang="en-US" dirty="0">
              <a:solidFill>
                <a:srgbClr val="FFFF00"/>
              </a:solidFill>
              <a:sym typeface="Wingdings" pitchFamily="2" charset="2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762000"/>
            <a:ext cx="4221162" cy="2803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747000" y="1752600"/>
            <a:ext cx="1138238" cy="374650"/>
            <a:chOff x="4732" y="2403"/>
            <a:chExt cx="717" cy="236"/>
          </a:xfrm>
        </p:grpSpPr>
        <p:graphicFrame>
          <p:nvGraphicFramePr>
            <p:cNvPr id="6" name="Object 7"/>
            <p:cNvGraphicFramePr>
              <a:graphicFrameLocks noChangeAspect="1"/>
            </p:cNvGraphicFramePr>
            <p:nvPr/>
          </p:nvGraphicFramePr>
          <p:xfrm>
            <a:off x="4876" y="2529"/>
            <a:ext cx="437" cy="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65" name="Equation" r:id="rId5" imgW="520700" imgH="177800" progId="Equation.3">
                    <p:embed/>
                  </p:oleObj>
                </mc:Choice>
                <mc:Fallback>
                  <p:oleObj name="Equation" r:id="rId5" imgW="520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6" y="2529"/>
                          <a:ext cx="437" cy="1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4732" y="2403"/>
              <a:ext cx="71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000" b="1">
                  <a:solidFill>
                    <a:srgbClr val="000000"/>
                  </a:solidFill>
                  <a:ea typeface="ＭＳ Ｐゴシック" pitchFamily="34" charset="-128"/>
                </a:rPr>
                <a:t>weak binding</a:t>
              </a: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5456238" y="1752600"/>
            <a:ext cx="1222375" cy="401638"/>
            <a:chOff x="3335" y="2387"/>
            <a:chExt cx="770" cy="253"/>
          </a:xfrm>
        </p:grpSpPr>
        <p:graphicFrame>
          <p:nvGraphicFramePr>
            <p:cNvPr id="9" name="Object 10"/>
            <p:cNvGraphicFramePr>
              <a:graphicFrameLocks noChangeAspect="1"/>
            </p:cNvGraphicFramePr>
            <p:nvPr/>
          </p:nvGraphicFramePr>
          <p:xfrm>
            <a:off x="3470" y="2525"/>
            <a:ext cx="408" cy="1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66" name="Equation" r:id="rId7" imgW="520700" imgH="177800" progId="Equation.3">
                    <p:embed/>
                  </p:oleObj>
                </mc:Choice>
                <mc:Fallback>
                  <p:oleObj name="Equation" r:id="rId7" imgW="5207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" y="2525"/>
                          <a:ext cx="408" cy="1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335" y="2387"/>
              <a:ext cx="77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000" b="1">
                  <a:solidFill>
                    <a:srgbClr val="000000"/>
                  </a:solidFill>
                  <a:ea typeface="ＭＳ Ｐゴシック" pitchFamily="34" charset="-128"/>
                </a:rPr>
                <a:t>strong binding</a:t>
              </a:r>
            </a:p>
          </p:txBody>
        </p:sp>
      </p:grp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7820" r="2223" b="5865"/>
          <a:stretch>
            <a:fillRect/>
          </a:stretch>
        </p:blipFill>
        <p:spPr bwMode="auto">
          <a:xfrm>
            <a:off x="4818063" y="3608388"/>
            <a:ext cx="4249737" cy="65881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41275">
                <a:solidFill>
                  <a:srgbClr val="9933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7200" y="4572000"/>
            <a:ext cx="50447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/>
              <a:t>Recent results from </a:t>
            </a:r>
            <a:r>
              <a:rPr lang="en-US" dirty="0" smtClean="0">
                <a:solidFill>
                  <a:srgbClr val="FFFF00"/>
                </a:solidFill>
              </a:rPr>
              <a:t>lattice</a:t>
            </a:r>
            <a:r>
              <a:rPr lang="en-US" dirty="0" smtClean="0"/>
              <a:t>:</a:t>
            </a:r>
          </a:p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</a:t>
            </a:r>
            <a:r>
              <a:rPr lang="en-US" dirty="0" smtClean="0"/>
              <a:t> clear sign of </a:t>
            </a:r>
            <a:r>
              <a:rPr lang="en-US" dirty="0" smtClean="0">
                <a:solidFill>
                  <a:srgbClr val="FFFF00"/>
                </a:solidFill>
              </a:rPr>
              <a:t>bound state</a:t>
            </a:r>
          </a:p>
          <a:p>
            <a:pPr>
              <a:buSzPct val="150000"/>
            </a:pPr>
            <a:r>
              <a:rPr lang="en-US" dirty="0" smtClean="0"/>
              <a:t>  beyond </a:t>
            </a:r>
            <a:r>
              <a:rPr lang="en-US" dirty="0" smtClean="0">
                <a:solidFill>
                  <a:srgbClr val="FFFF00"/>
                </a:solidFill>
              </a:rPr>
              <a:t>T=1.46 </a:t>
            </a:r>
            <a:r>
              <a:rPr lang="en-US" dirty="0" err="1" smtClean="0">
                <a:solidFill>
                  <a:srgbClr val="FFFF00"/>
                </a:solidFill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</a:rPr>
              <a:t>c</a:t>
            </a:r>
            <a:endParaRPr lang="en-US" baseline="-25000" dirty="0" smtClean="0">
              <a:solidFill>
                <a:srgbClr val="FFFF00"/>
              </a:solidFill>
            </a:endParaRPr>
          </a:p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/>
              <a:t>Region close to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 now under study</a:t>
            </a:r>
            <a:endParaRPr lang="it-IT" dirty="0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469"/>
            <a:ext cx="421005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8200" y="6324600"/>
            <a:ext cx="25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O.Kaczmarek@HP12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83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645164" y="1219200"/>
            <a:ext cx="809997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Introduction, some concepts, a bit of history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 err="1" smtClean="0"/>
              <a:t>pA</a:t>
            </a:r>
            <a:r>
              <a:rPr lang="en-US" dirty="0" smtClean="0"/>
              <a:t>/</a:t>
            </a:r>
            <a:r>
              <a:rPr lang="en-US" dirty="0" err="1" smtClean="0"/>
              <a:t>dA</a:t>
            </a:r>
            <a:r>
              <a:rPr lang="en-US" dirty="0" smtClean="0"/>
              <a:t> collisions: facts, analyses, problems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Au-Au/</a:t>
            </a:r>
            <a:r>
              <a:rPr lang="en-US" dirty="0" err="1" smtClean="0"/>
              <a:t>Pb-Pb</a:t>
            </a:r>
            <a:r>
              <a:rPr lang="en-US" dirty="0" smtClean="0"/>
              <a:t> collisions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dirty="0"/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SPS and the “anomalous suppression”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RHIC, between suppression and regeneration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LHC</a:t>
            </a:r>
          </a:p>
          <a:p>
            <a:pPr marL="1257300" lvl="2" indent="-342900">
              <a:buFont typeface="Wingdings" pitchFamily="2" charset="2"/>
              <a:buChar char="q"/>
            </a:pPr>
            <a:r>
              <a:rPr lang="en-US" dirty="0" err="1" smtClean="0"/>
              <a:t>Charmonia</a:t>
            </a:r>
            <a:r>
              <a:rPr lang="en-US" dirty="0" smtClean="0"/>
              <a:t>, a decisive test of regeneration </a:t>
            </a:r>
            <a:r>
              <a:rPr lang="en-US" dirty="0" err="1" smtClean="0"/>
              <a:t>scenarii</a:t>
            </a:r>
            <a:r>
              <a:rPr lang="en-US" dirty="0" smtClean="0"/>
              <a:t> </a:t>
            </a:r>
          </a:p>
          <a:p>
            <a:pPr marL="1257300" lvl="2" indent="-342900">
              <a:buFont typeface="Wingdings" pitchFamily="2" charset="2"/>
              <a:buChar char="q"/>
            </a:pPr>
            <a:r>
              <a:rPr lang="en-US" dirty="0" err="1" smtClean="0"/>
              <a:t>Bottomonia</a:t>
            </a:r>
            <a:r>
              <a:rPr lang="en-US" dirty="0" smtClean="0"/>
              <a:t>, </a:t>
            </a:r>
            <a:r>
              <a:rPr lang="en-US" dirty="0"/>
              <a:t>a </a:t>
            </a:r>
            <a:r>
              <a:rPr lang="en-US" dirty="0" smtClean="0"/>
              <a:t>decisive test </a:t>
            </a:r>
            <a:r>
              <a:rPr lang="en-US" dirty="0"/>
              <a:t>of </a:t>
            </a:r>
            <a:r>
              <a:rPr lang="en-US" dirty="0" smtClean="0"/>
              <a:t>suppression </a:t>
            </a:r>
            <a:r>
              <a:rPr lang="en-US" dirty="0" err="1" smtClean="0"/>
              <a:t>scenarii</a:t>
            </a:r>
            <a:endParaRPr lang="en-US" dirty="0" smtClean="0"/>
          </a:p>
          <a:p>
            <a:pPr marL="1257300" lvl="2" indent="-342900">
              <a:buFont typeface="Wingdings" pitchFamily="2" charset="2"/>
              <a:buChar char="q"/>
            </a:pPr>
            <a:endParaRPr lang="en-US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mtClean="0"/>
              <a:t>Conclusions  </a:t>
            </a:r>
            <a:endParaRPr lang="it-IT" dirty="0"/>
          </a:p>
          <a:p>
            <a:pPr lvl="1"/>
            <a:r>
              <a:rPr lang="en-US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73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Experiments</a:t>
            </a:r>
            <a:endParaRPr lang="it-IT" dirty="0"/>
          </a:p>
        </p:txBody>
      </p:sp>
      <p:pic>
        <p:nvPicPr>
          <p:cNvPr id="111619" name="Picture 3" descr="C:\Users\Enrico\Documents\Work\Nikhef12\spectrobisNA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19" y="914400"/>
            <a:ext cx="5938838" cy="21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720"/>
            <a:ext cx="3124200" cy="1410498"/>
          </a:xfrm>
          <a:prstGeom prst="rect">
            <a:avLst/>
          </a:prstGeom>
          <a:noFill/>
          <a:ln w="76200" cap="rnd">
            <a:solidFill>
              <a:schemeClr val="accent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2517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From fixed target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t the SPS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muons</a:t>
            </a:r>
            <a:r>
              <a:rPr lang="en-US" dirty="0" smtClean="0"/>
              <a:t> only)…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245433" y="1573508"/>
            <a:ext cx="878767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NA60</a:t>
            </a:r>
            <a:endParaRPr lang="it-IT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3271698"/>
            <a:ext cx="3819525" cy="354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200" y="3124200"/>
            <a:ext cx="2938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RHIC collider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muons+electrons</a:t>
            </a:r>
            <a:r>
              <a:rPr lang="en-US" dirty="0" smtClean="0"/>
              <a:t>)…</a:t>
            </a:r>
            <a:endParaRPr lang="it-IT" dirty="0"/>
          </a:p>
        </p:txBody>
      </p:sp>
      <p:pic>
        <p:nvPicPr>
          <p:cNvPr id="111621" name="Picture 5" descr="C:\Users\Enrico\Documents\Work\Nikhef12\STARdetectorLayou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8" y="3813036"/>
            <a:ext cx="4314825" cy="29908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/>
          <p:cNvSpPr txBox="1"/>
          <p:nvPr/>
        </p:nvSpPr>
        <p:spPr>
          <a:xfrm rot="19304009">
            <a:off x="565365" y="4200569"/>
            <a:ext cx="855747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STAR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 rot="2440306">
            <a:off x="7380609" y="3708994"/>
            <a:ext cx="1168910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PHENIX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366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Experiments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845498" y="914400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…to the LHC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electrons+muons</a:t>
            </a:r>
            <a:r>
              <a:rPr lang="en-US" dirty="0" smtClean="0"/>
              <a:t>)</a:t>
            </a:r>
            <a:endParaRPr lang="it-IT" dirty="0"/>
          </a:p>
        </p:txBody>
      </p:sp>
      <p:pic>
        <p:nvPicPr>
          <p:cNvPr id="112642" name="Picture 2" descr="C:\Users\Enrico\Documents\Work\Nikhef12\ALICE-SetUp-20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14400"/>
            <a:ext cx="3933825" cy="2886075"/>
          </a:xfrm>
          <a:prstGeom prst="rect">
            <a:avLst/>
          </a:prstGeom>
          <a:noFill/>
        </p:spPr>
      </p:pic>
      <p:pic>
        <p:nvPicPr>
          <p:cNvPr id="5" name="Picture 6" descr="cms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087" flipH="1">
            <a:off x="54892" y="3776445"/>
            <a:ext cx="5030787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5433" y="6305490"/>
            <a:ext cx="1989647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CMS (high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 rot="1721671">
            <a:off x="6734882" y="899404"/>
            <a:ext cx="2066591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ALICE (low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it-IT" dirty="0"/>
          </a:p>
        </p:txBody>
      </p:sp>
      <p:pic>
        <p:nvPicPr>
          <p:cNvPr id="112643" name="Picture 3" descr="C:\Users\Enrico\Documents\Work\Nikhef12\ATL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31626"/>
            <a:ext cx="3657112" cy="24538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 rot="20569796">
            <a:off x="5343405" y="4461507"/>
            <a:ext cx="2228239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ATLAS (high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2057400"/>
            <a:ext cx="47309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dedicated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HI experiment</a:t>
            </a:r>
          </a:p>
          <a:p>
            <a:r>
              <a:rPr lang="en-US" dirty="0" smtClean="0">
                <a:sym typeface="Wingdings" pitchFamily="2" charset="2"/>
              </a:rPr>
              <a:t>CMS+ATLAS 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mainly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pp</a:t>
            </a:r>
            <a:r>
              <a:rPr lang="en-US" dirty="0" smtClean="0">
                <a:sym typeface="Wingdings" pitchFamily="2" charset="2"/>
              </a:rPr>
              <a:t>, but very</a:t>
            </a:r>
          </a:p>
          <a:p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g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ood capability </a:t>
            </a:r>
            <a:r>
              <a:rPr lang="en-US" dirty="0" smtClean="0">
                <a:sym typeface="Wingdings" pitchFamily="2" charset="2"/>
              </a:rPr>
              <a:t>for </a:t>
            </a:r>
            <a:r>
              <a:rPr lang="en-US" dirty="0" err="1" smtClean="0">
                <a:sym typeface="Wingdings" pitchFamily="2" charset="2"/>
              </a:rPr>
              <a:t>charmonia</a:t>
            </a:r>
            <a:r>
              <a:rPr lang="en-US" dirty="0" smtClean="0">
                <a:sym typeface="Wingdings" pitchFamily="2" charset="2"/>
              </a:rPr>
              <a:t> and</a:t>
            </a:r>
          </a:p>
          <a:p>
            <a:r>
              <a:rPr lang="en-US" dirty="0" err="1" smtClean="0">
                <a:sym typeface="Wingdings" pitchFamily="2" charset="2"/>
              </a:rPr>
              <a:t>bottomonia</a:t>
            </a:r>
            <a:r>
              <a:rPr lang="en-US" dirty="0" smtClean="0">
                <a:sym typeface="Wingdings" pitchFamily="2" charset="2"/>
              </a:rPr>
              <a:t> in HI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76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Looking into results: </a:t>
            </a:r>
            <a:r>
              <a:rPr lang="en-US" dirty="0" err="1" smtClean="0"/>
              <a:t>pA</a:t>
            </a:r>
            <a:r>
              <a:rPr lang="en-US" dirty="0" smtClean="0"/>
              <a:t>/</a:t>
            </a:r>
            <a:r>
              <a:rPr lang="en-US" dirty="0" err="1" smtClean="0"/>
              <a:t>dA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9104" y="838200"/>
            <a:ext cx="9048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The “early” observation of a </a:t>
            </a:r>
            <a:r>
              <a:rPr lang="en-US" dirty="0" smtClean="0">
                <a:solidFill>
                  <a:srgbClr val="FFFF00"/>
                </a:solidFill>
              </a:rPr>
              <a:t>strong effect of cold nuclear matter</a:t>
            </a:r>
          </a:p>
          <a:p>
            <a:r>
              <a:rPr lang="en-US" dirty="0"/>
              <a:t>o</a:t>
            </a:r>
            <a:r>
              <a:rPr lang="en-US" dirty="0" smtClean="0"/>
              <a:t>n </a:t>
            </a:r>
            <a:r>
              <a:rPr lang="en-US" dirty="0" err="1" smtClean="0"/>
              <a:t>quarkonium</a:t>
            </a:r>
            <a:r>
              <a:rPr lang="en-US" dirty="0" smtClean="0"/>
              <a:t> has led to a considerable effort of theory/experiment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61658" y="1578114"/>
            <a:ext cx="8167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Early studies concentrated on </a:t>
            </a:r>
            <a:r>
              <a:rPr lang="en-US" dirty="0" smtClean="0">
                <a:solidFill>
                  <a:srgbClr val="FFFF00"/>
                </a:solidFill>
              </a:rPr>
              <a:t>“nuclear absorption” </a:t>
            </a:r>
            <a:r>
              <a:rPr lang="en-US" dirty="0" smtClean="0"/>
              <a:t>as main</a:t>
            </a:r>
          </a:p>
          <a:p>
            <a:r>
              <a:rPr lang="en-US" dirty="0"/>
              <a:t>e</a:t>
            </a:r>
            <a:r>
              <a:rPr lang="en-US" dirty="0" smtClean="0"/>
              <a:t>ffect, estimating effective quantities</a:t>
            </a:r>
            <a:endParaRPr lang="it-IT" dirty="0"/>
          </a:p>
        </p:txBody>
      </p:sp>
      <p:sp>
        <p:nvSpPr>
          <p:cNvPr id="6" name="Oval 32"/>
          <p:cNvSpPr>
            <a:spLocks noChangeArrowheads="1"/>
          </p:cNvSpPr>
          <p:nvPr/>
        </p:nvSpPr>
        <p:spPr bwMode="auto">
          <a:xfrm>
            <a:off x="2743200" y="2539998"/>
            <a:ext cx="381000" cy="381000"/>
          </a:xfrm>
          <a:prstGeom prst="ellipse">
            <a:avLst/>
          </a:prstGeom>
          <a:noFill/>
          <a:ln w="9525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6200" y="2362200"/>
            <a:ext cx="4105275" cy="3727450"/>
            <a:chOff x="76200" y="2978150"/>
            <a:chExt cx="4105275" cy="3727450"/>
          </a:xfrm>
        </p:grpSpPr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76200" y="2978150"/>
              <a:ext cx="4105275" cy="3727450"/>
              <a:chOff x="385" y="1131"/>
              <a:chExt cx="2949" cy="3090"/>
            </a:xfrm>
          </p:grpSpPr>
          <p:pic>
            <p:nvPicPr>
              <p:cNvPr id="10" name="Picture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471"/>
              <a:stretch>
                <a:fillRect/>
              </a:stretch>
            </p:blipFill>
            <p:spPr bwMode="auto">
              <a:xfrm>
                <a:off x="385" y="1131"/>
                <a:ext cx="2949" cy="30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1020" y="2478"/>
                <a:ext cx="1316" cy="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/>
            </p:nvSpPr>
            <p:spPr bwMode="auto">
              <a:xfrm>
                <a:off x="2381" y="2840"/>
                <a:ext cx="590" cy="5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1143000" y="4959350"/>
              <a:ext cx="25685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tx1"/>
                  </a:solidFill>
                </a:rPr>
                <a:t>NA50, </a:t>
              </a:r>
              <a:r>
                <a:rPr lang="en-US" dirty="0" err="1">
                  <a:solidFill>
                    <a:schemeClr val="tx1"/>
                  </a:solidFill>
                </a:rPr>
                <a:t>pA</a:t>
              </a:r>
              <a:r>
                <a:rPr lang="en-US" dirty="0">
                  <a:solidFill>
                    <a:schemeClr val="tx1"/>
                  </a:solidFill>
                </a:rPr>
                <a:t> 450 </a:t>
              </a:r>
              <a:r>
                <a:rPr lang="en-US" dirty="0" err="1">
                  <a:solidFill>
                    <a:schemeClr val="tx1"/>
                  </a:solidFill>
                </a:rPr>
                <a:t>GeV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 bwMode="auto">
          <a:xfrm>
            <a:off x="762000" y="3354390"/>
            <a:ext cx="335280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1230068" y="3367092"/>
            <a:ext cx="2808532" cy="80168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704722" y="3438532"/>
            <a:ext cx="0" cy="58419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76200" y="5965448"/>
            <a:ext cx="922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 smtClean="0">
                <a:solidFill>
                  <a:srgbClr val="FFFF00"/>
                </a:solidFill>
                <a:sym typeface="Symbol"/>
              </a:rPr>
              <a:t>A significant reduction of the yield per NN collision is observed,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usually </a:t>
            </a:r>
            <a:r>
              <a:rPr lang="en-US" dirty="0" err="1">
                <a:solidFill>
                  <a:srgbClr val="FFFF00"/>
                </a:solidFill>
                <a:sym typeface="Wingdings" pitchFamily="2" charset="2"/>
              </a:rPr>
              <a:t>parametrized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by effective quantities (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, </a:t>
            </a:r>
            <a:r>
              <a:rPr lang="en-US" baseline="-25000" dirty="0">
                <a:solidFill>
                  <a:srgbClr val="FFFF00"/>
                </a:solidFill>
                <a:sym typeface="Symbol"/>
              </a:rPr>
              <a:t>abs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4953000"/>
            <a:ext cx="211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N.B.: </a:t>
            </a:r>
            <a:r>
              <a:rPr lang="en-US" sz="1400" dirty="0" smtClean="0">
                <a:solidFill>
                  <a:schemeClr val="tx1"/>
                </a:solidFill>
                <a:sym typeface="Symbol"/>
              </a:rPr>
              <a:t></a:t>
            </a:r>
            <a:r>
              <a:rPr lang="en-US" sz="1400" baseline="-25000" dirty="0" smtClean="0">
                <a:solidFill>
                  <a:schemeClr val="tx1"/>
                </a:solidFill>
                <a:sym typeface="Symbol"/>
              </a:rPr>
              <a:t>J/</a:t>
            </a:r>
            <a:r>
              <a:rPr lang="en-US" sz="1400" baseline="30000" dirty="0" err="1" smtClean="0">
                <a:solidFill>
                  <a:schemeClr val="tx1"/>
                </a:solidFill>
                <a:sym typeface="Symbol"/>
              </a:rPr>
              <a:t>pA</a:t>
            </a:r>
            <a:r>
              <a:rPr lang="en-US" sz="1400" dirty="0" smtClean="0">
                <a:solidFill>
                  <a:schemeClr val="tx1"/>
                </a:solidFill>
                <a:sym typeface="Symbol"/>
              </a:rPr>
              <a:t>/(A </a:t>
            </a:r>
            <a:r>
              <a:rPr lang="en-US" sz="1400" dirty="0">
                <a:solidFill>
                  <a:schemeClr val="tx1"/>
                </a:solidFill>
                <a:sym typeface="Symbol"/>
              </a:rPr>
              <a:t></a:t>
            </a:r>
            <a:r>
              <a:rPr lang="en-US" sz="1400" baseline="-25000" dirty="0">
                <a:solidFill>
                  <a:schemeClr val="tx1"/>
                </a:solidFill>
                <a:sym typeface="Symbol"/>
              </a:rPr>
              <a:t>J/</a:t>
            </a:r>
            <a:r>
              <a:rPr lang="en-US" sz="1400" baseline="30000" dirty="0" err="1" smtClean="0">
                <a:solidFill>
                  <a:schemeClr val="tx1"/>
                </a:solidFill>
                <a:sym typeface="Symbol"/>
              </a:rPr>
              <a:t>pp</a:t>
            </a:r>
            <a:r>
              <a:rPr lang="en-US" sz="1400" dirty="0">
                <a:solidFill>
                  <a:schemeClr val="tx1"/>
                </a:solidFill>
                <a:sym typeface="Symbol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sym typeface="Symbol"/>
              </a:rPr>
              <a:t>)</a:t>
            </a:r>
          </a:p>
          <a:p>
            <a:r>
              <a:rPr lang="en-US" sz="1400" dirty="0" smtClean="0">
                <a:solidFill>
                  <a:schemeClr val="tx1"/>
                </a:solidFill>
                <a:sym typeface="Symbol"/>
              </a:rPr>
              <a:t>is equivalent to </a:t>
            </a:r>
            <a:r>
              <a:rPr lang="en-US" sz="1400" dirty="0" err="1" smtClean="0">
                <a:solidFill>
                  <a:schemeClr val="tx1"/>
                </a:solidFill>
                <a:sym typeface="Symbol"/>
              </a:rPr>
              <a:t>R</a:t>
            </a:r>
            <a:r>
              <a:rPr lang="en-US" sz="1400" baseline="-25000" dirty="0" err="1" smtClean="0">
                <a:solidFill>
                  <a:schemeClr val="tx1"/>
                </a:solidFill>
                <a:sym typeface="Symbol"/>
              </a:rPr>
              <a:t>pA</a:t>
            </a:r>
            <a:endParaRPr lang="it-IT" sz="1400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69605"/>
              </p:ext>
            </p:extLst>
          </p:nvPr>
        </p:nvGraphicFramePr>
        <p:xfrm>
          <a:off x="1447800" y="2514600"/>
          <a:ext cx="1695450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4" name="Equation" r:id="rId4" imgW="799920" imgH="253800" progId="Equation.3">
                  <p:embed/>
                </p:oleObj>
              </mc:Choice>
              <mc:Fallback>
                <p:oleObj name="Equation" r:id="rId4" imgW="7999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14600"/>
                        <a:ext cx="1695450" cy="5381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siDY_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"/>
          <a:stretch>
            <a:fillRect/>
          </a:stretch>
        </p:blipFill>
        <p:spPr bwMode="auto">
          <a:xfrm>
            <a:off x="4571999" y="2362200"/>
            <a:ext cx="4123987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146352"/>
              </p:ext>
            </p:extLst>
          </p:nvPr>
        </p:nvGraphicFramePr>
        <p:xfrm>
          <a:off x="6248400" y="2362200"/>
          <a:ext cx="2420938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Equation" r:id="rId7" imgW="1133482" imgH="247529" progId="Equation.3">
                  <p:embed/>
                </p:oleObj>
              </mc:Choice>
              <mc:Fallback>
                <p:oleObj name="Equation" r:id="rId7" imgW="1133482" imgH="247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362200"/>
                        <a:ext cx="2420938" cy="5381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5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162"/>
            <a:ext cx="8880648" cy="792162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</a:t>
            </a:r>
            <a:r>
              <a:rPr lang="en-US" dirty="0" err="1" smtClean="0">
                <a:sym typeface="Symbol"/>
              </a:rPr>
              <a:t>vs</a:t>
            </a:r>
            <a:r>
              <a:rPr lang="en-US" dirty="0" smtClean="0">
                <a:sym typeface="Symbol"/>
              </a:rPr>
              <a:t> (2S</a:t>
            </a:r>
            <a:r>
              <a:rPr lang="en-US" dirty="0" smtClean="0">
                <a:sym typeface="Symbol"/>
              </a:rPr>
              <a:t>): confirm break-up scenario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762000"/>
            <a:ext cx="4559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Less bound </a:t>
            </a:r>
            <a:r>
              <a:rPr lang="en-US" dirty="0" err="1" smtClean="0"/>
              <a:t>quarkonium</a:t>
            </a:r>
            <a:r>
              <a:rPr lang="en-US" dirty="0" smtClean="0"/>
              <a:t> states </a:t>
            </a:r>
          </a:p>
          <a:p>
            <a:r>
              <a:rPr lang="en-US" dirty="0" smtClean="0"/>
              <a:t>    should be </a:t>
            </a:r>
            <a:r>
              <a:rPr lang="en-US" dirty="0" smtClean="0">
                <a:solidFill>
                  <a:srgbClr val="FFFF00"/>
                </a:solidFill>
              </a:rPr>
              <a:t>easier to break….</a:t>
            </a:r>
          </a:p>
          <a:p>
            <a:r>
              <a:rPr lang="en-US" dirty="0" smtClean="0"/>
              <a:t>    and indeed this is the case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r="2994"/>
          <a:stretch>
            <a:fillRect/>
          </a:stretch>
        </p:blipFill>
        <p:spPr bwMode="auto">
          <a:xfrm>
            <a:off x="0" y="762000"/>
            <a:ext cx="4572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648200" y="4687669"/>
            <a:ext cx="44526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 dirty="0" smtClean="0"/>
              <a:t> Charmonium </a:t>
            </a:r>
            <a:r>
              <a:rPr lang="it-IT" sz="1800" dirty="0"/>
              <a:t>production process</a:t>
            </a:r>
          </a:p>
          <a:p>
            <a:r>
              <a:rPr lang="it-IT" sz="1800" dirty="0"/>
              <a:t>  happens on a rather </a:t>
            </a:r>
            <a:r>
              <a:rPr lang="it-IT" sz="1800" dirty="0">
                <a:solidFill>
                  <a:srgbClr val="FFFF00"/>
                </a:solidFill>
              </a:rPr>
              <a:t>long timescale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58750" y="5514975"/>
            <a:ext cx="37179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sz="1800" dirty="0"/>
              <a:t> The nucleus “sees” the cc in</a:t>
            </a:r>
          </a:p>
          <a:p>
            <a:r>
              <a:rPr lang="it-IT" sz="1800" dirty="0"/>
              <a:t>   a (mainly) </a:t>
            </a:r>
            <a:r>
              <a:rPr lang="it-IT" sz="1800" dirty="0">
                <a:solidFill>
                  <a:srgbClr val="FFFF00"/>
                </a:solidFill>
              </a:rPr>
              <a:t>color octet</a:t>
            </a:r>
            <a:r>
              <a:rPr lang="it-IT" sz="1800" dirty="0"/>
              <a:t> state</a:t>
            </a:r>
          </a:p>
          <a:p>
            <a:pPr>
              <a:buFontTx/>
              <a:buChar char="•"/>
            </a:pPr>
            <a:r>
              <a:rPr lang="it-IT" sz="1800" dirty="0"/>
              <a:t> Hadronization can take place</a:t>
            </a:r>
          </a:p>
          <a:p>
            <a:r>
              <a:rPr lang="it-IT" sz="1800" dirty="0"/>
              <a:t>  </a:t>
            </a:r>
            <a:r>
              <a:rPr lang="it-IT" sz="1800" dirty="0">
                <a:solidFill>
                  <a:srgbClr val="FFFF00"/>
                </a:solidFill>
              </a:rPr>
              <a:t>outside the nucleus</a:t>
            </a: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flipV="1">
            <a:off x="2571750" y="5487988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32" name="TextBox 31"/>
          <p:cNvSpPr txBox="1"/>
          <p:nvPr/>
        </p:nvSpPr>
        <p:spPr>
          <a:xfrm>
            <a:off x="4913312" y="1828800"/>
            <a:ext cx="2232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SPS energies</a:t>
            </a:r>
            <a:endParaRPr lang="it-IT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554196"/>
              </p:ext>
            </p:extLst>
          </p:nvPr>
        </p:nvGraphicFramePr>
        <p:xfrm>
          <a:off x="5473700" y="2819400"/>
          <a:ext cx="23749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8" name="Equation" r:id="rId4" imgW="1180991" imgH="228634" progId="Equation.3">
                  <p:embed/>
                </p:oleObj>
              </mc:Choice>
              <mc:Fallback>
                <p:oleObj name="Equation" r:id="rId4" imgW="1180991" imgH="228634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2819400"/>
                        <a:ext cx="2374900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746975"/>
              </p:ext>
            </p:extLst>
          </p:nvPr>
        </p:nvGraphicFramePr>
        <p:xfrm>
          <a:off x="5446712" y="2286000"/>
          <a:ext cx="23749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29" name="Equation" r:id="rId6" imgW="1171543" imgH="219186" progId="Equation.3">
                  <p:embed/>
                </p:oleObj>
              </mc:Choice>
              <mc:Fallback>
                <p:oleObj name="Equation" r:id="rId6" imgW="1171543" imgH="219186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6712" y="2286000"/>
                        <a:ext cx="2374900" cy="4810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ectangle 9"/>
          <p:cNvSpPr>
            <a:spLocks noChangeArrowheads="1"/>
          </p:cNvSpPr>
          <p:nvPr/>
        </p:nvSpPr>
        <p:spPr bwMode="auto">
          <a:xfrm>
            <a:off x="4038600" y="5524500"/>
            <a:ext cx="5105400" cy="10502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it-IT"/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4778375" y="5993984"/>
            <a:ext cx="2640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p</a:t>
            </a:r>
          </a:p>
        </p:txBody>
      </p:sp>
      <p:sp>
        <p:nvSpPr>
          <p:cNvPr id="79" name="Oval 32"/>
          <p:cNvSpPr>
            <a:spLocks noChangeArrowheads="1"/>
          </p:cNvSpPr>
          <p:nvPr/>
        </p:nvSpPr>
        <p:spPr bwMode="auto">
          <a:xfrm>
            <a:off x="6096000" y="5657672"/>
            <a:ext cx="821559" cy="7510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it-IT"/>
          </a:p>
        </p:txBody>
      </p:sp>
      <p:grpSp>
        <p:nvGrpSpPr>
          <p:cNvPr id="80" name="Group 52"/>
          <p:cNvGrpSpPr>
            <a:grpSpLocks/>
          </p:cNvGrpSpPr>
          <p:nvPr/>
        </p:nvGrpSpPr>
        <p:grpSpPr bwMode="auto">
          <a:xfrm>
            <a:off x="6242049" y="5618349"/>
            <a:ext cx="2506242" cy="1011051"/>
            <a:chOff x="2252" y="3120"/>
            <a:chExt cx="2050" cy="840"/>
          </a:xfrm>
        </p:grpSpPr>
        <p:sp>
          <p:nvSpPr>
            <p:cNvPr id="81" name="Line 13"/>
            <p:cNvSpPr>
              <a:spLocks noChangeShapeType="1"/>
            </p:cNvSpPr>
            <p:nvPr/>
          </p:nvSpPr>
          <p:spPr bwMode="auto">
            <a:xfrm flipV="1">
              <a:off x="2252" y="3264"/>
              <a:ext cx="672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82" name="Line 14"/>
            <p:cNvSpPr>
              <a:spLocks noChangeShapeType="1"/>
            </p:cNvSpPr>
            <p:nvPr/>
          </p:nvSpPr>
          <p:spPr bwMode="auto">
            <a:xfrm>
              <a:off x="2252" y="3456"/>
              <a:ext cx="628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83" name="Oval 15"/>
            <p:cNvSpPr>
              <a:spLocks noChangeArrowheads="1"/>
            </p:cNvSpPr>
            <p:nvPr/>
          </p:nvSpPr>
          <p:spPr bwMode="auto">
            <a:xfrm>
              <a:off x="2876" y="3216"/>
              <a:ext cx="96" cy="336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84" name="Line 17"/>
            <p:cNvSpPr>
              <a:spLocks noChangeShapeType="1"/>
            </p:cNvSpPr>
            <p:nvPr/>
          </p:nvSpPr>
          <p:spPr bwMode="auto">
            <a:xfrm>
              <a:off x="2972" y="3264"/>
              <a:ext cx="1104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85" name="Line 18"/>
            <p:cNvSpPr>
              <a:spLocks noChangeShapeType="1"/>
            </p:cNvSpPr>
            <p:nvPr/>
          </p:nvSpPr>
          <p:spPr bwMode="auto">
            <a:xfrm>
              <a:off x="2964" y="3504"/>
              <a:ext cx="1104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grpSp>
          <p:nvGrpSpPr>
            <p:cNvPr id="86" name="Group 19"/>
            <p:cNvGrpSpPr>
              <a:grpSpLocks noChangeAspect="1"/>
            </p:cNvGrpSpPr>
            <p:nvPr/>
          </p:nvGrpSpPr>
          <p:grpSpPr bwMode="auto">
            <a:xfrm rot="7701480">
              <a:off x="2556" y="3696"/>
              <a:ext cx="474" cy="54"/>
              <a:chOff x="804" y="3206"/>
              <a:chExt cx="2344" cy="314"/>
            </a:xfrm>
          </p:grpSpPr>
          <p:sp>
            <p:nvSpPr>
              <p:cNvPr id="92" name="Freeform 20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3" name="Freeform 21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4" name="Freeform 22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5" name="Freeform 23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6" name="Freeform 24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7" name="Freeform 25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8" name="Freeform 26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87" name="Text Box 27"/>
            <p:cNvSpPr txBox="1">
              <a:spLocks noChangeArrowheads="1"/>
            </p:cNvSpPr>
            <p:nvPr/>
          </p:nvSpPr>
          <p:spPr bwMode="auto">
            <a:xfrm>
              <a:off x="2485" y="3120"/>
              <a:ext cx="2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88" name="Text Box 28"/>
            <p:cNvSpPr txBox="1">
              <a:spLocks noChangeArrowheads="1"/>
            </p:cNvSpPr>
            <p:nvPr/>
          </p:nvSpPr>
          <p:spPr bwMode="auto">
            <a:xfrm>
              <a:off x="2396" y="3456"/>
              <a:ext cx="2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89" name="Line 29"/>
            <p:cNvSpPr>
              <a:spLocks noChangeShapeType="1"/>
            </p:cNvSpPr>
            <p:nvPr/>
          </p:nvSpPr>
          <p:spPr bwMode="auto">
            <a:xfrm>
              <a:off x="2452" y="3520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90" name="Text Box 30"/>
            <p:cNvSpPr txBox="1">
              <a:spLocks noChangeArrowheads="1"/>
            </p:cNvSpPr>
            <p:nvPr/>
          </p:nvSpPr>
          <p:spPr bwMode="auto">
            <a:xfrm>
              <a:off x="2804" y="3638"/>
              <a:ext cx="2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9900"/>
                  </a:solidFill>
                </a:rPr>
                <a:t>g</a:t>
              </a:r>
            </a:p>
          </p:txBody>
        </p:sp>
        <p:sp>
          <p:nvSpPr>
            <p:cNvPr id="91" name="Text Box 31"/>
            <p:cNvSpPr txBox="1">
              <a:spLocks noChangeArrowheads="1"/>
            </p:cNvSpPr>
            <p:nvPr/>
          </p:nvSpPr>
          <p:spPr bwMode="auto">
            <a:xfrm>
              <a:off x="3308" y="3254"/>
              <a:ext cx="99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J/</a:t>
              </a:r>
              <a:r>
                <a:rPr lang="en-US" sz="1600" dirty="0">
                  <a:solidFill>
                    <a:schemeClr val="accent2"/>
                  </a:solidFill>
                  <a:sym typeface="Symbol" pitchFamily="18" charset="2"/>
                </a:rPr>
                <a:t>, </a:t>
              </a:r>
              <a:r>
                <a:rPr lang="en-US" sz="1600" baseline="-25000" dirty="0">
                  <a:solidFill>
                    <a:schemeClr val="accent2"/>
                  </a:solidFill>
                  <a:sym typeface="Symbol" pitchFamily="18" charset="2"/>
                </a:rPr>
                <a:t>c</a:t>
              </a:r>
              <a:r>
                <a:rPr lang="en-US" sz="1600" dirty="0">
                  <a:solidFill>
                    <a:schemeClr val="accent2"/>
                  </a:solidFill>
                  <a:sym typeface="Symbol" pitchFamily="18" charset="2"/>
                </a:rPr>
                <a:t>, ...</a:t>
              </a:r>
            </a:p>
          </p:txBody>
        </p:sp>
      </p:grpSp>
      <p:grpSp>
        <p:nvGrpSpPr>
          <p:cNvPr id="99" name="Group 53"/>
          <p:cNvGrpSpPr>
            <a:grpSpLocks/>
          </p:cNvGrpSpPr>
          <p:nvPr/>
        </p:nvGrpSpPr>
        <p:grpSpPr bwMode="auto">
          <a:xfrm>
            <a:off x="6248399" y="5584645"/>
            <a:ext cx="2618718" cy="1044752"/>
            <a:chOff x="5280" y="3188"/>
            <a:chExt cx="2142" cy="868"/>
          </a:xfrm>
        </p:grpSpPr>
        <p:sp>
          <p:nvSpPr>
            <p:cNvPr id="100" name="Line 33"/>
            <p:cNvSpPr>
              <a:spLocks noChangeShapeType="1"/>
            </p:cNvSpPr>
            <p:nvPr/>
          </p:nvSpPr>
          <p:spPr bwMode="auto">
            <a:xfrm flipV="1">
              <a:off x="5280" y="3360"/>
              <a:ext cx="1008" cy="1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01" name="Line 34"/>
            <p:cNvSpPr>
              <a:spLocks noChangeShapeType="1"/>
            </p:cNvSpPr>
            <p:nvPr/>
          </p:nvSpPr>
          <p:spPr bwMode="auto">
            <a:xfrm>
              <a:off x="5280" y="3552"/>
              <a:ext cx="1008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02" name="Oval 35"/>
            <p:cNvSpPr>
              <a:spLocks noChangeArrowheads="1"/>
            </p:cNvSpPr>
            <p:nvPr/>
          </p:nvSpPr>
          <p:spPr bwMode="auto">
            <a:xfrm>
              <a:off x="6288" y="3312"/>
              <a:ext cx="96" cy="336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103" name="Line 36"/>
            <p:cNvSpPr>
              <a:spLocks noChangeShapeType="1"/>
            </p:cNvSpPr>
            <p:nvPr/>
          </p:nvSpPr>
          <p:spPr bwMode="auto">
            <a:xfrm>
              <a:off x="6384" y="3360"/>
              <a:ext cx="72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04" name="Line 37"/>
            <p:cNvSpPr>
              <a:spLocks noChangeShapeType="1"/>
            </p:cNvSpPr>
            <p:nvPr/>
          </p:nvSpPr>
          <p:spPr bwMode="auto">
            <a:xfrm>
              <a:off x="6384" y="3600"/>
              <a:ext cx="712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grpSp>
          <p:nvGrpSpPr>
            <p:cNvPr id="105" name="Group 38"/>
            <p:cNvGrpSpPr>
              <a:grpSpLocks noChangeAspect="1"/>
            </p:cNvGrpSpPr>
            <p:nvPr/>
          </p:nvGrpSpPr>
          <p:grpSpPr bwMode="auto">
            <a:xfrm rot="7701480">
              <a:off x="5976" y="3792"/>
              <a:ext cx="474" cy="54"/>
              <a:chOff x="804" y="3206"/>
              <a:chExt cx="2344" cy="314"/>
            </a:xfrm>
          </p:grpSpPr>
          <p:sp>
            <p:nvSpPr>
              <p:cNvPr id="111" name="Freeform 39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2" name="Freeform 40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3" name="Freeform 41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4" name="Freeform 42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5" name="Freeform 43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6" name="Freeform 44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17" name="Freeform 45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6" name="Text Box 46"/>
            <p:cNvSpPr txBox="1">
              <a:spLocks noChangeArrowheads="1"/>
            </p:cNvSpPr>
            <p:nvPr/>
          </p:nvSpPr>
          <p:spPr bwMode="auto">
            <a:xfrm>
              <a:off x="5501" y="3188"/>
              <a:ext cx="2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107" name="Text Box 47"/>
            <p:cNvSpPr txBox="1">
              <a:spLocks noChangeArrowheads="1"/>
            </p:cNvSpPr>
            <p:nvPr/>
          </p:nvSpPr>
          <p:spPr bwMode="auto">
            <a:xfrm>
              <a:off x="5477" y="3552"/>
              <a:ext cx="2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c</a:t>
              </a:r>
            </a:p>
          </p:txBody>
        </p:sp>
        <p:sp>
          <p:nvSpPr>
            <p:cNvPr id="108" name="Line 48"/>
            <p:cNvSpPr>
              <a:spLocks noChangeShapeType="1"/>
            </p:cNvSpPr>
            <p:nvPr/>
          </p:nvSpPr>
          <p:spPr bwMode="auto">
            <a:xfrm>
              <a:off x="5522" y="3616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it-IT"/>
            </a:p>
          </p:txBody>
        </p:sp>
        <p:sp>
          <p:nvSpPr>
            <p:cNvPr id="109" name="Text Box 49"/>
            <p:cNvSpPr txBox="1">
              <a:spLocks noChangeArrowheads="1"/>
            </p:cNvSpPr>
            <p:nvPr/>
          </p:nvSpPr>
          <p:spPr bwMode="auto">
            <a:xfrm>
              <a:off x="5832" y="3734"/>
              <a:ext cx="2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FF9900"/>
                  </a:solidFill>
                </a:rPr>
                <a:t>g</a:t>
              </a:r>
            </a:p>
          </p:txBody>
        </p:sp>
        <p:sp>
          <p:nvSpPr>
            <p:cNvPr id="110" name="Text Box 50"/>
            <p:cNvSpPr txBox="1">
              <a:spLocks noChangeArrowheads="1"/>
            </p:cNvSpPr>
            <p:nvPr/>
          </p:nvSpPr>
          <p:spPr bwMode="auto">
            <a:xfrm>
              <a:off x="6428" y="3351"/>
              <a:ext cx="994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accent2"/>
                  </a:solidFill>
                </a:rPr>
                <a:t>J/</a:t>
              </a:r>
              <a:r>
                <a:rPr lang="en-US" sz="1600" dirty="0">
                  <a:solidFill>
                    <a:schemeClr val="accent2"/>
                  </a:solidFill>
                  <a:sym typeface="Symbol" pitchFamily="18" charset="2"/>
                </a:rPr>
                <a:t>, </a:t>
              </a:r>
              <a:r>
                <a:rPr lang="en-US" sz="1600" baseline="-25000" dirty="0">
                  <a:solidFill>
                    <a:schemeClr val="accent2"/>
                  </a:solidFill>
                  <a:sym typeface="Symbol" pitchFamily="18" charset="2"/>
                </a:rPr>
                <a:t>c</a:t>
              </a:r>
              <a:r>
                <a:rPr lang="en-US" sz="1600" dirty="0">
                  <a:solidFill>
                    <a:schemeClr val="accent2"/>
                  </a:solidFill>
                  <a:sym typeface="Symbol" pitchFamily="18" charset="2"/>
                </a:rPr>
                <a:t>, ...</a:t>
              </a:r>
            </a:p>
          </p:txBody>
        </p:sp>
      </p:grpSp>
      <p:sp>
        <p:nvSpPr>
          <p:cNvPr id="118" name="Line 12"/>
          <p:cNvSpPr>
            <a:spLocks noChangeShapeType="1"/>
          </p:cNvSpPr>
          <p:nvPr/>
        </p:nvSpPr>
        <p:spPr bwMode="auto">
          <a:xfrm>
            <a:off x="4644298" y="6027738"/>
            <a:ext cx="1584434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4648200" y="3505200"/>
            <a:ext cx="4563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Still, the dependence is </a:t>
            </a:r>
            <a:r>
              <a:rPr lang="en-US" dirty="0" smtClean="0">
                <a:solidFill>
                  <a:srgbClr val="FFFF00"/>
                </a:solidFill>
              </a:rPr>
              <a:t>weaker</a:t>
            </a:r>
          </a:p>
          <a:p>
            <a:r>
              <a:rPr lang="en-US" dirty="0" smtClean="0"/>
              <a:t>    than the expected </a:t>
            </a:r>
            <a:r>
              <a:rPr lang="en-US" dirty="0" smtClean="0">
                <a:solidFill>
                  <a:srgbClr val="FFFF00"/>
                </a:solidFill>
              </a:rPr>
              <a:t>r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5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Is nuclear absorption the whole story ?</a:t>
            </a:r>
            <a:endParaRPr lang="it-IT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330950"/>
            <a:ext cx="2133600" cy="476250"/>
          </a:xfrm>
        </p:spPr>
        <p:txBody>
          <a:bodyPr/>
          <a:lstStyle/>
          <a:p>
            <a:pPr>
              <a:defRPr/>
            </a:pPr>
            <a:fld id="{B0F1FC03-FAE1-4AEC-A5AF-83D21028ED84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pic>
        <p:nvPicPr>
          <p:cNvPr id="4" name="Immagine 12" descr="cxf-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" y="1271588"/>
            <a:ext cx="508952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7887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3412" y="838200"/>
            <a:ext cx="715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Collection of results from many fixed target </a:t>
            </a:r>
            <a:r>
              <a:rPr lang="en-US" dirty="0" err="1" smtClean="0"/>
              <a:t>pA</a:t>
            </a:r>
            <a:r>
              <a:rPr lang="en-US" dirty="0" smtClean="0"/>
              <a:t> experiments</a:t>
            </a:r>
            <a:endParaRPr lang="it-IT" dirty="0"/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5334000" y="1527175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5618006" y="1438870"/>
            <a:ext cx="3754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effects show a strong variation </a:t>
            </a:r>
            <a:r>
              <a:rPr lang="en-US" dirty="0" err="1" smtClean="0"/>
              <a:t>vs</a:t>
            </a:r>
            <a:r>
              <a:rPr lang="en-US" dirty="0" smtClean="0"/>
              <a:t> the kinematic variables</a:t>
            </a:r>
            <a:endParaRPr lang="it-IT" dirty="0"/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606010" y="2438400"/>
            <a:ext cx="5105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Very likely we observe a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combination of several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nuclear effects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219200" y="3733800"/>
            <a:ext cx="0" cy="111073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762000" y="4843046"/>
            <a:ext cx="103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lower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s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3395246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higher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s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3600" y="1900535"/>
            <a:ext cx="59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J/</a:t>
            </a:r>
            <a:r>
              <a:rPr lang="en-US" dirty="0" smtClean="0">
                <a:solidFill>
                  <a:schemeClr val="tx1"/>
                </a:solidFill>
                <a:sym typeface="Symbol"/>
              </a:rPr>
              <a:t>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9" t="41167" r="7187" b="11952"/>
          <a:stretch>
            <a:fillRect/>
          </a:stretch>
        </p:blipFill>
        <p:spPr bwMode="auto">
          <a:xfrm>
            <a:off x="5257800" y="3516533"/>
            <a:ext cx="3733800" cy="326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30692" y="3638490"/>
            <a:ext cx="1808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J/</a:t>
            </a:r>
            <a:r>
              <a:rPr lang="en-US" dirty="0">
                <a:solidFill>
                  <a:schemeClr val="tx1"/>
                </a:solidFill>
                <a:sym typeface="Symbol"/>
              </a:rPr>
              <a:t> </a:t>
            </a:r>
            <a:r>
              <a:rPr lang="en-US" dirty="0" err="1">
                <a:solidFill>
                  <a:schemeClr val="tx1"/>
                </a:solidFill>
                <a:sym typeface="Symbol"/>
              </a:rPr>
              <a:t>vs</a:t>
            </a:r>
            <a:r>
              <a:rPr lang="en-US" dirty="0">
                <a:solidFill>
                  <a:schemeClr val="tx1"/>
                </a:solidFill>
                <a:sym typeface="Symbol"/>
              </a:rPr>
              <a:t> (2S)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153090"/>
            <a:ext cx="4174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 </a:t>
            </a:r>
            <a:r>
              <a:rPr lang="en-US" dirty="0" smtClean="0">
                <a:sym typeface="Symbol"/>
              </a:rPr>
              <a:t>(2S) as absorbed as J/!</a:t>
            </a:r>
            <a:endParaRPr lang="it-IT" dirty="0"/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4724400" y="6251575"/>
            <a:ext cx="272010" cy="225425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752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A cocktail with many ingredients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8925" y="4708525"/>
            <a:ext cx="61690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Lots of interesting physics</a:t>
            </a:r>
          </a:p>
          <a:p>
            <a:pPr lvl="1" eaLnBrk="1" hangingPunct="1">
              <a:buFontTx/>
              <a:buChar char="•"/>
            </a:pPr>
            <a:r>
              <a:rPr lang="en-US"/>
              <a:t> Can we </a:t>
            </a:r>
            <a:r>
              <a:rPr lang="en-US">
                <a:solidFill>
                  <a:srgbClr val="FFFF00"/>
                </a:solidFill>
              </a:rPr>
              <a:t>disentangle</a:t>
            </a:r>
            <a:r>
              <a:rPr lang="en-US"/>
              <a:t> the various effects ?</a:t>
            </a:r>
          </a:p>
          <a:p>
            <a:pPr lvl="1" eaLnBrk="1" hangingPunct="1">
              <a:buFontTx/>
              <a:buChar char="•"/>
            </a:pPr>
            <a:r>
              <a:rPr lang="en-US"/>
              <a:t> Can we </a:t>
            </a:r>
            <a:r>
              <a:rPr lang="en-US">
                <a:solidFill>
                  <a:srgbClr val="FFFF00"/>
                </a:solidFill>
              </a:rPr>
              <a:t>calculate</a:t>
            </a:r>
            <a:r>
              <a:rPr lang="en-US"/>
              <a:t> them in a reliable way ?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95263" y="996950"/>
            <a:ext cx="8720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The </a:t>
            </a:r>
            <a:r>
              <a:rPr lang="en-US">
                <a:solidFill>
                  <a:srgbClr val="FFFF00"/>
                </a:solidFill>
              </a:rPr>
              <a:t>break-up of the cc pair</a:t>
            </a:r>
            <a:r>
              <a:rPr lang="en-US"/>
              <a:t> because of the interactions with CNM</a:t>
            </a:r>
          </a:p>
          <a:p>
            <a:pPr eaLnBrk="1" hangingPunct="1"/>
            <a:r>
              <a:rPr lang="en-US"/>
              <a:t>   is an important effect, but </a:t>
            </a:r>
            <a:r>
              <a:rPr lang="en-US">
                <a:solidFill>
                  <a:srgbClr val="FFFF00"/>
                </a:solidFill>
              </a:rPr>
              <a:t>other effects</a:t>
            </a:r>
            <a:r>
              <a:rPr lang="en-US"/>
              <a:t> may also play a role</a:t>
            </a: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869950" y="1812925"/>
            <a:ext cx="4081463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Nuclear shadowing</a:t>
            </a:r>
          </a:p>
          <a:p>
            <a:pPr eaLnBrk="1" hangingPunct="1"/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Initial state energy loss</a:t>
            </a:r>
          </a:p>
          <a:p>
            <a:pPr eaLnBrk="1" hangingPunct="1"/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Final state energy loss</a:t>
            </a:r>
          </a:p>
          <a:p>
            <a:pPr eaLnBrk="1" hangingPunct="1"/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Intrinsic charm in the proton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642938" y="5943600"/>
            <a:ext cx="8129587" cy="7112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If we try to put together all the available fixed-target results, </a:t>
            </a:r>
          </a:p>
          <a:p>
            <a:pPr eaLnBrk="1" hangingPunct="1"/>
            <a:r>
              <a:rPr lang="en-US"/>
              <a:t>do we reach a </a:t>
            </a:r>
            <a:r>
              <a:rPr lang="en-US">
                <a:solidFill>
                  <a:srgbClr val="FFFF00"/>
                </a:solidFill>
              </a:rPr>
              <a:t>satisfactory understanding</a:t>
            </a:r>
            <a:r>
              <a:rPr lang="en-US"/>
              <a:t> of what’s going on ?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381000" y="4235450"/>
            <a:ext cx="6567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/>
              <a:t>(first systematic study, </a:t>
            </a:r>
            <a:r>
              <a:rPr lang="en-US" sz="1600" dirty="0" err="1"/>
              <a:t>R.Vogt</a:t>
            </a:r>
            <a:r>
              <a:rPr lang="en-US" sz="1600" dirty="0"/>
              <a:t>, Phys. Rev. C61(2000)035203)</a:t>
            </a:r>
          </a:p>
        </p:txBody>
      </p:sp>
    </p:spTree>
    <p:extLst>
      <p:ext uri="{BB962C8B-B14F-4D97-AF65-F5344CB8AC3E}">
        <p14:creationId xmlns:p14="http://schemas.microsoft.com/office/powerpoint/2010/main" val="28139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163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Nuclear shadowing</a:t>
            </a:r>
          </a:p>
        </p:txBody>
      </p:sp>
      <p:grpSp>
        <p:nvGrpSpPr>
          <p:cNvPr id="15363" name="Group 5"/>
          <p:cNvGrpSpPr>
            <a:grpSpLocks/>
          </p:cNvGrpSpPr>
          <p:nvPr/>
        </p:nvGrpSpPr>
        <p:grpSpPr bwMode="auto">
          <a:xfrm>
            <a:off x="282575" y="1752600"/>
            <a:ext cx="3832225" cy="3314700"/>
            <a:chOff x="3394" y="2232"/>
            <a:chExt cx="2414" cy="2088"/>
          </a:xfrm>
        </p:grpSpPr>
        <p:pic>
          <p:nvPicPr>
            <p:cNvPr id="1537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273"/>
            <a:stretch>
              <a:fillRect/>
            </a:stretch>
          </p:blipFill>
          <p:spPr bwMode="auto">
            <a:xfrm>
              <a:off x="3394" y="2232"/>
              <a:ext cx="656" cy="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38"/>
            <a:stretch>
              <a:fillRect/>
            </a:stretch>
          </p:blipFill>
          <p:spPr bwMode="auto">
            <a:xfrm>
              <a:off x="4042" y="2232"/>
              <a:ext cx="1766" cy="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212725" y="669925"/>
            <a:ext cx="81137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Various parameterizations</a:t>
            </a:r>
            <a:r>
              <a:rPr lang="en-US"/>
              <a:t> developed in the last ~10 years</a:t>
            </a:r>
          </a:p>
          <a:p>
            <a:pPr eaLnBrk="1" hangingPunct="1">
              <a:buFontTx/>
              <a:buChar char="•"/>
            </a:pPr>
            <a:r>
              <a:rPr lang="en-US"/>
              <a:t> Significant </a:t>
            </a:r>
            <a:r>
              <a:rPr lang="en-US">
                <a:solidFill>
                  <a:srgbClr val="FFFF00"/>
                </a:solidFill>
              </a:rPr>
              <a:t>spread</a:t>
            </a:r>
            <a:r>
              <a:rPr lang="en-US"/>
              <a:t> in the results, in particular for </a:t>
            </a:r>
            <a:r>
              <a:rPr lang="en-US">
                <a:solidFill>
                  <a:srgbClr val="FFFF00"/>
                </a:solidFill>
              </a:rPr>
              <a:t>gluon</a:t>
            </a:r>
            <a:r>
              <a:rPr lang="en-US"/>
              <a:t> PDFs</a:t>
            </a:r>
          </a:p>
          <a:p>
            <a:pPr eaLnBrk="1" hangingPunct="1">
              <a:buFontTx/>
              <a:buChar char="•"/>
            </a:pPr>
            <a:r>
              <a:rPr lang="en-US"/>
              <a:t> More recent analysis (EPS09), include uncertainty estimate </a:t>
            </a:r>
          </a:p>
        </p:txBody>
      </p:sp>
      <p:grpSp>
        <p:nvGrpSpPr>
          <p:cNvPr id="15365" name="Group 14"/>
          <p:cNvGrpSpPr>
            <a:grpSpLocks/>
          </p:cNvGrpSpPr>
          <p:nvPr/>
        </p:nvGrpSpPr>
        <p:grpSpPr bwMode="auto">
          <a:xfrm>
            <a:off x="4724400" y="1752600"/>
            <a:ext cx="3962400" cy="4876800"/>
            <a:chOff x="2976" y="1104"/>
            <a:chExt cx="2496" cy="3072"/>
          </a:xfrm>
        </p:grpSpPr>
        <p:sp>
          <p:nvSpPr>
            <p:cNvPr id="15369" name="Rectangle 12"/>
            <p:cNvSpPr>
              <a:spLocks noChangeArrowheads="1"/>
            </p:cNvSpPr>
            <p:nvPr/>
          </p:nvSpPr>
          <p:spPr bwMode="auto">
            <a:xfrm>
              <a:off x="2976" y="1104"/>
              <a:ext cx="2496" cy="2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pic>
          <p:nvPicPr>
            <p:cNvPr id="1537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105"/>
              <a:ext cx="2352" cy="2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1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" y="3175"/>
              <a:ext cx="2085" cy="1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2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" y="1200"/>
              <a:ext cx="193" cy="1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66" name="Text Box 13"/>
          <p:cNvSpPr txBox="1">
            <a:spLocks noChangeArrowheads="1"/>
          </p:cNvSpPr>
          <p:nvPr/>
        </p:nvSpPr>
        <p:spPr bwMode="auto">
          <a:xfrm>
            <a:off x="212725" y="5241925"/>
            <a:ext cx="518636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Assuming a certain </a:t>
            </a:r>
            <a:r>
              <a:rPr lang="en-US">
                <a:solidFill>
                  <a:srgbClr val="FFFF00"/>
                </a:solidFill>
              </a:rPr>
              <a:t>production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</a:rPr>
              <a:t>  approach</a:t>
            </a:r>
            <a:r>
              <a:rPr lang="en-US"/>
              <a:t> (i.e. fixing the kinematics), </a:t>
            </a:r>
          </a:p>
          <a:p>
            <a:pPr eaLnBrk="1" hangingPunct="1"/>
            <a:r>
              <a:rPr lang="en-US"/>
              <a:t>  the shadowing contribution to </a:t>
            </a:r>
          </a:p>
          <a:p>
            <a:pPr eaLnBrk="1" hangingPunct="1"/>
            <a:r>
              <a:rPr lang="en-US"/>
              <a:t>  quarkonium production can be</a:t>
            </a:r>
          </a:p>
          <a:p>
            <a:pPr eaLnBrk="1" hangingPunct="1"/>
            <a:r>
              <a:rPr lang="en-US"/>
              <a:t>  </a:t>
            </a:r>
            <a:r>
              <a:rPr lang="en-US">
                <a:solidFill>
                  <a:srgbClr val="FFFF00"/>
                </a:solidFill>
              </a:rPr>
              <a:t>separated from other nuclear effects</a:t>
            </a:r>
          </a:p>
        </p:txBody>
      </p:sp>
      <p:sp>
        <p:nvSpPr>
          <p:cNvPr id="15367" name="Text Box 15"/>
          <p:cNvSpPr txBox="1">
            <a:spLocks noChangeArrowheads="1"/>
          </p:cNvSpPr>
          <p:nvPr/>
        </p:nvSpPr>
        <p:spPr bwMode="auto">
          <a:xfrm>
            <a:off x="238125" y="4800600"/>
            <a:ext cx="3205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1"/>
                </a:solidFill>
              </a:rPr>
              <a:t>K.Eskola et al., JHEP04(2009)065</a:t>
            </a:r>
          </a:p>
        </p:txBody>
      </p:sp>
      <p:sp>
        <p:nvSpPr>
          <p:cNvPr id="15368" name="Text Box 16"/>
          <p:cNvSpPr txBox="1">
            <a:spLocks noChangeArrowheads="1"/>
          </p:cNvSpPr>
          <p:nvPr/>
        </p:nvSpPr>
        <p:spPr bwMode="auto">
          <a:xfrm>
            <a:off x="6737350" y="6553200"/>
            <a:ext cx="202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(from C. Salgado)</a:t>
            </a:r>
          </a:p>
        </p:txBody>
      </p:sp>
    </p:spTree>
    <p:extLst>
      <p:ext uri="{BB962C8B-B14F-4D97-AF65-F5344CB8AC3E}">
        <p14:creationId xmlns:p14="http://schemas.microsoft.com/office/powerpoint/2010/main" val="25283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39763"/>
          </a:xfrm>
        </p:spPr>
        <p:txBody>
          <a:bodyPr/>
          <a:lstStyle/>
          <a:p>
            <a:pPr eaLnBrk="1" hangingPunct="1"/>
            <a:r>
              <a:rPr lang="en-US" sz="2800" smtClean="0"/>
              <a:t>Is shadowing + absorption enough?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76200" y="4556125"/>
            <a:ext cx="8797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Assume that the dominant effects are </a:t>
            </a:r>
            <a:r>
              <a:rPr lang="en-US">
                <a:solidFill>
                  <a:srgbClr val="FFFF00"/>
                </a:solidFill>
              </a:rPr>
              <a:t>shadowing</a:t>
            </a:r>
            <a:r>
              <a:rPr lang="en-US"/>
              <a:t> and </a:t>
            </a:r>
            <a:r>
              <a:rPr lang="en-US">
                <a:solidFill>
                  <a:srgbClr val="FFFF00"/>
                </a:solidFill>
              </a:rPr>
              <a:t>cc breakup</a:t>
            </a:r>
          </a:p>
          <a:p>
            <a:pPr eaLnBrk="1" hangingPunct="1">
              <a:buFontTx/>
              <a:buChar char="•"/>
            </a:pPr>
            <a:r>
              <a:rPr lang="en-US"/>
              <a:t> cc break-up cross section should depend </a:t>
            </a:r>
            <a:r>
              <a:rPr lang="en-US">
                <a:solidFill>
                  <a:srgbClr val="FFFF00"/>
                </a:solidFill>
              </a:rPr>
              <a:t>only on √s</a:t>
            </a:r>
            <a:r>
              <a:rPr lang="en-US" baseline="-25000">
                <a:solidFill>
                  <a:srgbClr val="FFFF00"/>
                </a:solidFill>
              </a:rPr>
              <a:t>J/</a:t>
            </a:r>
            <a:r>
              <a:rPr lang="en-US" baseline="-25000">
                <a:solidFill>
                  <a:srgbClr val="FFFF00"/>
                </a:solidFill>
                <a:sym typeface="Symbol" pitchFamily="18" charset="2"/>
              </a:rPr>
              <a:t>-N</a:t>
            </a:r>
            <a:endParaRPr lang="en-US" baseline="-25000">
              <a:solidFill>
                <a:srgbClr val="FFFF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/>
              <a:t> Correct the results for shadowing </a:t>
            </a:r>
            <a:r>
              <a:rPr lang="en-US">
                <a:solidFill>
                  <a:srgbClr val="FFFF00"/>
                </a:solidFill>
              </a:rPr>
              <a:t>(2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1 kinematics),</a:t>
            </a:r>
            <a:r>
              <a:rPr lang="en-US">
                <a:sym typeface="Wingdings" pitchFamily="2" charset="2"/>
              </a:rPr>
              <a:t> using EKS98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88900" y="5470525"/>
            <a:ext cx="8245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Even after correction, there is still a </a:t>
            </a:r>
            <a:r>
              <a:rPr lang="en-US">
                <a:solidFill>
                  <a:srgbClr val="FFFF00"/>
                </a:solidFill>
              </a:rPr>
              <a:t>significant spread</a:t>
            </a:r>
            <a:r>
              <a:rPr lang="en-US"/>
              <a:t> of the </a:t>
            </a:r>
          </a:p>
          <a:p>
            <a:pPr eaLnBrk="1" hangingPunct="1"/>
            <a:r>
              <a:rPr lang="en-US"/>
              <a:t>  results at constant √s</a:t>
            </a:r>
            <a:r>
              <a:rPr lang="en-US" baseline="-25000"/>
              <a:t>J/</a:t>
            </a:r>
            <a:r>
              <a:rPr lang="en-US" baseline="-25000">
                <a:sym typeface="Symbol" pitchFamily="18" charset="2"/>
              </a:rPr>
              <a:t>-N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533400" y="6232525"/>
            <a:ext cx="8223250" cy="4064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Effects </a:t>
            </a:r>
            <a:r>
              <a:rPr lang="en-US">
                <a:solidFill>
                  <a:srgbClr val="FFFF00"/>
                </a:solidFill>
              </a:rPr>
              <a:t>different from shadowing and cc breakup</a:t>
            </a:r>
            <a:r>
              <a:rPr lang="en-US"/>
              <a:t> are important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t="51857" r="50870" b="22757"/>
          <a:stretch>
            <a:fillRect/>
          </a:stretch>
        </p:blipFill>
        <p:spPr bwMode="auto">
          <a:xfrm>
            <a:off x="2819400" y="558800"/>
            <a:ext cx="37338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30338" y="4159250"/>
            <a:ext cx="6113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/>
              <a:t>C. Lourenco, R. Vogt and </a:t>
            </a:r>
            <a:r>
              <a:rPr lang="en-US" sz="1600" dirty="0" err="1"/>
              <a:t>H.K.Woehri</a:t>
            </a:r>
            <a:r>
              <a:rPr lang="en-US" sz="1600" dirty="0"/>
              <a:t>, JHEP 02(2009) 014</a:t>
            </a:r>
          </a:p>
        </p:txBody>
      </p:sp>
    </p:spTree>
    <p:extLst>
      <p:ext uri="{BB962C8B-B14F-4D97-AF65-F5344CB8AC3E}">
        <p14:creationId xmlns:p14="http://schemas.microsoft.com/office/powerpoint/2010/main" val="1109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NA60 </a:t>
            </a:r>
            <a:r>
              <a:rPr lang="en-US" dirty="0" err="1" smtClean="0"/>
              <a:t>pA</a:t>
            </a:r>
            <a:r>
              <a:rPr lang="en-US" dirty="0" smtClean="0"/>
              <a:t>, 2 energies, same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lab</a:t>
            </a:r>
            <a:endParaRPr lang="it-IT" dirty="0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" y="781049"/>
            <a:ext cx="4597400" cy="314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/>
          <a:stretch/>
        </p:blipFill>
        <p:spPr bwMode="auto">
          <a:xfrm>
            <a:off x="4455887" y="776514"/>
            <a:ext cx="4688114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038600"/>
            <a:ext cx="7475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Data taken with the </a:t>
            </a:r>
            <a:r>
              <a:rPr lang="en-US" dirty="0" smtClean="0">
                <a:solidFill>
                  <a:srgbClr val="FFFF00"/>
                </a:solidFill>
              </a:rPr>
              <a:t>same set-up</a:t>
            </a:r>
            <a:r>
              <a:rPr lang="en-US" dirty="0" smtClean="0"/>
              <a:t>, only changing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beam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45345" y="4419600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Same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lab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same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</a:t>
            </a:r>
            <a:r>
              <a:rPr lang="en-US" dirty="0" err="1" smtClean="0">
                <a:solidFill>
                  <a:srgbClr val="FFFF00"/>
                </a:solidFill>
                <a:sym typeface="Symbol"/>
              </a:rPr>
              <a:t>s</a:t>
            </a:r>
            <a:r>
              <a:rPr lang="en-US" baseline="-25000" dirty="0" err="1" smtClean="0">
                <a:solidFill>
                  <a:srgbClr val="FFFF00"/>
                </a:solidFill>
                <a:sym typeface="Symbol"/>
              </a:rPr>
              <a:t>N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800600"/>
            <a:ext cx="6019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Shadowing scales with x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ym typeface="Wingdings" pitchFamily="2" charset="2"/>
              </a:rPr>
              <a:t> check on data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5257800"/>
            <a:ext cx="532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No scaling, </a:t>
            </a:r>
            <a:r>
              <a:rPr lang="en-US" dirty="0" smtClean="0">
                <a:solidFill>
                  <a:srgbClr val="FFFF00"/>
                </a:solidFill>
              </a:rPr>
              <a:t>evidence for other effects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7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82563"/>
            <a:ext cx="8229600" cy="868363"/>
          </a:xfrm>
        </p:spPr>
        <p:txBody>
          <a:bodyPr/>
          <a:lstStyle/>
          <a:p>
            <a:pPr eaLnBrk="1" hangingPunct="1"/>
            <a:r>
              <a:rPr lang="en-US" smtClean="0"/>
              <a:t>Initial-state energy loss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4724400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533400"/>
            <a:ext cx="4578350" cy="326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12725" y="4044950"/>
            <a:ext cx="79517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/>
              <a:t> Energy loss of incident partons </a:t>
            </a:r>
            <a:r>
              <a:rPr lang="en-US" sz="1800">
                <a:sym typeface="Wingdings" pitchFamily="2" charset="2"/>
              </a:rPr>
              <a:t> </a:t>
            </a:r>
            <a:r>
              <a:rPr lang="en-US" sz="1800">
                <a:solidFill>
                  <a:srgbClr val="FFFF00"/>
                </a:solidFill>
                <a:sym typeface="Wingdings" pitchFamily="2" charset="2"/>
              </a:rPr>
              <a:t>shifts x</a:t>
            </a:r>
            <a:r>
              <a:rPr lang="en-US" sz="1800" baseline="-25000">
                <a:solidFill>
                  <a:srgbClr val="FFFF00"/>
                </a:solidFill>
                <a:sym typeface="Wingdings" pitchFamily="2" charset="2"/>
              </a:rPr>
              <a:t>1 </a:t>
            </a:r>
            <a:endParaRPr lang="en-US" sz="1800">
              <a:solidFill>
                <a:srgbClr val="FFFF00"/>
              </a:solidFill>
              <a:sym typeface="Wingdings" pitchFamily="2" charset="2"/>
            </a:endParaRPr>
          </a:p>
          <a:p>
            <a:pPr eaLnBrk="1" hangingPunct="1">
              <a:buFontTx/>
              <a:buChar char="•"/>
            </a:pPr>
            <a:r>
              <a:rPr lang="en-US" sz="1800">
                <a:sym typeface="Wingdings" pitchFamily="2" charset="2"/>
              </a:rPr>
              <a:t> √s of the parton-parton interaction changes (but not shadowing)</a:t>
            </a:r>
            <a:endParaRPr lang="en-US" sz="1800"/>
          </a:p>
        </p:txBody>
      </p:sp>
      <p:graphicFrame>
        <p:nvGraphicFramePr>
          <p:cNvPr id="17414" name="Object 9"/>
          <p:cNvGraphicFramePr>
            <a:graphicFrameLocks noChangeAspect="1"/>
          </p:cNvGraphicFramePr>
          <p:nvPr/>
        </p:nvGraphicFramePr>
        <p:xfrm>
          <a:off x="838200" y="4824413"/>
          <a:ext cx="237490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9" name="Equation" r:id="rId5" imgW="1238219" imgH="257247" progId="Equation.3">
                  <p:embed/>
                </p:oleObj>
              </mc:Choice>
              <mc:Fallback>
                <p:oleObj name="Equation" r:id="rId5" imgW="1238219" imgH="2572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824413"/>
                        <a:ext cx="2374900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3641725" y="4884738"/>
            <a:ext cx="3289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ym typeface="Symbol" pitchFamily="18" charset="2"/>
              </a:rPr>
              <a:t></a:t>
            </a:r>
            <a:r>
              <a:rPr lang="en-US" sz="1800" baseline="-25000">
                <a:sym typeface="Symbol" pitchFamily="18" charset="2"/>
              </a:rPr>
              <a:t>q(g)</a:t>
            </a:r>
            <a:r>
              <a:rPr lang="en-US" sz="1800">
                <a:sym typeface="Symbol" pitchFamily="18" charset="2"/>
              </a:rPr>
              <a:t>: fractional energy loss</a:t>
            </a:r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288925" y="5334000"/>
            <a:ext cx="7804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800">
                <a:sym typeface="Symbol" pitchFamily="18" charset="2"/>
              </a:rPr>
              <a:t> </a:t>
            </a:r>
            <a:r>
              <a:rPr lang="en-US" sz="1800" baseline="-25000">
                <a:sym typeface="Symbol" pitchFamily="18" charset="2"/>
              </a:rPr>
              <a:t>q </a:t>
            </a:r>
            <a:r>
              <a:rPr lang="en-US" sz="1800">
                <a:sym typeface="Symbol" pitchFamily="18" charset="2"/>
              </a:rPr>
              <a:t>=0.002 (small!) seems enough to </a:t>
            </a:r>
            <a:r>
              <a:rPr lang="en-US" sz="1800">
                <a:solidFill>
                  <a:srgbClr val="FFFF00"/>
                </a:solidFill>
                <a:sym typeface="Symbol" pitchFamily="18" charset="2"/>
              </a:rPr>
              <a:t>reproduce Drell-Yan</a:t>
            </a:r>
            <a:r>
              <a:rPr lang="en-US" sz="1800">
                <a:sym typeface="Symbol" pitchFamily="18" charset="2"/>
              </a:rPr>
              <a:t> results</a:t>
            </a:r>
          </a:p>
          <a:p>
            <a:pPr eaLnBrk="1" hangingPunct="1">
              <a:buFontTx/>
              <a:buChar char="•"/>
            </a:pPr>
            <a:r>
              <a:rPr lang="en-US" sz="1800">
                <a:sym typeface="Symbol" pitchFamily="18" charset="2"/>
              </a:rPr>
              <a:t> But a </a:t>
            </a:r>
            <a:r>
              <a:rPr lang="en-US" sz="1800">
                <a:solidFill>
                  <a:srgbClr val="FFFF00"/>
                </a:solidFill>
                <a:sym typeface="Symbol" pitchFamily="18" charset="2"/>
              </a:rPr>
              <a:t>much larger</a:t>
            </a:r>
            <a:r>
              <a:rPr lang="en-US" sz="1800">
                <a:sym typeface="Symbol" pitchFamily="18" charset="2"/>
              </a:rPr>
              <a:t> (~factor 10) energy loss is required to</a:t>
            </a:r>
          </a:p>
          <a:p>
            <a:pPr eaLnBrk="1" hangingPunct="1"/>
            <a:r>
              <a:rPr lang="en-US" sz="1800">
                <a:sym typeface="Symbol" pitchFamily="18" charset="2"/>
              </a:rPr>
              <a:t>  reproduce </a:t>
            </a:r>
            <a:r>
              <a:rPr lang="en-US" sz="1800">
                <a:solidFill>
                  <a:srgbClr val="FFFF00"/>
                </a:solidFill>
                <a:sym typeface="Symbol" pitchFamily="18" charset="2"/>
              </a:rPr>
              <a:t>large-x</a:t>
            </a:r>
            <a:r>
              <a:rPr lang="en-US" sz="1800" baseline="-25000">
                <a:solidFill>
                  <a:srgbClr val="FFFF00"/>
                </a:solidFill>
                <a:sym typeface="Symbol" pitchFamily="18" charset="2"/>
              </a:rPr>
              <a:t>F</a:t>
            </a:r>
            <a:r>
              <a:rPr lang="en-US" sz="1800">
                <a:solidFill>
                  <a:srgbClr val="FFFF00"/>
                </a:solidFill>
                <a:sym typeface="Symbol" pitchFamily="18" charset="2"/>
              </a:rPr>
              <a:t> J/ depletion</a:t>
            </a:r>
            <a:r>
              <a:rPr lang="en-US" sz="1800">
                <a:sym typeface="Symbol" pitchFamily="18" charset="2"/>
              </a:rPr>
              <a:t> from E866!</a:t>
            </a:r>
          </a:p>
        </p:txBody>
      </p:sp>
      <p:sp>
        <p:nvSpPr>
          <p:cNvPr id="17417" name="Text Box 14"/>
          <p:cNvSpPr txBox="1">
            <a:spLocks noChangeArrowheads="1"/>
          </p:cNvSpPr>
          <p:nvPr/>
        </p:nvSpPr>
        <p:spPr bwMode="auto">
          <a:xfrm>
            <a:off x="212725" y="3727450"/>
            <a:ext cx="7016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H.K.Woehri, “3 days of Quarkonium production...”, Palaiseau 2010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925" y="6248400"/>
            <a:ext cx="82375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sz="1800" dirty="0"/>
              <a:t>New </a:t>
            </a:r>
            <a:r>
              <a:rPr lang="en-US" sz="1800" dirty="0">
                <a:solidFill>
                  <a:srgbClr val="FFFF00"/>
                </a:solidFill>
              </a:rPr>
              <a:t>theoretical approaches </a:t>
            </a:r>
            <a:r>
              <a:rPr lang="en-US" sz="1800" dirty="0"/>
              <a:t>(</a:t>
            </a:r>
            <a:r>
              <a:rPr lang="en-US" sz="1800" dirty="0" err="1"/>
              <a:t>Peigne</a:t>
            </a:r>
            <a:r>
              <a:rPr lang="en-US" sz="1800" dirty="0"/>
              <a:t>’, </a:t>
            </a:r>
            <a:r>
              <a:rPr lang="en-US" sz="1800" dirty="0" err="1"/>
              <a:t>Arleo</a:t>
            </a:r>
            <a:r>
              <a:rPr lang="en-US" sz="1800" dirty="0"/>
              <a:t>): </a:t>
            </a:r>
            <a:r>
              <a:rPr lang="en-US" sz="1800" dirty="0">
                <a:solidFill>
                  <a:srgbClr val="FFFF00"/>
                </a:solidFill>
              </a:rPr>
              <a:t>coherent energy loss</a:t>
            </a:r>
            <a:r>
              <a:rPr lang="en-US" sz="1800" dirty="0"/>
              <a:t>,</a:t>
            </a:r>
          </a:p>
          <a:p>
            <a:pPr>
              <a:defRPr/>
            </a:pPr>
            <a:r>
              <a:rPr lang="en-US" sz="1800" dirty="0"/>
              <a:t>  may explain small effect in DY and large for </a:t>
            </a:r>
            <a:r>
              <a:rPr lang="en-US" sz="1800" dirty="0" err="1"/>
              <a:t>charmonia</a:t>
            </a:r>
            <a:r>
              <a:rPr lang="en-US" sz="1800" dirty="0"/>
              <a:t>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1811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944562"/>
          </a:xfrm>
        </p:spPr>
        <p:txBody>
          <a:bodyPr/>
          <a:lstStyle/>
          <a:p>
            <a:r>
              <a:rPr lang="en-US" dirty="0" smtClean="0"/>
              <a:t>It’s a long story….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801469"/>
            <a:ext cx="4909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…27 years after the prediction of </a:t>
            </a:r>
            <a:r>
              <a:rPr lang="en-US" dirty="0" smtClean="0">
                <a:solidFill>
                  <a:srgbClr val="FFFF00"/>
                </a:solidFill>
              </a:rPr>
              <a:t>J/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</a:t>
            </a:r>
          </a:p>
          <a:p>
            <a:r>
              <a:rPr lang="en-US" dirty="0">
                <a:solidFill>
                  <a:srgbClr val="FFFF00"/>
                </a:solidFill>
                <a:sym typeface="Symbol"/>
              </a:rPr>
              <a:t>s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uppression by color screening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838200"/>
            <a:ext cx="4164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… 13 years after the prediction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dirty="0" err="1" smtClean="0">
                <a:solidFill>
                  <a:srgbClr val="FFFF00"/>
                </a:solidFill>
              </a:rPr>
              <a:t>charmonium</a:t>
            </a:r>
            <a:r>
              <a:rPr lang="en-US" dirty="0" smtClean="0">
                <a:solidFill>
                  <a:srgbClr val="FFFF00"/>
                </a:solidFill>
              </a:rPr>
              <a:t> regeneration</a:t>
            </a:r>
            <a:endParaRPr lang="it-IT" dirty="0" smtClean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/>
          <a:stretch>
            <a:fillRect/>
          </a:stretch>
        </p:blipFill>
        <p:spPr bwMode="auto">
          <a:xfrm rot="20856084">
            <a:off x="331334" y="1823302"/>
            <a:ext cx="4009863" cy="471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 rot="20856084">
            <a:off x="1386260" y="5506052"/>
            <a:ext cx="44776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rot="20856084">
            <a:off x="3482613" y="4902201"/>
            <a:ext cx="44776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rot="20856084">
            <a:off x="2071913" y="5321714"/>
            <a:ext cx="598725" cy="3114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rot="20856084">
            <a:off x="2348194" y="5375576"/>
            <a:ext cx="76759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rot="20856084">
            <a:off x="2729194" y="5693076"/>
            <a:ext cx="76759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 rot="20856084">
            <a:off x="1474787" y="6025129"/>
            <a:ext cx="2110875" cy="189580"/>
          </a:xfrm>
          <a:prstGeom prst="rect">
            <a:avLst/>
          </a:prstGeom>
          <a:solidFill>
            <a:schemeClr val="folHlink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 rot="20856084">
            <a:off x="763101" y="2876017"/>
            <a:ext cx="2814500" cy="315966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5"/>
          <a:stretch/>
        </p:blipFill>
        <p:spPr bwMode="auto">
          <a:xfrm rot="965076">
            <a:off x="4707503" y="2054536"/>
            <a:ext cx="3889549" cy="43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 rot="960000">
            <a:off x="5532248" y="2532643"/>
            <a:ext cx="2814500" cy="315966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00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120000">
            <a:off x="5562600" y="3644541"/>
            <a:ext cx="2438400" cy="61295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rot="120000">
            <a:off x="5115354" y="3623763"/>
            <a:ext cx="2438400" cy="61295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86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10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Moving to higher energies: </a:t>
            </a:r>
            <a:r>
              <a:rPr lang="en-US" dirty="0" err="1" smtClean="0"/>
              <a:t>dAu</a:t>
            </a:r>
            <a:r>
              <a:rPr lang="en-US" dirty="0" smtClean="0"/>
              <a:t> at RHIC</a:t>
            </a: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304800" y="1797050"/>
            <a:ext cx="78152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Much larger</a:t>
            </a:r>
            <a:r>
              <a:rPr lang="en-US"/>
              <a:t> √s at colliders, but:</a:t>
            </a:r>
          </a:p>
          <a:p>
            <a:pPr lvl="1" eaLnBrk="1" hangingPunct="1">
              <a:buFontTx/>
              <a:buChar char="•"/>
            </a:pPr>
            <a:r>
              <a:rPr lang="en-US"/>
              <a:t> Integrated luminosity </a:t>
            </a:r>
            <a:r>
              <a:rPr lang="en-US">
                <a:solidFill>
                  <a:srgbClr val="FFFF00"/>
                </a:solidFill>
              </a:rPr>
              <a:t>smalle</a:t>
            </a:r>
            <a:r>
              <a:rPr lang="en-US"/>
              <a:t>r than at fixed target</a:t>
            </a:r>
          </a:p>
          <a:p>
            <a:pPr lvl="1" eaLnBrk="1" hangingPunct="1">
              <a:buFontTx/>
              <a:buChar char="•"/>
            </a:pPr>
            <a:r>
              <a:rPr lang="en-US"/>
              <a:t> Difficult to accelerate several different nuclei</a:t>
            </a:r>
          </a:p>
          <a:p>
            <a:pPr lvl="1" eaLnBrk="1" hangingPunct="1">
              <a:buFontTx/>
              <a:buChar char="•"/>
            </a:pPr>
            <a:r>
              <a:rPr lang="en-US"/>
              <a:t> Use one nucleus and </a:t>
            </a:r>
            <a:r>
              <a:rPr lang="en-US">
                <a:solidFill>
                  <a:srgbClr val="FFFF00"/>
                </a:solidFill>
              </a:rPr>
              <a:t>select on impact parameter</a:t>
            </a:r>
            <a:r>
              <a:rPr lang="en-US"/>
              <a:t>, but:</a:t>
            </a:r>
          </a:p>
        </p:txBody>
      </p:sp>
      <p:sp>
        <p:nvSpPr>
          <p:cNvPr id="19460" name="Oval 6"/>
          <p:cNvSpPr>
            <a:spLocks noChangeArrowheads="1"/>
          </p:cNvSpPr>
          <p:nvPr/>
        </p:nvSpPr>
        <p:spPr bwMode="auto">
          <a:xfrm>
            <a:off x="1489075" y="3598863"/>
            <a:ext cx="209550" cy="20796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1949450" y="3370263"/>
            <a:ext cx="460375" cy="21209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2074863" y="3713163"/>
            <a:ext cx="166687" cy="2079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3" name="Line 11"/>
          <p:cNvSpPr>
            <a:spLocks noChangeShapeType="1"/>
          </p:cNvSpPr>
          <p:nvPr/>
        </p:nvSpPr>
        <p:spPr bwMode="auto">
          <a:xfrm>
            <a:off x="693738" y="4492625"/>
            <a:ext cx="288766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>
            <a:off x="693738" y="3703638"/>
            <a:ext cx="288766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838200" y="3703638"/>
            <a:ext cx="0" cy="7889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6" name="Line 19"/>
          <p:cNvSpPr>
            <a:spLocks noChangeShapeType="1"/>
          </p:cNvSpPr>
          <p:nvPr/>
        </p:nvSpPr>
        <p:spPr bwMode="auto">
          <a:xfrm>
            <a:off x="2159000" y="3827463"/>
            <a:ext cx="668338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7" name="Line 21"/>
          <p:cNvSpPr>
            <a:spLocks noChangeShapeType="1"/>
          </p:cNvSpPr>
          <p:nvPr/>
        </p:nvSpPr>
        <p:spPr bwMode="auto">
          <a:xfrm>
            <a:off x="2701925" y="3827463"/>
            <a:ext cx="0" cy="665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68" name="Text Box 25"/>
          <p:cNvSpPr txBox="1">
            <a:spLocks noChangeArrowheads="1"/>
          </p:cNvSpPr>
          <p:nvPr/>
        </p:nvSpPr>
        <p:spPr bwMode="auto">
          <a:xfrm>
            <a:off x="2735263" y="4097338"/>
            <a:ext cx="35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1800" baseline="-25000">
                <a:solidFill>
                  <a:srgbClr val="FF0000"/>
                </a:solidFill>
                <a:latin typeface="Arial" charset="0"/>
              </a:rPr>
              <a:t>T</a:t>
            </a:r>
          </a:p>
        </p:txBody>
      </p:sp>
      <p:sp>
        <p:nvSpPr>
          <p:cNvPr id="19469" name="Text Box 46"/>
          <p:cNvSpPr txBox="1">
            <a:spLocks noChangeArrowheads="1"/>
          </p:cNvSpPr>
          <p:nvPr/>
        </p:nvSpPr>
        <p:spPr bwMode="auto">
          <a:xfrm>
            <a:off x="898525" y="3870325"/>
            <a:ext cx="34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9470" name="Text Box 47"/>
          <p:cNvSpPr txBox="1">
            <a:spLocks noChangeArrowheads="1"/>
          </p:cNvSpPr>
          <p:nvPr/>
        </p:nvSpPr>
        <p:spPr bwMode="auto">
          <a:xfrm>
            <a:off x="517525" y="5470525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pA: r</a:t>
            </a:r>
            <a:r>
              <a:rPr lang="en-US" baseline="-25000"/>
              <a:t>T </a:t>
            </a:r>
            <a:r>
              <a:rPr lang="en-US"/>
              <a:t>~ b</a:t>
            </a:r>
          </a:p>
        </p:txBody>
      </p:sp>
      <p:sp>
        <p:nvSpPr>
          <p:cNvPr id="19471" name="Oval 4"/>
          <p:cNvSpPr>
            <a:spLocks noChangeArrowheads="1"/>
          </p:cNvSpPr>
          <p:nvPr/>
        </p:nvSpPr>
        <p:spPr bwMode="auto">
          <a:xfrm>
            <a:off x="5981700" y="4262438"/>
            <a:ext cx="227013" cy="19685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2" name="Oval 5"/>
          <p:cNvSpPr>
            <a:spLocks noChangeArrowheads="1"/>
          </p:cNvSpPr>
          <p:nvPr/>
        </p:nvSpPr>
        <p:spPr bwMode="auto">
          <a:xfrm>
            <a:off x="6345238" y="3636963"/>
            <a:ext cx="225425" cy="195262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3" name="Oval 6"/>
          <p:cNvSpPr>
            <a:spLocks noChangeArrowheads="1"/>
          </p:cNvSpPr>
          <p:nvPr/>
        </p:nvSpPr>
        <p:spPr bwMode="auto">
          <a:xfrm>
            <a:off x="6843713" y="3440113"/>
            <a:ext cx="498475" cy="19970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4" name="Oval 7"/>
          <p:cNvSpPr>
            <a:spLocks noChangeArrowheads="1"/>
          </p:cNvSpPr>
          <p:nvPr/>
        </p:nvSpPr>
        <p:spPr bwMode="auto">
          <a:xfrm>
            <a:off x="6978650" y="3754438"/>
            <a:ext cx="180975" cy="1952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5" name="Oval 8"/>
          <p:cNvSpPr>
            <a:spLocks noChangeArrowheads="1"/>
          </p:cNvSpPr>
          <p:nvPr/>
        </p:nvSpPr>
        <p:spPr bwMode="auto">
          <a:xfrm>
            <a:off x="6888163" y="4184650"/>
            <a:ext cx="180975" cy="1952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6" name="Oval 9"/>
          <p:cNvSpPr>
            <a:spLocks noChangeArrowheads="1"/>
          </p:cNvSpPr>
          <p:nvPr/>
        </p:nvSpPr>
        <p:spPr bwMode="auto">
          <a:xfrm>
            <a:off x="7115175" y="4262438"/>
            <a:ext cx="180975" cy="1968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77" name="Line 10"/>
          <p:cNvSpPr>
            <a:spLocks noChangeShapeType="1"/>
          </p:cNvSpPr>
          <p:nvPr/>
        </p:nvSpPr>
        <p:spPr bwMode="auto">
          <a:xfrm>
            <a:off x="5483225" y="4497388"/>
            <a:ext cx="312737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8" name="Line 11"/>
          <p:cNvSpPr>
            <a:spLocks noChangeShapeType="1"/>
          </p:cNvSpPr>
          <p:nvPr/>
        </p:nvSpPr>
        <p:spPr bwMode="auto">
          <a:xfrm>
            <a:off x="5483225" y="4027488"/>
            <a:ext cx="312737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79" name="Freeform 12"/>
          <p:cNvSpPr>
            <a:spLocks/>
          </p:cNvSpPr>
          <p:nvPr/>
        </p:nvSpPr>
        <p:spPr bwMode="auto">
          <a:xfrm>
            <a:off x="5989638" y="3832225"/>
            <a:ext cx="422275" cy="430213"/>
          </a:xfrm>
          <a:custGeom>
            <a:avLst/>
            <a:gdLst>
              <a:gd name="T0" fmla="*/ 399653 w 448"/>
              <a:gd name="T1" fmla="*/ 0 h 528"/>
              <a:gd name="T2" fmla="*/ 173434 w 448"/>
              <a:gd name="T3" fmla="*/ 39110 h 528"/>
              <a:gd name="T4" fmla="*/ 399653 w 448"/>
              <a:gd name="T5" fmla="*/ 234662 h 528"/>
              <a:gd name="T6" fmla="*/ 37703 w 448"/>
              <a:gd name="T7" fmla="*/ 273772 h 528"/>
              <a:gd name="T8" fmla="*/ 173434 w 448"/>
              <a:gd name="T9" fmla="*/ 430213 h 5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8"/>
              <a:gd name="T16" fmla="*/ 0 h 528"/>
              <a:gd name="T17" fmla="*/ 448 w 448"/>
              <a:gd name="T18" fmla="*/ 528 h 5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8" h="528">
                <a:moveTo>
                  <a:pt x="424" y="0"/>
                </a:moveTo>
                <a:cubicBezTo>
                  <a:pt x="304" y="0"/>
                  <a:pt x="184" y="0"/>
                  <a:pt x="184" y="48"/>
                </a:cubicBezTo>
                <a:cubicBezTo>
                  <a:pt x="184" y="96"/>
                  <a:pt x="448" y="240"/>
                  <a:pt x="424" y="288"/>
                </a:cubicBezTo>
                <a:cubicBezTo>
                  <a:pt x="400" y="336"/>
                  <a:pt x="80" y="296"/>
                  <a:pt x="40" y="336"/>
                </a:cubicBezTo>
                <a:cubicBezTo>
                  <a:pt x="0" y="376"/>
                  <a:pt x="92" y="452"/>
                  <a:pt x="184" y="528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0" name="Line 13"/>
          <p:cNvSpPr>
            <a:spLocks noChangeShapeType="1"/>
          </p:cNvSpPr>
          <p:nvPr/>
        </p:nvSpPr>
        <p:spPr bwMode="auto">
          <a:xfrm>
            <a:off x="8520113" y="4027488"/>
            <a:ext cx="0" cy="469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1" name="Line 15"/>
          <p:cNvSpPr>
            <a:spLocks noChangeShapeType="1"/>
          </p:cNvSpPr>
          <p:nvPr/>
        </p:nvSpPr>
        <p:spPr bwMode="auto">
          <a:xfrm>
            <a:off x="7477125" y="4379913"/>
            <a:ext cx="0" cy="117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2" name="Line 16"/>
          <p:cNvSpPr>
            <a:spLocks noChangeShapeType="1"/>
          </p:cNvSpPr>
          <p:nvPr/>
        </p:nvSpPr>
        <p:spPr bwMode="auto">
          <a:xfrm>
            <a:off x="7205663" y="4379913"/>
            <a:ext cx="588962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3" name="Line 17"/>
          <p:cNvSpPr>
            <a:spLocks noChangeShapeType="1"/>
          </p:cNvSpPr>
          <p:nvPr/>
        </p:nvSpPr>
        <p:spPr bwMode="auto">
          <a:xfrm>
            <a:off x="6978650" y="4302125"/>
            <a:ext cx="815975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4" name="Line 18"/>
          <p:cNvSpPr>
            <a:spLocks noChangeShapeType="1"/>
          </p:cNvSpPr>
          <p:nvPr/>
        </p:nvSpPr>
        <p:spPr bwMode="auto">
          <a:xfrm>
            <a:off x="7069138" y="3871913"/>
            <a:ext cx="725487" cy="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5" name="Line 19"/>
          <p:cNvSpPr>
            <a:spLocks noChangeShapeType="1"/>
          </p:cNvSpPr>
          <p:nvPr/>
        </p:nvSpPr>
        <p:spPr bwMode="auto">
          <a:xfrm>
            <a:off x="7567613" y="4302125"/>
            <a:ext cx="0" cy="195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6" name="Line 20"/>
          <p:cNvSpPr>
            <a:spLocks noChangeShapeType="1"/>
          </p:cNvSpPr>
          <p:nvPr/>
        </p:nvSpPr>
        <p:spPr bwMode="auto">
          <a:xfrm>
            <a:off x="7658100" y="3871913"/>
            <a:ext cx="0" cy="6254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487" name="Text Box 27"/>
          <p:cNvSpPr txBox="1">
            <a:spLocks noChangeArrowheads="1"/>
          </p:cNvSpPr>
          <p:nvPr/>
        </p:nvSpPr>
        <p:spPr bwMode="auto">
          <a:xfrm>
            <a:off x="7740650" y="4098925"/>
            <a:ext cx="519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z="1800" baseline="-2500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’s</a:t>
            </a:r>
          </a:p>
        </p:txBody>
      </p:sp>
      <p:sp>
        <p:nvSpPr>
          <p:cNvPr id="19488" name="Text Box 66"/>
          <p:cNvSpPr txBox="1">
            <a:spLocks noChangeArrowheads="1"/>
          </p:cNvSpPr>
          <p:nvPr/>
        </p:nvSpPr>
        <p:spPr bwMode="auto">
          <a:xfrm>
            <a:off x="8572500" y="4016375"/>
            <a:ext cx="34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9489" name="Text Box 67"/>
          <p:cNvSpPr txBox="1">
            <a:spLocks noChangeArrowheads="1"/>
          </p:cNvSpPr>
          <p:nvPr/>
        </p:nvSpPr>
        <p:spPr bwMode="auto">
          <a:xfrm>
            <a:off x="4114800" y="5470525"/>
            <a:ext cx="533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 err="1"/>
              <a:t>dAu</a:t>
            </a:r>
            <a:r>
              <a:rPr lang="en-US" dirty="0"/>
              <a:t>: due to the </a:t>
            </a:r>
            <a:r>
              <a:rPr lang="en-US" dirty="0">
                <a:solidFill>
                  <a:srgbClr val="FFFF00"/>
                </a:solidFill>
              </a:rPr>
              <a:t>size of </a:t>
            </a:r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deuteron</a:t>
            </a:r>
            <a:r>
              <a:rPr lang="en-US" dirty="0"/>
              <a:t> &lt;r&gt;~2.5fm </a:t>
            </a:r>
            <a:r>
              <a:rPr lang="en-US" dirty="0" smtClean="0"/>
              <a:t>the </a:t>
            </a:r>
            <a:r>
              <a:rPr lang="en-US" dirty="0"/>
              <a:t>distribution of </a:t>
            </a:r>
          </a:p>
          <a:p>
            <a:pPr eaLnBrk="1" hangingPunct="1"/>
            <a:r>
              <a:rPr lang="en-US" dirty="0"/>
              <a:t>transverse positions are </a:t>
            </a:r>
            <a:r>
              <a:rPr lang="en-US" dirty="0">
                <a:solidFill>
                  <a:srgbClr val="FFFF00"/>
                </a:solidFill>
              </a:rPr>
              <a:t>not very well represented</a:t>
            </a:r>
            <a:r>
              <a:rPr lang="en-US" dirty="0"/>
              <a:t> by impact parameter </a:t>
            </a:r>
          </a:p>
        </p:txBody>
      </p:sp>
      <p:sp>
        <p:nvSpPr>
          <p:cNvPr id="19490" name="Text Box 69"/>
          <p:cNvSpPr txBox="1">
            <a:spLocks noChangeArrowheads="1"/>
          </p:cNvSpPr>
          <p:nvPr/>
        </p:nvSpPr>
        <p:spPr bwMode="auto">
          <a:xfrm>
            <a:off x="8061325" y="3260725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RHIC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838200"/>
            <a:ext cx="761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/>
              <a:t>Is the situation becoming </a:t>
            </a:r>
            <a:r>
              <a:rPr lang="en-US" dirty="0" smtClean="0">
                <a:solidFill>
                  <a:srgbClr val="FFFF00"/>
                </a:solidFill>
              </a:rPr>
              <a:t>simpler</a:t>
            </a:r>
            <a:r>
              <a:rPr lang="en-US" dirty="0" smtClean="0"/>
              <a:t> at collider energies 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34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Consequences</a:t>
            </a:r>
          </a:p>
        </p:txBody>
      </p:sp>
      <p:pic>
        <p:nvPicPr>
          <p:cNvPr id="20483" name="Picture 5" descr="image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4958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724400" y="762000"/>
            <a:ext cx="44529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/>
              <a:t> Centrality classes do not probe </a:t>
            </a:r>
          </a:p>
          <a:p>
            <a:r>
              <a:rPr lang="en-US"/>
              <a:t>  completely unique regions </a:t>
            </a:r>
          </a:p>
          <a:p>
            <a:r>
              <a:rPr lang="en-US"/>
              <a:t>  and have a </a:t>
            </a:r>
            <a:r>
              <a:rPr lang="en-US">
                <a:solidFill>
                  <a:srgbClr val="FFFF00"/>
                </a:solidFill>
              </a:rPr>
              <a:t>large amount of </a:t>
            </a:r>
          </a:p>
          <a:p>
            <a:r>
              <a:rPr lang="en-US">
                <a:solidFill>
                  <a:srgbClr val="FFFF00"/>
                </a:solidFill>
              </a:rPr>
              <a:t>  overlap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-76200" y="4648200"/>
            <a:ext cx="9355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Also </a:t>
            </a:r>
            <a:r>
              <a:rPr lang="en-US">
                <a:solidFill>
                  <a:srgbClr val="FFFF00"/>
                </a:solidFill>
              </a:rPr>
              <a:t>shadowing estimates</a:t>
            </a:r>
            <a:r>
              <a:rPr lang="en-US"/>
              <a:t> are less precise </a:t>
            </a:r>
          </a:p>
          <a:p>
            <a:pPr eaLnBrk="1" hangingPunct="1"/>
            <a:r>
              <a:rPr lang="en-US"/>
              <a:t>  (need b-dependence, proportionality of effect with L usually assumed)</a:t>
            </a:r>
          </a:p>
        </p:txBody>
      </p:sp>
      <p:graphicFrame>
        <p:nvGraphicFramePr>
          <p:cNvPr id="20486" name="Object 9"/>
          <p:cNvGraphicFramePr>
            <a:graphicFrameLocks noChangeAspect="1"/>
          </p:cNvGraphicFramePr>
          <p:nvPr/>
        </p:nvGraphicFramePr>
        <p:xfrm>
          <a:off x="1371600" y="5413375"/>
          <a:ext cx="53340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3" name="Equation" r:id="rId4" imgW="3009841" imgH="552554" progId="Equation.3">
                  <p:embed/>
                </p:oleObj>
              </mc:Choice>
              <mc:Fallback>
                <p:oleObj name="Equation" r:id="rId4" imgW="3009841" imgH="55255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413375"/>
                        <a:ext cx="5334000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0" y="6477000"/>
            <a:ext cx="5827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(see S.R.Klein and R.Vogt, Phys. Rev. Lett. 91 (2003) 142301)</a:t>
            </a:r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3794125" y="4197350"/>
            <a:ext cx="39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r</a:t>
            </a:r>
            <a:r>
              <a:rPr lang="en-US" baseline="-25000">
                <a:solidFill>
                  <a:schemeClr val="tx1"/>
                </a:solidFill>
              </a:rPr>
              <a:t>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4724400" y="3670300"/>
            <a:ext cx="41687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L.A.LindenLevy,</a:t>
            </a:r>
          </a:p>
          <a:p>
            <a:pPr eaLnBrk="1" hangingPunct="1"/>
            <a:r>
              <a:rPr lang="en-US" sz="1600"/>
              <a:t>“3 days of Quarkonium production...”, </a:t>
            </a:r>
          </a:p>
          <a:p>
            <a:pPr eaLnBrk="1" hangingPunct="1"/>
            <a:r>
              <a:rPr lang="en-US" sz="1600"/>
              <a:t>Palaiseau 2010</a:t>
            </a:r>
          </a:p>
        </p:txBody>
      </p:sp>
    </p:spTree>
    <p:extLst>
      <p:ext uri="{BB962C8B-B14F-4D97-AF65-F5344CB8AC3E}">
        <p14:creationId xmlns:p14="http://schemas.microsoft.com/office/powerpoint/2010/main" val="40969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en-US" smtClean="0"/>
              <a:t>J/</a:t>
            </a:r>
            <a:r>
              <a:rPr lang="en-US" smtClean="0">
                <a:sym typeface="Symbol" pitchFamily="18" charset="2"/>
              </a:rPr>
              <a:t> suppression in d-Au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44475" y="812800"/>
            <a:ext cx="859472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Regions corresponding to </a:t>
            </a:r>
            <a:r>
              <a:rPr lang="en-US">
                <a:solidFill>
                  <a:srgbClr val="FFFF00"/>
                </a:solidFill>
              </a:rPr>
              <a:t>very different </a:t>
            </a:r>
            <a:r>
              <a:rPr lang="en-US"/>
              <a:t>strength of shadowing </a:t>
            </a:r>
          </a:p>
          <a:p>
            <a:pPr eaLnBrk="1" hangingPunct="1"/>
            <a:r>
              <a:rPr lang="en-US"/>
              <a:t>  effects have been studied (-2.2&lt;y&lt;-1.2, |y|&lt;0.35, 1.2&lt;y&lt;2.2)</a:t>
            </a:r>
          </a:p>
          <a:p>
            <a:pPr eaLnBrk="1" hangingPunct="1"/>
            <a:r>
              <a:rPr lang="en-US"/>
              <a:t> 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solidFill>
                  <a:srgbClr val="FFFF00"/>
                </a:solidFill>
                <a:sym typeface="Wingdings" pitchFamily="2" charset="2"/>
              </a:rPr>
              <a:t>good test </a:t>
            </a:r>
            <a:r>
              <a:rPr lang="en-US">
                <a:sym typeface="Wingdings" pitchFamily="2" charset="2"/>
              </a:rPr>
              <a:t>of our understanding of the physics!</a:t>
            </a:r>
            <a:endParaRPr lang="en-US"/>
          </a:p>
        </p:txBody>
      </p:sp>
      <p:grpSp>
        <p:nvGrpSpPr>
          <p:cNvPr id="21508" name="Group 10"/>
          <p:cNvGrpSpPr>
            <a:grpSpLocks/>
          </p:cNvGrpSpPr>
          <p:nvPr/>
        </p:nvGrpSpPr>
        <p:grpSpPr bwMode="auto">
          <a:xfrm>
            <a:off x="3505200" y="1935163"/>
            <a:ext cx="4419600" cy="2971800"/>
            <a:chOff x="4495800" y="1676400"/>
            <a:chExt cx="4419600" cy="2971800"/>
          </a:xfrm>
        </p:grpSpPr>
        <p:sp>
          <p:nvSpPr>
            <p:cNvPr id="21511" name="Rectangle 5"/>
            <p:cNvSpPr>
              <a:spLocks noChangeArrowheads="1"/>
            </p:cNvSpPr>
            <p:nvPr/>
          </p:nvSpPr>
          <p:spPr bwMode="auto">
            <a:xfrm>
              <a:off x="4610100" y="1784350"/>
              <a:ext cx="4216400" cy="27114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1882" tIns="50941" rIns="101882" bIns="50941" anchor="ctr"/>
            <a:lstStyle/>
            <a:p>
              <a:pPr defTabSz="457200"/>
              <a:endParaRPr lang="it-IT" sz="1800">
                <a:solidFill>
                  <a:schemeClr val="tx1"/>
                </a:solidFill>
                <a:latin typeface="Corbel" pitchFamily="34" charset="0"/>
                <a:ea typeface="ＭＳ Ｐゴシック" pitchFamily="50" charset="-128"/>
              </a:endParaRPr>
            </a:p>
          </p:txBody>
        </p:sp>
        <p:graphicFrame>
          <p:nvGraphicFramePr>
            <p:cNvPr id="21512" name="Object 7"/>
            <p:cNvGraphicFramePr>
              <a:graphicFrameLocks noChangeAspect="1"/>
            </p:cNvGraphicFramePr>
            <p:nvPr/>
          </p:nvGraphicFramePr>
          <p:xfrm>
            <a:off x="4778375" y="1968500"/>
            <a:ext cx="377825" cy="1122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07" name="Image" r:id="rId3" imgW="390580" imgH="1123810" progId="">
                    <p:embed/>
                  </p:oleObj>
                </mc:Choice>
                <mc:Fallback>
                  <p:oleObj name="Image" r:id="rId3" imgW="390580" imgH="1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78375" y="1968500"/>
                          <a:ext cx="377825" cy="11223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513" name="Picture 7" descr="fig_shadow_pre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71"/>
            <a:stretch>
              <a:fillRect/>
            </a:stretch>
          </p:blipFill>
          <p:spPr bwMode="auto">
            <a:xfrm>
              <a:off x="5340350" y="1808163"/>
              <a:ext cx="3435350" cy="231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Text Box 14"/>
            <p:cNvSpPr txBox="1">
              <a:spLocks noChangeArrowheads="1"/>
            </p:cNvSpPr>
            <p:nvPr/>
          </p:nvSpPr>
          <p:spPr bwMode="auto">
            <a:xfrm>
              <a:off x="7240588" y="1951038"/>
              <a:ext cx="1508125" cy="527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 anchor="ctr">
              <a:spAutoFit/>
            </a:bodyPr>
            <a:lstStyle>
              <a:lvl1pPr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/>
              <a:r>
                <a:rPr lang="en-US" sz="1400" b="1">
                  <a:solidFill>
                    <a:srgbClr val="999999"/>
                  </a:solidFill>
                  <a:latin typeface="Corbel" pitchFamily="34" charset="0"/>
                  <a:ea typeface="ＭＳ Ｐゴシック" pitchFamily="50" charset="-128"/>
                </a:rPr>
                <a:t>Fermi</a:t>
              </a:r>
              <a:br>
                <a:rPr lang="en-US" sz="1400" b="1">
                  <a:solidFill>
                    <a:srgbClr val="999999"/>
                  </a:solidFill>
                  <a:latin typeface="Corbel" pitchFamily="34" charset="0"/>
                  <a:ea typeface="ＭＳ Ｐゴシック" pitchFamily="50" charset="-128"/>
                </a:rPr>
              </a:br>
              <a:r>
                <a:rPr lang="en-US" sz="1400" b="1">
                  <a:solidFill>
                    <a:srgbClr val="999999"/>
                  </a:solidFill>
                  <a:latin typeface="Corbel" pitchFamily="34" charset="0"/>
                  <a:ea typeface="ＭＳ Ｐゴシック" pitchFamily="50" charset="-128"/>
                </a:rPr>
                <a:t>Motion</a:t>
              </a:r>
            </a:p>
          </p:txBody>
        </p:sp>
        <p:sp>
          <p:nvSpPr>
            <p:cNvPr id="21515" name="Rectangle 15"/>
            <p:cNvSpPr>
              <a:spLocks noChangeArrowheads="1"/>
            </p:cNvSpPr>
            <p:nvPr/>
          </p:nvSpPr>
          <p:spPr bwMode="auto">
            <a:xfrm>
              <a:off x="7058025" y="3681413"/>
              <a:ext cx="1585913" cy="417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882" tIns="50941" rIns="101882" bIns="50941" anchor="ctr"/>
            <a:lstStyle/>
            <a:p>
              <a:pPr defTabSz="457200"/>
              <a:endParaRPr lang="it-IT" sz="1800">
                <a:solidFill>
                  <a:schemeClr val="tx1"/>
                </a:solidFill>
                <a:latin typeface="Corbel" pitchFamily="34" charset="0"/>
                <a:ea typeface="ＭＳ Ｐゴシック" pitchFamily="50" charset="-128"/>
              </a:endParaRP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6356350" y="2238375"/>
              <a:ext cx="1971675" cy="37623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 anchor="ctr">
              <a:spAutoFit/>
            </a:bodyPr>
            <a:lstStyle>
              <a:lvl1pPr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en-US" sz="1800" b="1">
                  <a:solidFill>
                    <a:srgbClr val="FF0000"/>
                  </a:solidFill>
                  <a:latin typeface="Corbel" pitchFamily="34" charset="0"/>
                  <a:ea typeface="ＭＳ Ｐゴシック" pitchFamily="50" charset="-128"/>
                </a:rPr>
                <a:t>anti-shadowing</a:t>
              </a:r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7683500" y="3322638"/>
              <a:ext cx="1068388" cy="527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 anchor="ctr">
              <a:spAutoFit/>
            </a:bodyPr>
            <a:lstStyle>
              <a:lvl1pPr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r"/>
              <a:r>
                <a:rPr lang="en-US" sz="1400" b="1">
                  <a:solidFill>
                    <a:srgbClr val="009900"/>
                  </a:solidFill>
                  <a:latin typeface="Corbel" pitchFamily="34" charset="0"/>
                  <a:ea typeface="ＭＳ Ｐゴシック" pitchFamily="50" charset="-128"/>
                </a:rPr>
                <a:t>EMC</a:t>
              </a:r>
              <a:br>
                <a:rPr lang="en-US" sz="1400" b="1">
                  <a:solidFill>
                    <a:srgbClr val="009900"/>
                  </a:solidFill>
                  <a:latin typeface="Corbel" pitchFamily="34" charset="0"/>
                  <a:ea typeface="ＭＳ Ｐゴシック" pitchFamily="50" charset="-128"/>
                </a:rPr>
              </a:br>
              <a:r>
                <a:rPr lang="en-US" sz="1400" b="1">
                  <a:solidFill>
                    <a:srgbClr val="009900"/>
                  </a:solidFill>
                  <a:latin typeface="Corbel" pitchFamily="34" charset="0"/>
                  <a:ea typeface="ＭＳ Ｐゴシック" pitchFamily="50" charset="-128"/>
                </a:rPr>
                <a:t>effect</a:t>
              </a:r>
            </a:p>
          </p:txBody>
        </p:sp>
        <p:sp>
          <p:nvSpPr>
            <p:cNvPr id="21518" name="Text Box 11"/>
            <p:cNvSpPr txBox="1">
              <a:spLocks noChangeArrowheads="1"/>
            </p:cNvSpPr>
            <p:nvPr/>
          </p:nvSpPr>
          <p:spPr bwMode="auto">
            <a:xfrm>
              <a:off x="5900738" y="3614738"/>
              <a:ext cx="1458912" cy="379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 anchor="ctr">
              <a:spAutoFit/>
            </a:bodyPr>
            <a:lstStyle>
              <a:lvl1pPr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en-US" sz="1800" b="1">
                  <a:solidFill>
                    <a:srgbClr val="FF6600"/>
                  </a:solidFill>
                  <a:latin typeface="Corbel" pitchFamily="34" charset="0"/>
                  <a:ea typeface="ＭＳ Ｐゴシック" pitchFamily="50" charset="-128"/>
                </a:rPr>
                <a:t>shadowing</a:t>
              </a:r>
            </a:p>
          </p:txBody>
        </p:sp>
        <p:pic>
          <p:nvPicPr>
            <p:cNvPr id="21519" name="Picture 7" descr="fig_shadow_previ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89"/>
            <a:stretch>
              <a:fillRect/>
            </a:stretch>
          </p:blipFill>
          <p:spPr bwMode="auto">
            <a:xfrm>
              <a:off x="5341938" y="4083050"/>
              <a:ext cx="3433762" cy="40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0" name="Text Box 9"/>
            <p:cNvSpPr txBox="1">
              <a:spLocks noChangeArrowheads="1"/>
            </p:cNvSpPr>
            <p:nvPr/>
          </p:nvSpPr>
          <p:spPr bwMode="auto">
            <a:xfrm>
              <a:off x="8245475" y="4119563"/>
              <a:ext cx="341313" cy="3762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 anchor="ctr">
              <a:spAutoFit/>
            </a:bodyPr>
            <a:lstStyle>
              <a:lvl1pPr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defTabSz="457200" eaLnBrk="0" hangingPunct="0"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en-US" sz="1800">
                  <a:latin typeface="Comic Sans MS" pitchFamily="66" charset="0"/>
                  <a:ea typeface="ＭＳ Ｐゴシック" pitchFamily="50" charset="-128"/>
                </a:rPr>
                <a:t>x</a:t>
              </a:r>
            </a:p>
          </p:txBody>
        </p:sp>
        <p:grpSp>
          <p:nvGrpSpPr>
            <p:cNvPr id="21521" name="Group 35"/>
            <p:cNvGrpSpPr>
              <a:grpSpLocks/>
            </p:cNvGrpSpPr>
            <p:nvPr/>
          </p:nvGrpSpPr>
          <p:grpSpPr bwMode="auto">
            <a:xfrm>
              <a:off x="6921500" y="2646363"/>
              <a:ext cx="1103313" cy="955675"/>
              <a:chOff x="6921534" y="1952463"/>
              <a:chExt cx="1103279" cy="955674"/>
            </a:xfrm>
          </p:grpSpPr>
          <p:grpSp>
            <p:nvGrpSpPr>
              <p:cNvPr id="21524" name="Group 15"/>
              <p:cNvGrpSpPr>
                <a:grpSpLocks/>
              </p:cNvGrpSpPr>
              <p:nvPr/>
            </p:nvGrpSpPr>
            <p:grpSpPr bwMode="auto">
              <a:xfrm>
                <a:off x="6921534" y="2784312"/>
                <a:ext cx="263527" cy="123825"/>
                <a:chOff x="4337514" y="304798"/>
                <a:chExt cx="685807" cy="228600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337514" y="457196"/>
                  <a:ext cx="685781" cy="0"/>
                </a:xfrm>
                <a:prstGeom prst="line">
                  <a:avLst/>
                </a:prstGeom>
                <a:ln w="25400" cap="flat" cmpd="sng" algn="ctr">
                  <a:solidFill>
                    <a:srgbClr val="FEB80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5400000" flipH="1" flipV="1">
                  <a:off x="4908994" y="419097"/>
                  <a:ext cx="228600" cy="0"/>
                </a:xfrm>
                <a:prstGeom prst="line">
                  <a:avLst/>
                </a:prstGeom>
                <a:ln w="25400" cap="flat" cmpd="sng" algn="ctr">
                  <a:solidFill>
                    <a:srgbClr val="FEB80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 flipH="1" flipV="1">
                  <a:off x="4223213" y="419097"/>
                  <a:ext cx="228600" cy="0"/>
                </a:xfrm>
                <a:prstGeom prst="line">
                  <a:avLst/>
                </a:prstGeom>
                <a:ln w="25400" cap="flat" cmpd="sng" algn="ctr">
                  <a:solidFill>
                    <a:srgbClr val="FEB80A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25" name="Group 19"/>
              <p:cNvGrpSpPr>
                <a:grpSpLocks/>
              </p:cNvGrpSpPr>
              <p:nvPr/>
            </p:nvGrpSpPr>
            <p:grpSpPr bwMode="auto">
              <a:xfrm>
                <a:off x="7473157" y="2355688"/>
                <a:ext cx="227015" cy="161925"/>
                <a:chOff x="4610094" y="148628"/>
                <a:chExt cx="685808" cy="230863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4607747" y="300273"/>
                  <a:ext cx="685778" cy="2263"/>
                </a:xfrm>
                <a:prstGeom prst="line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5178092" y="264059"/>
                  <a:ext cx="230863" cy="0"/>
                </a:xfrm>
                <a:prstGeom prst="line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5400000" flipH="1" flipV="1">
                  <a:off x="4492314" y="264059"/>
                  <a:ext cx="230863" cy="0"/>
                </a:xfrm>
                <a:prstGeom prst="line">
                  <a:avLst/>
                </a:prstGeom>
                <a:ln w="254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26" name="Group 23"/>
              <p:cNvGrpSpPr>
                <a:grpSpLocks/>
              </p:cNvGrpSpPr>
              <p:nvPr/>
            </p:nvGrpSpPr>
            <p:grpSpPr bwMode="auto">
              <a:xfrm>
                <a:off x="7812088" y="1952463"/>
                <a:ext cx="212725" cy="153987"/>
                <a:chOff x="4267200" y="304799"/>
                <a:chExt cx="685803" cy="228600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4267223" y="455627"/>
                  <a:ext cx="685780" cy="2357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5400000" flipH="1" flipV="1">
                  <a:off x="4838702" y="419098"/>
                  <a:ext cx="228601" cy="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5400000" flipH="1" flipV="1">
                  <a:off x="4152922" y="419098"/>
                  <a:ext cx="228601" cy="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522" name="Rectangle 31"/>
            <p:cNvSpPr>
              <a:spLocks noChangeArrowheads="1"/>
            </p:cNvSpPr>
            <p:nvPr/>
          </p:nvSpPr>
          <p:spPr bwMode="auto">
            <a:xfrm>
              <a:off x="5791200" y="32258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21523" name="Rectangle 32"/>
            <p:cNvSpPr>
              <a:spLocks noChangeArrowheads="1"/>
            </p:cNvSpPr>
            <p:nvPr/>
          </p:nvSpPr>
          <p:spPr bwMode="auto">
            <a:xfrm>
              <a:off x="4495800" y="1676400"/>
              <a:ext cx="44196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21509" name="Rectangle 34"/>
          <p:cNvSpPr>
            <a:spLocks noChangeArrowheads="1"/>
          </p:cNvSpPr>
          <p:nvPr/>
        </p:nvSpPr>
        <p:spPr bwMode="auto">
          <a:xfrm>
            <a:off x="319088" y="2574925"/>
            <a:ext cx="30337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6B726"/>
                </a:solidFill>
              </a:rPr>
              <a:t>forward y</a:t>
            </a:r>
            <a:r>
              <a:rPr lang="en-US">
                <a:solidFill>
                  <a:schemeClr val="tx1"/>
                </a:solidFill>
              </a:rPr>
              <a:t>      </a:t>
            </a:r>
            <a:r>
              <a:rPr lang="en-US"/>
              <a:t>x~0.005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rgbClr val="85C2FF"/>
                </a:solidFill>
              </a:rPr>
              <a:t>mid y</a:t>
            </a:r>
            <a:r>
              <a:rPr lang="en-US">
                <a:solidFill>
                  <a:schemeClr val="tx1"/>
                </a:solidFill>
              </a:rPr>
              <a:t>            </a:t>
            </a:r>
            <a:r>
              <a:rPr lang="en-US"/>
              <a:t>x~0.03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backward y</a:t>
            </a:r>
            <a:r>
              <a:rPr lang="en-US">
                <a:solidFill>
                  <a:schemeClr val="tx1"/>
                </a:solidFill>
              </a:rPr>
              <a:t>    </a:t>
            </a:r>
            <a:r>
              <a:rPr lang="en-US"/>
              <a:t>x~0.1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334000"/>
            <a:ext cx="80089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/>
              <a:t>In spite of RHIC starting its data taking in 2000, </a:t>
            </a:r>
            <a:r>
              <a:rPr lang="en-US" dirty="0">
                <a:solidFill>
                  <a:srgbClr val="FFFF00"/>
                </a:solidFill>
              </a:rPr>
              <a:t>first high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  statistics </a:t>
            </a:r>
            <a:r>
              <a:rPr lang="en-US" dirty="0" err="1">
                <a:solidFill>
                  <a:srgbClr val="FFFF00"/>
                </a:solidFill>
              </a:rPr>
              <a:t>dAu</a:t>
            </a:r>
            <a:r>
              <a:rPr lang="en-US" dirty="0">
                <a:solidFill>
                  <a:srgbClr val="FFFF00"/>
                </a:solidFill>
              </a:rPr>
              <a:t> took place in 2008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4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pPr eaLnBrk="1" hangingPunct="1"/>
            <a:r>
              <a:rPr lang="en-US" smtClean="0"/>
              <a:t>A “selection” of PHENIX R</a:t>
            </a:r>
            <a:r>
              <a:rPr lang="en-US" baseline="-25000" smtClean="0"/>
              <a:t>AA </a:t>
            </a:r>
            <a:r>
              <a:rPr lang="en-US" smtClean="0"/>
              <a:t>results</a:t>
            </a:r>
            <a:endParaRPr lang="it-IT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189413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4400" y="914400"/>
            <a:ext cx="43783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/>
              <a:t>Also at RHIC energies a </a:t>
            </a:r>
          </a:p>
          <a:p>
            <a:pPr>
              <a:defRPr/>
            </a:pPr>
            <a:r>
              <a:rPr lang="en-US" dirty="0"/>
              <a:t>  superposition of </a:t>
            </a:r>
          </a:p>
          <a:p>
            <a:pPr>
              <a:defRPr/>
            </a:pPr>
            <a:r>
              <a:rPr lang="en-US" dirty="0"/>
              <a:t>  </a:t>
            </a:r>
            <a:r>
              <a:rPr lang="en-US" dirty="0" err="1">
                <a:solidFill>
                  <a:srgbClr val="FFFF00"/>
                </a:solidFill>
              </a:rPr>
              <a:t>shadowing+absorption</a:t>
            </a:r>
            <a:r>
              <a:rPr lang="en-US" dirty="0"/>
              <a:t> is </a:t>
            </a:r>
            <a:r>
              <a:rPr lang="en-US" dirty="0">
                <a:solidFill>
                  <a:srgbClr val="FFFF00"/>
                </a:solidFill>
              </a:rPr>
              <a:t>not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  satisfactory</a:t>
            </a:r>
            <a:r>
              <a:rPr lang="en-US" dirty="0"/>
              <a:t>, compared to data 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2286000"/>
            <a:ext cx="446087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/>
              <a:t>In particular the </a:t>
            </a:r>
            <a:r>
              <a:rPr lang="en-US" dirty="0">
                <a:solidFill>
                  <a:srgbClr val="FFFF00"/>
                </a:solidFill>
              </a:rPr>
              <a:t>relative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  suppression</a:t>
            </a:r>
            <a:r>
              <a:rPr lang="en-US" dirty="0"/>
              <a:t> between peripheral</a:t>
            </a:r>
          </a:p>
          <a:p>
            <a:pPr>
              <a:defRPr/>
            </a:pPr>
            <a:r>
              <a:rPr lang="en-US" dirty="0"/>
              <a:t>  and central events (R</a:t>
            </a:r>
            <a:r>
              <a:rPr lang="en-US" baseline="-25000" dirty="0"/>
              <a:t>CP</a:t>
            </a:r>
            <a:r>
              <a:rPr lang="en-US" dirty="0"/>
              <a:t>) is not </a:t>
            </a:r>
          </a:p>
          <a:p>
            <a:pPr>
              <a:defRPr/>
            </a:pPr>
            <a:r>
              <a:rPr lang="en-US" dirty="0"/>
              <a:t>  reproduced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4738688" y="3581400"/>
            <a:ext cx="41142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/>
              <a:t>Best fit obtained with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 “</a:t>
            </a:r>
            <a:r>
              <a:rPr lang="en-US" dirty="0">
                <a:solidFill>
                  <a:srgbClr val="FFFF00"/>
                </a:solidFill>
              </a:rPr>
              <a:t>abnormally” steep </a:t>
            </a:r>
            <a:r>
              <a:rPr lang="en-US" dirty="0"/>
              <a:t>centrality </a:t>
            </a:r>
          </a:p>
          <a:p>
            <a:pPr>
              <a:defRPr/>
            </a:pPr>
            <a:r>
              <a:rPr lang="en-US" dirty="0" smtClean="0"/>
              <a:t> dependence </a:t>
            </a:r>
            <a:r>
              <a:rPr lang="en-US" dirty="0"/>
              <a:t>of the absorption</a:t>
            </a:r>
            <a:endParaRPr lang="it-IT" dirty="0"/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204788" y="6457950"/>
            <a:ext cx="8893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Issue related to the </a:t>
            </a:r>
            <a:r>
              <a:rPr lang="en-US">
                <a:solidFill>
                  <a:srgbClr val="FFFF00"/>
                </a:solidFill>
              </a:rPr>
              <a:t>centrality selection </a:t>
            </a:r>
            <a:r>
              <a:rPr lang="en-US"/>
              <a:t>? Genuine </a:t>
            </a:r>
            <a:r>
              <a:rPr lang="en-US">
                <a:solidFill>
                  <a:srgbClr val="FFFF00"/>
                </a:solidFill>
              </a:rPr>
              <a:t>physical effect </a:t>
            </a:r>
            <a:r>
              <a:rPr lang="en-US"/>
              <a:t>?</a:t>
            </a:r>
            <a:endParaRPr lang="it-IT"/>
          </a:p>
        </p:txBody>
      </p:sp>
      <p:pic>
        <p:nvPicPr>
          <p:cNvPr id="225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602163"/>
            <a:ext cx="38100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Recent approaches to </a:t>
            </a:r>
            <a:br>
              <a:rPr lang="en-US" dirty="0" smtClean="0"/>
            </a:br>
            <a:r>
              <a:rPr lang="en-US" dirty="0" smtClean="0"/>
              <a:t>fixed-target + collider results</a:t>
            </a:r>
            <a:endParaRPr lang="it-IT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243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265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McGlinchey</a:t>
            </a:r>
            <a:r>
              <a:rPr lang="en-US" sz="1400" dirty="0" smtClean="0"/>
              <a:t>, </a:t>
            </a:r>
            <a:r>
              <a:rPr lang="en-US" sz="1400" dirty="0" err="1" smtClean="0"/>
              <a:t>Frawley</a:t>
            </a:r>
            <a:r>
              <a:rPr lang="en-US" sz="1400" dirty="0" smtClean="0"/>
              <a:t>, Vogt, </a:t>
            </a:r>
          </a:p>
          <a:p>
            <a:r>
              <a:rPr lang="en-US" sz="1400" dirty="0" smtClean="0"/>
              <a:t>arXiv:1208.2667</a:t>
            </a:r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1091" y="2786746"/>
            <a:ext cx="4155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/>
              <a:t>Calculate the proper </a:t>
            </a:r>
            <a:r>
              <a:rPr lang="en-US" sz="1800" dirty="0" smtClean="0">
                <a:solidFill>
                  <a:srgbClr val="FFFF00"/>
                </a:solidFill>
              </a:rPr>
              <a:t>time spent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    by the cc pair in the nucleus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1466671"/>
            <a:ext cx="4634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c</a:t>
            </a:r>
            <a:r>
              <a:rPr lang="en-US" sz="1800" dirty="0" smtClean="0"/>
              <a:t>c-N cross section (after correcting</a:t>
            </a:r>
          </a:p>
          <a:p>
            <a:r>
              <a:rPr lang="en-US" sz="1800" dirty="0" smtClean="0"/>
              <a:t>   for shadowing) should depend on </a:t>
            </a:r>
          </a:p>
          <a:p>
            <a:r>
              <a:rPr lang="en-US" sz="1800" dirty="0" smtClean="0"/>
              <a:t>   the </a:t>
            </a:r>
            <a:r>
              <a:rPr lang="en-US" sz="1800" dirty="0" smtClean="0">
                <a:solidFill>
                  <a:srgbClr val="FFFF00"/>
                </a:solidFill>
              </a:rPr>
              <a:t>size of the pair as it expands </a:t>
            </a:r>
            <a:r>
              <a:rPr lang="en-US" sz="1800" dirty="0" smtClean="0"/>
              <a:t>to </a:t>
            </a:r>
          </a:p>
          <a:p>
            <a:r>
              <a:rPr lang="en-US" sz="1800" dirty="0" smtClean="0"/>
              <a:t>   a fully formed meson</a:t>
            </a:r>
            <a:endParaRPr lang="it-IT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3581400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ym typeface="Symbol"/>
              </a:rPr>
              <a:t>=</a:t>
            </a:r>
            <a:r>
              <a:rPr lang="it-IT" baseline="-25000" dirty="0" smtClean="0">
                <a:sym typeface="Symbol"/>
              </a:rPr>
              <a:t>Z</a:t>
            </a:r>
            <a:r>
              <a:rPr lang="it-IT" dirty="0" smtClean="0">
                <a:sym typeface="Symbol"/>
              </a:rPr>
              <a:t>L/</a:t>
            </a:r>
            <a:endParaRPr lang="it-IT" dirty="0"/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16" y="4095750"/>
            <a:ext cx="3048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63" y="4772025"/>
            <a:ext cx="25717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0929" y="4764742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with</a:t>
            </a:r>
            <a:endParaRPr lang="it-IT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71328" y="5766137"/>
            <a:ext cx="8720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“Large” </a:t>
            </a:r>
            <a:r>
              <a:rPr lang="en-US" dirty="0" smtClean="0">
                <a:sym typeface="Symbol"/>
              </a:rPr>
              <a:t> data are in agreement with this simple hypothesis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ym typeface="Symbol"/>
              </a:rPr>
              <a:t>Other effects (energy loss?) not scaling with  play a role in the</a:t>
            </a:r>
          </a:p>
          <a:p>
            <a:r>
              <a:rPr lang="en-US" dirty="0" smtClean="0">
                <a:sym typeface="Symbol"/>
              </a:rPr>
              <a:t>    small  region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313269" y="5193268"/>
            <a:ext cx="715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/>
              <a:t>Data can be fitted with </a:t>
            </a:r>
            <a:r>
              <a:rPr lang="en-US" sz="1800" dirty="0" smtClean="0">
                <a:sym typeface="Symbol"/>
              </a:rPr>
              <a:t></a:t>
            </a:r>
            <a:r>
              <a:rPr lang="en-US" sz="1800" baseline="-25000" dirty="0" smtClean="0">
                <a:sym typeface="Symbol"/>
              </a:rPr>
              <a:t>1</a:t>
            </a:r>
            <a:r>
              <a:rPr lang="en-US" sz="1800" dirty="0" smtClean="0">
                <a:sym typeface="Symbol"/>
              </a:rPr>
              <a:t>=7.2 </a:t>
            </a:r>
            <a:r>
              <a:rPr lang="en-US" sz="1800" dirty="0" err="1" smtClean="0">
                <a:sym typeface="Symbol"/>
              </a:rPr>
              <a:t>mb</a:t>
            </a:r>
            <a:r>
              <a:rPr lang="en-US" sz="1800" dirty="0" smtClean="0">
                <a:sym typeface="Symbol"/>
              </a:rPr>
              <a:t>, r</a:t>
            </a:r>
            <a:r>
              <a:rPr lang="en-US" sz="1800" baseline="-25000" dirty="0" smtClean="0">
                <a:sym typeface="Symbol"/>
              </a:rPr>
              <a:t>0</a:t>
            </a:r>
            <a:r>
              <a:rPr lang="en-US" sz="1800" dirty="0" smtClean="0">
                <a:sym typeface="Symbol"/>
              </a:rPr>
              <a:t>=0.16 </a:t>
            </a:r>
            <a:r>
              <a:rPr lang="en-US" sz="1800" dirty="0" err="1" smtClean="0">
                <a:sym typeface="Symbol"/>
              </a:rPr>
              <a:t>fm</a:t>
            </a:r>
            <a:r>
              <a:rPr lang="en-US" sz="1800" dirty="0" smtClean="0">
                <a:sym typeface="Symbol"/>
              </a:rPr>
              <a:t> and </a:t>
            </a:r>
            <a:r>
              <a:rPr lang="en-US" sz="1800" dirty="0" err="1" smtClean="0">
                <a:sym typeface="Symbol"/>
              </a:rPr>
              <a:t>v</a:t>
            </a:r>
            <a:r>
              <a:rPr lang="en-US" sz="1800" baseline="-25000" dirty="0" err="1" smtClean="0">
                <a:sym typeface="Symbol"/>
              </a:rPr>
              <a:t>cc</a:t>
            </a:r>
            <a:r>
              <a:rPr lang="en-US" sz="1800" dirty="0" smtClean="0">
                <a:sym typeface="Symbol"/>
              </a:rPr>
              <a:t>=0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36535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>
                <a:sym typeface="Symbol" pitchFamily="18" charset="2"/>
              </a:rPr>
              <a:t>(2S) suppression in d-Au</a:t>
            </a:r>
            <a:endParaRPr lang="it-IT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39713" y="2057400"/>
            <a:ext cx="448468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25" y="762000"/>
            <a:ext cx="849947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</a:rPr>
              <a:t>Shadowing</a:t>
            </a:r>
            <a:r>
              <a:rPr lang="en-US" dirty="0"/>
              <a:t> effects for J/</a:t>
            </a:r>
            <a:r>
              <a:rPr lang="en-US" dirty="0">
                <a:sym typeface="Symbol"/>
              </a:rPr>
              <a:t> and (2S) should be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very similar</a:t>
            </a:r>
          </a:p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>
                <a:sym typeface="Symbol"/>
              </a:rPr>
              <a:t>At RHIC energy the final meson state should form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outside the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sym typeface="Symbol"/>
              </a:rPr>
              <a:t>  nucleus</a:t>
            </a:r>
            <a:r>
              <a:rPr lang="en-US" dirty="0">
                <a:sym typeface="Symbol"/>
              </a:rPr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absorption effects expected to be similar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334000"/>
            <a:ext cx="4970463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6213" indent="-176213">
              <a:buSzPct val="150000"/>
              <a:buFont typeface="Arial" pitchFamily="34" charset="0"/>
              <a:buChar char="•"/>
              <a:defRPr/>
            </a:pPr>
            <a:r>
              <a:rPr lang="en-US" dirty="0"/>
              <a:t>In contrast to these expectations, </a:t>
            </a:r>
          </a:p>
          <a:p>
            <a:pPr>
              <a:defRPr/>
            </a:pPr>
            <a:r>
              <a:rPr lang="en-US" dirty="0"/>
              <a:t>  much </a:t>
            </a:r>
            <a:r>
              <a:rPr lang="en-US" dirty="0">
                <a:solidFill>
                  <a:srgbClr val="FFFF00"/>
                </a:solidFill>
              </a:rPr>
              <a:t>stronger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(2S) suppression!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23558" name="Picture 5" descr="massfit_best_pp_wlogo_c00-2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0" y="4337050"/>
            <a:ext cx="332105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massfit_best_wlogo_c60-88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828800"/>
            <a:ext cx="33020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324600"/>
            <a:ext cx="531337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Are we observing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hadronic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comovers</a:t>
            </a:r>
            <a:r>
              <a:rPr lang="en-US" dirty="0" smtClean="0">
                <a:solidFill>
                  <a:srgbClr val="FFFF00"/>
                </a:solidFill>
              </a:rPr>
              <a:t>”?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Charmonia</a:t>
            </a:r>
            <a:r>
              <a:rPr lang="en-US" dirty="0" smtClean="0"/>
              <a:t> in cold nuclear matter:</a:t>
            </a:r>
            <a:br>
              <a:rPr lang="en-US" dirty="0" smtClean="0"/>
            </a:br>
            <a:r>
              <a:rPr lang="en-US" dirty="0" smtClean="0"/>
              <a:t>what did we learn?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283023" y="1066800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Cold nuclear matter effects </a:t>
            </a:r>
            <a:r>
              <a:rPr lang="en-US" dirty="0" smtClean="0"/>
              <a:t>(both initial and final state) </a:t>
            </a:r>
            <a:r>
              <a:rPr lang="en-US" dirty="0" smtClean="0">
                <a:solidFill>
                  <a:srgbClr val="FFFF00"/>
                </a:solidFill>
              </a:rPr>
              <a:t>strongly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modify </a:t>
            </a:r>
            <a:r>
              <a:rPr lang="en-US" dirty="0" err="1" smtClean="0"/>
              <a:t>charmonium</a:t>
            </a:r>
            <a:r>
              <a:rPr lang="en-US" dirty="0" smtClean="0"/>
              <a:t> spectra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905000"/>
            <a:ext cx="8266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Physics interesting in its own but also for the understanding</a:t>
            </a:r>
          </a:p>
          <a:p>
            <a:r>
              <a:rPr lang="en-US" dirty="0" smtClean="0"/>
              <a:t>    of what is observed in AA collisions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819400"/>
            <a:ext cx="8029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Main features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FFFF00"/>
                </a:solidFill>
              </a:rPr>
              <a:t>understood</a:t>
            </a:r>
            <a:r>
              <a:rPr lang="en-US" dirty="0" smtClean="0"/>
              <a:t>, thanks to the large amount</a:t>
            </a:r>
          </a:p>
          <a:p>
            <a:r>
              <a:rPr lang="en-US" dirty="0" smtClean="0"/>
              <a:t>    of measurements covering large phase space regions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33800"/>
            <a:ext cx="80573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Quantitative description still lacking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Large </a:t>
            </a:r>
            <a:r>
              <a:rPr lang="en-US" dirty="0" err="1" smtClean="0"/>
              <a:t>uncertanties</a:t>
            </a:r>
            <a:r>
              <a:rPr lang="en-US" dirty="0" smtClean="0"/>
              <a:t> on shadowing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Energy loss effects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err="1" smtClean="0"/>
              <a:t>Modelling</a:t>
            </a:r>
            <a:r>
              <a:rPr lang="en-US" dirty="0" smtClean="0"/>
              <a:t> of cc formation </a:t>
            </a:r>
            <a:r>
              <a:rPr lang="en-US" dirty="0" err="1" smtClean="0"/>
              <a:t>vs</a:t>
            </a:r>
            <a:r>
              <a:rPr lang="en-US" dirty="0" smtClean="0"/>
              <a:t> time still rather simplistic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57800"/>
            <a:ext cx="839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Consequence: </a:t>
            </a:r>
            <a:r>
              <a:rPr lang="en-US" dirty="0" smtClean="0">
                <a:solidFill>
                  <a:srgbClr val="FFFF00"/>
                </a:solidFill>
              </a:rPr>
              <a:t>extrapolation</a:t>
            </a:r>
            <a:r>
              <a:rPr lang="en-US" dirty="0" smtClean="0"/>
              <a:t> of CNM to AA collisions in many </a:t>
            </a:r>
          </a:p>
          <a:p>
            <a:r>
              <a:rPr lang="en-US" dirty="0"/>
              <a:t> </a:t>
            </a:r>
            <a:r>
              <a:rPr lang="en-US" dirty="0" smtClean="0"/>
              <a:t>   cases is still </a:t>
            </a:r>
            <a:r>
              <a:rPr lang="en-US" dirty="0" smtClean="0">
                <a:solidFill>
                  <a:srgbClr val="FFFF00"/>
                </a:solidFill>
              </a:rPr>
              <a:t>not completely satisfactory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6073914"/>
            <a:ext cx="8767208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Still, </a:t>
            </a:r>
            <a:r>
              <a:rPr lang="en-US" dirty="0" err="1" smtClean="0"/>
              <a:t>charmonium</a:t>
            </a:r>
            <a:r>
              <a:rPr lang="en-US" dirty="0" smtClean="0"/>
              <a:t>/</a:t>
            </a:r>
            <a:r>
              <a:rPr lang="en-US" dirty="0" err="1" smtClean="0"/>
              <a:t>bottomonium</a:t>
            </a:r>
            <a:r>
              <a:rPr lang="en-US" dirty="0" smtClean="0"/>
              <a:t> AA data contain very rich physics </a:t>
            </a:r>
          </a:p>
          <a:p>
            <a:pPr algn="ctr"/>
            <a:r>
              <a:rPr lang="en-US" dirty="0" smtClean="0"/>
              <a:t>and represent a unique set of observables for QGP studies!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91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r>
              <a:rPr lang="en-US" dirty="0" err="1" smtClean="0"/>
              <a:t>PbPb</a:t>
            </a:r>
            <a:r>
              <a:rPr lang="en-US" dirty="0" smtClean="0"/>
              <a:t> results at </a:t>
            </a:r>
            <a:r>
              <a:rPr lang="en-US" dirty="0" smtClean="0">
                <a:sym typeface="Symbol"/>
              </a:rPr>
              <a:t></a:t>
            </a:r>
            <a:r>
              <a:rPr lang="en-US" dirty="0" err="1" smtClean="0">
                <a:sym typeface="Symbol"/>
              </a:rPr>
              <a:t>s</a:t>
            </a:r>
            <a:r>
              <a:rPr lang="en-US" baseline="-25000" dirty="0" err="1" smtClean="0">
                <a:sym typeface="Symbol"/>
              </a:rPr>
              <a:t>NN</a:t>
            </a:r>
            <a:r>
              <a:rPr lang="en-US" dirty="0" smtClean="0">
                <a:sym typeface="Symbol"/>
              </a:rPr>
              <a:t> =17.2 </a:t>
            </a:r>
            <a:r>
              <a:rPr lang="en-US" dirty="0" err="1" smtClean="0">
                <a:sym typeface="Symbol"/>
              </a:rPr>
              <a:t>GeV</a:t>
            </a:r>
            <a:r>
              <a:rPr lang="en-US" dirty="0" smtClean="0">
                <a:sym typeface="Symbol"/>
              </a:rPr>
              <a:t> (SPS)</a:t>
            </a:r>
            <a:endParaRPr lang="it-IT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4291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96" y="914400"/>
            <a:ext cx="4432097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391090"/>
            <a:ext cx="8046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NA50 and the discovery of the </a:t>
            </a:r>
            <a:r>
              <a:rPr lang="en-US" dirty="0" smtClean="0">
                <a:solidFill>
                  <a:srgbClr val="FFFF00"/>
                </a:solidFill>
              </a:rPr>
              <a:t>anomalous J/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 suppression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8162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N.B.: </a:t>
            </a:r>
            <a:r>
              <a:rPr lang="en-US" dirty="0" smtClean="0"/>
              <a:t>cold </a:t>
            </a:r>
            <a:r>
              <a:rPr lang="en-US" dirty="0" smtClean="0"/>
              <a:t>nuclear matter effects were </a:t>
            </a:r>
            <a:r>
              <a:rPr lang="en-US" dirty="0" smtClean="0"/>
              <a:t>calibrated here</a:t>
            </a:r>
            <a:r>
              <a:rPr lang="en-US" dirty="0" smtClean="0"/>
              <a:t> </a:t>
            </a:r>
            <a:r>
              <a:rPr lang="en-US" dirty="0" smtClean="0"/>
              <a:t>from</a:t>
            </a:r>
          </a:p>
          <a:p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err="1" smtClean="0">
                <a:solidFill>
                  <a:srgbClr val="FFFF00"/>
                </a:solidFill>
              </a:rPr>
              <a:t>pA</a:t>
            </a:r>
            <a:r>
              <a:rPr lang="en-US" dirty="0" smtClean="0">
                <a:solidFill>
                  <a:srgbClr val="FFFF00"/>
                </a:solidFill>
              </a:rPr>
              <a:t> results obtained at higher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s </a:t>
            </a:r>
            <a:r>
              <a:rPr lang="en-US" dirty="0" smtClean="0">
                <a:sym typeface="Symbol"/>
              </a:rPr>
              <a:t>(27.4 </a:t>
            </a:r>
            <a:r>
              <a:rPr lang="en-US" dirty="0" err="1" smtClean="0">
                <a:sym typeface="Symbol"/>
              </a:rPr>
              <a:t>GeV</a:t>
            </a:r>
            <a:r>
              <a:rPr lang="en-US" dirty="0" smtClean="0">
                <a:sym typeface="Symbol"/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36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03830"/>
          </a:xfrm>
        </p:spPr>
        <p:txBody>
          <a:bodyPr/>
          <a:lstStyle/>
          <a:p>
            <a:r>
              <a:rPr lang="en-US" dirty="0" smtClean="0"/>
              <a:t>SPS “summary” plot</a:t>
            </a:r>
            <a:endParaRPr lang="it-IT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2286000"/>
            <a:ext cx="4904936" cy="3946144"/>
            <a:chOff x="138383" y="2438400"/>
            <a:chExt cx="5119417" cy="4238171"/>
          </a:xfrm>
        </p:grpSpPr>
        <p:pic>
          <p:nvPicPr>
            <p:cNvPr id="5" name="Picture 19" descr="PbIn_MeasExp_shadowi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" t="4572" b="2312"/>
            <a:stretch/>
          </p:blipFill>
          <p:spPr bwMode="auto">
            <a:xfrm>
              <a:off x="138383" y="2438400"/>
              <a:ext cx="5119417" cy="4238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4849926" y="3714256"/>
              <a:ext cx="178445" cy="382901"/>
            </a:xfrm>
            <a:prstGeom prst="rect">
              <a:avLst/>
            </a:prstGeom>
            <a:solidFill>
              <a:srgbClr val="0099FF">
                <a:alpha val="49019"/>
              </a:srgbClr>
            </a:solidFill>
            <a:ln w="9525" algn="ctr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 sz="2400">
                <a:solidFill>
                  <a:schemeClr val="bg1"/>
                </a:solidFill>
                <a:latin typeface="Times New Roman" pitchFamily="18" charset="0"/>
                <a:ea typeface="DejaVu LGC Sans"/>
                <a:cs typeface="DejaVu LGC Sans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1126577" y="5596974"/>
              <a:ext cx="3667866" cy="2268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sz="1200" dirty="0">
                  <a:ea typeface="DejaVu LGC Sans"/>
                  <a:cs typeface="DejaVu LGC Sans"/>
                </a:rPr>
                <a:t>After correction for EKS98 shadowing</a:t>
              </a:r>
            </a:p>
          </p:txBody>
        </p:sp>
      </p:grp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716212" y="2438400"/>
            <a:ext cx="2236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In-In 158 </a:t>
            </a:r>
            <a:r>
              <a:rPr lang="en-US" sz="1400" dirty="0" err="1">
                <a:solidFill>
                  <a:srgbClr val="FF0000"/>
                </a:solidFill>
                <a:cs typeface="Arial" pitchFamily="34" charset="0"/>
              </a:rPr>
              <a:t>GeV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 (NA60)</a:t>
            </a:r>
          </a:p>
          <a:p>
            <a:r>
              <a:rPr lang="en-US" sz="1400" dirty="0" err="1">
                <a:solidFill>
                  <a:srgbClr val="3333CC"/>
                </a:solidFill>
                <a:cs typeface="Arial" pitchFamily="34" charset="0"/>
              </a:rPr>
              <a:t>Pb-Pb</a:t>
            </a:r>
            <a:r>
              <a:rPr lang="en-US" sz="1400" dirty="0">
                <a:solidFill>
                  <a:srgbClr val="3333CC"/>
                </a:solidFill>
                <a:cs typeface="Arial" pitchFamily="34" charset="0"/>
              </a:rPr>
              <a:t> 158 </a:t>
            </a:r>
            <a:r>
              <a:rPr lang="en-US" sz="1400" dirty="0" err="1">
                <a:solidFill>
                  <a:srgbClr val="3333CC"/>
                </a:solidFill>
                <a:cs typeface="Arial" pitchFamily="34" charset="0"/>
              </a:rPr>
              <a:t>GeV</a:t>
            </a:r>
            <a:r>
              <a:rPr lang="en-US" sz="1400" dirty="0">
                <a:solidFill>
                  <a:srgbClr val="3333CC"/>
                </a:solidFill>
                <a:cs typeface="Arial" pitchFamily="34" charset="0"/>
              </a:rPr>
              <a:t> (NA50)</a:t>
            </a:r>
            <a:endParaRPr lang="it-IT" sz="1400" dirty="0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124264" y="9906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615573" y="968514"/>
            <a:ext cx="73527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 smtClean="0"/>
              <a:t>NA50 </a:t>
            </a:r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err="1" smtClean="0">
                <a:solidFill>
                  <a:srgbClr val="FFFF00"/>
                </a:solidFill>
              </a:rPr>
              <a:t>Pb-Pb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r>
              <a:rPr lang="en-US" dirty="0" smtClean="0"/>
              <a:t> and NA60 </a:t>
            </a:r>
            <a:r>
              <a:rPr lang="en-US" dirty="0" smtClean="0">
                <a:solidFill>
                  <a:srgbClr val="FFFF00"/>
                </a:solidFill>
              </a:rPr>
              <a:t>(In-In) </a:t>
            </a:r>
            <a:r>
              <a:rPr lang="en-US" dirty="0" smtClean="0"/>
              <a:t>results, after </a:t>
            </a:r>
          </a:p>
          <a:p>
            <a:r>
              <a:rPr lang="en-US" dirty="0" smtClean="0"/>
              <a:t>correcting for CNM</a:t>
            </a:r>
            <a:r>
              <a:rPr lang="en-US" dirty="0"/>
              <a:t> </a:t>
            </a:r>
            <a:r>
              <a:rPr lang="en-US" dirty="0" smtClean="0"/>
              <a:t>effects evaluated at the correct </a:t>
            </a:r>
            <a:r>
              <a:rPr lang="en-US" dirty="0" smtClean="0">
                <a:sym typeface="Symbol"/>
              </a:rPr>
              <a:t>s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2438400"/>
            <a:ext cx="3680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Anomalous suppression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FFFF00"/>
                </a:solidFill>
              </a:rPr>
              <a:t>central </a:t>
            </a:r>
            <a:r>
              <a:rPr lang="en-US" dirty="0" err="1" smtClean="0">
                <a:solidFill>
                  <a:srgbClr val="FFFF00"/>
                </a:solidFill>
              </a:rPr>
              <a:t>PbPb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collisions</a:t>
            </a:r>
          </a:p>
          <a:p>
            <a:r>
              <a:rPr lang="en-US" dirty="0" smtClean="0"/>
              <a:t>(up to ~30%, compatible</a:t>
            </a:r>
          </a:p>
          <a:p>
            <a:r>
              <a:rPr lang="en-US" dirty="0"/>
              <a:t>w</a:t>
            </a:r>
            <a:r>
              <a:rPr lang="en-US" dirty="0" smtClean="0"/>
              <a:t>ith  </a:t>
            </a:r>
            <a:r>
              <a:rPr lang="en-US" dirty="0" smtClean="0">
                <a:sym typeface="Symbol"/>
              </a:rPr>
              <a:t>(2S) and </a:t>
            </a:r>
            <a:r>
              <a:rPr lang="en-US" baseline="-25000" dirty="0" smtClean="0">
                <a:sym typeface="Symbol"/>
              </a:rPr>
              <a:t>c</a:t>
            </a:r>
            <a:r>
              <a:rPr lang="en-US" dirty="0" smtClean="0">
                <a:sym typeface="Symbol"/>
              </a:rPr>
              <a:t> melting)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Agreement </a:t>
            </a:r>
            <a:r>
              <a:rPr lang="en-US" dirty="0" smtClean="0"/>
              <a:t>between </a:t>
            </a:r>
            <a:r>
              <a:rPr lang="en-US" dirty="0" err="1" smtClean="0">
                <a:solidFill>
                  <a:srgbClr val="FFFF00"/>
                </a:solidFill>
              </a:rPr>
              <a:t>PbPb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FF00"/>
                </a:solidFill>
              </a:rPr>
              <a:t>InIn</a:t>
            </a:r>
            <a:r>
              <a:rPr lang="en-US" dirty="0" smtClean="0"/>
              <a:t> in the common </a:t>
            </a:r>
            <a:r>
              <a:rPr lang="en-US" dirty="0" err="1" smtClean="0"/>
              <a:t>Npart</a:t>
            </a:r>
            <a:r>
              <a:rPr lang="en-US" dirty="0" smtClean="0"/>
              <a:t> region</a:t>
            </a:r>
            <a:endParaRPr lang="it-IT" dirty="0"/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5181600" y="2590800"/>
            <a:ext cx="304800" cy="247968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auto">
          <a:xfrm>
            <a:off x="5181600" y="3962400"/>
            <a:ext cx="304800" cy="247968"/>
          </a:xfrm>
          <a:prstGeom prst="rightArrow">
            <a:avLst>
              <a:gd name="adj1" fmla="val 50000"/>
              <a:gd name="adj2" fmla="val 3380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5181600" y="5257800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5749377" y="5257800"/>
            <a:ext cx="3238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PbPb</a:t>
            </a:r>
            <a:r>
              <a:rPr lang="en-US" dirty="0" smtClean="0"/>
              <a:t> data not precise enough to clarify the </a:t>
            </a:r>
            <a:r>
              <a:rPr lang="en-US" dirty="0" smtClean="0">
                <a:solidFill>
                  <a:srgbClr val="FFFF00"/>
                </a:solidFill>
              </a:rPr>
              <a:t>details of the pattern!</a:t>
            </a:r>
            <a:endParaRPr lang="it-IT" dirty="0">
              <a:solidFill>
                <a:srgbClr val="FFFF00"/>
              </a:solidFill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6200" y="6248400"/>
            <a:ext cx="2659058" cy="388838"/>
            <a:chOff x="426" y="3357"/>
            <a:chExt cx="1730" cy="282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32" y="3357"/>
              <a:ext cx="1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dirty="0">
                  <a:cs typeface="Arial" pitchFamily="34" charset="0"/>
                </a:rPr>
                <a:t>B. Alessandro et al., EPJC39 (2005) 335</a:t>
              </a:r>
              <a:endParaRPr lang="it-IT" sz="1000" dirty="0">
                <a:cs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26" y="3485"/>
              <a:ext cx="173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>
                  <a:cs typeface="Arial" pitchFamily="34" charset="0"/>
                </a:rPr>
                <a:t>R. Arnaldi et al., Nucl. Phys. A (2009) 345</a:t>
              </a:r>
              <a:endParaRPr lang="it-IT" sz="1000"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7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Is </a:t>
            </a:r>
            <a:r>
              <a:rPr lang="en-US" dirty="0" smtClean="0">
                <a:sym typeface="Symbol"/>
              </a:rPr>
              <a:t>(2S) suppressed too ?</a:t>
            </a:r>
            <a:endParaRPr lang="it-IT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66800"/>
            <a:ext cx="47148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2995" y="1447800"/>
            <a:ext cx="3491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Yes,</a:t>
            </a:r>
            <a:r>
              <a:rPr lang="en-US" dirty="0" smtClean="0"/>
              <a:t> but already for  </a:t>
            </a:r>
          </a:p>
          <a:p>
            <a:r>
              <a:rPr lang="en-US" dirty="0"/>
              <a:t> </a:t>
            </a:r>
            <a:r>
              <a:rPr lang="en-US" dirty="0" smtClean="0"/>
              <a:t>   light-nuclei projectiles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(S-U collisions)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2590800"/>
            <a:ext cx="4224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Makes sense, the </a:t>
            </a:r>
            <a:r>
              <a:rPr lang="en-US" dirty="0" smtClean="0">
                <a:solidFill>
                  <a:srgbClr val="FFFF00"/>
                </a:solidFill>
              </a:rPr>
              <a:t>less bound</a:t>
            </a:r>
          </a:p>
          <a:p>
            <a:r>
              <a:rPr lang="en-US" dirty="0" smtClean="0">
                <a:solidFill>
                  <a:srgbClr val="FFFF00"/>
                </a:solidFill>
                <a:sym typeface="Symbol"/>
              </a:rPr>
              <a:t>   (2S) state</a:t>
            </a:r>
            <a:r>
              <a:rPr lang="en-US" dirty="0" smtClean="0">
                <a:sym typeface="Symbol"/>
              </a:rPr>
              <a:t> may need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lower</a:t>
            </a:r>
          </a:p>
          <a:p>
            <a:r>
              <a:rPr lang="en-US" dirty="0" smtClean="0">
                <a:solidFill>
                  <a:srgbClr val="FFFF00"/>
                </a:solidFill>
                <a:sym typeface="Symbol"/>
              </a:rPr>
              <a:t>   temperatures</a:t>
            </a:r>
            <a:r>
              <a:rPr lang="en-US" dirty="0" smtClean="0">
                <a:sym typeface="Symbol"/>
              </a:rPr>
              <a:t> to melt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4114800"/>
            <a:ext cx="3570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Up to now, the most </a:t>
            </a:r>
          </a:p>
          <a:p>
            <a:r>
              <a:rPr lang="en-US" dirty="0"/>
              <a:t> </a:t>
            </a:r>
            <a:r>
              <a:rPr lang="en-US" dirty="0" smtClean="0"/>
              <a:t>   accurate set of results </a:t>
            </a:r>
          </a:p>
          <a:p>
            <a:r>
              <a:rPr lang="en-US" dirty="0"/>
              <a:t> </a:t>
            </a:r>
            <a:r>
              <a:rPr lang="en-US" dirty="0" smtClean="0"/>
              <a:t>   on </a:t>
            </a:r>
            <a:r>
              <a:rPr lang="en-US" dirty="0">
                <a:sym typeface="Symbol"/>
              </a:rPr>
              <a:t>(2S) </a:t>
            </a:r>
            <a:r>
              <a:rPr lang="en-US" dirty="0" smtClean="0">
                <a:sym typeface="Symbol"/>
              </a:rPr>
              <a:t>production in </a:t>
            </a:r>
          </a:p>
          <a:p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nuclear collisions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715000"/>
            <a:ext cx="85234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Does this result confirm the </a:t>
            </a:r>
            <a:r>
              <a:rPr lang="en-US" dirty="0" smtClean="0">
                <a:solidFill>
                  <a:srgbClr val="FFFF00"/>
                </a:solidFill>
              </a:rPr>
              <a:t>sequential suppression scenario ?</a:t>
            </a:r>
          </a:p>
          <a:p>
            <a:r>
              <a:rPr lang="en-US" dirty="0" smtClean="0"/>
              <a:t>    Not clear,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(2S) </a:t>
            </a:r>
            <a:r>
              <a:rPr lang="en-US" dirty="0" smtClean="0">
                <a:sym typeface="Symbol"/>
              </a:rPr>
              <a:t>expected to be completely suppressed….</a:t>
            </a:r>
          </a:p>
          <a:p>
            <a:r>
              <a:rPr lang="en-US" dirty="0" smtClean="0">
                <a:sym typeface="Symbol"/>
              </a:rPr>
              <a:t>    …which is not the case</a:t>
            </a:r>
          </a:p>
        </p:txBody>
      </p:sp>
    </p:spTree>
    <p:extLst>
      <p:ext uri="{BB962C8B-B14F-4D97-AF65-F5344CB8AC3E}">
        <p14:creationId xmlns:p14="http://schemas.microsoft.com/office/powerpoint/2010/main" val="119436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868362"/>
          </a:xfrm>
        </p:spPr>
        <p:txBody>
          <a:bodyPr/>
          <a:lstStyle/>
          <a:p>
            <a:r>
              <a:rPr lang="en-US" dirty="0"/>
              <a:t>It’s a long story….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4</a:t>
            </a:fld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8600" y="1066800"/>
            <a:ext cx="3973332" cy="4908550"/>
            <a:chOff x="228600" y="1066800"/>
            <a:chExt cx="3973332" cy="4908550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1066800"/>
              <a:ext cx="39733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…</a:t>
              </a:r>
              <a:r>
                <a:rPr lang="en-US" dirty="0" smtClean="0">
                  <a:solidFill>
                    <a:srgbClr val="FFFF00"/>
                  </a:solidFill>
                </a:rPr>
                <a:t>27 years </a:t>
              </a:r>
              <a:r>
                <a:rPr lang="en-US" dirty="0" smtClean="0">
                  <a:solidFill>
                    <a:schemeClr val="bg1"/>
                  </a:solidFill>
                </a:rPr>
                <a:t>after O beams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w</a:t>
              </a:r>
              <a:r>
                <a:rPr lang="en-US" dirty="0" smtClean="0">
                  <a:solidFill>
                    <a:schemeClr val="bg1"/>
                  </a:solidFill>
                </a:rPr>
                <a:t>ere first accelerated </a:t>
              </a:r>
              <a:r>
                <a:rPr lang="en-US" dirty="0" smtClean="0">
                  <a:solidFill>
                    <a:srgbClr val="FFFF00"/>
                  </a:solidFill>
                </a:rPr>
                <a:t>in the SPS</a:t>
              </a:r>
              <a:endParaRPr lang="it-IT" dirty="0" smtClean="0">
                <a:solidFill>
                  <a:srgbClr val="FFFF00"/>
                </a:solidFill>
              </a:endParaRPr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28600" y="1828800"/>
              <a:ext cx="3878082" cy="4146550"/>
              <a:chOff x="204" y="709"/>
              <a:chExt cx="2902" cy="2997"/>
            </a:xfrm>
          </p:grpSpPr>
          <p:pic>
            <p:nvPicPr>
              <p:cNvPr id="8" name="Picture 5" descr="sp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709"/>
                <a:ext cx="2902" cy="2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839" y="981"/>
                <a:ext cx="1225" cy="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it-IT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4273712" y="1066800"/>
            <a:ext cx="4870288" cy="4859138"/>
            <a:chOff x="4273712" y="1066800"/>
            <a:chExt cx="4870288" cy="4859138"/>
          </a:xfrm>
        </p:grpSpPr>
        <p:sp>
          <p:nvSpPr>
            <p:cNvPr id="5" name="TextBox 4"/>
            <p:cNvSpPr txBox="1"/>
            <p:nvPr/>
          </p:nvSpPr>
          <p:spPr>
            <a:xfrm>
              <a:off x="5181600" y="1066800"/>
              <a:ext cx="37023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…</a:t>
              </a:r>
              <a:r>
                <a:rPr lang="en-US" dirty="0" smtClean="0">
                  <a:solidFill>
                    <a:srgbClr val="FFFF00"/>
                  </a:solidFill>
                </a:rPr>
                <a:t>13 years </a:t>
              </a:r>
              <a:r>
                <a:rPr lang="en-US" dirty="0" smtClean="0">
                  <a:solidFill>
                    <a:schemeClr val="bg1"/>
                  </a:solidFill>
                </a:rPr>
                <a:t>after Au beams</a:t>
              </a:r>
            </a:p>
            <a:p>
              <a:r>
                <a:rPr lang="en-US" dirty="0" smtClean="0">
                  <a:solidFill>
                    <a:schemeClr val="bg1"/>
                  </a:solidFill>
                </a:rPr>
                <a:t>were first accelerated </a:t>
              </a:r>
              <a:r>
                <a:rPr lang="en-US" dirty="0" smtClean="0">
                  <a:solidFill>
                    <a:srgbClr val="FFFF00"/>
                  </a:solidFill>
                </a:rPr>
                <a:t>at RHIC</a:t>
              </a:r>
              <a:endParaRPr lang="it-IT" dirty="0" smtClean="0">
                <a:solidFill>
                  <a:srgbClr val="FFFF00"/>
                </a:solidFill>
              </a:endParaRPr>
            </a:p>
          </p:txBody>
        </p:sp>
        <p:pic>
          <p:nvPicPr>
            <p:cNvPr id="11" name="Picture 5" descr="RHIC-complex-w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3712" y="1828800"/>
              <a:ext cx="4870288" cy="409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2517816"/>
            <a:ext cx="9144000" cy="4263984"/>
            <a:chOff x="5181600" y="3276600"/>
            <a:chExt cx="8382000" cy="38100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181600" y="3276600"/>
              <a:ext cx="8382000" cy="381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334000" y="3429000"/>
              <a:ext cx="8081302" cy="3530460"/>
              <a:chOff x="-4364964" y="4321314"/>
              <a:chExt cx="8081302" cy="3530460"/>
            </a:xfrm>
            <a:noFill/>
          </p:grpSpPr>
          <p:sp>
            <p:nvSpPr>
              <p:cNvPr id="6" name="TextBox 5"/>
              <p:cNvSpPr txBox="1"/>
              <p:nvPr/>
            </p:nvSpPr>
            <p:spPr>
              <a:xfrm>
                <a:off x="-3352800" y="4321314"/>
                <a:ext cx="5901482" cy="63251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FF00"/>
                    </a:solidFill>
                  </a:rPr>
                  <a:t>… and barely 2.5 years (!!!) 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after </a:t>
                </a:r>
                <a:r>
                  <a:rPr lang="en-US" sz="2000" b="1" dirty="0" err="1" smtClean="0">
                    <a:solidFill>
                      <a:schemeClr val="bg1"/>
                    </a:solidFill>
                  </a:rPr>
                  <a:t>Pb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 beams</a:t>
                </a:r>
              </a:p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    first circulated inside the LHC </a:t>
                </a:r>
                <a:endParaRPr lang="it-IT" sz="2000" b="1" dirty="0" smtClean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5602" name="Picture 2" descr="C:\Users\Enrico\Documents\Work\Utrecht12\lhc-sim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64964" y="5029199"/>
                <a:ext cx="8081302" cy="2822575"/>
              </a:xfrm>
              <a:prstGeom prst="rect">
                <a:avLst/>
              </a:prstGeom>
              <a:grpFill/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30220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Moving to RHIC: expectations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41316" y="914400"/>
            <a:ext cx="3862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Two main lines of thought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524000"/>
            <a:ext cx="89966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We gain </a:t>
            </a:r>
            <a:r>
              <a:rPr lang="en-US" dirty="0" smtClean="0">
                <a:solidFill>
                  <a:srgbClr val="FFFF00"/>
                </a:solidFill>
              </a:rPr>
              <a:t>one order of magnitude in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s. </a:t>
            </a:r>
            <a:r>
              <a:rPr lang="en-US" dirty="0" smtClean="0">
                <a:sym typeface="Symbol"/>
              </a:rPr>
              <a:t>In the “color screening”</a:t>
            </a:r>
          </a:p>
          <a:p>
            <a:r>
              <a:rPr lang="en-US" dirty="0" smtClean="0">
                <a:sym typeface="Symbol"/>
              </a:rPr>
              <a:t>     scenario we have then two possibilities</a:t>
            </a:r>
          </a:p>
          <a:p>
            <a:pPr marL="457200" indent="-457200">
              <a:buAutoNum type="alphaLcParenR"/>
            </a:pPr>
            <a:r>
              <a:rPr lang="en-US" dirty="0" smtClean="0">
                <a:sym typeface="Symbol"/>
              </a:rPr>
              <a:t>We reach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T&gt;</a:t>
            </a:r>
            <a:r>
              <a:rPr lang="en-US" dirty="0" err="1" smtClean="0">
                <a:solidFill>
                  <a:srgbClr val="FFFF00"/>
                </a:solidFill>
                <a:sym typeface="Symbol"/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  <a:sym typeface="Symbol"/>
              </a:rPr>
              <a:t>diss</a:t>
            </a:r>
            <a:r>
              <a:rPr lang="en-US" baseline="30000" dirty="0" err="1" smtClean="0">
                <a:solidFill>
                  <a:srgbClr val="FFFF00"/>
                </a:solidFill>
                <a:sym typeface="Symbol"/>
              </a:rPr>
              <a:t>J</a:t>
            </a:r>
            <a:r>
              <a:rPr lang="en-US" baseline="30000" dirty="0" smtClean="0">
                <a:solidFill>
                  <a:srgbClr val="FFFF00"/>
                </a:solidFill>
                <a:sym typeface="Symbol"/>
              </a:rPr>
              <a:t>/</a:t>
            </a:r>
            <a:r>
              <a:rPr lang="en-US" baseline="30000" dirty="0" smtClean="0">
                <a:sym typeface="Symbol"/>
              </a:rPr>
              <a:t> </a:t>
            </a:r>
            <a:r>
              <a:rPr lang="en-US" dirty="0" smtClean="0">
                <a:sym typeface="Wingdings" pitchFamily="2" charset="2"/>
              </a:rPr>
              <a:t> suppression becomes stronger than at SPS</a:t>
            </a:r>
          </a:p>
          <a:p>
            <a:pPr marL="457200" indent="-457200">
              <a:buAutoNum type="alphaLcParenR"/>
            </a:pPr>
            <a:r>
              <a:rPr lang="en-US" dirty="0" smtClean="0">
                <a:sym typeface="Wingdings" pitchFamily="2" charset="2"/>
              </a:rPr>
              <a:t>We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do not </a:t>
            </a:r>
            <a:r>
              <a:rPr lang="en-US" dirty="0">
                <a:sym typeface="Symbol"/>
              </a:rPr>
              <a:t>reach </a:t>
            </a:r>
            <a:r>
              <a:rPr lang="en-US" dirty="0">
                <a:solidFill>
                  <a:srgbClr val="FFFF00"/>
                </a:solidFill>
                <a:sym typeface="Symbol"/>
              </a:rPr>
              <a:t>T&gt;</a:t>
            </a:r>
            <a:r>
              <a:rPr lang="en-US" dirty="0" err="1">
                <a:solidFill>
                  <a:srgbClr val="FFFF00"/>
                </a:solidFill>
                <a:sym typeface="Symbol"/>
              </a:rPr>
              <a:t>T</a:t>
            </a:r>
            <a:r>
              <a:rPr lang="en-US" baseline="-25000" dirty="0" err="1">
                <a:solidFill>
                  <a:srgbClr val="FFFF00"/>
                </a:solidFill>
                <a:sym typeface="Symbol"/>
              </a:rPr>
              <a:t>diss</a:t>
            </a:r>
            <a:r>
              <a:rPr lang="en-US" baseline="30000" dirty="0" err="1">
                <a:solidFill>
                  <a:srgbClr val="FFFF00"/>
                </a:solidFill>
                <a:sym typeface="Symbol"/>
              </a:rPr>
              <a:t>J</a:t>
            </a:r>
            <a:r>
              <a:rPr lang="en-US" baseline="30000" dirty="0">
                <a:solidFill>
                  <a:srgbClr val="FFFF00"/>
                </a:solidFill>
                <a:sym typeface="Symbol"/>
              </a:rPr>
              <a:t>/ </a:t>
            </a:r>
            <a:r>
              <a:rPr lang="en-US" dirty="0">
                <a:sym typeface="Wingdings" pitchFamily="2" charset="2"/>
              </a:rPr>
              <a:t> suppression </a:t>
            </a:r>
            <a:r>
              <a:rPr lang="en-US" dirty="0" smtClean="0">
                <a:sym typeface="Wingdings" pitchFamily="2" charset="2"/>
              </a:rPr>
              <a:t>remains the same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124200"/>
            <a:ext cx="800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2) Moving to higher energy, the </a:t>
            </a:r>
            <a:r>
              <a:rPr lang="en-US" dirty="0" smtClean="0">
                <a:solidFill>
                  <a:srgbClr val="FFFF00"/>
                </a:solidFill>
              </a:rPr>
              <a:t>cc pair multiplicity increases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" t="7479" r="7587" b="4008"/>
          <a:stretch/>
        </p:blipFill>
        <p:spPr bwMode="auto">
          <a:xfrm>
            <a:off x="4862285" y="4133426"/>
            <a:ext cx="4281715" cy="272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39243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5257800"/>
            <a:ext cx="4310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(re)combination of cc pairs</a:t>
            </a:r>
          </a:p>
          <a:p>
            <a:r>
              <a:rPr lang="en-US" dirty="0"/>
              <a:t>t</a:t>
            </a:r>
            <a:r>
              <a:rPr lang="en-US" dirty="0" smtClean="0"/>
              <a:t>o produce </a:t>
            </a:r>
            <a:r>
              <a:rPr lang="en-US" dirty="0" err="1" smtClean="0"/>
              <a:t>quarkonia</a:t>
            </a:r>
            <a:r>
              <a:rPr lang="en-US" dirty="0" smtClean="0"/>
              <a:t> may take </a:t>
            </a:r>
          </a:p>
          <a:p>
            <a:r>
              <a:rPr lang="en-US" dirty="0"/>
              <a:t>p</a:t>
            </a:r>
            <a:r>
              <a:rPr lang="en-US" dirty="0" smtClean="0"/>
              <a:t>lace at the </a:t>
            </a:r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>
                <a:sym typeface="Wingdings" pitchFamily="2" charset="2"/>
              </a:rPr>
              <a:t> J/</a:t>
            </a:r>
            <a:r>
              <a:rPr lang="en-US" dirty="0" smtClean="0">
                <a:sym typeface="Symbol"/>
              </a:rPr>
              <a:t>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enhancement ?!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R</a:t>
            </a:r>
            <a:r>
              <a:rPr lang="en-US" baseline="-25000" dirty="0" smtClean="0">
                <a:sym typeface="Symbol"/>
              </a:rPr>
              <a:t>AA</a:t>
            </a:r>
            <a:r>
              <a:rPr lang="en-US" dirty="0" smtClean="0">
                <a:sym typeface="Symbol"/>
              </a:rPr>
              <a:t>: SPS </a:t>
            </a:r>
            <a:r>
              <a:rPr lang="en-US" dirty="0" err="1" smtClean="0">
                <a:sym typeface="Symbol"/>
              </a:rPr>
              <a:t>vs</a:t>
            </a:r>
            <a:r>
              <a:rPr lang="en-US" dirty="0" smtClean="0">
                <a:sym typeface="Symbol"/>
              </a:rPr>
              <a:t> RHIC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39914"/>
            <a:ext cx="6563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Let’s simply </a:t>
            </a:r>
            <a:r>
              <a:rPr lang="en-US" dirty="0" smtClean="0">
                <a:solidFill>
                  <a:srgbClr val="FFFF00"/>
                </a:solidFill>
              </a:rPr>
              <a:t>compare R</a:t>
            </a:r>
            <a:r>
              <a:rPr lang="en-US" baseline="-25000" dirty="0" smtClean="0">
                <a:solidFill>
                  <a:srgbClr val="FFFF00"/>
                </a:solidFill>
              </a:rPr>
              <a:t>AA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(i.e. no cold nuclear effects taken into account)</a:t>
            </a:r>
            <a:endParaRPr lang="it-IT" dirty="0"/>
          </a:p>
        </p:txBody>
      </p:sp>
      <p:pic>
        <p:nvPicPr>
          <p:cNvPr id="4" name="Picture 3" descr="C:\Users\Roberta\Documents\QM2011 Student Day\RAA_2011_f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3049"/>
            <a:ext cx="5162550" cy="491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0" y="1676400"/>
            <a:ext cx="3901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Qualitatively, </a:t>
            </a:r>
            <a:r>
              <a:rPr lang="en-US" dirty="0" smtClean="0">
                <a:solidFill>
                  <a:srgbClr val="FFFF00"/>
                </a:solidFill>
              </a:rPr>
              <a:t>very similar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</a:t>
            </a:r>
            <a:r>
              <a:rPr lang="en-US" dirty="0" err="1" smtClean="0">
                <a:solidFill>
                  <a:srgbClr val="FFFF00"/>
                </a:solidFill>
              </a:rPr>
              <a:t>behaviour</a:t>
            </a:r>
            <a:r>
              <a:rPr lang="en-US" dirty="0" smtClean="0"/>
              <a:t> at SPS and </a:t>
            </a:r>
          </a:p>
          <a:p>
            <a:r>
              <a:rPr lang="en-US" dirty="0" smtClean="0"/>
              <a:t>    RHIC !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074384"/>
            <a:ext cx="34211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PHENIX experiment </a:t>
            </a:r>
          </a:p>
          <a:p>
            <a:r>
              <a:rPr lang="en-US" dirty="0" smtClean="0"/>
              <a:t>    measured R</a:t>
            </a:r>
            <a:r>
              <a:rPr lang="en-US" baseline="-25000" dirty="0" smtClean="0"/>
              <a:t>AA</a:t>
            </a:r>
            <a:r>
              <a:rPr lang="en-US" dirty="0" smtClean="0"/>
              <a:t> at both 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central and forward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rapidity</a:t>
            </a:r>
            <a:r>
              <a:rPr lang="en-US" dirty="0" smtClean="0"/>
              <a:t>: what can we</a:t>
            </a:r>
          </a:p>
          <a:p>
            <a:r>
              <a:rPr lang="en-US" dirty="0"/>
              <a:t> </a:t>
            </a:r>
            <a:r>
              <a:rPr lang="en-US" dirty="0" smtClean="0"/>
              <a:t>   learn ?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2819400"/>
            <a:ext cx="3903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Do we see (</a:t>
            </a:r>
            <a:r>
              <a:rPr lang="en-US" dirty="0" smtClean="0">
                <a:solidFill>
                  <a:srgbClr val="FFFF00"/>
                </a:solidFill>
              </a:rPr>
              <a:t>as at SPS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suppression of </a:t>
            </a:r>
            <a:r>
              <a:rPr lang="en-US" dirty="0" smtClean="0">
                <a:sym typeface="Symbol"/>
              </a:rPr>
              <a:t>(2S) and </a:t>
            </a:r>
          </a:p>
          <a:p>
            <a:r>
              <a:rPr lang="en-US" dirty="0" smtClean="0">
                <a:sym typeface="Symbol"/>
              </a:rPr>
              <a:t>    </a:t>
            </a:r>
            <a:r>
              <a:rPr lang="en-US" baseline="-25000" dirty="0" smtClean="0">
                <a:sym typeface="Symbol"/>
              </a:rPr>
              <a:t>c </a:t>
            </a:r>
            <a:r>
              <a:rPr lang="en-US" dirty="0" smtClean="0">
                <a:sym typeface="Symbol"/>
              </a:rPr>
              <a:t>?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398950" y="3962400"/>
            <a:ext cx="35926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Or does </a:t>
            </a:r>
            <a:r>
              <a:rPr lang="en-US" dirty="0" smtClean="0">
                <a:solidFill>
                  <a:srgbClr val="FFFF00"/>
                </a:solidFill>
              </a:rPr>
              <a:t>(re)generation</a:t>
            </a:r>
          </a:p>
          <a:p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counterbalance </a:t>
            </a:r>
            <a:r>
              <a:rPr lang="en-US" dirty="0" smtClean="0"/>
              <a:t>a larger</a:t>
            </a:r>
          </a:p>
          <a:p>
            <a:r>
              <a:rPr lang="en-US" dirty="0" smtClean="0"/>
              <a:t>    suppression at RHIC 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026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RHIC: forward </a:t>
            </a:r>
            <a:r>
              <a:rPr lang="en-US" dirty="0" err="1" smtClean="0"/>
              <a:t>vs</a:t>
            </a:r>
            <a:r>
              <a:rPr lang="en-US" dirty="0" smtClean="0"/>
              <a:t> central y</a:t>
            </a:r>
            <a:endParaRPr lang="it-IT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"/>
          <a:stretch/>
        </p:blipFill>
        <p:spPr bwMode="auto">
          <a:xfrm>
            <a:off x="4846456" y="1081314"/>
            <a:ext cx="4312057" cy="455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330950"/>
            <a:ext cx="2133600" cy="476250"/>
          </a:xfrm>
        </p:spPr>
        <p:txBody>
          <a:bodyPr/>
          <a:lstStyle/>
          <a:p>
            <a:pPr>
              <a:defRPr/>
            </a:pPr>
            <a:fld id="{B0F1FC03-FAE1-4AEC-A5AF-83D21028ED84}" type="slidenum">
              <a:rPr lang="it-IT" smtClean="0"/>
              <a:pPr>
                <a:defRPr/>
              </a:pPr>
              <a:t>42</a:t>
            </a:fld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615721" y="838200"/>
            <a:ext cx="405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of results obtained at different </a:t>
            </a:r>
            <a:r>
              <a:rPr lang="en-US" dirty="0" err="1" smtClean="0"/>
              <a:t>rapidities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700476" y="2895600"/>
            <a:ext cx="4176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Stronger suppression at forward </a:t>
            </a:r>
            <a:r>
              <a:rPr lang="en-US" dirty="0" err="1" smtClean="0">
                <a:solidFill>
                  <a:srgbClr val="FFFF00"/>
                </a:solidFill>
              </a:rPr>
              <a:t>rapidities</a:t>
            </a:r>
            <a:endParaRPr lang="en-US" dirty="0" smtClean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 bwMode="auto">
          <a:xfrm>
            <a:off x="4945360" y="1800255"/>
            <a:ext cx="887910" cy="714345"/>
          </a:xfrm>
          <a:prstGeom prst="straightConnector1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200399" y="1600200"/>
            <a:ext cx="1744961" cy="400110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Mid-rapidity</a:t>
            </a:r>
            <a:endParaRPr lang="it-IT" dirty="0">
              <a:solidFill>
                <a:srgbClr val="00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133" y="2165866"/>
            <a:ext cx="2339067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Forward-rapidity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 bwMode="auto">
          <a:xfrm>
            <a:off x="4267200" y="2365921"/>
            <a:ext cx="1600200" cy="450263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ight Arrow 16"/>
          <p:cNvSpPr/>
          <p:nvPr/>
        </p:nvSpPr>
        <p:spPr bwMode="auto">
          <a:xfrm>
            <a:off x="139038" y="975600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52400" y="2894047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2400" y="408973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solidFill>
                  <a:srgbClr val="FFFF00"/>
                </a:solidFill>
              </a:rPr>
              <a:t>Not expected </a:t>
            </a:r>
            <a:r>
              <a:rPr lang="en-US" dirty="0"/>
              <a:t>if suppression </a:t>
            </a:r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    increases with </a:t>
            </a:r>
            <a:r>
              <a:rPr lang="en-US" dirty="0">
                <a:solidFill>
                  <a:srgbClr val="FFFF00"/>
                </a:solidFill>
              </a:rPr>
              <a:t>energy </a:t>
            </a:r>
            <a:r>
              <a:rPr lang="en-US" dirty="0" smtClean="0">
                <a:solidFill>
                  <a:srgbClr val="FFFF00"/>
                </a:solidFill>
              </a:rPr>
              <a:t>density    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smtClean="0"/>
              <a:t>(which should be larger at    </a:t>
            </a:r>
          </a:p>
          <a:p>
            <a:r>
              <a:rPr lang="en-US" dirty="0"/>
              <a:t> </a:t>
            </a:r>
            <a:r>
              <a:rPr lang="en-US" dirty="0" smtClean="0"/>
              <a:t>    central rapidity)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0065" y="5540514"/>
            <a:ext cx="4428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Are we seeing a </a:t>
            </a:r>
            <a:r>
              <a:rPr lang="en-US" dirty="0" smtClean="0">
                <a:solidFill>
                  <a:srgbClr val="FFFF00"/>
                </a:solidFill>
              </a:rPr>
              <a:t>hint of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(re)generation,</a:t>
            </a:r>
            <a:r>
              <a:rPr lang="en-US" dirty="0" smtClean="0"/>
              <a:t> since there are</a:t>
            </a:r>
          </a:p>
          <a:p>
            <a:r>
              <a:rPr lang="en-US" dirty="0" smtClean="0"/>
              <a:t>   more pairs at y=0?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65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792162"/>
          </a:xfrm>
        </p:spPr>
        <p:txBody>
          <a:bodyPr/>
          <a:lstStyle/>
          <a:p>
            <a:r>
              <a:rPr lang="en-US" dirty="0" smtClean="0"/>
              <a:t>Suppression </a:t>
            </a:r>
            <a:r>
              <a:rPr lang="en-US" dirty="0" err="1" smtClean="0"/>
              <a:t>vs</a:t>
            </a:r>
            <a:r>
              <a:rPr lang="en-US" dirty="0" smtClean="0"/>
              <a:t> recombination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700769" y="609600"/>
            <a:ext cx="7843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we have other hints telling us that recombination </a:t>
            </a:r>
            <a:r>
              <a:rPr lang="en-US" dirty="0"/>
              <a:t>can play a role at </a:t>
            </a:r>
            <a:r>
              <a:rPr lang="en-US" dirty="0" smtClean="0"/>
              <a:t>RHIC ?</a:t>
            </a:r>
          </a:p>
        </p:txBody>
      </p:sp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57200" y="1959114"/>
            <a:ext cx="266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Recombination could be</a:t>
            </a:r>
            <a:r>
              <a:rPr lang="en-US" dirty="0"/>
              <a:t> </a:t>
            </a:r>
            <a:r>
              <a:rPr lang="en-US" dirty="0" smtClean="0"/>
              <a:t>measured in an indirect way</a:t>
            </a:r>
            <a:endParaRPr lang="en-US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733800" y="2111514"/>
            <a:ext cx="457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J/</a:t>
            </a:r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 y distribution </a:t>
            </a:r>
          </a:p>
          <a:p>
            <a:r>
              <a:rPr lang="en-US" dirty="0">
                <a:sym typeface="Wingdings" pitchFamily="2" charset="2"/>
              </a:rPr>
              <a:t> should be narrower </a:t>
            </a:r>
            <a:r>
              <a:rPr lang="en-US" dirty="0" err="1">
                <a:sym typeface="Wingdings" pitchFamily="2" charset="2"/>
              </a:rPr>
              <a:t>wrt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pp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657600" y="2797314"/>
            <a:ext cx="518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J/ </a:t>
            </a:r>
            <a:r>
              <a:rPr lang="en-US" dirty="0" err="1">
                <a:solidFill>
                  <a:srgbClr val="FFFF00"/>
                </a:solidFill>
                <a:sym typeface="Symbol" pitchFamily="18" charset="2"/>
              </a:rPr>
              <a:t>p</a:t>
            </a:r>
            <a:r>
              <a:rPr lang="en-US" baseline="-25000" dirty="0" err="1">
                <a:solidFill>
                  <a:srgbClr val="FFFF00"/>
                </a:solidFill>
                <a:sym typeface="Symbol" pitchFamily="18" charset="2"/>
              </a:rPr>
              <a:t>T</a:t>
            </a:r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 distribution </a:t>
            </a:r>
          </a:p>
          <a:p>
            <a:r>
              <a:rPr lang="en-US" dirty="0">
                <a:sym typeface="Wingdings" pitchFamily="2" charset="2"/>
              </a:rPr>
              <a:t> should be softer (&lt;p</a:t>
            </a:r>
            <a:r>
              <a:rPr lang="en-US" baseline="-25000" dirty="0">
                <a:sym typeface="Wingdings" pitchFamily="2" charset="2"/>
              </a:rPr>
              <a:t>T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&gt;</a:t>
            </a:r>
            <a:r>
              <a:rPr lang="en-US" dirty="0">
                <a:sym typeface="Symbol" pitchFamily="18" charset="2"/>
              </a:rPr>
              <a:t></a:t>
            </a:r>
            <a:r>
              <a:rPr lang="en-US" dirty="0">
                <a:sym typeface="Wingdings" pitchFamily="2" charset="2"/>
              </a:rPr>
              <a:t>) </a:t>
            </a:r>
            <a:r>
              <a:rPr lang="en-US" dirty="0" err="1">
                <a:sym typeface="Wingdings" pitchFamily="2" charset="2"/>
              </a:rPr>
              <a:t>wrt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pp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7" name="Left Brace 6"/>
          <p:cNvSpPr/>
          <p:nvPr/>
        </p:nvSpPr>
        <p:spPr bwMode="auto">
          <a:xfrm>
            <a:off x="3429000" y="1349514"/>
            <a:ext cx="250371" cy="2151965"/>
          </a:xfrm>
          <a:prstGeom prst="leftBrac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83776" y="762000"/>
            <a:ext cx="489611" cy="396000"/>
          </a:xfrm>
          <a:prstGeom prst="rightArrow">
            <a:avLst/>
          </a:prstGeom>
          <a:solidFill>
            <a:srgbClr val="FF99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57600" y="1425714"/>
            <a:ext cx="57045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J/</a:t>
            </a:r>
            <a:r>
              <a:rPr lang="en-US" dirty="0">
                <a:solidFill>
                  <a:srgbClr val="FFFF00"/>
                </a:solidFill>
                <a:sym typeface="Symbol" pitchFamily="18" charset="2"/>
              </a:rPr>
              <a:t> </a:t>
            </a:r>
            <a:r>
              <a:rPr lang="en-US" dirty="0">
                <a:solidFill>
                  <a:srgbClr val="FFFF00"/>
                </a:solidFill>
              </a:rPr>
              <a:t>elliptic flow </a:t>
            </a:r>
          </a:p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J/</a:t>
            </a:r>
            <a:r>
              <a:rPr lang="en-US" dirty="0">
                <a:sym typeface="Symbol" pitchFamily="18" charset="2"/>
              </a:rPr>
              <a:t> should inherit the </a:t>
            </a:r>
            <a:r>
              <a:rPr lang="en-US" dirty="0" smtClean="0">
                <a:sym typeface="Symbol" pitchFamily="18" charset="2"/>
              </a:rPr>
              <a:t>heavy </a:t>
            </a:r>
            <a:r>
              <a:rPr lang="en-US" dirty="0">
                <a:sym typeface="Symbol" pitchFamily="18" charset="2"/>
              </a:rPr>
              <a:t>quark flow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87703" y="3581400"/>
            <a:ext cx="3217497" cy="2851012"/>
            <a:chOff x="9218950" y="2336799"/>
            <a:chExt cx="3289643" cy="4048126"/>
          </a:xfrm>
        </p:grpSpPr>
        <p:pic>
          <p:nvPicPr>
            <p:cNvPr id="1157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69"/>
            <a:stretch/>
          </p:blipFill>
          <p:spPr bwMode="auto">
            <a:xfrm>
              <a:off x="9677400" y="2336799"/>
              <a:ext cx="2831193" cy="404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035"/>
            <a:stretch/>
          </p:blipFill>
          <p:spPr bwMode="auto">
            <a:xfrm>
              <a:off x="9218950" y="2336800"/>
              <a:ext cx="476459" cy="4048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97" y="3657600"/>
            <a:ext cx="3889603" cy="279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84221" y="4724400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charm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3939467" y="4419600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Open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3840939" y="5029200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</a:t>
            </a:r>
            <a:endParaRPr lang="it-IT" dirty="0"/>
          </a:p>
        </p:txBody>
      </p:sp>
      <p:sp>
        <p:nvSpPr>
          <p:cNvPr id="15" name="Bent-Up Arrow 14"/>
          <p:cNvSpPr/>
          <p:nvPr/>
        </p:nvSpPr>
        <p:spPr bwMode="auto">
          <a:xfrm rot="16200000">
            <a:off x="3918203" y="3777997"/>
            <a:ext cx="621793" cy="533400"/>
          </a:xfrm>
          <a:prstGeom prst="bentUpArrow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8" name="Bent-Up Arrow 17"/>
          <p:cNvSpPr/>
          <p:nvPr/>
        </p:nvSpPr>
        <p:spPr bwMode="auto">
          <a:xfrm rot="5400000">
            <a:off x="4223004" y="5606797"/>
            <a:ext cx="621793" cy="533400"/>
          </a:xfrm>
          <a:prstGeom prst="bentUpArrow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6477000"/>
            <a:ext cx="273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to conclude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/>
          <a:lstStyle/>
          <a:p>
            <a:r>
              <a:rPr lang="en-US" dirty="0" smtClean="0"/>
              <a:t>&lt;p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&gt; </a:t>
            </a:r>
            <a:r>
              <a:rPr lang="en-US" dirty="0" err="1" smtClean="0"/>
              <a:t>vs</a:t>
            </a:r>
            <a:r>
              <a:rPr lang="en-US" dirty="0" smtClean="0"/>
              <a:t> system size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1295400"/>
            <a:ext cx="3443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No clear decrease of </a:t>
            </a:r>
          </a:p>
          <a:p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 &lt;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p</a:t>
            </a:r>
            <a:r>
              <a:rPr lang="en-US" baseline="-25000" dirty="0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baseline="30000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&gt;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wrt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pp</a:t>
            </a:r>
            <a:r>
              <a:rPr lang="en-US" dirty="0" smtClean="0">
                <a:sym typeface="Wingdings" pitchFamily="2" charset="2"/>
              </a:rPr>
              <a:t> at RHIC, </a:t>
            </a:r>
          </a:p>
          <a:p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as expected in case of </a:t>
            </a:r>
          </a:p>
          <a:p>
            <a:r>
              <a:rPr lang="en-US" dirty="0" smtClean="0">
                <a:sym typeface="Wingdings" pitchFamily="2" charset="2"/>
              </a:rPr>
              <a:t>   recombination</a:t>
            </a:r>
            <a:endParaRPr lang="it-IT" dirty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762000"/>
            <a:ext cx="52101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 descr="pt2vsL_158GeV_N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" r="5495"/>
          <a:stretch>
            <a:fillRect/>
          </a:stretch>
        </p:blipFill>
        <p:spPr bwMode="auto">
          <a:xfrm>
            <a:off x="5362575" y="3200400"/>
            <a:ext cx="3695700" cy="35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1000" y="4648200"/>
            <a:ext cx="4851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…still, at the </a:t>
            </a:r>
            <a:r>
              <a:rPr lang="en-US" dirty="0" smtClean="0">
                <a:solidFill>
                  <a:srgbClr val="FFFF00"/>
                </a:solidFill>
              </a:rPr>
              <a:t>SPS</a:t>
            </a:r>
            <a:r>
              <a:rPr lang="en-US" dirty="0" smtClean="0"/>
              <a:t>, there was a </a:t>
            </a:r>
          </a:p>
          <a:p>
            <a:r>
              <a:rPr lang="en-US" dirty="0">
                <a:solidFill>
                  <a:srgbClr val="FFFF00"/>
                </a:solidFill>
              </a:rPr>
              <a:t>v</a:t>
            </a:r>
            <a:r>
              <a:rPr lang="en-US" dirty="0" smtClean="0">
                <a:solidFill>
                  <a:srgbClr val="FFFF00"/>
                </a:solidFill>
              </a:rPr>
              <a:t>ery clear increase </a:t>
            </a:r>
            <a:r>
              <a:rPr lang="en-US" dirty="0" smtClean="0"/>
              <a:t>from elementary</a:t>
            </a:r>
          </a:p>
          <a:p>
            <a:r>
              <a:rPr lang="en-US" dirty="0" smtClean="0"/>
              <a:t>to nucleus-nucleus collisions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963719" y="6096000"/>
            <a:ext cx="3074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 Difficult to conclude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83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Comparisons with models</a:t>
            </a:r>
            <a:endParaRPr lang="it-IT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75"/>
            <a:ext cx="49911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9256" y="1498937"/>
            <a:ext cx="37523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 the end, models can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catch the main features</a:t>
            </a:r>
          </a:p>
          <a:p>
            <a:r>
              <a:rPr lang="en-US" dirty="0" smtClean="0"/>
              <a:t>   of J/</a:t>
            </a:r>
            <a:r>
              <a:rPr lang="en-US" dirty="0" smtClean="0">
                <a:sym typeface="Symbol"/>
              </a:rPr>
              <a:t> suppression at </a:t>
            </a:r>
          </a:p>
          <a:p>
            <a:r>
              <a:rPr lang="en-US" dirty="0">
                <a:solidFill>
                  <a:srgbClr val="FFFF0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  RHIC, </a:t>
            </a:r>
            <a:r>
              <a:rPr lang="en-US" dirty="0" smtClean="0">
                <a:sym typeface="Symbol"/>
              </a:rPr>
              <a:t>but no quantitative</a:t>
            </a:r>
          </a:p>
          <a:p>
            <a:r>
              <a:rPr lang="en-US" dirty="0" smtClean="0">
                <a:sym typeface="Symbol"/>
              </a:rPr>
              <a:t>   understanding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5477549" y="3505200"/>
            <a:ext cx="3285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 particular, no clear</a:t>
            </a:r>
          </a:p>
          <a:p>
            <a:r>
              <a:rPr lang="en-US" dirty="0" smtClean="0"/>
              <a:t>    conclusion on</a:t>
            </a:r>
            <a:endParaRPr lang="it-IT" dirty="0"/>
          </a:p>
        </p:txBody>
      </p:sp>
      <p:sp>
        <p:nvSpPr>
          <p:cNvPr id="5" name="Rectangle 4"/>
          <p:cNvSpPr/>
          <p:nvPr/>
        </p:nvSpPr>
        <p:spPr>
          <a:xfrm>
            <a:off x="5943600" y="4419600"/>
            <a:ext cx="2420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sym typeface="Symbol"/>
              </a:rPr>
              <a:t>(2S) and </a:t>
            </a:r>
            <a:r>
              <a:rPr lang="en-US" baseline="-25000" dirty="0" smtClean="0">
                <a:solidFill>
                  <a:srgbClr val="FFFF00"/>
                </a:solidFill>
                <a:sym typeface="Symbol"/>
              </a:rPr>
              <a:t>c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only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sym typeface="Symbol"/>
              </a:rPr>
              <a:t>suppression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525780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582551" y="5791200"/>
            <a:ext cx="3485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All </a:t>
            </a:r>
            <a:r>
              <a:rPr lang="en-US" dirty="0" err="1" smtClean="0">
                <a:solidFill>
                  <a:srgbClr val="FFFF00"/>
                </a:solidFill>
              </a:rPr>
              <a:t>charmonia</a:t>
            </a:r>
            <a:r>
              <a:rPr lang="en-US" dirty="0" smtClean="0">
                <a:solidFill>
                  <a:srgbClr val="FFFF00"/>
                </a:solidFill>
              </a:rPr>
              <a:t> suppressed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+ (re)generation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92162"/>
          </a:xfrm>
        </p:spPr>
        <p:txBody>
          <a:bodyPr/>
          <a:lstStyle/>
          <a:p>
            <a:r>
              <a:rPr lang="en-US" dirty="0" smtClean="0"/>
              <a:t>An interesting comparison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76200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What </a:t>
            </a:r>
            <a:r>
              <a:rPr lang="en-US" dirty="0" smtClean="0"/>
              <a:t>happens if we try taking into account </a:t>
            </a:r>
            <a:r>
              <a:rPr lang="en-US" dirty="0" smtClean="0">
                <a:solidFill>
                  <a:srgbClr val="FFFF00"/>
                </a:solidFill>
              </a:rPr>
              <a:t>cold nuclear matter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en-US" dirty="0" smtClean="0"/>
              <a:t>effects and </a:t>
            </a:r>
            <a:r>
              <a:rPr lang="en-US" dirty="0" smtClean="0">
                <a:solidFill>
                  <a:srgbClr val="FFFF00"/>
                </a:solidFill>
              </a:rPr>
              <a:t>compare with </a:t>
            </a:r>
            <a:r>
              <a:rPr lang="en-US" dirty="0" smtClean="0"/>
              <a:t>the same quantity at the </a:t>
            </a:r>
            <a:r>
              <a:rPr lang="en-US" dirty="0" smtClean="0">
                <a:solidFill>
                  <a:srgbClr val="FFFF00"/>
                </a:solidFill>
              </a:rPr>
              <a:t>SPS ?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4" name="Picture 17" descr="NA60_Phenix_m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r="5479"/>
          <a:stretch>
            <a:fillRect/>
          </a:stretch>
        </p:blipFill>
        <p:spPr bwMode="auto">
          <a:xfrm>
            <a:off x="183756" y="2295930"/>
            <a:ext cx="4769244" cy="45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2031832"/>
            <a:ext cx="3423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Nice </a:t>
            </a:r>
            <a:r>
              <a:rPr lang="en-US" dirty="0" smtClean="0">
                <a:solidFill>
                  <a:srgbClr val="FFFF00"/>
                </a:solidFill>
              </a:rPr>
              <a:t>“universal” </a:t>
            </a:r>
            <a:r>
              <a:rPr lang="en-US" dirty="0" smtClean="0"/>
              <a:t>behavior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105400" y="2743200"/>
            <a:ext cx="4039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charged multiplicity </a:t>
            </a:r>
            <a:r>
              <a:rPr lang="en-US" dirty="0" smtClean="0"/>
              <a:t>is </a:t>
            </a:r>
          </a:p>
          <a:p>
            <a:r>
              <a:rPr lang="en-US" dirty="0"/>
              <a:t> </a:t>
            </a:r>
            <a:r>
              <a:rPr lang="en-US" dirty="0" smtClean="0"/>
              <a:t>    proportional to the </a:t>
            </a:r>
            <a:r>
              <a:rPr lang="en-US" dirty="0" smtClean="0">
                <a:solidFill>
                  <a:srgbClr val="FFFF00"/>
                </a:solidFill>
              </a:rPr>
              <a:t>energy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  density</a:t>
            </a:r>
            <a:r>
              <a:rPr lang="en-US" dirty="0" smtClean="0"/>
              <a:t> in the collision</a:t>
            </a:r>
          </a:p>
          <a:p>
            <a:pPr marL="457200" indent="-457200">
              <a:buAutoNum type="arabicParenR" startAt="2"/>
            </a:pPr>
            <a:r>
              <a:rPr lang="en-US" dirty="0" smtClean="0"/>
              <a:t>Maximum suppression 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FFFF00"/>
                </a:solidFill>
              </a:rPr>
              <a:t>~40-50% </a:t>
            </a:r>
            <a:r>
              <a:rPr lang="en-US" dirty="0" smtClean="0"/>
              <a:t>(still compatible</a:t>
            </a:r>
          </a:p>
          <a:p>
            <a:r>
              <a:rPr lang="en-US" dirty="0"/>
              <a:t> </a:t>
            </a:r>
            <a:r>
              <a:rPr lang="en-US" dirty="0" smtClean="0"/>
              <a:t>    with only </a:t>
            </a:r>
            <a:r>
              <a:rPr lang="en-US" dirty="0" smtClean="0">
                <a:sym typeface="Symbol"/>
              </a:rPr>
              <a:t>(2S) and </a:t>
            </a:r>
            <a:r>
              <a:rPr lang="en-US" baseline="-25000" dirty="0" smtClean="0">
                <a:sym typeface="Symbol"/>
              </a:rPr>
              <a:t>c</a:t>
            </a:r>
          </a:p>
          <a:p>
            <a:r>
              <a:rPr lang="en-US" baseline="-25000" dirty="0">
                <a:sym typeface="Symbol"/>
              </a:rPr>
              <a:t> </a:t>
            </a:r>
            <a:r>
              <a:rPr lang="en-US" baseline="-25000" dirty="0" smtClean="0">
                <a:sym typeface="Symbol"/>
              </a:rPr>
              <a:t>      </a:t>
            </a:r>
            <a:r>
              <a:rPr lang="en-US" dirty="0" smtClean="0">
                <a:sym typeface="Symbol"/>
              </a:rPr>
              <a:t> melting)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413092" y="5638800"/>
            <a:ext cx="3331361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Is this picture confirmed</a:t>
            </a:r>
          </a:p>
          <a:p>
            <a:pPr algn="ctr"/>
            <a:r>
              <a:rPr lang="en-US" dirty="0"/>
              <a:t>b</a:t>
            </a:r>
            <a:r>
              <a:rPr lang="en-US" dirty="0" smtClean="0"/>
              <a:t>y LHC data?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498432"/>
            <a:ext cx="8292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 spite of the remaining “difficulties” in understanding CNM</a:t>
            </a:r>
          </a:p>
          <a:p>
            <a:r>
              <a:rPr lang="en-US" dirty="0" smtClean="0"/>
              <a:t>    effects and extrapolating them to AA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24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</p:spPr>
        <p:txBody>
          <a:bodyPr/>
          <a:lstStyle/>
          <a:p>
            <a:r>
              <a:rPr lang="en-US" dirty="0" smtClean="0"/>
              <a:t>Great expectations for LHC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47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353" y="990600"/>
            <a:ext cx="305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…along two main lines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37" y="2035314"/>
            <a:ext cx="4528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1) Evidence for </a:t>
            </a:r>
            <a:r>
              <a:rPr lang="en-US" sz="2000" dirty="0" err="1" smtClean="0">
                <a:solidFill>
                  <a:schemeClr val="bg1"/>
                </a:solidFill>
              </a:rPr>
              <a:t>charmonia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</a:t>
            </a:r>
            <a:r>
              <a:rPr lang="en-US" sz="2000" dirty="0" smtClean="0">
                <a:solidFill>
                  <a:srgbClr val="FFFF00"/>
                </a:solidFill>
              </a:rPr>
              <a:t>(re)combination</a:t>
            </a:r>
            <a:r>
              <a:rPr lang="en-US" sz="2000" dirty="0" smtClean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now or never!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69835"/>
            <a:ext cx="4184053" cy="28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10743" y="6324600"/>
            <a:ext cx="199445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Yes, we can!</a:t>
            </a:r>
            <a:endParaRPr lang="it-IT" sz="2000" b="1" dirty="0" smtClean="0">
              <a:solidFill>
                <a:srgbClr val="FFFF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494493" y="3886200"/>
            <a:ext cx="2963707" cy="2882557"/>
            <a:chOff x="3829206" y="2230437"/>
            <a:chExt cx="3116107" cy="3088810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9" t="52344" r="24782" b="17981"/>
            <a:stretch>
              <a:fillRect/>
            </a:stretch>
          </p:blipFill>
          <p:spPr bwMode="auto">
            <a:xfrm>
              <a:off x="3829206" y="2230437"/>
              <a:ext cx="3116107" cy="3088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418518" y="4261367"/>
              <a:ext cx="350624" cy="405853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>
                  <a:solidFill>
                    <a:srgbClr val="33CC33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</a:t>
              </a:r>
              <a:endParaRPr lang="en-GB" sz="2000" dirty="0">
                <a:solidFill>
                  <a:srgbClr val="33CC33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5365037" y="2436690"/>
              <a:ext cx="541574" cy="27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</a:t>
              </a: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(3S)</a:t>
              </a:r>
              <a:endParaRPr lang="en-GB" sz="12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5913195" y="2521520"/>
              <a:ext cx="581081" cy="27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</a:t>
              </a:r>
              <a:r>
                <a:rPr lang="en-US" sz="1200" baseline="-25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b</a:t>
              </a: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(2P)</a:t>
              </a:r>
              <a:endParaRPr lang="en-GB" sz="12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5455574" y="2692844"/>
              <a:ext cx="541574" cy="27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</a:t>
              </a: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(2S)</a:t>
              </a:r>
              <a:endParaRPr lang="en-GB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5964225" y="2872484"/>
              <a:ext cx="581081" cy="27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</a:t>
              </a:r>
              <a:r>
                <a:rPr lang="en-US" sz="1200" baseline="-250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b</a:t>
              </a: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(1P)</a:t>
              </a:r>
              <a:endParaRPr lang="en-GB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6375755" y="3517857"/>
              <a:ext cx="541574" cy="27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</a:t>
              </a:r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  <a:sym typeface="Symbol" pitchFamily="18" charset="2"/>
                </a:rPr>
                <a:t>(1S)</a:t>
              </a:r>
              <a:endParaRPr lang="en-GB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5007829" y="2573084"/>
              <a:ext cx="337455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>
              <a:off x="5007829" y="2659577"/>
              <a:ext cx="92676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H="1">
              <a:off x="5177379" y="2830900"/>
              <a:ext cx="335809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>
              <a:off x="5177379" y="3060440"/>
              <a:ext cx="75721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6188097" y="3689180"/>
              <a:ext cx="25185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00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8600" y="3810000"/>
            <a:ext cx="388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2) A detailed study of 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 </a:t>
            </a:r>
            <a:r>
              <a:rPr lang="en-US" sz="2000" dirty="0" err="1" smtClean="0">
                <a:solidFill>
                  <a:srgbClr val="FFFF00"/>
                </a:solidFill>
              </a:rPr>
              <a:t>bottomonium</a:t>
            </a:r>
            <a:r>
              <a:rPr lang="en-US" sz="2000" dirty="0" smtClean="0">
                <a:solidFill>
                  <a:srgbClr val="FFFF00"/>
                </a:solidFill>
              </a:rPr>
              <a:t> suppression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684931"/>
            <a:ext cx="5040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Finally a clean probe, as J/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 at SPS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8600" y="5215714"/>
            <a:ext cx="4876800" cy="818599"/>
            <a:chOff x="1068636" y="5105400"/>
            <a:chExt cx="5941764" cy="92891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068636" y="5105400"/>
              <a:ext cx="5941764" cy="928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068636" y="5105400"/>
              <a:ext cx="6096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36" y="5119914"/>
              <a:ext cx="5332164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68636" y="5391352"/>
              <a:ext cx="6286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Mass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0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3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ALICE, focus on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48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64" y="776357"/>
            <a:ext cx="4751585" cy="455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0" y="762000"/>
            <a:ext cx="3976809" cy="455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50527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rgbClr val="FFFF00"/>
                </a:solidFill>
              </a:rPr>
              <a:t>Electron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analysis: background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subtracted with </a:t>
            </a:r>
            <a:r>
              <a:rPr lang="en-US" sz="1800" dirty="0" smtClean="0">
                <a:solidFill>
                  <a:srgbClr val="FFFF00"/>
                </a:solidFill>
              </a:rPr>
              <a:t>event mixing</a:t>
            </a:r>
          </a:p>
          <a:p>
            <a:r>
              <a:rPr lang="en-US" sz="1800" dirty="0" smtClean="0">
                <a:solidFill>
                  <a:schemeClr val="bg1"/>
                </a:solidFill>
                <a:sym typeface="Wingdings" pitchFamily="2" charset="2"/>
              </a:rPr>
              <a:t>     Signal extraction by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sym typeface="Wingdings" pitchFamily="2" charset="2"/>
              </a:rPr>
              <a:t>event   </a:t>
            </a:r>
          </a:p>
          <a:p>
            <a:r>
              <a:rPr lang="en-US" sz="18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sym typeface="Wingdings" pitchFamily="2" charset="2"/>
              </a:rPr>
              <a:t>       counting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514600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|y|&lt;0.9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1664" y="5515428"/>
            <a:ext cx="4888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err="1" smtClean="0">
                <a:solidFill>
                  <a:srgbClr val="FFFF00"/>
                </a:solidFill>
              </a:rPr>
              <a:t>Muon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analysis</a:t>
            </a:r>
            <a:r>
              <a:rPr lang="en-US" sz="1800" dirty="0" smtClean="0"/>
              <a:t>: </a:t>
            </a:r>
            <a:r>
              <a:rPr lang="en-US" sz="1800" dirty="0" smtClean="0">
                <a:solidFill>
                  <a:srgbClr val="FFFF00"/>
                </a:solidFill>
              </a:rPr>
              <a:t>fit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to the invariant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 mass spectra </a:t>
            </a:r>
            <a:r>
              <a:rPr lang="en-US" sz="1800" dirty="0" smtClean="0">
                <a:solidFill>
                  <a:schemeClr val="bg1"/>
                </a:solidFill>
                <a:sym typeface="Wingdings" pitchFamily="2" charset="2"/>
              </a:rPr>
              <a:t> signal extraction by </a:t>
            </a:r>
            <a:endParaRPr lang="en-US" sz="18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1800" dirty="0" smtClean="0">
                <a:solidFill>
                  <a:srgbClr val="FFFF00"/>
                </a:solidFill>
                <a:sym typeface="Wingdings" pitchFamily="2" charset="2"/>
              </a:rPr>
              <a:t>    integrating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 pitchFamily="2" charset="2"/>
              </a:rPr>
              <a:t>the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rgbClr val="FFFF00"/>
                </a:solidFill>
                <a:sym typeface="Wingdings" pitchFamily="2" charset="2"/>
              </a:rPr>
              <a:t>Crystal Ball</a:t>
            </a:r>
            <a:r>
              <a:rPr lang="en-US" sz="1800" dirty="0" smtClean="0">
                <a:sym typeface="Wingdings" pitchFamily="2" charset="2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sym typeface="Wingdings" pitchFamily="2" charset="2"/>
              </a:rPr>
              <a:t>line shape</a:t>
            </a:r>
            <a:endParaRPr lang="it-I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, ALICE </a:t>
            </a:r>
            <a:r>
              <a:rPr lang="en-US" dirty="0" err="1" smtClean="0">
                <a:sym typeface="Symbol"/>
              </a:rPr>
              <a:t>vs</a:t>
            </a:r>
            <a:r>
              <a:rPr lang="en-US" dirty="0" smtClean="0">
                <a:sym typeface="Symbol"/>
              </a:rPr>
              <a:t> PHENIX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49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" name="Picture 5" descr="C:\Users\Enrico\Documents\Work\QM2012\RAA_midy_Phenix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5" y="914401"/>
            <a:ext cx="4572051" cy="3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oberta\Application Data\SSH\temp\RAA_vs_NPart_Pheni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" y="914401"/>
            <a:ext cx="4576961" cy="3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3552610" y="1371600"/>
            <a:ext cx="94319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567124" y="1752600"/>
            <a:ext cx="94319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8077200" y="1371600"/>
            <a:ext cx="94319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8048410" y="1752600"/>
            <a:ext cx="94319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205511" y="4724400"/>
            <a:ext cx="8642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Compare with PHENIX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Stronger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</a:rPr>
              <a:t> centrality dependence at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lower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</a:rPr>
              <a:t> energy</a:t>
            </a:r>
            <a:endParaRPr lang="it-IT" sz="2000" dirty="0">
              <a:solidFill>
                <a:srgbClr val="FFFFFF"/>
              </a:solidFill>
              <a:cs typeface="Arial" pitchFamily="34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Systematically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larger R</a:t>
            </a:r>
            <a:r>
              <a:rPr lang="en-US" sz="2000" baseline="-25000" dirty="0" smtClean="0">
                <a:solidFill>
                  <a:srgbClr val="FFFF00"/>
                </a:solidFill>
                <a:cs typeface="Arial" pitchFamily="34" charset="0"/>
              </a:rPr>
              <a:t>AA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 values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 for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</a:rPr>
              <a:t>central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 events in ALICE</a:t>
            </a:r>
            <a:endParaRPr lang="it-IT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6019800"/>
            <a:ext cx="686598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Is this the expected signature for (re)combination ?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400490"/>
            <a:ext cx="8476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Even at the LHC, </a:t>
            </a:r>
            <a:r>
              <a:rPr lang="en-US" sz="2000" dirty="0" smtClean="0">
                <a:solidFill>
                  <a:srgbClr val="FFFF00"/>
                </a:solidFill>
              </a:rPr>
              <a:t>NO rise of J/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 yield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for central events, but….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quarkonia</a:t>
            </a:r>
            <a:r>
              <a:rPr lang="en-US" dirty="0" smtClean="0"/>
              <a:t> states</a:t>
            </a:r>
            <a:endParaRPr lang="it-IT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52797" r="6648" b="19277"/>
          <a:stretch/>
        </p:blipFill>
        <p:spPr bwMode="auto">
          <a:xfrm>
            <a:off x="36286" y="762000"/>
            <a:ext cx="7275286" cy="309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0" r="12684" b="19459"/>
          <a:stretch/>
        </p:blipFill>
        <p:spPr bwMode="auto">
          <a:xfrm>
            <a:off x="3124200" y="2891965"/>
            <a:ext cx="6019800" cy="381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5296" y="1270337"/>
            <a:ext cx="1486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Almost 40</a:t>
            </a:r>
          </a:p>
          <a:p>
            <a:pPr algn="ctr"/>
            <a:r>
              <a:rPr lang="en-US" dirty="0" smtClean="0"/>
              <a:t>years of </a:t>
            </a:r>
          </a:p>
          <a:p>
            <a:pPr algn="ctr"/>
            <a:r>
              <a:rPr lang="en-US" dirty="0" smtClean="0"/>
              <a:t>physics!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81953" y="4038600"/>
            <a:ext cx="22502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Spectroscopy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Decay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Production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In media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791200"/>
            <a:ext cx="3119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182 pages review </a:t>
            </a:r>
          </a:p>
          <a:p>
            <a:r>
              <a:rPr lang="en-US" dirty="0" smtClean="0"/>
              <a:t>On arXiv:1010.5827</a:t>
            </a:r>
            <a:endParaRPr lang="it-IT" dirty="0"/>
          </a:p>
        </p:txBody>
      </p:sp>
      <p:sp>
        <p:nvSpPr>
          <p:cNvPr id="6" name="Oval 5"/>
          <p:cNvSpPr/>
          <p:nvPr/>
        </p:nvSpPr>
        <p:spPr bwMode="auto">
          <a:xfrm>
            <a:off x="1507101" y="2438400"/>
            <a:ext cx="1388499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447800" y="762000"/>
            <a:ext cx="1388499" cy="609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615542" y="3276600"/>
            <a:ext cx="838200" cy="3124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C:\Users\Enrico\Documents\Work\QM2012\2012-Aug-09-RAA_vs_Centrality_0pt2_Rapp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20045"/>
            <a:ext cx="3819454" cy="276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5" name="Picture 5" descr="C:\Users\Enrico\Documents\Work\QM2012\2012-Aug-09-RAA_vs_Centrality_5pt8_RappN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" y="4086069"/>
            <a:ext cx="3827610" cy="27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AA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</a:t>
            </a:r>
            <a:r>
              <a:rPr lang="en-US" i="1" dirty="0" err="1">
                <a:sym typeface="Symbol"/>
              </a:rPr>
              <a:t>N</a:t>
            </a:r>
            <a:r>
              <a:rPr lang="en-US" baseline="-25000" dirty="0" err="1">
                <a:sym typeface="Symbol"/>
              </a:rPr>
              <a:t>part</a:t>
            </a:r>
            <a:r>
              <a:rPr lang="en-US" dirty="0">
                <a:sym typeface="Symbol"/>
              </a:rPr>
              <a:t> in </a:t>
            </a:r>
            <a:r>
              <a:rPr lang="en-US" i="1" dirty="0" err="1">
                <a:sym typeface="Symbol"/>
              </a:rPr>
              <a:t>p</a:t>
            </a:r>
            <a:r>
              <a:rPr lang="en-US" baseline="-25000" dirty="0" err="1">
                <a:sym typeface="Symbol"/>
              </a:rPr>
              <a:t>T</a:t>
            </a:r>
            <a:r>
              <a:rPr lang="en-US" dirty="0">
                <a:sym typeface="Symbol"/>
              </a:rPr>
              <a:t> bins</a:t>
            </a:r>
            <a:endParaRPr lang="it-IT" dirty="0"/>
          </a:p>
        </p:txBody>
      </p:sp>
      <p:sp>
        <p:nvSpPr>
          <p:cNvPr id="22" name="Rectangle 21"/>
          <p:cNvSpPr/>
          <p:nvPr/>
        </p:nvSpPr>
        <p:spPr>
          <a:xfrm>
            <a:off x="4495800" y="4800600"/>
            <a:ext cx="41160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In the </a:t>
            </a:r>
            <a:r>
              <a:rPr lang="en-US" sz="2000" dirty="0" smtClean="0">
                <a:solidFill>
                  <a:srgbClr val="FFFF00"/>
                </a:solidFill>
              </a:rPr>
              <a:t>models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FF00"/>
                </a:solidFill>
              </a:rPr>
              <a:t>~50% of low-</a:t>
            </a:r>
            <a:r>
              <a:rPr lang="en-US" sz="2000" i="1" dirty="0" err="1" smtClean="0">
                <a:solidFill>
                  <a:srgbClr val="FFFF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000" dirty="0" smtClean="0">
                <a:solidFill>
                  <a:srgbClr val="FFFF00"/>
                </a:solidFill>
              </a:rPr>
              <a:t> J/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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are produced via (re)combination, while at high </a:t>
            </a:r>
            <a:r>
              <a:rPr lang="en-US" sz="2000" i="1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 the contribution is </a:t>
            </a:r>
            <a:r>
              <a:rPr lang="en-US" sz="2000" dirty="0" smtClean="0">
                <a:solidFill>
                  <a:srgbClr val="FFFF00"/>
                </a:solidFill>
              </a:rPr>
              <a:t>negligible </a:t>
            </a:r>
            <a:r>
              <a:rPr lang="en-US" sz="2000" dirty="0" smtClean="0">
                <a:solidFill>
                  <a:srgbClr val="FFFF00"/>
                </a:solidFill>
                <a:sym typeface="Wingdings" pitchFamily="2" charset="2"/>
              </a:rPr>
              <a:t> fair agreement from </a:t>
            </a:r>
            <a:r>
              <a:rPr lang="en-US" sz="2000" i="1" dirty="0" smtClean="0">
                <a:solidFill>
                  <a:srgbClr val="FFFF00"/>
                </a:solidFill>
                <a:sym typeface="Wingdings" pitchFamily="2" charset="2"/>
              </a:rPr>
              <a:t>N</a:t>
            </a:r>
            <a:r>
              <a:rPr lang="en-US" sz="2000" baseline="-25000" dirty="0" smtClean="0">
                <a:solidFill>
                  <a:srgbClr val="FFFF00"/>
                </a:solidFill>
                <a:sym typeface="Wingdings" pitchFamily="2" charset="2"/>
              </a:rPr>
              <a:t>part</a:t>
            </a:r>
            <a:r>
              <a:rPr lang="en-US" sz="2000" dirty="0" smtClean="0">
                <a:solidFill>
                  <a:srgbClr val="FFFF00"/>
                </a:solidFill>
                <a:sym typeface="Wingdings" pitchFamily="2" charset="2"/>
              </a:rPr>
              <a:t>~100 onwards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1" y="609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J/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</a:t>
            </a:r>
            <a:r>
              <a:rPr lang="en-US" sz="2000" dirty="0" smtClean="0">
                <a:solidFill>
                  <a:schemeClr val="bg1"/>
                </a:solidFill>
              </a:rPr>
              <a:t> production via </a:t>
            </a:r>
            <a:r>
              <a:rPr lang="en-US" sz="2000" dirty="0" smtClean="0">
                <a:solidFill>
                  <a:srgbClr val="FFFF00"/>
                </a:solidFill>
              </a:rPr>
              <a:t>(re)combination </a:t>
            </a:r>
            <a:r>
              <a:rPr lang="en-US" sz="2000" dirty="0" smtClean="0">
                <a:solidFill>
                  <a:schemeClr val="bg1"/>
                </a:solidFill>
              </a:rPr>
              <a:t>should be more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important at </a:t>
            </a:r>
            <a:r>
              <a:rPr lang="en-US" sz="2000" dirty="0" smtClean="0">
                <a:solidFill>
                  <a:srgbClr val="FFFF00"/>
                </a:solidFill>
              </a:rPr>
              <a:t>low transverse momentum</a:t>
            </a:r>
            <a:endParaRPr lang="en-US" sz="2000" baseline="-250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4495800" y="2923639"/>
            <a:ext cx="4039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</a:rPr>
              <a:t>Different suppression pattern </a:t>
            </a:r>
            <a:r>
              <a:rPr lang="en-US" sz="2000" dirty="0" smtClean="0">
                <a:solidFill>
                  <a:schemeClr val="bg1"/>
                </a:solidFill>
              </a:rPr>
              <a:t>for low- and high-</a:t>
            </a:r>
            <a:r>
              <a:rPr lang="en-US" sz="2000" i="1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 J/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</a:t>
            </a:r>
          </a:p>
          <a:p>
            <a:endParaRPr lang="en-US" sz="2000" dirty="0">
              <a:solidFill>
                <a:srgbClr val="0066FF"/>
              </a:solidFill>
              <a:sym typeface="Symbol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</a:rPr>
              <a:t>Smaller R</a:t>
            </a:r>
            <a:r>
              <a:rPr lang="en-US" sz="2000" baseline="-25000" dirty="0" smtClean="0">
                <a:solidFill>
                  <a:srgbClr val="FFFF00"/>
                </a:solidFill>
              </a:rPr>
              <a:t>AA</a:t>
            </a:r>
            <a:r>
              <a:rPr lang="en-US" sz="2000" dirty="0" smtClean="0">
                <a:solidFill>
                  <a:srgbClr val="FFFF00"/>
                </a:solidFill>
              </a:rPr>
              <a:t> for </a:t>
            </a:r>
            <a:r>
              <a:rPr lang="en-US" sz="2000" dirty="0">
                <a:solidFill>
                  <a:srgbClr val="FFFF00"/>
                </a:solidFill>
              </a:rPr>
              <a:t>high </a:t>
            </a:r>
            <a:r>
              <a:rPr lang="en-US" sz="2000" i="1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 J/</a:t>
            </a:r>
            <a:r>
              <a:rPr lang="en-US" sz="2000" dirty="0">
                <a:solidFill>
                  <a:srgbClr val="FFFF00"/>
                </a:solidFill>
                <a:sym typeface="Symbol"/>
              </a:rPr>
              <a:t></a:t>
            </a:r>
            <a:endParaRPr lang="it-IT" sz="2000" dirty="0">
              <a:solidFill>
                <a:srgbClr val="FFFF00"/>
              </a:solidFill>
            </a:endParaRPr>
          </a:p>
          <a:p>
            <a:endParaRPr lang="en-US" sz="2000" dirty="0" smtClean="0"/>
          </a:p>
          <a:p>
            <a:endParaRPr lang="en-US" sz="2000" dirty="0" smtClean="0">
              <a:sym typeface="Symbo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95800" y="1447800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Compare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R</a:t>
            </a:r>
            <a:r>
              <a:rPr lang="en-US" sz="2000" baseline="-25000" dirty="0" smtClean="0">
                <a:solidFill>
                  <a:srgbClr val="FFFF00"/>
                </a:solidFill>
                <a:sym typeface="Symbol"/>
              </a:rPr>
              <a:t>AA </a:t>
            </a:r>
            <a:r>
              <a:rPr lang="en-US" sz="2000" dirty="0" err="1" smtClean="0">
                <a:solidFill>
                  <a:srgbClr val="FFFF00"/>
                </a:solidFill>
                <a:sym typeface="Symbol"/>
              </a:rPr>
              <a:t>vs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 </a:t>
            </a:r>
            <a:r>
              <a:rPr lang="en-US" sz="2000" i="1" dirty="0" err="1" smtClean="0">
                <a:solidFill>
                  <a:srgbClr val="FFFF00"/>
                </a:solidFill>
                <a:sym typeface="Symbol"/>
              </a:rPr>
              <a:t>N</a:t>
            </a:r>
            <a:r>
              <a:rPr lang="en-US" sz="2000" baseline="-25000" dirty="0" err="1" smtClean="0">
                <a:solidFill>
                  <a:srgbClr val="FFFF00"/>
                </a:solidFill>
                <a:sym typeface="Symbol"/>
              </a:rPr>
              <a:t>part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 </a:t>
            </a:r>
            <a:r>
              <a:rPr lang="it-IT" sz="2000" baseline="-25000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it-IT" sz="2000" dirty="0" smtClean="0">
                <a:solidFill>
                  <a:schemeClr val="bg1"/>
                </a:solidFill>
                <a:sym typeface="Symbol"/>
              </a:rPr>
              <a:t>for</a:t>
            </a:r>
            <a:endParaRPr lang="it-IT" sz="2000" baseline="-25000" dirty="0" smtClean="0">
              <a:solidFill>
                <a:schemeClr val="bg1"/>
              </a:solidFill>
              <a:sym typeface="Symbol"/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    low-</a:t>
            </a:r>
            <a:r>
              <a:rPr lang="en-US" sz="2000" i="1" dirty="0" err="1" smtClean="0">
                <a:solidFill>
                  <a:srgbClr val="FFFF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000" dirty="0" smtClean="0"/>
              <a:t>  </a:t>
            </a:r>
            <a:r>
              <a:rPr lang="en-US" sz="2000" dirty="0">
                <a:solidFill>
                  <a:schemeClr val="bg1"/>
                </a:solidFill>
              </a:rPr>
              <a:t>(0&lt;</a:t>
            </a:r>
            <a:r>
              <a:rPr lang="en-US" sz="2000" i="1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&lt;2 </a:t>
            </a:r>
            <a:r>
              <a:rPr lang="en-US" sz="2000" dirty="0" err="1">
                <a:solidFill>
                  <a:schemeClr val="bg1"/>
                </a:solidFill>
              </a:rPr>
              <a:t>GeV</a:t>
            </a:r>
            <a:r>
              <a:rPr lang="en-US" sz="2000" dirty="0">
                <a:solidFill>
                  <a:schemeClr val="bg1"/>
                </a:solidFill>
              </a:rPr>
              <a:t>/c) </a:t>
            </a:r>
            <a:r>
              <a:rPr lang="en-US" sz="2000" dirty="0" smtClean="0">
                <a:solidFill>
                  <a:schemeClr val="bg1"/>
                </a:solidFill>
              </a:rPr>
              <a:t>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dirty="0" smtClean="0">
                <a:solidFill>
                  <a:schemeClr val="bg1"/>
                </a:solidFill>
              </a:rPr>
              <a:t>and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high-</a:t>
            </a:r>
            <a:r>
              <a:rPr lang="en-US" sz="2000" i="1" dirty="0" err="1" smtClean="0">
                <a:solidFill>
                  <a:srgbClr val="FFFF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chemeClr val="bg1"/>
                </a:solidFill>
              </a:rPr>
              <a:t>(5&lt;</a:t>
            </a:r>
            <a:r>
              <a:rPr lang="en-US" sz="2000" i="1" dirty="0" err="1">
                <a:solidFill>
                  <a:schemeClr val="bg1"/>
                </a:solidFill>
              </a:rPr>
              <a:t>p</a:t>
            </a:r>
            <a:r>
              <a:rPr lang="en-US" sz="2000" baseline="-25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&lt;8 </a:t>
            </a:r>
            <a:r>
              <a:rPr lang="en-US" sz="2000" dirty="0" err="1">
                <a:solidFill>
                  <a:schemeClr val="bg1"/>
                </a:solidFill>
              </a:rPr>
              <a:t>GeV</a:t>
            </a:r>
            <a:r>
              <a:rPr lang="en-US" sz="2000" dirty="0">
                <a:solidFill>
                  <a:schemeClr val="bg1"/>
                </a:solidFill>
              </a:rPr>
              <a:t>/c) 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J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</a:t>
            </a:r>
            <a:endParaRPr lang="it-IT" sz="2000" baseline="-25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75202" y="3476172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recombination</a:t>
            </a:r>
            <a:endParaRPr lang="it-IT" sz="12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52600" y="6096000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recombination</a:t>
            </a:r>
            <a:endParaRPr lang="it-IT" sz="1200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3581400" y="3200400"/>
            <a:ext cx="249573" cy="2883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3048000" y="6248400"/>
            <a:ext cx="375059" cy="8463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77000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chemeClr val="bg1"/>
                </a:solidFill>
              </a:rPr>
              <a:pPr/>
              <a:t>50</a:t>
            </a:fld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44562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407025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51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" name="Picture 2" descr="C:\Users\Enrico\Documents\Work\QM2012\gif\RAA_vs_Centrality_0pt2_5pt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5800"/>
            <a:ext cx="5029200" cy="364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Enrico\Documents\Work\QM2012\finalgif\pt_vs_NPart_slid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353" y="685800"/>
            <a:ext cx="4260374" cy="40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495800"/>
            <a:ext cx="457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Expect </a:t>
            </a:r>
            <a:r>
              <a:rPr lang="en-US" sz="2000" dirty="0" smtClean="0">
                <a:solidFill>
                  <a:srgbClr val="FFFF00"/>
                </a:solidFill>
              </a:rPr>
              <a:t>smaller suppression </a:t>
            </a:r>
            <a:r>
              <a:rPr lang="en-US" sz="2000" dirty="0" smtClean="0">
                <a:solidFill>
                  <a:schemeClr val="bg1"/>
                </a:solidFill>
              </a:rPr>
              <a:t>for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low-</a:t>
            </a:r>
            <a:r>
              <a:rPr lang="en-US" sz="2000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 J/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 observed!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297269"/>
            <a:ext cx="9144000" cy="7078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cs typeface="Arial" pitchFamily="34" charset="0"/>
              </a:rPr>
              <a:t>The trend is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  <a:sym typeface="Symbol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  <a:sym typeface="Symbol"/>
              </a:rPr>
              <a:t>different </a:t>
            </a:r>
            <a:r>
              <a:rPr lang="en-US" sz="2000" dirty="0" err="1" smtClean="0">
                <a:solidFill>
                  <a:srgbClr val="FFFF00"/>
                </a:solidFill>
                <a:cs typeface="Arial" pitchFamily="34" charset="0"/>
                <a:sym typeface="Symbol"/>
              </a:rPr>
              <a:t>wrt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  <a:sym typeface="Symbol"/>
              </a:rPr>
              <a:t> the one observed at lower energies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  <a:sym typeface="Symbol"/>
              </a:rPr>
              <a:t>, where an </a:t>
            </a:r>
            <a:r>
              <a:rPr lang="en-US" sz="2000" dirty="0" smtClean="0">
                <a:solidFill>
                  <a:srgbClr val="FFFF00"/>
                </a:solidFill>
                <a:cs typeface="Arial" pitchFamily="34" charset="0"/>
                <a:sym typeface="Symbol"/>
              </a:rPr>
              <a:t>increase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  <a:sym typeface="Symbol"/>
              </a:rPr>
              <a:t> of 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the &lt;</a:t>
            </a:r>
            <a:r>
              <a:rPr lang="en-US" sz="2000" i="1" dirty="0" err="1">
                <a:solidFill>
                  <a:srgbClr val="FFFFFF"/>
                </a:solidFill>
                <a:cs typeface="Arial" pitchFamily="34" charset="0"/>
                <a:sym typeface="Symbol"/>
              </a:rPr>
              <a:t>p</a:t>
            </a:r>
            <a:r>
              <a:rPr lang="en-US" sz="2000" baseline="-25000" dirty="0" err="1">
                <a:solidFill>
                  <a:srgbClr val="FFFFFF"/>
                </a:solidFill>
                <a:cs typeface="Arial" pitchFamily="34" charset="0"/>
                <a:sym typeface="Symbol"/>
              </a:rPr>
              <a:t>T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&gt; </a:t>
            </a:r>
            <a:r>
              <a:rPr lang="en-US" sz="2000" dirty="0" smtClean="0">
                <a:solidFill>
                  <a:srgbClr val="FFFFFF"/>
                </a:solidFill>
                <a:cs typeface="Arial" pitchFamily="34" charset="0"/>
                <a:sym typeface="Symbol"/>
              </a:rPr>
              <a:t>with centrality was obtained</a:t>
            </a:r>
          </a:p>
        </p:txBody>
      </p:sp>
      <p:sp>
        <p:nvSpPr>
          <p:cNvPr id="15" name="Down Arrow 14"/>
          <p:cNvSpPr/>
          <p:nvPr/>
        </p:nvSpPr>
        <p:spPr bwMode="auto">
          <a:xfrm rot="10800000">
            <a:off x="7010400" y="4876800"/>
            <a:ext cx="381000" cy="356027"/>
          </a:xfrm>
          <a:prstGeom prst="downArrow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68" y="6076890"/>
            <a:ext cx="8152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Fair agreement with transport models and statistical model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CMS, focus on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it-IT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13642"/>
            <a:ext cx="3276600" cy="595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762000"/>
            <a:ext cx="55686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err="1" smtClean="0">
                <a:solidFill>
                  <a:schemeClr val="bg1"/>
                </a:solidFill>
              </a:rPr>
              <a:t>Muons</a:t>
            </a:r>
            <a:r>
              <a:rPr lang="en-US" sz="1800" dirty="0" smtClean="0">
                <a:solidFill>
                  <a:schemeClr val="bg1"/>
                </a:solidFill>
              </a:rPr>
              <a:t> need to overcome the </a:t>
            </a:r>
            <a:r>
              <a:rPr lang="en-US" sz="1800" dirty="0" smtClean="0">
                <a:solidFill>
                  <a:srgbClr val="FFFF00"/>
                </a:solidFill>
              </a:rPr>
              <a:t>magnetic field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and </a:t>
            </a:r>
            <a:r>
              <a:rPr lang="en-US" sz="1800" dirty="0" smtClean="0">
                <a:solidFill>
                  <a:srgbClr val="FFFF00"/>
                </a:solidFill>
              </a:rPr>
              <a:t>energy loss </a:t>
            </a:r>
            <a:r>
              <a:rPr lang="en-US" sz="1800" dirty="0" smtClean="0">
                <a:solidFill>
                  <a:schemeClr val="bg1"/>
                </a:solidFill>
              </a:rPr>
              <a:t>in the absorber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Minimum total momentum </a:t>
            </a:r>
            <a:r>
              <a:rPr lang="en-US" sz="1800" dirty="0" smtClean="0">
                <a:solidFill>
                  <a:srgbClr val="FFFF00"/>
                </a:solidFill>
              </a:rPr>
              <a:t>p~3-5 </a:t>
            </a:r>
            <a:r>
              <a:rPr lang="en-US" sz="1800" dirty="0" err="1" smtClean="0">
                <a:solidFill>
                  <a:srgbClr val="FFFF00"/>
                </a:solidFill>
              </a:rPr>
              <a:t>GeV</a:t>
            </a:r>
            <a:r>
              <a:rPr lang="en-US" sz="1800" dirty="0" smtClean="0">
                <a:solidFill>
                  <a:srgbClr val="FFFF00"/>
                </a:solidFill>
              </a:rPr>
              <a:t>/c </a:t>
            </a:r>
            <a:r>
              <a:rPr lang="en-US" sz="1800" dirty="0" smtClean="0">
                <a:solidFill>
                  <a:schemeClr val="bg1"/>
                </a:solidFill>
              </a:rPr>
              <a:t>to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    reach the </a:t>
            </a:r>
            <a:r>
              <a:rPr lang="en-US" sz="1800" dirty="0" err="1" smtClean="0">
                <a:solidFill>
                  <a:schemeClr val="bg1"/>
                </a:solidFill>
              </a:rPr>
              <a:t>muon</a:t>
            </a:r>
            <a:r>
              <a:rPr lang="en-US" sz="1800" dirty="0" smtClean="0">
                <a:solidFill>
                  <a:schemeClr val="bg1"/>
                </a:solidFill>
              </a:rPr>
              <a:t> stations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Limits J/</a:t>
            </a:r>
            <a:r>
              <a:rPr lang="en-US" sz="1800" dirty="0" smtClean="0">
                <a:solidFill>
                  <a:schemeClr val="bg1"/>
                </a:solidFill>
                <a:sym typeface="Symbol"/>
              </a:rPr>
              <a:t> acceptance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 err="1" smtClean="0">
                <a:solidFill>
                  <a:schemeClr val="bg1"/>
                </a:solidFill>
                <a:sym typeface="Symbol"/>
              </a:rPr>
              <a:t>Midrapidity</a:t>
            </a:r>
            <a:r>
              <a:rPr lang="en-US" sz="1800" dirty="0" smtClean="0">
                <a:solidFill>
                  <a:schemeClr val="bg1"/>
                </a:solidFill>
                <a:sym typeface="Symbol"/>
              </a:rPr>
              <a:t>: </a:t>
            </a:r>
            <a:r>
              <a:rPr lang="en-US" sz="1800" dirty="0" err="1" smtClean="0">
                <a:solidFill>
                  <a:srgbClr val="FFFF00"/>
                </a:solidFill>
                <a:sym typeface="Symbol"/>
              </a:rPr>
              <a:t>p</a:t>
            </a:r>
            <a:r>
              <a:rPr lang="en-US" sz="1800" baseline="-25000" dirty="0" err="1" smtClean="0">
                <a:solidFill>
                  <a:srgbClr val="FFFF00"/>
                </a:solidFill>
                <a:sym typeface="Symbol"/>
              </a:rPr>
              <a:t>T</a:t>
            </a:r>
            <a:r>
              <a:rPr lang="en-US" sz="1800" dirty="0" smtClean="0">
                <a:solidFill>
                  <a:srgbClr val="FFFF00"/>
                </a:solidFill>
                <a:sym typeface="Symbol"/>
              </a:rPr>
              <a:t>&gt;6.5 </a:t>
            </a:r>
            <a:r>
              <a:rPr lang="en-US" sz="1800" dirty="0" err="1" smtClean="0">
                <a:solidFill>
                  <a:srgbClr val="FFFF00"/>
                </a:solidFill>
                <a:sym typeface="Symbol"/>
              </a:rPr>
              <a:t>GeV</a:t>
            </a:r>
            <a:r>
              <a:rPr lang="en-US" sz="1800" dirty="0" smtClean="0">
                <a:solidFill>
                  <a:srgbClr val="FFFF00"/>
                </a:solidFill>
                <a:sym typeface="Symbol"/>
              </a:rPr>
              <a:t>/c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  <a:sym typeface="Symbol"/>
              </a:rPr>
              <a:t>Forward rapidity: </a:t>
            </a:r>
            <a:r>
              <a:rPr lang="en-US" sz="1800" dirty="0" err="1" smtClean="0">
                <a:solidFill>
                  <a:srgbClr val="FFFF00"/>
                </a:solidFill>
                <a:sym typeface="Symbol"/>
              </a:rPr>
              <a:t>p</a:t>
            </a:r>
            <a:r>
              <a:rPr lang="en-US" sz="1800" baseline="-25000" dirty="0" err="1" smtClean="0">
                <a:solidFill>
                  <a:srgbClr val="FFFF00"/>
                </a:solidFill>
                <a:sym typeface="Symbol"/>
              </a:rPr>
              <a:t>T</a:t>
            </a:r>
            <a:r>
              <a:rPr lang="en-US" sz="1800" dirty="0" smtClean="0">
                <a:solidFill>
                  <a:srgbClr val="FFFF00"/>
                </a:solidFill>
                <a:sym typeface="Symbol"/>
              </a:rPr>
              <a:t>&gt;3 </a:t>
            </a:r>
            <a:r>
              <a:rPr lang="en-US" sz="1800" dirty="0" err="1" smtClean="0">
                <a:solidFill>
                  <a:srgbClr val="FFFF00"/>
                </a:solidFill>
                <a:sym typeface="Symbol"/>
              </a:rPr>
              <a:t>GeV</a:t>
            </a:r>
            <a:r>
              <a:rPr lang="en-US" sz="1800" dirty="0" smtClean="0">
                <a:solidFill>
                  <a:srgbClr val="FFFF00"/>
                </a:solidFill>
                <a:sym typeface="Symbol"/>
              </a:rPr>
              <a:t>/c</a:t>
            </a:r>
          </a:p>
          <a:p>
            <a:endParaRPr lang="en-US" sz="1800" dirty="0">
              <a:solidFill>
                <a:schemeClr val="bg1"/>
              </a:solidFill>
              <a:sym typeface="Symbol"/>
            </a:endParaRPr>
          </a:p>
          <a:p>
            <a:r>
              <a:rPr lang="en-US" sz="1800" dirty="0" smtClean="0">
                <a:solidFill>
                  <a:schemeClr val="bg1"/>
                </a:solidFill>
                <a:sym typeface="Symbol"/>
              </a:rPr>
              <a:t>..but not the  one (</a:t>
            </a:r>
            <a:r>
              <a:rPr lang="en-US" sz="1800" dirty="0" err="1" smtClean="0">
                <a:solidFill>
                  <a:srgbClr val="FFFF00"/>
                </a:solidFill>
                <a:sym typeface="Symbol"/>
              </a:rPr>
              <a:t>p</a:t>
            </a:r>
            <a:r>
              <a:rPr lang="en-US" sz="1800" baseline="-25000" dirty="0" err="1" smtClean="0">
                <a:solidFill>
                  <a:srgbClr val="FFFF00"/>
                </a:solidFill>
                <a:sym typeface="Symbol"/>
              </a:rPr>
              <a:t>T</a:t>
            </a:r>
            <a:r>
              <a:rPr lang="en-US" sz="1800" dirty="0" smtClean="0">
                <a:solidFill>
                  <a:srgbClr val="FFFF00"/>
                </a:solidFill>
                <a:sym typeface="Symbol"/>
              </a:rPr>
              <a:t> &gt; 0 </a:t>
            </a:r>
            <a:r>
              <a:rPr lang="en-US" sz="1800" dirty="0" smtClean="0">
                <a:solidFill>
                  <a:schemeClr val="bg1"/>
                </a:solidFill>
                <a:sym typeface="Symbol"/>
              </a:rPr>
              <a:t>everywhere)  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3886200"/>
            <a:ext cx="4090987" cy="282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7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15962"/>
          </a:xfrm>
        </p:spPr>
        <p:txBody>
          <a:bodyPr/>
          <a:lstStyle/>
          <a:p>
            <a:r>
              <a:rPr lang="en-US" dirty="0" smtClean="0"/>
              <a:t>CMS explores the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region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114744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53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764869"/>
            <a:ext cx="35242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593919"/>
            <a:ext cx="57340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(Maybe) we still see a </a:t>
            </a:r>
            <a:r>
              <a:rPr lang="en-US" sz="1800" dirty="0" smtClean="0">
                <a:solidFill>
                  <a:srgbClr val="FFFF00"/>
                </a:solidFill>
              </a:rPr>
              <a:t>hint of </a:t>
            </a:r>
            <a:r>
              <a:rPr lang="en-US" sz="1800" dirty="0" err="1" smtClean="0">
                <a:solidFill>
                  <a:srgbClr val="FFFF00"/>
                </a:solidFill>
              </a:rPr>
              <a:t>p</a:t>
            </a:r>
            <a:r>
              <a:rPr lang="en-US" sz="1800" baseline="-25000" dirty="0" err="1" smtClean="0">
                <a:solidFill>
                  <a:srgbClr val="FFFF00"/>
                </a:solidFill>
              </a:rPr>
              <a:t>T</a:t>
            </a:r>
            <a:r>
              <a:rPr lang="en-US" sz="1800" dirty="0" smtClean="0">
                <a:solidFill>
                  <a:srgbClr val="FFFF00"/>
                </a:solidFill>
              </a:rPr>
              <a:t> dependence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 of the suppression even in the </a:t>
            </a:r>
            <a:r>
              <a:rPr lang="en-US" sz="1800" dirty="0" err="1" smtClean="0">
                <a:solidFill>
                  <a:schemeClr val="bg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range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 explored by CMS</a:t>
            </a:r>
            <a:endParaRPr lang="it-IT" sz="18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Good </a:t>
            </a:r>
            <a:r>
              <a:rPr lang="en-US" sz="1800" dirty="0" smtClean="0">
                <a:solidFill>
                  <a:srgbClr val="FFFF00"/>
                </a:solidFill>
              </a:rPr>
              <a:t>agreement with ALICE </a:t>
            </a:r>
            <a:r>
              <a:rPr lang="en-US" sz="1800" dirty="0" smtClean="0">
                <a:solidFill>
                  <a:schemeClr val="bg1"/>
                </a:solidFill>
              </a:rPr>
              <a:t>in spite of the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different rapidity range (which anyway </a:t>
            </a: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 seems not to play a major role at high </a:t>
            </a:r>
            <a:r>
              <a:rPr lang="en-US" sz="1800" dirty="0" err="1" smtClean="0">
                <a:solidFill>
                  <a:schemeClr val="bg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4423126"/>
            <a:ext cx="3352800" cy="24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168"/>
            <a:ext cx="34861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05200" y="1241119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Centrality dep.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4038600" y="2384119"/>
            <a:ext cx="978408" cy="48463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0800000">
            <a:off x="3810001" y="3271087"/>
            <a:ext cx="978408" cy="484632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2003119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1248" y="2917519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y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66349" y="3908119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bins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CMS </a:t>
            </a:r>
            <a:r>
              <a:rPr lang="en-US" dirty="0" err="1" smtClean="0"/>
              <a:t>vs</a:t>
            </a:r>
            <a:r>
              <a:rPr lang="en-US" dirty="0" smtClean="0"/>
              <a:t> STAR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suppression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54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376863" cy="51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1425714"/>
            <a:ext cx="3604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FFFF00"/>
                </a:solidFill>
              </a:rPr>
              <a:t>(Re)combination </a:t>
            </a:r>
            <a:r>
              <a:rPr lang="en-US" sz="2000" dirty="0" smtClean="0">
                <a:solidFill>
                  <a:schemeClr val="bg1"/>
                </a:solidFill>
              </a:rPr>
              <a:t>effects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should be </a:t>
            </a:r>
            <a:r>
              <a:rPr lang="en-US" sz="2000" dirty="0" smtClean="0">
                <a:solidFill>
                  <a:srgbClr val="FFFF00"/>
                </a:solidFill>
              </a:rPr>
              <a:t>negligible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2590800"/>
            <a:ext cx="3770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CMS: prompt J/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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  </a:t>
            </a:r>
            <a:r>
              <a:rPr lang="en-US" sz="2000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&gt; 6.5 </a:t>
            </a:r>
            <a:r>
              <a:rPr lang="en-US" sz="2000" dirty="0" err="1" smtClean="0">
                <a:solidFill>
                  <a:schemeClr val="bg1"/>
                </a:solidFill>
                <a:sym typeface="Symbol"/>
              </a:rPr>
              <a:t>GeV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/c , |y|&lt;2.4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 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0-5%</a:t>
            </a:r>
          </a:p>
          <a:p>
            <a:r>
              <a:rPr lang="en-US" sz="20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factor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5 suppression</a:t>
            </a:r>
          </a:p>
          <a:p>
            <a:r>
              <a:rPr lang="en-US" sz="2000" dirty="0" smtClean="0">
                <a:solidFill>
                  <a:schemeClr val="bg1"/>
                </a:solidFill>
                <a:sym typeface="Symbol"/>
              </a:rPr>
              <a:t>  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60-100%</a:t>
            </a:r>
          </a:p>
          <a:p>
            <a:r>
              <a:rPr lang="en-US" sz="20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factor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1.4 suppression</a:t>
            </a:r>
            <a:endParaRPr lang="en-US" sz="2000" dirty="0">
              <a:solidFill>
                <a:srgbClr val="FFFF00"/>
              </a:solidFill>
              <a:sym typeface="Symbo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4840069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STAR: inclusive J/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</a:t>
            </a:r>
          </a:p>
          <a:p>
            <a:r>
              <a:rPr lang="en-US" dirty="0" smtClean="0">
                <a:solidFill>
                  <a:schemeClr val="bg1"/>
                </a:solidFill>
                <a:sym typeface="Symbol"/>
              </a:rPr>
              <a:t>  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sym typeface="Symbol"/>
              </a:rPr>
              <a:t>T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&gt;5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GeV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/c , |y|&lt;1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454" y="6324600"/>
            <a:ext cx="6134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High </a:t>
            </a:r>
            <a:r>
              <a:rPr lang="en-US" sz="2000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dirty="0" smtClean="0">
                <a:solidFill>
                  <a:srgbClr val="FFFF00"/>
                </a:solidFill>
              </a:rPr>
              <a:t>less suppression at RHIC than at LHC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Rapidity dependence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86041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Rather pronounced in ALICE, and </a:t>
            </a:r>
            <a:r>
              <a:rPr lang="en-US" sz="2000" dirty="0" smtClean="0">
                <a:solidFill>
                  <a:srgbClr val="FFFF00"/>
                </a:solidFill>
              </a:rPr>
              <a:t>evident in the forward region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(~40% decrease in R</a:t>
            </a:r>
            <a:r>
              <a:rPr lang="en-US" sz="2000" baseline="-25000" dirty="0" smtClean="0">
                <a:solidFill>
                  <a:schemeClr val="bg1"/>
                </a:solidFill>
              </a:rPr>
              <a:t>AA </a:t>
            </a:r>
            <a:r>
              <a:rPr lang="en-US" sz="2000" dirty="0" smtClean="0">
                <a:solidFill>
                  <a:schemeClr val="bg1"/>
                </a:solidFill>
              </a:rPr>
              <a:t>in 2.5&lt;y&lt;4)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More difficult to conclude between </a:t>
            </a:r>
            <a:r>
              <a:rPr lang="en-US" sz="2000" dirty="0" smtClean="0">
                <a:solidFill>
                  <a:srgbClr val="FFFF00"/>
                </a:solidFill>
              </a:rPr>
              <a:t>mid- and forward-</a:t>
            </a:r>
            <a:r>
              <a:rPr lang="en-US" sz="2000" dirty="0" smtClean="0">
                <a:solidFill>
                  <a:schemeClr val="bg1"/>
                </a:solidFill>
              </a:rPr>
              <a:t>rapidity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Not so pronounced at high </a:t>
            </a:r>
            <a:r>
              <a:rPr lang="en-US" sz="2000" dirty="0" err="1" smtClean="0">
                <a:solidFill>
                  <a:schemeClr val="bg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2000" dirty="0" smtClean="0">
                <a:solidFill>
                  <a:schemeClr val="bg1"/>
                </a:solidFill>
              </a:rPr>
              <a:t> (see CMS, previous slides)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PHENIX-like ??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8" r="44242" b="28210"/>
          <a:stretch/>
        </p:blipFill>
        <p:spPr bwMode="auto">
          <a:xfrm>
            <a:off x="76200" y="2498296"/>
            <a:ext cx="6059528" cy="435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29400" y="2514600"/>
            <a:ext cx="21130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Shadowing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estimate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(EPS09, </a:t>
            </a:r>
            <a:r>
              <a:rPr lang="en-US" sz="2000" dirty="0" err="1" smtClean="0">
                <a:solidFill>
                  <a:schemeClr val="bg1"/>
                </a:solidFill>
              </a:rPr>
              <a:t>nDSg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395347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Compatible with central,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NOT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with forward y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7269" y="5540514"/>
            <a:ext cx="1863331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More general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CNM issue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68362"/>
          </a:xfrm>
        </p:spPr>
        <p:txBody>
          <a:bodyPr/>
          <a:lstStyle/>
          <a:p>
            <a:r>
              <a:rPr lang="en-US" dirty="0" smtClean="0"/>
              <a:t>Does the J/</a:t>
            </a:r>
            <a:r>
              <a:rPr lang="en-US" dirty="0" smtClean="0">
                <a:sym typeface="Symbol"/>
              </a:rPr>
              <a:t> finally flow ?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05202" y="6457950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56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9"/>
          <a:stretch/>
        </p:blipFill>
        <p:spPr bwMode="auto">
          <a:xfrm>
            <a:off x="51524" y="1821677"/>
            <a:ext cx="4520476" cy="326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Enrico\Documents\Work\QM2012\2012-Aug-08-meanptv2_pt2_pr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28" y="1836191"/>
            <a:ext cx="4514275" cy="326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2878" y="5181600"/>
            <a:ext cx="8943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First </a:t>
            </a:r>
            <a:r>
              <a:rPr lang="en-US" sz="2000" dirty="0" smtClean="0">
                <a:solidFill>
                  <a:srgbClr val="FFFF00"/>
                </a:solidFill>
              </a:rPr>
              <a:t>hint for J/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 flow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in heavy-ion collisions  (ALICE, forward y) !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66800"/>
            <a:ext cx="79736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The contribution of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  <a:sym typeface="Symbol"/>
              </a:rPr>
              <a:t>J/ from (re)combination 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should lead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    to a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  <a:sym typeface="Symbol"/>
              </a:rPr>
              <a:t>significant elliptic flow 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signal at LHC energy</a:t>
            </a:r>
            <a:endParaRPr lang="it-IT" sz="2000" dirty="0">
              <a:solidFill>
                <a:srgbClr val="FFFFFF"/>
              </a:solidFill>
              <a:cs typeface="Arial" pitchFamily="34" charset="0"/>
            </a:endParaRPr>
          </a:p>
          <a:p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4668" y="55626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cs typeface="Arial" pitchFamily="34" charset="0"/>
              </a:rPr>
              <a:t>Significance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up to 3.5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  <a:sym typeface="Symbol"/>
              </a:rPr>
              <a:t> 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  <a:sym typeface="Symbol"/>
              </a:rPr>
              <a:t>for chosen kinematic/centrality selections</a:t>
            </a:r>
            <a:endParaRPr lang="it-IT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4676" y="5924490"/>
            <a:ext cx="932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cs typeface="Arial" pitchFamily="34" charset="0"/>
              </a:rPr>
              <a:t>Qualitative </a:t>
            </a:r>
            <a:r>
              <a:rPr lang="en-US" sz="2000" dirty="0">
                <a:solidFill>
                  <a:srgbClr val="FFFF00"/>
                </a:solidFill>
                <a:cs typeface="Arial" pitchFamily="34" charset="0"/>
              </a:rPr>
              <a:t>agreement with transport models </a:t>
            </a:r>
            <a:r>
              <a:rPr lang="en-US" sz="2000" dirty="0">
                <a:solidFill>
                  <a:srgbClr val="FFFFFF"/>
                </a:solidFill>
                <a:cs typeface="Arial" pitchFamily="34" charset="0"/>
              </a:rPr>
              <a:t>including regeneration</a:t>
            </a:r>
          </a:p>
        </p:txBody>
      </p:sp>
    </p:spTree>
    <p:extLst>
      <p:ext uri="{BB962C8B-B14F-4D97-AF65-F5344CB8AC3E}">
        <p14:creationId xmlns:p14="http://schemas.microsoft.com/office/powerpoint/2010/main" val="4413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at the LHC: a “summary” plot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48425" y="6127218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57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229225" cy="506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1143000"/>
            <a:ext cx="3553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Main “qualitative” features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now explored 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3115270"/>
            <a:ext cx="3706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Effect of </a:t>
            </a:r>
            <a:r>
              <a:rPr lang="en-US" dirty="0" smtClean="0">
                <a:solidFill>
                  <a:srgbClr val="FFFF00"/>
                </a:solidFill>
              </a:rPr>
              <a:t>“inclusive” </a:t>
            </a:r>
            <a:r>
              <a:rPr lang="en-US" dirty="0" smtClean="0">
                <a:solidFill>
                  <a:schemeClr val="bg1"/>
                </a:solidFill>
              </a:rPr>
              <a:t>(ALICE)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“prompt” </a:t>
            </a:r>
            <a:r>
              <a:rPr lang="en-US" dirty="0" smtClean="0">
                <a:solidFill>
                  <a:schemeClr val="bg1"/>
                </a:solidFill>
              </a:rPr>
              <a:t>(CMS)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expected to be small  </a:t>
            </a:r>
            <a:endParaRPr lang="it-IT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5022" y="2057400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Precise theory calculations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are now needed!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70" y="4163775"/>
            <a:ext cx="3700900" cy="250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4582" y="6206593"/>
            <a:ext cx="474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“Onset” of regeneration </a:t>
            </a:r>
            <a:r>
              <a:rPr lang="en-US" dirty="0" smtClean="0">
                <a:solidFill>
                  <a:schemeClr val="bg1"/>
                </a:solidFill>
              </a:rPr>
              <a:t>at small y, </a:t>
            </a:r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 ?</a:t>
            </a:r>
            <a:endParaRPr lang="it-IT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n-US" dirty="0" smtClean="0">
                <a:sym typeface="Symbol"/>
              </a:rPr>
              <a:t> and open charm, more questions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58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15000"/>
            <a:ext cx="8847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Is the apparent similarity of D and J/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 R</a:t>
            </a:r>
            <a:r>
              <a:rPr lang="en-US" baseline="-25000" dirty="0" smtClean="0">
                <a:solidFill>
                  <a:schemeClr val="bg1"/>
                </a:solidFill>
                <a:sym typeface="Symbol"/>
              </a:rPr>
              <a:t>AA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telling us something ?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  <a:sym typeface="Symbol"/>
              </a:rPr>
              <a:t>In principle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suppression mechanisms are different </a:t>
            </a:r>
            <a:endParaRPr lang="en-US" dirty="0" smtClean="0">
              <a:solidFill>
                <a:srgbClr val="FFFF00"/>
              </a:solidFill>
              <a:sym typeface="Symbol"/>
            </a:endParaRPr>
          </a:p>
          <a:p>
            <a:r>
              <a:rPr lang="en-US" dirty="0">
                <a:solidFill>
                  <a:srgbClr val="FFFF0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 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(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en. loss </a:t>
            </a:r>
            <a:r>
              <a:rPr lang="en-US" dirty="0" err="1" smtClean="0">
                <a:solidFill>
                  <a:schemeClr val="bg1"/>
                </a:solidFill>
                <a:sym typeface="Symbol"/>
              </a:rPr>
              <a:t>vs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suppression) but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….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42451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944562"/>
          </a:xfrm>
        </p:spPr>
        <p:txBody>
          <a:bodyPr/>
          <a:lstStyle/>
          <a:p>
            <a:r>
              <a:rPr lang="it-IT" dirty="0" smtClean="0">
                <a:sym typeface="Symbol"/>
              </a:rPr>
              <a:t>(2S): CMS vs ALICE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z="1800" smtClean="0">
                <a:solidFill>
                  <a:srgbClr val="000000"/>
                </a:solidFill>
              </a:rPr>
              <a:pPr/>
              <a:t>59</a:t>
            </a:fld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5" name="Picture 4" descr="C:\Users\Enrico\Documents\Work\QM2012\gif\InvMass_PbPb_40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59" y="838200"/>
            <a:ext cx="400373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81000" y="838200"/>
            <a:ext cx="3962400" cy="3810000"/>
            <a:chOff x="609600" y="1066800"/>
            <a:chExt cx="3733800" cy="3581400"/>
          </a:xfrm>
        </p:grpSpPr>
        <p:sp>
          <p:nvSpPr>
            <p:cNvPr id="6" name="Rectangle 5"/>
            <p:cNvSpPr/>
            <p:nvPr/>
          </p:nvSpPr>
          <p:spPr bwMode="auto">
            <a:xfrm>
              <a:off x="609600" y="1066800"/>
              <a:ext cx="3733800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389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9"/>
            <a:stretch/>
          </p:blipFill>
          <p:spPr bwMode="auto">
            <a:xfrm>
              <a:off x="609600" y="1066800"/>
              <a:ext cx="3589738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4167806" y="1066800"/>
              <a:ext cx="144062" cy="358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218" y="4724400"/>
            <a:ext cx="9081782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>
                <a:solidFill>
                  <a:schemeClr val="bg1"/>
                </a:solidFill>
                <a:sym typeface="Symbol"/>
              </a:rPr>
              <a:t>(2S) much </a:t>
            </a:r>
            <a:r>
              <a:rPr lang="it-IT" sz="1800" dirty="0" smtClean="0">
                <a:solidFill>
                  <a:srgbClr val="FFFF00"/>
                </a:solidFill>
                <a:sym typeface="Symbol"/>
              </a:rPr>
              <a:t>less bound </a:t>
            </a:r>
            <a:r>
              <a:rPr lang="it-IT" sz="1800" dirty="0" smtClean="0">
                <a:solidFill>
                  <a:schemeClr val="bg1"/>
                </a:solidFill>
                <a:sym typeface="Symbol"/>
              </a:rPr>
              <a:t>than J/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>
                <a:solidFill>
                  <a:schemeClr val="bg1"/>
                </a:solidFill>
                <a:sym typeface="Symbol"/>
              </a:rPr>
              <a:t>Results from the </a:t>
            </a:r>
            <a:r>
              <a:rPr lang="it-IT" sz="1800" dirty="0" smtClean="0">
                <a:solidFill>
                  <a:srgbClr val="FFFF00"/>
                </a:solidFill>
                <a:sym typeface="Symbol"/>
              </a:rPr>
              <a:t>SPS</a:t>
            </a:r>
            <a:r>
              <a:rPr lang="it-IT" sz="1800" dirty="0" smtClean="0">
                <a:solidFill>
                  <a:schemeClr val="bg1"/>
                </a:solidFill>
                <a:sym typeface="Symbol"/>
              </a:rPr>
              <a:t> showed  a </a:t>
            </a:r>
            <a:r>
              <a:rPr lang="it-IT" sz="1800" dirty="0" smtClean="0">
                <a:solidFill>
                  <a:srgbClr val="FFFF00"/>
                </a:solidFill>
                <a:sym typeface="Symbol"/>
              </a:rPr>
              <a:t>larger suppression than for J/</a:t>
            </a:r>
          </a:p>
          <a:p>
            <a:r>
              <a:rPr lang="en-US" sz="1800" dirty="0" smtClean="0">
                <a:solidFill>
                  <a:schemeClr val="bg1"/>
                </a:solidFill>
                <a:sym typeface="Symbol"/>
              </a:rPr>
              <a:t>   (saturating towards central events ? One of the landmarks of stat. model)</a:t>
            </a:r>
            <a:endParaRPr lang="it-IT" sz="1800" dirty="0" smtClean="0">
              <a:solidFill>
                <a:schemeClr val="bg1"/>
              </a:solidFill>
              <a:sym typeface="Symbol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>
                <a:solidFill>
                  <a:schemeClr val="bg1"/>
                </a:solidFill>
                <a:sym typeface="Symbol"/>
              </a:rPr>
              <a:t>No results from RHIC in Au-Au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1800" dirty="0" smtClean="0">
                <a:solidFill>
                  <a:schemeClr val="bg1"/>
                </a:solidFill>
                <a:sym typeface="Symbol"/>
              </a:rPr>
              <a:t>Seen by both </a:t>
            </a:r>
            <a:r>
              <a:rPr lang="it-IT" sz="1800" dirty="0" smtClean="0">
                <a:solidFill>
                  <a:srgbClr val="FFFF00"/>
                </a:solidFill>
                <a:sym typeface="Symbol"/>
              </a:rPr>
              <a:t>CMS</a:t>
            </a:r>
            <a:r>
              <a:rPr lang="it-IT" sz="1800" dirty="0" smtClean="0">
                <a:solidFill>
                  <a:schemeClr val="bg1"/>
                </a:solidFill>
                <a:sym typeface="Symbol"/>
              </a:rPr>
              <a:t> (much better resolution!) and </a:t>
            </a:r>
            <a:r>
              <a:rPr lang="it-IT" sz="1800" dirty="0" smtClean="0">
                <a:solidFill>
                  <a:srgbClr val="FFFF00"/>
                </a:solidFill>
                <a:sym typeface="Symbol"/>
              </a:rPr>
              <a:t>ALICE, different kinem.</a:t>
            </a:r>
            <a:r>
              <a:rPr lang="it-IT" sz="1800" dirty="0" smtClean="0">
                <a:solidFill>
                  <a:schemeClr val="bg1"/>
                </a:solidFill>
                <a:sym typeface="Symbol"/>
              </a:rPr>
              <a:t> 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6412468"/>
            <a:ext cx="281359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Expectations for LHC ?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3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92162"/>
          </a:xfrm>
        </p:spPr>
        <p:txBody>
          <a:bodyPr/>
          <a:lstStyle/>
          <a:p>
            <a:r>
              <a:rPr lang="en-US" dirty="0" smtClean="0"/>
              <a:t>Which medium ?</a:t>
            </a:r>
            <a:endParaRPr lang="it-IT" dirty="0"/>
          </a:p>
        </p:txBody>
      </p:sp>
      <p:pic>
        <p:nvPicPr>
          <p:cNvPr id="101378" name="Picture 2" descr="C:\Users\Enrico\Documents\Work\Nikhef12\PhaseDiagra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874"/>
            <a:ext cx="4953000" cy="34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41" y="609600"/>
            <a:ext cx="9167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We want to study the </a:t>
            </a:r>
            <a:r>
              <a:rPr lang="en-US" dirty="0" smtClean="0">
                <a:solidFill>
                  <a:srgbClr val="FFFF00"/>
                </a:solidFill>
              </a:rPr>
              <a:t>phase diagram </a:t>
            </a:r>
            <a:r>
              <a:rPr lang="en-US" dirty="0" smtClean="0"/>
              <a:t>of </a:t>
            </a:r>
            <a:r>
              <a:rPr lang="en-US" dirty="0" smtClean="0">
                <a:solidFill>
                  <a:srgbClr val="FFFF00"/>
                </a:solidFill>
              </a:rPr>
              <a:t>strongly interacting matter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Is it possible to </a:t>
            </a:r>
            <a:r>
              <a:rPr lang="en-US" dirty="0" err="1" smtClean="0"/>
              <a:t>deconfine</a:t>
            </a:r>
            <a:r>
              <a:rPr lang="en-US" dirty="0" smtClean="0"/>
              <a:t> quarks/gluons </a:t>
            </a:r>
          </a:p>
          <a:p>
            <a:r>
              <a:rPr lang="en-US" dirty="0" smtClean="0"/>
              <a:t>    and </a:t>
            </a:r>
            <a:r>
              <a:rPr lang="en-US" dirty="0" smtClean="0">
                <a:solidFill>
                  <a:srgbClr val="FFFF00"/>
                </a:solidFill>
              </a:rPr>
              <a:t>create a Quark-Gluon Plasma </a:t>
            </a:r>
            <a:r>
              <a:rPr lang="en-US" dirty="0" smtClean="0"/>
              <a:t>(QGP) ?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450239" y="5105400"/>
            <a:ext cx="8354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Only way to do that in the lab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ultrarelativistic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HI collisions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486400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Problems !</a:t>
            </a:r>
            <a:endParaRPr lang="it-IT" dirty="0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865081" cy="341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4864" y="5810310"/>
            <a:ext cx="75033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Quark-Gluon Plasma is </a:t>
            </a:r>
            <a:r>
              <a:rPr lang="en-US" dirty="0" smtClean="0">
                <a:solidFill>
                  <a:srgbClr val="FFFF00"/>
                </a:solidFill>
              </a:rPr>
              <a:t>short-lived</a:t>
            </a:r>
            <a:r>
              <a:rPr lang="en-US" dirty="0" smtClean="0"/>
              <a:t> !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Only </a:t>
            </a:r>
            <a:r>
              <a:rPr lang="en-US" dirty="0" smtClean="0">
                <a:solidFill>
                  <a:srgbClr val="FFFF00"/>
                </a:solidFill>
              </a:rPr>
              <a:t>final state hadrons </a:t>
            </a:r>
            <a:r>
              <a:rPr lang="en-US" dirty="0" smtClean="0"/>
              <a:t>are observed in our detectors</a:t>
            </a:r>
            <a:endParaRPr lang="en-US" dirty="0"/>
          </a:p>
          <a:p>
            <a:r>
              <a:rPr lang="en-US" dirty="0" smtClean="0"/>
              <a:t>    (indirect observation)</a:t>
            </a:r>
          </a:p>
        </p:txBody>
      </p:sp>
    </p:spTree>
    <p:extLst>
      <p:ext uri="{BB962C8B-B14F-4D97-AF65-F5344CB8AC3E}">
        <p14:creationId xmlns:p14="http://schemas.microsoft.com/office/powerpoint/2010/main" val="4170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dirty="0" smtClean="0"/>
              <a:t>Enhancement/suppression ?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z="1800" smtClean="0">
                <a:solidFill>
                  <a:srgbClr val="000000"/>
                </a:solidFill>
              </a:rPr>
              <a:pPr/>
              <a:t>60</a:t>
            </a:fld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5" name="Picture 3" descr="C:\Users\Enrico\Documents\Work\QM2012\finalgif\DoubleRat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35" y="914401"/>
            <a:ext cx="381106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304472"/>
            <a:ext cx="90847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At </a:t>
            </a:r>
            <a:r>
              <a:rPr lang="en-US" sz="1800" dirty="0" smtClean="0">
                <a:solidFill>
                  <a:srgbClr val="FFFF00"/>
                </a:solidFill>
              </a:rPr>
              <a:t>SPS</a:t>
            </a:r>
            <a:r>
              <a:rPr lang="en-US" sz="1800" dirty="0" smtClean="0">
                <a:solidFill>
                  <a:schemeClr val="bg1"/>
                </a:solidFill>
              </a:rPr>
              <a:t>, the suppression increased with centrality (the opposite for CMS)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Overall interpretation is </a:t>
            </a:r>
            <a:r>
              <a:rPr lang="en-US" sz="1800" dirty="0" smtClean="0">
                <a:solidFill>
                  <a:srgbClr val="FFFF00"/>
                </a:solidFill>
              </a:rPr>
              <a:t>challenging</a:t>
            </a:r>
            <a:endParaRPr lang="en-US" sz="1800" dirty="0">
              <a:solidFill>
                <a:srgbClr val="FFFF0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ALICE </a:t>
            </a:r>
            <a:r>
              <a:rPr lang="en-US" sz="1800" dirty="0" err="1" smtClean="0">
                <a:solidFill>
                  <a:schemeClr val="bg1"/>
                </a:solidFill>
              </a:rPr>
              <a:t>vs</a:t>
            </a:r>
            <a:r>
              <a:rPr lang="en-US" sz="1800" dirty="0" smtClean="0">
                <a:solidFill>
                  <a:schemeClr val="bg1"/>
                </a:solidFill>
              </a:rPr>
              <a:t> CMS: should we worry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r>
              <a:rPr lang="en-US" sz="1800" dirty="0" smtClean="0">
                <a:solidFill>
                  <a:schemeClr val="bg1"/>
                </a:solidFill>
              </a:rPr>
              <a:t> Probably not, seen the size of the errors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FFFF00"/>
                </a:solidFill>
              </a:rPr>
              <a:t>Large uncertainties</a:t>
            </a:r>
            <a:r>
              <a:rPr lang="en-US" sz="1800" dirty="0">
                <a:solidFill>
                  <a:schemeClr val="bg1"/>
                </a:solidFill>
              </a:rPr>
              <a:t>: signal extraction, </a:t>
            </a:r>
            <a:r>
              <a:rPr lang="en-US" sz="1800" dirty="0" err="1">
                <a:solidFill>
                  <a:schemeClr val="bg1"/>
                </a:solidFill>
              </a:rPr>
              <a:t>pp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reference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 smtClean="0">
                <a:solidFill>
                  <a:schemeClr val="bg1"/>
                </a:solidFill>
              </a:rPr>
              <a:t>Work needed to reduce systematics</a:t>
            </a:r>
            <a:endParaRPr lang="it-IT" sz="18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6849"/>
            <a:ext cx="5332934" cy="291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029670"/>
            <a:ext cx="4949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solidFill>
                  <a:srgbClr val="FFFF00"/>
                </a:solidFill>
              </a:rPr>
              <a:t>CMS</a:t>
            </a:r>
            <a:r>
              <a:rPr lang="en-US" sz="1800" dirty="0">
                <a:solidFill>
                  <a:schemeClr val="bg1"/>
                </a:solidFill>
              </a:rPr>
              <a:t>: transition </a:t>
            </a:r>
            <a:r>
              <a:rPr lang="en-US" sz="1800" dirty="0">
                <a:solidFill>
                  <a:srgbClr val="FFFF00"/>
                </a:solidFill>
              </a:rPr>
              <a:t>from</a:t>
            </a:r>
            <a:r>
              <a:rPr lang="en-US" sz="1800" dirty="0">
                <a:solidFill>
                  <a:schemeClr val="bg1"/>
                </a:solidFill>
              </a:rPr>
              <a:t> strong (relative) </a:t>
            </a:r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rgbClr val="FFFF00"/>
                </a:solidFill>
              </a:rPr>
              <a:t> enhancement to suppression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    in a relatively narrow </a:t>
            </a:r>
            <a:r>
              <a:rPr lang="en-US" sz="1800" dirty="0" err="1">
                <a:solidFill>
                  <a:schemeClr val="bg1"/>
                </a:solidFill>
              </a:rPr>
              <a:t>p</a:t>
            </a:r>
            <a:r>
              <a:rPr lang="en-US" sz="1800" baseline="-25000" dirty="0" err="1">
                <a:solidFill>
                  <a:schemeClr val="bg1"/>
                </a:solidFill>
              </a:rPr>
              <a:t>T</a:t>
            </a:r>
            <a:r>
              <a:rPr lang="en-US" sz="1800" baseline="-250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range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3837" y="4648200"/>
            <a:ext cx="292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ALICE</a:t>
            </a:r>
            <a:r>
              <a:rPr lang="en-US" sz="1800" dirty="0" smtClean="0">
                <a:solidFill>
                  <a:schemeClr val="bg1"/>
                </a:solidFill>
              </a:rPr>
              <a:t> excludes a large </a:t>
            </a:r>
          </a:p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enhancement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5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Finally, the </a:t>
            </a:r>
            <a:r>
              <a:rPr lang="en-US" dirty="0" smtClean="0">
                <a:sym typeface="Symbol"/>
              </a:rPr>
              <a:t>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61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28" y="762000"/>
            <a:ext cx="835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LHC is really the machine for studying </a:t>
            </a:r>
            <a:r>
              <a:rPr lang="en-US" dirty="0" err="1" smtClean="0">
                <a:solidFill>
                  <a:srgbClr val="FFFF00"/>
                </a:solidFill>
              </a:rPr>
              <a:t>bottomonium</a:t>
            </a:r>
            <a:r>
              <a:rPr lang="en-US" dirty="0" smtClean="0">
                <a:solidFill>
                  <a:srgbClr val="FFFF00"/>
                </a:solidFill>
              </a:rPr>
              <a:t> in AA collisions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(and CMS </a:t>
            </a:r>
            <a:r>
              <a:rPr lang="en-US" dirty="0" smtClean="0">
                <a:solidFill>
                  <a:srgbClr val="FFFF00"/>
                </a:solidFill>
              </a:rPr>
              <a:t>the best suited experiment </a:t>
            </a:r>
            <a:r>
              <a:rPr lang="en-US" dirty="0" smtClean="0">
                <a:solidFill>
                  <a:schemeClr val="bg1"/>
                </a:solidFill>
              </a:rPr>
              <a:t>to do that!)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52575"/>
            <a:ext cx="892492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17" y="1828800"/>
            <a:ext cx="416468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76200"/>
            <a:ext cx="10058400" cy="792162"/>
          </a:xfrm>
        </p:spPr>
        <p:txBody>
          <a:bodyPr/>
          <a:lstStyle/>
          <a:p>
            <a:r>
              <a:rPr lang="en-US" dirty="0" smtClean="0"/>
              <a:t>Strong suppression of </a:t>
            </a:r>
            <a:r>
              <a:rPr lang="en-US" dirty="0" smtClean="0">
                <a:sym typeface="Symbol"/>
              </a:rPr>
              <a:t>(2S), </a:t>
            </a:r>
            <a:r>
              <a:rPr lang="en-US" dirty="0" err="1" smtClean="0">
                <a:sym typeface="Symbol"/>
              </a:rPr>
              <a:t>wrt</a:t>
            </a:r>
            <a:r>
              <a:rPr lang="en-US" dirty="0" smtClean="0">
                <a:sym typeface="Symbol"/>
              </a:rPr>
              <a:t> to </a:t>
            </a:r>
            <a:r>
              <a:rPr lang="en-US" dirty="0">
                <a:sym typeface="Symbol"/>
              </a:rPr>
              <a:t></a:t>
            </a:r>
            <a:r>
              <a:rPr lang="en-US" dirty="0" smtClean="0">
                <a:sym typeface="Symbol"/>
              </a:rPr>
              <a:t>(1S</a:t>
            </a:r>
            <a:r>
              <a:rPr lang="en-US" dirty="0">
                <a:sym typeface="Symbol"/>
              </a:rPr>
              <a:t>)</a:t>
            </a:r>
            <a:endParaRPr lang="it-IT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813620" cy="46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106680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2000" dirty="0">
                <a:solidFill>
                  <a:schemeClr val="bg1"/>
                </a:solidFill>
              </a:rPr>
              <a:t>Separated </a:t>
            </a:r>
            <a:r>
              <a:rPr lang="el-GR" sz="2000" dirty="0">
                <a:solidFill>
                  <a:srgbClr val="FFFF00"/>
                </a:solidFill>
              </a:rPr>
              <a:t>ϒ(2</a:t>
            </a:r>
            <a:r>
              <a:rPr lang="it-IT" sz="2000" dirty="0">
                <a:solidFill>
                  <a:srgbClr val="FFFF00"/>
                </a:solidFill>
              </a:rPr>
              <a:t>S)</a:t>
            </a:r>
            <a:r>
              <a:rPr lang="it-IT" sz="2000" dirty="0">
                <a:solidFill>
                  <a:schemeClr val="bg1"/>
                </a:solidFill>
              </a:rPr>
              <a:t> and </a:t>
            </a:r>
            <a:r>
              <a:rPr lang="el-GR" sz="2000" dirty="0">
                <a:solidFill>
                  <a:srgbClr val="FFFF00"/>
                </a:solidFill>
              </a:rPr>
              <a:t>ϒ(3</a:t>
            </a:r>
            <a:r>
              <a:rPr lang="it-IT" sz="2000" dirty="0">
                <a:solidFill>
                  <a:srgbClr val="FFFF00"/>
                </a:solidFill>
              </a:rPr>
              <a:t>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Measured </a:t>
            </a:r>
            <a:r>
              <a:rPr lang="en-US" sz="2000" dirty="0">
                <a:solidFill>
                  <a:srgbClr val="FFFF00"/>
                </a:solidFill>
              </a:rPr>
              <a:t>ϒ(2S)/</a:t>
            </a:r>
            <a:r>
              <a:rPr lang="en-US" sz="2000" dirty="0" smtClean="0">
                <a:solidFill>
                  <a:srgbClr val="FFFF00"/>
                </a:solidFill>
              </a:rPr>
              <a:t>ϒ(1S)double </a:t>
            </a:r>
            <a:r>
              <a:rPr lang="en-US" sz="2000" dirty="0">
                <a:solidFill>
                  <a:srgbClr val="FFFF00"/>
                </a:solidFill>
              </a:rPr>
              <a:t>ratio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vs. </a:t>
            </a:r>
            <a:r>
              <a:rPr lang="it-IT" sz="2000" dirty="0" smtClean="0">
                <a:solidFill>
                  <a:schemeClr val="bg1"/>
                </a:solidFill>
              </a:rPr>
              <a:t>centrality</a:t>
            </a: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it-IT" sz="2000" dirty="0" smtClean="0">
                <a:solidFill>
                  <a:schemeClr val="bg1"/>
                </a:solidFill>
              </a:rPr>
              <a:t>centrality integrated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q"/>
            </a:pPr>
            <a:endParaRPr lang="it-IT" sz="2000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it-IT" sz="2000" dirty="0" smtClean="0">
                <a:solidFill>
                  <a:schemeClr val="bg1"/>
                </a:solidFill>
              </a:rPr>
              <a:t>no </a:t>
            </a:r>
            <a:r>
              <a:rPr lang="it-IT" sz="2000" dirty="0">
                <a:solidFill>
                  <a:schemeClr val="bg1"/>
                </a:solidFill>
              </a:rPr>
              <a:t>strong centrality dependence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FFFF00"/>
                </a:solidFill>
              </a:rPr>
              <a:t>Upper </a:t>
            </a:r>
            <a:r>
              <a:rPr lang="it-IT" sz="2000" dirty="0">
                <a:solidFill>
                  <a:srgbClr val="FFFF00"/>
                </a:solidFill>
              </a:rPr>
              <a:t>limit</a:t>
            </a:r>
            <a:r>
              <a:rPr lang="it-IT" sz="2000" dirty="0">
                <a:solidFill>
                  <a:schemeClr val="bg1"/>
                </a:solidFill>
              </a:rPr>
              <a:t> on </a:t>
            </a:r>
            <a:r>
              <a:rPr lang="el-GR" sz="2000" dirty="0">
                <a:solidFill>
                  <a:schemeClr val="bg1"/>
                </a:solidFill>
              </a:rPr>
              <a:t>ϒ(3</a:t>
            </a:r>
            <a:r>
              <a:rPr lang="it-IT" sz="2000" dirty="0">
                <a:solidFill>
                  <a:schemeClr val="bg1"/>
                </a:solidFill>
              </a:rPr>
              <a:t>S)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it-IT" sz="2000" dirty="0" smtClean="0">
                <a:solidFill>
                  <a:schemeClr val="bg1"/>
                </a:solidFill>
              </a:rPr>
              <a:t>centrality integrated</a:t>
            </a:r>
            <a:endParaRPr lang="it-IT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14600"/>
            <a:ext cx="3733800" cy="6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4581525"/>
            <a:ext cx="3552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15000"/>
            <a:ext cx="4937766" cy="100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3634" y="5943600"/>
            <a:ext cx="3291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One of the long-awaited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s</a:t>
            </a:r>
            <a:r>
              <a:rPr lang="en-US" sz="2000" dirty="0" smtClean="0">
                <a:solidFill>
                  <a:srgbClr val="FFFF00"/>
                </a:solidFill>
              </a:rPr>
              <a:t>ignatures ?</a:t>
            </a:r>
            <a:endParaRPr lang="it-IT" sz="2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First accurate determination of </a:t>
            </a:r>
            <a:r>
              <a:rPr lang="en-US" dirty="0" smtClean="0">
                <a:sym typeface="Symbol"/>
              </a:rPr>
              <a:t> suppression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63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37461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1600200"/>
            <a:ext cx="41697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Suppression </a:t>
            </a:r>
            <a:r>
              <a:rPr lang="en-US" sz="2000" dirty="0" smtClean="0">
                <a:solidFill>
                  <a:srgbClr val="FFFF00"/>
                </a:solidFill>
              </a:rPr>
              <a:t>increases with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   centrality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First determination of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(2S) </a:t>
            </a:r>
          </a:p>
          <a:p>
            <a:r>
              <a:rPr lang="en-US" sz="2000" dirty="0">
                <a:solidFill>
                  <a:srgbClr val="FFFF00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sym typeface="Symbol"/>
              </a:rPr>
              <a:t>  R</a:t>
            </a:r>
            <a:r>
              <a:rPr lang="en-US" sz="2000" baseline="-25000" dirty="0" smtClean="0">
                <a:solidFill>
                  <a:srgbClr val="FFFF00"/>
                </a:solidFill>
                <a:sym typeface="Symbol"/>
              </a:rPr>
              <a:t>AA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:</a:t>
            </a:r>
            <a:r>
              <a:rPr lang="en-US" sz="2000" baseline="-250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already suppressed in </a:t>
            </a:r>
          </a:p>
          <a:p>
            <a:r>
              <a:rPr lang="en-US" sz="2000" dirty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 peripheral collisions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4653" y="3849469"/>
            <a:ext cx="3964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FFFF00"/>
                </a:solidFill>
                <a:sym typeface="Symbol"/>
              </a:rPr>
              <a:t>(1S) </a:t>
            </a:r>
            <a:r>
              <a:rPr lang="it-IT" sz="2000" dirty="0" smtClean="0">
                <a:solidFill>
                  <a:schemeClr val="bg1"/>
                </a:solidFill>
                <a:sym typeface="Symbol"/>
              </a:rPr>
              <a:t>compatible with </a:t>
            </a:r>
            <a:r>
              <a:rPr lang="it-IT" sz="2000" dirty="0" smtClean="0">
                <a:solidFill>
                  <a:srgbClr val="FFFF00"/>
                </a:solidFill>
                <a:sym typeface="Symbol"/>
              </a:rPr>
              <a:t>only</a:t>
            </a:r>
          </a:p>
          <a:p>
            <a:r>
              <a:rPr lang="en-US" sz="2000" dirty="0" smtClean="0">
                <a:solidFill>
                  <a:srgbClr val="FFFF00"/>
                </a:solidFill>
                <a:sym typeface="Symbol"/>
              </a:rPr>
              <a:t>   feed-down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 suppression ?</a:t>
            </a:r>
            <a:endParaRPr lang="it-IT" sz="2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18383" y="4724400"/>
            <a:ext cx="3920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 smtClean="0">
                <a:solidFill>
                  <a:schemeClr val="bg1"/>
                </a:solidFill>
              </a:rPr>
              <a:t>Probably yes, also taking into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account the normalization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uncertainty</a:t>
            </a:r>
            <a:endParaRPr lang="it-IT" dirty="0" smtClean="0">
              <a:solidFill>
                <a:schemeClr val="bg1"/>
              </a:solidFill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419600" cy="484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172200"/>
            <a:ext cx="7846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Compatible with STAR (but large uncorrelated errors): expected ?</a:t>
            </a:r>
          </a:p>
          <a:p>
            <a:r>
              <a:rPr lang="it-IT" dirty="0" smtClean="0">
                <a:solidFill>
                  <a:srgbClr val="FFFF00"/>
                </a:solidFill>
                <a:sym typeface="Symbol"/>
              </a:rPr>
              <a:t>Is </a:t>
            </a:r>
            <a:r>
              <a:rPr lang="it-IT" dirty="0">
                <a:solidFill>
                  <a:srgbClr val="FFFF00"/>
                </a:solidFill>
                <a:sym typeface="Symbol"/>
              </a:rPr>
              <a:t>(1S</a:t>
            </a:r>
            <a:r>
              <a:rPr lang="it-IT" dirty="0" smtClean="0">
                <a:solidFill>
                  <a:srgbClr val="FFFF00"/>
                </a:solidFill>
                <a:sym typeface="Symbol"/>
              </a:rPr>
              <a:t>) dissoc. </a:t>
            </a:r>
            <a:r>
              <a:rPr lang="it-IT" dirty="0">
                <a:solidFill>
                  <a:srgbClr val="FFFF00"/>
                </a:solidFill>
                <a:sym typeface="Symbol"/>
              </a:rPr>
              <a:t>t</a:t>
            </a:r>
            <a:r>
              <a:rPr lang="it-IT" dirty="0" smtClean="0">
                <a:solidFill>
                  <a:srgbClr val="FFFF00"/>
                </a:solidFill>
                <a:sym typeface="Symbol"/>
              </a:rPr>
              <a:t>hreshold still beyond LHC reach ? </a:t>
            </a:r>
            <a:r>
              <a:rPr lang="it-IT" smtClean="0">
                <a:solidFill>
                  <a:srgbClr val="FFFF00"/>
                </a:solidFill>
                <a:sym typeface="Wingdings" pitchFamily="2" charset="2"/>
              </a:rPr>
              <a:t> Full energy</a:t>
            </a:r>
            <a:endParaRPr lang="it-IT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dirty="0" smtClean="0"/>
              <a:t>What did we learn ?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24600" y="6092825"/>
            <a:ext cx="2133600" cy="476250"/>
          </a:xfrm>
        </p:spPr>
        <p:txBody>
          <a:bodyPr/>
          <a:lstStyle/>
          <a:p>
            <a:fld id="{2ECB6429-3E7F-467F-940C-DF45ED45ABB3}" type="slidenum">
              <a:rPr lang="it-IT" smtClean="0">
                <a:solidFill>
                  <a:srgbClr val="000000"/>
                </a:solidFill>
              </a:rPr>
              <a:pPr/>
              <a:t>64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11480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29200" y="914400"/>
            <a:ext cx="4114800" cy="3970226"/>
            <a:chOff x="5029200" y="1143000"/>
            <a:chExt cx="4114800" cy="3970226"/>
          </a:xfrm>
        </p:grpSpPr>
        <p:pic>
          <p:nvPicPr>
            <p:cNvPr id="430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143000"/>
              <a:ext cx="4114800" cy="397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5029200" y="1828800"/>
              <a:ext cx="304800" cy="3284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" y="5068669"/>
            <a:ext cx="8243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chemeClr val="bg1"/>
                </a:solidFill>
              </a:rPr>
              <a:t>26 years after first suppression prediction, this is </a:t>
            </a:r>
            <a:r>
              <a:rPr lang="en-US" dirty="0" smtClean="0">
                <a:solidFill>
                  <a:srgbClr val="FFFF00"/>
                </a:solidFill>
              </a:rPr>
              <a:t>observed also in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  the </a:t>
            </a:r>
            <a:r>
              <a:rPr lang="en-US" dirty="0" err="1" smtClean="0">
                <a:solidFill>
                  <a:srgbClr val="FFFF00"/>
                </a:solidFill>
              </a:rPr>
              <a:t>bottomonium</a:t>
            </a:r>
            <a:r>
              <a:rPr lang="en-US" dirty="0" smtClean="0">
                <a:solidFill>
                  <a:srgbClr val="FFFF00"/>
                </a:solidFill>
              </a:rPr>
              <a:t> sector </a:t>
            </a:r>
            <a:r>
              <a:rPr lang="en-US" dirty="0" smtClean="0">
                <a:solidFill>
                  <a:schemeClr val="bg1"/>
                </a:solidFill>
              </a:rPr>
              <a:t> with a very good accuracy</a:t>
            </a:r>
            <a:endParaRPr lang="it-IT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754469"/>
            <a:ext cx="8644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R</a:t>
            </a:r>
            <a:r>
              <a:rPr lang="en-US" baseline="-25000" dirty="0" smtClean="0">
                <a:solidFill>
                  <a:srgbClr val="FFFF00"/>
                </a:solidFill>
              </a:rPr>
              <a:t>AA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binding energy </a:t>
            </a:r>
            <a:r>
              <a:rPr lang="en-US" dirty="0" smtClean="0">
                <a:solidFill>
                  <a:schemeClr val="bg1"/>
                </a:solidFill>
              </a:rPr>
              <a:t>qualitatively interesting: can different </a:t>
            </a:r>
            <a:r>
              <a:rPr lang="en-US" dirty="0" err="1" smtClean="0">
                <a:solidFill>
                  <a:schemeClr val="bg1"/>
                </a:solidFill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bg1"/>
                </a:solidFill>
              </a:rPr>
              <a:t>coverage be seen as a way to “kill” recombination ? </a:t>
            </a:r>
            <a:endParaRPr lang="it-IT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838200"/>
            <a:ext cx="832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Heavy </a:t>
            </a:r>
            <a:r>
              <a:rPr lang="en-US" dirty="0" err="1" smtClean="0">
                <a:solidFill>
                  <a:srgbClr val="FFFF00"/>
                </a:solidFill>
              </a:rPr>
              <a:t>quarkonia</a:t>
            </a:r>
            <a:r>
              <a:rPr lang="en-US" dirty="0" smtClean="0">
                <a:solidFill>
                  <a:srgbClr val="FFFF00"/>
                </a:solidFill>
              </a:rPr>
              <a:t> and QGP</a:t>
            </a:r>
            <a:r>
              <a:rPr lang="en-US" dirty="0" smtClean="0"/>
              <a:t>: after &gt;25 years still a very lively</a:t>
            </a:r>
          </a:p>
          <a:p>
            <a:r>
              <a:rPr lang="en-US" dirty="0" smtClean="0"/>
              <a:t>    field of investigation, with surprises still possible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752600"/>
            <a:ext cx="8777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Very </a:t>
            </a:r>
            <a:r>
              <a:rPr lang="en-US" dirty="0" smtClean="0">
                <a:solidFill>
                  <a:srgbClr val="FFFF00"/>
                </a:solidFill>
              </a:rPr>
              <a:t>strong sensitivity </a:t>
            </a:r>
            <a:r>
              <a:rPr lang="en-US" dirty="0" smtClean="0"/>
              <a:t>of </a:t>
            </a:r>
            <a:r>
              <a:rPr lang="en-US" dirty="0" err="1" smtClean="0"/>
              <a:t>quarkonium</a:t>
            </a:r>
            <a:r>
              <a:rPr lang="en-US" dirty="0" smtClean="0"/>
              <a:t> states to the medium </a:t>
            </a:r>
          </a:p>
          <a:p>
            <a:r>
              <a:rPr lang="en-US" dirty="0" smtClean="0"/>
              <a:t>   created in </a:t>
            </a:r>
            <a:r>
              <a:rPr lang="en-US" dirty="0"/>
              <a:t>h</a:t>
            </a:r>
            <a:r>
              <a:rPr lang="en-US" dirty="0" smtClean="0"/>
              <a:t>eavy-ion collisions: interpretation not always </a:t>
            </a:r>
            <a:r>
              <a:rPr lang="en-US" dirty="0" smtClean="0"/>
              <a:t>easy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 particular, </a:t>
            </a:r>
            <a:r>
              <a:rPr lang="en-US" dirty="0" smtClean="0">
                <a:solidFill>
                  <a:srgbClr val="FFFF00"/>
                </a:solidFill>
              </a:rPr>
              <a:t>CNM effects still defy </a:t>
            </a:r>
            <a:r>
              <a:rPr lang="en-US" dirty="0" smtClean="0"/>
              <a:t>a quantitative understanding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248561"/>
            <a:ext cx="79169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Two </a:t>
            </a:r>
            <a:r>
              <a:rPr lang="en-US" dirty="0" smtClean="0">
                <a:solidFill>
                  <a:srgbClr val="FFFF00"/>
                </a:solidFill>
              </a:rPr>
              <a:t>main mechanisms </a:t>
            </a:r>
            <a:r>
              <a:rPr lang="en-US" dirty="0" smtClean="0"/>
              <a:t>at </a:t>
            </a:r>
            <a:r>
              <a:rPr lang="en-US" dirty="0" smtClean="0"/>
              <a:t>play in AA collisions</a:t>
            </a:r>
            <a:endParaRPr lang="en-US" dirty="0" smtClean="0"/>
          </a:p>
          <a:p>
            <a:pPr marL="914400" lvl="1" indent="-457200">
              <a:buAutoNum type="arabicParenR"/>
            </a:pPr>
            <a:r>
              <a:rPr lang="en-US" dirty="0" smtClean="0"/>
              <a:t>Suppression by </a:t>
            </a:r>
            <a:r>
              <a:rPr lang="en-US" dirty="0" smtClean="0">
                <a:solidFill>
                  <a:srgbClr val="FFFF00"/>
                </a:solidFill>
              </a:rPr>
              <a:t>color screening/</a:t>
            </a:r>
            <a:r>
              <a:rPr lang="en-US" dirty="0" err="1" smtClean="0">
                <a:solidFill>
                  <a:srgbClr val="FFFF00"/>
                </a:solidFill>
              </a:rPr>
              <a:t>partonic</a:t>
            </a:r>
            <a:r>
              <a:rPr lang="en-US" dirty="0" smtClean="0">
                <a:solidFill>
                  <a:srgbClr val="FFFF00"/>
                </a:solidFill>
              </a:rPr>
              <a:t> dissociation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1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Re-generation</a:t>
            </a:r>
            <a:r>
              <a:rPr lang="en-US" dirty="0" smtClean="0"/>
              <a:t> (for </a:t>
            </a:r>
            <a:r>
              <a:rPr lang="en-US" dirty="0" err="1" smtClean="0"/>
              <a:t>charmonium</a:t>
            </a:r>
            <a:r>
              <a:rPr lang="en-US" dirty="0" smtClean="0"/>
              <a:t> only!) at high </a:t>
            </a:r>
            <a:r>
              <a:rPr lang="en-US" dirty="0" smtClean="0">
                <a:sym typeface="Symbol"/>
              </a:rPr>
              <a:t>s</a:t>
            </a:r>
          </a:p>
          <a:p>
            <a:r>
              <a:rPr lang="en-US" dirty="0" smtClean="0">
                <a:sym typeface="Symbol"/>
              </a:rPr>
              <a:t>    </a:t>
            </a:r>
            <a:r>
              <a:rPr lang="en-US" dirty="0" smtClean="0">
                <a:sym typeface="Symbol"/>
              </a:rPr>
              <a:t>can </a:t>
            </a:r>
            <a:r>
              <a:rPr lang="en-US" dirty="0" smtClean="0">
                <a:sym typeface="Symbol"/>
              </a:rPr>
              <a:t>qualitatively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explain</a:t>
            </a:r>
            <a:r>
              <a:rPr lang="en-US" dirty="0" smtClean="0">
                <a:sym typeface="Symbol"/>
              </a:rPr>
              <a:t> the main features of the results 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338187" y="5029200"/>
            <a:ext cx="79875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Future </a:t>
            </a:r>
            <a:r>
              <a:rPr lang="en-US" dirty="0" smtClean="0"/>
              <a:t>of </a:t>
            </a:r>
            <a:r>
              <a:rPr lang="en-US" dirty="0" err="1" smtClean="0"/>
              <a:t>quarkonia</a:t>
            </a:r>
            <a:r>
              <a:rPr lang="en-US" dirty="0" smtClean="0"/>
              <a:t>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multi-differential</a:t>
            </a:r>
            <a:r>
              <a:rPr lang="en-US" dirty="0" smtClean="0"/>
              <a:t> suppression studies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cold nuclear matter </a:t>
            </a:r>
            <a:r>
              <a:rPr lang="en-US" dirty="0" smtClean="0"/>
              <a:t>at LHC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full</a:t>
            </a:r>
            <a:r>
              <a:rPr lang="en-US" dirty="0" smtClean="0"/>
              <a:t> LHC energy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complete characterization of </a:t>
            </a:r>
            <a:r>
              <a:rPr lang="en-US" dirty="0" smtClean="0">
                <a:solidFill>
                  <a:srgbClr val="FFFF00"/>
                </a:solidFill>
              </a:rPr>
              <a:t>excited states </a:t>
            </a:r>
            <a:r>
              <a:rPr lang="en-US" dirty="0" smtClean="0"/>
              <a:t>in the QGP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333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1127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277" name="Picture 3" descr="ALIce_SETUP_final_c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27"/>
            <a:stretch>
              <a:fillRect/>
            </a:stretch>
          </p:blipFill>
          <p:spPr bwMode="auto">
            <a:xfrm>
              <a:off x="0" y="224"/>
              <a:ext cx="5760" cy="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Rectangle 4"/>
            <p:cNvSpPr>
              <a:spLocks noChangeArrowheads="1"/>
            </p:cNvSpPr>
            <p:nvPr/>
          </p:nvSpPr>
          <p:spPr bwMode="auto">
            <a:xfrm>
              <a:off x="3878" y="375"/>
              <a:ext cx="1882" cy="1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it-IT" sz="180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grpSp>
          <p:nvGrpSpPr>
            <p:cNvPr id="11279" name="Group 5"/>
            <p:cNvGrpSpPr>
              <a:grpSpLocks/>
            </p:cNvGrpSpPr>
            <p:nvPr/>
          </p:nvGrpSpPr>
          <p:grpSpPr bwMode="auto">
            <a:xfrm>
              <a:off x="3734" y="0"/>
              <a:ext cx="2026" cy="1495"/>
              <a:chOff x="2977" y="246"/>
              <a:chExt cx="2026" cy="1495"/>
            </a:xfrm>
          </p:grpSpPr>
          <p:pic>
            <p:nvPicPr>
              <p:cNvPr id="11280" name="Picture 6" descr="ALIce_SETUP_final_c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32" t="6055" r="8464" b="71506"/>
              <a:stretch>
                <a:fillRect/>
              </a:stretch>
            </p:blipFill>
            <p:spPr bwMode="auto">
              <a:xfrm>
                <a:off x="3062" y="377"/>
                <a:ext cx="1941" cy="1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1" name="Picture 7" descr="ALIce_SETUP_final_c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846" t="18721" b="70404"/>
              <a:stretch>
                <a:fillRect/>
              </a:stretch>
            </p:blipFill>
            <p:spPr bwMode="auto">
              <a:xfrm>
                <a:off x="4662" y="1033"/>
                <a:ext cx="337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82" name="Picture 8" descr="ALIce_SETUP_final_c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11" r="13776" b="97302"/>
              <a:stretch>
                <a:fillRect/>
              </a:stretch>
            </p:blipFill>
            <p:spPr bwMode="auto">
              <a:xfrm>
                <a:off x="2977" y="246"/>
                <a:ext cx="148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283" name="Picture 9" descr="ALIce_SETUP_final_c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76" t="26001" r="33315" b="68188"/>
            <a:stretch>
              <a:fillRect/>
            </a:stretch>
          </p:blipFill>
          <p:spPr bwMode="auto">
            <a:xfrm>
              <a:off x="3483" y="1296"/>
              <a:ext cx="549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85" name="Text Box 10"/>
          <p:cNvSpPr txBox="1">
            <a:spLocks noChangeArrowheads="1"/>
          </p:cNvSpPr>
          <p:nvPr/>
        </p:nvSpPr>
        <p:spPr bwMode="auto">
          <a:xfrm>
            <a:off x="0" y="0"/>
            <a:ext cx="2425700" cy="938213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Size</a:t>
            </a:r>
            <a:r>
              <a:rPr lang="en-US" sz="160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sz="1600">
                <a:solidFill>
                  <a:srgbClr val="FC0128"/>
                </a:solidFill>
                <a:latin typeface="Verdana" pitchFamily="34" charset="0"/>
              </a:rPr>
              <a:t>16 x 26</a:t>
            </a:r>
            <a:r>
              <a:rPr lang="en-US" sz="1600">
                <a:solidFill>
                  <a:srgbClr val="000000"/>
                </a:solidFill>
                <a:latin typeface="Verdana" pitchFamily="34" charset="0"/>
              </a:rPr>
              <a:t> meters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Weight</a:t>
            </a:r>
            <a:r>
              <a:rPr lang="en-US" sz="160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sz="1600">
                <a:solidFill>
                  <a:srgbClr val="FC0128"/>
                </a:solidFill>
                <a:latin typeface="Verdana" pitchFamily="34" charset="0"/>
              </a:rPr>
              <a:t>10,000</a:t>
            </a:r>
            <a:r>
              <a:rPr lang="en-US" sz="1600">
                <a:solidFill>
                  <a:srgbClr val="000000"/>
                </a:solidFill>
                <a:latin typeface="Verdana" pitchFamily="34" charset="0"/>
              </a:rPr>
              <a:t> tons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</a:pP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Detectors:</a:t>
            </a:r>
            <a:r>
              <a:rPr lang="en-US" sz="160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792162"/>
          </a:xfrm>
        </p:spPr>
        <p:txBody>
          <a:bodyPr/>
          <a:lstStyle/>
          <a:p>
            <a:r>
              <a:rPr lang="en-US" dirty="0" smtClean="0"/>
              <a:t>Focus on </a:t>
            </a:r>
            <a:r>
              <a:rPr lang="en-US" dirty="0" err="1" smtClean="0"/>
              <a:t>Pb-Pb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715986" y="2105769"/>
            <a:ext cx="3017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Centrality</a:t>
            </a:r>
            <a:r>
              <a:rPr lang="en-US" dirty="0" smtClean="0"/>
              <a:t> estimate: </a:t>
            </a:r>
          </a:p>
          <a:p>
            <a:r>
              <a:rPr lang="en-US" dirty="0" smtClean="0"/>
              <a:t>  standard approach</a:t>
            </a:r>
            <a:endParaRPr lang="it-IT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603173"/>
            <a:ext cx="4800600" cy="301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6781608" y="1295400"/>
            <a:ext cx="2286193" cy="30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bg1"/>
                </a:solidFill>
                <a:latin typeface="+mn-lt"/>
              </a:rPr>
              <a:t>PRL106 (2011) 032301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3096369"/>
            <a:ext cx="4185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FFFF00"/>
                </a:solidFill>
              </a:rPr>
              <a:t>Glauber</a:t>
            </a:r>
            <a:r>
              <a:rPr lang="en-US" dirty="0" smtClean="0"/>
              <a:t> model fits</a:t>
            </a:r>
          </a:p>
          <a:p>
            <a:pPr marL="174625" indent="-174625">
              <a:buSzPct val="150000"/>
              <a:buFont typeface="Arial" pitchFamily="34" charset="0"/>
              <a:buChar char="•"/>
            </a:pPr>
            <a:r>
              <a:rPr lang="en-US" dirty="0" smtClean="0"/>
              <a:t>Define </a:t>
            </a:r>
            <a:r>
              <a:rPr lang="en-US" dirty="0" smtClean="0">
                <a:solidFill>
                  <a:srgbClr val="FFFF00"/>
                </a:solidFill>
              </a:rPr>
              <a:t>classes</a:t>
            </a:r>
            <a:r>
              <a:rPr lang="en-US" dirty="0" smtClean="0"/>
              <a:t> corresponding </a:t>
            </a:r>
          </a:p>
          <a:p>
            <a:pPr>
              <a:buSzPct val="150000"/>
            </a:pPr>
            <a:r>
              <a:rPr lang="en-US" dirty="0"/>
              <a:t> </a:t>
            </a:r>
            <a:r>
              <a:rPr lang="en-US" dirty="0" smtClean="0"/>
              <a:t> to fractions of the </a:t>
            </a:r>
            <a:r>
              <a:rPr lang="en-US" dirty="0" smtClean="0">
                <a:solidFill>
                  <a:srgbClr val="FFFF00"/>
                </a:solidFill>
              </a:rPr>
              <a:t>inelastic </a:t>
            </a:r>
          </a:p>
          <a:p>
            <a:pPr>
              <a:buSzPct val="150000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Pb-Pb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cross section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1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Charged multiplicity – Energy density</a:t>
            </a:r>
            <a:endParaRPr lang="it-IT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9638"/>
            <a:ext cx="46196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122238" y="4202112"/>
            <a:ext cx="4789487" cy="23510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4625" indent="-174625">
              <a:defRPr/>
            </a:pPr>
            <a:r>
              <a:rPr lang="fr-FR" sz="1800" dirty="0" err="1" smtClean="0">
                <a:solidFill>
                  <a:srgbClr val="FFFF00"/>
                </a:solidFill>
              </a:rPr>
              <a:t>dN</a:t>
            </a:r>
            <a:r>
              <a:rPr lang="fr-FR" sz="1800" baseline="-25000" dirty="0" err="1" smtClean="0">
                <a:solidFill>
                  <a:srgbClr val="FFFF00"/>
                </a:solidFill>
              </a:rPr>
              <a:t>ch</a:t>
            </a:r>
            <a:r>
              <a:rPr lang="fr-FR" sz="1800" dirty="0" smtClean="0">
                <a:solidFill>
                  <a:srgbClr val="FFFF00"/>
                </a:solidFill>
              </a:rPr>
              <a:t>/d</a:t>
            </a:r>
            <a:r>
              <a:rPr lang="fr-FR" sz="1800" dirty="0" smtClean="0">
                <a:solidFill>
                  <a:srgbClr val="FFFF00"/>
                </a:solidFill>
                <a:sym typeface="Symbol"/>
              </a:rPr>
              <a:t></a:t>
            </a:r>
            <a:r>
              <a:rPr lang="fr-FR" sz="1800" dirty="0" smtClean="0">
                <a:solidFill>
                  <a:srgbClr val="FFFF00"/>
                </a:solidFill>
              </a:rPr>
              <a:t> = 1584 </a:t>
            </a:r>
            <a:r>
              <a:rPr lang="fr-FR" sz="1800" dirty="0" smtClean="0">
                <a:solidFill>
                  <a:srgbClr val="FFFF00"/>
                </a:solidFill>
                <a:sym typeface="Symbol"/>
              </a:rPr>
              <a:t> 76</a:t>
            </a:r>
            <a:endParaRPr lang="fr-FR" sz="1800" dirty="0" smtClean="0">
              <a:solidFill>
                <a:srgbClr val="FFFF00"/>
              </a:solidFill>
            </a:endParaRPr>
          </a:p>
          <a:p>
            <a:pPr marL="174625" indent="-174625">
              <a:defRPr/>
            </a:pPr>
            <a:r>
              <a:rPr lang="fr-FR" sz="1800" dirty="0" smtClean="0"/>
              <a:t>(</a:t>
            </a:r>
            <a:r>
              <a:rPr lang="fr-FR" sz="1800" dirty="0" err="1" smtClean="0"/>
              <a:t>dN</a:t>
            </a:r>
            <a:r>
              <a:rPr lang="fr-FR" sz="1800" baseline="-25000" dirty="0" err="1" smtClean="0"/>
              <a:t>ch</a:t>
            </a:r>
            <a:r>
              <a:rPr lang="fr-FR" sz="1800" dirty="0" smtClean="0"/>
              <a:t>/d</a:t>
            </a:r>
            <a:r>
              <a:rPr lang="fr-FR" sz="1800" dirty="0" smtClean="0">
                <a:sym typeface="Symbol"/>
              </a:rPr>
              <a:t></a:t>
            </a:r>
            <a:r>
              <a:rPr lang="fr-FR" sz="1800" dirty="0" smtClean="0"/>
              <a:t>)/(</a:t>
            </a:r>
            <a:r>
              <a:rPr lang="fr-FR" sz="1800" dirty="0" err="1" smtClean="0"/>
              <a:t>N</a:t>
            </a:r>
            <a:r>
              <a:rPr lang="fr-FR" sz="1800" baseline="-25000" dirty="0" err="1" smtClean="0"/>
              <a:t>part</a:t>
            </a:r>
            <a:r>
              <a:rPr lang="fr-FR" sz="1800" dirty="0" smtClean="0"/>
              <a:t>/2) = 8.3 </a:t>
            </a:r>
            <a:r>
              <a:rPr lang="fr-FR" sz="1800" dirty="0" smtClean="0">
                <a:sym typeface="Symbol"/>
              </a:rPr>
              <a:t> 0.4</a:t>
            </a:r>
            <a:endParaRPr lang="fr-FR" sz="1800" dirty="0" smtClean="0"/>
          </a:p>
          <a:p>
            <a:pPr marL="574675" lvl="2" indent="-174625">
              <a:buSzPct val="150000"/>
              <a:buFont typeface="Arial" pitchFamily="34" charset="0"/>
              <a:buChar char="•"/>
              <a:defRPr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≈ 2.1 x central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AuAu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at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√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s</a:t>
            </a:r>
            <a:r>
              <a:rPr lang="fr-FR" sz="1600" baseline="-25000" dirty="0" err="1" smtClean="0">
                <a:solidFill>
                  <a:schemeClr val="bg1"/>
                </a:solidFill>
                <a:latin typeface="+mn-lt"/>
              </a:rPr>
              <a:t>NN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=0.2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TeV</a:t>
            </a:r>
            <a:endParaRPr lang="fr-FR" sz="1600" dirty="0" smtClean="0">
              <a:solidFill>
                <a:schemeClr val="bg1"/>
              </a:solidFill>
              <a:latin typeface="+mn-lt"/>
            </a:endParaRPr>
          </a:p>
          <a:p>
            <a:pPr marL="574675" lvl="2" indent="-174625">
              <a:buSzPct val="150000"/>
              <a:buFont typeface="Arial" pitchFamily="34" charset="0"/>
              <a:buChar char="•"/>
              <a:defRPr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≈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1.9 x </a:t>
            </a:r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pp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 (NSD) at √s=2.36 </a:t>
            </a:r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TeV</a:t>
            </a:r>
            <a:endParaRPr lang="en-GB" sz="1600" dirty="0" smtClean="0">
              <a:solidFill>
                <a:schemeClr val="bg1"/>
              </a:solidFill>
              <a:latin typeface="+mn-lt"/>
            </a:endParaRPr>
          </a:p>
          <a:p>
            <a:pPr marL="174625" indent="-174625">
              <a:defRPr/>
            </a:pPr>
            <a:r>
              <a:rPr lang="en-US" sz="1800" dirty="0" smtClean="0"/>
              <a:t>Stronger rise with √s in AA w.r.t. </a:t>
            </a:r>
            <a:r>
              <a:rPr lang="en-US" sz="1800" dirty="0" err="1" smtClean="0"/>
              <a:t>pp</a:t>
            </a:r>
            <a:r>
              <a:rPr lang="en-US" sz="1800" dirty="0" smtClean="0"/>
              <a:t> </a:t>
            </a:r>
          </a:p>
          <a:p>
            <a:pPr marL="174625" indent="-174625">
              <a:defRPr/>
            </a:pPr>
            <a:r>
              <a:rPr lang="en-US" sz="1800" dirty="0" smtClean="0"/>
              <a:t>Stronger rise with √s in AA w.r.t. log extrapolation from lower energies</a:t>
            </a:r>
            <a:endParaRPr lang="en-US" sz="1800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2950" y="6337300"/>
            <a:ext cx="1800225" cy="476250"/>
          </a:xfrm>
        </p:spPr>
        <p:txBody>
          <a:bodyPr/>
          <a:lstStyle/>
          <a:p>
            <a:pPr>
              <a:defRPr/>
            </a:pPr>
            <a:fld id="{8D50CFE2-3E41-4BD4-8469-EFB123D2A001}" type="slidenum">
              <a:rPr lang="en-US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>
            <a:fillRect/>
          </a:stretch>
        </p:blipFill>
        <p:spPr bwMode="auto">
          <a:xfrm>
            <a:off x="4643438" y="1785938"/>
            <a:ext cx="44450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374900" y="3284538"/>
            <a:ext cx="2052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6600"/>
                </a:solidFill>
              </a:rPr>
              <a:t>PRL105 (2010) 252301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854575" y="4868863"/>
            <a:ext cx="4233863" cy="183673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4625" indent="-174625"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Very similar centrality dependence at LHC &amp; RHIC</a:t>
            </a:r>
            <a:r>
              <a:rPr lang="en-US" sz="1800" dirty="0" smtClean="0"/>
              <a:t>, after scaling RHIC results (x 2.1) to the multiplicity of central collisions at the LHC</a:t>
            </a:r>
          </a:p>
          <a:p>
            <a:pPr marL="0" indent="0">
              <a:buNone/>
              <a:defRPr/>
            </a:pPr>
            <a:r>
              <a:rPr lang="en-US" sz="1800" dirty="0" smtClean="0"/>
              <a:t>  </a:t>
            </a:r>
            <a:endParaRPr lang="en-US" sz="1800" dirty="0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265738" y="1916113"/>
            <a:ext cx="20431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6600"/>
                </a:solidFill>
              </a:rPr>
              <a:t>PRL106 (2011) 032301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083936"/>
              </p:ext>
            </p:extLst>
          </p:nvPr>
        </p:nvGraphicFramePr>
        <p:xfrm>
          <a:off x="5508625" y="1052513"/>
          <a:ext cx="2433638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96" name="Equation" r:id="rId5" imgW="1358310" imgH="253890" progId="Equation.3">
                  <p:embed/>
                </p:oleObj>
              </mc:Choice>
              <mc:Fallback>
                <p:oleObj name="Equation" r:id="rId5" imgW="1358310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052513"/>
                        <a:ext cx="2433638" cy="455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H="1" flipV="1">
            <a:off x="7573963" y="1514475"/>
            <a:ext cx="719137" cy="5127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46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/>
          <a:lstStyle/>
          <a:p>
            <a:r>
              <a:rPr lang="en-US" dirty="0" smtClean="0"/>
              <a:t>System size</a:t>
            </a:r>
            <a:endParaRPr lang="it-IT" dirty="0"/>
          </a:p>
        </p:txBody>
      </p:sp>
      <p:pic>
        <p:nvPicPr>
          <p:cNvPr id="3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908050"/>
            <a:ext cx="233362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7625" y="6337300"/>
            <a:ext cx="1225550" cy="476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37D34B8-E977-4198-8E51-73D72902B513}" type="slidenum">
              <a:rPr lang="en-US" smtClean="0">
                <a:solidFill>
                  <a:srgbClr val="C00000"/>
                </a:solidFill>
              </a:rPr>
              <a:pPr eaLnBrk="1" hangingPunct="1">
                <a:defRPr/>
              </a:pPr>
              <a:t>69</a:t>
            </a:fld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-55563" y="914400"/>
            <a:ext cx="6913563" cy="266382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1938" indent="-261938"/>
            <a:r>
              <a:rPr lang="en-US" dirty="0" smtClean="0">
                <a:solidFill>
                  <a:srgbClr val="FFFF00"/>
                </a:solidFill>
              </a:rPr>
              <a:t>Spatial extent </a:t>
            </a:r>
            <a:r>
              <a:rPr lang="en-US" dirty="0" smtClean="0"/>
              <a:t>of the particle emitting source extracted from interferometry of identical bosons</a:t>
            </a:r>
          </a:p>
          <a:p>
            <a:pPr marL="711200" lvl="1" indent="-254000">
              <a:buSzPct val="150000"/>
              <a:buFont typeface="Arial" pitchFamily="34" charset="0"/>
              <a:buChar char="•"/>
            </a:pPr>
            <a:r>
              <a:rPr lang="en-US" dirty="0" smtClean="0"/>
              <a:t>Two-particle momentum correlations in 3 orthogonal directions -&gt; HBT radii 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long</a:t>
            </a:r>
            <a:r>
              <a:rPr lang="en-US" dirty="0" smtClean="0"/>
              <a:t>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side</a:t>
            </a:r>
            <a:r>
              <a:rPr lang="en-US" dirty="0" smtClean="0"/>
              <a:t>, R</a:t>
            </a:r>
            <a:r>
              <a:rPr lang="en-US" baseline="-25000" dirty="0" smtClean="0"/>
              <a:t>out</a:t>
            </a:r>
            <a:r>
              <a:rPr lang="en-US" dirty="0" smtClean="0"/>
              <a:t>)</a:t>
            </a:r>
          </a:p>
          <a:p>
            <a:pPr marL="711200" lvl="1" indent="-254000">
              <a:buSzPct val="150000"/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Size: twice w.r.t. RHIC</a:t>
            </a:r>
          </a:p>
          <a:p>
            <a:pPr marL="711200" lvl="1" indent="-254000">
              <a:buSzPct val="150000"/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Lifetime: 40% higher w.r.t. RHIC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>
            <a:fillRect/>
          </a:stretch>
        </p:blipFill>
        <p:spPr bwMode="auto">
          <a:xfrm>
            <a:off x="61913" y="3716338"/>
            <a:ext cx="436562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1"/>
          <a:stretch>
            <a:fillRect/>
          </a:stretch>
        </p:blipFill>
        <p:spPr bwMode="auto">
          <a:xfrm>
            <a:off x="4598988" y="3716338"/>
            <a:ext cx="436562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746250" y="5876925"/>
            <a:ext cx="239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6600"/>
                </a:solidFill>
              </a:rPr>
              <a:t>ALICE: PLB696 (2011) 328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354763" y="5876925"/>
            <a:ext cx="2393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006600"/>
                </a:solidFill>
              </a:rPr>
              <a:t>ALICE: PLB696 (2011) 328</a:t>
            </a:r>
          </a:p>
        </p:txBody>
      </p:sp>
    </p:spTree>
    <p:extLst>
      <p:ext uri="{BB962C8B-B14F-4D97-AF65-F5344CB8AC3E}">
        <p14:creationId xmlns:p14="http://schemas.microsoft.com/office/powerpoint/2010/main" val="23272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/>
          <a:lstStyle/>
          <a:p>
            <a:r>
              <a:rPr lang="en-US" dirty="0" smtClean="0"/>
              <a:t>Probing the QGP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85800"/>
            <a:ext cx="9007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One of the best way to study QGP is via </a:t>
            </a:r>
            <a:r>
              <a:rPr lang="en-US" dirty="0" smtClean="0">
                <a:solidFill>
                  <a:srgbClr val="FFFF00"/>
                </a:solidFill>
              </a:rPr>
              <a:t>probes, created </a:t>
            </a:r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rgbClr val="FFFF00"/>
                </a:solidFill>
              </a:rPr>
              <a:t>arly </a:t>
            </a:r>
            <a:r>
              <a:rPr lang="en-US" dirty="0" smtClean="0"/>
              <a:t> in </a:t>
            </a:r>
          </a:p>
          <a:p>
            <a:r>
              <a:rPr lang="en-US" dirty="0"/>
              <a:t> </a:t>
            </a:r>
            <a:r>
              <a:rPr lang="en-US" dirty="0" smtClean="0"/>
              <a:t>   the history of the collision, which are </a:t>
            </a:r>
            <a:r>
              <a:rPr lang="en-US" dirty="0" smtClean="0">
                <a:solidFill>
                  <a:srgbClr val="FFFF00"/>
                </a:solidFill>
              </a:rPr>
              <a:t>sensitive</a:t>
            </a:r>
            <a:r>
              <a:rPr lang="en-US" dirty="0" smtClean="0"/>
              <a:t> to the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short-lived QGP phase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711573"/>
            <a:ext cx="4618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Ideal properties </a:t>
            </a:r>
            <a:r>
              <a:rPr lang="en-US" dirty="0" smtClean="0"/>
              <a:t>of a QGP probe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2168773"/>
            <a:ext cx="6030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Production in elementary NN collisions </a:t>
            </a:r>
          </a:p>
          <a:p>
            <a:r>
              <a:rPr lang="en-US" dirty="0"/>
              <a:t> </a:t>
            </a:r>
            <a:r>
              <a:rPr lang="en-US" dirty="0" smtClean="0"/>
              <a:t>        under control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80682" y="3532801"/>
            <a:ext cx="6589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Not (or slightly) sensitive to the final-state </a:t>
            </a:r>
          </a:p>
          <a:p>
            <a:r>
              <a:rPr lang="en-US" dirty="0" smtClean="0"/>
              <a:t>         </a:t>
            </a:r>
            <a:r>
              <a:rPr lang="en-US" dirty="0" err="1" smtClean="0"/>
              <a:t>hadronic</a:t>
            </a:r>
            <a:r>
              <a:rPr lang="en-US" dirty="0" smtClean="0"/>
              <a:t> phase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4204087"/>
            <a:ext cx="6138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High sensitivity to the properties of the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  QGP phase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105400"/>
            <a:ext cx="647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None of the probes proposed up to now </a:t>
            </a:r>
          </a:p>
          <a:p>
            <a:r>
              <a:rPr lang="en-US" dirty="0" smtClean="0"/>
              <a:t>    (including heavy </a:t>
            </a:r>
            <a:r>
              <a:rPr lang="en-US" dirty="0" err="1" smtClean="0"/>
              <a:t>quarkonia</a:t>
            </a:r>
            <a:r>
              <a:rPr lang="en-US" dirty="0" smtClean="0"/>
              <a:t>!) actually satisfies</a:t>
            </a:r>
          </a:p>
          <a:p>
            <a:r>
              <a:rPr lang="en-US" dirty="0" smtClean="0"/>
              <a:t>    all of the aforementioned criteria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6305490"/>
            <a:ext cx="6305637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 what makes heavy </a:t>
            </a:r>
            <a:r>
              <a:rPr lang="en-US" dirty="0" err="1" smtClean="0">
                <a:solidFill>
                  <a:srgbClr val="FFFF00"/>
                </a:solidFill>
              </a:rPr>
              <a:t>quarkonia</a:t>
            </a:r>
            <a:r>
              <a:rPr lang="en-US" dirty="0" smtClean="0">
                <a:solidFill>
                  <a:srgbClr val="FFFF00"/>
                </a:solidFill>
              </a:rPr>
              <a:t> so attractive ?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" y="2911663"/>
            <a:ext cx="5716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Interaction with cold nuclear matter </a:t>
            </a:r>
          </a:p>
          <a:p>
            <a:r>
              <a:rPr lang="en-US" dirty="0"/>
              <a:t> </a:t>
            </a:r>
            <a:r>
              <a:rPr lang="en-US" dirty="0" smtClean="0"/>
              <a:t>        under control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62004" y="1635373"/>
            <a:ext cx="3081996" cy="1036264"/>
            <a:chOff x="5791200" y="2545136"/>
            <a:chExt cx="3081996" cy="1036264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5791200" y="3171096"/>
              <a:ext cx="914400" cy="0"/>
            </a:xfrm>
            <a:prstGeom prst="line">
              <a:avLst/>
            </a:prstGeom>
            <a:noFill/>
            <a:ln w="304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Cube 13"/>
            <p:cNvSpPr/>
            <p:nvPr/>
          </p:nvSpPr>
          <p:spPr bwMode="auto">
            <a:xfrm>
              <a:off x="6705600" y="2545136"/>
              <a:ext cx="1143000" cy="1036264"/>
            </a:xfrm>
            <a:prstGeom prst="cub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9740" y="3011905"/>
              <a:ext cx="853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VACUUM</a:t>
              </a:r>
              <a:endParaRPr lang="it-IT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7958796" y="3182812"/>
              <a:ext cx="914400" cy="0"/>
            </a:xfrm>
            <a:prstGeom prst="line">
              <a:avLst/>
            </a:prstGeom>
            <a:noFill/>
            <a:ln w="177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7696200" y="3146528"/>
              <a:ext cx="671553" cy="25736"/>
            </a:xfrm>
            <a:prstGeom prst="line">
              <a:avLst/>
            </a:prstGeom>
            <a:noFill/>
            <a:ln w="304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/>
          <p:cNvGrpSpPr/>
          <p:nvPr/>
        </p:nvGrpSpPr>
        <p:grpSpPr>
          <a:xfrm>
            <a:off x="6049110" y="2826664"/>
            <a:ext cx="2997588" cy="1036264"/>
            <a:chOff x="5791200" y="2545136"/>
            <a:chExt cx="2997588" cy="1036264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5791200" y="3171096"/>
              <a:ext cx="914400" cy="0"/>
            </a:xfrm>
            <a:prstGeom prst="line">
              <a:avLst/>
            </a:prstGeom>
            <a:noFill/>
            <a:ln w="304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Cube 19"/>
            <p:cNvSpPr/>
            <p:nvPr/>
          </p:nvSpPr>
          <p:spPr bwMode="auto">
            <a:xfrm>
              <a:off x="6705600" y="2545136"/>
              <a:ext cx="1143000" cy="1036264"/>
            </a:xfrm>
            <a:prstGeom prst="cube">
              <a:avLst/>
            </a:prstGeom>
            <a:solidFill>
              <a:srgbClr val="FFC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29400" y="3011905"/>
              <a:ext cx="96693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HADRONIC</a:t>
              </a:r>
            </a:p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MATTER</a:t>
              </a:r>
              <a:endParaRPr lang="it-IT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7874388" y="3182812"/>
              <a:ext cx="914400" cy="0"/>
            </a:xfrm>
            <a:prstGeom prst="line">
              <a:avLst/>
            </a:prstGeom>
            <a:noFill/>
            <a:ln w="1460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7696200" y="3146528"/>
              <a:ext cx="671553" cy="25736"/>
            </a:xfrm>
            <a:prstGeom prst="line">
              <a:avLst/>
            </a:prstGeom>
            <a:noFill/>
            <a:ln w="184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6036216" y="4069136"/>
            <a:ext cx="2997588" cy="1036264"/>
            <a:chOff x="5791200" y="2545136"/>
            <a:chExt cx="2997588" cy="1036264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791200" y="3171096"/>
              <a:ext cx="914400" cy="0"/>
            </a:xfrm>
            <a:prstGeom prst="line">
              <a:avLst/>
            </a:prstGeom>
            <a:noFill/>
            <a:ln w="3048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Cube 25"/>
            <p:cNvSpPr/>
            <p:nvPr/>
          </p:nvSpPr>
          <p:spPr bwMode="auto">
            <a:xfrm>
              <a:off x="6705600" y="2545136"/>
              <a:ext cx="1143000" cy="1036264"/>
            </a:xfrm>
            <a:prstGeom prst="cub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32031" y="301190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QGP</a:t>
              </a:r>
              <a:endParaRPr lang="it-IT" dirty="0"/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7874388" y="3168744"/>
              <a:ext cx="914400" cy="0"/>
            </a:xfrm>
            <a:prstGeom prst="line">
              <a:avLst/>
            </a:prstGeom>
            <a:noFill/>
            <a:ln w="57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7696200" y="3146528"/>
              <a:ext cx="671553" cy="25736"/>
            </a:xfrm>
            <a:prstGeom prst="line">
              <a:avLst/>
            </a:prstGeom>
            <a:noFill/>
            <a:ln w="571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746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128713"/>
            <a:ext cx="41529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8609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 bwMode="auto">
          <a:xfrm>
            <a:off x="0" y="1317406"/>
            <a:ext cx="9220200" cy="259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Measurement via </a:t>
            </a:r>
            <a:r>
              <a:rPr lang="en-US" dirty="0" smtClean="0">
                <a:sym typeface="Symbol"/>
              </a:rPr>
              <a:t> decays</a:t>
            </a:r>
            <a:endParaRPr lang="it-IT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5000" y="6583575"/>
            <a:ext cx="2133600" cy="476250"/>
          </a:xfrm>
        </p:spPr>
        <p:txBody>
          <a:bodyPr/>
          <a:lstStyle/>
          <a:p>
            <a:fld id="{912EF75D-0ADA-4F3D-94FF-A74EFE59C3CC}" type="slidenum">
              <a:rPr lang="en-US"/>
              <a:pPr/>
              <a:t>71</a:t>
            </a:fld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20838" y="1677769"/>
            <a:ext cx="4895850" cy="1492250"/>
            <a:chOff x="793" y="1661"/>
            <a:chExt cx="3464" cy="940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810" y="1661"/>
              <a:ext cx="3357" cy="49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810" y="2069"/>
              <a:ext cx="3357" cy="9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810" y="2160"/>
              <a:ext cx="3447" cy="40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810" y="1752"/>
              <a:ext cx="3357" cy="40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810" y="1926"/>
              <a:ext cx="3340" cy="23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810" y="2162"/>
              <a:ext cx="3357" cy="8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810" y="2162"/>
              <a:ext cx="3447" cy="17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793" y="1807"/>
              <a:ext cx="3312" cy="35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793" y="2109"/>
              <a:ext cx="3374" cy="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793" y="2160"/>
              <a:ext cx="3266" cy="44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793" y="1715"/>
              <a:ext cx="3266" cy="4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793" y="2004"/>
              <a:ext cx="3266" cy="15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793" y="2160"/>
              <a:ext cx="3328" cy="4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793" y="2160"/>
              <a:ext cx="3357" cy="2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793" y="1842"/>
              <a:ext cx="3464" cy="31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793" y="2160"/>
              <a:ext cx="3464" cy="31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580063" y="1604744"/>
            <a:ext cx="3313112" cy="1733550"/>
          </a:xfrm>
          <a:prstGeom prst="rect">
            <a:avLst/>
          </a:prstGeom>
          <a:solidFill>
            <a:srgbClr val="99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GB" sz="2000"/>
          </a:p>
        </p:txBody>
      </p: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0" y="2177832"/>
            <a:ext cx="1619250" cy="295275"/>
            <a:chOff x="35" y="1795"/>
            <a:chExt cx="1182" cy="186"/>
          </a:xfrm>
        </p:grpSpPr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35" y="1980"/>
              <a:ext cx="1182" cy="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35" y="1795"/>
              <a:ext cx="498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b"/>
            <a:lstStyle/>
            <a:p>
              <a:pPr eaLnBrk="0" hangingPunct="0"/>
              <a:r>
                <a:rPr lang="en-US" sz="1600" dirty="0">
                  <a:solidFill>
                    <a:srgbClr val="FF0000"/>
                  </a:solidFill>
                </a:rPr>
                <a:t> beam</a:t>
              </a:r>
            </a:p>
          </p:txBody>
        </p:sp>
      </p:grp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5651500" y="1533307"/>
            <a:ext cx="3267075" cy="1876425"/>
            <a:chOff x="278" y="2160"/>
            <a:chExt cx="2421" cy="1286"/>
          </a:xfrm>
        </p:grpSpPr>
        <p:pic>
          <p:nvPicPr>
            <p:cNvPr id="26" name="Picture 24" descr="spectromete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8" t="24597" r="54834" b="28035"/>
            <a:stretch>
              <a:fillRect/>
            </a:stretch>
          </p:blipFill>
          <p:spPr bwMode="auto">
            <a:xfrm>
              <a:off x="278" y="2299"/>
              <a:ext cx="652" cy="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1261" y="2160"/>
              <a:ext cx="1438" cy="1286"/>
              <a:chOff x="1261" y="2160"/>
              <a:chExt cx="1438" cy="1286"/>
            </a:xfrm>
          </p:grpSpPr>
          <p:pic>
            <p:nvPicPr>
              <p:cNvPr id="28" name="Picture 26" descr="spectrometer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24" t="9654" r="9653" b="13092"/>
              <a:stretch>
                <a:fillRect/>
              </a:stretch>
            </p:blipFill>
            <p:spPr bwMode="auto">
              <a:xfrm>
                <a:off x="1261" y="2264"/>
                <a:ext cx="774" cy="1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7" descr="spectrometer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096" t="9654" r="19690" b="13092"/>
              <a:stretch>
                <a:fillRect/>
              </a:stretch>
            </p:blipFill>
            <p:spPr bwMode="auto">
              <a:xfrm flipH="1">
                <a:off x="2155" y="2160"/>
                <a:ext cx="181" cy="1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8" descr="spectrometer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24" t="9654" r="23904" b="13092"/>
              <a:stretch>
                <a:fillRect/>
              </a:stretch>
            </p:blipFill>
            <p:spPr bwMode="auto">
              <a:xfrm flipH="1">
                <a:off x="2537" y="2160"/>
                <a:ext cx="162" cy="12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7504109" y="3429000"/>
            <a:ext cx="990599" cy="509588"/>
            <a:chOff x="4968" y="3646"/>
            <a:chExt cx="624" cy="321"/>
          </a:xfrm>
        </p:grpSpPr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4968" y="3742"/>
              <a:ext cx="181" cy="0"/>
            </a:xfrm>
            <a:prstGeom prst="line">
              <a:avLst/>
            </a:prstGeom>
            <a:noFill/>
            <a:ln w="9525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5156" y="3646"/>
              <a:ext cx="39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Ctr="1">
              <a:spAutoFit/>
            </a:bodyPr>
            <a:lstStyle/>
            <a:p>
              <a:pPr eaLnBrk="0" hangingPunct="0"/>
              <a:r>
                <a:rPr lang="en-US" sz="1400" dirty="0" err="1">
                  <a:solidFill>
                    <a:srgbClr val="E7EC10"/>
                  </a:solidFill>
                </a:rPr>
                <a:t>Muon</a:t>
              </a:r>
              <a:endParaRPr lang="en-US" sz="1400" dirty="0">
                <a:solidFill>
                  <a:srgbClr val="E7EC10"/>
                </a:solidFill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4968" y="3868"/>
              <a:ext cx="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5156" y="3772"/>
              <a:ext cx="436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Ctr="1"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tx2"/>
                  </a:solidFill>
                </a:rPr>
                <a:t>Other</a:t>
              </a:r>
            </a:p>
          </p:txBody>
        </p:sp>
      </p:grpSp>
      <p:grpSp>
        <p:nvGrpSpPr>
          <p:cNvPr id="36" name="Group 34"/>
          <p:cNvGrpSpPr>
            <a:grpSpLocks/>
          </p:cNvGrpSpPr>
          <p:nvPr/>
        </p:nvGrpSpPr>
        <p:grpSpPr bwMode="auto">
          <a:xfrm>
            <a:off x="3995738" y="1749207"/>
            <a:ext cx="1584325" cy="1727200"/>
            <a:chOff x="2517" y="981"/>
            <a:chExt cx="998" cy="1088"/>
          </a:xfrm>
        </p:grpSpPr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517" y="1888"/>
              <a:ext cx="94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eaLnBrk="0" hangingPunct="0"/>
              <a:r>
                <a:rPr lang="en-US" sz="1600" dirty="0">
                  <a:solidFill>
                    <a:schemeClr val="tx2"/>
                  </a:solidFill>
                </a:rPr>
                <a:t>hadron absorber</a:t>
              </a: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517" y="981"/>
              <a:ext cx="998" cy="9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GB" sz="2000"/>
            </a:p>
          </p:txBody>
        </p:sp>
      </p:grpSp>
      <p:grpSp>
        <p:nvGrpSpPr>
          <p:cNvPr id="39" name="Group 37"/>
          <p:cNvGrpSpPr>
            <a:grpSpLocks/>
          </p:cNvGrpSpPr>
          <p:nvPr/>
        </p:nvGrpSpPr>
        <p:grpSpPr bwMode="auto">
          <a:xfrm>
            <a:off x="1663700" y="2036544"/>
            <a:ext cx="2692400" cy="820738"/>
            <a:chOff x="793" y="1661"/>
            <a:chExt cx="3464" cy="940"/>
          </a:xfrm>
        </p:grpSpPr>
        <p:sp>
          <p:nvSpPr>
            <p:cNvPr id="40" name="Line 38"/>
            <p:cNvSpPr>
              <a:spLocks noChangeShapeType="1"/>
            </p:cNvSpPr>
            <p:nvPr/>
          </p:nvSpPr>
          <p:spPr bwMode="auto">
            <a:xfrm flipV="1">
              <a:off x="810" y="1661"/>
              <a:ext cx="3357" cy="4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V="1">
              <a:off x="810" y="2069"/>
              <a:ext cx="335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>
              <a:off x="810" y="2160"/>
              <a:ext cx="3447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810" y="1752"/>
              <a:ext cx="3357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810" y="1926"/>
              <a:ext cx="3340" cy="2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810" y="2162"/>
              <a:ext cx="3357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810" y="2162"/>
              <a:ext cx="3447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793" y="1807"/>
              <a:ext cx="3312" cy="3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793" y="2109"/>
              <a:ext cx="3374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>
              <a:off x="793" y="2160"/>
              <a:ext cx="3266" cy="4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V="1">
              <a:off x="793" y="1715"/>
              <a:ext cx="3266" cy="4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V="1">
              <a:off x="793" y="2004"/>
              <a:ext cx="3266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793" y="2160"/>
              <a:ext cx="3328" cy="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793" y="2160"/>
              <a:ext cx="3357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V="1">
              <a:off x="793" y="1842"/>
              <a:ext cx="3464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>
              <a:off x="793" y="2160"/>
              <a:ext cx="3464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grpSp>
        <p:nvGrpSpPr>
          <p:cNvPr id="56" name="Group 54"/>
          <p:cNvGrpSpPr>
            <a:grpSpLocks/>
          </p:cNvGrpSpPr>
          <p:nvPr/>
        </p:nvGrpSpPr>
        <p:grpSpPr bwMode="auto">
          <a:xfrm>
            <a:off x="1619250" y="1958757"/>
            <a:ext cx="5032375" cy="1025525"/>
            <a:chOff x="839" y="2567"/>
            <a:chExt cx="3464" cy="636"/>
          </a:xfrm>
        </p:grpSpPr>
        <p:sp>
          <p:nvSpPr>
            <p:cNvPr id="57" name="Line 55"/>
            <p:cNvSpPr>
              <a:spLocks noChangeShapeType="1"/>
            </p:cNvSpPr>
            <p:nvPr/>
          </p:nvSpPr>
          <p:spPr bwMode="auto">
            <a:xfrm flipV="1">
              <a:off x="839" y="2567"/>
              <a:ext cx="3464" cy="318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58" name="Line 56"/>
            <p:cNvSpPr>
              <a:spLocks noChangeShapeType="1"/>
            </p:cNvSpPr>
            <p:nvPr/>
          </p:nvSpPr>
          <p:spPr bwMode="auto">
            <a:xfrm>
              <a:off x="839" y="2885"/>
              <a:ext cx="3464" cy="318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7115175" y="1317407"/>
            <a:ext cx="11144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/>
            <a:r>
              <a:rPr lang="en-US" sz="1600" dirty="0">
                <a:solidFill>
                  <a:schemeClr val="tx1"/>
                </a:solidFill>
              </a:rPr>
              <a:t>and</a:t>
            </a:r>
            <a:r>
              <a:rPr lang="en-US" sz="1600" dirty="0"/>
              <a:t> </a:t>
            </a:r>
            <a:r>
              <a:rPr lang="en-US" sz="1600" dirty="0">
                <a:solidFill>
                  <a:schemeClr val="tx1"/>
                </a:solidFill>
              </a:rPr>
              <a:t>tracking</a:t>
            </a:r>
          </a:p>
        </p:txBody>
      </p:sp>
      <p:grpSp>
        <p:nvGrpSpPr>
          <p:cNvPr id="60" name="Group 58"/>
          <p:cNvGrpSpPr>
            <a:grpSpLocks/>
          </p:cNvGrpSpPr>
          <p:nvPr/>
        </p:nvGrpSpPr>
        <p:grpSpPr bwMode="auto">
          <a:xfrm>
            <a:off x="1282700" y="1936532"/>
            <a:ext cx="746125" cy="619125"/>
            <a:chOff x="1002" y="1643"/>
            <a:chExt cx="470" cy="390"/>
          </a:xfrm>
        </p:grpSpPr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1002" y="1643"/>
              <a:ext cx="470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ctr" eaLnBrk="0" hangingPunct="0"/>
              <a:r>
                <a:rPr lang="en-US" sz="1400" dirty="0">
                  <a:solidFill>
                    <a:srgbClr val="FF0000"/>
                  </a:solidFill>
                </a:rPr>
                <a:t>target</a:t>
              </a: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1214" y="1927"/>
              <a:ext cx="46" cy="106"/>
            </a:xfrm>
            <a:prstGeom prst="rect">
              <a:avLst/>
            </a:prstGeom>
            <a:solidFill>
              <a:schemeClr val="bg2">
                <a:alpha val="8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 sz="2000">
                <a:solidFill>
                  <a:schemeClr val="bg2"/>
                </a:solidFill>
              </a:endParaRPr>
            </a:p>
          </p:txBody>
        </p:sp>
      </p:grp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5589588" y="1317407"/>
            <a:ext cx="118586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0" hangingPunct="0"/>
            <a:r>
              <a:rPr lang="en-US" sz="1600" dirty="0" err="1">
                <a:solidFill>
                  <a:schemeClr val="tx1"/>
                </a:solidFill>
              </a:rPr>
              <a:t>muon</a:t>
            </a:r>
            <a:r>
              <a:rPr lang="en-US" sz="1600" dirty="0">
                <a:solidFill>
                  <a:schemeClr val="tx1"/>
                </a:solidFill>
              </a:rPr>
              <a:t> trigger</a:t>
            </a: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6662738" y="1606332"/>
            <a:ext cx="374650" cy="1736725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r>
              <a:rPr lang="en-US" sz="1600"/>
              <a:t>magnetic field</a:t>
            </a:r>
          </a:p>
        </p:txBody>
      </p:sp>
      <p:pic>
        <p:nvPicPr>
          <p:cNvPr id="65" name="Picture 63" descr="spectrome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2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4" t="9654" r="23239" b="13092"/>
          <a:stretch>
            <a:fillRect/>
          </a:stretch>
        </p:blipFill>
        <p:spPr bwMode="auto">
          <a:xfrm>
            <a:off x="6977063" y="1684119"/>
            <a:ext cx="2571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4" descr="spectrome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2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9654" r="72324" b="13092"/>
          <a:stretch>
            <a:fillRect/>
          </a:stretch>
        </p:blipFill>
        <p:spPr bwMode="auto">
          <a:xfrm>
            <a:off x="8699500" y="1530132"/>
            <a:ext cx="2190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5" descr="spectrome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t="24597" r="67683" b="28035"/>
          <a:stretch>
            <a:fillRect/>
          </a:stretch>
        </p:blipFill>
        <p:spPr bwMode="auto">
          <a:xfrm>
            <a:off x="5676900" y="1738094"/>
            <a:ext cx="1238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6" descr="spectrome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5" t="24597" r="56364" b="28035"/>
          <a:stretch>
            <a:fillRect/>
          </a:stretch>
        </p:blipFill>
        <p:spPr bwMode="auto">
          <a:xfrm>
            <a:off x="6319838" y="1733332"/>
            <a:ext cx="1222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67"/>
          <p:cNvGrpSpPr>
            <a:grpSpLocks/>
          </p:cNvGrpSpPr>
          <p:nvPr/>
        </p:nvGrpSpPr>
        <p:grpSpPr bwMode="auto">
          <a:xfrm>
            <a:off x="7019925" y="1965107"/>
            <a:ext cx="1873250" cy="1033462"/>
            <a:chOff x="4422" y="1117"/>
            <a:chExt cx="1089" cy="651"/>
          </a:xfrm>
        </p:grpSpPr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 flipV="1">
              <a:off x="4426" y="1117"/>
              <a:ext cx="1085" cy="42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auto">
            <a:xfrm flipH="1">
              <a:off x="4422" y="1616"/>
              <a:ext cx="1089" cy="152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grpSp>
        <p:nvGrpSpPr>
          <p:cNvPr id="72" name="Group 70"/>
          <p:cNvGrpSpPr>
            <a:grpSpLocks/>
          </p:cNvGrpSpPr>
          <p:nvPr/>
        </p:nvGrpSpPr>
        <p:grpSpPr bwMode="auto">
          <a:xfrm>
            <a:off x="5580063" y="1958757"/>
            <a:ext cx="1079500" cy="1025525"/>
            <a:chOff x="3515" y="1113"/>
            <a:chExt cx="726" cy="646"/>
          </a:xfrm>
        </p:grpSpPr>
        <p:sp>
          <p:nvSpPr>
            <p:cNvPr id="73" name="Line 71"/>
            <p:cNvSpPr>
              <a:spLocks noChangeShapeType="1"/>
            </p:cNvSpPr>
            <p:nvPr/>
          </p:nvSpPr>
          <p:spPr bwMode="auto">
            <a:xfrm flipH="1">
              <a:off x="3515" y="1113"/>
              <a:ext cx="723" cy="67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 flipH="1" flipV="1">
              <a:off x="3515" y="1692"/>
              <a:ext cx="726" cy="67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grpSp>
        <p:nvGrpSpPr>
          <p:cNvPr id="75" name="Group 73"/>
          <p:cNvGrpSpPr>
            <a:grpSpLocks/>
          </p:cNvGrpSpPr>
          <p:nvPr/>
        </p:nvGrpSpPr>
        <p:grpSpPr bwMode="auto">
          <a:xfrm>
            <a:off x="1403350" y="2036544"/>
            <a:ext cx="4391025" cy="863600"/>
            <a:chOff x="1018" y="1904"/>
            <a:chExt cx="2996" cy="511"/>
          </a:xfrm>
        </p:grpSpPr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1019" y="2076"/>
              <a:ext cx="2995" cy="339"/>
            </a:xfrm>
            <a:custGeom>
              <a:avLst/>
              <a:gdLst>
                <a:gd name="T0" fmla="*/ 2995 w 2995"/>
                <a:gd name="T1" fmla="*/ 339 h 339"/>
                <a:gd name="T2" fmla="*/ 0 w 2995"/>
                <a:gd name="T3" fmla="*/ 189 h 339"/>
                <a:gd name="T4" fmla="*/ 0 w 2995"/>
                <a:gd name="T5" fmla="*/ 0 h 339"/>
                <a:gd name="T6" fmla="*/ 2995 w 2995"/>
                <a:gd name="T7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95" h="339">
                  <a:moveTo>
                    <a:pt x="2995" y="339"/>
                  </a:moveTo>
                  <a:lnTo>
                    <a:pt x="0" y="189"/>
                  </a:lnTo>
                  <a:lnTo>
                    <a:pt x="0" y="0"/>
                  </a:lnTo>
                  <a:lnTo>
                    <a:pt x="2995" y="339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gamma/>
                    <a:shade val="60784"/>
                    <a:invGamma/>
                    <a:alpha val="20000"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E7EC10"/>
                  </a:solidFill>
                  <a:prstDash val="sysDot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1018" y="1904"/>
              <a:ext cx="2993" cy="366"/>
            </a:xfrm>
            <a:custGeom>
              <a:avLst/>
              <a:gdLst>
                <a:gd name="T0" fmla="*/ 2993 w 2993"/>
                <a:gd name="T1" fmla="*/ 0 h 366"/>
                <a:gd name="T2" fmla="*/ 1 w 2993"/>
                <a:gd name="T3" fmla="*/ 173 h 366"/>
                <a:gd name="T4" fmla="*/ 0 w 2993"/>
                <a:gd name="T5" fmla="*/ 267 h 366"/>
                <a:gd name="T6" fmla="*/ 1 w 2993"/>
                <a:gd name="T7" fmla="*/ 366 h 366"/>
                <a:gd name="T8" fmla="*/ 2993 w 2993"/>
                <a:gd name="T9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3" h="366">
                  <a:moveTo>
                    <a:pt x="2993" y="0"/>
                  </a:moveTo>
                  <a:lnTo>
                    <a:pt x="1" y="173"/>
                  </a:lnTo>
                  <a:lnTo>
                    <a:pt x="0" y="267"/>
                  </a:lnTo>
                  <a:lnTo>
                    <a:pt x="1" y="366"/>
                  </a:lnTo>
                  <a:lnTo>
                    <a:pt x="2993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gamma/>
                    <a:shade val="60784"/>
                    <a:invGamma/>
                    <a:alpha val="20000"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E7EC10"/>
                  </a:solidFill>
                  <a:prstDash val="sysDot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8404225" y="1604744"/>
            <a:ext cx="287338" cy="1736725"/>
          </a:xfrm>
          <a:prstGeom prst="rect">
            <a:avLst/>
          </a:prstGeom>
          <a:solidFill>
            <a:srgbClr val="9900CC">
              <a:alpha val="8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eaLnBrk="0" hangingPunct="0"/>
            <a:r>
              <a:rPr lang="en-US" sz="1600"/>
              <a:t>Iron wall</a:t>
            </a:r>
          </a:p>
        </p:txBody>
      </p:sp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274210" y="4025894"/>
            <a:ext cx="8435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it-IT" dirty="0" smtClean="0"/>
              <a:t>Place </a:t>
            </a:r>
            <a:r>
              <a:rPr lang="it-IT" dirty="0"/>
              <a:t>a </a:t>
            </a:r>
            <a:r>
              <a:rPr lang="it-IT" dirty="0">
                <a:solidFill>
                  <a:srgbClr val="FFFF00"/>
                </a:solidFill>
              </a:rPr>
              <a:t>huge hadron absorber </a:t>
            </a:r>
            <a:r>
              <a:rPr lang="it-IT" dirty="0"/>
              <a:t>to reject hadronic background</a:t>
            </a:r>
          </a:p>
        </p:txBody>
      </p:sp>
      <p:sp>
        <p:nvSpPr>
          <p:cNvPr id="80" name="Text Box 79"/>
          <p:cNvSpPr txBox="1">
            <a:spLocks noChangeArrowheads="1"/>
          </p:cNvSpPr>
          <p:nvPr/>
        </p:nvSpPr>
        <p:spPr bwMode="auto">
          <a:xfrm>
            <a:off x="270165" y="4434604"/>
            <a:ext cx="955963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it-IT" dirty="0"/>
              <a:t> Implement a </a:t>
            </a:r>
            <a:r>
              <a:rPr lang="it-IT" dirty="0">
                <a:solidFill>
                  <a:srgbClr val="FFFF00"/>
                </a:solidFill>
              </a:rPr>
              <a:t>trigger system</a:t>
            </a:r>
            <a:r>
              <a:rPr lang="it-IT" dirty="0"/>
              <a:t>, based on fast detectors, to </a:t>
            </a:r>
            <a:r>
              <a:rPr lang="it-IT" dirty="0" smtClean="0"/>
              <a:t>select </a:t>
            </a:r>
            <a:r>
              <a:rPr lang="it-IT" dirty="0" smtClean="0">
                <a:sym typeface="Symbol"/>
              </a:rPr>
              <a:t></a:t>
            </a:r>
            <a:endParaRPr lang="it-IT" dirty="0"/>
          </a:p>
        </p:txBody>
      </p:sp>
      <p:sp>
        <p:nvSpPr>
          <p:cNvPr id="81" name="Text Box 80"/>
          <p:cNvSpPr txBox="1">
            <a:spLocks noChangeArrowheads="1"/>
          </p:cNvSpPr>
          <p:nvPr/>
        </p:nvSpPr>
        <p:spPr bwMode="auto">
          <a:xfrm>
            <a:off x="258644" y="4900825"/>
            <a:ext cx="8598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it-IT" dirty="0"/>
              <a:t> </a:t>
            </a:r>
            <a:r>
              <a:rPr lang="it-IT" dirty="0" smtClean="0"/>
              <a:t>Reconstruct </a:t>
            </a:r>
            <a:r>
              <a:rPr lang="it-IT" dirty="0"/>
              <a:t>tracks in a </a:t>
            </a:r>
            <a:r>
              <a:rPr lang="it-IT" dirty="0" smtClean="0">
                <a:solidFill>
                  <a:srgbClr val="FFFF00"/>
                </a:solidFill>
              </a:rPr>
              <a:t>spectrometer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2" name="Text Box 81"/>
          <p:cNvSpPr txBox="1">
            <a:spLocks noChangeArrowheads="1"/>
          </p:cNvSpPr>
          <p:nvPr/>
        </p:nvSpPr>
        <p:spPr bwMode="auto">
          <a:xfrm>
            <a:off x="304800" y="5967625"/>
            <a:ext cx="824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it-IT" dirty="0"/>
              <a:t> Extrapolate muon tracks back to the target </a:t>
            </a:r>
          </a:p>
          <a:p>
            <a:pPr lvl="1">
              <a:buClr>
                <a:srgbClr val="FFCC00"/>
              </a:buClr>
              <a:buSzPct val="160000"/>
            </a:pPr>
            <a:r>
              <a:rPr lang="it-IT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it-IT" dirty="0">
                <a:solidFill>
                  <a:srgbClr val="FFFF00"/>
                </a:solidFill>
              </a:rPr>
              <a:t>Vertex reconstruction </a:t>
            </a:r>
            <a:r>
              <a:rPr lang="it-IT" dirty="0"/>
              <a:t>is usually rather </a:t>
            </a:r>
            <a:r>
              <a:rPr lang="it-IT" dirty="0">
                <a:solidFill>
                  <a:srgbClr val="FFFF00"/>
                </a:solidFill>
              </a:rPr>
              <a:t>poor</a:t>
            </a:r>
            <a:r>
              <a:rPr lang="it-IT" dirty="0">
                <a:solidFill>
                  <a:schemeClr val="accent2"/>
                </a:solidFill>
              </a:rPr>
              <a:t> </a:t>
            </a:r>
            <a:r>
              <a:rPr lang="it-IT" dirty="0"/>
              <a:t>(</a:t>
            </a:r>
            <a:r>
              <a:rPr lang="it-IT" dirty="0">
                <a:sym typeface="Symbol" pitchFamily="18" charset="2"/>
              </a:rPr>
              <a:t></a:t>
            </a:r>
            <a:r>
              <a:rPr lang="it-IT" baseline="-25000" dirty="0">
                <a:sym typeface="Symbol" pitchFamily="18" charset="2"/>
              </a:rPr>
              <a:t>z</a:t>
            </a:r>
            <a:r>
              <a:rPr lang="en-US" dirty="0">
                <a:sym typeface="Symbol" pitchFamily="18" charset="2"/>
              </a:rPr>
              <a:t>~10 cm)</a:t>
            </a:r>
            <a:r>
              <a:rPr lang="it-IT" dirty="0"/>
              <a:t> </a:t>
            </a:r>
          </a:p>
        </p:txBody>
      </p:sp>
      <p:sp>
        <p:nvSpPr>
          <p:cNvPr id="83" name="Text Box 82"/>
          <p:cNvSpPr txBox="1">
            <a:spLocks noChangeArrowheads="1"/>
          </p:cNvSpPr>
          <p:nvPr/>
        </p:nvSpPr>
        <p:spPr bwMode="auto">
          <a:xfrm>
            <a:off x="235673" y="5358025"/>
            <a:ext cx="66223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ctr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it-IT" dirty="0"/>
              <a:t> Correct for </a:t>
            </a:r>
            <a:r>
              <a:rPr lang="it-IT" dirty="0">
                <a:solidFill>
                  <a:srgbClr val="FFFF00"/>
                </a:solidFill>
              </a:rPr>
              <a:t>multiple scattering </a:t>
            </a:r>
            <a:r>
              <a:rPr lang="it-IT" dirty="0"/>
              <a:t>and </a:t>
            </a:r>
            <a:r>
              <a:rPr lang="it-IT" dirty="0">
                <a:solidFill>
                  <a:srgbClr val="FFFF00"/>
                </a:solidFill>
              </a:rPr>
              <a:t>energy loss</a:t>
            </a:r>
          </a:p>
        </p:txBody>
      </p: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" y="914400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692725" y="920176"/>
            <a:ext cx="6301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 adopted by </a:t>
            </a:r>
            <a:r>
              <a:rPr lang="en-US" dirty="0" smtClean="0">
                <a:solidFill>
                  <a:srgbClr val="FFFF00"/>
                </a:solidFill>
              </a:rPr>
              <a:t>NA50,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PHENIX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ALICE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9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ntr" presetSubtype="28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21" grpId="0" animBg="1"/>
      <p:bldP spid="63" grpId="0"/>
      <p:bldP spid="64" grpId="0" animBg="1"/>
      <p:bldP spid="78" grpId="0" animBg="1"/>
      <p:bldP spid="79" grpId="0"/>
      <p:bldP spid="80" grpId="0"/>
      <p:bldP spid="81" grpId="0"/>
      <p:bldP spid="82" grpId="0"/>
      <p:bldP spid="8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 bwMode="auto">
          <a:xfrm>
            <a:off x="0" y="1433155"/>
            <a:ext cx="9296400" cy="29642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/>
          <a:lstStyle/>
          <a:p>
            <a:r>
              <a:rPr lang="en-US" dirty="0"/>
              <a:t>Measurement via </a:t>
            </a:r>
            <a:r>
              <a:rPr lang="en-US" dirty="0">
                <a:sym typeface="Symbol"/>
              </a:rPr>
              <a:t> decays</a:t>
            </a:r>
            <a:endParaRPr lang="it-IT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85000" y="6610350"/>
            <a:ext cx="2133600" cy="476250"/>
          </a:xfrm>
        </p:spPr>
        <p:txBody>
          <a:bodyPr/>
          <a:lstStyle/>
          <a:p>
            <a:pPr>
              <a:defRPr/>
            </a:pPr>
            <a:fld id="{24118BAC-40E8-469D-9BE9-5DCFBE4772CC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" y="801687"/>
            <a:ext cx="4762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450" y="725269"/>
            <a:ext cx="822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Approach adopted by NA60, CMS and foreseen in PHENIX and ALICE upgrades</a:t>
            </a:r>
            <a:endParaRPr lang="it-IT" dirty="0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547813" y="1524000"/>
            <a:ext cx="2592387" cy="2219325"/>
          </a:xfrm>
          <a:prstGeom prst="roundRect">
            <a:avLst>
              <a:gd name="adj" fmla="val 11157"/>
            </a:avLst>
          </a:prstGeom>
          <a:solidFill>
            <a:schemeClr val="hlink">
              <a:alpha val="20000"/>
            </a:schemeClr>
          </a:solidFill>
          <a:ln w="12700" algn="ctr">
            <a:solidFill>
              <a:schemeClr val="bg2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Ctr="1"/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Dipole </a:t>
            </a:r>
            <a:r>
              <a:rPr lang="en-US" sz="1400" dirty="0">
                <a:solidFill>
                  <a:schemeClr val="tx1"/>
                </a:solidFill>
              </a:rPr>
              <a:t>magnet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593850" y="2219325"/>
            <a:ext cx="644525" cy="1009650"/>
          </a:xfrm>
          <a:prstGeom prst="roundRect">
            <a:avLst>
              <a:gd name="adj" fmla="val 18472"/>
            </a:avLst>
          </a:prstGeom>
          <a:solidFill>
            <a:schemeClr val="hlink">
              <a:alpha val="39999"/>
            </a:schemeClr>
          </a:solidFill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/>
          <a:lstStyle/>
          <a:p>
            <a:pPr algn="ctr" eaLnBrk="0" hangingPunct="0">
              <a:spcBef>
                <a:spcPct val="50000"/>
              </a:spcBef>
            </a:pPr>
            <a:r>
              <a:rPr lang="en-US" sz="1000" dirty="0" smtClean="0">
                <a:solidFill>
                  <a:schemeClr val="tx1"/>
                </a:solidFill>
              </a:rPr>
              <a:t>target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243138" y="1860550"/>
            <a:ext cx="1870075" cy="1800225"/>
          </a:xfrm>
          <a:prstGeom prst="roundRect">
            <a:avLst>
              <a:gd name="adj" fmla="val 11685"/>
            </a:avLst>
          </a:prstGeom>
          <a:solidFill>
            <a:schemeClr val="hlink">
              <a:alpha val="39999"/>
            </a:schemeClr>
          </a:solidFill>
          <a:ln w="952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/>
          <a:lstStyle/>
          <a:p>
            <a:pPr algn="ctr" eaLnBrk="0" hangingPunct="0">
              <a:spcBef>
                <a:spcPct val="50000"/>
              </a:spcBef>
            </a:pPr>
            <a:r>
              <a:rPr lang="en-US" dirty="0"/>
              <a:t>vertex tracker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-42863" y="2798762"/>
            <a:ext cx="1876426" cy="15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0" name="Picture 8" descr="gkrellShoot_01-02-04_1439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lum bright="-7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2349500"/>
            <a:ext cx="39243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5957887" y="5689600"/>
            <a:ext cx="2805113" cy="1347788"/>
            <a:chOff x="140" y="2205"/>
            <a:chExt cx="2197" cy="90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40" y="2262"/>
              <a:ext cx="182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137" y="2707"/>
              <a:ext cx="18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1322" y="2571"/>
              <a:ext cx="227" cy="289"/>
              <a:chOff x="1383" y="3286"/>
              <a:chExt cx="227" cy="289"/>
            </a:xfrm>
          </p:grpSpPr>
          <p:sp>
            <p:nvSpPr>
              <p:cNvPr id="28" name="Line 13"/>
              <p:cNvSpPr>
                <a:spLocks noChangeShapeType="1"/>
              </p:cNvSpPr>
              <p:nvPr/>
            </p:nvSpPr>
            <p:spPr bwMode="auto">
              <a:xfrm flipV="1">
                <a:off x="1383" y="3286"/>
                <a:ext cx="227" cy="136"/>
              </a:xfrm>
              <a:prstGeom prst="line">
                <a:avLst/>
              </a:prstGeom>
              <a:noFill/>
              <a:ln w="12700" cap="rnd">
                <a:solidFill>
                  <a:srgbClr val="DDDDDD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9" name="Line 14"/>
              <p:cNvSpPr>
                <a:spLocks noChangeShapeType="1"/>
              </p:cNvSpPr>
              <p:nvPr/>
            </p:nvSpPr>
            <p:spPr bwMode="auto">
              <a:xfrm>
                <a:off x="1383" y="3422"/>
                <a:ext cx="227" cy="153"/>
              </a:xfrm>
              <a:prstGeom prst="line">
                <a:avLst/>
              </a:prstGeom>
              <a:noFill/>
              <a:ln w="12700" cap="rnd">
                <a:solidFill>
                  <a:srgbClr val="DDDDDD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5" name="Group 15"/>
            <p:cNvGrpSpPr>
              <a:grpSpLocks/>
            </p:cNvGrpSpPr>
            <p:nvPr/>
          </p:nvGrpSpPr>
          <p:grpSpPr bwMode="auto">
            <a:xfrm>
              <a:off x="322" y="2205"/>
              <a:ext cx="635" cy="116"/>
              <a:chOff x="839" y="2567"/>
              <a:chExt cx="3464" cy="636"/>
            </a:xfrm>
          </p:grpSpPr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 flipV="1">
                <a:off x="839" y="2567"/>
                <a:ext cx="3464" cy="318"/>
              </a:xfrm>
              <a:prstGeom prst="line">
                <a:avLst/>
              </a:prstGeom>
              <a:noFill/>
              <a:ln w="28575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7" name="Line 17"/>
              <p:cNvSpPr>
                <a:spLocks noChangeShapeType="1"/>
              </p:cNvSpPr>
              <p:nvPr/>
            </p:nvSpPr>
            <p:spPr bwMode="auto">
              <a:xfrm>
                <a:off x="839" y="2885"/>
                <a:ext cx="3464" cy="318"/>
              </a:xfrm>
              <a:prstGeom prst="line">
                <a:avLst/>
              </a:prstGeom>
              <a:noFill/>
              <a:ln w="28575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16" name="Group 18"/>
            <p:cNvGrpSpPr>
              <a:grpSpLocks/>
            </p:cNvGrpSpPr>
            <p:nvPr/>
          </p:nvGrpSpPr>
          <p:grpSpPr bwMode="auto">
            <a:xfrm>
              <a:off x="1549" y="2534"/>
              <a:ext cx="405" cy="362"/>
              <a:chOff x="1610" y="3249"/>
              <a:chExt cx="405" cy="362"/>
            </a:xfrm>
          </p:grpSpPr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V="1">
                <a:off x="1610" y="3249"/>
                <a:ext cx="405" cy="37"/>
              </a:xfrm>
              <a:prstGeom prst="line">
                <a:avLst/>
              </a:prstGeom>
              <a:noFill/>
              <a:ln w="28575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1610" y="3574"/>
                <a:ext cx="405" cy="37"/>
              </a:xfrm>
              <a:prstGeom prst="line">
                <a:avLst/>
              </a:prstGeom>
              <a:noFill/>
              <a:ln w="28575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17" name="Oval 21"/>
            <p:cNvSpPr>
              <a:spLocks noChangeArrowheads="1"/>
            </p:cNvSpPr>
            <p:nvPr/>
          </p:nvSpPr>
          <p:spPr bwMode="auto">
            <a:xfrm>
              <a:off x="311" y="2240"/>
              <a:ext cx="45" cy="45"/>
            </a:xfrm>
            <a:prstGeom prst="ellipse">
              <a:avLst/>
            </a:prstGeom>
            <a:solidFill>
              <a:srgbClr val="292929"/>
            </a:solidFill>
            <a:ln w="9525" algn="ctr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" name="Oval 22"/>
            <p:cNvSpPr>
              <a:spLocks noChangeArrowheads="1"/>
            </p:cNvSpPr>
            <p:nvPr/>
          </p:nvSpPr>
          <p:spPr bwMode="auto">
            <a:xfrm>
              <a:off x="1308" y="2684"/>
              <a:ext cx="45" cy="45"/>
            </a:xfrm>
            <a:prstGeom prst="ellipse">
              <a:avLst/>
            </a:prstGeom>
            <a:solidFill>
              <a:srgbClr val="292929"/>
            </a:solidFill>
            <a:ln w="9525" algn="ctr">
              <a:solidFill>
                <a:srgbClr val="FF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9" name="Group 23"/>
            <p:cNvGrpSpPr>
              <a:grpSpLocks/>
            </p:cNvGrpSpPr>
            <p:nvPr/>
          </p:nvGrpSpPr>
          <p:grpSpPr bwMode="auto">
            <a:xfrm>
              <a:off x="1332" y="2571"/>
              <a:ext cx="210" cy="288"/>
              <a:chOff x="1215" y="3739"/>
              <a:chExt cx="210" cy="288"/>
            </a:xfrm>
          </p:grpSpPr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 flipV="1">
                <a:off x="1215" y="3739"/>
                <a:ext cx="210" cy="15"/>
              </a:xfrm>
              <a:prstGeom prst="line">
                <a:avLst/>
              </a:prstGeom>
              <a:noFill/>
              <a:ln w="28575" cap="rnd">
                <a:solidFill>
                  <a:srgbClr val="E7EC1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1215" y="4012"/>
                <a:ext cx="210" cy="15"/>
              </a:xfrm>
              <a:prstGeom prst="line">
                <a:avLst/>
              </a:prstGeom>
              <a:noFill/>
              <a:ln w="28575" cap="rnd">
                <a:solidFill>
                  <a:srgbClr val="E7EC1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20" name="Text Box 26"/>
            <p:cNvSpPr txBox="1">
              <a:spLocks noChangeArrowheads="1"/>
            </p:cNvSpPr>
            <p:nvPr/>
          </p:nvSpPr>
          <p:spPr bwMode="auto">
            <a:xfrm>
              <a:off x="881" y="2426"/>
              <a:ext cx="333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dirty="0">
                  <a:latin typeface="Georgia" pitchFamily="18" charset="0"/>
                </a:rPr>
                <a:t>or</a:t>
              </a:r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2043" y="2640"/>
              <a:ext cx="294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4000" b="1" dirty="0">
                  <a:latin typeface="Georgia" pitchFamily="18" charset="0"/>
                </a:rPr>
                <a:t>!</a:t>
              </a:r>
            </a:p>
          </p:txBody>
        </p:sp>
      </p:grp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0" y="2955698"/>
            <a:ext cx="1835150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1" name="Group 29"/>
          <p:cNvGrpSpPr>
            <a:grpSpLocks/>
          </p:cNvGrpSpPr>
          <p:nvPr/>
        </p:nvGrpSpPr>
        <p:grpSpPr bwMode="auto">
          <a:xfrm>
            <a:off x="4211638" y="1800225"/>
            <a:ext cx="4922837" cy="2597149"/>
            <a:chOff x="2653" y="845"/>
            <a:chExt cx="3101" cy="1636"/>
          </a:xfrm>
        </p:grpSpPr>
        <p:grpSp>
          <p:nvGrpSpPr>
            <p:cNvPr id="32" name="Group 30"/>
            <p:cNvGrpSpPr>
              <a:grpSpLocks/>
            </p:cNvGrpSpPr>
            <p:nvPr/>
          </p:nvGrpSpPr>
          <p:grpSpPr bwMode="auto">
            <a:xfrm>
              <a:off x="2653" y="1117"/>
              <a:ext cx="998" cy="1088"/>
              <a:chOff x="2517" y="981"/>
              <a:chExt cx="998" cy="1088"/>
            </a:xfrm>
          </p:grpSpPr>
          <p:sp>
            <p:nvSpPr>
              <p:cNvPr id="59" name="Rectangle 31"/>
              <p:cNvSpPr>
                <a:spLocks noChangeArrowheads="1"/>
              </p:cNvSpPr>
              <p:nvPr/>
            </p:nvSpPr>
            <p:spPr bwMode="auto">
              <a:xfrm>
                <a:off x="2517" y="1888"/>
                <a:ext cx="942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eaLnBrk="0" hangingPunct="0"/>
                <a:r>
                  <a:rPr lang="en-US" sz="1600" dirty="0">
                    <a:solidFill>
                      <a:schemeClr val="tx1"/>
                    </a:solidFill>
                  </a:rPr>
                  <a:t>hadron absorber</a:t>
                </a:r>
              </a:p>
            </p:txBody>
          </p:sp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2517" y="981"/>
                <a:ext cx="998" cy="90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GB" sz="2000"/>
              </a:p>
            </p:txBody>
          </p:sp>
        </p:grp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3651" y="1026"/>
              <a:ext cx="2087" cy="1092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 sz="2000"/>
            </a:p>
          </p:txBody>
        </p:sp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3696" y="981"/>
              <a:ext cx="2058" cy="1182"/>
              <a:chOff x="278" y="2160"/>
              <a:chExt cx="2421" cy="1286"/>
            </a:xfrm>
          </p:grpSpPr>
          <p:pic>
            <p:nvPicPr>
              <p:cNvPr id="54" name="Picture 35" descr="spectrometer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58" t="24597" r="54834" b="28035"/>
              <a:stretch>
                <a:fillRect/>
              </a:stretch>
            </p:blipFill>
            <p:spPr bwMode="auto">
              <a:xfrm>
                <a:off x="278" y="2299"/>
                <a:ext cx="652" cy="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" name="Group 36"/>
              <p:cNvGrpSpPr>
                <a:grpSpLocks/>
              </p:cNvGrpSpPr>
              <p:nvPr/>
            </p:nvGrpSpPr>
            <p:grpSpPr bwMode="auto">
              <a:xfrm>
                <a:off x="1261" y="2160"/>
                <a:ext cx="1438" cy="1286"/>
                <a:chOff x="1261" y="2160"/>
                <a:chExt cx="1438" cy="1286"/>
              </a:xfrm>
            </p:grpSpPr>
            <p:pic>
              <p:nvPicPr>
                <p:cNvPr id="56" name="Picture 37" descr="spectrometer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24" t="9654" r="9653" b="13092"/>
                <a:stretch>
                  <a:fillRect/>
                </a:stretch>
              </p:blipFill>
              <p:spPr bwMode="auto">
                <a:xfrm>
                  <a:off x="1261" y="2264"/>
                  <a:ext cx="774" cy="1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38" descr="spectrometer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096" t="9654" r="19690" b="13092"/>
                <a:stretch>
                  <a:fillRect/>
                </a:stretch>
              </p:blipFill>
              <p:spPr bwMode="auto">
                <a:xfrm flipH="1">
                  <a:off x="2155" y="2160"/>
                  <a:ext cx="181" cy="1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39" descr="spectrometer"/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24" t="9654" r="23904" b="13092"/>
                <a:stretch>
                  <a:fillRect/>
                </a:stretch>
              </p:blipFill>
              <p:spPr bwMode="auto">
                <a:xfrm flipH="1">
                  <a:off x="2537" y="2160"/>
                  <a:ext cx="162" cy="12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35" name="Group 40"/>
            <p:cNvGrpSpPr>
              <a:grpSpLocks/>
            </p:cNvGrpSpPr>
            <p:nvPr/>
          </p:nvGrpSpPr>
          <p:grpSpPr bwMode="auto">
            <a:xfrm>
              <a:off x="4863" y="2160"/>
              <a:ext cx="624" cy="321"/>
              <a:chOff x="4968" y="3646"/>
              <a:chExt cx="624" cy="321"/>
            </a:xfrm>
          </p:grpSpPr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>
                <a:off x="4968" y="3742"/>
                <a:ext cx="181" cy="0"/>
              </a:xfrm>
              <a:prstGeom prst="line">
                <a:avLst/>
              </a:prstGeom>
              <a:noFill/>
              <a:ln w="9525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1" name="Text Box 42"/>
              <p:cNvSpPr txBox="1">
                <a:spLocks noChangeArrowheads="1"/>
              </p:cNvSpPr>
              <p:nvPr/>
            </p:nvSpPr>
            <p:spPr bwMode="auto">
              <a:xfrm>
                <a:off x="5156" y="3646"/>
                <a:ext cx="39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Ctr="1">
                <a:spAutoFit/>
              </a:bodyPr>
              <a:lstStyle/>
              <a:p>
                <a:pPr eaLnBrk="0" hangingPunct="0"/>
                <a:r>
                  <a:rPr lang="en-US" sz="1400">
                    <a:solidFill>
                      <a:srgbClr val="E7EC10"/>
                    </a:solidFill>
                  </a:rPr>
                  <a:t>Muon</a:t>
                </a:r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>
                <a:off x="4968" y="3868"/>
                <a:ext cx="1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53" name="Text Box 44"/>
              <p:cNvSpPr txBox="1">
                <a:spLocks noChangeArrowheads="1"/>
              </p:cNvSpPr>
              <p:nvPr/>
            </p:nvSpPr>
            <p:spPr bwMode="auto">
              <a:xfrm>
                <a:off x="5156" y="3772"/>
                <a:ext cx="436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Ctr="1">
                <a:spAutoFit/>
              </a:bodyPr>
              <a:lstStyle/>
              <a:p>
                <a:pPr eaLnBrk="0" hangingPunct="0"/>
                <a:r>
                  <a:rPr lang="en-US" sz="1400" dirty="0">
                    <a:solidFill>
                      <a:schemeClr val="tx1"/>
                    </a:solidFill>
                  </a:rPr>
                  <a:t>Other</a:t>
                </a:r>
              </a:p>
            </p:txBody>
          </p:sp>
        </p:grpSp>
        <p:sp>
          <p:nvSpPr>
            <p:cNvPr id="36" name="Rectangle 45"/>
            <p:cNvSpPr>
              <a:spLocks noChangeArrowheads="1"/>
            </p:cNvSpPr>
            <p:nvPr/>
          </p:nvSpPr>
          <p:spPr bwMode="auto">
            <a:xfrm>
              <a:off x="4608" y="845"/>
              <a:ext cx="70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eaLnBrk="0" hangingPunct="0"/>
              <a:r>
                <a:rPr lang="en-US" sz="1600" dirty="0">
                  <a:solidFill>
                    <a:schemeClr val="tx1"/>
                  </a:solidFill>
                </a:rPr>
                <a:t>and tracking</a:t>
              </a:r>
            </a:p>
          </p:txBody>
        </p:sp>
        <p:sp>
          <p:nvSpPr>
            <p:cNvPr id="37" name="Rectangle 46"/>
            <p:cNvSpPr>
              <a:spLocks noChangeArrowheads="1"/>
            </p:cNvSpPr>
            <p:nvPr/>
          </p:nvSpPr>
          <p:spPr bwMode="auto">
            <a:xfrm>
              <a:off x="3657" y="845"/>
              <a:ext cx="747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eaLnBrk="0" hangingPunct="0"/>
              <a:r>
                <a:rPr lang="en-US" sz="1600" dirty="0" err="1">
                  <a:solidFill>
                    <a:schemeClr val="tx1"/>
                  </a:solidFill>
                </a:rPr>
                <a:t>muon</a:t>
              </a:r>
              <a:r>
                <a:rPr lang="en-US" sz="1600" dirty="0">
                  <a:solidFill>
                    <a:schemeClr val="tx1"/>
                  </a:solidFill>
                </a:rPr>
                <a:t> trigger</a:t>
              </a:r>
            </a:p>
          </p:txBody>
        </p:sp>
        <p:sp>
          <p:nvSpPr>
            <p:cNvPr id="38" name="Rectangle 47"/>
            <p:cNvSpPr>
              <a:spLocks noChangeArrowheads="1"/>
            </p:cNvSpPr>
            <p:nvPr/>
          </p:nvSpPr>
          <p:spPr bwMode="auto">
            <a:xfrm>
              <a:off x="4333" y="1027"/>
              <a:ext cx="236" cy="1094"/>
            </a:xfrm>
            <a:prstGeom prst="rect">
              <a:avLst/>
            </a:prstGeom>
            <a:pattFill prst="pct90">
              <a:fgClr>
                <a:schemeClr val="accent1">
                  <a:alpha val="10001"/>
                </a:schemeClr>
              </a:fgClr>
              <a:bgClr>
                <a:srgbClr val="FFFFFF">
                  <a:alpha val="10001"/>
                </a:srgb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r>
                <a:rPr lang="en-US" sz="1600"/>
                <a:t>magnetic field</a:t>
              </a:r>
            </a:p>
          </p:txBody>
        </p:sp>
        <p:pic>
          <p:nvPicPr>
            <p:cNvPr id="39" name="Picture 48" descr="spectromete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2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24" t="9654" r="23239" b="13092"/>
            <a:stretch>
              <a:fillRect/>
            </a:stretch>
          </p:blipFill>
          <p:spPr bwMode="auto">
            <a:xfrm>
              <a:off x="4531" y="1076"/>
              <a:ext cx="162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9" descr="spectromete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2000" contrast="4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4" t="9654" r="72324" b="13092"/>
            <a:stretch>
              <a:fillRect/>
            </a:stretch>
          </p:blipFill>
          <p:spPr bwMode="auto">
            <a:xfrm>
              <a:off x="5616" y="979"/>
              <a:ext cx="138" cy="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0" descr="spectromete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7" t="24597" r="67683" b="28035"/>
            <a:stretch>
              <a:fillRect/>
            </a:stretch>
          </p:blipFill>
          <p:spPr bwMode="auto">
            <a:xfrm>
              <a:off x="3712" y="1110"/>
              <a:ext cx="78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1" descr="spectrometer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95" t="24597" r="56364" b="28035"/>
            <a:stretch>
              <a:fillRect/>
            </a:stretch>
          </p:blipFill>
          <p:spPr bwMode="auto">
            <a:xfrm>
              <a:off x="4117" y="1107"/>
              <a:ext cx="77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52"/>
            <p:cNvGrpSpPr>
              <a:grpSpLocks/>
            </p:cNvGrpSpPr>
            <p:nvPr/>
          </p:nvGrpSpPr>
          <p:grpSpPr bwMode="auto">
            <a:xfrm>
              <a:off x="4558" y="1253"/>
              <a:ext cx="1180" cy="651"/>
              <a:chOff x="4422" y="1117"/>
              <a:chExt cx="1089" cy="651"/>
            </a:xfrm>
          </p:grpSpPr>
          <p:sp>
            <p:nvSpPr>
              <p:cNvPr id="48" name="Line 53"/>
              <p:cNvSpPr>
                <a:spLocks noChangeShapeType="1"/>
              </p:cNvSpPr>
              <p:nvPr/>
            </p:nvSpPr>
            <p:spPr bwMode="auto">
              <a:xfrm flipH="1" flipV="1">
                <a:off x="4426" y="1117"/>
                <a:ext cx="1085" cy="42"/>
              </a:xfrm>
              <a:prstGeom prst="line">
                <a:avLst/>
              </a:prstGeom>
              <a:noFill/>
              <a:ln w="19050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9" name="Line 54"/>
              <p:cNvSpPr>
                <a:spLocks noChangeShapeType="1"/>
              </p:cNvSpPr>
              <p:nvPr/>
            </p:nvSpPr>
            <p:spPr bwMode="auto">
              <a:xfrm flipH="1">
                <a:off x="4422" y="1616"/>
                <a:ext cx="1089" cy="152"/>
              </a:xfrm>
              <a:prstGeom prst="line">
                <a:avLst/>
              </a:prstGeom>
              <a:noFill/>
              <a:ln w="19050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44" name="Group 55"/>
            <p:cNvGrpSpPr>
              <a:grpSpLocks/>
            </p:cNvGrpSpPr>
            <p:nvPr/>
          </p:nvGrpSpPr>
          <p:grpSpPr bwMode="auto">
            <a:xfrm>
              <a:off x="3651" y="1249"/>
              <a:ext cx="680" cy="646"/>
              <a:chOff x="3515" y="1113"/>
              <a:chExt cx="726" cy="646"/>
            </a:xfrm>
          </p:grpSpPr>
          <p:sp>
            <p:nvSpPr>
              <p:cNvPr id="46" name="Line 56"/>
              <p:cNvSpPr>
                <a:spLocks noChangeShapeType="1"/>
              </p:cNvSpPr>
              <p:nvPr/>
            </p:nvSpPr>
            <p:spPr bwMode="auto">
              <a:xfrm flipH="1">
                <a:off x="3515" y="1113"/>
                <a:ext cx="723" cy="67"/>
              </a:xfrm>
              <a:prstGeom prst="line">
                <a:avLst/>
              </a:prstGeom>
              <a:noFill/>
              <a:ln w="19050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7" name="Line 57"/>
              <p:cNvSpPr>
                <a:spLocks noChangeShapeType="1"/>
              </p:cNvSpPr>
              <p:nvPr/>
            </p:nvSpPr>
            <p:spPr bwMode="auto">
              <a:xfrm flipH="1" flipV="1">
                <a:off x="3515" y="1692"/>
                <a:ext cx="726" cy="67"/>
              </a:xfrm>
              <a:prstGeom prst="line">
                <a:avLst/>
              </a:prstGeom>
              <a:noFill/>
              <a:ln w="19050">
                <a:solidFill>
                  <a:srgbClr val="E7EC1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 anchorCtr="1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5" name="Rectangle 58"/>
            <p:cNvSpPr>
              <a:spLocks noChangeArrowheads="1"/>
            </p:cNvSpPr>
            <p:nvPr/>
          </p:nvSpPr>
          <p:spPr bwMode="auto">
            <a:xfrm>
              <a:off x="5430" y="1026"/>
              <a:ext cx="181" cy="1094"/>
            </a:xfrm>
            <a:prstGeom prst="rect">
              <a:avLst/>
            </a:prstGeom>
            <a:solidFill>
              <a:srgbClr val="9900CC">
                <a:alpha val="820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r>
                <a:rPr lang="en-US" sz="1600"/>
                <a:t>Iron wall</a:t>
              </a:r>
            </a:p>
          </p:txBody>
        </p:sp>
      </p:grpSp>
      <p:grpSp>
        <p:nvGrpSpPr>
          <p:cNvPr id="61" name="Group 59"/>
          <p:cNvGrpSpPr>
            <a:grpSpLocks/>
          </p:cNvGrpSpPr>
          <p:nvPr/>
        </p:nvGrpSpPr>
        <p:grpSpPr bwMode="auto">
          <a:xfrm>
            <a:off x="4351338" y="2498725"/>
            <a:ext cx="1771650" cy="911225"/>
            <a:chOff x="2900" y="1716"/>
            <a:chExt cx="1117" cy="527"/>
          </a:xfrm>
        </p:grpSpPr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2901" y="1716"/>
              <a:ext cx="1116" cy="136"/>
            </a:xfrm>
            <a:custGeom>
              <a:avLst/>
              <a:gdLst>
                <a:gd name="T0" fmla="*/ 1116 w 1116"/>
                <a:gd name="T1" fmla="*/ 15 h 136"/>
                <a:gd name="T2" fmla="*/ 1116 w 1116"/>
                <a:gd name="T3" fmla="*/ 0 h 136"/>
                <a:gd name="T4" fmla="*/ 0 w 1116"/>
                <a:gd name="T5" fmla="*/ 83 h 136"/>
                <a:gd name="T6" fmla="*/ 4 w 1116"/>
                <a:gd name="T7" fmla="*/ 136 h 136"/>
                <a:gd name="T8" fmla="*/ 1116 w 1116"/>
                <a:gd name="T9" fmla="*/ 1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136">
                  <a:moveTo>
                    <a:pt x="1116" y="15"/>
                  </a:moveTo>
                  <a:lnTo>
                    <a:pt x="1116" y="0"/>
                  </a:lnTo>
                  <a:lnTo>
                    <a:pt x="0" y="83"/>
                  </a:lnTo>
                  <a:lnTo>
                    <a:pt x="4" y="136"/>
                  </a:lnTo>
                  <a:lnTo>
                    <a:pt x="1116" y="15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gamma/>
                    <a:tint val="60784"/>
                    <a:invGamma/>
                    <a:alpha val="59000"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E7EC10"/>
                  </a:solidFill>
                  <a:prstDash val="sysDot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 flipV="1">
              <a:off x="2900" y="2107"/>
              <a:ext cx="1116" cy="136"/>
            </a:xfrm>
            <a:custGeom>
              <a:avLst/>
              <a:gdLst>
                <a:gd name="T0" fmla="*/ 1116 w 1116"/>
                <a:gd name="T1" fmla="*/ 15 h 136"/>
                <a:gd name="T2" fmla="*/ 1116 w 1116"/>
                <a:gd name="T3" fmla="*/ 0 h 136"/>
                <a:gd name="T4" fmla="*/ 0 w 1116"/>
                <a:gd name="T5" fmla="*/ 83 h 136"/>
                <a:gd name="T6" fmla="*/ 4 w 1116"/>
                <a:gd name="T7" fmla="*/ 136 h 136"/>
                <a:gd name="T8" fmla="*/ 1116 w 1116"/>
                <a:gd name="T9" fmla="*/ 1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136">
                  <a:moveTo>
                    <a:pt x="1116" y="15"/>
                  </a:moveTo>
                  <a:lnTo>
                    <a:pt x="1116" y="0"/>
                  </a:lnTo>
                  <a:lnTo>
                    <a:pt x="0" y="83"/>
                  </a:lnTo>
                  <a:lnTo>
                    <a:pt x="4" y="136"/>
                  </a:lnTo>
                  <a:lnTo>
                    <a:pt x="1116" y="15"/>
                  </a:lnTo>
                  <a:close/>
                </a:path>
              </a:pathLst>
            </a:custGeom>
            <a:gradFill rotWithShape="1">
              <a:gsLst>
                <a:gs pos="0">
                  <a:srgbClr val="FFFF00">
                    <a:gamma/>
                    <a:tint val="60784"/>
                    <a:invGamma/>
                    <a:alpha val="59000"/>
                  </a:srgbClr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E7EC10"/>
                  </a:solidFill>
                  <a:prstDash val="sysDot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grpSp>
        <p:nvGrpSpPr>
          <p:cNvPr id="64" name="Group 62"/>
          <p:cNvGrpSpPr>
            <a:grpSpLocks/>
          </p:cNvGrpSpPr>
          <p:nvPr/>
        </p:nvGrpSpPr>
        <p:grpSpPr bwMode="auto">
          <a:xfrm>
            <a:off x="1879600" y="2519362"/>
            <a:ext cx="2692400" cy="820738"/>
            <a:chOff x="793" y="1661"/>
            <a:chExt cx="3464" cy="940"/>
          </a:xfrm>
        </p:grpSpPr>
        <p:sp>
          <p:nvSpPr>
            <p:cNvPr id="65" name="Line 63"/>
            <p:cNvSpPr>
              <a:spLocks noChangeShapeType="1"/>
            </p:cNvSpPr>
            <p:nvPr/>
          </p:nvSpPr>
          <p:spPr bwMode="auto">
            <a:xfrm flipV="1">
              <a:off x="810" y="1661"/>
              <a:ext cx="3357" cy="4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 flipV="1">
              <a:off x="810" y="2069"/>
              <a:ext cx="3357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7" name="Line 65"/>
            <p:cNvSpPr>
              <a:spLocks noChangeShapeType="1"/>
            </p:cNvSpPr>
            <p:nvPr/>
          </p:nvSpPr>
          <p:spPr bwMode="auto">
            <a:xfrm>
              <a:off x="810" y="2160"/>
              <a:ext cx="3447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 flipV="1">
              <a:off x="810" y="1752"/>
              <a:ext cx="3357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 flipV="1">
              <a:off x="810" y="1926"/>
              <a:ext cx="3340" cy="2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>
              <a:off x="810" y="2162"/>
              <a:ext cx="3357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auto">
            <a:xfrm>
              <a:off x="810" y="2162"/>
              <a:ext cx="3447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2" name="Line 70"/>
            <p:cNvSpPr>
              <a:spLocks noChangeShapeType="1"/>
            </p:cNvSpPr>
            <p:nvPr/>
          </p:nvSpPr>
          <p:spPr bwMode="auto">
            <a:xfrm flipV="1">
              <a:off x="793" y="1807"/>
              <a:ext cx="3312" cy="3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3" name="Line 71"/>
            <p:cNvSpPr>
              <a:spLocks noChangeShapeType="1"/>
            </p:cNvSpPr>
            <p:nvPr/>
          </p:nvSpPr>
          <p:spPr bwMode="auto">
            <a:xfrm flipV="1">
              <a:off x="793" y="2109"/>
              <a:ext cx="3374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4" name="Line 72"/>
            <p:cNvSpPr>
              <a:spLocks noChangeShapeType="1"/>
            </p:cNvSpPr>
            <p:nvPr/>
          </p:nvSpPr>
          <p:spPr bwMode="auto">
            <a:xfrm>
              <a:off x="793" y="2160"/>
              <a:ext cx="3266" cy="4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V="1">
              <a:off x="793" y="1715"/>
              <a:ext cx="3266" cy="4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6" name="Line 74"/>
            <p:cNvSpPr>
              <a:spLocks noChangeShapeType="1"/>
            </p:cNvSpPr>
            <p:nvPr/>
          </p:nvSpPr>
          <p:spPr bwMode="auto">
            <a:xfrm flipV="1">
              <a:off x="793" y="2004"/>
              <a:ext cx="3266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>
              <a:off x="793" y="2160"/>
              <a:ext cx="3328" cy="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8" name="Line 76"/>
            <p:cNvSpPr>
              <a:spLocks noChangeShapeType="1"/>
            </p:cNvSpPr>
            <p:nvPr/>
          </p:nvSpPr>
          <p:spPr bwMode="auto">
            <a:xfrm>
              <a:off x="793" y="2160"/>
              <a:ext cx="3357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auto">
            <a:xfrm flipV="1">
              <a:off x="793" y="1842"/>
              <a:ext cx="3464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80" name="Line 78"/>
            <p:cNvSpPr>
              <a:spLocks noChangeShapeType="1"/>
            </p:cNvSpPr>
            <p:nvPr/>
          </p:nvSpPr>
          <p:spPr bwMode="auto">
            <a:xfrm>
              <a:off x="793" y="2160"/>
              <a:ext cx="3464" cy="3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grpSp>
        <p:nvGrpSpPr>
          <p:cNvPr id="81" name="Group 79"/>
          <p:cNvGrpSpPr>
            <a:grpSpLocks/>
          </p:cNvGrpSpPr>
          <p:nvPr/>
        </p:nvGrpSpPr>
        <p:grpSpPr bwMode="auto">
          <a:xfrm>
            <a:off x="1846263" y="2670175"/>
            <a:ext cx="2797175" cy="569912"/>
            <a:chOff x="839" y="2567"/>
            <a:chExt cx="3464" cy="636"/>
          </a:xfrm>
        </p:grpSpPr>
        <p:sp>
          <p:nvSpPr>
            <p:cNvPr id="82" name="Line 80"/>
            <p:cNvSpPr>
              <a:spLocks noChangeShapeType="1"/>
            </p:cNvSpPr>
            <p:nvPr/>
          </p:nvSpPr>
          <p:spPr bwMode="auto">
            <a:xfrm flipV="1">
              <a:off x="839" y="2567"/>
              <a:ext cx="3464" cy="318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>
              <a:off x="839" y="2885"/>
              <a:ext cx="3464" cy="318"/>
            </a:xfrm>
            <a:prstGeom prst="line">
              <a:avLst/>
            </a:prstGeom>
            <a:noFill/>
            <a:ln w="19050">
              <a:solidFill>
                <a:srgbClr val="E7EC1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/>
            <a:p>
              <a:endParaRPr lang="it-IT"/>
            </a:p>
          </p:txBody>
        </p:sp>
      </p:grpSp>
      <p:sp>
        <p:nvSpPr>
          <p:cNvPr id="84" name="Text Box 89"/>
          <p:cNvSpPr txBox="1">
            <a:spLocks noChangeArrowheads="1"/>
          </p:cNvSpPr>
          <p:nvPr/>
        </p:nvSpPr>
        <p:spPr bwMode="auto">
          <a:xfrm>
            <a:off x="374070" y="4553530"/>
            <a:ext cx="8153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Wingdings" pitchFamily="2" charset="2"/>
              <a:buChar char="q"/>
            </a:pPr>
            <a:r>
              <a:rPr lang="en-US" dirty="0" smtClean="0"/>
              <a:t>Use </a:t>
            </a:r>
            <a:r>
              <a:rPr lang="en-US" dirty="0"/>
              <a:t>a </a:t>
            </a:r>
            <a:r>
              <a:rPr lang="en-US" dirty="0">
                <a:solidFill>
                  <a:srgbClr val="FFFF00"/>
                </a:solidFill>
              </a:rPr>
              <a:t>silicon tracker </a:t>
            </a:r>
            <a:r>
              <a:rPr lang="en-US" dirty="0"/>
              <a:t>in the vertex region to track </a:t>
            </a:r>
            <a:r>
              <a:rPr lang="en-US" dirty="0" err="1"/>
              <a:t>muons</a:t>
            </a:r>
            <a:r>
              <a:rPr lang="en-US" dirty="0"/>
              <a:t> before they suffer multiple scattering and energy loss in the hadron absorber. </a:t>
            </a:r>
          </a:p>
          <a:p>
            <a:pPr>
              <a:buClr>
                <a:srgbClr val="FFCC00"/>
              </a:buClr>
              <a:buSzPct val="160000"/>
            </a:pPr>
            <a:endParaRPr lang="en-US" sz="1000" dirty="0"/>
          </a:p>
        </p:txBody>
      </p:sp>
      <p:sp>
        <p:nvSpPr>
          <p:cNvPr id="85" name="Text Box 90"/>
          <p:cNvSpPr txBox="1">
            <a:spLocks noChangeArrowheads="1"/>
          </p:cNvSpPr>
          <p:nvPr/>
        </p:nvSpPr>
        <p:spPr bwMode="auto">
          <a:xfrm>
            <a:off x="1403350" y="5765800"/>
            <a:ext cx="414087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Improve mass resolution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Determine origin of the </a:t>
            </a:r>
            <a:r>
              <a:rPr lang="en-US" dirty="0" err="1">
                <a:solidFill>
                  <a:srgbClr val="FFFF00"/>
                </a:solidFill>
              </a:rPr>
              <a:t>muons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6" name="AutoShape 92"/>
          <p:cNvSpPr>
            <a:spLocks/>
          </p:cNvSpPr>
          <p:nvPr/>
        </p:nvSpPr>
        <p:spPr bwMode="auto">
          <a:xfrm>
            <a:off x="1295400" y="57658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Very first result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784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 couple of weeks after the end of the 2010 data taking,</a:t>
            </a:r>
          </a:p>
          <a:p>
            <a:r>
              <a:rPr lang="en-US" dirty="0" smtClean="0"/>
              <a:t>   ATLAS published the </a:t>
            </a:r>
            <a:r>
              <a:rPr lang="en-US" dirty="0" smtClean="0">
                <a:solidFill>
                  <a:srgbClr val="FFFF00"/>
                </a:solidFill>
              </a:rPr>
              <a:t>first LHC result on J/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 suppression!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4224337" cy="393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638800"/>
            <a:ext cx="8500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Interesting, but a bit deceiving! ~ </a:t>
            </a:r>
            <a:r>
              <a:rPr lang="en-US" dirty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FF00"/>
                </a:solidFill>
              </a:rPr>
              <a:t>ame suppression </a:t>
            </a:r>
          </a:p>
          <a:p>
            <a:r>
              <a:rPr lang="en-US" dirty="0" smtClean="0"/>
              <a:t>    as at </a:t>
            </a:r>
            <a:r>
              <a:rPr lang="en-US" dirty="0" smtClean="0">
                <a:solidFill>
                  <a:srgbClr val="FFFF00"/>
                </a:solidFill>
              </a:rPr>
              <a:t>RHIC,SPS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However this comparison is not sound. </a:t>
            </a:r>
            <a:r>
              <a:rPr lang="en-US" dirty="0" smtClean="0">
                <a:solidFill>
                  <a:srgbClr val="FFFF00"/>
                </a:solidFill>
              </a:rPr>
              <a:t>Different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 explored! 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82" y="1828800"/>
            <a:ext cx="451891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8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 smtClean="0"/>
              <a:t>First results at the LHC</a:t>
            </a:r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8365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Great expectation (as for many other observables) from the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FF00"/>
                </a:solidFill>
              </a:rPr>
              <a:t>first LHC heavy-ion runs </a:t>
            </a:r>
            <a:r>
              <a:rPr lang="en-US" dirty="0" smtClean="0"/>
              <a:t>(</a:t>
            </a:r>
            <a:r>
              <a:rPr lang="en-US" dirty="0" err="1" smtClean="0"/>
              <a:t>Pb-Pb</a:t>
            </a:r>
            <a:r>
              <a:rPr lang="en-US" dirty="0" smtClean="0"/>
              <a:t> @ 2.76 </a:t>
            </a:r>
            <a:r>
              <a:rPr lang="en-US" dirty="0" err="1" smtClean="0"/>
              <a:t>TeV</a:t>
            </a:r>
            <a:r>
              <a:rPr lang="en-US" dirty="0" smtClean="0"/>
              <a:t>)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19780" y="3784937"/>
            <a:ext cx="8885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Advent of </a:t>
            </a:r>
            <a:r>
              <a:rPr lang="en-US" dirty="0" smtClean="0">
                <a:solidFill>
                  <a:srgbClr val="FFFF00"/>
                </a:solidFill>
              </a:rPr>
              <a:t>upsilon family </a:t>
            </a:r>
            <a:r>
              <a:rPr lang="en-US" dirty="0" smtClean="0"/>
              <a:t>(seen also at RHIC with small statistics)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(Re)generation </a:t>
            </a:r>
            <a:r>
              <a:rPr lang="en-US" dirty="0" smtClean="0">
                <a:solidFill>
                  <a:srgbClr val="FFFF00"/>
                </a:solidFill>
              </a:rPr>
              <a:t>negligible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Observe </a:t>
            </a:r>
            <a:r>
              <a:rPr lang="en-US" dirty="0" smtClean="0">
                <a:solidFill>
                  <a:srgbClr val="FFFF00"/>
                </a:solidFill>
              </a:rPr>
              <a:t>suppression of less bound 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(2S), (3S</a:t>
            </a:r>
            <a:r>
              <a:rPr lang="en-US" dirty="0" smtClean="0">
                <a:sym typeface="Symbol"/>
              </a:rPr>
              <a:t>) </a:t>
            </a:r>
            <a:r>
              <a:rPr lang="en-US" dirty="0" err="1" smtClean="0">
                <a:sym typeface="Symbol"/>
              </a:rPr>
              <a:t>wrt</a:t>
            </a:r>
            <a:r>
              <a:rPr lang="en-US" dirty="0" smtClean="0">
                <a:sym typeface="Symbol"/>
              </a:rPr>
              <a:t> </a:t>
            </a:r>
            <a:r>
              <a:rPr lang="en-US" dirty="0">
                <a:sym typeface="Symbol"/>
              </a:rPr>
              <a:t></a:t>
            </a:r>
            <a:r>
              <a:rPr lang="en-US" dirty="0" smtClean="0">
                <a:sym typeface="Symbol"/>
              </a:rPr>
              <a:t>(1S) 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257490"/>
            <a:ext cx="760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Solve/clarify</a:t>
            </a:r>
            <a:r>
              <a:rPr lang="en-US" dirty="0" smtClean="0"/>
              <a:t> issue with </a:t>
            </a:r>
            <a:r>
              <a:rPr lang="en-US" dirty="0" smtClean="0">
                <a:solidFill>
                  <a:srgbClr val="FFFF00"/>
                </a:solidFill>
              </a:rPr>
              <a:t>J/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</a:t>
            </a:r>
            <a:r>
              <a:rPr lang="en-US" dirty="0" smtClean="0">
                <a:sym typeface="Symbol"/>
              </a:rPr>
              <a:t> suppression/(re)generation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981200"/>
            <a:ext cx="69898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dirty="0" smtClean="0"/>
              <a:t>Complementary acceptance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/>
              <a:t>ALICE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low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baseline="-250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J/</a:t>
            </a:r>
            <a:r>
              <a:rPr lang="en-US" dirty="0" smtClean="0">
                <a:sym typeface="Symbol"/>
              </a:rPr>
              <a:t>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dirty="0" smtClean="0">
                <a:sym typeface="Symbol"/>
              </a:rPr>
              <a:t>CMS/ATLAS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high </a:t>
            </a:r>
            <a:r>
              <a:rPr lang="en-US" dirty="0" err="1">
                <a:solidFill>
                  <a:srgbClr val="FFFF00"/>
                </a:solidFill>
                <a:sym typeface="Wingdings" pitchFamily="2" charset="2"/>
              </a:rPr>
              <a:t>p</a:t>
            </a:r>
            <a:r>
              <a:rPr lang="en-US" baseline="-25000" dirty="0" err="1">
                <a:solidFill>
                  <a:srgbClr val="FFFF00"/>
                </a:solidFill>
                <a:sym typeface="Wingdings" pitchFamily="2" charset="2"/>
              </a:rPr>
              <a:t>T</a:t>
            </a:r>
            <a:r>
              <a:rPr lang="en-US" baseline="-250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</a:rPr>
              <a:t>J/</a:t>
            </a:r>
            <a:r>
              <a:rPr lang="en-US" dirty="0" smtClean="0">
                <a:sym typeface="Symbol"/>
              </a:rPr>
              <a:t>, excellent resolution</a:t>
            </a:r>
            <a:endParaRPr lang="it-IT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8636" y="5105400"/>
            <a:ext cx="5941764" cy="928914"/>
            <a:chOff x="1068636" y="5105400"/>
            <a:chExt cx="5941764" cy="928914"/>
          </a:xfrm>
        </p:grpSpPr>
        <p:sp>
          <p:nvSpPr>
            <p:cNvPr id="9" name="Rectangle 8"/>
            <p:cNvSpPr/>
            <p:nvPr/>
          </p:nvSpPr>
          <p:spPr bwMode="auto">
            <a:xfrm>
              <a:off x="1068636" y="5105400"/>
              <a:ext cx="5941764" cy="9289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068636" y="5105400"/>
              <a:ext cx="6096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Arial" pitchFamily="34" charset="0"/>
              </a:endParaRPr>
            </a:p>
          </p:txBody>
        </p:sp>
        <p:pic>
          <p:nvPicPr>
            <p:cNvPr id="1187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236" y="5119914"/>
              <a:ext cx="5332164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68636" y="5391352"/>
              <a:ext cx="62869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Mass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r</a:t>
              </a:r>
              <a:r>
                <a:rPr lang="en-US" sz="1400" baseline="-25000" dirty="0" smtClean="0">
                  <a:solidFill>
                    <a:schemeClr val="tx1"/>
                  </a:solidFill>
                </a:rPr>
                <a:t>0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2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The original idea….</a:t>
            </a:r>
            <a:endParaRPr lang="en-US" dirty="0"/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2667000" y="914400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2" name="VISIO" r:id="rId3" imgW="3816360" imgH="3130560" progId="Visio.Drawing.5">
                  <p:embed/>
                </p:oleObj>
              </mc:Choice>
              <mc:Fallback>
                <p:oleObj name="VISIO" r:id="rId3" imgW="3816360" imgH="313056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914400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6553200" y="889000"/>
          <a:ext cx="260985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3" name="VISIO" r:id="rId5" imgW="3816360" imgH="3130560" progId="Visio.Drawing.5">
                  <p:embed/>
                </p:oleObj>
              </mc:Choice>
              <mc:Fallback>
                <p:oleObj name="VISIO" r:id="rId5" imgW="3816360" imgH="3130560" progId="Visio.Drawing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889000"/>
                        <a:ext cx="2609850" cy="213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424488" y="16764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43434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8575" y="1447800"/>
            <a:ext cx="25749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Screening of</a:t>
            </a:r>
          </a:p>
          <a:p>
            <a:pPr algn="ctr"/>
            <a:r>
              <a:rPr lang="en-US"/>
              <a:t>strong interactions</a:t>
            </a:r>
            <a:br>
              <a:rPr lang="en-US"/>
            </a:br>
            <a:r>
              <a:rPr lang="en-US"/>
              <a:t>in a QGP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419600" y="3352800"/>
            <a:ext cx="4060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Screening stronger at </a:t>
            </a:r>
            <a:r>
              <a:rPr lang="en-US" dirty="0">
                <a:solidFill>
                  <a:srgbClr val="FFFF00"/>
                </a:solidFill>
              </a:rPr>
              <a:t>high T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33888" y="3794125"/>
            <a:ext cx="4780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</a:t>
            </a:r>
            <a:r>
              <a:rPr lang="en-US" baseline="-25000" dirty="0">
                <a:sym typeface="Symbol" pitchFamily="18" charset="2"/>
              </a:rPr>
              <a:t>D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maximum size</a:t>
            </a:r>
            <a:r>
              <a:rPr lang="en-US" dirty="0">
                <a:sym typeface="Wingdings" pitchFamily="2" charset="2"/>
              </a:rPr>
              <a:t> of a bound </a:t>
            </a:r>
          </a:p>
          <a:p>
            <a:r>
              <a:rPr lang="en-US" dirty="0">
                <a:sym typeface="Wingdings" pitchFamily="2" charset="2"/>
              </a:rPr>
              <a:t>  state, decreases when T </a:t>
            </a:r>
            <a:r>
              <a:rPr lang="en-US" dirty="0" smtClean="0">
                <a:sym typeface="Wingdings" pitchFamily="2" charset="2"/>
              </a:rPr>
              <a:t>increases</a:t>
            </a: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5105400"/>
            <a:ext cx="109061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4716463" y="5105400"/>
            <a:ext cx="2598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Resonance melting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4800600" y="6324600"/>
            <a:ext cx="2500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QGP thermometer</a:t>
            </a: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5915025" y="5638800"/>
            <a:ext cx="485775" cy="685800"/>
          </a:xfrm>
          <a:prstGeom prst="downArrow">
            <a:avLst>
              <a:gd name="adj1" fmla="val 49676"/>
              <a:gd name="adj2" fmla="val 6862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418013" y="4556125"/>
            <a:ext cx="434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Different </a:t>
            </a:r>
            <a:r>
              <a:rPr lang="en-US" dirty="0">
                <a:solidFill>
                  <a:srgbClr val="FFFF00"/>
                </a:solidFill>
              </a:rPr>
              <a:t>states</a:t>
            </a:r>
            <a:r>
              <a:rPr lang="en-US" dirty="0"/>
              <a:t>, different </a:t>
            </a:r>
            <a:r>
              <a:rPr lang="en-US" dirty="0">
                <a:solidFill>
                  <a:srgbClr val="FFFF00"/>
                </a:solidFill>
              </a:rPr>
              <a:t>sizes</a:t>
            </a:r>
          </a:p>
        </p:txBody>
      </p:sp>
    </p:spTree>
    <p:extLst>
      <p:ext uri="{BB962C8B-B14F-4D97-AF65-F5344CB8AC3E}">
        <p14:creationId xmlns:p14="http://schemas.microsoft.com/office/powerpoint/2010/main" val="298230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1700213"/>
            <a:ext cx="7053263" cy="3325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914400"/>
          </a:xfrm>
        </p:spPr>
        <p:txBody>
          <a:bodyPr/>
          <a:lstStyle/>
          <a:p>
            <a:r>
              <a:rPr lang="en-US" dirty="0" smtClean="0"/>
              <a:t>…and how first measurements looked like</a:t>
            </a:r>
            <a:endParaRPr lang="it-IT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895850" cy="332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50" y="914400"/>
            <a:ext cx="77643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dirty="0"/>
              <a:t> NA38: </a:t>
            </a:r>
            <a:r>
              <a:rPr lang="it-IT" dirty="0" smtClean="0"/>
              <a:t>first measurement of J/</a:t>
            </a:r>
            <a:r>
              <a:rPr lang="it-IT" dirty="0" smtClean="0">
                <a:sym typeface="Symbol"/>
              </a:rPr>
              <a:t> suppression at the SPS,</a:t>
            </a:r>
            <a:r>
              <a:rPr lang="it-IT" dirty="0" smtClean="0"/>
              <a:t> </a:t>
            </a:r>
          </a:p>
          <a:p>
            <a:r>
              <a:rPr lang="it-IT" dirty="0" smtClean="0"/>
              <a:t>   </a:t>
            </a:r>
            <a:r>
              <a:rPr lang="it-IT" dirty="0" smtClean="0">
                <a:solidFill>
                  <a:srgbClr val="FFFF00"/>
                </a:solidFill>
              </a:rPr>
              <a:t>O-U collisions at 200 GeV/nucleon(1986</a:t>
            </a:r>
            <a:r>
              <a:rPr lang="it-IT" dirty="0" smtClean="0"/>
              <a:t>), J/</a:t>
            </a:r>
            <a:r>
              <a:rPr lang="it-IT" dirty="0" smtClean="0">
                <a:sym typeface="Symbol"/>
              </a:rPr>
              <a:t></a:t>
            </a:r>
            <a:endParaRPr lang="it-IT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50913" y="1860550"/>
            <a:ext cx="1401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periferiche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41675" y="1844675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centrali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01800"/>
            <a:ext cx="2265363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754938" y="1809690"/>
            <a:ext cx="6479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/>
              <a:t>N</a:t>
            </a:r>
            <a:r>
              <a:rPr lang="it-IT" baseline="-25000" dirty="0"/>
              <a:t>J/</a:t>
            </a:r>
            <a:r>
              <a:rPr lang="it-IT" baseline="-25000" dirty="0">
                <a:sym typeface="Symbol" pitchFamily="18" charset="2"/>
              </a:rPr>
              <a:t></a:t>
            </a:r>
            <a:endParaRPr lang="it-IT" dirty="0">
              <a:sym typeface="Symbol" pitchFamily="18" charset="2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7250113" y="2274888"/>
            <a:ext cx="1655763" cy="0"/>
          </a:xfrm>
          <a:prstGeom prst="line">
            <a:avLst/>
          </a:prstGeom>
          <a:noFill/>
          <a:ln w="9525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110327" y="2347913"/>
            <a:ext cx="21098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dirty="0"/>
              <a:t>cont. (2.7-3.5)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4358" y="5105400"/>
            <a:ext cx="72908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dirty="0"/>
              <a:t> </a:t>
            </a:r>
            <a:r>
              <a:rPr lang="it-IT" dirty="0" smtClean="0"/>
              <a:t>J</a:t>
            </a:r>
            <a:r>
              <a:rPr lang="it-IT" dirty="0"/>
              <a:t>/</a:t>
            </a:r>
            <a:r>
              <a:rPr lang="it-IT" dirty="0">
                <a:sym typeface="Symbol" pitchFamily="18" charset="2"/>
              </a:rPr>
              <a:t> </a:t>
            </a:r>
            <a:r>
              <a:rPr lang="it-IT" dirty="0" smtClean="0">
                <a:sym typeface="Symbol" pitchFamily="18" charset="2"/>
              </a:rPr>
              <a:t>is </a:t>
            </a:r>
            <a:r>
              <a:rPr lang="it-IT" dirty="0" smtClean="0">
                <a:solidFill>
                  <a:srgbClr val="FFFF00"/>
                </a:solidFill>
                <a:sym typeface="Symbol" pitchFamily="18" charset="2"/>
              </a:rPr>
              <a:t>suppressed </a:t>
            </a:r>
            <a:r>
              <a:rPr lang="it-IT" dirty="0">
                <a:solidFill>
                  <a:srgbClr val="FFFF00"/>
                </a:solidFill>
                <a:sym typeface="Symbol" pitchFamily="18" charset="2"/>
              </a:rPr>
              <a:t>(</a:t>
            </a:r>
            <a:r>
              <a:rPr lang="it-IT" dirty="0" smtClean="0">
                <a:solidFill>
                  <a:srgbClr val="FFFF00"/>
                </a:solidFill>
                <a:sym typeface="Symbol" pitchFamily="18" charset="2"/>
              </a:rPr>
              <a:t>factor </a:t>
            </a:r>
            <a:r>
              <a:rPr lang="it-IT" dirty="0">
                <a:solidFill>
                  <a:srgbClr val="FFFF00"/>
                </a:solidFill>
                <a:sym typeface="Symbol" pitchFamily="18" charset="2"/>
              </a:rPr>
              <a:t>2!) </a:t>
            </a:r>
            <a:r>
              <a:rPr lang="it-IT" dirty="0" smtClean="0">
                <a:sym typeface="Symbol" pitchFamily="18" charset="2"/>
              </a:rPr>
              <a:t>moving from peripheral </a:t>
            </a:r>
          </a:p>
          <a:p>
            <a:r>
              <a:rPr lang="it-IT" dirty="0">
                <a:sym typeface="Symbol" pitchFamily="18" charset="2"/>
              </a:rPr>
              <a:t> </a:t>
            </a:r>
            <a:r>
              <a:rPr lang="it-IT" dirty="0" smtClean="0">
                <a:sym typeface="Symbol" pitchFamily="18" charset="2"/>
              </a:rPr>
              <a:t> towards central events</a:t>
            </a:r>
            <a:endParaRPr lang="it-IT" dirty="0">
              <a:sym typeface="Symbol" pitchFamily="18" charset="2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 rot="-1731680">
            <a:off x="6156325" y="2366963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685800" y="1882914"/>
            <a:ext cx="1467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Peripheral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events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6483" y="1882914"/>
            <a:ext cx="1108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Central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events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5943600"/>
            <a:ext cx="6452407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 we see a QGP effect in O-U collisions at SPS?</a:t>
            </a:r>
          </a:p>
          <a:p>
            <a:pPr algn="ctr"/>
            <a:r>
              <a:rPr lang="en-US" dirty="0" smtClean="0"/>
              <a:t>Is this the end of the story ?</a:t>
            </a:r>
            <a:endParaRPr lang="it-IT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791200"/>
            <a:ext cx="88773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4651830" y="6262914"/>
            <a:ext cx="411797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23850" y="6477000"/>
            <a:ext cx="859835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136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rico">
  <a:themeElements>
    <a:clrScheme name="Enri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ric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  <a:cs typeface="Arial" pitchFamily="34" charset="0"/>
          </a:defRPr>
        </a:defPPr>
      </a:lstStyle>
    </a:lnDef>
  </a:objectDefaults>
  <a:extraClrSchemeLst>
    <a:extraClrScheme>
      <a:clrScheme name="Enri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ri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ri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ri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ri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ri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ri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</Template>
  <TotalTime>35640</TotalTime>
  <Words>5144</Words>
  <Application>Microsoft Office PowerPoint</Application>
  <PresentationFormat>On-screen Show (4:3)</PresentationFormat>
  <Paragraphs>902</Paragraphs>
  <Slides>74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Enrico</vt:lpstr>
      <vt:lpstr>VISIO</vt:lpstr>
      <vt:lpstr>Equation</vt:lpstr>
      <vt:lpstr>Image</vt:lpstr>
      <vt:lpstr>Microsoft Equation 3.0</vt:lpstr>
      <vt:lpstr>Heavy quarkonia and Quark-Gluon Plasma: a saga with (at least) three-episodes</vt:lpstr>
      <vt:lpstr>Outline</vt:lpstr>
      <vt:lpstr>It’s a long story….</vt:lpstr>
      <vt:lpstr>It’s a long story….</vt:lpstr>
      <vt:lpstr>Heavy quarkonia states</vt:lpstr>
      <vt:lpstr>Which medium ?</vt:lpstr>
      <vt:lpstr>Probing the QGP</vt:lpstr>
      <vt:lpstr>The original idea….</vt:lpstr>
      <vt:lpstr>…and how first measurements looked like</vt:lpstr>
      <vt:lpstr>Early concerns…</vt:lpstr>
      <vt:lpstr>…and different opinions…</vt:lpstr>
      <vt:lpstr>...showed that the story  was not simple</vt:lpstr>
      <vt:lpstr>Sources of heavy quarkonia</vt:lpstr>
      <vt:lpstr>Sequential suppression</vt:lpstr>
      <vt:lpstr>Feed-down and suppression pattern</vt:lpstr>
      <vt:lpstr>Quantifying the suppression (1)</vt:lpstr>
      <vt:lpstr>Quantifying the suppression (2)</vt:lpstr>
      <vt:lpstr>Can we get Tdiss ?</vt:lpstr>
      <vt:lpstr>Recent results on Tdiss</vt:lpstr>
      <vt:lpstr>Experiments</vt:lpstr>
      <vt:lpstr>Experiments</vt:lpstr>
      <vt:lpstr>Looking into results: pA/dA</vt:lpstr>
      <vt:lpstr>J/ vs (2S): confirm break-up scenario</vt:lpstr>
      <vt:lpstr>Is nuclear absorption the whole story ?</vt:lpstr>
      <vt:lpstr>A cocktail with many ingredients</vt:lpstr>
      <vt:lpstr>Nuclear shadowing</vt:lpstr>
      <vt:lpstr>Is shadowing + absorption enough?</vt:lpstr>
      <vt:lpstr>NA60 pA, 2 energies, same ylab</vt:lpstr>
      <vt:lpstr>Initial-state energy loss</vt:lpstr>
      <vt:lpstr>Moving to higher energies: dAu at RHIC</vt:lpstr>
      <vt:lpstr>Consequences</vt:lpstr>
      <vt:lpstr>J/ suppression in d-Au</vt:lpstr>
      <vt:lpstr>A “selection” of PHENIX RAA results</vt:lpstr>
      <vt:lpstr>Recent approaches to  fixed-target + collider results</vt:lpstr>
      <vt:lpstr>(2S) suppression in d-Au</vt:lpstr>
      <vt:lpstr>Charmonia in cold nuclear matter: what did we learn?</vt:lpstr>
      <vt:lpstr>PbPb results at sNN =17.2 GeV (SPS)</vt:lpstr>
      <vt:lpstr>SPS “summary” plot</vt:lpstr>
      <vt:lpstr>Is (2S) suppressed too ?</vt:lpstr>
      <vt:lpstr>Moving to RHIC: expectations</vt:lpstr>
      <vt:lpstr>J/ RAA: SPS vs RHIC</vt:lpstr>
      <vt:lpstr>RHIC: forward vs central y</vt:lpstr>
      <vt:lpstr>Suppression vs recombination</vt:lpstr>
      <vt:lpstr>&lt;pT2&gt; vs system size</vt:lpstr>
      <vt:lpstr>Comparisons with models</vt:lpstr>
      <vt:lpstr>An interesting comparison</vt:lpstr>
      <vt:lpstr>Great expectations for LHC</vt:lpstr>
      <vt:lpstr>ALICE, focus on low-pT J/</vt:lpstr>
      <vt:lpstr>J/, ALICE vs PHENIX</vt:lpstr>
      <vt:lpstr>RAA vs Npart in pT bins</vt:lpstr>
      <vt:lpstr>RAA vs pT</vt:lpstr>
      <vt:lpstr>CMS, focus on high pT</vt:lpstr>
      <vt:lpstr>CMS explores the high pT region</vt:lpstr>
      <vt:lpstr>CMS vs STAR high-pT suppression</vt:lpstr>
      <vt:lpstr>Rapidity dependence</vt:lpstr>
      <vt:lpstr>Does the J/ finally flow ?</vt:lpstr>
      <vt:lpstr>J/ at the LHC: a “summary” plot</vt:lpstr>
      <vt:lpstr>J/ and open charm, more questions</vt:lpstr>
      <vt:lpstr>(2S): CMS vs ALICE</vt:lpstr>
      <vt:lpstr>Enhancement/suppression ?</vt:lpstr>
      <vt:lpstr>Finally, the </vt:lpstr>
      <vt:lpstr>Strong suppression of (2S), wrt to (1S)</vt:lpstr>
      <vt:lpstr>First accurate determination of  suppression</vt:lpstr>
      <vt:lpstr>What did we learn ?</vt:lpstr>
      <vt:lpstr>Conclusions</vt:lpstr>
      <vt:lpstr>PowerPoint Presentation</vt:lpstr>
      <vt:lpstr>Focus on Pb-Pb</vt:lpstr>
      <vt:lpstr>Charged multiplicity – Energy density</vt:lpstr>
      <vt:lpstr>System size</vt:lpstr>
      <vt:lpstr>PowerPoint Presentation</vt:lpstr>
      <vt:lpstr>Measurement via  decays</vt:lpstr>
      <vt:lpstr>Measurement via  decays</vt:lpstr>
      <vt:lpstr>Very first result</vt:lpstr>
      <vt:lpstr>First results at the LHC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Enrico</dc:creator>
  <cp:lastModifiedBy>Enrico</cp:lastModifiedBy>
  <cp:revision>229</cp:revision>
  <cp:lastPrinted>2012-01-20T18:03:49Z</cp:lastPrinted>
  <dcterms:created xsi:type="dcterms:W3CDTF">1601-01-01T00:00:00Z</dcterms:created>
  <dcterms:modified xsi:type="dcterms:W3CDTF">2013-04-18T07:40:25Z</dcterms:modified>
</cp:coreProperties>
</file>