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293" r:id="rId4"/>
    <p:sldId id="280" r:id="rId5"/>
    <p:sldId id="316" r:id="rId6"/>
    <p:sldId id="294" r:id="rId7"/>
    <p:sldId id="314" r:id="rId8"/>
    <p:sldId id="315" r:id="rId9"/>
    <p:sldId id="292" r:id="rId10"/>
    <p:sldId id="318" r:id="rId11"/>
    <p:sldId id="298" r:id="rId12"/>
    <p:sldId id="31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1F38F"/>
    <a:srgbClr val="DADA8E"/>
    <a:srgbClr val="FFFFCC"/>
    <a:srgbClr val="CC9900"/>
    <a:srgbClr val="E9C1C8"/>
    <a:srgbClr val="EED2D8"/>
    <a:srgbClr val="F7E9EC"/>
    <a:srgbClr val="ECCAD0"/>
    <a:srgbClr val="E4B2BC"/>
    <a:srgbClr val="DEA2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0" autoAdjust="0"/>
    <p:restoredTop sz="88997" autoAdjust="0"/>
  </p:normalViewPr>
  <p:slideViewPr>
    <p:cSldViewPr>
      <p:cViewPr varScale="1">
        <p:scale>
          <a:sx n="70" d="100"/>
          <a:sy n="70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896" y="-90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F7C49-A258-4A32-91F6-5D3CDDCD20F6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5DCBE-7FCE-422B-BB2D-49D931E170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DCBE-7FCE-422B-BB2D-49D931E1704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DCBE-7FCE-422B-BB2D-49D931E1704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DCBE-7FCE-422B-BB2D-49D931E1704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164F6-FCD3-4825-BDBD-F5FB161C078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DCBE-7FCE-422B-BB2D-49D931E1704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DCBE-7FCE-422B-BB2D-49D931E1704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5DCBE-7FCE-422B-BB2D-49D931E1704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68700"/>
            <a:ext cx="4040188" cy="6480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916790"/>
            <a:ext cx="4040188" cy="4209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687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916790"/>
            <a:ext cx="4041775" cy="4209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24680"/>
            <a:ext cx="8229600" cy="5001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00761"/>
            <a:ext cx="7772400" cy="189969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kumimoji="1" lang="en-US" altLang="ja-JP" dirty="0" smtClean="0">
                <a:solidFill>
                  <a:srgbClr val="FFFF00"/>
                </a:solidFill>
              </a:rPr>
              <a:t>Thoughts on the E(U)RICA DAQ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err="1" smtClean="0">
                <a:solidFill>
                  <a:schemeClr val="accent5"/>
                </a:solidFill>
              </a:rPr>
              <a:t>Hidetada</a:t>
            </a:r>
            <a:r>
              <a:rPr kumimoji="1" lang="en-US" altLang="ja-JP" dirty="0" smtClean="0">
                <a:solidFill>
                  <a:schemeClr val="accent5"/>
                </a:solidFill>
              </a:rPr>
              <a:t> Baba</a:t>
            </a:r>
          </a:p>
          <a:p>
            <a:r>
              <a:rPr lang="en-US" altLang="ja-JP" dirty="0" smtClean="0">
                <a:solidFill>
                  <a:schemeClr val="accent5"/>
                </a:solidFill>
              </a:rPr>
              <a:t>RIKEN</a:t>
            </a:r>
            <a:endParaRPr kumimoji="1" lang="ja-JP" alt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 descr="C:\Documents and Settings\baba\Local Settings\Temporary Internet Files\Content.IE5\AVY9IGM8\MC900235014[1].wm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5CCB2"/>
              </a:clrFrom>
              <a:clrTo>
                <a:srgbClr val="E5CCB2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9985" t="9985" r="9985" b="9985"/>
          <a:stretch>
            <a:fillRect/>
          </a:stretch>
        </p:blipFill>
        <p:spPr bwMode="auto">
          <a:xfrm>
            <a:off x="5364110" y="4941210"/>
            <a:ext cx="1656230" cy="1656230"/>
          </a:xfrm>
          <a:prstGeom prst="rect">
            <a:avLst/>
          </a:prstGeom>
          <a:noFill/>
        </p:spPr>
      </p:pic>
      <p:sp>
        <p:nvSpPr>
          <p:cNvPr id="44" name="角丸四角形 43"/>
          <p:cNvSpPr/>
          <p:nvPr/>
        </p:nvSpPr>
        <p:spPr>
          <a:xfrm>
            <a:off x="5580140" y="764630"/>
            <a:ext cx="3456480" cy="316844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Analysis scheme</a:t>
            </a:r>
            <a:endParaRPr kumimoji="1" lang="ja-JP" altLang="en-US" dirty="0"/>
          </a:p>
        </p:txBody>
      </p:sp>
      <p:sp>
        <p:nvSpPr>
          <p:cNvPr id="35" name="角丸四角形 34"/>
          <p:cNvSpPr/>
          <p:nvPr/>
        </p:nvSpPr>
        <p:spPr>
          <a:xfrm>
            <a:off x="179390" y="1484730"/>
            <a:ext cx="4752660" cy="52567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395420" y="1628750"/>
            <a:ext cx="4270834" cy="3456481"/>
            <a:chOff x="755470" y="1412720"/>
            <a:chExt cx="4270834" cy="3456481"/>
          </a:xfrm>
        </p:grpSpPr>
        <p:sp>
          <p:nvSpPr>
            <p:cNvPr id="4" name="フローチャート : 磁気ディスク 3"/>
            <p:cNvSpPr/>
            <p:nvPr/>
          </p:nvSpPr>
          <p:spPr>
            <a:xfrm>
              <a:off x="971500" y="1412720"/>
              <a:ext cx="936226" cy="8641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Raw+TS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data</a:t>
              </a:r>
              <a:endParaRPr kumimoji="1" lang="en-US" altLang="ja-JP" dirty="0" smtClean="0"/>
            </a:p>
          </p:txBody>
        </p:sp>
        <p:sp>
          <p:nvSpPr>
            <p:cNvPr id="5" name="フローチャート : 磁気ディスク 4"/>
            <p:cNvSpPr/>
            <p:nvPr/>
          </p:nvSpPr>
          <p:spPr>
            <a:xfrm>
              <a:off x="3923910" y="1412720"/>
              <a:ext cx="936204" cy="864120"/>
            </a:xfrm>
            <a:prstGeom prst="flowChartMagneticDisk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Raw+TS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data</a:t>
              </a:r>
              <a:endParaRPr kumimoji="1" lang="ja-JP" altLang="en-US" dirty="0"/>
            </a:p>
          </p:txBody>
        </p:sp>
        <p:sp>
          <p:nvSpPr>
            <p:cNvPr id="6" name="フローチャート : 磁気ディスク 5"/>
            <p:cNvSpPr/>
            <p:nvPr/>
          </p:nvSpPr>
          <p:spPr>
            <a:xfrm>
              <a:off x="2411700" y="1412720"/>
              <a:ext cx="936222" cy="875150"/>
            </a:xfrm>
            <a:prstGeom prst="flowChartMagneticDisk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Raw+TS</a:t>
              </a:r>
              <a:endParaRPr lang="en-US" altLang="ja-JP" dirty="0" smtClean="0"/>
            </a:p>
            <a:p>
              <a:pPr algn="ctr"/>
              <a:r>
                <a:rPr kumimoji="1" lang="en-US" altLang="ja-JP" dirty="0" smtClean="0"/>
                <a:t>data</a:t>
              </a:r>
              <a:endParaRPr kumimoji="1" lang="ja-JP" altLang="en-US" dirty="0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755470" y="3140960"/>
              <a:ext cx="1301676" cy="520670"/>
            </a:xfrm>
            <a:custGeom>
              <a:avLst/>
              <a:gdLst>
                <a:gd name="connsiteX0" fmla="*/ 0 w 1301676"/>
                <a:gd name="connsiteY0" fmla="*/ 0 h 520670"/>
                <a:gd name="connsiteX1" fmla="*/ 1301676 w 1301676"/>
                <a:gd name="connsiteY1" fmla="*/ 0 h 520670"/>
                <a:gd name="connsiteX2" fmla="*/ 1301676 w 1301676"/>
                <a:gd name="connsiteY2" fmla="*/ 520670 h 520670"/>
                <a:gd name="connsiteX3" fmla="*/ 0 w 1301676"/>
                <a:gd name="connsiteY3" fmla="*/ 520670 h 520670"/>
                <a:gd name="connsiteX4" fmla="*/ 0 w 1301676"/>
                <a:gd name="connsiteY4" fmla="*/ 0 h 520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6" h="520670">
                  <a:moveTo>
                    <a:pt x="0" y="0"/>
                  </a:moveTo>
                  <a:lnTo>
                    <a:pt x="1301676" y="0"/>
                  </a:lnTo>
                  <a:lnTo>
                    <a:pt x="1301676" y="520670"/>
                  </a:lnTo>
                  <a:lnTo>
                    <a:pt x="0" y="520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300" kern="1200" dirty="0" smtClean="0"/>
                <a:t>Beam</a:t>
              </a:r>
              <a:endParaRPr kumimoji="1" lang="ja-JP" altLang="en-US" sz="2300" kern="1200" dirty="0"/>
            </a:p>
          </p:txBody>
        </p:sp>
        <p:sp>
          <p:nvSpPr>
            <p:cNvPr id="22" name="フリーフォーム 21"/>
            <p:cNvSpPr/>
            <p:nvPr/>
          </p:nvSpPr>
          <p:spPr>
            <a:xfrm>
              <a:off x="755470" y="3661630"/>
              <a:ext cx="1301676" cy="1207569"/>
            </a:xfrm>
            <a:custGeom>
              <a:avLst/>
              <a:gdLst>
                <a:gd name="connsiteX0" fmla="*/ 0 w 1301676"/>
                <a:gd name="connsiteY0" fmla="*/ 0 h 1388969"/>
                <a:gd name="connsiteX1" fmla="*/ 1301676 w 1301676"/>
                <a:gd name="connsiteY1" fmla="*/ 0 h 1388969"/>
                <a:gd name="connsiteX2" fmla="*/ 1301676 w 1301676"/>
                <a:gd name="connsiteY2" fmla="*/ 1388969 h 1388969"/>
                <a:gd name="connsiteX3" fmla="*/ 0 w 1301676"/>
                <a:gd name="connsiteY3" fmla="*/ 1388969 h 1388969"/>
                <a:gd name="connsiteX4" fmla="*/ 0 w 1301676"/>
                <a:gd name="connsiteY4" fmla="*/ 0 h 138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6" h="1388969">
                  <a:moveTo>
                    <a:pt x="0" y="0"/>
                  </a:moveTo>
                  <a:lnTo>
                    <a:pt x="1301676" y="0"/>
                  </a:lnTo>
                  <a:lnTo>
                    <a:pt x="1301676" y="1388969"/>
                  </a:lnTo>
                  <a:lnTo>
                    <a:pt x="0" y="13889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lumMod val="20000"/>
                  <a:lumOff val="80000"/>
                  <a:alpha val="90000"/>
                </a:schemeClr>
              </a:solidFill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682" tIns="122682" rIns="163576" bIns="184023" numCol="1" spcCol="1270" anchor="t" anchorCtr="0">
              <a:noAutofit/>
            </a:bodyPr>
            <a:lstStyle/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TS</a:t>
              </a:r>
              <a:endParaRPr kumimoji="1" lang="ja-JP" altLang="en-US" sz="23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Z, A</a:t>
              </a:r>
              <a:endParaRPr kumimoji="1" lang="ja-JP" altLang="en-US" sz="2300" kern="1200" dirty="0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2239381" y="3140960"/>
              <a:ext cx="1301676" cy="520670"/>
            </a:xfrm>
            <a:custGeom>
              <a:avLst/>
              <a:gdLst>
                <a:gd name="connsiteX0" fmla="*/ 0 w 1301676"/>
                <a:gd name="connsiteY0" fmla="*/ 0 h 520670"/>
                <a:gd name="connsiteX1" fmla="*/ 1301676 w 1301676"/>
                <a:gd name="connsiteY1" fmla="*/ 0 h 520670"/>
                <a:gd name="connsiteX2" fmla="*/ 1301676 w 1301676"/>
                <a:gd name="connsiteY2" fmla="*/ 520670 h 520670"/>
                <a:gd name="connsiteX3" fmla="*/ 0 w 1301676"/>
                <a:gd name="connsiteY3" fmla="*/ 520670 h 520670"/>
                <a:gd name="connsiteX4" fmla="*/ 0 w 1301676"/>
                <a:gd name="connsiteY4" fmla="*/ 0 h 520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6" h="520670">
                  <a:moveTo>
                    <a:pt x="0" y="0"/>
                  </a:moveTo>
                  <a:lnTo>
                    <a:pt x="1301676" y="0"/>
                  </a:lnTo>
                  <a:lnTo>
                    <a:pt x="1301676" y="520670"/>
                  </a:lnTo>
                  <a:lnTo>
                    <a:pt x="0" y="5206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3">
                <a:hueOff val="5812304"/>
                <a:satOff val="-18573"/>
                <a:lumOff val="-4706"/>
                <a:alphaOff val="0"/>
              </a:schemeClr>
            </a:lnRef>
            <a:fillRef idx="1">
              <a:schemeClr val="accent3">
                <a:hueOff val="5812304"/>
                <a:satOff val="-18573"/>
                <a:lumOff val="-4706"/>
                <a:alphaOff val="0"/>
              </a:schemeClr>
            </a:fillRef>
            <a:effectRef idx="0">
              <a:schemeClr val="accent3">
                <a:hueOff val="5812304"/>
                <a:satOff val="-18573"/>
                <a:lumOff val="-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300" kern="1200" dirty="0" smtClean="0"/>
                <a:t>EURICA</a:t>
              </a:r>
              <a:endParaRPr kumimoji="1" lang="ja-JP" altLang="en-US" sz="2300" kern="1200" dirty="0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2239381" y="3661631"/>
              <a:ext cx="1301676" cy="1207570"/>
            </a:xfrm>
            <a:custGeom>
              <a:avLst/>
              <a:gdLst>
                <a:gd name="connsiteX0" fmla="*/ 0 w 1301676"/>
                <a:gd name="connsiteY0" fmla="*/ 0 h 1388969"/>
                <a:gd name="connsiteX1" fmla="*/ 1301676 w 1301676"/>
                <a:gd name="connsiteY1" fmla="*/ 0 h 1388969"/>
                <a:gd name="connsiteX2" fmla="*/ 1301676 w 1301676"/>
                <a:gd name="connsiteY2" fmla="*/ 1388969 h 1388969"/>
                <a:gd name="connsiteX3" fmla="*/ 0 w 1301676"/>
                <a:gd name="connsiteY3" fmla="*/ 1388969 h 1388969"/>
                <a:gd name="connsiteX4" fmla="*/ 0 w 1301676"/>
                <a:gd name="connsiteY4" fmla="*/ 0 h 138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6" h="1388969">
                  <a:moveTo>
                    <a:pt x="0" y="0"/>
                  </a:moveTo>
                  <a:lnTo>
                    <a:pt x="1301676" y="0"/>
                  </a:lnTo>
                  <a:lnTo>
                    <a:pt x="1301676" y="1388969"/>
                  </a:lnTo>
                  <a:lnTo>
                    <a:pt x="0" y="13889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solidFill>
                <a:schemeClr val="accent2">
                  <a:lumMod val="20000"/>
                  <a:lumOff val="80000"/>
                  <a:alpha val="90000"/>
                </a:schemeClr>
              </a:solidFill>
            </a:ln>
          </p:spPr>
          <p:style>
            <a:lnRef idx="2">
              <a:schemeClr val="accent3">
                <a:tint val="40000"/>
                <a:alpha val="90000"/>
                <a:hueOff val="6385568"/>
                <a:satOff val="-26549"/>
                <a:lumOff val="-2243"/>
                <a:alphaOff val="0"/>
              </a:schemeClr>
            </a:lnRef>
            <a:fillRef idx="1">
              <a:schemeClr val="accent3">
                <a:tint val="40000"/>
                <a:alpha val="90000"/>
                <a:hueOff val="6385568"/>
                <a:satOff val="-26549"/>
                <a:lumOff val="-2243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6385568"/>
                <a:satOff val="-26549"/>
                <a:lumOff val="-224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682" tIns="122682" rIns="163576" bIns="184023" numCol="1" spcCol="1270" anchor="t" anchorCtr="0">
              <a:noAutofit/>
            </a:bodyPr>
            <a:lstStyle/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TS</a:t>
              </a:r>
              <a:endParaRPr kumimoji="1" lang="ja-JP" altLang="en-US" sz="23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E, T</a:t>
              </a:r>
              <a:endParaRPr kumimoji="1" lang="ja-JP" altLang="en-US" sz="23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Pos</a:t>
              </a:r>
              <a:endParaRPr kumimoji="1" lang="ja-JP" altLang="en-US" sz="2300" kern="1200" dirty="0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3723293" y="3140960"/>
              <a:ext cx="1301676" cy="520670"/>
            </a:xfrm>
            <a:custGeom>
              <a:avLst/>
              <a:gdLst>
                <a:gd name="connsiteX0" fmla="*/ 0 w 1301676"/>
                <a:gd name="connsiteY0" fmla="*/ 0 h 520670"/>
                <a:gd name="connsiteX1" fmla="*/ 1301676 w 1301676"/>
                <a:gd name="connsiteY1" fmla="*/ 0 h 520670"/>
                <a:gd name="connsiteX2" fmla="*/ 1301676 w 1301676"/>
                <a:gd name="connsiteY2" fmla="*/ 520670 h 520670"/>
                <a:gd name="connsiteX3" fmla="*/ 0 w 1301676"/>
                <a:gd name="connsiteY3" fmla="*/ 520670 h 520670"/>
                <a:gd name="connsiteX4" fmla="*/ 0 w 1301676"/>
                <a:gd name="connsiteY4" fmla="*/ 0 h 520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6" h="520670">
                  <a:moveTo>
                    <a:pt x="0" y="0"/>
                  </a:moveTo>
                  <a:lnTo>
                    <a:pt x="1301676" y="0"/>
                  </a:lnTo>
                  <a:lnTo>
                    <a:pt x="1301676" y="520670"/>
                  </a:lnTo>
                  <a:lnTo>
                    <a:pt x="0" y="5206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1624607"/>
                <a:satOff val="-37145"/>
                <a:lumOff val="-9412"/>
                <a:alphaOff val="0"/>
              </a:schemeClr>
            </a:lnRef>
            <a:fillRef idx="1">
              <a:schemeClr val="accent3">
                <a:hueOff val="11624607"/>
                <a:satOff val="-37145"/>
                <a:lumOff val="-9412"/>
                <a:alphaOff val="0"/>
              </a:schemeClr>
            </a:fillRef>
            <a:effectRef idx="0">
              <a:schemeClr val="accent3">
                <a:hueOff val="11624607"/>
                <a:satOff val="-37145"/>
                <a:lumOff val="-94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576" tIns="93472" rIns="163576" bIns="93472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2300" kern="1200" dirty="0" smtClean="0"/>
                <a:t>Si</a:t>
              </a:r>
              <a:endParaRPr kumimoji="1" lang="ja-JP" altLang="en-US" sz="2300" kern="1200" dirty="0"/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3724628" y="3645505"/>
              <a:ext cx="1301676" cy="1223696"/>
            </a:xfrm>
            <a:custGeom>
              <a:avLst/>
              <a:gdLst>
                <a:gd name="connsiteX0" fmla="*/ 0 w 1301676"/>
                <a:gd name="connsiteY0" fmla="*/ 0 h 1388969"/>
                <a:gd name="connsiteX1" fmla="*/ 1301676 w 1301676"/>
                <a:gd name="connsiteY1" fmla="*/ 0 h 1388969"/>
                <a:gd name="connsiteX2" fmla="*/ 1301676 w 1301676"/>
                <a:gd name="connsiteY2" fmla="*/ 1388969 h 1388969"/>
                <a:gd name="connsiteX3" fmla="*/ 0 w 1301676"/>
                <a:gd name="connsiteY3" fmla="*/ 1388969 h 1388969"/>
                <a:gd name="connsiteX4" fmla="*/ 0 w 1301676"/>
                <a:gd name="connsiteY4" fmla="*/ 0 h 138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676" h="1388969">
                  <a:moveTo>
                    <a:pt x="0" y="0"/>
                  </a:moveTo>
                  <a:lnTo>
                    <a:pt x="1301676" y="0"/>
                  </a:lnTo>
                  <a:lnTo>
                    <a:pt x="1301676" y="1388969"/>
                  </a:lnTo>
                  <a:lnTo>
                    <a:pt x="0" y="13889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12771136"/>
                <a:satOff val="-53098"/>
                <a:lumOff val="-4485"/>
                <a:alphaOff val="0"/>
              </a:schemeClr>
            </a:lnRef>
            <a:fillRef idx="1">
              <a:schemeClr val="accent3">
                <a:tint val="40000"/>
                <a:alpha val="90000"/>
                <a:hueOff val="12771136"/>
                <a:satOff val="-53098"/>
                <a:lumOff val="-4485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12771136"/>
                <a:satOff val="-53098"/>
                <a:lumOff val="-44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682" tIns="122682" rIns="163576" bIns="184023" numCol="1" spcCol="1270" anchor="t" anchorCtr="0">
              <a:noAutofit/>
            </a:bodyPr>
            <a:lstStyle/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TS</a:t>
              </a:r>
              <a:endParaRPr kumimoji="1" lang="ja-JP" altLang="en-US" sz="23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E, T</a:t>
              </a:r>
              <a:endParaRPr kumimoji="1" lang="ja-JP" altLang="en-US" sz="2300" kern="1200" dirty="0"/>
            </a:p>
            <a:p>
              <a:pPr marL="228600" lvl="1" indent="-22860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en-US" altLang="ja-JP" sz="2300" kern="1200" dirty="0" smtClean="0"/>
                <a:t>Pos</a:t>
              </a:r>
              <a:endParaRPr kumimoji="1" lang="ja-JP" altLang="en-US" sz="2300" kern="1200" dirty="0"/>
            </a:p>
          </p:txBody>
        </p:sp>
        <p:sp>
          <p:nvSpPr>
            <p:cNvPr id="12" name="右矢印 11"/>
            <p:cNvSpPr/>
            <p:nvPr/>
          </p:nvSpPr>
          <p:spPr>
            <a:xfrm rot="5400000">
              <a:off x="935495" y="2600885"/>
              <a:ext cx="936130" cy="28804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右矢印 27"/>
            <p:cNvSpPr/>
            <p:nvPr/>
          </p:nvSpPr>
          <p:spPr>
            <a:xfrm rot="5400000">
              <a:off x="2375695" y="2600885"/>
              <a:ext cx="936130" cy="28804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右矢印 28"/>
            <p:cNvSpPr/>
            <p:nvPr/>
          </p:nvSpPr>
          <p:spPr>
            <a:xfrm rot="5400000">
              <a:off x="3887905" y="2600885"/>
              <a:ext cx="936130" cy="28804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755470" y="2492870"/>
              <a:ext cx="4248590" cy="43206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/>
                <a:t>Pre Analysis</a:t>
              </a:r>
              <a:endParaRPr kumimoji="1" lang="ja-JP" altLang="en-US" sz="2400" dirty="0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1331550" y="5373270"/>
            <a:ext cx="2448340" cy="1224170"/>
            <a:chOff x="1331550" y="5373270"/>
            <a:chExt cx="2448340" cy="1224170"/>
          </a:xfrm>
        </p:grpSpPr>
        <p:sp>
          <p:nvSpPr>
            <p:cNvPr id="30" name="正方形/長方形 29"/>
            <p:cNvSpPr/>
            <p:nvPr/>
          </p:nvSpPr>
          <p:spPr>
            <a:xfrm>
              <a:off x="1331550" y="5373270"/>
              <a:ext cx="2160300" cy="7921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Analysis</a:t>
              </a:r>
              <a:r>
                <a:rPr kumimoji="1" lang="en-US" altLang="ja-JP" sz="2400" dirty="0" smtClean="0"/>
                <a:t> Server</a:t>
              </a:r>
              <a:endParaRPr kumimoji="1" lang="ja-JP" altLang="en-US" sz="2400" dirty="0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475570" y="5589300"/>
              <a:ext cx="2160300" cy="7921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Analysis</a:t>
              </a:r>
              <a:r>
                <a:rPr kumimoji="1" lang="en-US" altLang="ja-JP" sz="2400" dirty="0" smtClean="0"/>
                <a:t> Server</a:t>
              </a:r>
              <a:endParaRPr kumimoji="1" lang="ja-JP" altLang="en-US" sz="2400" dirty="0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619590" y="5805330"/>
              <a:ext cx="2160300" cy="7921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On-demand</a:t>
              </a:r>
            </a:p>
            <a:p>
              <a:pPr algn="ctr"/>
              <a:r>
                <a:rPr kumimoji="1" lang="en-US" altLang="ja-JP" sz="2400" dirty="0" smtClean="0"/>
                <a:t>EB Server</a:t>
              </a:r>
              <a:endParaRPr kumimoji="1" lang="ja-JP" altLang="en-US" sz="2400" dirty="0"/>
            </a:p>
          </p:txBody>
        </p:sp>
      </p:grpSp>
      <p:pic>
        <p:nvPicPr>
          <p:cNvPr id="1026" name="Picture 2" descr="http://3.bp.blogspot.com/-SH93VRiZGGg/TYwocUZ3VQI/AAAAAAAAA84/eOReHvtmHQo/s1600/MacBook-Air-11_1.jpg"/>
          <p:cNvPicPr>
            <a:picLocks noChangeAspect="1" noChangeArrowheads="1"/>
          </p:cNvPicPr>
          <p:nvPr/>
        </p:nvPicPr>
        <p:blipFill>
          <a:blip r:embed="rId3" cstate="print"/>
          <a:srcRect l="1260" t="13440" r="2979" b="15999"/>
          <a:stretch>
            <a:fillRect/>
          </a:stretch>
        </p:blipFill>
        <p:spPr bwMode="auto">
          <a:xfrm>
            <a:off x="6070494" y="1196690"/>
            <a:ext cx="2606076" cy="1440200"/>
          </a:xfrm>
          <a:prstGeom prst="rect">
            <a:avLst/>
          </a:prstGeom>
          <a:noFill/>
        </p:spPr>
      </p:pic>
      <p:sp>
        <p:nvSpPr>
          <p:cNvPr id="40" name="メモ 39"/>
          <p:cNvSpPr/>
          <p:nvPr/>
        </p:nvSpPr>
        <p:spPr>
          <a:xfrm>
            <a:off x="8147085" y="3212970"/>
            <a:ext cx="745515" cy="792110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ASCII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9390" y="1052670"/>
            <a:ext cx="2013693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RIKEN Inside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292100" y="548600"/>
            <a:ext cx="237141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800" dirty="0" smtClean="0"/>
              <a:t>On your laptop</a:t>
            </a:r>
            <a:endParaRPr kumimoji="1" lang="ja-JP" altLang="en-US" sz="2800" dirty="0"/>
          </a:p>
        </p:txBody>
      </p:sp>
      <p:sp>
        <p:nvSpPr>
          <p:cNvPr id="46" name="曲折矢印 45"/>
          <p:cNvSpPr/>
          <p:nvPr/>
        </p:nvSpPr>
        <p:spPr>
          <a:xfrm rot="10800000">
            <a:off x="3779891" y="3645030"/>
            <a:ext cx="2808390" cy="2520350"/>
          </a:xfrm>
          <a:prstGeom prst="bentArrow">
            <a:avLst>
              <a:gd name="adj1" fmla="val 5760"/>
              <a:gd name="adj2" fmla="val 7959"/>
              <a:gd name="adj3" fmla="val 14006"/>
              <a:gd name="adj4" fmla="val 80031"/>
            </a:avLst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曲折矢印 46"/>
          <p:cNvSpPr/>
          <p:nvPr/>
        </p:nvSpPr>
        <p:spPr>
          <a:xfrm rot="16200000" flipV="1">
            <a:off x="4463984" y="3032944"/>
            <a:ext cx="2808390" cy="4032561"/>
          </a:xfrm>
          <a:prstGeom prst="bentArrow">
            <a:avLst>
              <a:gd name="adj1" fmla="val 5760"/>
              <a:gd name="adj2" fmla="val 7219"/>
              <a:gd name="adj3" fmla="val 14006"/>
              <a:gd name="adj4" fmla="val 85994"/>
            </a:avLst>
          </a:prstGeom>
          <a:solidFill>
            <a:srgbClr val="FFFFCC">
              <a:alpha val="74902"/>
            </a:srgbClr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メモ 47"/>
          <p:cNvSpPr/>
          <p:nvPr/>
        </p:nvSpPr>
        <p:spPr>
          <a:xfrm>
            <a:off x="7282965" y="2708900"/>
            <a:ext cx="745515" cy="792110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ROOT</a:t>
            </a:r>
            <a:endParaRPr kumimoji="1" lang="ja-JP" altLang="en-US" dirty="0"/>
          </a:p>
        </p:txBody>
      </p:sp>
      <p:pic>
        <p:nvPicPr>
          <p:cNvPr id="1032" name="Picture 8" descr="http://gigazine.jp/img/2010/01/25/historical_browser_statistic/t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60" y="2636890"/>
            <a:ext cx="1296180" cy="972135"/>
          </a:xfrm>
          <a:prstGeom prst="rect">
            <a:avLst/>
          </a:prstGeom>
          <a:noFill/>
        </p:spPr>
      </p:pic>
      <p:sp>
        <p:nvSpPr>
          <p:cNvPr id="50" name="テキスト ボックス 49"/>
          <p:cNvSpPr txBox="1"/>
          <p:nvPr/>
        </p:nvSpPr>
        <p:spPr>
          <a:xfrm>
            <a:off x="5076070" y="4149100"/>
            <a:ext cx="200567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Put requests</a:t>
            </a:r>
          </a:p>
          <a:p>
            <a:r>
              <a:rPr lang="en-US" altLang="ja-JP" sz="2000" b="1" dirty="0" smtClean="0"/>
              <a:t>via Web-Browser</a:t>
            </a:r>
            <a:endParaRPr kumimoji="1" lang="ja-JP" altLang="en-US" sz="20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73479" y="5313474"/>
            <a:ext cx="1775101" cy="707886"/>
          </a:xfrm>
          <a:prstGeom prst="rect">
            <a:avLst/>
          </a:prstGeom>
          <a:gradFill flip="none" rotWithShape="1">
            <a:gsLst>
              <a:gs pos="0">
                <a:srgbClr val="DADA8E"/>
              </a:gs>
              <a:gs pos="50000">
                <a:srgbClr val="F1F38F"/>
              </a:gs>
              <a:gs pos="100000">
                <a:srgbClr val="FFFF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Down load</a:t>
            </a:r>
          </a:p>
          <a:p>
            <a:r>
              <a:rPr lang="en-US" altLang="ja-JP" sz="2000" b="1" dirty="0" smtClean="0"/>
              <a:t>combined data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Maximize physics outputs</a:t>
            </a:r>
            <a:endParaRPr kumimoji="1" lang="ja-JP" altLang="en-US" dirty="0"/>
          </a:p>
        </p:txBody>
      </p:sp>
      <p:pic>
        <p:nvPicPr>
          <p:cNvPr id="2054" name="Picture 6" descr="C:\Users\baba\Documents\work\2010Jan\ribfdaq\rib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00" y="980660"/>
            <a:ext cx="7201000" cy="5437846"/>
          </a:xfrm>
          <a:prstGeom prst="rect">
            <a:avLst/>
          </a:prstGeom>
          <a:noFill/>
        </p:spPr>
      </p:pic>
      <p:sp>
        <p:nvSpPr>
          <p:cNvPr id="10" name="正方形/長方形 9"/>
          <p:cNvSpPr/>
          <p:nvPr/>
        </p:nvSpPr>
        <p:spPr>
          <a:xfrm>
            <a:off x="1547580" y="3140960"/>
            <a:ext cx="3816530" cy="57608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rot="19765012">
            <a:off x="6050524" y="2848645"/>
            <a:ext cx="1556022" cy="57608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 rot="5400000">
            <a:off x="3599865" y="2672895"/>
            <a:ext cx="576080" cy="360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2" idx="3"/>
            <a:endCxn id="11" idx="0"/>
          </p:cNvCxnSpPr>
          <p:nvPr/>
        </p:nvCxnSpPr>
        <p:spPr>
          <a:xfrm>
            <a:off x="4762073" y="2461506"/>
            <a:ext cx="1919911" cy="427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436120" y="3284980"/>
            <a:ext cx="567700" cy="57608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20090" y="1988800"/>
            <a:ext cx="1398588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Gamma DAQ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22" idx="2"/>
            <a:endCxn id="21" idx="0"/>
          </p:cNvCxnSpPr>
          <p:nvPr/>
        </p:nvCxnSpPr>
        <p:spPr>
          <a:xfrm rot="5400000">
            <a:off x="5356253" y="2721849"/>
            <a:ext cx="926848" cy="1994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596420" y="4293120"/>
            <a:ext cx="1446165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Neutron DAQ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7812450" y="3284980"/>
            <a:ext cx="216030" cy="57608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/>
          <p:cNvCxnSpPr>
            <a:stCxn id="26" idx="0"/>
          </p:cNvCxnSpPr>
          <p:nvPr/>
        </p:nvCxnSpPr>
        <p:spPr>
          <a:xfrm rot="16200000" flipV="1">
            <a:off x="7818583" y="3792199"/>
            <a:ext cx="638808" cy="363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6948330" y="3429000"/>
            <a:ext cx="135640" cy="35167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28230" y="4221110"/>
            <a:ext cx="821507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Si DAQ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>
            <a:stCxn id="31" idx="0"/>
            <a:endCxn id="29" idx="2"/>
          </p:cNvCxnSpPr>
          <p:nvPr/>
        </p:nvCxnSpPr>
        <p:spPr>
          <a:xfrm rot="5400000" flipH="1" flipV="1">
            <a:off x="6607347" y="3812307"/>
            <a:ext cx="440440" cy="3771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7308380" y="3356990"/>
            <a:ext cx="216030" cy="351670"/>
          </a:xfrm>
          <a:prstGeom prst="rect">
            <a:avLst/>
          </a:prstGeom>
          <a:solidFill>
            <a:schemeClr val="accent4">
              <a:alpha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04310" y="4725180"/>
            <a:ext cx="1017073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TPC DAQ</a:t>
            </a:r>
            <a:endParaRPr kumimoji="1" lang="ja-JP" altLang="en-US" dirty="0"/>
          </a:p>
        </p:txBody>
      </p:sp>
      <p:cxnSp>
        <p:nvCxnSpPr>
          <p:cNvPr id="37" name="直線矢印コネクタ 36"/>
          <p:cNvCxnSpPr>
            <a:stCxn id="36" idx="0"/>
            <a:endCxn id="35" idx="2"/>
          </p:cNvCxnSpPr>
          <p:nvPr/>
        </p:nvCxnSpPr>
        <p:spPr>
          <a:xfrm rot="5400000" flipH="1" flipV="1">
            <a:off x="6856361" y="4165146"/>
            <a:ext cx="1016520" cy="1035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5724160" y="5661310"/>
            <a:ext cx="567700" cy="576080"/>
          </a:xfrm>
          <a:prstGeom prst="rect">
            <a:avLst/>
          </a:prstGeom>
          <a:solidFill>
            <a:schemeClr val="accent6">
              <a:alpha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79890" y="5949350"/>
            <a:ext cx="154160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SHARAQ DAQ</a:t>
            </a:r>
            <a:endParaRPr kumimoji="1" lang="ja-JP" altLang="en-US" dirty="0"/>
          </a:p>
        </p:txBody>
      </p:sp>
      <p:cxnSp>
        <p:nvCxnSpPr>
          <p:cNvPr id="44" name="直線矢印コネクタ 43"/>
          <p:cNvCxnSpPr>
            <a:stCxn id="43" idx="3"/>
            <a:endCxn id="42" idx="1"/>
          </p:cNvCxnSpPr>
          <p:nvPr/>
        </p:nvCxnSpPr>
        <p:spPr>
          <a:xfrm flipV="1">
            <a:off x="5321497" y="5949350"/>
            <a:ext cx="402663" cy="184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>
          <a:xfrm>
            <a:off x="7020340" y="5301260"/>
            <a:ext cx="1008140" cy="1008140"/>
          </a:xfrm>
          <a:prstGeom prst="ellipse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7020340" y="5301260"/>
            <a:ext cx="1080150" cy="1008140"/>
          </a:xfrm>
          <a:prstGeom prst="rect">
            <a:avLst/>
          </a:prstGeom>
          <a:solidFill>
            <a:schemeClr val="accent5">
              <a:alpha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88280" y="6021360"/>
            <a:ext cx="1656230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Mass Ring DAQ</a:t>
            </a:r>
            <a:endParaRPr kumimoji="1" lang="ja-JP" altLang="en-US" dirty="0"/>
          </a:p>
        </p:txBody>
      </p:sp>
      <p:cxnSp>
        <p:nvCxnSpPr>
          <p:cNvPr id="61" name="直線矢印コネクタ 60"/>
          <p:cNvCxnSpPr>
            <a:stCxn id="60" idx="2"/>
            <a:endCxn id="57" idx="0"/>
          </p:cNvCxnSpPr>
          <p:nvPr/>
        </p:nvCxnSpPr>
        <p:spPr>
          <a:xfrm rot="5400000">
            <a:off x="7665021" y="2217522"/>
            <a:ext cx="488410" cy="495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フリーフォーム 37"/>
          <p:cNvSpPr/>
          <p:nvPr/>
        </p:nvSpPr>
        <p:spPr>
          <a:xfrm>
            <a:off x="467430" y="2708900"/>
            <a:ext cx="3012488" cy="1204995"/>
          </a:xfrm>
          <a:custGeom>
            <a:avLst/>
            <a:gdLst>
              <a:gd name="connsiteX0" fmla="*/ 0 w 2424478"/>
              <a:gd name="connsiteY0" fmla="*/ 0 h 969791"/>
              <a:gd name="connsiteX1" fmla="*/ 1939583 w 2424478"/>
              <a:gd name="connsiteY1" fmla="*/ 0 h 969791"/>
              <a:gd name="connsiteX2" fmla="*/ 2424478 w 2424478"/>
              <a:gd name="connsiteY2" fmla="*/ 484896 h 969791"/>
              <a:gd name="connsiteX3" fmla="*/ 1939583 w 2424478"/>
              <a:gd name="connsiteY3" fmla="*/ 969791 h 969791"/>
              <a:gd name="connsiteX4" fmla="*/ 0 w 2424478"/>
              <a:gd name="connsiteY4" fmla="*/ 969791 h 969791"/>
              <a:gd name="connsiteX5" fmla="*/ 484896 w 2424478"/>
              <a:gd name="connsiteY5" fmla="*/ 484896 h 969791"/>
              <a:gd name="connsiteX6" fmla="*/ 0 w 2424478"/>
              <a:gd name="connsiteY6" fmla="*/ 0 h 96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478" h="969791">
                <a:moveTo>
                  <a:pt x="0" y="0"/>
                </a:moveTo>
                <a:lnTo>
                  <a:pt x="1939583" y="0"/>
                </a:lnTo>
                <a:lnTo>
                  <a:pt x="2424478" y="484896"/>
                </a:lnTo>
                <a:lnTo>
                  <a:pt x="1939583" y="969791"/>
                </a:lnTo>
                <a:lnTo>
                  <a:pt x="0" y="969791"/>
                </a:lnTo>
                <a:lnTo>
                  <a:pt x="484896" y="48489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56905" tIns="24003" rIns="508898" bIns="2400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2400" kern="1200" dirty="0" smtClean="0"/>
              <a:t>Separate DAQ +Non-biased Trigger</a:t>
            </a:r>
            <a:endParaRPr kumimoji="1" lang="ja-JP" altLang="en-US" sz="2400" kern="1200" dirty="0"/>
          </a:p>
        </p:txBody>
      </p:sp>
      <p:sp>
        <p:nvSpPr>
          <p:cNvPr id="39" name="フリーフォーム 38"/>
          <p:cNvSpPr/>
          <p:nvPr/>
        </p:nvSpPr>
        <p:spPr>
          <a:xfrm>
            <a:off x="2999570" y="2708900"/>
            <a:ext cx="3012488" cy="1204995"/>
          </a:xfrm>
          <a:custGeom>
            <a:avLst/>
            <a:gdLst>
              <a:gd name="connsiteX0" fmla="*/ 0 w 2424478"/>
              <a:gd name="connsiteY0" fmla="*/ 0 h 969791"/>
              <a:gd name="connsiteX1" fmla="*/ 1939583 w 2424478"/>
              <a:gd name="connsiteY1" fmla="*/ 0 h 969791"/>
              <a:gd name="connsiteX2" fmla="*/ 2424478 w 2424478"/>
              <a:gd name="connsiteY2" fmla="*/ 484896 h 969791"/>
              <a:gd name="connsiteX3" fmla="*/ 1939583 w 2424478"/>
              <a:gd name="connsiteY3" fmla="*/ 969791 h 969791"/>
              <a:gd name="connsiteX4" fmla="*/ 0 w 2424478"/>
              <a:gd name="connsiteY4" fmla="*/ 969791 h 969791"/>
              <a:gd name="connsiteX5" fmla="*/ 484896 w 2424478"/>
              <a:gd name="connsiteY5" fmla="*/ 484896 h 969791"/>
              <a:gd name="connsiteX6" fmla="*/ 0 w 2424478"/>
              <a:gd name="connsiteY6" fmla="*/ 0 h 96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478" h="969791">
                <a:moveTo>
                  <a:pt x="0" y="0"/>
                </a:moveTo>
                <a:lnTo>
                  <a:pt x="1939583" y="0"/>
                </a:lnTo>
                <a:lnTo>
                  <a:pt x="2424478" y="484896"/>
                </a:lnTo>
                <a:lnTo>
                  <a:pt x="1939583" y="969791"/>
                </a:lnTo>
                <a:lnTo>
                  <a:pt x="0" y="969791"/>
                </a:lnTo>
                <a:lnTo>
                  <a:pt x="484896" y="48489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56905" tIns="24003" rIns="508898" bIns="2400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2400" kern="1200" dirty="0" smtClean="0"/>
              <a:t>Extract Physics Events after measurements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63860" y="2276840"/>
            <a:ext cx="119821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Beam DAQ</a:t>
            </a:r>
            <a:endParaRPr kumimoji="1" lang="ja-JP" altLang="en-US" dirty="0"/>
          </a:p>
        </p:txBody>
      </p:sp>
      <p:sp>
        <p:nvSpPr>
          <p:cNvPr id="112" name="正方形/長方形 111"/>
          <p:cNvSpPr/>
          <p:nvPr/>
        </p:nvSpPr>
        <p:spPr>
          <a:xfrm>
            <a:off x="7452400" y="3861060"/>
            <a:ext cx="360050" cy="36005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7668430" y="2486492"/>
            <a:ext cx="432060" cy="438438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>
            <a:endCxn id="112" idx="0"/>
          </p:cNvCxnSpPr>
          <p:nvPr/>
        </p:nvCxnSpPr>
        <p:spPr>
          <a:xfrm rot="5400000">
            <a:off x="6786309" y="2834919"/>
            <a:ext cx="1872258" cy="180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フリーフォーム 39"/>
          <p:cNvSpPr/>
          <p:nvPr/>
        </p:nvSpPr>
        <p:spPr>
          <a:xfrm>
            <a:off x="5520062" y="2708900"/>
            <a:ext cx="3012488" cy="1204995"/>
          </a:xfrm>
          <a:custGeom>
            <a:avLst/>
            <a:gdLst>
              <a:gd name="connsiteX0" fmla="*/ 0 w 2424478"/>
              <a:gd name="connsiteY0" fmla="*/ 0 h 969791"/>
              <a:gd name="connsiteX1" fmla="*/ 1939583 w 2424478"/>
              <a:gd name="connsiteY1" fmla="*/ 0 h 969791"/>
              <a:gd name="connsiteX2" fmla="*/ 2424478 w 2424478"/>
              <a:gd name="connsiteY2" fmla="*/ 484896 h 969791"/>
              <a:gd name="connsiteX3" fmla="*/ 1939583 w 2424478"/>
              <a:gd name="connsiteY3" fmla="*/ 969791 h 969791"/>
              <a:gd name="connsiteX4" fmla="*/ 0 w 2424478"/>
              <a:gd name="connsiteY4" fmla="*/ 969791 h 969791"/>
              <a:gd name="connsiteX5" fmla="*/ 484896 w 2424478"/>
              <a:gd name="connsiteY5" fmla="*/ 484896 h 969791"/>
              <a:gd name="connsiteX6" fmla="*/ 0 w 2424478"/>
              <a:gd name="connsiteY6" fmla="*/ 0 h 96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478" h="969791">
                <a:moveTo>
                  <a:pt x="0" y="0"/>
                </a:moveTo>
                <a:lnTo>
                  <a:pt x="1939583" y="0"/>
                </a:lnTo>
                <a:lnTo>
                  <a:pt x="2424478" y="484896"/>
                </a:lnTo>
                <a:lnTo>
                  <a:pt x="1939583" y="969791"/>
                </a:lnTo>
                <a:lnTo>
                  <a:pt x="0" y="969791"/>
                </a:lnTo>
                <a:lnTo>
                  <a:pt x="484896" y="48489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56905" tIns="24003" rIns="508898" bIns="2400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en-US" altLang="ja-JP" sz="2400" kern="1200" dirty="0" smtClean="0"/>
              <a:t>Maximize physics outputs</a:t>
            </a:r>
            <a:endParaRPr kumimoji="1" lang="ja-JP" altLang="en-US" sz="2400" kern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092350" y="1628750"/>
            <a:ext cx="168328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Beta decay DAQ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a.s.a.p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Check of the TS connectivity</a:t>
            </a:r>
          </a:p>
          <a:p>
            <a:pPr lvl="1"/>
            <a:r>
              <a:rPr kumimoji="1" lang="en-US" altLang="ja-JP" dirty="0" smtClean="0"/>
              <a:t>Hardware development is required or not?</a:t>
            </a:r>
          </a:p>
          <a:p>
            <a:r>
              <a:rPr lang="en-US" altLang="ja-JP" dirty="0" smtClean="0"/>
              <a:t>Very few DAQ software development</a:t>
            </a:r>
          </a:p>
          <a:p>
            <a:pPr lvl="1"/>
            <a:r>
              <a:rPr lang="en-US" altLang="ja-JP" dirty="0" smtClean="0"/>
              <a:t>RUN start/stop, handling TS values</a:t>
            </a:r>
          </a:p>
          <a:p>
            <a:r>
              <a:rPr lang="en-US" altLang="ja-JP" dirty="0" smtClean="0"/>
              <a:t>New TSEB system</a:t>
            </a:r>
          </a:p>
          <a:p>
            <a:pPr lvl="1"/>
            <a:r>
              <a:rPr kumimoji="1" lang="en-US" altLang="ja-JP" dirty="0" smtClean="0"/>
              <a:t>Will be available (by Mar. 2012)</a:t>
            </a:r>
          </a:p>
          <a:p>
            <a:pPr lvl="1"/>
            <a:r>
              <a:rPr lang="en-US" altLang="ja-JP" dirty="0" smtClean="0"/>
              <a:t>Only for the event compilation</a:t>
            </a:r>
          </a:p>
          <a:p>
            <a:r>
              <a:rPr lang="en-US" altLang="ja-JP" dirty="0" smtClean="0"/>
              <a:t>Please discuss about analysis frame work</a:t>
            </a:r>
          </a:p>
          <a:p>
            <a:pPr lvl="1"/>
            <a:r>
              <a:rPr lang="en-US" altLang="ja-JP" dirty="0" smtClean="0"/>
              <a:t>may be next year?</a:t>
            </a:r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67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Time-stamp based Event Building</a:t>
            </a:r>
          </a:p>
          <a:p>
            <a:r>
              <a:rPr lang="en-US" altLang="ja-JP" dirty="0" smtClean="0"/>
              <a:t>Introduction to time-stamping hardware</a:t>
            </a:r>
          </a:p>
          <a:p>
            <a:r>
              <a:rPr lang="en-US" altLang="ja-JP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Proposing	= On-demand TSEB system</a:t>
            </a:r>
          </a:p>
          <a:p>
            <a:r>
              <a:rPr lang="en-US" altLang="ja-JP" dirty="0" smtClean="0"/>
              <a:t>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Beta decay experiment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(2009)</a:t>
            </a:r>
            <a:endParaRPr kumimoji="1" lang="ja-JP" altLang="en-US" dirty="0"/>
          </a:p>
        </p:txBody>
      </p:sp>
      <p:sp>
        <p:nvSpPr>
          <p:cNvPr id="117" name="コンテンツ プレースホルダ 116"/>
          <p:cNvSpPr>
            <a:spLocks noGrp="1"/>
          </p:cNvSpPr>
          <p:nvPr>
            <p:ph idx="1"/>
          </p:nvPr>
        </p:nvSpPr>
        <p:spPr>
          <a:xfrm>
            <a:off x="5940152" y="1196752"/>
            <a:ext cx="2808312" cy="4929411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Beam line detector</a:t>
            </a:r>
          </a:p>
          <a:p>
            <a:pPr lvl="1"/>
            <a:r>
              <a:rPr lang="en-US" altLang="ja-JP" sz="1600" dirty="0" smtClean="0"/>
              <a:t>Beam line DAQ</a:t>
            </a:r>
          </a:p>
          <a:p>
            <a:pPr lvl="1"/>
            <a:r>
              <a:rPr lang="en-US" altLang="ja-JP" sz="1600" dirty="0" smtClean="0"/>
              <a:t>Beam trigger</a:t>
            </a:r>
          </a:p>
          <a:p>
            <a:r>
              <a:rPr kumimoji="1" lang="en-US" altLang="ja-JP" sz="2000" dirty="0" smtClean="0"/>
              <a:t>Si detector</a:t>
            </a:r>
          </a:p>
          <a:p>
            <a:pPr lvl="1"/>
            <a:r>
              <a:rPr lang="en-US" altLang="ja-JP" sz="1600" dirty="0" smtClean="0"/>
              <a:t>Si DAQ</a:t>
            </a:r>
          </a:p>
          <a:p>
            <a:pPr lvl="1"/>
            <a:r>
              <a:rPr kumimoji="1" lang="en-US" altLang="ja-JP" sz="1600" dirty="0" smtClean="0"/>
              <a:t>Si trigger</a:t>
            </a:r>
          </a:p>
          <a:p>
            <a:pPr lvl="1"/>
            <a:r>
              <a:rPr kumimoji="1" lang="en-US" altLang="ja-JP" sz="1600" dirty="0" smtClean="0"/>
              <a:t> = </a:t>
            </a:r>
            <a:r>
              <a:rPr kumimoji="1" lang="en-US" altLang="ja-JP" sz="1600" dirty="0" smtClean="0">
                <a:solidFill>
                  <a:schemeClr val="accent1"/>
                </a:solidFill>
              </a:rPr>
              <a:t>Beam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 OR </a:t>
            </a:r>
            <a:r>
              <a:rPr kumimoji="1" lang="en-US" altLang="ja-JP" sz="1600" dirty="0" smtClean="0">
                <a:solidFill>
                  <a:schemeClr val="accent6">
                    <a:lumMod val="75000"/>
                  </a:schemeClr>
                </a:solidFill>
              </a:rPr>
              <a:t>Beta</a:t>
            </a:r>
          </a:p>
          <a:p>
            <a:r>
              <a:rPr lang="en-US" altLang="ja-JP" sz="2000" dirty="0" smtClean="0"/>
              <a:t>Ge detector</a:t>
            </a:r>
          </a:p>
          <a:p>
            <a:pPr lvl="1"/>
            <a:r>
              <a:rPr kumimoji="1" lang="en-US" altLang="ja-JP" sz="1600" dirty="0" smtClean="0"/>
              <a:t>Ge DAQ</a:t>
            </a:r>
          </a:p>
          <a:p>
            <a:pPr lvl="1"/>
            <a:r>
              <a:rPr lang="en-US" altLang="ja-JP" sz="1600" dirty="0" smtClean="0"/>
              <a:t>Si and Ge trigger</a:t>
            </a:r>
          </a:p>
          <a:p>
            <a:pPr lvl="1"/>
            <a:r>
              <a:rPr kumimoji="1" lang="en-US" altLang="ja-JP" sz="1600" dirty="0" smtClean="0"/>
              <a:t> </a:t>
            </a:r>
            <a:r>
              <a:rPr lang="en-US" altLang="ja-JP" sz="1600" dirty="0" smtClean="0"/>
              <a:t>= (</a:t>
            </a:r>
            <a:r>
              <a:rPr lang="en-US" altLang="ja-JP" sz="1600" dirty="0" smtClean="0">
                <a:solidFill>
                  <a:schemeClr val="accent1"/>
                </a:solidFill>
              </a:rPr>
              <a:t>Beam</a:t>
            </a:r>
            <a:r>
              <a:rPr lang="en-US" altLang="ja-JP" sz="1600" dirty="0" smtClean="0"/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OR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 smtClean="0">
                <a:solidFill>
                  <a:schemeClr val="accent6">
                    <a:lumMod val="75000"/>
                  </a:schemeClr>
                </a:solidFill>
              </a:rPr>
              <a:t>Beta</a:t>
            </a:r>
            <a:r>
              <a:rPr lang="en-US" altLang="ja-JP" sz="1600" dirty="0" smtClean="0"/>
              <a:t>) </a:t>
            </a:r>
            <a:r>
              <a:rPr lang="en-US" altLang="ja-JP" sz="1600" dirty="0" smtClean="0">
                <a:solidFill>
                  <a:srgbClr val="FF0000"/>
                </a:solidFill>
              </a:rPr>
              <a:t>AND</a:t>
            </a:r>
            <a:r>
              <a:rPr lang="en-US" altLang="ja-JP" sz="1600" dirty="0" smtClean="0"/>
              <a:t> </a:t>
            </a:r>
            <a:r>
              <a:rPr lang="en-US" altLang="ja-JP" sz="1600" dirty="0" smtClean="0">
                <a:solidFill>
                  <a:schemeClr val="bg2">
                    <a:lumMod val="25000"/>
                  </a:schemeClr>
                </a:solidFill>
              </a:rPr>
              <a:t>Gamma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3" name="グループ化 58"/>
          <p:cNvGrpSpPr/>
          <p:nvPr/>
        </p:nvGrpSpPr>
        <p:grpSpPr>
          <a:xfrm>
            <a:off x="3169204" y="1205407"/>
            <a:ext cx="2044490" cy="1986076"/>
            <a:chOff x="2357422" y="3357562"/>
            <a:chExt cx="2500330" cy="2428892"/>
          </a:xfrm>
          <a:solidFill>
            <a:schemeClr val="accent3">
              <a:lumMod val="20000"/>
              <a:lumOff val="80000"/>
            </a:schemeClr>
          </a:solidFill>
          <a:scene3d>
            <a:camera prst="isometricLeftDown"/>
            <a:lightRig rig="threePt" dir="t"/>
          </a:scene3d>
        </p:grpSpPr>
        <p:sp>
          <p:nvSpPr>
            <p:cNvPr id="60" name="直方体 59"/>
            <p:cNvSpPr/>
            <p:nvPr/>
          </p:nvSpPr>
          <p:spPr>
            <a:xfrm>
              <a:off x="235742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1" name="直方体 60"/>
            <p:cNvSpPr/>
            <p:nvPr/>
          </p:nvSpPr>
          <p:spPr>
            <a:xfrm>
              <a:off x="250029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2" name="直方体 61"/>
            <p:cNvSpPr/>
            <p:nvPr/>
          </p:nvSpPr>
          <p:spPr>
            <a:xfrm>
              <a:off x="264317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3" name="直方体 62"/>
            <p:cNvSpPr/>
            <p:nvPr/>
          </p:nvSpPr>
          <p:spPr>
            <a:xfrm>
              <a:off x="278605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4" name="直方体 63"/>
            <p:cNvSpPr/>
            <p:nvPr/>
          </p:nvSpPr>
          <p:spPr>
            <a:xfrm>
              <a:off x="292892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5" name="直方体 64"/>
            <p:cNvSpPr/>
            <p:nvPr/>
          </p:nvSpPr>
          <p:spPr>
            <a:xfrm>
              <a:off x="307180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6" name="直方体 65"/>
            <p:cNvSpPr/>
            <p:nvPr/>
          </p:nvSpPr>
          <p:spPr>
            <a:xfrm>
              <a:off x="321467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7" name="直方体 66"/>
            <p:cNvSpPr/>
            <p:nvPr/>
          </p:nvSpPr>
          <p:spPr>
            <a:xfrm>
              <a:off x="335755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8" name="直方体 67"/>
            <p:cNvSpPr/>
            <p:nvPr/>
          </p:nvSpPr>
          <p:spPr>
            <a:xfrm>
              <a:off x="350043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69" name="直方体 68"/>
            <p:cNvSpPr/>
            <p:nvPr/>
          </p:nvSpPr>
          <p:spPr>
            <a:xfrm>
              <a:off x="364330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0" name="直方体 69"/>
            <p:cNvSpPr/>
            <p:nvPr/>
          </p:nvSpPr>
          <p:spPr>
            <a:xfrm>
              <a:off x="378618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1" name="直方体 70"/>
            <p:cNvSpPr/>
            <p:nvPr/>
          </p:nvSpPr>
          <p:spPr>
            <a:xfrm>
              <a:off x="392905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2" name="直方体 71"/>
            <p:cNvSpPr/>
            <p:nvPr/>
          </p:nvSpPr>
          <p:spPr>
            <a:xfrm>
              <a:off x="407193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3" name="直方体 72"/>
            <p:cNvSpPr/>
            <p:nvPr/>
          </p:nvSpPr>
          <p:spPr>
            <a:xfrm>
              <a:off x="421481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4" name="直方体 73"/>
            <p:cNvSpPr/>
            <p:nvPr/>
          </p:nvSpPr>
          <p:spPr>
            <a:xfrm>
              <a:off x="435768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5" name="直方体 74"/>
            <p:cNvSpPr/>
            <p:nvPr/>
          </p:nvSpPr>
          <p:spPr>
            <a:xfrm>
              <a:off x="450056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76" name="直方体 75"/>
            <p:cNvSpPr/>
            <p:nvPr/>
          </p:nvSpPr>
          <p:spPr>
            <a:xfrm>
              <a:off x="464343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</p:grpSp>
      <p:sp>
        <p:nvSpPr>
          <p:cNvPr id="80" name="円/楕円 79"/>
          <p:cNvSpPr/>
          <p:nvPr/>
        </p:nvSpPr>
        <p:spPr>
          <a:xfrm>
            <a:off x="4333872" y="2115422"/>
            <a:ext cx="186923" cy="186923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 b="0">
              <a:solidFill>
                <a:prstClr val="white"/>
              </a:solidFill>
            </a:endParaRPr>
          </a:p>
        </p:txBody>
      </p:sp>
      <p:cxnSp>
        <p:nvCxnSpPr>
          <p:cNvPr id="79" name="直線矢印コネクタ 78"/>
          <p:cNvCxnSpPr/>
          <p:nvPr/>
        </p:nvCxnSpPr>
        <p:spPr>
          <a:xfrm flipV="1">
            <a:off x="3533091" y="2184585"/>
            <a:ext cx="859661" cy="2944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4" name="グループ化 39"/>
          <p:cNvGrpSpPr/>
          <p:nvPr/>
        </p:nvGrpSpPr>
        <p:grpSpPr>
          <a:xfrm>
            <a:off x="2176166" y="1937532"/>
            <a:ext cx="2044490" cy="1986076"/>
            <a:chOff x="2357422" y="3357562"/>
            <a:chExt cx="2500330" cy="2428892"/>
          </a:xfrm>
          <a:solidFill>
            <a:schemeClr val="accent3">
              <a:lumMod val="20000"/>
              <a:lumOff val="80000"/>
            </a:schemeClr>
          </a:solidFill>
          <a:scene3d>
            <a:camera prst="isometricLeftDown"/>
            <a:lightRig rig="threePt" dir="t"/>
          </a:scene3d>
        </p:grpSpPr>
        <p:sp>
          <p:nvSpPr>
            <p:cNvPr id="22" name="直方体 21"/>
            <p:cNvSpPr/>
            <p:nvPr/>
          </p:nvSpPr>
          <p:spPr>
            <a:xfrm>
              <a:off x="235742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23" name="直方体 22"/>
            <p:cNvSpPr/>
            <p:nvPr/>
          </p:nvSpPr>
          <p:spPr>
            <a:xfrm>
              <a:off x="250029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24" name="直方体 23"/>
            <p:cNvSpPr/>
            <p:nvPr/>
          </p:nvSpPr>
          <p:spPr>
            <a:xfrm>
              <a:off x="264317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25" name="直方体 24"/>
            <p:cNvSpPr/>
            <p:nvPr/>
          </p:nvSpPr>
          <p:spPr>
            <a:xfrm>
              <a:off x="278605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26" name="直方体 25"/>
            <p:cNvSpPr/>
            <p:nvPr/>
          </p:nvSpPr>
          <p:spPr>
            <a:xfrm>
              <a:off x="292892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27" name="直方体 26"/>
            <p:cNvSpPr/>
            <p:nvPr/>
          </p:nvSpPr>
          <p:spPr>
            <a:xfrm>
              <a:off x="307180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28" name="直方体 27"/>
            <p:cNvSpPr/>
            <p:nvPr/>
          </p:nvSpPr>
          <p:spPr>
            <a:xfrm>
              <a:off x="321467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29" name="直方体 28"/>
            <p:cNvSpPr/>
            <p:nvPr/>
          </p:nvSpPr>
          <p:spPr>
            <a:xfrm>
              <a:off x="335755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0" name="直方体 29"/>
            <p:cNvSpPr/>
            <p:nvPr/>
          </p:nvSpPr>
          <p:spPr>
            <a:xfrm>
              <a:off x="350043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1" name="直方体 30"/>
            <p:cNvSpPr/>
            <p:nvPr/>
          </p:nvSpPr>
          <p:spPr>
            <a:xfrm>
              <a:off x="364330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2" name="直方体 31"/>
            <p:cNvSpPr/>
            <p:nvPr/>
          </p:nvSpPr>
          <p:spPr>
            <a:xfrm>
              <a:off x="378618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3" name="直方体 32"/>
            <p:cNvSpPr/>
            <p:nvPr/>
          </p:nvSpPr>
          <p:spPr>
            <a:xfrm>
              <a:off x="392905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4" name="直方体 33"/>
            <p:cNvSpPr/>
            <p:nvPr/>
          </p:nvSpPr>
          <p:spPr>
            <a:xfrm>
              <a:off x="407193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5" name="直方体 34"/>
            <p:cNvSpPr/>
            <p:nvPr/>
          </p:nvSpPr>
          <p:spPr>
            <a:xfrm>
              <a:off x="421481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6" name="直方体 35"/>
            <p:cNvSpPr/>
            <p:nvPr/>
          </p:nvSpPr>
          <p:spPr>
            <a:xfrm>
              <a:off x="435768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7" name="直方体 36"/>
            <p:cNvSpPr/>
            <p:nvPr/>
          </p:nvSpPr>
          <p:spPr>
            <a:xfrm>
              <a:off x="450056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38" name="直方体 37"/>
            <p:cNvSpPr/>
            <p:nvPr/>
          </p:nvSpPr>
          <p:spPr>
            <a:xfrm>
              <a:off x="464343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</p:grpSp>
      <p:sp>
        <p:nvSpPr>
          <p:cNvPr id="77" name="円/楕円 76"/>
          <p:cNvSpPr/>
          <p:nvPr/>
        </p:nvSpPr>
        <p:spPr>
          <a:xfrm>
            <a:off x="2979630" y="2657956"/>
            <a:ext cx="292070" cy="292070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 b="0">
              <a:solidFill>
                <a:prstClr val="white"/>
              </a:solidFill>
            </a:endParaRPr>
          </a:p>
        </p:txBody>
      </p:sp>
      <p:cxnSp>
        <p:nvCxnSpPr>
          <p:cNvPr id="106" name="直線矢印コネクタ 105"/>
          <p:cNvCxnSpPr/>
          <p:nvPr/>
        </p:nvCxnSpPr>
        <p:spPr>
          <a:xfrm flipV="1">
            <a:off x="2626349" y="2773386"/>
            <a:ext cx="471041" cy="35328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5" name="グループ化 40"/>
          <p:cNvGrpSpPr/>
          <p:nvPr/>
        </p:nvGrpSpPr>
        <p:grpSpPr>
          <a:xfrm>
            <a:off x="1187022" y="2568405"/>
            <a:ext cx="2044490" cy="1986076"/>
            <a:chOff x="2357422" y="3357562"/>
            <a:chExt cx="2500330" cy="2428892"/>
          </a:xfrm>
          <a:solidFill>
            <a:schemeClr val="accent3">
              <a:lumMod val="20000"/>
              <a:lumOff val="80000"/>
            </a:schemeClr>
          </a:solidFill>
          <a:scene3d>
            <a:camera prst="isometricLeftDown"/>
            <a:lightRig rig="threePt" dir="t"/>
          </a:scene3d>
        </p:grpSpPr>
        <p:sp>
          <p:nvSpPr>
            <p:cNvPr id="42" name="直方体 41"/>
            <p:cNvSpPr/>
            <p:nvPr/>
          </p:nvSpPr>
          <p:spPr>
            <a:xfrm>
              <a:off x="235742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43" name="直方体 42"/>
            <p:cNvSpPr/>
            <p:nvPr/>
          </p:nvSpPr>
          <p:spPr>
            <a:xfrm>
              <a:off x="250029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44" name="直方体 43"/>
            <p:cNvSpPr/>
            <p:nvPr/>
          </p:nvSpPr>
          <p:spPr>
            <a:xfrm>
              <a:off x="264317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45" name="直方体 44"/>
            <p:cNvSpPr/>
            <p:nvPr/>
          </p:nvSpPr>
          <p:spPr>
            <a:xfrm>
              <a:off x="278605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46" name="直方体 45"/>
            <p:cNvSpPr/>
            <p:nvPr/>
          </p:nvSpPr>
          <p:spPr>
            <a:xfrm>
              <a:off x="292892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47" name="直方体 46"/>
            <p:cNvSpPr/>
            <p:nvPr/>
          </p:nvSpPr>
          <p:spPr>
            <a:xfrm>
              <a:off x="307180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48" name="直方体 47"/>
            <p:cNvSpPr/>
            <p:nvPr/>
          </p:nvSpPr>
          <p:spPr>
            <a:xfrm>
              <a:off x="321467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49" name="直方体 48"/>
            <p:cNvSpPr/>
            <p:nvPr/>
          </p:nvSpPr>
          <p:spPr>
            <a:xfrm>
              <a:off x="335755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0" name="直方体 49"/>
            <p:cNvSpPr/>
            <p:nvPr/>
          </p:nvSpPr>
          <p:spPr>
            <a:xfrm>
              <a:off x="350043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1" name="直方体 50"/>
            <p:cNvSpPr/>
            <p:nvPr/>
          </p:nvSpPr>
          <p:spPr>
            <a:xfrm>
              <a:off x="364330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2" name="直方体 51"/>
            <p:cNvSpPr/>
            <p:nvPr/>
          </p:nvSpPr>
          <p:spPr>
            <a:xfrm>
              <a:off x="378618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3" name="直方体 52"/>
            <p:cNvSpPr/>
            <p:nvPr/>
          </p:nvSpPr>
          <p:spPr>
            <a:xfrm>
              <a:off x="392905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4" name="直方体 53"/>
            <p:cNvSpPr/>
            <p:nvPr/>
          </p:nvSpPr>
          <p:spPr>
            <a:xfrm>
              <a:off x="4071934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5" name="直方体 54"/>
            <p:cNvSpPr/>
            <p:nvPr/>
          </p:nvSpPr>
          <p:spPr>
            <a:xfrm>
              <a:off x="4214810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6" name="直方体 55"/>
            <p:cNvSpPr/>
            <p:nvPr/>
          </p:nvSpPr>
          <p:spPr>
            <a:xfrm>
              <a:off x="4357686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7" name="直方体 56"/>
            <p:cNvSpPr/>
            <p:nvPr/>
          </p:nvSpPr>
          <p:spPr>
            <a:xfrm>
              <a:off x="4500562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  <p:sp>
          <p:nvSpPr>
            <p:cNvPr id="58" name="直方体 57"/>
            <p:cNvSpPr/>
            <p:nvPr/>
          </p:nvSpPr>
          <p:spPr>
            <a:xfrm>
              <a:off x="4643438" y="3357562"/>
              <a:ext cx="214314" cy="2428892"/>
            </a:xfrm>
            <a:prstGeom prst="cube">
              <a:avLst/>
            </a:prstGeom>
            <a:grp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ja-JP" altLang="en-US" sz="1800" b="0">
                <a:solidFill>
                  <a:prstClr val="black"/>
                </a:solidFill>
              </a:endParaRP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1566508" y="2125705"/>
            <a:ext cx="173175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ja-JP" dirty="0" smtClean="0">
                <a:latin typeface="+mn-lt"/>
              </a:rPr>
              <a:t>Implanted Beam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510512" y="1536905"/>
            <a:ext cx="1414233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kumimoji="1" lang="en-US" altLang="ja-JP" dirty="0" smtClean="0">
                <a:latin typeface="+mn-lt"/>
              </a:rPr>
              <a:t>Delayed beta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83" name="フリーフォーム 82"/>
          <p:cNvSpPr/>
          <p:nvPr/>
        </p:nvSpPr>
        <p:spPr>
          <a:xfrm>
            <a:off x="3293820" y="2630713"/>
            <a:ext cx="941541" cy="357693"/>
          </a:xfrm>
          <a:custGeom>
            <a:avLst/>
            <a:gdLst>
              <a:gd name="connsiteX0" fmla="*/ 0 w 1151467"/>
              <a:gd name="connsiteY0" fmla="*/ 251177 h 437444"/>
              <a:gd name="connsiteX1" fmla="*/ 135467 w 1151467"/>
              <a:gd name="connsiteY1" fmla="*/ 31044 h 437444"/>
              <a:gd name="connsiteX2" fmla="*/ 237067 w 1151467"/>
              <a:gd name="connsiteY2" fmla="*/ 437444 h 437444"/>
              <a:gd name="connsiteX3" fmla="*/ 389467 w 1151467"/>
              <a:gd name="connsiteY3" fmla="*/ 31044 h 437444"/>
              <a:gd name="connsiteX4" fmla="*/ 508000 w 1151467"/>
              <a:gd name="connsiteY4" fmla="*/ 386644 h 437444"/>
              <a:gd name="connsiteX5" fmla="*/ 643467 w 1151467"/>
              <a:gd name="connsiteY5" fmla="*/ 47977 h 437444"/>
              <a:gd name="connsiteX6" fmla="*/ 762000 w 1151467"/>
              <a:gd name="connsiteY6" fmla="*/ 420511 h 437444"/>
              <a:gd name="connsiteX7" fmla="*/ 897467 w 1151467"/>
              <a:gd name="connsiteY7" fmla="*/ 14111 h 437444"/>
              <a:gd name="connsiteX8" fmla="*/ 1016000 w 1151467"/>
              <a:gd name="connsiteY8" fmla="*/ 403577 h 437444"/>
              <a:gd name="connsiteX9" fmla="*/ 1151467 w 1151467"/>
              <a:gd name="connsiteY9" fmla="*/ 217311 h 43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1467" h="437444">
                <a:moveTo>
                  <a:pt x="0" y="251177"/>
                </a:moveTo>
                <a:cubicBezTo>
                  <a:pt x="47978" y="125588"/>
                  <a:pt x="95956" y="0"/>
                  <a:pt x="135467" y="31044"/>
                </a:cubicBezTo>
                <a:cubicBezTo>
                  <a:pt x="174978" y="62088"/>
                  <a:pt x="194734" y="437444"/>
                  <a:pt x="237067" y="437444"/>
                </a:cubicBezTo>
                <a:cubicBezTo>
                  <a:pt x="279400" y="437444"/>
                  <a:pt x="344312" y="39511"/>
                  <a:pt x="389467" y="31044"/>
                </a:cubicBezTo>
                <a:cubicBezTo>
                  <a:pt x="434623" y="22577"/>
                  <a:pt x="465667" y="383822"/>
                  <a:pt x="508000" y="386644"/>
                </a:cubicBezTo>
                <a:cubicBezTo>
                  <a:pt x="550333" y="389466"/>
                  <a:pt x="601134" y="42332"/>
                  <a:pt x="643467" y="47977"/>
                </a:cubicBezTo>
                <a:cubicBezTo>
                  <a:pt x="685800" y="53622"/>
                  <a:pt x="719667" y="426155"/>
                  <a:pt x="762000" y="420511"/>
                </a:cubicBezTo>
                <a:cubicBezTo>
                  <a:pt x="804333" y="414867"/>
                  <a:pt x="855134" y="16933"/>
                  <a:pt x="897467" y="14111"/>
                </a:cubicBezTo>
                <a:cubicBezTo>
                  <a:pt x="939800" y="11289"/>
                  <a:pt x="973667" y="369710"/>
                  <a:pt x="1016000" y="403577"/>
                </a:cubicBezTo>
                <a:cubicBezTo>
                  <a:pt x="1058333" y="437444"/>
                  <a:pt x="1151467" y="217311"/>
                  <a:pt x="1151467" y="217311"/>
                </a:cubicBezTo>
              </a:path>
            </a:pathLst>
          </a:cu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4" name="フリーフォーム 83"/>
          <p:cNvSpPr/>
          <p:nvPr/>
        </p:nvSpPr>
        <p:spPr>
          <a:xfrm rot="3430155">
            <a:off x="2917023" y="3255946"/>
            <a:ext cx="941541" cy="357693"/>
          </a:xfrm>
          <a:custGeom>
            <a:avLst/>
            <a:gdLst>
              <a:gd name="connsiteX0" fmla="*/ 0 w 1151467"/>
              <a:gd name="connsiteY0" fmla="*/ 251177 h 437444"/>
              <a:gd name="connsiteX1" fmla="*/ 135467 w 1151467"/>
              <a:gd name="connsiteY1" fmla="*/ 31044 h 437444"/>
              <a:gd name="connsiteX2" fmla="*/ 237067 w 1151467"/>
              <a:gd name="connsiteY2" fmla="*/ 437444 h 437444"/>
              <a:gd name="connsiteX3" fmla="*/ 389467 w 1151467"/>
              <a:gd name="connsiteY3" fmla="*/ 31044 h 437444"/>
              <a:gd name="connsiteX4" fmla="*/ 508000 w 1151467"/>
              <a:gd name="connsiteY4" fmla="*/ 386644 h 437444"/>
              <a:gd name="connsiteX5" fmla="*/ 643467 w 1151467"/>
              <a:gd name="connsiteY5" fmla="*/ 47977 h 437444"/>
              <a:gd name="connsiteX6" fmla="*/ 762000 w 1151467"/>
              <a:gd name="connsiteY6" fmla="*/ 420511 h 437444"/>
              <a:gd name="connsiteX7" fmla="*/ 897467 w 1151467"/>
              <a:gd name="connsiteY7" fmla="*/ 14111 h 437444"/>
              <a:gd name="connsiteX8" fmla="*/ 1016000 w 1151467"/>
              <a:gd name="connsiteY8" fmla="*/ 403577 h 437444"/>
              <a:gd name="connsiteX9" fmla="*/ 1151467 w 1151467"/>
              <a:gd name="connsiteY9" fmla="*/ 217311 h 43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1467" h="437444">
                <a:moveTo>
                  <a:pt x="0" y="251177"/>
                </a:moveTo>
                <a:cubicBezTo>
                  <a:pt x="47978" y="125588"/>
                  <a:pt x="95956" y="0"/>
                  <a:pt x="135467" y="31044"/>
                </a:cubicBezTo>
                <a:cubicBezTo>
                  <a:pt x="174978" y="62088"/>
                  <a:pt x="194734" y="437444"/>
                  <a:pt x="237067" y="437444"/>
                </a:cubicBezTo>
                <a:cubicBezTo>
                  <a:pt x="279400" y="437444"/>
                  <a:pt x="344312" y="39511"/>
                  <a:pt x="389467" y="31044"/>
                </a:cubicBezTo>
                <a:cubicBezTo>
                  <a:pt x="434623" y="22577"/>
                  <a:pt x="465667" y="383822"/>
                  <a:pt x="508000" y="386644"/>
                </a:cubicBezTo>
                <a:cubicBezTo>
                  <a:pt x="550333" y="389466"/>
                  <a:pt x="601134" y="42332"/>
                  <a:pt x="643467" y="47977"/>
                </a:cubicBezTo>
                <a:cubicBezTo>
                  <a:pt x="685800" y="53622"/>
                  <a:pt x="719667" y="426155"/>
                  <a:pt x="762000" y="420511"/>
                </a:cubicBezTo>
                <a:cubicBezTo>
                  <a:pt x="804333" y="414867"/>
                  <a:pt x="855134" y="16933"/>
                  <a:pt x="897467" y="14111"/>
                </a:cubicBezTo>
                <a:cubicBezTo>
                  <a:pt x="939800" y="11289"/>
                  <a:pt x="973667" y="369710"/>
                  <a:pt x="1016000" y="403577"/>
                </a:cubicBezTo>
                <a:cubicBezTo>
                  <a:pt x="1058333" y="437444"/>
                  <a:pt x="1151467" y="217311"/>
                  <a:pt x="1151467" y="217311"/>
                </a:cubicBez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333872" y="2693021"/>
            <a:ext cx="16311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kumimoji="1" lang="en-US" altLang="ja-JP" dirty="0" smtClean="0">
                <a:latin typeface="+mn-lt"/>
              </a:rPr>
              <a:t>Prompt gamma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729975" y="3752254"/>
            <a:ext cx="158139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ja-JP" dirty="0" smtClean="0">
                <a:latin typeface="+mn-lt"/>
              </a:rPr>
              <a:t>Isomer </a:t>
            </a:r>
            <a:r>
              <a:rPr kumimoji="1" lang="en-US" altLang="ja-JP" dirty="0" smtClean="0">
                <a:latin typeface="+mn-lt"/>
              </a:rPr>
              <a:t>gamma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978668" y="4001485"/>
            <a:ext cx="168809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kumimoji="1" lang="en-US" altLang="ja-JP" dirty="0" smtClean="0">
                <a:latin typeface="+mn-lt"/>
              </a:rPr>
              <a:t>Delayed gamma</a:t>
            </a:r>
            <a:endParaRPr kumimoji="1" lang="ja-JP" altLang="en-US" dirty="0">
              <a:latin typeface="+mn-lt"/>
            </a:endParaRPr>
          </a:p>
        </p:txBody>
      </p:sp>
      <p:grpSp>
        <p:nvGrpSpPr>
          <p:cNvPr id="6" name="グループ化 117"/>
          <p:cNvGrpSpPr/>
          <p:nvPr/>
        </p:nvGrpSpPr>
        <p:grpSpPr>
          <a:xfrm>
            <a:off x="4932040" y="4221088"/>
            <a:ext cx="1109376" cy="895230"/>
            <a:chOff x="5334832" y="4127628"/>
            <a:chExt cx="1349401" cy="1088922"/>
          </a:xfrm>
        </p:grpSpPr>
        <p:sp>
          <p:nvSpPr>
            <p:cNvPr id="90" name="円柱 89"/>
            <p:cNvSpPr/>
            <p:nvPr/>
          </p:nvSpPr>
          <p:spPr>
            <a:xfrm rot="18797105">
              <a:off x="5780102" y="4312419"/>
              <a:ext cx="811337" cy="99692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/>
            <p:nvPr/>
          </p:nvSpPr>
          <p:spPr>
            <a:xfrm rot="18797105">
              <a:off x="5491167" y="3971293"/>
              <a:ext cx="372716" cy="68538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5" name="フリーフォーム 84"/>
          <p:cNvSpPr/>
          <p:nvPr/>
        </p:nvSpPr>
        <p:spPr>
          <a:xfrm rot="7041579">
            <a:off x="2139010" y="3326016"/>
            <a:ext cx="941541" cy="357693"/>
          </a:xfrm>
          <a:custGeom>
            <a:avLst/>
            <a:gdLst>
              <a:gd name="connsiteX0" fmla="*/ 0 w 1151467"/>
              <a:gd name="connsiteY0" fmla="*/ 251177 h 437444"/>
              <a:gd name="connsiteX1" fmla="*/ 135467 w 1151467"/>
              <a:gd name="connsiteY1" fmla="*/ 31044 h 437444"/>
              <a:gd name="connsiteX2" fmla="*/ 237067 w 1151467"/>
              <a:gd name="connsiteY2" fmla="*/ 437444 h 437444"/>
              <a:gd name="connsiteX3" fmla="*/ 389467 w 1151467"/>
              <a:gd name="connsiteY3" fmla="*/ 31044 h 437444"/>
              <a:gd name="connsiteX4" fmla="*/ 508000 w 1151467"/>
              <a:gd name="connsiteY4" fmla="*/ 386644 h 437444"/>
              <a:gd name="connsiteX5" fmla="*/ 643467 w 1151467"/>
              <a:gd name="connsiteY5" fmla="*/ 47977 h 437444"/>
              <a:gd name="connsiteX6" fmla="*/ 762000 w 1151467"/>
              <a:gd name="connsiteY6" fmla="*/ 420511 h 437444"/>
              <a:gd name="connsiteX7" fmla="*/ 897467 w 1151467"/>
              <a:gd name="connsiteY7" fmla="*/ 14111 h 437444"/>
              <a:gd name="connsiteX8" fmla="*/ 1016000 w 1151467"/>
              <a:gd name="connsiteY8" fmla="*/ 403577 h 437444"/>
              <a:gd name="connsiteX9" fmla="*/ 1151467 w 1151467"/>
              <a:gd name="connsiteY9" fmla="*/ 217311 h 43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1467" h="437444">
                <a:moveTo>
                  <a:pt x="0" y="251177"/>
                </a:moveTo>
                <a:cubicBezTo>
                  <a:pt x="47978" y="125588"/>
                  <a:pt x="95956" y="0"/>
                  <a:pt x="135467" y="31044"/>
                </a:cubicBezTo>
                <a:cubicBezTo>
                  <a:pt x="174978" y="62088"/>
                  <a:pt x="194734" y="437444"/>
                  <a:pt x="237067" y="437444"/>
                </a:cubicBezTo>
                <a:cubicBezTo>
                  <a:pt x="279400" y="437444"/>
                  <a:pt x="344312" y="39511"/>
                  <a:pt x="389467" y="31044"/>
                </a:cubicBezTo>
                <a:cubicBezTo>
                  <a:pt x="434623" y="22577"/>
                  <a:pt x="465667" y="383822"/>
                  <a:pt x="508000" y="386644"/>
                </a:cubicBezTo>
                <a:cubicBezTo>
                  <a:pt x="550333" y="389466"/>
                  <a:pt x="601134" y="42332"/>
                  <a:pt x="643467" y="47977"/>
                </a:cubicBezTo>
                <a:cubicBezTo>
                  <a:pt x="685800" y="53622"/>
                  <a:pt x="719667" y="426155"/>
                  <a:pt x="762000" y="420511"/>
                </a:cubicBezTo>
                <a:cubicBezTo>
                  <a:pt x="804333" y="414867"/>
                  <a:pt x="855134" y="16933"/>
                  <a:pt x="897467" y="14111"/>
                </a:cubicBezTo>
                <a:cubicBezTo>
                  <a:pt x="939800" y="11289"/>
                  <a:pt x="973667" y="369710"/>
                  <a:pt x="1016000" y="403577"/>
                </a:cubicBezTo>
                <a:cubicBezTo>
                  <a:pt x="1058333" y="437444"/>
                  <a:pt x="1151467" y="217311"/>
                  <a:pt x="1151467" y="217311"/>
                </a:cubicBez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8" name="直線矢印コネクタ 77"/>
          <p:cNvCxnSpPr/>
          <p:nvPr/>
        </p:nvCxnSpPr>
        <p:spPr>
          <a:xfrm flipV="1">
            <a:off x="1228818" y="3432760"/>
            <a:ext cx="926490" cy="694868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直方体 92"/>
          <p:cNvSpPr/>
          <p:nvPr/>
        </p:nvSpPr>
        <p:spPr>
          <a:xfrm>
            <a:off x="801067" y="3774348"/>
            <a:ext cx="765441" cy="706561"/>
          </a:xfrm>
          <a:prstGeom prst="cub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直線矢印コネクタ 96"/>
          <p:cNvCxnSpPr/>
          <p:nvPr/>
        </p:nvCxnSpPr>
        <p:spPr>
          <a:xfrm flipV="1">
            <a:off x="683307" y="4186508"/>
            <a:ext cx="440928" cy="330696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4" name="直方体 93"/>
          <p:cNvSpPr/>
          <p:nvPr/>
        </p:nvSpPr>
        <p:spPr>
          <a:xfrm>
            <a:off x="271146" y="4186508"/>
            <a:ext cx="765441" cy="706561"/>
          </a:xfrm>
          <a:prstGeom prst="cub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0" name="直線矢印コネクタ 99"/>
          <p:cNvCxnSpPr/>
          <p:nvPr/>
        </p:nvCxnSpPr>
        <p:spPr>
          <a:xfrm flipV="1">
            <a:off x="251520" y="4598669"/>
            <a:ext cx="314027" cy="23552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2567469" y="1124744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Strip Si</a:t>
            </a:r>
            <a:endParaRPr kumimoji="1" lang="ja-JP" altLang="en-US" sz="20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83307" y="4927732"/>
            <a:ext cx="1220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Beam line</a:t>
            </a:r>
            <a:endParaRPr kumimoji="1" lang="ja-JP" altLang="en-US" sz="2000" dirty="0"/>
          </a:p>
        </p:txBody>
      </p:sp>
      <p:cxnSp>
        <p:nvCxnSpPr>
          <p:cNvPr id="92" name="直線コネクタ 91"/>
          <p:cNvCxnSpPr/>
          <p:nvPr/>
        </p:nvCxnSpPr>
        <p:spPr>
          <a:xfrm>
            <a:off x="1331640" y="6237312"/>
            <a:ext cx="4248472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1908498" y="5939988"/>
            <a:ext cx="576064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1619672" y="6300028"/>
            <a:ext cx="1301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Beam event</a:t>
            </a:r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580112" y="607471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time</a:t>
            </a:r>
            <a:endParaRPr kumimoji="1" lang="ja-JP" altLang="en-US" dirty="0"/>
          </a:p>
        </p:txBody>
      </p:sp>
      <p:grpSp>
        <p:nvGrpSpPr>
          <p:cNvPr id="7" name="グループ化 94"/>
          <p:cNvGrpSpPr/>
          <p:nvPr/>
        </p:nvGrpSpPr>
        <p:grpSpPr>
          <a:xfrm>
            <a:off x="2309451" y="5291916"/>
            <a:ext cx="729239" cy="943587"/>
            <a:chOff x="2309451" y="5291916"/>
            <a:chExt cx="729239" cy="943587"/>
          </a:xfrm>
        </p:grpSpPr>
        <p:sp>
          <p:nvSpPr>
            <p:cNvPr id="102" name="フリーフォーム 101"/>
            <p:cNvSpPr/>
            <p:nvPr/>
          </p:nvSpPr>
          <p:spPr>
            <a:xfrm rot="18100713">
              <a:off x="2224616" y="5842803"/>
              <a:ext cx="569170" cy="216229"/>
            </a:xfrm>
            <a:custGeom>
              <a:avLst/>
              <a:gdLst>
                <a:gd name="connsiteX0" fmla="*/ 0 w 1151467"/>
                <a:gd name="connsiteY0" fmla="*/ 251177 h 437444"/>
                <a:gd name="connsiteX1" fmla="*/ 135467 w 1151467"/>
                <a:gd name="connsiteY1" fmla="*/ 31044 h 437444"/>
                <a:gd name="connsiteX2" fmla="*/ 237067 w 1151467"/>
                <a:gd name="connsiteY2" fmla="*/ 437444 h 437444"/>
                <a:gd name="connsiteX3" fmla="*/ 389467 w 1151467"/>
                <a:gd name="connsiteY3" fmla="*/ 31044 h 437444"/>
                <a:gd name="connsiteX4" fmla="*/ 508000 w 1151467"/>
                <a:gd name="connsiteY4" fmla="*/ 386644 h 437444"/>
                <a:gd name="connsiteX5" fmla="*/ 643467 w 1151467"/>
                <a:gd name="connsiteY5" fmla="*/ 47977 h 437444"/>
                <a:gd name="connsiteX6" fmla="*/ 762000 w 1151467"/>
                <a:gd name="connsiteY6" fmla="*/ 420511 h 437444"/>
                <a:gd name="connsiteX7" fmla="*/ 897467 w 1151467"/>
                <a:gd name="connsiteY7" fmla="*/ 14111 h 437444"/>
                <a:gd name="connsiteX8" fmla="*/ 1016000 w 1151467"/>
                <a:gd name="connsiteY8" fmla="*/ 403577 h 437444"/>
                <a:gd name="connsiteX9" fmla="*/ 1151467 w 1151467"/>
                <a:gd name="connsiteY9" fmla="*/ 217311 h 43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1467" h="437444">
                  <a:moveTo>
                    <a:pt x="0" y="251177"/>
                  </a:moveTo>
                  <a:cubicBezTo>
                    <a:pt x="47978" y="125588"/>
                    <a:pt x="95956" y="0"/>
                    <a:pt x="135467" y="31044"/>
                  </a:cubicBezTo>
                  <a:cubicBezTo>
                    <a:pt x="174978" y="62088"/>
                    <a:pt x="194734" y="437444"/>
                    <a:pt x="237067" y="437444"/>
                  </a:cubicBezTo>
                  <a:cubicBezTo>
                    <a:pt x="279400" y="437444"/>
                    <a:pt x="344312" y="39511"/>
                    <a:pt x="389467" y="31044"/>
                  </a:cubicBezTo>
                  <a:cubicBezTo>
                    <a:pt x="434623" y="22577"/>
                    <a:pt x="465667" y="383822"/>
                    <a:pt x="508000" y="386644"/>
                  </a:cubicBezTo>
                  <a:cubicBezTo>
                    <a:pt x="550333" y="389466"/>
                    <a:pt x="601134" y="42332"/>
                    <a:pt x="643467" y="47977"/>
                  </a:cubicBezTo>
                  <a:cubicBezTo>
                    <a:pt x="685800" y="53622"/>
                    <a:pt x="719667" y="426155"/>
                    <a:pt x="762000" y="420511"/>
                  </a:cubicBezTo>
                  <a:cubicBezTo>
                    <a:pt x="804333" y="414867"/>
                    <a:pt x="855134" y="16933"/>
                    <a:pt x="897467" y="14111"/>
                  </a:cubicBezTo>
                  <a:cubicBezTo>
                    <a:pt x="939800" y="11289"/>
                    <a:pt x="973667" y="369710"/>
                    <a:pt x="1016000" y="403577"/>
                  </a:cubicBezTo>
                  <a:cubicBezTo>
                    <a:pt x="1058333" y="437444"/>
                    <a:pt x="1151467" y="217311"/>
                    <a:pt x="1151467" y="217311"/>
                  </a:cubicBezTo>
                </a:path>
              </a:pathLst>
            </a:cu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2309451" y="5291916"/>
              <a:ext cx="729239" cy="30777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Prompt</a:t>
              </a:r>
              <a:endParaRPr kumimoji="1" lang="ja-JP" altLang="en-US" sz="1400" dirty="0"/>
            </a:p>
          </p:txBody>
        </p:sp>
      </p:grpSp>
      <p:grpSp>
        <p:nvGrpSpPr>
          <p:cNvPr id="8" name="グループ化 118"/>
          <p:cNvGrpSpPr/>
          <p:nvPr/>
        </p:nvGrpSpPr>
        <p:grpSpPr>
          <a:xfrm>
            <a:off x="2977150" y="5291916"/>
            <a:ext cx="844302" cy="943587"/>
            <a:chOff x="2977150" y="5291916"/>
            <a:chExt cx="844302" cy="943587"/>
          </a:xfrm>
        </p:grpSpPr>
        <p:sp>
          <p:nvSpPr>
            <p:cNvPr id="104" name="フリーフォーム 103"/>
            <p:cNvSpPr/>
            <p:nvPr/>
          </p:nvSpPr>
          <p:spPr>
            <a:xfrm rot="18100713">
              <a:off x="2800680" y="5842803"/>
              <a:ext cx="569170" cy="216229"/>
            </a:xfrm>
            <a:custGeom>
              <a:avLst/>
              <a:gdLst>
                <a:gd name="connsiteX0" fmla="*/ 0 w 1151467"/>
                <a:gd name="connsiteY0" fmla="*/ 251177 h 437444"/>
                <a:gd name="connsiteX1" fmla="*/ 135467 w 1151467"/>
                <a:gd name="connsiteY1" fmla="*/ 31044 h 437444"/>
                <a:gd name="connsiteX2" fmla="*/ 237067 w 1151467"/>
                <a:gd name="connsiteY2" fmla="*/ 437444 h 437444"/>
                <a:gd name="connsiteX3" fmla="*/ 389467 w 1151467"/>
                <a:gd name="connsiteY3" fmla="*/ 31044 h 437444"/>
                <a:gd name="connsiteX4" fmla="*/ 508000 w 1151467"/>
                <a:gd name="connsiteY4" fmla="*/ 386644 h 437444"/>
                <a:gd name="connsiteX5" fmla="*/ 643467 w 1151467"/>
                <a:gd name="connsiteY5" fmla="*/ 47977 h 437444"/>
                <a:gd name="connsiteX6" fmla="*/ 762000 w 1151467"/>
                <a:gd name="connsiteY6" fmla="*/ 420511 h 437444"/>
                <a:gd name="connsiteX7" fmla="*/ 897467 w 1151467"/>
                <a:gd name="connsiteY7" fmla="*/ 14111 h 437444"/>
                <a:gd name="connsiteX8" fmla="*/ 1016000 w 1151467"/>
                <a:gd name="connsiteY8" fmla="*/ 403577 h 437444"/>
                <a:gd name="connsiteX9" fmla="*/ 1151467 w 1151467"/>
                <a:gd name="connsiteY9" fmla="*/ 217311 h 43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1467" h="437444">
                  <a:moveTo>
                    <a:pt x="0" y="251177"/>
                  </a:moveTo>
                  <a:cubicBezTo>
                    <a:pt x="47978" y="125588"/>
                    <a:pt x="95956" y="0"/>
                    <a:pt x="135467" y="31044"/>
                  </a:cubicBezTo>
                  <a:cubicBezTo>
                    <a:pt x="174978" y="62088"/>
                    <a:pt x="194734" y="437444"/>
                    <a:pt x="237067" y="437444"/>
                  </a:cubicBezTo>
                  <a:cubicBezTo>
                    <a:pt x="279400" y="437444"/>
                    <a:pt x="344312" y="39511"/>
                    <a:pt x="389467" y="31044"/>
                  </a:cubicBezTo>
                  <a:cubicBezTo>
                    <a:pt x="434623" y="22577"/>
                    <a:pt x="465667" y="383822"/>
                    <a:pt x="508000" y="386644"/>
                  </a:cubicBezTo>
                  <a:cubicBezTo>
                    <a:pt x="550333" y="389466"/>
                    <a:pt x="601134" y="42332"/>
                    <a:pt x="643467" y="47977"/>
                  </a:cubicBezTo>
                  <a:cubicBezTo>
                    <a:pt x="685800" y="53622"/>
                    <a:pt x="719667" y="426155"/>
                    <a:pt x="762000" y="420511"/>
                  </a:cubicBezTo>
                  <a:cubicBezTo>
                    <a:pt x="804333" y="414867"/>
                    <a:pt x="855134" y="16933"/>
                    <a:pt x="897467" y="14111"/>
                  </a:cubicBezTo>
                  <a:cubicBezTo>
                    <a:pt x="939800" y="11289"/>
                    <a:pt x="973667" y="369710"/>
                    <a:pt x="1016000" y="403577"/>
                  </a:cubicBezTo>
                  <a:cubicBezTo>
                    <a:pt x="1058333" y="437444"/>
                    <a:pt x="1151467" y="217311"/>
                    <a:pt x="1151467" y="217311"/>
                  </a:cubicBezTo>
                </a:path>
              </a:pathLst>
            </a:cu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3131840" y="5291916"/>
              <a:ext cx="689612" cy="30777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Isomer</a:t>
              </a:r>
              <a:endParaRPr kumimoji="1" lang="ja-JP" altLang="en-US" sz="1400" dirty="0"/>
            </a:p>
          </p:txBody>
        </p:sp>
      </p:grpSp>
      <p:grpSp>
        <p:nvGrpSpPr>
          <p:cNvPr id="9" name="グループ化 120"/>
          <p:cNvGrpSpPr/>
          <p:nvPr/>
        </p:nvGrpSpPr>
        <p:grpSpPr>
          <a:xfrm>
            <a:off x="3851920" y="5651956"/>
            <a:ext cx="1189813" cy="1017404"/>
            <a:chOff x="3851920" y="5651956"/>
            <a:chExt cx="1189813" cy="1017404"/>
          </a:xfrm>
        </p:grpSpPr>
        <p:cxnSp>
          <p:nvCxnSpPr>
            <p:cNvPr id="107" name="直線矢印コネクタ 106"/>
            <p:cNvCxnSpPr/>
            <p:nvPr/>
          </p:nvCxnSpPr>
          <p:spPr>
            <a:xfrm rot="5400000">
              <a:off x="4067150" y="5939194"/>
              <a:ext cx="576064" cy="1588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8" name="テキスト ボックス 107"/>
            <p:cNvSpPr txBox="1"/>
            <p:nvPr/>
          </p:nvSpPr>
          <p:spPr>
            <a:xfrm>
              <a:off x="3851920" y="6300028"/>
              <a:ext cx="1189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Beta event</a:t>
              </a:r>
              <a:endParaRPr kumimoji="1" lang="ja-JP" altLang="en-US" dirty="0"/>
            </a:p>
          </p:txBody>
        </p:sp>
      </p:grpSp>
      <p:grpSp>
        <p:nvGrpSpPr>
          <p:cNvPr id="10" name="グループ化 119"/>
          <p:cNvGrpSpPr/>
          <p:nvPr/>
        </p:nvGrpSpPr>
        <p:grpSpPr>
          <a:xfrm>
            <a:off x="4561326" y="5291916"/>
            <a:ext cx="586738" cy="943587"/>
            <a:chOff x="4561326" y="5291916"/>
            <a:chExt cx="586738" cy="943587"/>
          </a:xfrm>
        </p:grpSpPr>
        <p:sp>
          <p:nvSpPr>
            <p:cNvPr id="109" name="フリーフォーム 108"/>
            <p:cNvSpPr/>
            <p:nvPr/>
          </p:nvSpPr>
          <p:spPr>
            <a:xfrm rot="18100713">
              <a:off x="4384856" y="5842803"/>
              <a:ext cx="569170" cy="216229"/>
            </a:xfrm>
            <a:custGeom>
              <a:avLst/>
              <a:gdLst>
                <a:gd name="connsiteX0" fmla="*/ 0 w 1151467"/>
                <a:gd name="connsiteY0" fmla="*/ 251177 h 437444"/>
                <a:gd name="connsiteX1" fmla="*/ 135467 w 1151467"/>
                <a:gd name="connsiteY1" fmla="*/ 31044 h 437444"/>
                <a:gd name="connsiteX2" fmla="*/ 237067 w 1151467"/>
                <a:gd name="connsiteY2" fmla="*/ 437444 h 437444"/>
                <a:gd name="connsiteX3" fmla="*/ 389467 w 1151467"/>
                <a:gd name="connsiteY3" fmla="*/ 31044 h 437444"/>
                <a:gd name="connsiteX4" fmla="*/ 508000 w 1151467"/>
                <a:gd name="connsiteY4" fmla="*/ 386644 h 437444"/>
                <a:gd name="connsiteX5" fmla="*/ 643467 w 1151467"/>
                <a:gd name="connsiteY5" fmla="*/ 47977 h 437444"/>
                <a:gd name="connsiteX6" fmla="*/ 762000 w 1151467"/>
                <a:gd name="connsiteY6" fmla="*/ 420511 h 437444"/>
                <a:gd name="connsiteX7" fmla="*/ 897467 w 1151467"/>
                <a:gd name="connsiteY7" fmla="*/ 14111 h 437444"/>
                <a:gd name="connsiteX8" fmla="*/ 1016000 w 1151467"/>
                <a:gd name="connsiteY8" fmla="*/ 403577 h 437444"/>
                <a:gd name="connsiteX9" fmla="*/ 1151467 w 1151467"/>
                <a:gd name="connsiteY9" fmla="*/ 217311 h 437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1467" h="437444">
                  <a:moveTo>
                    <a:pt x="0" y="251177"/>
                  </a:moveTo>
                  <a:cubicBezTo>
                    <a:pt x="47978" y="125588"/>
                    <a:pt x="95956" y="0"/>
                    <a:pt x="135467" y="31044"/>
                  </a:cubicBezTo>
                  <a:cubicBezTo>
                    <a:pt x="174978" y="62088"/>
                    <a:pt x="194734" y="437444"/>
                    <a:pt x="237067" y="437444"/>
                  </a:cubicBezTo>
                  <a:cubicBezTo>
                    <a:pt x="279400" y="437444"/>
                    <a:pt x="344312" y="39511"/>
                    <a:pt x="389467" y="31044"/>
                  </a:cubicBezTo>
                  <a:cubicBezTo>
                    <a:pt x="434623" y="22577"/>
                    <a:pt x="465667" y="383822"/>
                    <a:pt x="508000" y="386644"/>
                  </a:cubicBezTo>
                  <a:cubicBezTo>
                    <a:pt x="550333" y="389466"/>
                    <a:pt x="601134" y="42332"/>
                    <a:pt x="643467" y="47977"/>
                  </a:cubicBezTo>
                  <a:cubicBezTo>
                    <a:pt x="685800" y="53622"/>
                    <a:pt x="719667" y="426155"/>
                    <a:pt x="762000" y="420511"/>
                  </a:cubicBezTo>
                  <a:cubicBezTo>
                    <a:pt x="804333" y="414867"/>
                    <a:pt x="855134" y="16933"/>
                    <a:pt x="897467" y="14111"/>
                  </a:cubicBezTo>
                  <a:cubicBezTo>
                    <a:pt x="939800" y="11289"/>
                    <a:pt x="973667" y="369710"/>
                    <a:pt x="1016000" y="403577"/>
                  </a:cubicBezTo>
                  <a:cubicBezTo>
                    <a:pt x="1058333" y="437444"/>
                    <a:pt x="1151467" y="217311"/>
                    <a:pt x="1151467" y="217311"/>
                  </a:cubicBezTo>
                </a:path>
              </a:pathLst>
            </a:cu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4631512" y="5291916"/>
              <a:ext cx="516552" cy="307777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Beta</a:t>
              </a:r>
              <a:endParaRPr kumimoji="1" lang="ja-JP" alt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780" y="1628750"/>
            <a:ext cx="2318722" cy="16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40" y="1916790"/>
            <a:ext cx="2318722" cy="16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200" y="4221110"/>
            <a:ext cx="2318722" cy="16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00" y="3780002"/>
            <a:ext cx="3384470" cy="281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Time Stamp, individual trigger, individual DAQ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987780" y="1196690"/>
            <a:ext cx="2376330" cy="4320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Beam Trigger </a:t>
            </a:r>
            <a:r>
              <a:rPr lang="en-US" altLang="ja-JP" sz="2000" dirty="0" smtClean="0"/>
              <a:t>DAQ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5940190" y="3789050"/>
            <a:ext cx="2376330" cy="4320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Gamma Trigger DAQ</a:t>
            </a:r>
            <a:endParaRPr kumimoji="1" lang="ja-JP" altLang="en-US" sz="2000" dirty="0"/>
          </a:p>
        </p:txBody>
      </p:sp>
      <p:grpSp>
        <p:nvGrpSpPr>
          <p:cNvPr id="3" name="グループ化 23"/>
          <p:cNvGrpSpPr>
            <a:grpSpLocks/>
          </p:cNvGrpSpPr>
          <p:nvPr/>
        </p:nvGrpSpPr>
        <p:grpSpPr bwMode="auto">
          <a:xfrm>
            <a:off x="3563860" y="3573020"/>
            <a:ext cx="1447800" cy="1447800"/>
            <a:chOff x="3305168" y="3700464"/>
            <a:chExt cx="1447808" cy="1447808"/>
          </a:xfrm>
        </p:grpSpPr>
        <p:sp>
          <p:nvSpPr>
            <p:cNvPr id="8" name="円/楕円 7"/>
            <p:cNvSpPr/>
            <p:nvPr/>
          </p:nvSpPr>
          <p:spPr bwMode="auto">
            <a:xfrm>
              <a:off x="3305168" y="3700464"/>
              <a:ext cx="1447808" cy="144780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FFFFCC"/>
                </a:solidFill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 bwMode="auto">
            <a:xfrm rot="16200000" flipH="1">
              <a:off x="3621877" y="4107659"/>
              <a:ext cx="633415" cy="18097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0" name="直線コネクタ 9"/>
            <p:cNvCxnSpPr/>
            <p:nvPr/>
          </p:nvCxnSpPr>
          <p:spPr bwMode="auto">
            <a:xfrm flipV="1">
              <a:off x="4029072" y="4424368"/>
              <a:ext cx="361952" cy="904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4283960" y="5085230"/>
            <a:ext cx="1152128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48bits, 100MHz</a:t>
            </a:r>
            <a:endParaRPr kumimoji="1" lang="ja-JP" altLang="en-US" sz="2000" dirty="0"/>
          </a:p>
        </p:txBody>
      </p:sp>
      <p:sp>
        <p:nvSpPr>
          <p:cNvPr id="11" name="右矢印 10"/>
          <p:cNvSpPr/>
          <p:nvPr/>
        </p:nvSpPr>
        <p:spPr>
          <a:xfrm rot="16409854">
            <a:off x="4003016" y="3020434"/>
            <a:ext cx="674358" cy="36004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508130" y="1484730"/>
            <a:ext cx="2376330" cy="4320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Beta Trigger DAQ</a:t>
            </a:r>
            <a:endParaRPr kumimoji="1" lang="ja-JP" altLang="en-US" sz="2000" dirty="0"/>
          </a:p>
        </p:txBody>
      </p:sp>
      <p:sp>
        <p:nvSpPr>
          <p:cNvPr id="13" name="右矢印 12"/>
          <p:cNvSpPr/>
          <p:nvPr/>
        </p:nvSpPr>
        <p:spPr>
          <a:xfrm rot="19243342">
            <a:off x="4773355" y="3434014"/>
            <a:ext cx="1138861" cy="36004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722261">
            <a:off x="5007936" y="4665774"/>
            <a:ext cx="1344046" cy="36004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84460" y="908650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2008</a:t>
            </a:r>
            <a:r>
              <a:rPr lang="ja-JP" altLang="en-US" sz="2000" dirty="0" smtClean="0"/>
              <a:t>～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直線矢印コネクタ 58"/>
          <p:cNvCxnSpPr/>
          <p:nvPr/>
        </p:nvCxnSpPr>
        <p:spPr>
          <a:xfrm rot="5400000">
            <a:off x="5218484" y="206005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5436096" y="5085184"/>
            <a:ext cx="216024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339752" y="2276872"/>
            <a:ext cx="100811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Dead time with Time stamp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139952" y="2276872"/>
            <a:ext cx="100811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436096" y="2276872"/>
            <a:ext cx="100811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339752" y="3717032"/>
            <a:ext cx="576064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203848" y="3717032"/>
            <a:ext cx="576064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932040" y="5085184"/>
            <a:ext cx="216024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804248" y="2276872"/>
            <a:ext cx="100811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139952" y="3717032"/>
            <a:ext cx="576064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932040" y="3717032"/>
            <a:ext cx="576064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339752" y="5085184"/>
            <a:ext cx="216024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203848" y="5085184"/>
            <a:ext cx="216024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139952" y="5085184"/>
            <a:ext cx="216024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804248" y="5085184"/>
            <a:ext cx="216024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804248" y="3717032"/>
            <a:ext cx="576064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1475656" y="5085184"/>
            <a:ext cx="684076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475656" y="3717032"/>
            <a:ext cx="68407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1475656" y="2276872"/>
            <a:ext cx="67687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2123728" y="206084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rot="5400000">
            <a:off x="2124522" y="350021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>
            <a:off x="2124522" y="486836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5400000">
            <a:off x="2986236" y="2060054"/>
            <a:ext cx="432048" cy="1588"/>
          </a:xfrm>
          <a:prstGeom prst="straightConnector1">
            <a:avLst/>
          </a:prstGeom>
          <a:ln>
            <a:solidFill>
              <a:schemeClr val="accent4">
                <a:alpha val="4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5400000">
            <a:off x="2987030" y="349942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rot="5400000">
            <a:off x="2987030" y="486757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5400000">
            <a:off x="3924722" y="206005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3925516" y="349942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rot="5400000">
            <a:off x="3925516" y="486757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rot="5400000">
            <a:off x="4715222" y="349942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5400000">
            <a:off x="4715222" y="486757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rot="5400000">
            <a:off x="5219278" y="486757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5400000">
            <a:off x="6586636" y="206005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rot="5400000">
            <a:off x="6587430" y="3499420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rot="5400000">
            <a:off x="6587430" y="486757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rot="5400000">
            <a:off x="4643214" y="2060054"/>
            <a:ext cx="432048" cy="1588"/>
          </a:xfrm>
          <a:prstGeom prst="straightConnector1">
            <a:avLst/>
          </a:prstGeom>
          <a:ln>
            <a:solidFill>
              <a:schemeClr val="accent4">
                <a:alpha val="4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>
            <a:off x="5218484" y="3500214"/>
            <a:ext cx="432048" cy="1588"/>
          </a:xfrm>
          <a:prstGeom prst="straightConnector1">
            <a:avLst/>
          </a:prstGeom>
          <a:ln>
            <a:solidFill>
              <a:schemeClr val="accent4">
                <a:alpha val="40000"/>
              </a:schemeClr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23528" y="2060848"/>
            <a:ext cx="86408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DAQ A</a:t>
            </a:r>
            <a:endParaRPr kumimoji="1" lang="ja-JP" altLang="en-US" sz="20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3528" y="3501008"/>
            <a:ext cx="864083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DAQ B</a:t>
            </a:r>
            <a:endParaRPr kumimoji="1" lang="ja-JP" altLang="en-US" sz="2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23541" y="4901098"/>
            <a:ext cx="864083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DAQ C</a:t>
            </a:r>
            <a:endParaRPr kumimoji="1" lang="ja-JP" altLang="en-US" sz="20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35696" y="5661248"/>
            <a:ext cx="5593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Event if the common trigger,</a:t>
            </a:r>
          </a:p>
          <a:p>
            <a:r>
              <a:rPr kumimoji="1" lang="en-US" altLang="ja-JP" sz="2000" dirty="0" smtClean="0"/>
              <a:t> the dead time of the system is not straight forward.</a:t>
            </a:r>
            <a:endParaRPr kumimoji="1" lang="ja-JP" altLang="en-US" sz="2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590775" y="2843644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Dead time</a:t>
            </a:r>
            <a:endParaRPr kumimoji="1" lang="ja-JP" altLang="en-US" dirty="0"/>
          </a:p>
        </p:txBody>
      </p:sp>
      <p:cxnSp>
        <p:nvCxnSpPr>
          <p:cNvPr id="72" name="直線矢印コネクタ 71"/>
          <p:cNvCxnSpPr>
            <a:stCxn id="56" idx="1"/>
            <a:endCxn id="22" idx="2"/>
          </p:cNvCxnSpPr>
          <p:nvPr/>
        </p:nvCxnSpPr>
        <p:spPr>
          <a:xfrm rot="10800000">
            <a:off x="7308305" y="2636912"/>
            <a:ext cx="282471" cy="3913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56" idx="1"/>
            <a:endCxn id="30" idx="3"/>
          </p:cNvCxnSpPr>
          <p:nvPr/>
        </p:nvCxnSpPr>
        <p:spPr>
          <a:xfrm rot="10800000" flipV="1">
            <a:off x="7380313" y="3028310"/>
            <a:ext cx="210463" cy="8687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グループ化 88"/>
          <p:cNvGrpSpPr/>
          <p:nvPr/>
        </p:nvGrpSpPr>
        <p:grpSpPr>
          <a:xfrm>
            <a:off x="2051720" y="1412776"/>
            <a:ext cx="576064" cy="4176464"/>
            <a:chOff x="2051720" y="1412776"/>
            <a:chExt cx="576064" cy="4176464"/>
          </a:xfrm>
        </p:grpSpPr>
        <p:sp>
          <p:nvSpPr>
            <p:cNvPr id="71" name="円/楕円 70"/>
            <p:cNvSpPr/>
            <p:nvPr/>
          </p:nvSpPr>
          <p:spPr>
            <a:xfrm>
              <a:off x="2195736" y="1412776"/>
              <a:ext cx="288032" cy="28803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2051720" y="1772816"/>
              <a:ext cx="576064" cy="381642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96"/>
          <p:cNvGrpSpPr/>
          <p:nvPr/>
        </p:nvGrpSpPr>
        <p:grpSpPr>
          <a:xfrm>
            <a:off x="3851920" y="1412776"/>
            <a:ext cx="576064" cy="4176464"/>
            <a:chOff x="2051720" y="1412776"/>
            <a:chExt cx="576064" cy="4176464"/>
          </a:xfrm>
        </p:grpSpPr>
        <p:sp>
          <p:nvSpPr>
            <p:cNvPr id="98" name="円/楕円 97"/>
            <p:cNvSpPr/>
            <p:nvPr/>
          </p:nvSpPr>
          <p:spPr>
            <a:xfrm>
              <a:off x="2195736" y="1412776"/>
              <a:ext cx="288032" cy="28803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角丸四角形 98"/>
            <p:cNvSpPr/>
            <p:nvPr/>
          </p:nvSpPr>
          <p:spPr>
            <a:xfrm>
              <a:off x="2051720" y="1772816"/>
              <a:ext cx="576064" cy="381642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" name="グループ化 99"/>
          <p:cNvGrpSpPr/>
          <p:nvPr/>
        </p:nvGrpSpPr>
        <p:grpSpPr>
          <a:xfrm>
            <a:off x="6516216" y="1412776"/>
            <a:ext cx="576064" cy="4176464"/>
            <a:chOff x="2051720" y="1412776"/>
            <a:chExt cx="576064" cy="4176464"/>
          </a:xfrm>
        </p:grpSpPr>
        <p:sp>
          <p:nvSpPr>
            <p:cNvPr id="101" name="円/楕円 100"/>
            <p:cNvSpPr/>
            <p:nvPr/>
          </p:nvSpPr>
          <p:spPr>
            <a:xfrm>
              <a:off x="2195736" y="1412776"/>
              <a:ext cx="288032" cy="28803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角丸四角形 101"/>
            <p:cNvSpPr/>
            <p:nvPr/>
          </p:nvSpPr>
          <p:spPr>
            <a:xfrm>
              <a:off x="2051720" y="1772816"/>
              <a:ext cx="576064" cy="381642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05"/>
          <p:cNvGrpSpPr/>
          <p:nvPr/>
        </p:nvGrpSpPr>
        <p:grpSpPr>
          <a:xfrm>
            <a:off x="2915816" y="1412776"/>
            <a:ext cx="576064" cy="4176464"/>
            <a:chOff x="2915816" y="1412776"/>
            <a:chExt cx="576064" cy="4176464"/>
          </a:xfrm>
        </p:grpSpPr>
        <p:grpSp>
          <p:nvGrpSpPr>
            <p:cNvPr id="15" name="グループ化 90"/>
            <p:cNvGrpSpPr/>
            <p:nvPr/>
          </p:nvGrpSpPr>
          <p:grpSpPr>
            <a:xfrm>
              <a:off x="3059832" y="1412776"/>
              <a:ext cx="288032" cy="288032"/>
              <a:chOff x="6876256" y="1196752"/>
              <a:chExt cx="288032" cy="288032"/>
            </a:xfrm>
          </p:grpSpPr>
          <p:cxnSp>
            <p:nvCxnSpPr>
              <p:cNvPr id="92" name="直線コネクタ 91"/>
              <p:cNvCxnSpPr/>
              <p:nvPr/>
            </p:nvCxnSpPr>
            <p:spPr>
              <a:xfrm rot="16200000" flipH="1">
                <a:off x="6876256" y="1196752"/>
                <a:ext cx="288032" cy="28803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 rot="5400000" flipH="1" flipV="1">
                <a:off x="6876256" y="1196752"/>
                <a:ext cx="288032" cy="28803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角丸四角形 104"/>
            <p:cNvSpPr/>
            <p:nvPr/>
          </p:nvSpPr>
          <p:spPr>
            <a:xfrm>
              <a:off x="2915816" y="1772816"/>
              <a:ext cx="576064" cy="3816424"/>
            </a:xfrm>
            <a:prstGeom prst="roundRect">
              <a:avLst/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06"/>
          <p:cNvGrpSpPr/>
          <p:nvPr/>
        </p:nvGrpSpPr>
        <p:grpSpPr>
          <a:xfrm>
            <a:off x="4572000" y="1412776"/>
            <a:ext cx="576064" cy="4176464"/>
            <a:chOff x="2915816" y="1412776"/>
            <a:chExt cx="576064" cy="4176464"/>
          </a:xfrm>
        </p:grpSpPr>
        <p:grpSp>
          <p:nvGrpSpPr>
            <p:cNvPr id="17" name="グループ化 90"/>
            <p:cNvGrpSpPr/>
            <p:nvPr/>
          </p:nvGrpSpPr>
          <p:grpSpPr>
            <a:xfrm>
              <a:off x="3059832" y="1412776"/>
              <a:ext cx="288032" cy="288032"/>
              <a:chOff x="6876256" y="1196752"/>
              <a:chExt cx="288032" cy="288032"/>
            </a:xfrm>
          </p:grpSpPr>
          <p:cxnSp>
            <p:nvCxnSpPr>
              <p:cNvPr id="110" name="直線コネクタ 109"/>
              <p:cNvCxnSpPr/>
              <p:nvPr/>
            </p:nvCxnSpPr>
            <p:spPr>
              <a:xfrm rot="16200000" flipH="1">
                <a:off x="6876256" y="1196752"/>
                <a:ext cx="288032" cy="28803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 rot="5400000" flipH="1" flipV="1">
                <a:off x="6876256" y="1196752"/>
                <a:ext cx="288032" cy="28803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角丸四角形 108"/>
            <p:cNvSpPr/>
            <p:nvPr/>
          </p:nvSpPr>
          <p:spPr>
            <a:xfrm>
              <a:off x="2915816" y="1772816"/>
              <a:ext cx="576064" cy="3816424"/>
            </a:xfrm>
            <a:prstGeom prst="roundRect">
              <a:avLst/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16"/>
          <p:cNvGrpSpPr/>
          <p:nvPr/>
        </p:nvGrpSpPr>
        <p:grpSpPr>
          <a:xfrm>
            <a:off x="5148064" y="1412776"/>
            <a:ext cx="576064" cy="4176464"/>
            <a:chOff x="2915816" y="1412776"/>
            <a:chExt cx="576064" cy="4176464"/>
          </a:xfrm>
        </p:grpSpPr>
        <p:grpSp>
          <p:nvGrpSpPr>
            <p:cNvPr id="19" name="グループ化 90"/>
            <p:cNvGrpSpPr/>
            <p:nvPr/>
          </p:nvGrpSpPr>
          <p:grpSpPr>
            <a:xfrm>
              <a:off x="3059832" y="1412776"/>
              <a:ext cx="288032" cy="288032"/>
              <a:chOff x="6876256" y="1196752"/>
              <a:chExt cx="288032" cy="288032"/>
            </a:xfrm>
          </p:grpSpPr>
          <p:cxnSp>
            <p:nvCxnSpPr>
              <p:cNvPr id="120" name="直線コネクタ 119"/>
              <p:cNvCxnSpPr/>
              <p:nvPr/>
            </p:nvCxnSpPr>
            <p:spPr>
              <a:xfrm rot="16200000" flipH="1">
                <a:off x="6876256" y="1196752"/>
                <a:ext cx="288032" cy="28803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/>
              <p:cNvCxnSpPr/>
              <p:nvPr/>
            </p:nvCxnSpPr>
            <p:spPr>
              <a:xfrm rot="5400000" flipH="1" flipV="1">
                <a:off x="6876256" y="1196752"/>
                <a:ext cx="288032" cy="28803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角丸四角形 118"/>
            <p:cNvSpPr/>
            <p:nvPr/>
          </p:nvSpPr>
          <p:spPr>
            <a:xfrm>
              <a:off x="2915816" y="1772816"/>
              <a:ext cx="576064" cy="3816424"/>
            </a:xfrm>
            <a:prstGeom prst="roundRect">
              <a:avLst/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Live</a:t>
            </a:r>
            <a:r>
              <a:rPr kumimoji="1" lang="en-US" altLang="ja-JP" dirty="0" smtClean="0"/>
              <a:t> time @ Beta decay experiment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601220" y="1196975"/>
          <a:ext cx="78593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328"/>
                <a:gridCol w="2687139"/>
                <a:gridCol w="1173633"/>
                <a:gridCol w="15842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Title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Trigger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Rate(cps)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Live Time(%)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Beam</a:t>
                      </a:r>
                      <a:r>
                        <a:rPr kumimoji="1" lang="en-US" altLang="ja-JP" baseline="0" dirty="0" smtClean="0"/>
                        <a:t> DAQ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97.9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 DAQ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456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95.3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err="1" smtClean="0"/>
                        <a:t>Ge</a:t>
                      </a:r>
                      <a:r>
                        <a:rPr kumimoji="1" lang="en-US" altLang="ja-JP" baseline="0" dirty="0" smtClean="0"/>
                        <a:t> DAQ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 x Gamma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81.3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Beta Decay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 x not-Beam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95.3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Prompt</a:t>
                      </a:r>
                      <a:r>
                        <a:rPr kumimoji="1" lang="en-US" altLang="ja-JP" baseline="0" dirty="0" smtClean="0"/>
                        <a:t> Gamma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Beam x</a:t>
                      </a:r>
                      <a:r>
                        <a:rPr kumimoji="1" lang="en-US" altLang="ja-JP" baseline="0" dirty="0" smtClean="0"/>
                        <a:t> Si x Gamma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89.0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Isomer Gamma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Beam x Si x Gamma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89.4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Beta-delayed  Gamma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not-Beam x Si x Gamma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88.9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グループ化 24"/>
          <p:cNvGrpSpPr/>
          <p:nvPr/>
        </p:nvGrpSpPr>
        <p:grpSpPr>
          <a:xfrm>
            <a:off x="4932050" y="4643900"/>
            <a:ext cx="4032404" cy="1233440"/>
            <a:chOff x="5004216" y="5003950"/>
            <a:chExt cx="4032404" cy="1233440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5004216" y="5003950"/>
              <a:ext cx="144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Live time = </a:t>
              </a:r>
              <a:endParaRPr kumimoji="1" lang="ja-JP" altLang="en-US" sz="20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292216" y="5868058"/>
              <a:ext cx="3744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N of built events based on DT monitor 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292216" y="5436010"/>
              <a:ext cx="3528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N of built events by acquired data</a:t>
              </a:r>
              <a:endParaRPr kumimoji="1" lang="ja-JP" altLang="en-US" dirty="0"/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5220208" y="5868058"/>
              <a:ext cx="3672548" cy="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1449" y="4316459"/>
            <a:ext cx="539846" cy="1828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cxnSp>
        <p:nvCxnSpPr>
          <p:cNvPr id="11" name="直線矢印コネクタ 10"/>
          <p:cNvCxnSpPr>
            <a:stCxn id="16" idx="3"/>
          </p:cNvCxnSpPr>
          <p:nvPr/>
        </p:nvCxnSpPr>
        <p:spPr>
          <a:xfrm>
            <a:off x="2622319" y="4677396"/>
            <a:ext cx="794620" cy="1765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17" idx="3"/>
          </p:cNvCxnSpPr>
          <p:nvPr/>
        </p:nvCxnSpPr>
        <p:spPr>
          <a:xfrm flipV="1">
            <a:off x="2451819" y="5120871"/>
            <a:ext cx="965120" cy="67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8" idx="3"/>
          </p:cNvCxnSpPr>
          <p:nvPr/>
        </p:nvCxnSpPr>
        <p:spPr>
          <a:xfrm flipV="1">
            <a:off x="2502240" y="5389008"/>
            <a:ext cx="914699" cy="307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19" idx="3"/>
          </p:cNvCxnSpPr>
          <p:nvPr/>
        </p:nvCxnSpPr>
        <p:spPr>
          <a:xfrm flipV="1">
            <a:off x="2630335" y="5711965"/>
            <a:ext cx="786605" cy="467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28312" y="4477341"/>
            <a:ext cx="1994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Trigger for DAQ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A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7430" y="4988815"/>
            <a:ext cx="1984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Trigger for DAQ </a:t>
            </a:r>
            <a:r>
              <a:rPr kumimoji="1" lang="en-US" altLang="ja-JP" sz="2000" dirty="0" smtClean="0">
                <a:solidFill>
                  <a:srgbClr val="0070C0"/>
                </a:solidFill>
              </a:rPr>
              <a:t>B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1057" y="5496263"/>
            <a:ext cx="1981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Trigger for DAQ </a:t>
            </a:r>
            <a:r>
              <a:rPr kumimoji="1"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kumimoji="1" lang="ja-JP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8312" y="5978910"/>
            <a:ext cx="2002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Trigger for DAQ </a:t>
            </a:r>
            <a:r>
              <a:rPr kumimoji="1" lang="en-US" altLang="ja-JP" sz="2000" dirty="0" smtClean="0">
                <a:solidFill>
                  <a:srgbClr val="7030A0"/>
                </a:solidFill>
              </a:rPr>
              <a:t>D</a:t>
            </a:r>
            <a:endParaRPr kumimoji="1" lang="ja-JP" altLang="en-US" sz="2000" dirty="0">
              <a:solidFill>
                <a:srgbClr val="7030A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82911" y="6167139"/>
            <a:ext cx="158908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Dead time free</a:t>
            </a:r>
          </a:p>
          <a:p>
            <a:r>
              <a:rPr lang="en-US" altLang="ja-JP" dirty="0" smtClean="0"/>
              <a:t>Time </a:t>
            </a:r>
            <a:r>
              <a:rPr lang="en-US" altLang="ja-JP" dirty="0" err="1" smtClean="0"/>
              <a:t>stamper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GANIL Time Stamp </a:t>
            </a:r>
            <a:r>
              <a:rPr kumimoji="1" lang="en-US" altLang="ja-JP" dirty="0" err="1" smtClean="0"/>
              <a:t>v.s</a:t>
            </a:r>
            <a:r>
              <a:rPr kumimoji="1" lang="en-US" altLang="ja-JP" dirty="0" smtClean="0"/>
              <a:t>. RIKEN Time Stamp</a:t>
            </a:r>
            <a:endParaRPr kumimoji="1"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944302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Master</a:t>
            </a:r>
            <a:r>
              <a:rPr lang="en-US" altLang="ja-JP" sz="2000" dirty="0" smtClean="0"/>
              <a:t> module </a:t>
            </a:r>
            <a:r>
              <a:rPr lang="en-US" altLang="ja-JP" sz="2000" dirty="0" smtClean="0">
                <a:solidFill>
                  <a:srgbClr val="FF0000"/>
                </a:solidFill>
              </a:rPr>
              <a:t>counts</a:t>
            </a:r>
            <a:r>
              <a:rPr lang="en-US" altLang="ja-JP" sz="2000" dirty="0" smtClean="0"/>
              <a:t> the clock (= time-stamp)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</a:rPr>
              <a:t>Slave</a:t>
            </a:r>
            <a:r>
              <a:rPr lang="en-US" altLang="ja-JP" sz="2000" dirty="0" smtClean="0"/>
              <a:t> modules </a:t>
            </a:r>
            <a:r>
              <a:rPr lang="en-US" altLang="ja-JP" sz="2000" dirty="0" smtClean="0">
                <a:solidFill>
                  <a:srgbClr val="FF0000"/>
                </a:solidFill>
              </a:rPr>
              <a:t>ask</a:t>
            </a:r>
            <a:r>
              <a:rPr lang="en-US" altLang="ja-JP" sz="2000" dirty="0" smtClean="0"/>
              <a:t> the time stamp for the Master</a:t>
            </a:r>
          </a:p>
          <a:p>
            <a:r>
              <a:rPr lang="en-US" altLang="ja-JP" sz="2000" dirty="0" smtClean="0"/>
              <a:t>Very </a:t>
            </a:r>
            <a:r>
              <a:rPr lang="en-US" altLang="ja-JP" sz="2000" dirty="0" smtClean="0">
                <a:solidFill>
                  <a:srgbClr val="FF0000"/>
                </a:solidFill>
              </a:rPr>
              <a:t>safe</a:t>
            </a:r>
            <a:r>
              <a:rPr lang="en-US" altLang="ja-JP" sz="2000" dirty="0" smtClean="0"/>
              <a:t> system</a:t>
            </a:r>
          </a:p>
          <a:p>
            <a:r>
              <a:rPr lang="en-US" altLang="ja-JP" sz="2000" dirty="0" smtClean="0"/>
              <a:t>Not easy to combine with other system</a:t>
            </a:r>
          </a:p>
          <a:p>
            <a:pPr lvl="1"/>
            <a:r>
              <a:rPr kumimoji="1" lang="en-US" altLang="ja-JP" sz="1600" dirty="0" smtClean="0"/>
              <a:t>Should accept external clock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20272" y="1196752"/>
            <a:ext cx="18135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GANIL case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100 MHz</a:t>
            </a:r>
          </a:p>
          <a:p>
            <a:r>
              <a:rPr lang="en-US" altLang="ja-JP" sz="2800" dirty="0" smtClean="0"/>
              <a:t>48 bits</a:t>
            </a:r>
            <a:endParaRPr kumimoji="1" lang="ja-JP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006" y="1124744"/>
            <a:ext cx="5810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GANIL Time Stamp </a:t>
            </a:r>
            <a:r>
              <a:rPr kumimoji="1" lang="en-US" altLang="ja-JP" dirty="0" err="1" smtClean="0"/>
              <a:t>v.s</a:t>
            </a:r>
            <a:r>
              <a:rPr kumimoji="1" lang="en-US" altLang="ja-JP" dirty="0" smtClean="0"/>
              <a:t>. RIKEN Time Stamp</a:t>
            </a:r>
            <a:endParaRPr kumimoji="1"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Distribute bare clock and the reset pulse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</a:rPr>
              <a:t>Each</a:t>
            </a:r>
            <a:r>
              <a:rPr lang="en-US" altLang="ja-JP" sz="2000" dirty="0" smtClean="0"/>
              <a:t> module </a:t>
            </a:r>
            <a:r>
              <a:rPr lang="en-US" altLang="ja-JP" sz="2000" dirty="0" smtClean="0">
                <a:solidFill>
                  <a:srgbClr val="FF0000"/>
                </a:solidFill>
              </a:rPr>
              <a:t>counts</a:t>
            </a:r>
            <a:r>
              <a:rPr lang="en-US" altLang="ja-JP" sz="2000" dirty="0" smtClean="0"/>
              <a:t> the clock (= time-stamp)</a:t>
            </a:r>
          </a:p>
          <a:p>
            <a:r>
              <a:rPr lang="en-US" altLang="ja-JP" sz="2000" dirty="0" smtClean="0"/>
              <a:t>A little bit </a:t>
            </a:r>
            <a:r>
              <a:rPr lang="en-US" altLang="ja-JP" sz="2000" dirty="0" smtClean="0">
                <a:solidFill>
                  <a:srgbClr val="FF0000"/>
                </a:solidFill>
              </a:rPr>
              <a:t>dangerous</a:t>
            </a:r>
            <a:r>
              <a:rPr lang="en-US" altLang="ja-JP" sz="2000" dirty="0" smtClean="0"/>
              <a:t> system (Should have a monitor)</a:t>
            </a:r>
          </a:p>
          <a:p>
            <a:r>
              <a:rPr lang="en-US" altLang="ja-JP" sz="20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Easy to combine with other system</a:t>
            </a:r>
            <a:endParaRPr kumimoji="1" lang="ja-JP" altLang="en-US" sz="20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20272" y="1196752"/>
            <a:ext cx="17847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RIKEN</a:t>
            </a:r>
            <a:r>
              <a:rPr kumimoji="1" lang="en-US" altLang="ja-JP" sz="2800" dirty="0" smtClean="0"/>
              <a:t> case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100 MHz</a:t>
            </a:r>
          </a:p>
          <a:p>
            <a:r>
              <a:rPr lang="en-US" altLang="ja-JP" sz="2800" dirty="0" smtClean="0"/>
              <a:t>48 bits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1187624" y="2060848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Clock</a:t>
            </a:r>
          </a:p>
          <a:p>
            <a:pPr algn="ctr"/>
            <a:r>
              <a:rPr lang="en-US" altLang="ja-JP" dirty="0" smtClean="0"/>
              <a:t>Source</a:t>
            </a:r>
            <a:endParaRPr kumimoji="1" lang="ja-JP" altLang="en-US" dirty="0"/>
          </a:p>
        </p:txBody>
      </p:sp>
      <p:grpSp>
        <p:nvGrpSpPr>
          <p:cNvPr id="3" name="グループ化 13"/>
          <p:cNvGrpSpPr/>
          <p:nvPr/>
        </p:nvGrpSpPr>
        <p:grpSpPr>
          <a:xfrm>
            <a:off x="4355976" y="1268760"/>
            <a:ext cx="1044843" cy="1872208"/>
            <a:chOff x="4355976" y="1268760"/>
            <a:chExt cx="1044843" cy="1872208"/>
          </a:xfrm>
        </p:grpSpPr>
        <p:sp>
          <p:nvSpPr>
            <p:cNvPr id="7" name="正方形/長方形 6"/>
            <p:cNvSpPr/>
            <p:nvPr/>
          </p:nvSpPr>
          <p:spPr>
            <a:xfrm>
              <a:off x="4355976" y="1268760"/>
              <a:ext cx="360040" cy="18722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4427984" y="1484784"/>
              <a:ext cx="216024" cy="21602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4427984" y="1772816"/>
              <a:ext cx="216024" cy="21602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716016" y="1412776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Clock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716016" y="1763524"/>
              <a:ext cx="66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Clear</a:t>
              </a:r>
              <a:endParaRPr kumimoji="1" lang="ja-JP" altLang="en-US" dirty="0"/>
            </a:p>
          </p:txBody>
        </p:sp>
      </p:grpSp>
      <p:grpSp>
        <p:nvGrpSpPr>
          <p:cNvPr id="4" name="グループ化 14"/>
          <p:cNvGrpSpPr/>
          <p:nvPr/>
        </p:nvGrpSpPr>
        <p:grpSpPr>
          <a:xfrm>
            <a:off x="5759405" y="2420888"/>
            <a:ext cx="1044843" cy="1872208"/>
            <a:chOff x="4355976" y="1268760"/>
            <a:chExt cx="1044843" cy="1872208"/>
          </a:xfrm>
        </p:grpSpPr>
        <p:sp>
          <p:nvSpPr>
            <p:cNvPr id="16" name="正方形/長方形 15"/>
            <p:cNvSpPr/>
            <p:nvPr/>
          </p:nvSpPr>
          <p:spPr>
            <a:xfrm>
              <a:off x="4355976" y="1268760"/>
              <a:ext cx="360040" cy="18722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427984" y="1484784"/>
              <a:ext cx="216024" cy="21602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4427984" y="1772816"/>
              <a:ext cx="216024" cy="21602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716016" y="1412776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Clock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716016" y="1763524"/>
              <a:ext cx="667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Clear</a:t>
              </a:r>
              <a:endParaRPr kumimoji="1" lang="ja-JP" altLang="en-US" dirty="0"/>
            </a:p>
          </p:txBody>
        </p:sp>
      </p:grpSp>
      <p:cxnSp>
        <p:nvCxnSpPr>
          <p:cNvPr id="22" name="曲線コネクタ 21"/>
          <p:cNvCxnSpPr>
            <a:stCxn id="6" idx="3"/>
            <a:endCxn id="8" idx="2"/>
          </p:cNvCxnSpPr>
          <p:nvPr/>
        </p:nvCxnSpPr>
        <p:spPr>
          <a:xfrm flipV="1">
            <a:off x="2555776" y="1592796"/>
            <a:ext cx="1872208" cy="8640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曲線コネクタ 23"/>
          <p:cNvCxnSpPr>
            <a:endCxn id="17" idx="2"/>
          </p:cNvCxnSpPr>
          <p:nvPr/>
        </p:nvCxnSpPr>
        <p:spPr>
          <a:xfrm>
            <a:off x="2699792" y="2442592"/>
            <a:ext cx="3131621" cy="302332"/>
          </a:xfrm>
          <a:prstGeom prst="curvedConnector3">
            <a:avLst>
              <a:gd name="adj1" fmla="val 4708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" name="グループ化 25"/>
          <p:cNvGrpSpPr>
            <a:grpSpLocks/>
          </p:cNvGrpSpPr>
          <p:nvPr/>
        </p:nvGrpSpPr>
        <p:grpSpPr bwMode="auto">
          <a:xfrm rot="19294849">
            <a:off x="2837630" y="1558165"/>
            <a:ext cx="1224136" cy="174878"/>
            <a:chOff x="2581264" y="2524117"/>
            <a:chExt cx="1900248" cy="271467"/>
          </a:xfrm>
        </p:grpSpPr>
        <p:cxnSp>
          <p:nvCxnSpPr>
            <p:cNvPr id="34" name="直線コネクタ 33"/>
            <p:cNvCxnSpPr/>
            <p:nvPr/>
          </p:nvCxnSpPr>
          <p:spPr bwMode="auto">
            <a:xfrm>
              <a:off x="2581264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 bwMode="auto">
            <a:xfrm>
              <a:off x="2852728" y="2524120"/>
              <a:ext cx="27146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 bwMode="auto">
            <a:xfrm>
              <a:off x="3124192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直線コネクタ 15"/>
            <p:cNvCxnSpPr>
              <a:cxnSpLocks noChangeShapeType="1"/>
            </p:cNvCxnSpPr>
            <p:nvPr/>
          </p:nvCxnSpPr>
          <p:spPr bwMode="auto">
            <a:xfrm rot="5400000" flipH="1" flipV="1">
              <a:off x="2716996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コネクタ 16"/>
            <p:cNvCxnSpPr>
              <a:cxnSpLocks noChangeShapeType="1"/>
            </p:cNvCxnSpPr>
            <p:nvPr/>
          </p:nvCxnSpPr>
          <p:spPr bwMode="auto">
            <a:xfrm rot="5400000" flipH="1" flipV="1">
              <a:off x="2988460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 bwMode="auto">
            <a:xfrm>
              <a:off x="3395656" y="2524120"/>
              <a:ext cx="27146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直線コネクタ 18"/>
            <p:cNvCxnSpPr>
              <a:cxnSpLocks noChangeShapeType="1"/>
            </p:cNvCxnSpPr>
            <p:nvPr/>
          </p:nvCxnSpPr>
          <p:spPr bwMode="auto">
            <a:xfrm rot="5400000" flipH="1" flipV="1">
              <a:off x="3259924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直線コネクタ 19"/>
            <p:cNvCxnSpPr>
              <a:cxnSpLocks noChangeShapeType="1"/>
            </p:cNvCxnSpPr>
            <p:nvPr/>
          </p:nvCxnSpPr>
          <p:spPr bwMode="auto">
            <a:xfrm rot="5400000" flipH="1" flipV="1">
              <a:off x="3531388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 bwMode="auto">
            <a:xfrm>
              <a:off x="3667120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 bwMode="auto">
            <a:xfrm>
              <a:off x="3938584" y="2524117"/>
              <a:ext cx="27146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直線コネクタ 22"/>
            <p:cNvCxnSpPr>
              <a:cxnSpLocks noChangeShapeType="1"/>
            </p:cNvCxnSpPr>
            <p:nvPr/>
          </p:nvCxnSpPr>
          <p:spPr bwMode="auto">
            <a:xfrm rot="5400000" flipH="1" flipV="1">
              <a:off x="3802851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直線コネクタ 23"/>
            <p:cNvCxnSpPr>
              <a:cxnSpLocks noChangeShapeType="1"/>
            </p:cNvCxnSpPr>
            <p:nvPr/>
          </p:nvCxnSpPr>
          <p:spPr bwMode="auto">
            <a:xfrm rot="5400000" flipH="1" flipV="1">
              <a:off x="4074315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 bwMode="auto">
            <a:xfrm>
              <a:off x="4210048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グループ化 25"/>
          <p:cNvGrpSpPr>
            <a:grpSpLocks/>
          </p:cNvGrpSpPr>
          <p:nvPr/>
        </p:nvGrpSpPr>
        <p:grpSpPr bwMode="auto">
          <a:xfrm rot="455524">
            <a:off x="2994010" y="2572996"/>
            <a:ext cx="1224136" cy="174878"/>
            <a:chOff x="2581264" y="2524117"/>
            <a:chExt cx="1900248" cy="271467"/>
          </a:xfrm>
        </p:grpSpPr>
        <p:cxnSp>
          <p:nvCxnSpPr>
            <p:cNvPr id="48" name="直線コネクタ 47"/>
            <p:cNvCxnSpPr/>
            <p:nvPr/>
          </p:nvCxnSpPr>
          <p:spPr bwMode="auto">
            <a:xfrm>
              <a:off x="2581264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 bwMode="auto">
            <a:xfrm>
              <a:off x="2852728" y="2524120"/>
              <a:ext cx="27146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 bwMode="auto">
            <a:xfrm>
              <a:off x="3124192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直線コネクタ 15"/>
            <p:cNvCxnSpPr>
              <a:cxnSpLocks noChangeShapeType="1"/>
            </p:cNvCxnSpPr>
            <p:nvPr/>
          </p:nvCxnSpPr>
          <p:spPr bwMode="auto">
            <a:xfrm rot="5400000" flipH="1" flipV="1">
              <a:off x="2716996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直線コネクタ 16"/>
            <p:cNvCxnSpPr>
              <a:cxnSpLocks noChangeShapeType="1"/>
            </p:cNvCxnSpPr>
            <p:nvPr/>
          </p:nvCxnSpPr>
          <p:spPr bwMode="auto">
            <a:xfrm rot="5400000" flipH="1" flipV="1">
              <a:off x="2988460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 bwMode="auto">
            <a:xfrm>
              <a:off x="3395656" y="2524120"/>
              <a:ext cx="27146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直線コネクタ 18"/>
            <p:cNvCxnSpPr>
              <a:cxnSpLocks noChangeShapeType="1"/>
            </p:cNvCxnSpPr>
            <p:nvPr/>
          </p:nvCxnSpPr>
          <p:spPr bwMode="auto">
            <a:xfrm rot="5400000" flipH="1" flipV="1">
              <a:off x="3259924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直線コネクタ 19"/>
            <p:cNvCxnSpPr>
              <a:cxnSpLocks noChangeShapeType="1"/>
            </p:cNvCxnSpPr>
            <p:nvPr/>
          </p:nvCxnSpPr>
          <p:spPr bwMode="auto">
            <a:xfrm rot="5400000" flipH="1" flipV="1">
              <a:off x="3531388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 bwMode="auto">
            <a:xfrm>
              <a:off x="3667120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 bwMode="auto">
            <a:xfrm>
              <a:off x="3938584" y="2524117"/>
              <a:ext cx="27146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直線コネクタ 22"/>
            <p:cNvCxnSpPr>
              <a:cxnSpLocks noChangeShapeType="1"/>
            </p:cNvCxnSpPr>
            <p:nvPr/>
          </p:nvCxnSpPr>
          <p:spPr bwMode="auto">
            <a:xfrm rot="5400000" flipH="1" flipV="1">
              <a:off x="3802851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直線コネクタ 23"/>
            <p:cNvCxnSpPr>
              <a:cxnSpLocks noChangeShapeType="1"/>
            </p:cNvCxnSpPr>
            <p:nvPr/>
          </p:nvCxnSpPr>
          <p:spPr bwMode="auto">
            <a:xfrm rot="5400000" flipH="1" flipV="1">
              <a:off x="4074315" y="2659852"/>
              <a:ext cx="27146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>
              <a:off x="4210048" y="2795584"/>
              <a:ext cx="27146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グループ化 74"/>
          <p:cNvGrpSpPr/>
          <p:nvPr/>
        </p:nvGrpSpPr>
        <p:grpSpPr>
          <a:xfrm rot="20501257">
            <a:off x="3814821" y="3721675"/>
            <a:ext cx="521564" cy="208766"/>
            <a:chOff x="2050955" y="3523348"/>
            <a:chExt cx="521564" cy="208766"/>
          </a:xfrm>
        </p:grpSpPr>
        <p:cxnSp>
          <p:nvCxnSpPr>
            <p:cNvPr id="62" name="直線コネクタ 61"/>
            <p:cNvCxnSpPr/>
            <p:nvPr/>
          </p:nvCxnSpPr>
          <p:spPr bwMode="auto">
            <a:xfrm rot="455524">
              <a:off x="2050955" y="3685905"/>
              <a:ext cx="17487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 rot="455524">
              <a:off x="2247403" y="3535666"/>
              <a:ext cx="17487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 bwMode="auto">
            <a:xfrm rot="455524">
              <a:off x="2397642" y="3732114"/>
              <a:ext cx="17487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直線コネクタ 15"/>
            <p:cNvCxnSpPr>
              <a:cxnSpLocks noChangeShapeType="1"/>
            </p:cNvCxnSpPr>
            <p:nvPr/>
          </p:nvCxnSpPr>
          <p:spPr bwMode="auto">
            <a:xfrm rot="5855524" flipH="1" flipV="1">
              <a:off x="2149179" y="3610786"/>
              <a:ext cx="17487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直線コネクタ 16"/>
            <p:cNvCxnSpPr>
              <a:cxnSpLocks noChangeShapeType="1"/>
            </p:cNvCxnSpPr>
            <p:nvPr/>
          </p:nvCxnSpPr>
          <p:spPr bwMode="auto">
            <a:xfrm rot="5855524" flipH="1" flipV="1">
              <a:off x="2322522" y="3633890"/>
              <a:ext cx="17487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6" name="正方形/長方形 75"/>
          <p:cNvSpPr/>
          <p:nvPr/>
        </p:nvSpPr>
        <p:spPr>
          <a:xfrm>
            <a:off x="1763688" y="3429000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Reset</a:t>
            </a:r>
          </a:p>
          <a:p>
            <a:pPr algn="ctr"/>
            <a:r>
              <a:rPr lang="en-US" altLang="ja-JP" dirty="0" smtClean="0"/>
              <a:t>Pulse</a:t>
            </a:r>
            <a:endParaRPr kumimoji="1" lang="ja-JP" altLang="en-US" dirty="0"/>
          </a:p>
        </p:txBody>
      </p:sp>
      <p:cxnSp>
        <p:nvCxnSpPr>
          <p:cNvPr id="78" name="図形 77"/>
          <p:cNvCxnSpPr>
            <a:stCxn id="76" idx="3"/>
            <a:endCxn id="9" idx="4"/>
          </p:cNvCxnSpPr>
          <p:nvPr/>
        </p:nvCxnSpPr>
        <p:spPr>
          <a:xfrm flipV="1">
            <a:off x="2627784" y="1988840"/>
            <a:ext cx="1908212" cy="176419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図形 78"/>
          <p:cNvCxnSpPr>
            <a:stCxn id="76" idx="3"/>
            <a:endCxn id="18" idx="2"/>
          </p:cNvCxnSpPr>
          <p:nvPr/>
        </p:nvCxnSpPr>
        <p:spPr>
          <a:xfrm flipV="1">
            <a:off x="2627784" y="3032956"/>
            <a:ext cx="3203629" cy="720080"/>
          </a:xfrm>
          <a:prstGeom prst="curvedConnector3">
            <a:avLst>
              <a:gd name="adj1" fmla="val 53262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" name="グループ化 81"/>
          <p:cNvGrpSpPr/>
          <p:nvPr/>
        </p:nvGrpSpPr>
        <p:grpSpPr>
          <a:xfrm rot="18782381">
            <a:off x="3238757" y="3206790"/>
            <a:ext cx="521564" cy="208766"/>
            <a:chOff x="2050955" y="3523348"/>
            <a:chExt cx="521564" cy="208766"/>
          </a:xfrm>
        </p:grpSpPr>
        <p:cxnSp>
          <p:nvCxnSpPr>
            <p:cNvPr id="83" name="直線コネクタ 82"/>
            <p:cNvCxnSpPr/>
            <p:nvPr/>
          </p:nvCxnSpPr>
          <p:spPr bwMode="auto">
            <a:xfrm rot="455524">
              <a:off x="2050955" y="3685905"/>
              <a:ext cx="17487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 bwMode="auto">
            <a:xfrm rot="455524">
              <a:off x="2247403" y="3535666"/>
              <a:ext cx="17487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 rot="455524">
              <a:off x="2397642" y="3732114"/>
              <a:ext cx="17487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6" name="直線コネクタ 15"/>
            <p:cNvCxnSpPr>
              <a:cxnSpLocks noChangeShapeType="1"/>
            </p:cNvCxnSpPr>
            <p:nvPr/>
          </p:nvCxnSpPr>
          <p:spPr bwMode="auto">
            <a:xfrm rot="5855524" flipH="1" flipV="1">
              <a:off x="2149179" y="3610786"/>
              <a:ext cx="17487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7" name="直線コネクタ 16"/>
            <p:cNvCxnSpPr>
              <a:cxnSpLocks noChangeShapeType="1"/>
            </p:cNvCxnSpPr>
            <p:nvPr/>
          </p:nvCxnSpPr>
          <p:spPr bwMode="auto">
            <a:xfrm rot="5855524" flipH="1" flipV="1">
              <a:off x="2322522" y="3633890"/>
              <a:ext cx="17487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092"/>
          </a:xfrm>
        </p:spPr>
        <p:txBody>
          <a:bodyPr/>
          <a:lstStyle/>
          <a:p>
            <a:pPr algn="ctr"/>
            <a:r>
              <a:rPr kumimoji="1" lang="en-US" altLang="ja-JP" sz="2800" b="1" dirty="0" smtClean="0">
                <a:ln w="12700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On-demand Time-Stamp based Event Building System Over the Internet</a:t>
            </a:r>
            <a:endParaRPr kumimoji="1" lang="ja-JP" altLang="en-US" sz="2800" b="1" dirty="0">
              <a:ln w="12700"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470" y="4758303"/>
            <a:ext cx="4961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Any DAQ systems are welcome</a:t>
            </a:r>
          </a:p>
          <a:p>
            <a:r>
              <a:rPr lang="en-US" altLang="ja-JP" sz="2400" dirty="0" smtClean="0"/>
              <a:t>Can reduce the effort for user-support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899592" y="2132920"/>
            <a:ext cx="1080120" cy="720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Client</a:t>
            </a:r>
            <a:endParaRPr kumimoji="1" lang="ja-JP" alt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492961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角丸四角形 9"/>
          <p:cNvSpPr/>
          <p:nvPr/>
        </p:nvSpPr>
        <p:spPr>
          <a:xfrm>
            <a:off x="6660232" y="2564968"/>
            <a:ext cx="9361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Beam</a:t>
            </a:r>
          </a:p>
          <a:p>
            <a:pPr algn="ctr"/>
            <a:r>
              <a:rPr lang="en-US" altLang="ja-JP" dirty="0" smtClean="0"/>
              <a:t>DAQ</a:t>
            </a:r>
          </a:p>
        </p:txBody>
      </p:sp>
      <p:sp>
        <p:nvSpPr>
          <p:cNvPr id="11" name="フローチャート : 磁気ディスク 10"/>
          <p:cNvSpPr/>
          <p:nvPr/>
        </p:nvSpPr>
        <p:spPr>
          <a:xfrm>
            <a:off x="8028384" y="2780910"/>
            <a:ext cx="936226" cy="86412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Raw+TS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data</a:t>
            </a:r>
            <a:endParaRPr kumimoji="1" lang="en-US" altLang="ja-JP" sz="1600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5724128" y="4365168"/>
            <a:ext cx="936104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Si</a:t>
            </a:r>
          </a:p>
          <a:p>
            <a:pPr algn="ctr"/>
            <a:r>
              <a:rPr lang="en-US" altLang="ja-JP" dirty="0" smtClean="0"/>
              <a:t>DAQ</a:t>
            </a:r>
          </a:p>
        </p:txBody>
      </p:sp>
      <p:sp>
        <p:nvSpPr>
          <p:cNvPr id="13" name="フローチャート : 磁気ディスク 12"/>
          <p:cNvSpPr/>
          <p:nvPr/>
        </p:nvSpPr>
        <p:spPr>
          <a:xfrm>
            <a:off x="7164360" y="4869200"/>
            <a:ext cx="936204" cy="864120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Raw+TS</a:t>
            </a:r>
            <a:endParaRPr kumimoji="1" lang="en-US" altLang="ja-JP" sz="1600" dirty="0" smtClean="0"/>
          </a:p>
          <a:p>
            <a:pPr algn="ctr"/>
            <a:r>
              <a:rPr lang="en-US" altLang="ja-JP" sz="1600" dirty="0" smtClean="0"/>
              <a:t>data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6372200" y="3501072"/>
            <a:ext cx="115221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E(U)RICA</a:t>
            </a:r>
          </a:p>
          <a:p>
            <a:pPr algn="ctr"/>
            <a:r>
              <a:rPr lang="en-US" altLang="ja-JP" dirty="0" smtClean="0"/>
              <a:t>DAQ</a:t>
            </a:r>
          </a:p>
        </p:txBody>
      </p:sp>
      <p:sp>
        <p:nvSpPr>
          <p:cNvPr id="15" name="フローチャート : 磁気ディスク 14"/>
          <p:cNvSpPr/>
          <p:nvPr/>
        </p:nvSpPr>
        <p:spPr>
          <a:xfrm>
            <a:off x="7812450" y="3861060"/>
            <a:ext cx="936222" cy="87515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/>
              <a:t>Raw+TS</a:t>
            </a:r>
            <a:endParaRPr lang="en-US" altLang="ja-JP" sz="1600" dirty="0" smtClean="0"/>
          </a:p>
          <a:p>
            <a:pPr algn="ctr"/>
            <a:r>
              <a:rPr kumimoji="1" lang="en-US" altLang="ja-JP" sz="1600" dirty="0" smtClean="0"/>
              <a:t>data</a:t>
            </a:r>
            <a:endParaRPr kumimoji="1" lang="ja-JP" altLang="en-US" sz="1600" dirty="0"/>
          </a:p>
        </p:txBody>
      </p:sp>
      <p:cxnSp>
        <p:nvCxnSpPr>
          <p:cNvPr id="16" name="図形 65"/>
          <p:cNvCxnSpPr>
            <a:stCxn id="10" idx="3"/>
            <a:endCxn id="11" idx="2"/>
          </p:cNvCxnSpPr>
          <p:nvPr/>
        </p:nvCxnSpPr>
        <p:spPr>
          <a:xfrm>
            <a:off x="7596336" y="2961012"/>
            <a:ext cx="432048" cy="251958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図形 65"/>
          <p:cNvCxnSpPr>
            <a:stCxn id="14" idx="3"/>
            <a:endCxn id="15" idx="2"/>
          </p:cNvCxnSpPr>
          <p:nvPr/>
        </p:nvCxnSpPr>
        <p:spPr>
          <a:xfrm>
            <a:off x="7524410" y="3897116"/>
            <a:ext cx="288040" cy="401519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図形 65"/>
          <p:cNvCxnSpPr>
            <a:stCxn id="12" idx="3"/>
            <a:endCxn id="13" idx="2"/>
          </p:cNvCxnSpPr>
          <p:nvPr/>
        </p:nvCxnSpPr>
        <p:spPr>
          <a:xfrm>
            <a:off x="6660232" y="4761212"/>
            <a:ext cx="504128" cy="540048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角丸四角形 20"/>
          <p:cNvSpPr/>
          <p:nvPr/>
        </p:nvSpPr>
        <p:spPr>
          <a:xfrm>
            <a:off x="4355976" y="2060912"/>
            <a:ext cx="1368152" cy="7200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On-demand</a:t>
            </a:r>
          </a:p>
          <a:p>
            <a:pPr algn="ctr"/>
            <a:r>
              <a:rPr kumimoji="1" lang="en-US" altLang="ja-JP" dirty="0" smtClean="0"/>
              <a:t>server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4139952" y="2204928"/>
            <a:ext cx="1368152" cy="7200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On-demand</a:t>
            </a:r>
          </a:p>
          <a:p>
            <a:pPr algn="ctr"/>
            <a:r>
              <a:rPr kumimoji="1" lang="en-US" altLang="ja-JP" dirty="0" smtClean="0"/>
              <a:t>server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3923928" y="2348944"/>
            <a:ext cx="1368152" cy="72008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On-demand</a:t>
            </a:r>
          </a:p>
          <a:p>
            <a:pPr algn="ctr"/>
            <a:r>
              <a:rPr kumimoji="1" lang="en-US" altLang="ja-JP" dirty="0" smtClean="0"/>
              <a:t>EB server</a:t>
            </a:r>
            <a:endParaRPr kumimoji="1" lang="ja-JP" altLang="en-US" dirty="0"/>
          </a:p>
        </p:txBody>
      </p:sp>
      <p:pic>
        <p:nvPicPr>
          <p:cNvPr id="24" name="Picture 4" descr="C:\Documents and Settings\baba\Local Settings\Temporary Internet Files\Content.IE5\811T7OR7\MC90042897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9713" y="1700872"/>
            <a:ext cx="518271" cy="757594"/>
          </a:xfrm>
          <a:prstGeom prst="rect">
            <a:avLst/>
          </a:prstGeom>
          <a:noFill/>
        </p:spPr>
      </p:pic>
      <p:sp>
        <p:nvSpPr>
          <p:cNvPr id="25" name="フローチャート : 磁気ディスク 24"/>
          <p:cNvSpPr/>
          <p:nvPr/>
        </p:nvSpPr>
        <p:spPr>
          <a:xfrm>
            <a:off x="4139940" y="3501010"/>
            <a:ext cx="1008122" cy="864058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TS DB</a:t>
            </a:r>
          </a:p>
        </p:txBody>
      </p:sp>
      <p:cxnSp>
        <p:nvCxnSpPr>
          <p:cNvPr id="26" name="図形 65"/>
          <p:cNvCxnSpPr>
            <a:stCxn id="10" idx="1"/>
            <a:endCxn id="23" idx="3"/>
          </p:cNvCxnSpPr>
          <p:nvPr/>
        </p:nvCxnSpPr>
        <p:spPr>
          <a:xfrm rot="10800000">
            <a:off x="5292080" y="2708984"/>
            <a:ext cx="1368152" cy="252028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図形 65"/>
          <p:cNvCxnSpPr>
            <a:stCxn id="14" idx="1"/>
            <a:endCxn id="23" idx="3"/>
          </p:cNvCxnSpPr>
          <p:nvPr/>
        </p:nvCxnSpPr>
        <p:spPr>
          <a:xfrm rot="10800000">
            <a:off x="5292080" y="2708984"/>
            <a:ext cx="1080120" cy="1188132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図形 65"/>
          <p:cNvCxnSpPr>
            <a:stCxn id="12" idx="1"/>
            <a:endCxn id="23" idx="3"/>
          </p:cNvCxnSpPr>
          <p:nvPr/>
        </p:nvCxnSpPr>
        <p:spPr>
          <a:xfrm rot="10800000">
            <a:off x="5292080" y="2708984"/>
            <a:ext cx="432048" cy="2052228"/>
          </a:xfrm>
          <a:prstGeom prst="curvedConnector3">
            <a:avLst>
              <a:gd name="adj1" fmla="val 52581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図形 65"/>
          <p:cNvCxnSpPr>
            <a:stCxn id="25" idx="1"/>
            <a:endCxn id="23" idx="2"/>
          </p:cNvCxnSpPr>
          <p:nvPr/>
        </p:nvCxnSpPr>
        <p:spPr>
          <a:xfrm rot="16200000" flipV="1">
            <a:off x="4410010" y="3267018"/>
            <a:ext cx="431986" cy="35997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30" name="Picture 3" descr="C:\Documents and Settings\baba\Local Settings\Temporary Internet Files\Content.IE5\AVY9IGM8\MC900235014[1].wmf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5CCB2"/>
              </a:clrFrom>
              <a:clrTo>
                <a:srgbClr val="E5CCB2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9985" t="9985" r="9985" b="9985"/>
          <a:stretch>
            <a:fillRect/>
          </a:stretch>
        </p:blipFill>
        <p:spPr bwMode="auto">
          <a:xfrm>
            <a:off x="2339752" y="1916896"/>
            <a:ext cx="1224136" cy="1224136"/>
          </a:xfrm>
          <a:prstGeom prst="rect">
            <a:avLst/>
          </a:prstGeom>
          <a:noFill/>
        </p:spPr>
      </p:pic>
      <p:grpSp>
        <p:nvGrpSpPr>
          <p:cNvPr id="72" name="グループ化 71"/>
          <p:cNvGrpSpPr/>
          <p:nvPr/>
        </p:nvGrpSpPr>
        <p:grpSpPr>
          <a:xfrm>
            <a:off x="1691680" y="2721715"/>
            <a:ext cx="2232249" cy="616135"/>
            <a:chOff x="1691680" y="2721715"/>
            <a:chExt cx="2232249" cy="616135"/>
          </a:xfrm>
        </p:grpSpPr>
        <p:cxnSp>
          <p:nvCxnSpPr>
            <p:cNvPr id="32" name="図形 65"/>
            <p:cNvCxnSpPr/>
            <p:nvPr/>
          </p:nvCxnSpPr>
          <p:spPr>
            <a:xfrm rot="10800000">
              <a:off x="1979713" y="2721715"/>
              <a:ext cx="1944216" cy="216024"/>
            </a:xfrm>
            <a:prstGeom prst="curvedConnector3">
              <a:avLst>
                <a:gd name="adj1" fmla="val 57456"/>
              </a:avLst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3" name="テキスト ボックス 32"/>
            <p:cNvSpPr txBox="1"/>
            <p:nvPr/>
          </p:nvSpPr>
          <p:spPr>
            <a:xfrm>
              <a:off x="1691680" y="2937740"/>
              <a:ext cx="1393458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 request</a:t>
              </a:r>
              <a:endParaRPr kumimoji="1"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562304" y="3429000"/>
            <a:ext cx="3780202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Request = “</a:t>
            </a:r>
            <a:r>
              <a:rPr lang="en-US" altLang="ja-JP" sz="2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0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E(U)RICA</a:t>
            </a:r>
            <a:r>
              <a:rPr lang="en-US" altLang="ja-JP" sz="2000" dirty="0" smtClean="0">
                <a:solidFill>
                  <a:schemeClr val="tx1"/>
                </a:solidFill>
              </a:rPr>
              <a:t>”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2012 May 3. 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19:00-21:00,</a:t>
            </a:r>
          </a:p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 = +- 100ns”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1" name="グループ化 80"/>
          <p:cNvGrpSpPr/>
          <p:nvPr/>
        </p:nvGrpSpPr>
        <p:grpSpPr>
          <a:xfrm>
            <a:off x="7128284" y="1628750"/>
            <a:ext cx="1620270" cy="1264566"/>
            <a:chOff x="7128284" y="1628750"/>
            <a:chExt cx="1620270" cy="1264566"/>
          </a:xfrm>
        </p:grpSpPr>
        <p:cxnSp>
          <p:nvCxnSpPr>
            <p:cNvPr id="19" name="図形 65"/>
            <p:cNvCxnSpPr>
              <a:stCxn id="20" idx="2"/>
              <a:endCxn id="10" idx="0"/>
            </p:cNvCxnSpPr>
            <p:nvPr/>
          </p:nvCxnSpPr>
          <p:spPr>
            <a:xfrm rot="10800000" flipV="1">
              <a:off x="7128284" y="2060798"/>
              <a:ext cx="684166" cy="504169"/>
            </a:xfrm>
            <a:prstGeom prst="curvedConnector2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フローチャート : 磁気ディスク 19"/>
            <p:cNvSpPr/>
            <p:nvPr/>
          </p:nvSpPr>
          <p:spPr>
            <a:xfrm>
              <a:off x="7812450" y="1628750"/>
              <a:ext cx="936104" cy="86409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PID+TS</a:t>
              </a:r>
              <a:endParaRPr kumimoji="1" lang="en-US" altLang="ja-JP" sz="1600" dirty="0" smtClean="0"/>
            </a:p>
            <a:p>
              <a:pPr algn="ctr"/>
              <a:r>
                <a:rPr lang="en-US" altLang="ja-JP" sz="1600" dirty="0" smtClean="0"/>
                <a:t>data</a:t>
              </a:r>
              <a:endParaRPr kumimoji="1" lang="ja-JP" altLang="en-US" sz="1600" dirty="0"/>
            </a:p>
          </p:txBody>
        </p:sp>
        <p:sp>
          <p:nvSpPr>
            <p:cNvPr id="41" name="右矢印 40"/>
            <p:cNvSpPr/>
            <p:nvPr/>
          </p:nvSpPr>
          <p:spPr>
            <a:xfrm rot="14719729">
              <a:off x="8105507" y="2533266"/>
              <a:ext cx="432060" cy="28804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4431519" y="1988800"/>
            <a:ext cx="1024640" cy="1106335"/>
            <a:chOff x="146530" y="4869200"/>
            <a:chExt cx="1024640" cy="1106335"/>
          </a:xfrm>
        </p:grpSpPr>
        <p:sp>
          <p:nvSpPr>
            <p:cNvPr id="47" name="メモ 46"/>
            <p:cNvSpPr/>
            <p:nvPr/>
          </p:nvSpPr>
          <p:spPr>
            <a:xfrm rot="10800000">
              <a:off x="179390" y="4869200"/>
              <a:ext cx="936130" cy="1106335"/>
            </a:xfrm>
            <a:prstGeom prst="foldedCorner">
              <a:avLst>
                <a:gd name="adj" fmla="val 2914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46530" y="5013220"/>
              <a:ext cx="102464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Beam</a:t>
              </a:r>
            </a:p>
            <a:p>
              <a:pPr algn="ctr"/>
              <a:r>
                <a:rPr lang="en-US" altLang="ja-JP" dirty="0" smtClean="0">
                  <a:effectLst>
                    <a:glow rad="228600">
                      <a:schemeClr val="accent6">
                        <a:satMod val="175000"/>
                        <a:alpha val="40000"/>
                      </a:schemeClr>
                    </a:glow>
                  </a:effectLst>
                </a:rPr>
                <a:t>+</a:t>
              </a:r>
            </a:p>
            <a:p>
              <a:pPr algn="ctr"/>
              <a:r>
                <a:rPr lang="en-US" altLang="ja-JP" dirty="0" smtClean="0"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E(U)RICA</a:t>
              </a:r>
              <a:endParaRPr kumimoji="1" lang="ja-JP" altLang="en-US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7740440" y="2852920"/>
            <a:ext cx="792110" cy="720100"/>
            <a:chOff x="179390" y="4869200"/>
            <a:chExt cx="858119" cy="921946"/>
          </a:xfrm>
        </p:grpSpPr>
        <p:sp>
          <p:nvSpPr>
            <p:cNvPr id="60" name="メモ 59"/>
            <p:cNvSpPr/>
            <p:nvPr/>
          </p:nvSpPr>
          <p:spPr>
            <a:xfrm rot="10800000">
              <a:off x="179390" y="4869200"/>
              <a:ext cx="858119" cy="921946"/>
            </a:xfrm>
            <a:prstGeom prst="foldedCorner">
              <a:avLst>
                <a:gd name="adj" fmla="val 2914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57401" y="5145785"/>
              <a:ext cx="720069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</a:effectLst>
                </a:rPr>
                <a:t>Beam</a:t>
              </a: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7336136" y="4005080"/>
            <a:ext cx="1024640" cy="792110"/>
            <a:chOff x="121234" y="4869200"/>
            <a:chExt cx="1049581" cy="792110"/>
          </a:xfrm>
        </p:grpSpPr>
        <p:sp>
          <p:nvSpPr>
            <p:cNvPr id="66" name="メモ 65"/>
            <p:cNvSpPr/>
            <p:nvPr/>
          </p:nvSpPr>
          <p:spPr>
            <a:xfrm rot="10800000">
              <a:off x="179390" y="4869200"/>
              <a:ext cx="946092" cy="792110"/>
            </a:xfrm>
            <a:prstGeom prst="foldedCorner">
              <a:avLst>
                <a:gd name="adj" fmla="val 2914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21234" y="5157240"/>
              <a:ext cx="1049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dirty="0" smtClean="0"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E(U)RICA</a:t>
              </a:r>
              <a:endParaRPr kumimoji="1" lang="ja-JP" altLang="en-US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74" name="フローチャート : カード 73"/>
          <p:cNvSpPr/>
          <p:nvPr/>
        </p:nvSpPr>
        <p:spPr>
          <a:xfrm>
            <a:off x="1763610" y="2564880"/>
            <a:ext cx="576080" cy="432060"/>
          </a:xfrm>
          <a:prstGeom prst="flowChartPunchedCar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Req</a:t>
            </a:r>
            <a:endParaRPr kumimoji="1" lang="ja-JP" altLang="en-US" dirty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1979712" y="1412720"/>
            <a:ext cx="1944216" cy="1080240"/>
            <a:chOff x="1979712" y="1412720"/>
            <a:chExt cx="1944216" cy="1080240"/>
          </a:xfrm>
        </p:grpSpPr>
        <p:cxnSp>
          <p:nvCxnSpPr>
            <p:cNvPr id="31" name="図形 65"/>
            <p:cNvCxnSpPr/>
            <p:nvPr/>
          </p:nvCxnSpPr>
          <p:spPr>
            <a:xfrm rot="10800000">
              <a:off x="1979712" y="2276936"/>
              <a:ext cx="1944216" cy="216024"/>
            </a:xfrm>
            <a:prstGeom prst="curvedConnector3">
              <a:avLst>
                <a:gd name="adj1" fmla="val 57456"/>
              </a:avLst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2051650" y="1412720"/>
              <a:ext cx="1800878" cy="70788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Return </a:t>
              </a:r>
            </a:p>
            <a:p>
              <a:r>
                <a:rPr lang="en-US" altLang="ja-JP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combined data</a:t>
              </a:r>
              <a:endParaRPr kumimoji="1"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6" name="角丸四角形吹き出し 45"/>
          <p:cNvSpPr/>
          <p:nvPr/>
        </p:nvSpPr>
        <p:spPr>
          <a:xfrm>
            <a:off x="4355970" y="3861060"/>
            <a:ext cx="864120" cy="720100"/>
          </a:xfrm>
          <a:prstGeom prst="wedgeRoundRectCallout">
            <a:avLst>
              <a:gd name="adj1" fmla="val -88859"/>
              <a:gd name="adj2" fmla="val -2503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68Ni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232 C 0.01093 -0.00509 0.02152 -0.00763 0.03281 -0.00717 C 0.04444 -0.00532 0.05347 0.00115 0.06927 0.00162 C 0.08489 0.00254 0.11302 0.00416 0.12691 -0.00393 C 0.14062 -0.0118 0.1375 -0.03723 0.15121 -0.04555 C 0.16475 -0.05411 0.1927 -0.0585 0.20885 -0.05457 C 0.22465 -0.05087 0.23177 -0.02775 0.24739 -0.02243 C 0.26267 -0.01758 0.28211 -0.02081 0.30156 -0.02359 " pathEditMode="relative" rAng="-400793" ptsTypes="aaaaaaaA">
                                      <p:cBhvr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29 -0.00185 C -0.09636 -0.01759 -0.13542 -0.0331 -0.17483 -0.04699 C -0.21424 -0.06088 -0.26806 -0.07871 -0.29375 -0.08472 C -0.31945 -0.09074 -0.32309 -0.0831 -0.329 -0.08287 " pathEditMode="relative" ptsTypes="aaaA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1 0.00347 C -0.09236 0.00301 -0.11944 0.00277 -0.14618 -0.03079 C -0.17291 -0.06436 -0.20173 -0.16412 -0.22586 -0.19838 C -0.25 -0.23264 -0.28003 -0.2301 -0.2908 -0.23635 " pathEditMode="relative" ptsTypes="aaaA">
                                      <p:cBhvr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C -0.02586 0.00116 -0.05121 0.00278 -0.09236 -0.00208 C -0.13333 -0.00648 -0.20104 -0.02245 -0.24722 -0.02778 C -0.29305 -0.03287 -0.33055 -0.03287 -0.36788 -0.03287 " pathEditMode="relative" rAng="0" ptsTypes="aaaA"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4" grpId="0" animBg="1"/>
      <p:bldP spid="74" grpId="2" animBg="1"/>
      <p:bldP spid="74" grpId="3" animBg="1"/>
      <p:bldP spid="4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|4.1|11.3|11.4|5.8|1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4.3|3.7|5.5|15.8"/>
</p:tagLst>
</file>

<file path=ppt/theme/theme1.xml><?xml version="1.0" encoding="utf-8"?>
<a:theme xmlns:a="http://schemas.openxmlformats.org/drawingml/2006/main" name="Office テーマ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545</Words>
  <Application>Microsoft Office PowerPoint</Application>
  <PresentationFormat>画面に合わせる (4:3)</PresentationFormat>
  <Paragraphs>212</Paragraphs>
  <Slides>12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Thoughts on the E(U)RICA DAQ</vt:lpstr>
      <vt:lpstr>Outline</vt:lpstr>
      <vt:lpstr>Beta decay experiment (2009)</vt:lpstr>
      <vt:lpstr>Time Stamp, individual trigger, individual DAQ</vt:lpstr>
      <vt:lpstr>Dead time with Time stamp</vt:lpstr>
      <vt:lpstr>Live time @ Beta decay experiment</vt:lpstr>
      <vt:lpstr>GANIL Time Stamp v.s. RIKEN Time Stamp</vt:lpstr>
      <vt:lpstr>GANIL Time Stamp v.s. RIKEN Time Stamp</vt:lpstr>
      <vt:lpstr>On-demand Time-Stamp based Event Building System Over the Internet</vt:lpstr>
      <vt:lpstr>Analysis scheme</vt:lpstr>
      <vt:lpstr>Maximize physics outputs</vt:lpstr>
      <vt:lpstr>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baba</dc:creator>
  <cp:lastModifiedBy>baba</cp:lastModifiedBy>
  <cp:revision>1140</cp:revision>
  <dcterms:modified xsi:type="dcterms:W3CDTF">2011-06-14T15:47:52Z</dcterms:modified>
</cp:coreProperties>
</file>