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activeX/activeX1.xml" ContentType="application/vnd.ms-office.activeX+xml"/>
  <Override PartName="/ppt/activeX/activeX1.bin" ContentType="application/vnd.ms-office.activeX"/>
  <Override PartName="/ppt/activeX/activeX2.xml" ContentType="application/vnd.ms-office.activeX+xml"/>
  <Override PartName="/ppt/activeX/activeX2.bin" ContentType="application/vnd.ms-office.activeX"/>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91" r:id="rId2"/>
    <p:sldMasterId id="2147483903" r:id="rId3"/>
  </p:sldMasterIdLst>
  <p:notesMasterIdLst>
    <p:notesMasterId r:id="rId76"/>
  </p:notesMasterIdLst>
  <p:sldIdLst>
    <p:sldId id="455" r:id="rId4"/>
    <p:sldId id="508" r:id="rId5"/>
    <p:sldId id="509" r:id="rId6"/>
    <p:sldId id="457" r:id="rId7"/>
    <p:sldId id="458" r:id="rId8"/>
    <p:sldId id="460" r:id="rId9"/>
    <p:sldId id="459" r:id="rId10"/>
    <p:sldId id="530" r:id="rId11"/>
    <p:sldId id="463" r:id="rId12"/>
    <p:sldId id="464" r:id="rId13"/>
    <p:sldId id="465" r:id="rId14"/>
    <p:sldId id="466" r:id="rId15"/>
    <p:sldId id="468" r:id="rId16"/>
    <p:sldId id="469" r:id="rId17"/>
    <p:sldId id="462" r:id="rId18"/>
    <p:sldId id="516" r:id="rId19"/>
    <p:sldId id="517" r:id="rId20"/>
    <p:sldId id="470" r:id="rId21"/>
    <p:sldId id="532" r:id="rId22"/>
    <p:sldId id="471" r:id="rId23"/>
    <p:sldId id="472" r:id="rId24"/>
    <p:sldId id="473" r:id="rId25"/>
    <p:sldId id="474" r:id="rId26"/>
    <p:sldId id="475" r:id="rId27"/>
    <p:sldId id="476" r:id="rId28"/>
    <p:sldId id="477" r:id="rId29"/>
    <p:sldId id="478" r:id="rId30"/>
    <p:sldId id="496" r:id="rId31"/>
    <p:sldId id="502" r:id="rId32"/>
    <p:sldId id="506" r:id="rId33"/>
    <p:sldId id="501" r:id="rId34"/>
    <p:sldId id="503" r:id="rId35"/>
    <p:sldId id="480" r:id="rId36"/>
    <p:sldId id="481" r:id="rId37"/>
    <p:sldId id="482" r:id="rId38"/>
    <p:sldId id="483" r:id="rId39"/>
    <p:sldId id="507" r:id="rId40"/>
    <p:sldId id="531" r:id="rId41"/>
    <p:sldId id="510" r:id="rId42"/>
    <p:sldId id="511" r:id="rId43"/>
    <p:sldId id="512" r:id="rId44"/>
    <p:sldId id="513" r:id="rId45"/>
    <p:sldId id="515" r:id="rId46"/>
    <p:sldId id="488" r:id="rId47"/>
    <p:sldId id="489" r:id="rId48"/>
    <p:sldId id="490" r:id="rId49"/>
    <p:sldId id="491" r:id="rId50"/>
    <p:sldId id="518" r:id="rId51"/>
    <p:sldId id="519" r:id="rId52"/>
    <p:sldId id="520" r:id="rId53"/>
    <p:sldId id="521" r:id="rId54"/>
    <p:sldId id="522" r:id="rId55"/>
    <p:sldId id="523" r:id="rId56"/>
    <p:sldId id="524" r:id="rId57"/>
    <p:sldId id="525" r:id="rId58"/>
    <p:sldId id="533" r:id="rId59"/>
    <p:sldId id="526" r:id="rId60"/>
    <p:sldId id="527" r:id="rId61"/>
    <p:sldId id="528" r:id="rId62"/>
    <p:sldId id="529" r:id="rId63"/>
    <p:sldId id="492" r:id="rId64"/>
    <p:sldId id="493" r:id="rId65"/>
    <p:sldId id="431" r:id="rId66"/>
    <p:sldId id="432" r:id="rId67"/>
    <p:sldId id="433" r:id="rId68"/>
    <p:sldId id="434" r:id="rId69"/>
    <p:sldId id="435" r:id="rId70"/>
    <p:sldId id="436" r:id="rId71"/>
    <p:sldId id="439" r:id="rId72"/>
    <p:sldId id="442" r:id="rId73"/>
    <p:sldId id="449" r:id="rId74"/>
    <p:sldId id="450" r:id="rId75"/>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FF0000"/>
    <a:srgbClr val="FFCC66"/>
    <a:srgbClr val="FF9900"/>
    <a:srgbClr val="CC0000"/>
    <a:srgbClr val="0099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626" autoAdjust="0"/>
  </p:normalViewPr>
  <p:slideViewPr>
    <p:cSldViewPr>
      <p:cViewPr>
        <p:scale>
          <a:sx n="90" d="100"/>
          <a:sy n="90" d="100"/>
        </p:scale>
        <p:origin x="-100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image" Target="../media/image5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image" Target="../media/image68.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image" Target="../media/image7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B79583-929A-49B1-B7A6-8624C3DAE9AB}" type="datetimeFigureOut">
              <a:rPr lang="de-DE" smtClean="0"/>
              <a:t>18.12.2016</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702872-054E-4DC1-8281-0EC203A9341F}" type="slidenum">
              <a:rPr lang="de-DE" smtClean="0"/>
              <a:t>‹Nr.›</a:t>
            </a:fld>
            <a:endParaRPr lang="de-DE"/>
          </a:p>
        </p:txBody>
      </p:sp>
    </p:spTree>
    <p:extLst>
      <p:ext uri="{BB962C8B-B14F-4D97-AF65-F5344CB8AC3E}">
        <p14:creationId xmlns:p14="http://schemas.microsoft.com/office/powerpoint/2010/main" val="749256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1521384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6"/>
          <p:cNvSpPr>
            <a:spLocks noGrp="1"/>
          </p:cNvSpPr>
          <p:nvPr>
            <p:ph type="dt" sz="half" idx="10"/>
          </p:nvPr>
        </p:nvSpPr>
        <p:spPr/>
        <p:txBody>
          <a:bodyPr/>
          <a:lstStyle>
            <a:lvl1pPr>
              <a:defRPr/>
            </a:lvl1pPr>
          </a:lstStyle>
          <a:p>
            <a:endParaRPr lang="de-DE" altLang="de-DE">
              <a:solidFill>
                <a:srgbClr val="000000"/>
              </a:solidFill>
            </a:endParaRPr>
          </a:p>
        </p:txBody>
      </p:sp>
      <p:sp>
        <p:nvSpPr>
          <p:cNvPr id="8" name="Fußzeilenplatzhalter 7"/>
          <p:cNvSpPr>
            <a:spLocks noGrp="1"/>
          </p:cNvSpPr>
          <p:nvPr>
            <p:ph type="ftr" sz="quarter" idx="11"/>
          </p:nvPr>
        </p:nvSpPr>
        <p:spPr/>
        <p:txBody>
          <a:bodyPr/>
          <a:lstStyle>
            <a:lvl1pPr>
              <a:defRPr/>
            </a:lvl1pPr>
          </a:lstStyle>
          <a:p>
            <a:endParaRPr lang="de-DE" altLang="de-DE">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8BFEA88A-B5DA-4E74-A8A4-6C91E274229D}"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38235900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Datumsplatzhalter 2"/>
          <p:cNvSpPr>
            <a:spLocks noGrp="1"/>
          </p:cNvSpPr>
          <p:nvPr>
            <p:ph type="dt" sz="half" idx="10"/>
          </p:nvPr>
        </p:nvSpPr>
        <p:spPr/>
        <p:txBody>
          <a:bodyPr/>
          <a:lstStyle>
            <a:lvl1pPr>
              <a:defRPr/>
            </a:lvl1pPr>
          </a:lstStyle>
          <a:p>
            <a:endParaRPr lang="de-DE" altLang="de-DE">
              <a:solidFill>
                <a:srgbClr val="000000"/>
              </a:solidFill>
            </a:endParaRPr>
          </a:p>
        </p:txBody>
      </p:sp>
      <p:sp>
        <p:nvSpPr>
          <p:cNvPr id="4" name="Fußzeilenplatzhalter 3"/>
          <p:cNvSpPr>
            <a:spLocks noGrp="1"/>
          </p:cNvSpPr>
          <p:nvPr>
            <p:ph type="ftr" sz="quarter" idx="11"/>
          </p:nvPr>
        </p:nvSpPr>
        <p:spPr/>
        <p:txBody>
          <a:bodyPr/>
          <a:lstStyle>
            <a:lvl1pPr>
              <a:defRPr/>
            </a:lvl1pPr>
          </a:lstStyle>
          <a:p>
            <a:endParaRPr lang="de-DE" altLang="de-DE">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1061094E-0FBD-46F9-BF0D-9891894223C9}"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1152419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DE" altLang="de-DE">
              <a:solidFill>
                <a:srgbClr val="000000"/>
              </a:solidFill>
            </a:endParaRPr>
          </a:p>
        </p:txBody>
      </p:sp>
      <p:sp>
        <p:nvSpPr>
          <p:cNvPr id="3" name="Fußzeilenplatzhalter 2"/>
          <p:cNvSpPr>
            <a:spLocks noGrp="1"/>
          </p:cNvSpPr>
          <p:nvPr>
            <p:ph type="ftr" sz="quarter" idx="11"/>
          </p:nvPr>
        </p:nvSpPr>
        <p:spPr/>
        <p:txBody>
          <a:bodyPr/>
          <a:lstStyle>
            <a:lvl1pPr>
              <a:defRPr/>
            </a:lvl1pPr>
          </a:lstStyle>
          <a:p>
            <a:endParaRPr lang="de-DE" altLang="de-DE">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246CE734-EA4D-4BDB-8ED3-E27477E4773E}"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27640887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DE"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de-DE"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D9274357-3AC7-4BAF-9331-FFADF2705E8C}"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13205541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DE"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de-DE"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8EBE06AB-ADC5-441F-BB0B-0FFB02305AB8}"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492444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endParaRPr lang="de-DE"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CE9267DF-D393-4ED8-8DAB-7F4FAB50A808}"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3734382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78613" y="74613"/>
            <a:ext cx="2098675" cy="6051550"/>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381000" y="74613"/>
            <a:ext cx="6145213" cy="6051550"/>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endParaRPr lang="de-DE"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D4D1BD16-E434-42B2-B278-2BD5D232FA1E}"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4195006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1871874" name="Picture 2"/>
          <p:cNvPicPr>
            <a:picLocks noChangeAspect="1" noChangeArrowheads="1"/>
          </p:cNvPicPr>
          <p:nvPr/>
        </p:nvPicPr>
        <p:blipFill>
          <a:blip r:embed="rId2">
            <a:lum bright="6000"/>
            <a:extLst>
              <a:ext uri="{28A0092B-C50C-407E-A947-70E740481C1C}">
                <a14:useLocalDpi xmlns:a14="http://schemas.microsoft.com/office/drawing/2010/main" val="0"/>
              </a:ext>
            </a:extLst>
          </a:blip>
          <a:srcRect t="2449" b="1224"/>
          <a:stretch>
            <a:fillRect/>
          </a:stretch>
        </p:blipFill>
        <p:spPr bwMode="auto">
          <a:xfrm>
            <a:off x="684213" y="1239838"/>
            <a:ext cx="7853362" cy="4995862"/>
          </a:xfrm>
          <a:prstGeom prst="rect">
            <a:avLst/>
          </a:prstGeom>
          <a:noFill/>
          <a:extLst>
            <a:ext uri="{909E8E84-426E-40DD-AFC4-6F175D3DCCD1}">
              <a14:hiddenFill xmlns:a14="http://schemas.microsoft.com/office/drawing/2010/main">
                <a:solidFill>
                  <a:srgbClr val="FFFFFF"/>
                </a:solidFill>
              </a14:hiddenFill>
            </a:ext>
          </a:extLst>
        </p:spPr>
      </p:pic>
      <p:sp>
        <p:nvSpPr>
          <p:cNvPr id="1871875" name="Rectangle 3"/>
          <p:cNvSpPr>
            <a:spLocks noGrp="1" noChangeArrowheads="1"/>
          </p:cNvSpPr>
          <p:nvPr>
            <p:ph type="subTitle" idx="1"/>
          </p:nvPr>
        </p:nvSpPr>
        <p:spPr bwMode="auto">
          <a:xfrm>
            <a:off x="1660525" y="2487613"/>
            <a:ext cx="5551488" cy="259238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a:defRPr/>
            </a:lvl1pPr>
          </a:lstStyle>
          <a:p>
            <a:pPr lvl="0"/>
            <a:r>
              <a:rPr lang="de-DE" altLang="de-DE" noProof="0" smtClean="0"/>
              <a:t>Master-Untertitelformat bearbeiten</a:t>
            </a:r>
          </a:p>
        </p:txBody>
      </p:sp>
      <p:sp>
        <p:nvSpPr>
          <p:cNvPr id="1871876" name="Rectangle 4"/>
          <p:cNvSpPr>
            <a:spLocks noGrp="1" noChangeArrowheads="1"/>
          </p:cNvSpPr>
          <p:nvPr>
            <p:ph type="dt" sz="half" idx="2"/>
          </p:nvPr>
        </p:nvSpPr>
        <p:spPr/>
        <p:txBody>
          <a:bodyPr/>
          <a:lstStyle>
            <a:lvl1pPr>
              <a:defRPr/>
            </a:lvl1pPr>
          </a:lstStyle>
          <a:p>
            <a:endParaRPr lang="de-DE" altLang="de-DE">
              <a:solidFill>
                <a:srgbClr val="000000"/>
              </a:solidFill>
            </a:endParaRPr>
          </a:p>
        </p:txBody>
      </p:sp>
      <p:sp>
        <p:nvSpPr>
          <p:cNvPr id="1871877" name="Rectangle 5"/>
          <p:cNvSpPr>
            <a:spLocks noGrp="1" noChangeArrowheads="1"/>
          </p:cNvSpPr>
          <p:nvPr>
            <p:ph type="ftr" sz="quarter" idx="3"/>
          </p:nvPr>
        </p:nvSpPr>
        <p:spPr/>
        <p:txBody>
          <a:bodyPr/>
          <a:lstStyle>
            <a:lvl1pPr>
              <a:defRPr/>
            </a:lvl1pPr>
          </a:lstStyle>
          <a:p>
            <a:endParaRPr lang="de-DE" altLang="de-DE">
              <a:solidFill>
                <a:srgbClr val="000000"/>
              </a:solidFill>
            </a:endParaRPr>
          </a:p>
        </p:txBody>
      </p:sp>
      <p:sp>
        <p:nvSpPr>
          <p:cNvPr id="1871878" name="Rectangle 6"/>
          <p:cNvSpPr>
            <a:spLocks noGrp="1" noChangeArrowheads="1"/>
          </p:cNvSpPr>
          <p:nvPr>
            <p:ph type="sldNum" sz="quarter" idx="4"/>
          </p:nvPr>
        </p:nvSpPr>
        <p:spPr/>
        <p:txBody>
          <a:bodyPr/>
          <a:lstStyle>
            <a:lvl1pPr>
              <a:defRPr/>
            </a:lvl1pPr>
          </a:lstStyle>
          <a:p>
            <a:fld id="{A51C6299-2B15-4E39-9BAE-597DB15481F5}" type="slidenum">
              <a:rPr lang="de-DE" altLang="de-DE">
                <a:solidFill>
                  <a:srgbClr val="000000"/>
                </a:solidFill>
              </a:rPr>
              <a:pPr/>
              <a:t>‹Nr.›</a:t>
            </a:fld>
            <a:endParaRPr lang="de-DE" altLang="de-DE">
              <a:solidFill>
                <a:srgbClr val="000000"/>
              </a:solidFill>
            </a:endParaRPr>
          </a:p>
        </p:txBody>
      </p:sp>
      <p:grpSp>
        <p:nvGrpSpPr>
          <p:cNvPr id="1871879" name="Group 7"/>
          <p:cNvGrpSpPr>
            <a:grpSpLocks/>
          </p:cNvGrpSpPr>
          <p:nvPr/>
        </p:nvGrpSpPr>
        <p:grpSpPr bwMode="auto">
          <a:xfrm>
            <a:off x="0" y="0"/>
            <a:ext cx="9144000" cy="6615113"/>
            <a:chOff x="0" y="0"/>
            <a:chExt cx="5760" cy="4167"/>
          </a:xfrm>
        </p:grpSpPr>
        <p:pic>
          <p:nvPicPr>
            <p:cNvPr id="1871880" name="Picture 8"/>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824" y="3984"/>
              <a:ext cx="576" cy="183"/>
            </a:xfrm>
            <a:prstGeom prst="rect">
              <a:avLst/>
            </a:prstGeom>
            <a:noFill/>
            <a:extLst>
              <a:ext uri="{909E8E84-426E-40DD-AFC4-6F175D3DCCD1}">
                <a14:hiddenFill xmlns:a14="http://schemas.microsoft.com/office/drawing/2010/main">
                  <a:solidFill>
                    <a:srgbClr val="FFFFFF"/>
                  </a:solidFill>
                </a14:hiddenFill>
              </a:ext>
            </a:extLst>
          </p:spPr>
        </p:pic>
        <p:sp>
          <p:nvSpPr>
            <p:cNvPr id="1871881" name="Line 9"/>
            <p:cNvSpPr>
              <a:spLocks noChangeShapeType="1"/>
            </p:cNvSpPr>
            <p:nvPr userDrawn="1"/>
          </p:nvSpPr>
          <p:spPr bwMode="auto">
            <a:xfrm flipH="1">
              <a:off x="0" y="4128"/>
              <a:ext cx="475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mtClean="0">
                <a:solidFill>
                  <a:srgbClr val="000000"/>
                </a:solidFill>
              </a:endParaRPr>
            </a:p>
          </p:txBody>
        </p:sp>
        <p:sp>
          <p:nvSpPr>
            <p:cNvPr id="1871882" name="Line 10"/>
            <p:cNvSpPr>
              <a:spLocks noChangeShapeType="1"/>
            </p:cNvSpPr>
            <p:nvPr userDrawn="1"/>
          </p:nvSpPr>
          <p:spPr bwMode="auto">
            <a:xfrm>
              <a:off x="5424" y="4128"/>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mtClean="0">
                <a:solidFill>
                  <a:srgbClr val="000000"/>
                </a:solidFill>
              </a:endParaRPr>
            </a:p>
          </p:txBody>
        </p:sp>
        <p:pic>
          <p:nvPicPr>
            <p:cNvPr id="1871883" name="Picture 1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5760" cy="746"/>
            </a:xfrm>
            <a:prstGeom prst="rect">
              <a:avLst/>
            </a:prstGeom>
            <a:noFill/>
            <a:extLst>
              <a:ext uri="{909E8E84-426E-40DD-AFC4-6F175D3DCCD1}">
                <a14:hiddenFill xmlns:a14="http://schemas.microsoft.com/office/drawing/2010/main">
                  <a:solidFill>
                    <a:srgbClr val="FFFFFF"/>
                  </a:solidFill>
                </a14:hiddenFill>
              </a:ext>
            </a:extLst>
          </p:spPr>
        </p:pic>
      </p:grpSp>
      <p:sp>
        <p:nvSpPr>
          <p:cNvPr id="1871884" name="Rectangle 12"/>
          <p:cNvSpPr>
            <a:spLocks noGrp="1" noChangeArrowheads="1"/>
          </p:cNvSpPr>
          <p:nvPr>
            <p:ph type="ctrTitle"/>
          </p:nvPr>
        </p:nvSpPr>
        <p:spPr>
          <a:xfrm>
            <a:off x="381000" y="76200"/>
            <a:ext cx="8396288" cy="1066800"/>
          </a:xfrm>
        </p:spPr>
        <p:txBody>
          <a:bodyPr/>
          <a:lstStyle>
            <a:lvl1pPr algn="ctr">
              <a:defRPr sz="3200"/>
            </a:lvl1pPr>
          </a:lstStyle>
          <a:p>
            <a:pPr lvl="0"/>
            <a:r>
              <a:rPr lang="de-DE" altLang="de-DE" noProof="0" smtClean="0"/>
              <a:t>Mastertitelformat bearbeiten</a:t>
            </a:r>
          </a:p>
        </p:txBody>
      </p:sp>
    </p:spTree>
    <p:extLst>
      <p:ext uri="{BB962C8B-B14F-4D97-AF65-F5344CB8AC3E}">
        <p14:creationId xmlns:p14="http://schemas.microsoft.com/office/powerpoint/2010/main" val="4266840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endParaRPr lang="de-DE"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endParaRPr lang="de-DE" altLang="de-DE">
              <a:solidFill>
                <a:srgbClr val="000000"/>
              </a:solidFill>
            </a:endParaRPr>
          </a:p>
        </p:txBody>
      </p:sp>
    </p:spTree>
    <p:extLst>
      <p:ext uri="{BB962C8B-B14F-4D97-AF65-F5344CB8AC3E}">
        <p14:creationId xmlns:p14="http://schemas.microsoft.com/office/powerpoint/2010/main" val="3596748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DE"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endParaRPr lang="de-DE" altLang="de-DE">
              <a:solidFill>
                <a:srgbClr val="000000"/>
              </a:solidFill>
            </a:endParaRPr>
          </a:p>
        </p:txBody>
      </p:sp>
    </p:spTree>
    <p:extLst>
      <p:ext uri="{BB962C8B-B14F-4D97-AF65-F5344CB8AC3E}">
        <p14:creationId xmlns:p14="http://schemas.microsoft.com/office/powerpoint/2010/main" val="22389572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7110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sz="half" idx="10"/>
          </p:nvPr>
        </p:nvSpPr>
        <p:spPr/>
        <p:txBody>
          <a:bodyPr/>
          <a:lstStyle>
            <a:lvl1pPr>
              <a:defRPr/>
            </a:lvl1pPr>
          </a:lstStyle>
          <a:p>
            <a:endParaRPr lang="de-DE"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de-DE"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endParaRPr lang="de-DE" altLang="de-DE">
              <a:solidFill>
                <a:srgbClr val="000000"/>
              </a:solidFill>
            </a:endParaRPr>
          </a:p>
        </p:txBody>
      </p:sp>
    </p:spTree>
    <p:extLst>
      <p:ext uri="{BB962C8B-B14F-4D97-AF65-F5344CB8AC3E}">
        <p14:creationId xmlns:p14="http://schemas.microsoft.com/office/powerpoint/2010/main" val="1919869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6"/>
          <p:cNvSpPr>
            <a:spLocks noGrp="1"/>
          </p:cNvSpPr>
          <p:nvPr>
            <p:ph type="dt" sz="half" idx="10"/>
          </p:nvPr>
        </p:nvSpPr>
        <p:spPr/>
        <p:txBody>
          <a:bodyPr/>
          <a:lstStyle>
            <a:lvl1pPr>
              <a:defRPr/>
            </a:lvl1pPr>
          </a:lstStyle>
          <a:p>
            <a:endParaRPr lang="de-DE" altLang="de-DE">
              <a:solidFill>
                <a:srgbClr val="000000"/>
              </a:solidFill>
            </a:endParaRPr>
          </a:p>
        </p:txBody>
      </p:sp>
      <p:sp>
        <p:nvSpPr>
          <p:cNvPr id="8" name="Fußzeilenplatzhalter 7"/>
          <p:cNvSpPr>
            <a:spLocks noGrp="1"/>
          </p:cNvSpPr>
          <p:nvPr>
            <p:ph type="ftr" sz="quarter" idx="11"/>
          </p:nvPr>
        </p:nvSpPr>
        <p:spPr/>
        <p:txBody>
          <a:bodyPr/>
          <a:lstStyle>
            <a:lvl1pPr>
              <a:defRPr/>
            </a:lvl1pPr>
          </a:lstStyle>
          <a:p>
            <a:endParaRPr lang="de-DE" altLang="de-DE">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endParaRPr lang="de-DE" altLang="de-DE">
              <a:solidFill>
                <a:srgbClr val="000000"/>
              </a:solidFill>
            </a:endParaRPr>
          </a:p>
        </p:txBody>
      </p:sp>
    </p:spTree>
    <p:extLst>
      <p:ext uri="{BB962C8B-B14F-4D97-AF65-F5344CB8AC3E}">
        <p14:creationId xmlns:p14="http://schemas.microsoft.com/office/powerpoint/2010/main" val="1593780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Datumsplatzhalter 2"/>
          <p:cNvSpPr>
            <a:spLocks noGrp="1"/>
          </p:cNvSpPr>
          <p:nvPr>
            <p:ph type="dt" sz="half" idx="10"/>
          </p:nvPr>
        </p:nvSpPr>
        <p:spPr/>
        <p:txBody>
          <a:bodyPr/>
          <a:lstStyle>
            <a:lvl1pPr>
              <a:defRPr/>
            </a:lvl1pPr>
          </a:lstStyle>
          <a:p>
            <a:endParaRPr lang="de-DE" altLang="de-DE">
              <a:solidFill>
                <a:srgbClr val="000000"/>
              </a:solidFill>
            </a:endParaRPr>
          </a:p>
        </p:txBody>
      </p:sp>
      <p:sp>
        <p:nvSpPr>
          <p:cNvPr id="4" name="Fußzeilenplatzhalter 3"/>
          <p:cNvSpPr>
            <a:spLocks noGrp="1"/>
          </p:cNvSpPr>
          <p:nvPr>
            <p:ph type="ftr" sz="quarter" idx="11"/>
          </p:nvPr>
        </p:nvSpPr>
        <p:spPr/>
        <p:txBody>
          <a:bodyPr/>
          <a:lstStyle>
            <a:lvl1pPr>
              <a:defRPr/>
            </a:lvl1pPr>
          </a:lstStyle>
          <a:p>
            <a:endParaRPr lang="de-DE" altLang="de-DE">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endParaRPr lang="de-DE" altLang="de-DE">
              <a:solidFill>
                <a:srgbClr val="000000"/>
              </a:solidFill>
            </a:endParaRPr>
          </a:p>
        </p:txBody>
      </p:sp>
    </p:spTree>
    <p:extLst>
      <p:ext uri="{BB962C8B-B14F-4D97-AF65-F5344CB8AC3E}">
        <p14:creationId xmlns:p14="http://schemas.microsoft.com/office/powerpoint/2010/main" val="11621631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DE" altLang="de-DE">
              <a:solidFill>
                <a:srgbClr val="000000"/>
              </a:solidFill>
            </a:endParaRPr>
          </a:p>
        </p:txBody>
      </p:sp>
      <p:sp>
        <p:nvSpPr>
          <p:cNvPr id="3" name="Fußzeilenplatzhalter 2"/>
          <p:cNvSpPr>
            <a:spLocks noGrp="1"/>
          </p:cNvSpPr>
          <p:nvPr>
            <p:ph type="ftr" sz="quarter" idx="11"/>
          </p:nvPr>
        </p:nvSpPr>
        <p:spPr/>
        <p:txBody>
          <a:bodyPr/>
          <a:lstStyle>
            <a:lvl1pPr>
              <a:defRPr/>
            </a:lvl1pPr>
          </a:lstStyle>
          <a:p>
            <a:endParaRPr lang="de-DE" altLang="de-DE">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endParaRPr lang="de-DE" altLang="de-DE">
              <a:solidFill>
                <a:srgbClr val="000000"/>
              </a:solidFill>
            </a:endParaRPr>
          </a:p>
        </p:txBody>
      </p:sp>
    </p:spTree>
    <p:extLst>
      <p:ext uri="{BB962C8B-B14F-4D97-AF65-F5344CB8AC3E}">
        <p14:creationId xmlns:p14="http://schemas.microsoft.com/office/powerpoint/2010/main" val="3307168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DE"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de-DE"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endParaRPr lang="de-DE" altLang="de-DE">
              <a:solidFill>
                <a:srgbClr val="000000"/>
              </a:solidFill>
            </a:endParaRPr>
          </a:p>
        </p:txBody>
      </p:sp>
    </p:spTree>
    <p:extLst>
      <p:ext uri="{BB962C8B-B14F-4D97-AF65-F5344CB8AC3E}">
        <p14:creationId xmlns:p14="http://schemas.microsoft.com/office/powerpoint/2010/main" val="4055219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DE"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de-DE"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endParaRPr lang="de-DE" altLang="de-DE">
              <a:solidFill>
                <a:srgbClr val="000000"/>
              </a:solidFill>
            </a:endParaRPr>
          </a:p>
        </p:txBody>
      </p:sp>
    </p:spTree>
    <p:extLst>
      <p:ext uri="{BB962C8B-B14F-4D97-AF65-F5344CB8AC3E}">
        <p14:creationId xmlns:p14="http://schemas.microsoft.com/office/powerpoint/2010/main" val="3026643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endParaRPr lang="de-DE"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endParaRPr lang="de-DE" altLang="de-DE">
              <a:solidFill>
                <a:srgbClr val="000000"/>
              </a:solidFill>
            </a:endParaRPr>
          </a:p>
        </p:txBody>
      </p:sp>
    </p:spTree>
    <p:extLst>
      <p:ext uri="{BB962C8B-B14F-4D97-AF65-F5344CB8AC3E}">
        <p14:creationId xmlns:p14="http://schemas.microsoft.com/office/powerpoint/2010/main" val="18043449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152400"/>
            <a:ext cx="2057400" cy="5973763"/>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457200" y="152400"/>
            <a:ext cx="6019800" cy="5973763"/>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endParaRPr lang="de-DE"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endParaRPr lang="de-DE" altLang="de-DE">
              <a:solidFill>
                <a:srgbClr val="000000"/>
              </a:solidFill>
            </a:endParaRPr>
          </a:p>
        </p:txBody>
      </p:sp>
    </p:spTree>
    <p:extLst>
      <p:ext uri="{BB962C8B-B14F-4D97-AF65-F5344CB8AC3E}">
        <p14:creationId xmlns:p14="http://schemas.microsoft.com/office/powerpoint/2010/main" val="25753055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358775" y="481013"/>
            <a:ext cx="6875463" cy="852487"/>
          </a:xfrm>
          <a:prstGeom prst="rect">
            <a:avLst/>
          </a:prstGeom>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250825" y="1592263"/>
            <a:ext cx="4243388" cy="449897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6613" y="1592263"/>
            <a:ext cx="4243387" cy="2173287"/>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6613" y="3917950"/>
            <a:ext cx="4243387" cy="217328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2424084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58775" y="481013"/>
            <a:ext cx="6875463" cy="852487"/>
          </a:xfrm>
          <a:prstGeom prst="rect">
            <a:avLst/>
          </a:prstGeom>
        </p:spPr>
        <p:txBody>
          <a:bodyPr/>
          <a:lstStyle/>
          <a:p>
            <a:r>
              <a:rPr lang="de-DE" smtClean="0"/>
              <a:t>Titelmasterformat durch Klicken bearbeiten</a:t>
            </a:r>
            <a:endParaRPr lang="en-US"/>
          </a:p>
        </p:txBody>
      </p:sp>
      <p:sp>
        <p:nvSpPr>
          <p:cNvPr id="3" name="Textplatzhalter 2"/>
          <p:cNvSpPr>
            <a:spLocks noGrp="1"/>
          </p:cNvSpPr>
          <p:nvPr>
            <p:ph type="body" sz="half" idx="1"/>
          </p:nvPr>
        </p:nvSpPr>
        <p:spPr>
          <a:xfrm>
            <a:off x="250825" y="1592263"/>
            <a:ext cx="4243388" cy="449897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6613" y="1592263"/>
            <a:ext cx="4243387" cy="449897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31110557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358775" y="481013"/>
            <a:ext cx="6875463" cy="852487"/>
          </a:xfrm>
          <a:prstGeom prst="rect">
            <a:avLst/>
          </a:prstGeom>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250825" y="1592263"/>
            <a:ext cx="4243388" cy="44989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6613" y="1592263"/>
            <a:ext cx="4243387" cy="44989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1304536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en-US"/>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en-US"/>
          </a:p>
        </p:txBody>
      </p:sp>
      <p:sp>
        <p:nvSpPr>
          <p:cNvPr id="4" name="Datumsplatzhalter 3"/>
          <p:cNvSpPr>
            <a:spLocks noGrp="1"/>
          </p:cNvSpPr>
          <p:nvPr>
            <p:ph type="dt" sz="half" idx="10"/>
          </p:nvPr>
        </p:nvSpPr>
        <p:spPr/>
        <p:txBody>
          <a:bodyPr/>
          <a:lstStyle>
            <a:lvl1pPr>
              <a:defRPr/>
            </a:lvl1pPr>
          </a:lstStyle>
          <a:p>
            <a:endParaRPr lang="de-DE"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894235E1-DBF8-4760-A132-D2CC6CD20AF1}"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1781792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endParaRPr lang="de-DE"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63B57DF8-C0C6-4901-B45E-5AE4D0F42DE0}"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3739176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DE"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4F1BB66B-7E5C-460E-9308-EA700D414F0F}"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41683386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sz="half" idx="10"/>
          </p:nvPr>
        </p:nvSpPr>
        <p:spPr/>
        <p:txBody>
          <a:bodyPr/>
          <a:lstStyle>
            <a:lvl1pPr>
              <a:defRPr/>
            </a:lvl1pPr>
          </a:lstStyle>
          <a:p>
            <a:endParaRPr lang="de-DE"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de-DE"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89CAA06B-169C-4B9E-817E-15EBC24E1D1E}"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4086962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3.jpe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3.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Line 12"/>
          <p:cNvSpPr>
            <a:spLocks noChangeShapeType="1"/>
          </p:cNvSpPr>
          <p:nvPr/>
        </p:nvSpPr>
        <p:spPr bwMode="auto">
          <a:xfrm flipH="1">
            <a:off x="0" y="6597650"/>
            <a:ext cx="6659563" cy="0"/>
          </a:xfrm>
          <a:prstGeom prst="line">
            <a:avLst/>
          </a:prstGeom>
          <a:noFill/>
          <a:ln w="12700">
            <a:solidFill>
              <a:schemeClr val="bg2"/>
            </a:solidFill>
            <a:round/>
            <a:headEnd/>
            <a:tailEnd/>
          </a:ln>
          <a:effectLst/>
          <a:extLst/>
        </p:spPr>
        <p:txBody>
          <a:bodyPr wrap="none" anchor="ctr"/>
          <a:lstStyle/>
          <a:p>
            <a:pPr>
              <a:defRPr/>
            </a:pPr>
            <a:endParaRPr lang="de-DE">
              <a:solidFill>
                <a:srgbClr val="000000"/>
              </a:solidFill>
            </a:endParaRPr>
          </a:p>
        </p:txBody>
      </p:sp>
      <p:sp>
        <p:nvSpPr>
          <p:cNvPr id="1028" name="Line 13"/>
          <p:cNvSpPr>
            <a:spLocks noChangeShapeType="1"/>
          </p:cNvSpPr>
          <p:nvPr/>
        </p:nvSpPr>
        <p:spPr bwMode="auto">
          <a:xfrm>
            <a:off x="8610600" y="6597650"/>
            <a:ext cx="533400" cy="0"/>
          </a:xfrm>
          <a:prstGeom prst="line">
            <a:avLst/>
          </a:prstGeom>
          <a:noFill/>
          <a:ln w="12700">
            <a:solidFill>
              <a:schemeClr val="bg2"/>
            </a:solidFill>
            <a:round/>
            <a:headEnd/>
            <a:tailEnd/>
          </a:ln>
          <a:effectLst/>
          <a:extLst/>
        </p:spPr>
        <p:txBody>
          <a:bodyPr wrap="none" anchor="ctr"/>
          <a:lstStyle/>
          <a:p>
            <a:pPr>
              <a:defRPr/>
            </a:pPr>
            <a:endParaRPr lang="de-DE">
              <a:solidFill>
                <a:srgbClr val="000000"/>
              </a:solidFill>
            </a:endParaRPr>
          </a:p>
        </p:txBody>
      </p:sp>
      <p:sp>
        <p:nvSpPr>
          <p:cNvPr id="1030" name="Line 16"/>
          <p:cNvSpPr>
            <a:spLocks noChangeShapeType="1"/>
          </p:cNvSpPr>
          <p:nvPr/>
        </p:nvSpPr>
        <p:spPr bwMode="auto">
          <a:xfrm>
            <a:off x="7380288" y="6597650"/>
            <a:ext cx="360362" cy="0"/>
          </a:xfrm>
          <a:prstGeom prst="line">
            <a:avLst/>
          </a:prstGeom>
          <a:noFill/>
          <a:ln w="12700">
            <a:solidFill>
              <a:schemeClr val="bg2"/>
            </a:solidFill>
            <a:round/>
            <a:headEnd/>
            <a:tailEnd/>
          </a:ln>
          <a:effectLst/>
          <a:extLst/>
        </p:spPr>
        <p:txBody>
          <a:bodyPr wrap="none" anchor="ctr"/>
          <a:lstStyle/>
          <a:p>
            <a:pPr>
              <a:defRPr/>
            </a:pPr>
            <a:endParaRPr lang="de-DE">
              <a:solidFill>
                <a:srgbClr val="000000"/>
              </a:solidFill>
            </a:endParaRPr>
          </a:p>
        </p:txBody>
      </p:sp>
      <p:pic>
        <p:nvPicPr>
          <p:cNvPr id="2" name="Bild 9" descr="FAIR@GSI logo.pn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732588" y="6286500"/>
            <a:ext cx="1871662"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2750511"/>
      </p:ext>
    </p:extLst>
  </p:cSld>
  <p:clrMap bg1="lt1" tx1="dk1" bg2="lt2" tx2="dk2" accent1="accent1" accent2="accent2" accent3="accent3" accent4="accent4" accent5="accent5" accent6="accent6" hlink="hlink" folHlink="folHlink"/>
  <p:sldLayoutIdLst>
    <p:sldLayoutId id="2147483662" r:id="rId1"/>
    <p:sldLayoutId id="2147483851" r:id="rId2"/>
    <p:sldLayoutId id="2147483864" r:id="rId3"/>
    <p:sldLayoutId id="2147483915" r:id="rId4"/>
    <p:sldLayoutId id="2147483916" r:id="rId5"/>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eaLnBrk="0" fontAlgn="base" hangingPunct="0">
        <a:spcBef>
          <a:spcPct val="0"/>
        </a:spcBef>
        <a:spcAft>
          <a:spcPct val="0"/>
        </a:spcAft>
        <a:defRPr sz="4400">
          <a:solidFill>
            <a:schemeClr val="tx2"/>
          </a:solidFill>
          <a:latin typeface="Times" pitchFamily="18" charset="0"/>
        </a:defRPr>
      </a:lvl6pPr>
      <a:lvl7pPr marL="914400" algn="ctr" rtl="0" eaLnBrk="0" fontAlgn="base" hangingPunct="0">
        <a:spcBef>
          <a:spcPct val="0"/>
        </a:spcBef>
        <a:spcAft>
          <a:spcPct val="0"/>
        </a:spcAft>
        <a:defRPr sz="4400">
          <a:solidFill>
            <a:schemeClr val="tx2"/>
          </a:solidFill>
          <a:latin typeface="Times" pitchFamily="18" charset="0"/>
        </a:defRPr>
      </a:lvl7pPr>
      <a:lvl8pPr marL="1371600" algn="ctr" rtl="0" eaLnBrk="0" fontAlgn="base" hangingPunct="0">
        <a:spcBef>
          <a:spcPct val="0"/>
        </a:spcBef>
        <a:spcAft>
          <a:spcPct val="0"/>
        </a:spcAft>
        <a:defRPr sz="4400">
          <a:solidFill>
            <a:schemeClr val="tx2"/>
          </a:solidFill>
          <a:latin typeface="Times" pitchFamily="18" charset="0"/>
        </a:defRPr>
      </a:lvl8pPr>
      <a:lvl9pPr marL="1828800" algn="ctr" rtl="0" eaLnBrk="0" fontAlgn="base" hangingPunct="0">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9144000" cy="6615113"/>
            <a:chOff x="0" y="0"/>
            <a:chExt cx="5760" cy="4167"/>
          </a:xfrm>
        </p:grpSpPr>
        <p:pic>
          <p:nvPicPr>
            <p:cNvPr id="7171"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824" y="3984"/>
              <a:ext cx="576" cy="183"/>
            </a:xfrm>
            <a:prstGeom prst="rect">
              <a:avLst/>
            </a:prstGeom>
            <a:noFill/>
            <a:extLst>
              <a:ext uri="{909E8E84-426E-40DD-AFC4-6F175D3DCCD1}">
                <a14:hiddenFill xmlns:a14="http://schemas.microsoft.com/office/drawing/2010/main">
                  <a:solidFill>
                    <a:srgbClr val="FFFFFF"/>
                  </a:solidFill>
                </a14:hiddenFill>
              </a:ext>
            </a:extLst>
          </p:spPr>
        </p:pic>
        <p:sp>
          <p:nvSpPr>
            <p:cNvPr id="7172" name="Line 4"/>
            <p:cNvSpPr>
              <a:spLocks noChangeShapeType="1"/>
            </p:cNvSpPr>
            <p:nvPr userDrawn="1"/>
          </p:nvSpPr>
          <p:spPr bwMode="auto">
            <a:xfrm flipH="1">
              <a:off x="0" y="4128"/>
              <a:ext cx="475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7173" name="Line 5"/>
            <p:cNvSpPr>
              <a:spLocks noChangeShapeType="1"/>
            </p:cNvSpPr>
            <p:nvPr userDrawn="1"/>
          </p:nvSpPr>
          <p:spPr bwMode="auto">
            <a:xfrm>
              <a:off x="5424" y="4128"/>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pic>
          <p:nvPicPr>
            <p:cNvPr id="7174" name="Picture 6"/>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5760" cy="746"/>
            </a:xfrm>
            <a:prstGeom prst="rect">
              <a:avLst/>
            </a:prstGeom>
            <a:noFill/>
            <a:extLst>
              <a:ext uri="{909E8E84-426E-40DD-AFC4-6F175D3DCCD1}">
                <a14:hiddenFill xmlns:a14="http://schemas.microsoft.com/office/drawing/2010/main">
                  <a:solidFill>
                    <a:srgbClr val="FFFFFF"/>
                  </a:solidFill>
                </a14:hiddenFill>
              </a:ext>
            </a:extLst>
          </p:spPr>
        </p:pic>
      </p:grpSp>
      <p:sp>
        <p:nvSpPr>
          <p:cNvPr id="7175" name="Rectangle 7"/>
          <p:cNvSpPr>
            <a:spLocks noGrp="1" noChangeArrowheads="1"/>
          </p:cNvSpPr>
          <p:nvPr>
            <p:ph type="title"/>
          </p:nvPr>
        </p:nvSpPr>
        <p:spPr bwMode="auto">
          <a:xfrm>
            <a:off x="381000" y="74613"/>
            <a:ext cx="8396288" cy="106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smtClean="0"/>
              <a:t>Mastertitelformat bearbeiten</a:t>
            </a:r>
          </a:p>
        </p:txBody>
      </p:sp>
      <p:sp>
        <p:nvSpPr>
          <p:cNvPr id="7176" name="Rectangle 8"/>
          <p:cNvSpPr>
            <a:spLocks noGrp="1" noChangeArrowheads="1"/>
          </p:cNvSpPr>
          <p:nvPr>
            <p:ph type="dt" sz="half" idx="2"/>
          </p:nvPr>
        </p:nvSpPr>
        <p:spPr bwMode="auto">
          <a:xfrm>
            <a:off x="215900" y="6583363"/>
            <a:ext cx="1905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vl1pPr>
          </a:lstStyle>
          <a:p>
            <a:pPr fontAlgn="base">
              <a:spcBef>
                <a:spcPct val="0"/>
              </a:spcBef>
              <a:spcAft>
                <a:spcPct val="0"/>
              </a:spcAft>
            </a:pPr>
            <a:endParaRPr lang="de-DE" altLang="de-DE" smtClean="0">
              <a:solidFill>
                <a:srgbClr val="000000"/>
              </a:solidFill>
            </a:endParaRPr>
          </a:p>
        </p:txBody>
      </p:sp>
      <p:sp>
        <p:nvSpPr>
          <p:cNvPr id="7177" name="Rectangle 9"/>
          <p:cNvSpPr>
            <a:spLocks noGrp="1" noChangeArrowheads="1"/>
          </p:cNvSpPr>
          <p:nvPr>
            <p:ph type="ftr" sz="quarter" idx="3"/>
          </p:nvPr>
        </p:nvSpPr>
        <p:spPr bwMode="auto">
          <a:xfrm>
            <a:off x="2176463" y="6583363"/>
            <a:ext cx="53054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lvl1pPr>
          </a:lstStyle>
          <a:p>
            <a:pPr fontAlgn="base">
              <a:spcBef>
                <a:spcPct val="0"/>
              </a:spcBef>
              <a:spcAft>
                <a:spcPct val="0"/>
              </a:spcAft>
            </a:pPr>
            <a:endParaRPr lang="de-DE" altLang="de-DE" smtClean="0">
              <a:solidFill>
                <a:srgbClr val="000000"/>
              </a:solidFill>
            </a:endParaRPr>
          </a:p>
        </p:txBody>
      </p:sp>
      <p:sp>
        <p:nvSpPr>
          <p:cNvPr id="7178" name="Rectangle 10"/>
          <p:cNvSpPr>
            <a:spLocks noGrp="1" noChangeArrowheads="1"/>
          </p:cNvSpPr>
          <p:nvPr>
            <p:ph type="sldNum" sz="quarter" idx="4"/>
          </p:nvPr>
        </p:nvSpPr>
        <p:spPr bwMode="auto">
          <a:xfrm>
            <a:off x="8218488" y="6581775"/>
            <a:ext cx="925512"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vl1pPr>
          </a:lstStyle>
          <a:p>
            <a:pPr fontAlgn="base">
              <a:spcBef>
                <a:spcPct val="0"/>
              </a:spcBef>
              <a:spcAft>
                <a:spcPct val="0"/>
              </a:spcAft>
            </a:pPr>
            <a:fld id="{AE748645-D964-49C7-880A-5A09C1B35DA6}" type="slidenum">
              <a:rPr lang="de-DE" altLang="de-DE" smtClean="0">
                <a:solidFill>
                  <a:srgbClr val="000000"/>
                </a:solidFill>
              </a:rPr>
              <a:pPr fontAlgn="base">
                <a:spcBef>
                  <a:spcPct val="0"/>
                </a:spcBef>
                <a:spcAft>
                  <a:spcPct val="0"/>
                </a:spcAft>
              </a:pPr>
              <a:t>‹Nr.›</a:t>
            </a:fld>
            <a:endParaRPr lang="de-DE" altLang="de-DE" smtClean="0">
              <a:solidFill>
                <a:srgbClr val="000000"/>
              </a:solidFill>
            </a:endParaRPr>
          </a:p>
        </p:txBody>
      </p:sp>
    </p:spTree>
    <p:extLst>
      <p:ext uri="{BB962C8B-B14F-4D97-AF65-F5344CB8AC3E}">
        <p14:creationId xmlns:p14="http://schemas.microsoft.com/office/powerpoint/2010/main" val="12258361"/>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rtl="0" fontAlgn="base">
        <a:spcBef>
          <a:spcPct val="0"/>
        </a:spcBef>
        <a:spcAft>
          <a:spcPct val="0"/>
        </a:spcAft>
        <a:defRPr sz="3200" b="1">
          <a:solidFill>
            <a:schemeClr val="tx2"/>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3200" b="1">
          <a:solidFill>
            <a:schemeClr val="tx2"/>
          </a:solidFill>
          <a:effectLst>
            <a:outerShdw blurRad="38100" dist="38100" dir="2700000" algn="tl">
              <a:srgbClr val="C0C0C0"/>
            </a:outerShdw>
          </a:effectLst>
          <a:latin typeface="Arial" pitchFamily="34" charset="0"/>
        </a:defRPr>
      </a:lvl2pPr>
      <a:lvl3pPr algn="l" rtl="0" fontAlgn="base">
        <a:spcBef>
          <a:spcPct val="0"/>
        </a:spcBef>
        <a:spcAft>
          <a:spcPct val="0"/>
        </a:spcAft>
        <a:defRPr sz="3200" b="1">
          <a:solidFill>
            <a:schemeClr val="tx2"/>
          </a:solidFill>
          <a:effectLst>
            <a:outerShdw blurRad="38100" dist="38100" dir="2700000" algn="tl">
              <a:srgbClr val="C0C0C0"/>
            </a:outerShdw>
          </a:effectLst>
          <a:latin typeface="Arial" pitchFamily="34" charset="0"/>
        </a:defRPr>
      </a:lvl3pPr>
      <a:lvl4pPr algn="l" rtl="0" fontAlgn="base">
        <a:spcBef>
          <a:spcPct val="0"/>
        </a:spcBef>
        <a:spcAft>
          <a:spcPct val="0"/>
        </a:spcAft>
        <a:defRPr sz="3200" b="1">
          <a:solidFill>
            <a:schemeClr val="tx2"/>
          </a:solidFill>
          <a:effectLst>
            <a:outerShdw blurRad="38100" dist="38100" dir="2700000" algn="tl">
              <a:srgbClr val="C0C0C0"/>
            </a:outerShdw>
          </a:effectLst>
          <a:latin typeface="Arial" pitchFamily="34" charset="0"/>
        </a:defRPr>
      </a:lvl4pPr>
      <a:lvl5pPr algn="l" rtl="0" fontAlgn="base">
        <a:spcBef>
          <a:spcPct val="0"/>
        </a:spcBef>
        <a:spcAft>
          <a:spcPct val="0"/>
        </a:spcAft>
        <a:defRPr sz="3200" b="1">
          <a:solidFill>
            <a:schemeClr val="tx2"/>
          </a:solidFill>
          <a:effectLst>
            <a:outerShdw blurRad="38100" dist="38100" dir="2700000" algn="tl">
              <a:srgbClr val="C0C0C0"/>
            </a:outerShdw>
          </a:effectLst>
          <a:latin typeface="Arial" pitchFamily="34" charset="0"/>
        </a:defRPr>
      </a:lvl5pPr>
      <a:lvl6pPr marL="457200" algn="l" rtl="0" fontAlgn="base">
        <a:spcBef>
          <a:spcPct val="0"/>
        </a:spcBef>
        <a:spcAft>
          <a:spcPct val="0"/>
        </a:spcAft>
        <a:defRPr sz="3200" b="1">
          <a:solidFill>
            <a:schemeClr val="tx2"/>
          </a:solidFill>
          <a:effectLst>
            <a:outerShdw blurRad="38100" dist="38100" dir="2700000" algn="tl">
              <a:srgbClr val="C0C0C0"/>
            </a:outerShdw>
          </a:effectLst>
          <a:latin typeface="Arial" pitchFamily="34" charset="0"/>
        </a:defRPr>
      </a:lvl6pPr>
      <a:lvl7pPr marL="914400" algn="l" rtl="0" fontAlgn="base">
        <a:spcBef>
          <a:spcPct val="0"/>
        </a:spcBef>
        <a:spcAft>
          <a:spcPct val="0"/>
        </a:spcAft>
        <a:defRPr sz="3200" b="1">
          <a:solidFill>
            <a:schemeClr val="tx2"/>
          </a:solidFill>
          <a:effectLst>
            <a:outerShdw blurRad="38100" dist="38100" dir="2700000" algn="tl">
              <a:srgbClr val="C0C0C0"/>
            </a:outerShdw>
          </a:effectLst>
          <a:latin typeface="Arial" pitchFamily="34" charset="0"/>
        </a:defRPr>
      </a:lvl7pPr>
      <a:lvl8pPr marL="1371600" algn="l" rtl="0" fontAlgn="base">
        <a:spcBef>
          <a:spcPct val="0"/>
        </a:spcBef>
        <a:spcAft>
          <a:spcPct val="0"/>
        </a:spcAft>
        <a:defRPr sz="3200" b="1">
          <a:solidFill>
            <a:schemeClr val="tx2"/>
          </a:solidFill>
          <a:effectLst>
            <a:outerShdw blurRad="38100" dist="38100" dir="2700000" algn="tl">
              <a:srgbClr val="C0C0C0"/>
            </a:outerShdw>
          </a:effectLst>
          <a:latin typeface="Arial" pitchFamily="34" charset="0"/>
        </a:defRPr>
      </a:lvl8pPr>
      <a:lvl9pPr marL="1828800" algn="l" rtl="0" fontAlgn="base">
        <a:spcBef>
          <a:spcPct val="0"/>
        </a:spcBef>
        <a:spcAft>
          <a:spcPct val="0"/>
        </a:spcAft>
        <a:defRPr sz="3200" b="1">
          <a:solidFill>
            <a:schemeClr val="tx2"/>
          </a:solidFill>
          <a:effectLst>
            <a:outerShdw blurRad="38100" dist="38100" dir="2700000" algn="tl">
              <a:srgbClr val="C0C0C0"/>
            </a:outerShdw>
          </a:effectLst>
          <a:latin typeface="Arial" pitchFamily="34" charset="0"/>
        </a:defRPr>
      </a:lvl9pPr>
    </p:titleStyle>
    <p:bodyStyle>
      <a:lvl1pPr marL="342900" indent="-342900" algn="l" rtl="0" fontAlgn="base">
        <a:spcBef>
          <a:spcPct val="20000"/>
        </a:spcBef>
        <a:spcAft>
          <a:spcPct val="0"/>
        </a:spcAft>
        <a:defRPr sz="2200">
          <a:solidFill>
            <a:schemeClr val="tx1"/>
          </a:solidFill>
          <a:latin typeface="+mn-lt"/>
          <a:ea typeface="+mn-ea"/>
          <a:cs typeface="+mn-cs"/>
        </a:defRPr>
      </a:lvl1pPr>
      <a:lvl2pPr marL="742950" indent="-285750" algn="l" rtl="0" fontAlgn="base">
        <a:spcBef>
          <a:spcPct val="20000"/>
        </a:spcBef>
        <a:spcAft>
          <a:spcPct val="0"/>
        </a:spcAft>
        <a:defRPr sz="2000">
          <a:solidFill>
            <a:schemeClr val="tx1"/>
          </a:solidFill>
          <a:latin typeface="+mn-lt"/>
        </a:defRPr>
      </a:lvl2pPr>
      <a:lvl3pPr marL="1143000" indent="-228600" algn="l" rtl="0" fontAlgn="base">
        <a:spcBef>
          <a:spcPct val="20000"/>
        </a:spcBef>
        <a:spcAft>
          <a:spcPct val="0"/>
        </a:spcAft>
        <a:defRPr>
          <a:solidFill>
            <a:schemeClr val="tx1"/>
          </a:solidFill>
          <a:latin typeface="+mn-lt"/>
        </a:defRPr>
      </a:lvl3pPr>
      <a:lvl4pPr marL="1600200" indent="-228600" algn="l" rtl="0" fontAlgn="base">
        <a:spcBef>
          <a:spcPct val="20000"/>
        </a:spcBef>
        <a:spcAft>
          <a:spcPct val="0"/>
        </a:spcAft>
        <a:defRPr sz="1600">
          <a:solidFill>
            <a:schemeClr val="tx1"/>
          </a:solidFill>
          <a:latin typeface="+mn-lt"/>
        </a:defRPr>
      </a:lvl4pPr>
      <a:lvl5pPr marL="2057400" indent="-228600" algn="l" rtl="0" fontAlgn="base">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70850" name="Rectangle 2"/>
          <p:cNvSpPr>
            <a:spLocks noGrp="1" noChangeArrowheads="1"/>
          </p:cNvSpPr>
          <p:nvPr>
            <p:ph type="title"/>
          </p:nvPr>
        </p:nvSpPr>
        <p:spPr bwMode="auto">
          <a:xfrm>
            <a:off x="533400" y="152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smtClean="0"/>
              <a:t>Mastertitelformat bearbeiten</a:t>
            </a:r>
          </a:p>
        </p:txBody>
      </p:sp>
      <p:grpSp>
        <p:nvGrpSpPr>
          <p:cNvPr id="1870851" name="Group 3"/>
          <p:cNvGrpSpPr>
            <a:grpSpLocks/>
          </p:cNvGrpSpPr>
          <p:nvPr userDrawn="1"/>
        </p:nvGrpSpPr>
        <p:grpSpPr bwMode="auto">
          <a:xfrm>
            <a:off x="0" y="0"/>
            <a:ext cx="9144000" cy="6615113"/>
            <a:chOff x="0" y="0"/>
            <a:chExt cx="5760" cy="4167"/>
          </a:xfrm>
        </p:grpSpPr>
        <p:pic>
          <p:nvPicPr>
            <p:cNvPr id="1870852" name="Picture 4"/>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824" y="3984"/>
              <a:ext cx="576" cy="183"/>
            </a:xfrm>
            <a:prstGeom prst="rect">
              <a:avLst/>
            </a:prstGeom>
            <a:noFill/>
            <a:extLst>
              <a:ext uri="{909E8E84-426E-40DD-AFC4-6F175D3DCCD1}">
                <a14:hiddenFill xmlns:a14="http://schemas.microsoft.com/office/drawing/2010/main">
                  <a:solidFill>
                    <a:srgbClr val="FFFFFF"/>
                  </a:solidFill>
                </a14:hiddenFill>
              </a:ext>
            </a:extLst>
          </p:spPr>
        </p:pic>
        <p:sp>
          <p:nvSpPr>
            <p:cNvPr id="1870853" name="Line 5"/>
            <p:cNvSpPr>
              <a:spLocks noChangeShapeType="1"/>
            </p:cNvSpPr>
            <p:nvPr userDrawn="1"/>
          </p:nvSpPr>
          <p:spPr bwMode="auto">
            <a:xfrm flipH="1">
              <a:off x="0" y="4128"/>
              <a:ext cx="475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mtClean="0">
                <a:solidFill>
                  <a:srgbClr val="000000"/>
                </a:solidFill>
              </a:endParaRPr>
            </a:p>
          </p:txBody>
        </p:sp>
        <p:sp>
          <p:nvSpPr>
            <p:cNvPr id="1870854" name="Line 6"/>
            <p:cNvSpPr>
              <a:spLocks noChangeShapeType="1"/>
            </p:cNvSpPr>
            <p:nvPr userDrawn="1"/>
          </p:nvSpPr>
          <p:spPr bwMode="auto">
            <a:xfrm>
              <a:off x="5424" y="4128"/>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mtClean="0">
                <a:solidFill>
                  <a:srgbClr val="000000"/>
                </a:solidFill>
              </a:endParaRPr>
            </a:p>
          </p:txBody>
        </p:sp>
        <p:pic>
          <p:nvPicPr>
            <p:cNvPr id="1870855" name="Picture 7"/>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5760" cy="746"/>
            </a:xfrm>
            <a:prstGeom prst="rect">
              <a:avLst/>
            </a:prstGeom>
            <a:noFill/>
            <a:extLst>
              <a:ext uri="{909E8E84-426E-40DD-AFC4-6F175D3DCCD1}">
                <a14:hiddenFill xmlns:a14="http://schemas.microsoft.com/office/drawing/2010/main">
                  <a:solidFill>
                    <a:srgbClr val="FFFFFF"/>
                  </a:solidFill>
                </a14:hiddenFill>
              </a:ext>
            </a:extLst>
          </p:spPr>
        </p:pic>
      </p:grpSp>
      <p:sp>
        <p:nvSpPr>
          <p:cNvPr id="1870856" name="Rectangle 8"/>
          <p:cNvSpPr>
            <a:spLocks noGrp="1" noChangeArrowheads="1"/>
          </p:cNvSpPr>
          <p:nvPr>
            <p:ph type="dt" sz="half" idx="2"/>
          </p:nvPr>
        </p:nvSpPr>
        <p:spPr bwMode="auto">
          <a:xfrm>
            <a:off x="215900" y="6583363"/>
            <a:ext cx="1905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400">
                <a:latin typeface="Times" pitchFamily="18" charset="0"/>
              </a:defRPr>
            </a:lvl1pPr>
          </a:lstStyle>
          <a:p>
            <a:pPr fontAlgn="base">
              <a:spcBef>
                <a:spcPct val="0"/>
              </a:spcBef>
              <a:spcAft>
                <a:spcPct val="0"/>
              </a:spcAft>
            </a:pPr>
            <a:endParaRPr lang="de-DE" altLang="de-DE" smtClean="0">
              <a:solidFill>
                <a:srgbClr val="000000"/>
              </a:solidFill>
            </a:endParaRPr>
          </a:p>
        </p:txBody>
      </p:sp>
      <p:sp>
        <p:nvSpPr>
          <p:cNvPr id="1870857" name="Rectangle 9"/>
          <p:cNvSpPr>
            <a:spLocks noGrp="1" noChangeArrowheads="1"/>
          </p:cNvSpPr>
          <p:nvPr>
            <p:ph type="ftr" sz="quarter" idx="3"/>
          </p:nvPr>
        </p:nvSpPr>
        <p:spPr bwMode="auto">
          <a:xfrm>
            <a:off x="2176463" y="6583363"/>
            <a:ext cx="53054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Times" pitchFamily="18" charset="0"/>
              </a:defRPr>
            </a:lvl1pPr>
          </a:lstStyle>
          <a:p>
            <a:pPr algn="ctr" fontAlgn="base">
              <a:spcBef>
                <a:spcPct val="0"/>
              </a:spcBef>
              <a:spcAft>
                <a:spcPct val="0"/>
              </a:spcAft>
            </a:pPr>
            <a:endParaRPr lang="de-DE" altLang="de-DE" smtClean="0">
              <a:solidFill>
                <a:srgbClr val="000000"/>
              </a:solidFill>
            </a:endParaRPr>
          </a:p>
        </p:txBody>
      </p:sp>
      <p:sp>
        <p:nvSpPr>
          <p:cNvPr id="1870858" name="Rectangle 10"/>
          <p:cNvSpPr>
            <a:spLocks noGrp="1" noChangeArrowheads="1"/>
          </p:cNvSpPr>
          <p:nvPr>
            <p:ph type="sldNum" sz="quarter" idx="4"/>
          </p:nvPr>
        </p:nvSpPr>
        <p:spPr bwMode="auto">
          <a:xfrm>
            <a:off x="8218488" y="6581775"/>
            <a:ext cx="925512"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atin typeface="Times" pitchFamily="18" charset="0"/>
              </a:defRPr>
            </a:lvl1pPr>
          </a:lstStyle>
          <a:p>
            <a:pPr fontAlgn="base">
              <a:spcBef>
                <a:spcPct val="0"/>
              </a:spcBef>
              <a:spcAft>
                <a:spcPct val="0"/>
              </a:spcAft>
            </a:pPr>
            <a:endParaRPr lang="de-DE" altLang="de-DE" smtClean="0">
              <a:solidFill>
                <a:srgbClr val="000000"/>
              </a:solidFill>
            </a:endParaRPr>
          </a:p>
        </p:txBody>
      </p:sp>
    </p:spTree>
    <p:extLst>
      <p:ext uri="{BB962C8B-B14F-4D97-AF65-F5344CB8AC3E}">
        <p14:creationId xmlns:p14="http://schemas.microsoft.com/office/powerpoint/2010/main" val="3525975321"/>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rtl="0" fontAlgn="base">
        <a:spcBef>
          <a:spcPct val="0"/>
        </a:spcBef>
        <a:spcAft>
          <a:spcPct val="0"/>
        </a:spcAft>
        <a:defRPr sz="3600" b="1">
          <a:solidFill>
            <a:schemeClr val="tx2"/>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2pPr>
      <a:lvl3pPr algn="l"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3pPr>
      <a:lvl4pPr algn="l"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4pPr>
      <a:lvl5pPr algn="l"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5pPr>
      <a:lvl6pPr marL="457200" algn="l"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6pPr>
      <a:lvl7pPr marL="914400" algn="l"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7pPr>
      <a:lvl8pPr marL="1371600" algn="l"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8pPr>
      <a:lvl9pPr marL="1828800" algn="l"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9pPr>
    </p:titleStyle>
    <p:bodyStyle>
      <a:lvl1pPr marL="342900" indent="-342900" algn="l" rtl="0" fontAlgn="base">
        <a:spcBef>
          <a:spcPct val="20000"/>
        </a:spcBef>
        <a:spcAft>
          <a:spcPct val="0"/>
        </a:spcAft>
        <a:defRPr sz="2200">
          <a:solidFill>
            <a:schemeClr val="tx1"/>
          </a:solidFill>
          <a:latin typeface="+mn-lt"/>
          <a:ea typeface="+mn-ea"/>
          <a:cs typeface="+mn-cs"/>
        </a:defRPr>
      </a:lvl1pPr>
      <a:lvl2pPr marL="742950" indent="-285750" algn="l" rtl="0" fontAlgn="base">
        <a:spcBef>
          <a:spcPct val="20000"/>
        </a:spcBef>
        <a:spcAft>
          <a:spcPct val="0"/>
        </a:spcAft>
        <a:defRPr sz="2000">
          <a:solidFill>
            <a:schemeClr val="tx1"/>
          </a:solidFill>
          <a:latin typeface="+mn-lt"/>
        </a:defRPr>
      </a:lvl2pPr>
      <a:lvl3pPr marL="1143000" indent="-228600" algn="l" rtl="0" fontAlgn="base">
        <a:spcBef>
          <a:spcPct val="20000"/>
        </a:spcBef>
        <a:spcAft>
          <a:spcPct val="0"/>
        </a:spcAft>
        <a:defRPr>
          <a:solidFill>
            <a:schemeClr val="tx1"/>
          </a:solidFill>
          <a:latin typeface="+mn-lt"/>
        </a:defRPr>
      </a:lvl3pPr>
      <a:lvl4pPr marL="1600200" indent="-228600" algn="l" rtl="0" fontAlgn="base">
        <a:spcBef>
          <a:spcPct val="20000"/>
        </a:spcBef>
        <a:spcAft>
          <a:spcPct val="0"/>
        </a:spcAft>
        <a:defRPr sz="1600">
          <a:solidFill>
            <a:schemeClr val="tx1"/>
          </a:solidFill>
          <a:latin typeface="+mn-lt"/>
        </a:defRPr>
      </a:lvl4pPr>
      <a:lvl5pPr marL="2057400" indent="-228600" algn="l" rtl="0" fontAlgn="base">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4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4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7.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7.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7.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7.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50.png"/><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image" Target="../media/image59.png"/><Relationship Id="rId5" Type="http://schemas.openxmlformats.org/officeDocument/2006/relationships/oleObject" Target="../embeddings/oleObject5.bin"/><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jpeg"/><Relationship Id="rId7"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1.wmf"/><Relationship Id="rId5" Type="http://schemas.openxmlformats.org/officeDocument/2006/relationships/oleObject" Target="../embeddings/oleObject6.bin"/><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3.xml"/><Relationship Id="rId1" Type="http://schemas.openxmlformats.org/officeDocument/2006/relationships/vmlDrawing" Target="../drawings/vmlDrawing6.vml"/><Relationship Id="rId6" Type="http://schemas.openxmlformats.org/officeDocument/2006/relationships/image" Target="../media/image69.png"/><Relationship Id="rId5" Type="http://schemas.openxmlformats.org/officeDocument/2006/relationships/oleObject" Target="../embeddings/oleObject8.bin"/><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wmf"/><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wmf"/><Relationship Id="rId5" Type="http://schemas.openxmlformats.org/officeDocument/2006/relationships/image" Target="../media/image14.png"/><Relationship Id="rId4" Type="http://schemas.openxmlformats.org/officeDocument/2006/relationships/hyperlink" Target="file:///G:\..\..\..\..\I.%20Y.%20Lee\My%20Documents\My%20Documents\Dads%20Documents\A180-4Pw1.wr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image" Target="../media/image55.png"/><Relationship Id="rId7" Type="http://schemas.openxmlformats.org/officeDocument/2006/relationships/image" Target="../media/image77.wmf"/><Relationship Id="rId2" Type="http://schemas.openxmlformats.org/officeDocument/2006/relationships/slideLayout" Target="../slideLayouts/slideLayout3.xml"/><Relationship Id="rId1" Type="http://schemas.openxmlformats.org/officeDocument/2006/relationships/vmlDrawing" Target="../drawings/vmlDrawing7.vml"/><Relationship Id="rId6" Type="http://schemas.openxmlformats.org/officeDocument/2006/relationships/oleObject" Target="../embeddings/oleObject9.bin"/><Relationship Id="rId5" Type="http://schemas.openxmlformats.org/officeDocument/2006/relationships/image" Target="../media/image79.png"/><Relationship Id="rId10" Type="http://schemas.openxmlformats.org/officeDocument/2006/relationships/image" Target="../media/image80.png"/><Relationship Id="rId4" Type="http://schemas.openxmlformats.org/officeDocument/2006/relationships/image" Target="../media/image41.png"/><Relationship Id="rId9" Type="http://schemas.openxmlformats.org/officeDocument/2006/relationships/image" Target="../media/image78.wmf"/></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4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4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2.png"/><Relationship Id="rId7" Type="http://schemas.openxmlformats.org/officeDocument/2006/relationships/image" Target="../media/image13.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9.png"/><Relationship Id="rId5" Type="http://schemas.openxmlformats.org/officeDocument/2006/relationships/image" Target="../media/image17.wmf"/><Relationship Id="rId10" Type="http://schemas.openxmlformats.org/officeDocument/2006/relationships/image" Target="../media/image16.png"/><Relationship Id="rId4" Type="http://schemas.openxmlformats.org/officeDocument/2006/relationships/oleObject" Target="../embeddings/oleObject2.bin"/><Relationship Id="rId9" Type="http://schemas.openxmlformats.org/officeDocument/2006/relationships/image" Target="../media/image18.wmf"/></Relationships>
</file>

<file path=ppt/slides/_rels/slide5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xml"/><Relationship Id="rId5" Type="http://schemas.openxmlformats.org/officeDocument/2006/relationships/image" Target="../media/image103.png"/><Relationship Id="rId4" Type="http://schemas.openxmlformats.org/officeDocument/2006/relationships/image" Target="../media/image10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5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112.png"/></Relationships>
</file>

<file path=ppt/slides/_rels/slide5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 Id="rId4" Type="http://schemas.openxmlformats.org/officeDocument/2006/relationships/image" Target="../media/image116.png"/></Relationships>
</file>

<file path=ppt/slides/_rels/slide6.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1.jpeg"/><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4.xml"/><Relationship Id="rId1" Type="http://schemas.openxmlformats.org/officeDocument/2006/relationships/vmlDrawing" Target="../drawings/vmlDrawing8.vml"/><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slideLayout" Target="../slideLayouts/slideLayout5.xml"/><Relationship Id="rId1" Type="http://schemas.openxmlformats.org/officeDocument/2006/relationships/vmlDrawing" Target="../drawings/vmlDrawing9.vml"/><Relationship Id="rId6" Type="http://schemas.openxmlformats.org/officeDocument/2006/relationships/image" Target="../media/image127.png"/><Relationship Id="rId5" Type="http://schemas.openxmlformats.org/officeDocument/2006/relationships/image" Target="../media/image126.png"/><Relationship Id="rId10" Type="http://schemas.openxmlformats.org/officeDocument/2006/relationships/image" Target="../media/image129.png"/><Relationship Id="rId4" Type="http://schemas.openxmlformats.org/officeDocument/2006/relationships/image" Target="../media/image125.png"/><Relationship Id="rId9" Type="http://schemas.openxmlformats.org/officeDocument/2006/relationships/image" Target="../media/image123.wmf"/></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xml"/><Relationship Id="rId5" Type="http://schemas.openxmlformats.org/officeDocument/2006/relationships/image" Target="../media/image135.png"/><Relationship Id="rId4" Type="http://schemas.openxmlformats.org/officeDocument/2006/relationships/image" Target="../media/image134.pn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control" Target="../activeX/activeX2.xml"/><Relationship Id="rId7" Type="http://schemas.openxmlformats.org/officeDocument/2006/relationships/image" Target="../media/image28.jpeg"/><Relationship Id="rId2" Type="http://schemas.openxmlformats.org/officeDocument/2006/relationships/control" Target="../activeX/activeX1.xml"/><Relationship Id="rId1" Type="http://schemas.openxmlformats.org/officeDocument/2006/relationships/vmlDrawing" Target="../drawings/vmlDrawing3.vml"/><Relationship Id="rId6" Type="http://schemas.openxmlformats.org/officeDocument/2006/relationships/image" Target="../media/image27.jpe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slideLayout" Target="../slideLayouts/slideLayout2.xml"/><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ChangeArrowheads="1"/>
          </p:cNvSpPr>
          <p:nvPr/>
        </p:nvSpPr>
        <p:spPr bwMode="auto">
          <a:xfrm>
            <a:off x="0" y="260648"/>
            <a:ext cx="9144000" cy="69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rPr>
              <a:t> </a:t>
            </a:r>
            <a:r>
              <a:rPr lang="en-GB" altLang="de-DE" sz="2200" b="1" dirty="0" smtClean="0">
                <a:solidFill>
                  <a:srgbClr val="0000CC"/>
                </a:solidFill>
                <a:latin typeface="Times New Roman" pitchFamily="18" charset="0"/>
                <a:ea typeface="ＭＳ Ｐゴシック" pitchFamily="34" charset="-128"/>
              </a:rPr>
              <a:t>Applying </a:t>
            </a:r>
            <a:r>
              <a:rPr lang="el-GR" altLang="de-DE" sz="2200" b="1" dirty="0" smtClean="0">
                <a:solidFill>
                  <a:srgbClr val="0000CC"/>
                </a:solidFill>
                <a:latin typeface="Times New Roman"/>
                <a:ea typeface="ＭＳ Ｐゴシック" pitchFamily="34" charset="-128"/>
                <a:cs typeface="Times New Roman"/>
              </a:rPr>
              <a:t>γ</a:t>
            </a:r>
            <a:r>
              <a:rPr lang="de-DE" altLang="de-DE" sz="2200" b="1" dirty="0" smtClean="0">
                <a:solidFill>
                  <a:srgbClr val="0000CC"/>
                </a:solidFill>
                <a:latin typeface="Times New Roman"/>
                <a:ea typeface="ＭＳ Ｐゴシック" pitchFamily="34" charset="-128"/>
                <a:cs typeface="Times New Roman"/>
              </a:rPr>
              <a:t>-imaging </a:t>
            </a:r>
            <a:r>
              <a:rPr lang="de-DE" altLang="de-DE" sz="2200" b="1" dirty="0" err="1" smtClean="0">
                <a:solidFill>
                  <a:srgbClr val="0000CC"/>
                </a:solidFill>
                <a:latin typeface="Times New Roman"/>
                <a:ea typeface="ＭＳ Ｐゴシック" pitchFamily="34" charset="-128"/>
                <a:cs typeface="Times New Roman"/>
              </a:rPr>
              <a:t>techniques</a:t>
            </a:r>
            <a:r>
              <a:rPr lang="de-DE" altLang="de-DE" sz="2200" b="1" dirty="0" smtClean="0">
                <a:solidFill>
                  <a:srgbClr val="0000CC"/>
                </a:solidFill>
                <a:latin typeface="Times New Roman"/>
                <a:ea typeface="ＭＳ Ｐゴシック" pitchFamily="34" charset="-128"/>
                <a:cs typeface="Times New Roman"/>
              </a:rPr>
              <a:t> </a:t>
            </a:r>
            <a:r>
              <a:rPr lang="de-DE" altLang="de-DE" sz="2200" b="1" dirty="0" err="1" smtClean="0">
                <a:solidFill>
                  <a:srgbClr val="0000CC"/>
                </a:solidFill>
                <a:latin typeface="Times New Roman"/>
                <a:ea typeface="ＭＳ Ｐゴシック" pitchFamily="34" charset="-128"/>
                <a:cs typeface="Times New Roman"/>
              </a:rPr>
              <a:t>to</a:t>
            </a:r>
            <a:r>
              <a:rPr lang="de-DE" altLang="de-DE" sz="2200" b="1" dirty="0" smtClean="0">
                <a:solidFill>
                  <a:srgbClr val="0000CC"/>
                </a:solidFill>
                <a:latin typeface="Times New Roman"/>
                <a:ea typeface="ＭＳ Ｐゴシック" pitchFamily="34" charset="-128"/>
                <a:cs typeface="Times New Roman"/>
              </a:rPr>
              <a:t> </a:t>
            </a:r>
            <a:r>
              <a:rPr lang="de-DE" altLang="de-DE" sz="2200" b="1" dirty="0" err="1" smtClean="0">
                <a:solidFill>
                  <a:srgbClr val="0000CC"/>
                </a:solidFill>
                <a:latin typeface="Times New Roman"/>
                <a:ea typeface="ＭＳ Ｐゴシック" pitchFamily="34" charset="-128"/>
                <a:cs typeface="Times New Roman"/>
              </a:rPr>
              <a:t>nuclear</a:t>
            </a:r>
            <a:r>
              <a:rPr lang="de-DE" altLang="de-DE" sz="2200" b="1" dirty="0" smtClean="0">
                <a:solidFill>
                  <a:srgbClr val="0000CC"/>
                </a:solidFill>
                <a:latin typeface="Times New Roman"/>
                <a:ea typeface="ＭＳ Ｐゴシック" pitchFamily="34" charset="-128"/>
                <a:cs typeface="Times New Roman"/>
              </a:rPr>
              <a:t> </a:t>
            </a:r>
            <a:r>
              <a:rPr lang="de-DE" altLang="de-DE" sz="2200" b="1" dirty="0" err="1" smtClean="0">
                <a:solidFill>
                  <a:srgbClr val="0000CC"/>
                </a:solidFill>
                <a:latin typeface="Times New Roman"/>
                <a:ea typeface="ＭＳ Ｐゴシック" pitchFamily="34" charset="-128"/>
                <a:cs typeface="Times New Roman"/>
              </a:rPr>
              <a:t>physics</a:t>
            </a:r>
            <a:r>
              <a:rPr lang="de-DE" altLang="de-DE" sz="2200" b="1" dirty="0" smtClean="0">
                <a:solidFill>
                  <a:srgbClr val="0000CC"/>
                </a:solidFill>
                <a:latin typeface="Times New Roman"/>
                <a:ea typeface="ＭＳ Ｐゴシック" pitchFamily="34" charset="-128"/>
                <a:cs typeface="Times New Roman"/>
              </a:rPr>
              <a:t> </a:t>
            </a:r>
            <a:r>
              <a:rPr lang="de-DE" altLang="de-DE" sz="2200" b="1" dirty="0" err="1" smtClean="0">
                <a:solidFill>
                  <a:srgbClr val="0000CC"/>
                </a:solidFill>
                <a:latin typeface="Times New Roman"/>
                <a:ea typeface="ＭＳ Ｐゴシック" pitchFamily="34" charset="-128"/>
                <a:cs typeface="Times New Roman"/>
              </a:rPr>
              <a:t>experiments</a:t>
            </a:r>
            <a:endParaRPr lang="en-US" altLang="de-DE" sz="2200" b="1" dirty="0" smtClean="0">
              <a:solidFill>
                <a:srgbClr val="0000CC"/>
              </a:solidFill>
              <a:latin typeface="Times New Roman"/>
              <a:ea typeface="ＭＳ Ｐゴシック" pitchFamily="34" charset="-128"/>
              <a:cs typeface="Times New Roman"/>
            </a:endParaRPr>
          </a:p>
          <a:p>
            <a:pPr fontAlgn="base">
              <a:spcBef>
                <a:spcPct val="0"/>
              </a:spcBef>
              <a:spcAft>
                <a:spcPct val="0"/>
              </a:spcAft>
            </a:pPr>
            <a:r>
              <a:rPr lang="en-US" altLang="de-DE" sz="1600" b="1" dirty="0" smtClean="0">
                <a:solidFill>
                  <a:schemeClr val="tx1"/>
                </a:solidFill>
                <a:latin typeface="Times New Roman"/>
                <a:ea typeface="ＭＳ Ｐゴシック" pitchFamily="34" charset="-128"/>
                <a:cs typeface="Times New Roman"/>
              </a:rPr>
              <a:t>Hans-Jürgen </a:t>
            </a:r>
            <a:r>
              <a:rPr lang="en-US" altLang="de-DE" sz="1600" b="1" dirty="0" err="1" smtClean="0">
                <a:solidFill>
                  <a:schemeClr val="tx1"/>
                </a:solidFill>
                <a:latin typeface="Times New Roman"/>
                <a:ea typeface="ＭＳ Ｐゴシック" pitchFamily="34" charset="-128"/>
                <a:cs typeface="Times New Roman"/>
              </a:rPr>
              <a:t>Wollersheim</a:t>
            </a:r>
            <a:endParaRPr lang="en-US" altLang="de-DE" sz="1600" b="1" dirty="0" smtClean="0">
              <a:solidFill>
                <a:schemeClr val="tx1"/>
              </a:solidFill>
              <a:latin typeface="Times New Roman" pitchFamily="18" charset="0"/>
              <a:ea typeface="ＭＳ Ｐゴシック" pitchFamily="34" charset="-128"/>
            </a:endParaRPr>
          </a:p>
        </p:txBody>
      </p:sp>
      <p:sp>
        <p:nvSpPr>
          <p:cNvPr id="2" name="Textfeld 1"/>
          <p:cNvSpPr txBox="1"/>
          <p:nvPr/>
        </p:nvSpPr>
        <p:spPr>
          <a:xfrm>
            <a:off x="900000" y="1440000"/>
            <a:ext cx="6526146" cy="1289071"/>
          </a:xfrm>
          <a:prstGeom prst="rect">
            <a:avLst/>
          </a:prstGeom>
          <a:noFill/>
        </p:spPr>
        <p:txBody>
          <a:bodyPr wrap="none" rtlCol="0">
            <a:spAutoFit/>
          </a:bodyPr>
          <a:lstStyle/>
          <a:p>
            <a:pPr marL="285750" indent="-285750">
              <a:lnSpc>
                <a:spcPct val="150000"/>
              </a:lnSpc>
              <a:buFont typeface="Wingdings" panose="05000000000000000000" pitchFamily="2" charset="2"/>
              <a:buChar char="v"/>
            </a:pPr>
            <a:r>
              <a:rPr lang="en-US" dirty="0" smtClean="0">
                <a:latin typeface="Times New Roman" panose="02020603050405020304" pitchFamily="18" charset="0"/>
                <a:cs typeface="Times New Roman" panose="02020603050405020304" pitchFamily="18" charset="0"/>
              </a:rPr>
              <a:t>Why position sensitive </a:t>
            </a:r>
            <a:r>
              <a:rPr lang="el-GR" dirty="0" smtClean="0">
                <a:latin typeface="Times New Roman"/>
                <a:cs typeface="Times New Roman"/>
              </a:rPr>
              <a:t>γ</a:t>
            </a:r>
            <a:r>
              <a:rPr lang="en-US" dirty="0" smtClean="0">
                <a:latin typeface="Times New Roman"/>
                <a:cs typeface="Times New Roman"/>
              </a:rPr>
              <a:t>-ray detectors for radioactive ion beams?</a:t>
            </a:r>
          </a:p>
          <a:p>
            <a:pPr marL="285750" indent="-285750">
              <a:lnSpc>
                <a:spcPct val="150000"/>
              </a:lnSpc>
              <a:buFont typeface="Wingdings" panose="05000000000000000000" pitchFamily="2" charset="2"/>
              <a:buChar char="v"/>
            </a:pPr>
            <a:r>
              <a:rPr lang="en-US" dirty="0" smtClean="0">
                <a:latin typeface="Times New Roman"/>
                <a:cs typeface="Times New Roman"/>
              </a:rPr>
              <a:t>3D position sensitive </a:t>
            </a:r>
            <a:r>
              <a:rPr lang="en-US" dirty="0" err="1" smtClean="0">
                <a:latin typeface="Times New Roman"/>
                <a:cs typeface="Times New Roman"/>
              </a:rPr>
              <a:t>HPGe</a:t>
            </a:r>
            <a:r>
              <a:rPr lang="en-US" dirty="0" smtClean="0">
                <a:latin typeface="Times New Roman"/>
                <a:cs typeface="Times New Roman"/>
              </a:rPr>
              <a:t> detectors</a:t>
            </a:r>
          </a:p>
          <a:p>
            <a:pPr marL="285750" indent="-285750">
              <a:lnSpc>
                <a:spcPct val="150000"/>
              </a:lnSpc>
              <a:buFont typeface="Wingdings" panose="05000000000000000000" pitchFamily="2" charset="2"/>
              <a:buChar char="v"/>
            </a:pPr>
            <a:r>
              <a:rPr lang="en-US" dirty="0" smtClean="0">
                <a:latin typeface="Times New Roman"/>
                <a:cs typeface="Times New Roman"/>
              </a:rPr>
              <a:t>Characterization of position </a:t>
            </a:r>
            <a:r>
              <a:rPr lang="de-DE" dirty="0" smtClean="0">
                <a:latin typeface="Times New Roman"/>
                <a:cs typeface="Times New Roman"/>
              </a:rPr>
              <a:t>sensitive </a:t>
            </a:r>
            <a:r>
              <a:rPr lang="de-DE" dirty="0" err="1" smtClean="0">
                <a:latin typeface="Times New Roman"/>
                <a:cs typeface="Times New Roman"/>
              </a:rPr>
              <a:t>HPGe</a:t>
            </a:r>
            <a:r>
              <a:rPr lang="de-DE" dirty="0" smtClean="0">
                <a:latin typeface="Times New Roman"/>
                <a:cs typeface="Times New Roman"/>
              </a:rPr>
              <a:t> </a:t>
            </a:r>
            <a:r>
              <a:rPr lang="en-US" dirty="0" smtClean="0">
                <a:latin typeface="Times New Roman"/>
                <a:cs typeface="Times New Roman"/>
              </a:rPr>
              <a:t>detectors</a:t>
            </a:r>
            <a:endParaRPr lang="en-US" dirty="0">
              <a:latin typeface="Times New Roman" panose="02020603050405020304" pitchFamily="18" charset="0"/>
              <a:cs typeface="Times New Roman" panose="02020603050405020304" pitchFamily="18" charset="0"/>
            </a:endParaRPr>
          </a:p>
        </p:txBody>
      </p:sp>
      <p:pic>
        <p:nvPicPr>
          <p:cNvPr id="4" name="Picture 11" descr="DSCN143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3068959"/>
            <a:ext cx="3960813" cy="297021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11"/>
          <p:cNvGrpSpPr>
            <a:grpSpLocks/>
          </p:cNvGrpSpPr>
          <p:nvPr/>
        </p:nvGrpSpPr>
        <p:grpSpPr bwMode="auto">
          <a:xfrm>
            <a:off x="1250793" y="3764973"/>
            <a:ext cx="1655762" cy="1627187"/>
            <a:chOff x="3932" y="2164"/>
            <a:chExt cx="1710" cy="1676"/>
          </a:xfrm>
        </p:grpSpPr>
        <p:grpSp>
          <p:nvGrpSpPr>
            <p:cNvPr id="6" name="Group 12"/>
            <p:cNvGrpSpPr>
              <a:grpSpLocks/>
            </p:cNvGrpSpPr>
            <p:nvPr/>
          </p:nvGrpSpPr>
          <p:grpSpPr bwMode="auto">
            <a:xfrm>
              <a:off x="3932" y="2164"/>
              <a:ext cx="1710" cy="1676"/>
              <a:chOff x="411" y="1753"/>
              <a:chExt cx="2030" cy="1968"/>
            </a:xfrm>
          </p:grpSpPr>
          <p:grpSp>
            <p:nvGrpSpPr>
              <p:cNvPr id="15" name="Group 13"/>
              <p:cNvGrpSpPr>
                <a:grpSpLocks/>
              </p:cNvGrpSpPr>
              <p:nvPr/>
            </p:nvGrpSpPr>
            <p:grpSpPr bwMode="auto">
              <a:xfrm>
                <a:off x="411" y="1753"/>
                <a:ext cx="2030" cy="1968"/>
                <a:chOff x="411" y="1753"/>
                <a:chExt cx="2030" cy="1968"/>
              </a:xfrm>
            </p:grpSpPr>
            <p:grpSp>
              <p:nvGrpSpPr>
                <p:cNvPr id="21" name="Group 14"/>
                <p:cNvGrpSpPr>
                  <a:grpSpLocks/>
                </p:cNvGrpSpPr>
                <p:nvPr/>
              </p:nvGrpSpPr>
              <p:grpSpPr bwMode="auto">
                <a:xfrm>
                  <a:off x="411" y="1753"/>
                  <a:ext cx="2030" cy="1968"/>
                  <a:chOff x="411" y="1753"/>
                  <a:chExt cx="2030" cy="1968"/>
                </a:xfrm>
              </p:grpSpPr>
              <p:grpSp>
                <p:nvGrpSpPr>
                  <p:cNvPr id="23" name="Group 15"/>
                  <p:cNvGrpSpPr>
                    <a:grpSpLocks/>
                  </p:cNvGrpSpPr>
                  <p:nvPr/>
                </p:nvGrpSpPr>
                <p:grpSpPr bwMode="auto">
                  <a:xfrm>
                    <a:off x="411" y="1753"/>
                    <a:ext cx="2030" cy="1968"/>
                    <a:chOff x="411" y="1753"/>
                    <a:chExt cx="2030" cy="1968"/>
                  </a:xfrm>
                </p:grpSpPr>
                <p:grpSp>
                  <p:nvGrpSpPr>
                    <p:cNvPr id="27" name="Group 16"/>
                    <p:cNvGrpSpPr>
                      <a:grpSpLocks/>
                    </p:cNvGrpSpPr>
                    <p:nvPr/>
                  </p:nvGrpSpPr>
                  <p:grpSpPr bwMode="auto">
                    <a:xfrm>
                      <a:off x="411" y="1753"/>
                      <a:ext cx="2030" cy="1968"/>
                      <a:chOff x="411" y="1753"/>
                      <a:chExt cx="2030" cy="1968"/>
                    </a:xfrm>
                  </p:grpSpPr>
                  <p:sp>
                    <p:nvSpPr>
                      <p:cNvPr id="32" name="AutoShape 17"/>
                      <p:cNvSpPr>
                        <a:spLocks noChangeArrowheads="1"/>
                      </p:cNvSpPr>
                      <p:nvPr/>
                    </p:nvSpPr>
                    <p:spPr bwMode="auto">
                      <a:xfrm>
                        <a:off x="416" y="1753"/>
                        <a:ext cx="2016" cy="1968"/>
                      </a:xfrm>
                      <a:custGeom>
                        <a:avLst/>
                        <a:gdLst>
                          <a:gd name="G0" fmla="+- 3160 0 0"/>
                          <a:gd name="G1" fmla="+- 21600 0 3160"/>
                          <a:gd name="G2" fmla="+- 21600 0 31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160" y="10800"/>
                            </a:moveTo>
                            <a:cubicBezTo>
                              <a:pt x="3160" y="15019"/>
                              <a:pt x="6581" y="18440"/>
                              <a:pt x="10800" y="18440"/>
                            </a:cubicBezTo>
                            <a:cubicBezTo>
                              <a:pt x="15019" y="18440"/>
                              <a:pt x="18440" y="15019"/>
                              <a:pt x="18440" y="10800"/>
                            </a:cubicBezTo>
                            <a:cubicBezTo>
                              <a:pt x="18440" y="6581"/>
                              <a:pt x="15019" y="3160"/>
                              <a:pt x="10800" y="3160"/>
                            </a:cubicBezTo>
                            <a:cubicBezTo>
                              <a:pt x="6581" y="3160"/>
                              <a:pt x="3160" y="6581"/>
                              <a:pt x="3160" y="10800"/>
                            </a:cubicBezTo>
                            <a:close/>
                          </a:path>
                        </a:pathLst>
                      </a:custGeom>
                      <a:gradFill rotWithShape="1">
                        <a:gsLst>
                          <a:gs pos="0">
                            <a:srgbClr val="FFFF00"/>
                          </a:gs>
                          <a:gs pos="50000">
                            <a:srgbClr val="F58907"/>
                          </a:gs>
                          <a:gs pos="100000">
                            <a:srgbClr val="FFFF00"/>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Line 18"/>
                      <p:cNvSpPr>
                        <a:spLocks noChangeShapeType="1"/>
                      </p:cNvSpPr>
                      <p:nvPr/>
                    </p:nvSpPr>
                    <p:spPr bwMode="auto">
                      <a:xfrm flipH="1">
                        <a:off x="1399" y="1764"/>
                        <a:ext cx="9" cy="2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19"/>
                      <p:cNvSpPr>
                        <a:spLocks noChangeShapeType="1"/>
                      </p:cNvSpPr>
                      <p:nvPr/>
                    </p:nvSpPr>
                    <p:spPr bwMode="auto">
                      <a:xfrm>
                        <a:off x="1417" y="3429"/>
                        <a:ext cx="9" cy="2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20"/>
                      <p:cNvSpPr>
                        <a:spLocks noChangeShapeType="1"/>
                      </p:cNvSpPr>
                      <p:nvPr/>
                    </p:nvSpPr>
                    <p:spPr bwMode="auto">
                      <a:xfrm>
                        <a:off x="2139" y="2725"/>
                        <a:ext cx="30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21"/>
                      <p:cNvSpPr>
                        <a:spLocks noChangeShapeType="1"/>
                      </p:cNvSpPr>
                      <p:nvPr/>
                    </p:nvSpPr>
                    <p:spPr bwMode="auto">
                      <a:xfrm flipV="1">
                        <a:off x="411" y="2725"/>
                        <a:ext cx="292" cy="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8" name="Line 22"/>
                    <p:cNvSpPr>
                      <a:spLocks noChangeShapeType="1"/>
                    </p:cNvSpPr>
                    <p:nvPr/>
                  </p:nvSpPr>
                  <p:spPr bwMode="auto">
                    <a:xfrm flipH="1">
                      <a:off x="1929" y="2048"/>
                      <a:ext cx="202" cy="2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23"/>
                    <p:cNvSpPr>
                      <a:spLocks noChangeShapeType="1"/>
                    </p:cNvSpPr>
                    <p:nvPr/>
                  </p:nvSpPr>
                  <p:spPr bwMode="auto">
                    <a:xfrm>
                      <a:off x="1902" y="3247"/>
                      <a:ext cx="201" cy="2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24"/>
                    <p:cNvSpPr>
                      <a:spLocks noChangeShapeType="1"/>
                    </p:cNvSpPr>
                    <p:nvPr/>
                  </p:nvSpPr>
                  <p:spPr bwMode="auto">
                    <a:xfrm flipH="1">
                      <a:off x="713" y="3219"/>
                      <a:ext cx="210" cy="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25"/>
                    <p:cNvSpPr>
                      <a:spLocks noChangeShapeType="1"/>
                    </p:cNvSpPr>
                    <p:nvPr/>
                  </p:nvSpPr>
                  <p:spPr bwMode="auto">
                    <a:xfrm>
                      <a:off x="731" y="2011"/>
                      <a:ext cx="211" cy="21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 name="Line 26"/>
                  <p:cNvSpPr>
                    <a:spLocks noChangeShapeType="1"/>
                  </p:cNvSpPr>
                  <p:nvPr/>
                </p:nvSpPr>
                <p:spPr bwMode="auto">
                  <a:xfrm>
                    <a:off x="2085" y="3017"/>
                    <a:ext cx="266" cy="1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27"/>
                  <p:cNvSpPr>
                    <a:spLocks noChangeShapeType="1"/>
                  </p:cNvSpPr>
                  <p:nvPr/>
                </p:nvSpPr>
                <p:spPr bwMode="auto">
                  <a:xfrm flipH="1">
                    <a:off x="1042" y="3374"/>
                    <a:ext cx="110" cy="2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28"/>
                  <p:cNvSpPr>
                    <a:spLocks noChangeShapeType="1"/>
                  </p:cNvSpPr>
                  <p:nvPr/>
                </p:nvSpPr>
                <p:spPr bwMode="auto">
                  <a:xfrm>
                    <a:off x="503" y="2359"/>
                    <a:ext cx="265" cy="11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 name="Line 29"/>
                <p:cNvSpPr>
                  <a:spLocks noChangeShapeType="1"/>
                </p:cNvSpPr>
                <p:nvPr/>
              </p:nvSpPr>
              <p:spPr bwMode="auto">
                <a:xfrm flipH="1">
                  <a:off x="1700" y="1829"/>
                  <a:ext cx="101" cy="2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7" name="Line 30"/>
              <p:cNvSpPr>
                <a:spLocks noChangeShapeType="1"/>
              </p:cNvSpPr>
              <p:nvPr/>
            </p:nvSpPr>
            <p:spPr bwMode="auto">
              <a:xfrm>
                <a:off x="1042" y="1830"/>
                <a:ext cx="110" cy="2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31"/>
              <p:cNvSpPr>
                <a:spLocks noChangeShapeType="1"/>
              </p:cNvSpPr>
              <p:nvPr/>
            </p:nvSpPr>
            <p:spPr bwMode="auto">
              <a:xfrm flipH="1">
                <a:off x="2084" y="2359"/>
                <a:ext cx="276"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32"/>
              <p:cNvSpPr>
                <a:spLocks noChangeShapeType="1"/>
              </p:cNvSpPr>
              <p:nvPr/>
            </p:nvSpPr>
            <p:spPr bwMode="auto">
              <a:xfrm>
                <a:off x="1681" y="3383"/>
                <a:ext cx="102" cy="26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33"/>
              <p:cNvSpPr>
                <a:spLocks noChangeShapeType="1"/>
              </p:cNvSpPr>
              <p:nvPr/>
            </p:nvSpPr>
            <p:spPr bwMode="auto">
              <a:xfrm flipH="1">
                <a:off x="512" y="3017"/>
                <a:ext cx="265" cy="1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 name="Group 34"/>
            <p:cNvGrpSpPr>
              <a:grpSpLocks/>
            </p:cNvGrpSpPr>
            <p:nvPr/>
          </p:nvGrpSpPr>
          <p:grpSpPr bwMode="auto">
            <a:xfrm>
              <a:off x="4493" y="2593"/>
              <a:ext cx="619" cy="824"/>
              <a:chOff x="1065" y="1824"/>
              <a:chExt cx="903" cy="1200"/>
            </a:xfrm>
          </p:grpSpPr>
          <p:sp>
            <p:nvSpPr>
              <p:cNvPr id="10" name="Oval 35"/>
              <p:cNvSpPr>
                <a:spLocks noChangeArrowheads="1"/>
              </p:cNvSpPr>
              <p:nvPr/>
            </p:nvSpPr>
            <p:spPr bwMode="auto">
              <a:xfrm>
                <a:off x="1872" y="2448"/>
                <a:ext cx="96" cy="240"/>
              </a:xfrm>
              <a:prstGeom prst="ellipse">
                <a:avLst/>
              </a:prstGeom>
              <a:solidFill>
                <a:srgbClr val="FF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Oval 36"/>
              <p:cNvSpPr>
                <a:spLocks noChangeArrowheads="1"/>
              </p:cNvSpPr>
              <p:nvPr/>
            </p:nvSpPr>
            <p:spPr bwMode="auto">
              <a:xfrm>
                <a:off x="1065" y="2448"/>
                <a:ext cx="96" cy="240"/>
              </a:xfrm>
              <a:prstGeom prst="ellipse">
                <a:avLst/>
              </a:prstGeom>
              <a:solidFill>
                <a:srgbClr val="FF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 name="Group 37"/>
              <p:cNvGrpSpPr>
                <a:grpSpLocks/>
              </p:cNvGrpSpPr>
              <p:nvPr/>
            </p:nvGrpSpPr>
            <p:grpSpPr bwMode="auto">
              <a:xfrm>
                <a:off x="1104" y="1824"/>
                <a:ext cx="816" cy="1200"/>
                <a:chOff x="1104" y="1824"/>
                <a:chExt cx="816" cy="1200"/>
              </a:xfrm>
            </p:grpSpPr>
            <p:sp>
              <p:nvSpPr>
                <p:cNvPr id="13" name="AutoShape 38"/>
                <p:cNvSpPr>
                  <a:spLocks noChangeArrowheads="1"/>
                </p:cNvSpPr>
                <p:nvPr/>
              </p:nvSpPr>
              <p:spPr bwMode="auto">
                <a:xfrm>
                  <a:off x="1440" y="1824"/>
                  <a:ext cx="144" cy="192"/>
                </a:xfrm>
                <a:prstGeom prst="triangle">
                  <a:avLst>
                    <a:gd name="adj" fmla="val 50000"/>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Oval 39"/>
                <p:cNvSpPr>
                  <a:spLocks noChangeArrowheads="1"/>
                </p:cNvSpPr>
                <p:nvPr/>
              </p:nvSpPr>
              <p:spPr bwMode="auto">
                <a:xfrm>
                  <a:off x="1104" y="1968"/>
                  <a:ext cx="816" cy="1056"/>
                </a:xfrm>
                <a:prstGeom prst="ellipse">
                  <a:avLst/>
                </a:prstGeom>
                <a:solidFill>
                  <a:srgbClr val="FF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8" name="Line 40"/>
            <p:cNvSpPr>
              <a:spLocks noChangeShapeType="1"/>
            </p:cNvSpPr>
            <p:nvPr/>
          </p:nvSpPr>
          <p:spPr bwMode="auto">
            <a:xfrm>
              <a:off x="4306" y="2633"/>
              <a:ext cx="1070" cy="512"/>
            </a:xfrm>
            <a:prstGeom prst="line">
              <a:avLst/>
            </a:prstGeom>
            <a:noFill/>
            <a:ln w="31750">
              <a:solidFill>
                <a:srgbClr val="00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AutoShape 41"/>
            <p:cNvSpPr>
              <a:spLocks noChangeArrowheads="1"/>
            </p:cNvSpPr>
            <p:nvPr/>
          </p:nvSpPr>
          <p:spPr bwMode="auto">
            <a:xfrm>
              <a:off x="4842" y="2867"/>
              <a:ext cx="109" cy="110"/>
            </a:xfrm>
            <a:prstGeom prst="irregularSeal1">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972917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US" altLang="de-DE" sz="2600" b="1" dirty="0" err="1" smtClean="0">
                <a:solidFill>
                  <a:srgbClr val="0000CC"/>
                </a:solidFill>
                <a:latin typeface="Times New Roman"/>
                <a:ea typeface="ＭＳ Ｐゴシック" pitchFamily="34" charset="-128"/>
                <a:cs typeface="Times New Roman"/>
              </a:rPr>
              <a:t>HPGe</a:t>
            </a:r>
            <a:r>
              <a:rPr lang="en-US" altLang="de-DE" sz="2600" b="1" dirty="0" smtClean="0">
                <a:solidFill>
                  <a:srgbClr val="0000CC"/>
                </a:solidFill>
                <a:latin typeface="Times New Roman"/>
                <a:ea typeface="ＭＳ Ｐゴシック" pitchFamily="34" charset="-128"/>
                <a:cs typeface="Times New Roman"/>
              </a:rPr>
              <a:t> detector: working principle</a:t>
            </a:r>
            <a:endParaRPr lang="en-US" altLang="de-DE" sz="2600" b="1" dirty="0" smtClean="0">
              <a:solidFill>
                <a:srgbClr val="0000CC"/>
              </a:solidFill>
              <a:latin typeface="Times New Roman" pitchFamily="18" charset="0"/>
              <a:ea typeface="ＭＳ Ｐゴシック" pitchFamily="34" charset="-128"/>
            </a:endParaRP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000" y="1195200"/>
            <a:ext cx="4923495" cy="258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2084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US" altLang="de-DE" sz="2600" b="1" dirty="0" err="1" smtClean="0">
                <a:solidFill>
                  <a:srgbClr val="0000CC"/>
                </a:solidFill>
                <a:latin typeface="Times New Roman"/>
                <a:ea typeface="ＭＳ Ｐゴシック" pitchFamily="34" charset="-128"/>
                <a:cs typeface="Times New Roman"/>
              </a:rPr>
              <a:t>HPGe</a:t>
            </a:r>
            <a:r>
              <a:rPr lang="en-US" altLang="de-DE" sz="2600" b="1" dirty="0" smtClean="0">
                <a:solidFill>
                  <a:srgbClr val="0000CC"/>
                </a:solidFill>
                <a:latin typeface="Times New Roman"/>
                <a:ea typeface="ＭＳ Ｐゴシック" pitchFamily="34" charset="-128"/>
                <a:cs typeface="Times New Roman"/>
              </a:rPr>
              <a:t> detector: working principle</a:t>
            </a:r>
            <a:endParaRPr lang="en-US" altLang="de-DE" sz="2600" b="1" dirty="0" smtClean="0">
              <a:solidFill>
                <a:srgbClr val="0000CC"/>
              </a:solidFill>
              <a:latin typeface="Times New Roman" pitchFamily="18" charset="0"/>
              <a:ea typeface="ＭＳ Ｐゴシック" pitchFamily="34" charset="-128"/>
            </a:endParaRP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0" y="1195200"/>
            <a:ext cx="6810919" cy="258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63701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US" altLang="de-DE" sz="2600" b="1" dirty="0" err="1" smtClean="0">
                <a:solidFill>
                  <a:srgbClr val="0000CC"/>
                </a:solidFill>
                <a:latin typeface="Times New Roman"/>
                <a:ea typeface="ＭＳ Ｐゴシック" pitchFamily="34" charset="-128"/>
                <a:cs typeface="Times New Roman"/>
              </a:rPr>
              <a:t>HPGe</a:t>
            </a:r>
            <a:r>
              <a:rPr lang="en-US" altLang="de-DE" sz="2600" b="1" dirty="0" smtClean="0">
                <a:solidFill>
                  <a:srgbClr val="0000CC"/>
                </a:solidFill>
                <a:latin typeface="Times New Roman"/>
                <a:ea typeface="ＭＳ Ｐゴシック" pitchFamily="34" charset="-128"/>
                <a:cs typeface="Times New Roman"/>
              </a:rPr>
              <a:t> detector: working principle</a:t>
            </a:r>
            <a:endParaRPr lang="en-US" altLang="de-DE" sz="2600" b="1" dirty="0" smtClean="0">
              <a:solidFill>
                <a:srgbClr val="0000CC"/>
              </a:solidFill>
              <a:latin typeface="Times New Roman" pitchFamily="18" charset="0"/>
              <a:ea typeface="ＭＳ Ｐゴシック" pitchFamily="34" charset="-128"/>
            </a:endParaRP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0" y="1195200"/>
            <a:ext cx="6810919" cy="5085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77830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US" altLang="de-DE" sz="2600" b="1" dirty="0" err="1" smtClean="0">
                <a:solidFill>
                  <a:srgbClr val="0000CC"/>
                </a:solidFill>
                <a:latin typeface="Times New Roman"/>
                <a:ea typeface="ＭＳ Ｐゴシック" pitchFamily="34" charset="-128"/>
                <a:cs typeface="Times New Roman"/>
              </a:rPr>
              <a:t>HPGe</a:t>
            </a:r>
            <a:r>
              <a:rPr lang="en-US" altLang="de-DE" sz="2600" b="1" dirty="0" smtClean="0">
                <a:solidFill>
                  <a:srgbClr val="0000CC"/>
                </a:solidFill>
                <a:latin typeface="Times New Roman"/>
                <a:ea typeface="ＭＳ Ｐゴシック" pitchFamily="34" charset="-128"/>
                <a:cs typeface="Times New Roman"/>
              </a:rPr>
              <a:t> detector: working principle</a:t>
            </a:r>
            <a:endParaRPr lang="en-US" altLang="de-DE" sz="2600" b="1" dirty="0" smtClean="0">
              <a:solidFill>
                <a:srgbClr val="0000CC"/>
              </a:solidFill>
              <a:latin typeface="Times New Roman" pitchFamily="18" charset="0"/>
              <a:ea typeface="ＭＳ Ｐゴシック" pitchFamily="34" charset="-128"/>
            </a:endParaRP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0" y="1195200"/>
            <a:ext cx="6810919" cy="5085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2457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US" altLang="de-DE" sz="2600" b="1" dirty="0" err="1" smtClean="0">
                <a:solidFill>
                  <a:srgbClr val="0000CC"/>
                </a:solidFill>
                <a:latin typeface="Times New Roman"/>
                <a:ea typeface="ＭＳ Ｐゴシック" pitchFamily="34" charset="-128"/>
                <a:cs typeface="Times New Roman"/>
              </a:rPr>
              <a:t>HPGe</a:t>
            </a:r>
            <a:r>
              <a:rPr lang="en-US" altLang="de-DE" sz="2600" b="1" dirty="0" smtClean="0">
                <a:solidFill>
                  <a:srgbClr val="0000CC"/>
                </a:solidFill>
                <a:latin typeface="Times New Roman"/>
                <a:ea typeface="ＭＳ Ｐゴシック" pitchFamily="34" charset="-128"/>
                <a:cs typeface="Times New Roman"/>
              </a:rPr>
              <a:t> detector: position sensitivity</a:t>
            </a:r>
            <a:endParaRPr lang="en-US" altLang="de-DE" sz="2600" b="1" dirty="0" smtClean="0">
              <a:solidFill>
                <a:srgbClr val="0000CC"/>
              </a:solidFill>
              <a:latin typeface="Times New Roman" pitchFamily="18" charset="0"/>
              <a:ea typeface="ＭＳ Ｐゴシック" pitchFamily="34" charset="-128"/>
            </a:endParaRPr>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0" y="1195200"/>
            <a:ext cx="6810919" cy="5085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26985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0" y="1195201"/>
            <a:ext cx="6810919" cy="5085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US" altLang="de-DE" sz="2600" b="1" dirty="0" err="1" smtClean="0">
                <a:solidFill>
                  <a:srgbClr val="0000CC"/>
                </a:solidFill>
                <a:latin typeface="Times New Roman"/>
                <a:ea typeface="ＭＳ Ｐゴシック" pitchFamily="34" charset="-128"/>
                <a:cs typeface="Times New Roman"/>
              </a:rPr>
              <a:t>HPGe</a:t>
            </a:r>
            <a:r>
              <a:rPr lang="en-US" altLang="de-DE" sz="2600" b="1" dirty="0" smtClean="0">
                <a:solidFill>
                  <a:srgbClr val="0000CC"/>
                </a:solidFill>
                <a:latin typeface="Times New Roman"/>
                <a:ea typeface="ＭＳ Ｐゴシック" pitchFamily="34" charset="-128"/>
                <a:cs typeface="Times New Roman"/>
              </a:rPr>
              <a:t> detector: position sensitivity</a:t>
            </a:r>
            <a:endParaRPr lang="en-US" altLang="de-DE" sz="2600" b="1" dirty="0" smtClean="0">
              <a:solidFill>
                <a:srgbClr val="0000CC"/>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1436917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7" descr="TrackingGamm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5159375"/>
            <a:ext cx="3019425"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6"/>
          <p:cNvSpPr txBox="1">
            <a:spLocks noChangeArrowheads="1"/>
          </p:cNvSpPr>
          <p:nvPr/>
        </p:nvSpPr>
        <p:spPr bwMode="auto">
          <a:xfrm>
            <a:off x="455613" y="1612900"/>
            <a:ext cx="1982787" cy="584775"/>
          </a:xfrm>
          <a:prstGeom prst="rect">
            <a:avLst/>
          </a:prstGeom>
          <a:solidFill>
            <a:srgbClr val="FFFF66"/>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vl6pPr marL="25146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6pPr>
            <a:lvl7pPr marL="29718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7pPr>
            <a:lvl8pPr marL="34290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8pPr>
            <a:lvl9pPr marL="38862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9pPr>
          </a:lstStyle>
          <a:p>
            <a:pPr algn="ctr" defTabSz="914400">
              <a:lnSpc>
                <a:spcPct val="100000"/>
              </a:lnSpc>
              <a:buClrTx/>
              <a:buSzTx/>
              <a:buFontTx/>
              <a:buNone/>
            </a:pPr>
            <a:r>
              <a:rPr lang="en-GB" altLang="de-DE" sz="1600" dirty="0">
                <a:solidFill>
                  <a:schemeClr val="tx1"/>
                </a:solidFill>
                <a:latin typeface="Times New Roman" panose="02020603050405020304" pitchFamily="18" charset="0"/>
                <a:cs typeface="Times New Roman" panose="02020603050405020304" pitchFamily="18" charset="0"/>
              </a:rPr>
              <a:t>Highly segmented </a:t>
            </a:r>
          </a:p>
          <a:p>
            <a:pPr algn="ctr" defTabSz="914400">
              <a:lnSpc>
                <a:spcPct val="100000"/>
              </a:lnSpc>
              <a:buClrTx/>
              <a:buSzTx/>
              <a:buFontTx/>
              <a:buNone/>
            </a:pPr>
            <a:r>
              <a:rPr lang="en-GB" altLang="de-DE" sz="1600" dirty="0" err="1">
                <a:solidFill>
                  <a:schemeClr val="tx1"/>
                </a:solidFill>
                <a:latin typeface="Times New Roman" panose="02020603050405020304" pitchFamily="18" charset="0"/>
                <a:cs typeface="Times New Roman" panose="02020603050405020304" pitchFamily="18" charset="0"/>
              </a:rPr>
              <a:t>HPGe</a:t>
            </a:r>
            <a:r>
              <a:rPr lang="en-GB" altLang="de-DE" sz="1600" dirty="0">
                <a:solidFill>
                  <a:schemeClr val="tx1"/>
                </a:solidFill>
                <a:latin typeface="Times New Roman" panose="02020603050405020304" pitchFamily="18" charset="0"/>
                <a:cs typeface="Times New Roman" panose="02020603050405020304" pitchFamily="18" charset="0"/>
              </a:rPr>
              <a:t> detectors</a:t>
            </a:r>
          </a:p>
        </p:txBody>
      </p:sp>
      <p:pic>
        <p:nvPicPr>
          <p:cNvPr id="10" name="Picture 26" descr="crys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266825"/>
            <a:ext cx="190500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8"/>
          <p:cNvSpPr txBox="1">
            <a:spLocks noChangeArrowheads="1"/>
          </p:cNvSpPr>
          <p:nvPr/>
        </p:nvSpPr>
        <p:spPr bwMode="auto">
          <a:xfrm>
            <a:off x="5562600" y="1797050"/>
            <a:ext cx="3124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lnSpc>
                <a:spcPct val="100000"/>
              </a:lnSpc>
              <a:spcBef>
                <a:spcPct val="50000"/>
              </a:spcBef>
              <a:buClrTx/>
              <a:buSzTx/>
              <a:buFontTx/>
              <a:buNone/>
            </a:pPr>
            <a:r>
              <a:rPr lang="de-DE" altLang="de-DE" sz="1600" dirty="0">
                <a:solidFill>
                  <a:srgbClr val="FF0000"/>
                </a:solidFill>
                <a:latin typeface="Times New Roman" panose="02020603050405020304" pitchFamily="18" charset="0"/>
                <a:cs typeface="Times New Roman" panose="02020603050405020304" pitchFamily="18" charset="0"/>
              </a:rPr>
              <a:t>AGATA</a:t>
            </a:r>
            <a:r>
              <a:rPr lang="de-DE" altLang="de-DE" sz="1600" dirty="0">
                <a:solidFill>
                  <a:schemeClr val="tx1"/>
                </a:solidFill>
                <a:latin typeface="Times New Roman" panose="02020603050405020304" pitchFamily="18" charset="0"/>
                <a:cs typeface="Times New Roman" panose="02020603050405020304" pitchFamily="18" charset="0"/>
              </a:rPr>
              <a:t>: </a:t>
            </a:r>
            <a:endParaRPr lang="de-DE" altLang="de-DE" sz="1600" dirty="0">
              <a:latin typeface="Times New Roman" panose="02020603050405020304" pitchFamily="18" charset="0"/>
              <a:cs typeface="Times New Roman" panose="02020603050405020304" pitchFamily="18" charset="0"/>
            </a:endParaRPr>
          </a:p>
          <a:p>
            <a:pPr algn="just">
              <a:lnSpc>
                <a:spcPct val="100000"/>
              </a:lnSpc>
              <a:spcBef>
                <a:spcPct val="50000"/>
              </a:spcBef>
              <a:buClrTx/>
              <a:buSzTx/>
              <a:buFontTx/>
              <a:buNone/>
            </a:pPr>
            <a:r>
              <a:rPr lang="de-DE" altLang="de-DE" sz="1600" dirty="0" err="1" smtClean="0">
                <a:solidFill>
                  <a:srgbClr val="FF0000"/>
                </a:solidFill>
                <a:latin typeface="Times New Roman" panose="02020603050405020304" pitchFamily="18" charset="0"/>
                <a:cs typeface="Times New Roman" panose="02020603050405020304" pitchFamily="18" charset="0"/>
              </a:rPr>
              <a:t>A</a:t>
            </a:r>
            <a:r>
              <a:rPr lang="de-DE" altLang="de-DE" sz="1600" dirty="0" err="1" smtClean="0">
                <a:solidFill>
                  <a:schemeClr val="tx1"/>
                </a:solidFill>
                <a:latin typeface="Times New Roman" panose="02020603050405020304" pitchFamily="18" charset="0"/>
                <a:cs typeface="Times New Roman" panose="02020603050405020304" pitchFamily="18" charset="0"/>
              </a:rPr>
              <a:t>dvanced</a:t>
            </a:r>
            <a:r>
              <a:rPr lang="de-DE" altLang="de-DE" sz="1600" dirty="0" smtClean="0">
                <a:solidFill>
                  <a:schemeClr val="tx1"/>
                </a:solidFill>
                <a:latin typeface="Times New Roman" panose="02020603050405020304" pitchFamily="18" charset="0"/>
                <a:cs typeface="Times New Roman" panose="02020603050405020304" pitchFamily="18" charset="0"/>
              </a:rPr>
              <a:t> </a:t>
            </a:r>
            <a:r>
              <a:rPr lang="de-DE" altLang="de-DE" sz="1600" dirty="0">
                <a:solidFill>
                  <a:srgbClr val="FF0000"/>
                </a:solidFill>
                <a:latin typeface="Times New Roman" panose="02020603050405020304" pitchFamily="18" charset="0"/>
                <a:cs typeface="Times New Roman" panose="02020603050405020304" pitchFamily="18" charset="0"/>
              </a:rPr>
              <a:t>G</a:t>
            </a:r>
            <a:r>
              <a:rPr lang="de-DE" altLang="de-DE" sz="1600" dirty="0">
                <a:solidFill>
                  <a:schemeClr val="tx1"/>
                </a:solidFill>
                <a:latin typeface="Times New Roman" panose="02020603050405020304" pitchFamily="18" charset="0"/>
                <a:cs typeface="Times New Roman" panose="02020603050405020304" pitchFamily="18" charset="0"/>
              </a:rPr>
              <a:t>amma </a:t>
            </a:r>
            <a:r>
              <a:rPr lang="de-DE" altLang="de-DE" sz="1600" dirty="0">
                <a:solidFill>
                  <a:srgbClr val="FF0000"/>
                </a:solidFill>
                <a:latin typeface="Times New Roman" panose="02020603050405020304" pitchFamily="18" charset="0"/>
                <a:cs typeface="Times New Roman" panose="02020603050405020304" pitchFamily="18" charset="0"/>
              </a:rPr>
              <a:t>T</a:t>
            </a:r>
            <a:r>
              <a:rPr lang="de-DE" altLang="de-DE" sz="1600" dirty="0">
                <a:solidFill>
                  <a:schemeClr val="tx1"/>
                </a:solidFill>
                <a:latin typeface="Times New Roman" panose="02020603050405020304" pitchFamily="18" charset="0"/>
                <a:cs typeface="Times New Roman" panose="02020603050405020304" pitchFamily="18" charset="0"/>
              </a:rPr>
              <a:t>racking </a:t>
            </a:r>
            <a:r>
              <a:rPr lang="de-DE" altLang="de-DE" sz="1600" dirty="0">
                <a:solidFill>
                  <a:srgbClr val="FF0000"/>
                </a:solidFill>
                <a:latin typeface="Times New Roman" panose="02020603050405020304" pitchFamily="18" charset="0"/>
                <a:cs typeface="Times New Roman" panose="02020603050405020304" pitchFamily="18" charset="0"/>
              </a:rPr>
              <a:t>A</a:t>
            </a:r>
            <a:r>
              <a:rPr lang="de-DE" altLang="de-DE" sz="1600" dirty="0">
                <a:solidFill>
                  <a:schemeClr val="tx1"/>
                </a:solidFill>
                <a:latin typeface="Times New Roman" panose="02020603050405020304" pitchFamily="18" charset="0"/>
                <a:cs typeface="Times New Roman" panose="02020603050405020304" pitchFamily="18" charset="0"/>
              </a:rPr>
              <a:t>rray</a:t>
            </a:r>
          </a:p>
        </p:txBody>
      </p:sp>
      <p:sp>
        <p:nvSpPr>
          <p:cNvPr id="12" name="Text Box 18"/>
          <p:cNvSpPr txBox="1">
            <a:spLocks noChangeArrowheads="1"/>
          </p:cNvSpPr>
          <p:nvPr/>
        </p:nvSpPr>
        <p:spPr bwMode="auto">
          <a:xfrm>
            <a:off x="290513" y="3171825"/>
            <a:ext cx="2300287" cy="830997"/>
          </a:xfrm>
          <a:prstGeom prst="rect">
            <a:avLst/>
          </a:prstGeom>
          <a:solidFill>
            <a:srgbClr val="FFFF66"/>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vl6pPr marL="25146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6pPr>
            <a:lvl7pPr marL="29718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7pPr>
            <a:lvl8pPr marL="34290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8pPr>
            <a:lvl9pPr marL="38862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9pPr>
          </a:lstStyle>
          <a:p>
            <a:pPr algn="ctr" defTabSz="914400">
              <a:lnSpc>
                <a:spcPct val="100000"/>
              </a:lnSpc>
              <a:buClrTx/>
              <a:buSzTx/>
              <a:buFontTx/>
              <a:buNone/>
            </a:pPr>
            <a:r>
              <a:rPr lang="en-GB" altLang="de-DE" sz="1600" dirty="0">
                <a:solidFill>
                  <a:schemeClr val="tx1"/>
                </a:solidFill>
                <a:latin typeface="Times New Roman" panose="02020603050405020304" pitchFamily="18" charset="0"/>
                <a:cs typeface="Times New Roman" panose="02020603050405020304" pitchFamily="18" charset="0"/>
              </a:rPr>
              <a:t>Digital electronics</a:t>
            </a:r>
          </a:p>
          <a:p>
            <a:pPr algn="ctr" defTabSz="914400">
              <a:lnSpc>
                <a:spcPct val="100000"/>
              </a:lnSpc>
              <a:buClrTx/>
              <a:buSzTx/>
              <a:buFontTx/>
              <a:buNone/>
            </a:pPr>
            <a:r>
              <a:rPr lang="en-GB" altLang="de-DE" sz="1600" dirty="0">
                <a:solidFill>
                  <a:schemeClr val="tx1"/>
                </a:solidFill>
                <a:latin typeface="Times New Roman" panose="02020603050405020304" pitchFamily="18" charset="0"/>
                <a:cs typeface="Times New Roman" panose="02020603050405020304" pitchFamily="18" charset="0"/>
              </a:rPr>
              <a:t>to record and </a:t>
            </a:r>
            <a:br>
              <a:rPr lang="en-GB" altLang="de-DE" sz="1600" dirty="0">
                <a:solidFill>
                  <a:schemeClr val="tx1"/>
                </a:solidFill>
                <a:latin typeface="Times New Roman" panose="02020603050405020304" pitchFamily="18" charset="0"/>
                <a:cs typeface="Times New Roman" panose="02020603050405020304" pitchFamily="18" charset="0"/>
              </a:rPr>
            </a:br>
            <a:r>
              <a:rPr lang="en-GB" altLang="de-DE" sz="1600" dirty="0">
                <a:solidFill>
                  <a:schemeClr val="tx1"/>
                </a:solidFill>
                <a:latin typeface="Times New Roman" panose="02020603050405020304" pitchFamily="18" charset="0"/>
                <a:cs typeface="Times New Roman" panose="02020603050405020304" pitchFamily="18" charset="0"/>
              </a:rPr>
              <a:t>process segment signals</a:t>
            </a:r>
          </a:p>
        </p:txBody>
      </p:sp>
      <p:sp>
        <p:nvSpPr>
          <p:cNvPr id="13" name="Text Box 14"/>
          <p:cNvSpPr txBox="1">
            <a:spLocks noChangeArrowheads="1"/>
          </p:cNvSpPr>
          <p:nvPr/>
        </p:nvSpPr>
        <p:spPr bwMode="auto">
          <a:xfrm>
            <a:off x="3429000" y="2971800"/>
            <a:ext cx="2514600" cy="1477328"/>
          </a:xfrm>
          <a:prstGeom prst="rect">
            <a:avLst/>
          </a:prstGeom>
          <a:solidFill>
            <a:srgbClr val="FFFF66"/>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vl6pPr marL="25146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6pPr>
            <a:lvl7pPr marL="29718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7pPr>
            <a:lvl8pPr marL="34290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8pPr>
            <a:lvl9pPr marL="38862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9pPr>
          </a:lstStyle>
          <a:p>
            <a:pPr algn="ctr" defTabSz="914400">
              <a:lnSpc>
                <a:spcPct val="100000"/>
              </a:lnSpc>
              <a:buClrTx/>
              <a:buSzTx/>
              <a:buFontTx/>
              <a:buNone/>
            </a:pPr>
            <a:r>
              <a:rPr lang="en-GB" altLang="de-DE" sz="1600" dirty="0">
                <a:solidFill>
                  <a:schemeClr val="tx1"/>
                </a:solidFill>
                <a:latin typeface="Times New Roman" panose="02020603050405020304" pitchFamily="18" charset="0"/>
                <a:cs typeface="Times New Roman" panose="02020603050405020304" pitchFamily="18" charset="0"/>
              </a:rPr>
              <a:t>Pulse Shape Analysis to identify the interaction position coordinates </a:t>
            </a:r>
          </a:p>
          <a:p>
            <a:pPr algn="ctr" defTabSz="914400">
              <a:lnSpc>
                <a:spcPct val="100000"/>
              </a:lnSpc>
              <a:buClrTx/>
              <a:buSzTx/>
              <a:buFontTx/>
              <a:buNone/>
            </a:pPr>
            <a:endParaRPr lang="en-GB" altLang="de-DE" sz="1400" b="1" dirty="0">
              <a:solidFill>
                <a:schemeClr val="tx1"/>
              </a:solidFill>
              <a:latin typeface="Verdana" pitchFamily="34" charset="0"/>
              <a:cs typeface="Arial" pitchFamily="34" charset="0"/>
            </a:endParaRPr>
          </a:p>
          <a:p>
            <a:pPr algn="ctr" defTabSz="914400">
              <a:lnSpc>
                <a:spcPct val="100000"/>
              </a:lnSpc>
              <a:buClrTx/>
              <a:buSzTx/>
              <a:buFontTx/>
              <a:buNone/>
            </a:pPr>
            <a:endParaRPr lang="en-GB" altLang="de-DE" sz="1400" b="1" dirty="0">
              <a:solidFill>
                <a:schemeClr val="tx1"/>
              </a:solidFill>
              <a:latin typeface="Verdana" pitchFamily="34" charset="0"/>
              <a:cs typeface="Arial" pitchFamily="34" charset="0"/>
            </a:endParaRPr>
          </a:p>
          <a:p>
            <a:pPr algn="ctr" defTabSz="914400">
              <a:lnSpc>
                <a:spcPct val="100000"/>
              </a:lnSpc>
              <a:buClrTx/>
              <a:buSzTx/>
              <a:buFontTx/>
              <a:buNone/>
            </a:pPr>
            <a:endParaRPr lang="en-GB" altLang="de-DE" sz="1400" b="1" dirty="0">
              <a:solidFill>
                <a:schemeClr val="tx1"/>
              </a:solidFill>
              <a:latin typeface="Verdana" pitchFamily="34" charset="0"/>
              <a:cs typeface="Arial" pitchFamily="34" charset="0"/>
            </a:endParaRPr>
          </a:p>
        </p:txBody>
      </p:sp>
      <p:sp>
        <p:nvSpPr>
          <p:cNvPr id="14" name="Text Box 15"/>
          <p:cNvSpPr txBox="1">
            <a:spLocks noChangeArrowheads="1"/>
          </p:cNvSpPr>
          <p:nvPr/>
        </p:nvSpPr>
        <p:spPr bwMode="auto">
          <a:xfrm>
            <a:off x="4038600" y="4051300"/>
            <a:ext cx="1138238" cy="368300"/>
          </a:xfrm>
          <a:prstGeom prst="rect">
            <a:avLst/>
          </a:prstGeom>
          <a:solidFill>
            <a:srgbClr val="DDDDDD"/>
          </a:solidFill>
          <a:ln w="31750">
            <a:solidFill>
              <a:srgbClr val="000000"/>
            </a:solidFill>
            <a:miter lim="800000"/>
            <a:headEnd/>
            <a:tailEnd/>
          </a:ln>
        </p:spPr>
        <p:txBody>
          <a:bodyPr wrap="none">
            <a:spAutoFit/>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vl6pPr marL="25146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6pPr>
            <a:lvl7pPr marL="29718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7pPr>
            <a:lvl8pPr marL="34290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8pPr>
            <a:lvl9pPr marL="38862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9pPr>
          </a:lstStyle>
          <a:p>
            <a:pPr defTabSz="914400">
              <a:lnSpc>
                <a:spcPct val="100000"/>
              </a:lnSpc>
              <a:buClrTx/>
              <a:buSzTx/>
              <a:buFontTx/>
              <a:buNone/>
            </a:pPr>
            <a:r>
              <a:rPr lang="en-US" altLang="de-DE" sz="1600">
                <a:solidFill>
                  <a:schemeClr val="tx1"/>
                </a:solidFill>
                <a:latin typeface="Verdana" pitchFamily="34" charset="0"/>
                <a:cs typeface="Arial" pitchFamily="34" charset="0"/>
              </a:rPr>
              <a:t>(x,y,z,E)</a:t>
            </a:r>
            <a:r>
              <a:rPr lang="en-US" altLang="de-DE" sz="1600" baseline="-25000">
                <a:solidFill>
                  <a:schemeClr val="tx1"/>
                </a:solidFill>
                <a:latin typeface="Verdana" pitchFamily="34" charset="0"/>
                <a:cs typeface="Arial" pitchFamily="34" charset="0"/>
              </a:rPr>
              <a:t>i</a:t>
            </a:r>
          </a:p>
        </p:txBody>
      </p:sp>
      <p:sp>
        <p:nvSpPr>
          <p:cNvPr id="15" name="Text Box 16"/>
          <p:cNvSpPr txBox="1">
            <a:spLocks noChangeArrowheads="1"/>
          </p:cNvSpPr>
          <p:nvPr/>
        </p:nvSpPr>
        <p:spPr bwMode="auto">
          <a:xfrm>
            <a:off x="6248400" y="5257800"/>
            <a:ext cx="2827338" cy="1069975"/>
          </a:xfrm>
          <a:prstGeom prst="rect">
            <a:avLst/>
          </a:prstGeom>
          <a:solidFill>
            <a:srgbClr val="FFFF66"/>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vl6pPr marL="25146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6pPr>
            <a:lvl7pPr marL="29718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7pPr>
            <a:lvl8pPr marL="34290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8pPr>
            <a:lvl9pPr marL="38862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9pPr>
          </a:lstStyle>
          <a:p>
            <a:pPr algn="ctr" defTabSz="914400">
              <a:lnSpc>
                <a:spcPct val="100000"/>
              </a:lnSpc>
              <a:buClrTx/>
              <a:buSzTx/>
              <a:buFontTx/>
              <a:buNone/>
            </a:pPr>
            <a:r>
              <a:rPr lang="en-GB" altLang="de-DE" sz="1600" dirty="0">
                <a:solidFill>
                  <a:schemeClr val="tx1"/>
                </a:solidFill>
                <a:latin typeface="Times New Roman" panose="02020603050405020304" pitchFamily="18" charset="0"/>
                <a:cs typeface="Times New Roman" panose="02020603050405020304" pitchFamily="18" charset="0"/>
              </a:rPr>
              <a:t>Reconstruction of tracks </a:t>
            </a:r>
          </a:p>
          <a:p>
            <a:pPr algn="ctr" defTabSz="914400">
              <a:lnSpc>
                <a:spcPct val="100000"/>
              </a:lnSpc>
              <a:buClrTx/>
              <a:buSzTx/>
              <a:buFontTx/>
              <a:buNone/>
            </a:pPr>
            <a:r>
              <a:rPr lang="en-GB" altLang="de-DE" sz="1600" dirty="0">
                <a:solidFill>
                  <a:schemeClr val="tx1"/>
                </a:solidFill>
                <a:latin typeface="Times New Roman" panose="02020603050405020304" pitchFamily="18" charset="0"/>
                <a:cs typeface="Times New Roman" panose="02020603050405020304" pitchFamily="18" charset="0"/>
              </a:rPr>
              <a:t>e.g. by evaluation </a:t>
            </a:r>
            <a:r>
              <a:rPr lang="en-GB" altLang="de-DE" sz="1600" dirty="0" smtClean="0">
                <a:solidFill>
                  <a:schemeClr val="tx1"/>
                </a:solidFill>
                <a:latin typeface="Times New Roman" panose="02020603050405020304" pitchFamily="18" charset="0"/>
                <a:cs typeface="Times New Roman" panose="02020603050405020304" pitchFamily="18" charset="0"/>
              </a:rPr>
              <a:t>of</a:t>
            </a:r>
            <a:r>
              <a:rPr lang="de-DE" altLang="de-DE" sz="1600" dirty="0" smtClean="0">
                <a:solidFill>
                  <a:schemeClr val="tx1"/>
                </a:solidFill>
                <a:latin typeface="Times New Roman" panose="02020603050405020304" pitchFamily="18" charset="0"/>
                <a:cs typeface="Times New Roman" panose="02020603050405020304" pitchFamily="18" charset="0"/>
              </a:rPr>
              <a:t> </a:t>
            </a:r>
            <a:r>
              <a:rPr lang="en-GB" altLang="de-DE" sz="1600" dirty="0" smtClean="0">
                <a:solidFill>
                  <a:schemeClr val="tx1"/>
                </a:solidFill>
                <a:latin typeface="Times New Roman" panose="02020603050405020304" pitchFamily="18" charset="0"/>
                <a:cs typeface="Times New Roman" panose="02020603050405020304" pitchFamily="18" charset="0"/>
              </a:rPr>
              <a:t>permutations </a:t>
            </a:r>
            <a:endParaRPr lang="en-GB" altLang="de-DE" sz="1600" dirty="0">
              <a:solidFill>
                <a:schemeClr val="tx1"/>
              </a:solidFill>
              <a:latin typeface="Times New Roman" panose="02020603050405020304" pitchFamily="18" charset="0"/>
              <a:cs typeface="Times New Roman" panose="02020603050405020304" pitchFamily="18" charset="0"/>
            </a:endParaRPr>
          </a:p>
          <a:p>
            <a:pPr algn="ctr" defTabSz="914400">
              <a:lnSpc>
                <a:spcPct val="100000"/>
              </a:lnSpc>
              <a:buClrTx/>
              <a:buSzTx/>
              <a:buFontTx/>
              <a:buNone/>
            </a:pPr>
            <a:r>
              <a:rPr lang="en-GB" altLang="de-DE" sz="1600" dirty="0">
                <a:solidFill>
                  <a:schemeClr val="tx1"/>
                </a:solidFill>
                <a:latin typeface="Times New Roman" panose="02020603050405020304" pitchFamily="18" charset="0"/>
                <a:cs typeface="Times New Roman" panose="02020603050405020304" pitchFamily="18" charset="0"/>
              </a:rPr>
              <a:t>of interaction points</a:t>
            </a:r>
          </a:p>
        </p:txBody>
      </p:sp>
      <p:sp>
        <p:nvSpPr>
          <p:cNvPr id="16" name="Text Box 25"/>
          <p:cNvSpPr txBox="1">
            <a:spLocks noChangeArrowheads="1"/>
          </p:cNvSpPr>
          <p:nvPr/>
        </p:nvSpPr>
        <p:spPr bwMode="auto">
          <a:xfrm>
            <a:off x="457200" y="5638800"/>
            <a:ext cx="2209800" cy="338554"/>
          </a:xfrm>
          <a:prstGeom prst="rect">
            <a:avLst/>
          </a:prstGeom>
          <a:solidFill>
            <a:srgbClr val="FFFF66"/>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vl6pPr marL="25146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6pPr>
            <a:lvl7pPr marL="29718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7pPr>
            <a:lvl8pPr marL="34290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8pPr>
            <a:lvl9pPr marL="38862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9pPr>
          </a:lstStyle>
          <a:p>
            <a:pPr algn="ctr" defTabSz="914400">
              <a:lnSpc>
                <a:spcPct val="100000"/>
              </a:lnSpc>
              <a:buClrTx/>
              <a:buSzTx/>
              <a:buFontTx/>
              <a:buNone/>
            </a:pPr>
            <a:r>
              <a:rPr lang="en-US" altLang="de-DE" sz="1600" dirty="0" smtClean="0">
                <a:solidFill>
                  <a:srgbClr val="FF3300"/>
                </a:solidFill>
                <a:latin typeface="Times New Roman" panose="02020603050405020304" pitchFamily="18" charset="0"/>
                <a:cs typeface="Times New Roman" panose="02020603050405020304" pitchFamily="18" charset="0"/>
              </a:rPr>
              <a:t>reconstructed</a:t>
            </a:r>
            <a:r>
              <a:rPr lang="it-IT" altLang="de-DE" sz="1600" dirty="0" smtClean="0">
                <a:solidFill>
                  <a:srgbClr val="FF3300"/>
                </a:solidFill>
                <a:latin typeface="Times New Roman" panose="02020603050405020304" pitchFamily="18" charset="0"/>
                <a:cs typeface="Times New Roman" panose="02020603050405020304" pitchFamily="18" charset="0"/>
              </a:rPr>
              <a:t> </a:t>
            </a:r>
            <a:r>
              <a:rPr lang="el-GR" altLang="de-DE" sz="1600" dirty="0" smtClean="0">
                <a:solidFill>
                  <a:srgbClr val="FF3300"/>
                </a:solidFill>
                <a:latin typeface="Times New Roman"/>
                <a:cs typeface="Times New Roman"/>
              </a:rPr>
              <a:t>γ</a:t>
            </a:r>
            <a:r>
              <a:rPr lang="de-DE" altLang="de-DE" sz="1600" dirty="0" smtClean="0">
                <a:solidFill>
                  <a:srgbClr val="FF3300"/>
                </a:solidFill>
                <a:latin typeface="Times New Roman"/>
                <a:cs typeface="Times New Roman"/>
              </a:rPr>
              <a:t>-</a:t>
            </a:r>
            <a:r>
              <a:rPr lang="en-US" altLang="de-DE" sz="1600" dirty="0" smtClean="0">
                <a:solidFill>
                  <a:srgbClr val="FF3300"/>
                </a:solidFill>
                <a:latin typeface="Times New Roman" panose="02020603050405020304" pitchFamily="18" charset="0"/>
                <a:cs typeface="Times New Roman" panose="02020603050405020304" pitchFamily="18" charset="0"/>
              </a:rPr>
              <a:t>rays</a:t>
            </a:r>
            <a:endParaRPr lang="en-US" altLang="de-DE" sz="1600" dirty="0">
              <a:solidFill>
                <a:srgbClr val="FF3300"/>
              </a:solidFill>
              <a:latin typeface="Times New Roman" panose="02020603050405020304" pitchFamily="18" charset="0"/>
              <a:cs typeface="Times New Roman" panose="02020603050405020304" pitchFamily="18" charset="0"/>
            </a:endParaRPr>
          </a:p>
        </p:txBody>
      </p:sp>
      <p:sp>
        <p:nvSpPr>
          <p:cNvPr id="18" name="AutoShape 19"/>
          <p:cNvSpPr>
            <a:spLocks noChangeArrowheads="1"/>
          </p:cNvSpPr>
          <p:nvPr/>
        </p:nvSpPr>
        <p:spPr bwMode="auto">
          <a:xfrm>
            <a:off x="1066800" y="2514600"/>
            <a:ext cx="838200" cy="609600"/>
          </a:xfrm>
          <a:prstGeom prst="downArrow">
            <a:avLst>
              <a:gd name="adj1" fmla="val 50000"/>
              <a:gd name="adj2" fmla="val 25000"/>
            </a:avLst>
          </a:prstGeom>
          <a:solidFill>
            <a:srgbClr val="96969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9" name="AutoShape 20"/>
          <p:cNvSpPr>
            <a:spLocks noChangeArrowheads="1"/>
          </p:cNvSpPr>
          <p:nvPr/>
        </p:nvSpPr>
        <p:spPr bwMode="auto">
          <a:xfrm rot="16200000">
            <a:off x="2628900" y="3314700"/>
            <a:ext cx="762000" cy="685800"/>
          </a:xfrm>
          <a:prstGeom prst="downArrow">
            <a:avLst>
              <a:gd name="adj1" fmla="val 50000"/>
              <a:gd name="adj2" fmla="val 25000"/>
            </a:avLst>
          </a:prstGeom>
          <a:solidFill>
            <a:srgbClr val="96969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0" name="AutoShape 30"/>
          <p:cNvSpPr>
            <a:spLocks noChangeArrowheads="1"/>
          </p:cNvSpPr>
          <p:nvPr/>
        </p:nvSpPr>
        <p:spPr bwMode="auto">
          <a:xfrm rot="5400000">
            <a:off x="6515100" y="3467100"/>
            <a:ext cx="1295400" cy="15240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rPr>
              <a:t>Ingredients of </a:t>
            </a:r>
            <a:r>
              <a:rPr lang="el-GR" altLang="de-DE" sz="2600" b="1" dirty="0" smtClean="0">
                <a:solidFill>
                  <a:srgbClr val="0000CC"/>
                </a:solidFill>
                <a:latin typeface="Times New Roman"/>
                <a:ea typeface="ＭＳ Ｐゴシック" pitchFamily="34" charset="-128"/>
                <a:cs typeface="Times New Roman"/>
              </a:rPr>
              <a:t>γ</a:t>
            </a:r>
            <a:r>
              <a:rPr lang="de-DE" altLang="de-DE" sz="2600" b="1" dirty="0" smtClean="0">
                <a:solidFill>
                  <a:srgbClr val="0000CC"/>
                </a:solidFill>
                <a:latin typeface="Times New Roman"/>
                <a:ea typeface="ＭＳ Ｐゴシック" pitchFamily="34" charset="-128"/>
                <a:cs typeface="Times New Roman"/>
              </a:rPr>
              <a:t>-</a:t>
            </a:r>
            <a:r>
              <a:rPr lang="de-DE" altLang="de-DE" sz="2600" b="1" dirty="0" err="1" smtClean="0">
                <a:solidFill>
                  <a:srgbClr val="0000CC"/>
                </a:solidFill>
                <a:latin typeface="Times New Roman"/>
                <a:ea typeface="ＭＳ Ｐゴシック" pitchFamily="34" charset="-128"/>
                <a:cs typeface="Times New Roman"/>
              </a:rPr>
              <a:t>ray</a:t>
            </a:r>
            <a:r>
              <a:rPr lang="de-DE" altLang="de-DE" sz="2600" b="1" dirty="0" smtClean="0">
                <a:solidFill>
                  <a:srgbClr val="0000CC"/>
                </a:solidFill>
                <a:latin typeface="Times New Roman"/>
                <a:ea typeface="ＭＳ Ｐゴシック" pitchFamily="34" charset="-128"/>
                <a:cs typeface="Times New Roman"/>
              </a:rPr>
              <a:t> </a:t>
            </a:r>
            <a:r>
              <a:rPr lang="de-DE" altLang="de-DE" sz="2600" b="1" dirty="0" err="1" smtClean="0">
                <a:solidFill>
                  <a:srgbClr val="0000CC"/>
                </a:solidFill>
                <a:latin typeface="Times New Roman"/>
                <a:ea typeface="ＭＳ Ｐゴシック" pitchFamily="34" charset="-128"/>
                <a:cs typeface="Times New Roman"/>
              </a:rPr>
              <a:t>tracking</a:t>
            </a:r>
            <a:endParaRPr lang="en-GB" altLang="de-DE" sz="2600" b="1" dirty="0" smtClean="0">
              <a:solidFill>
                <a:srgbClr val="0000CC"/>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1406755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4320000"/>
            <a:ext cx="2667000" cy="17875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209675"/>
            <a:ext cx="2743200" cy="2524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20465"/>
            <a:ext cx="2590800" cy="25685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e_pul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320000"/>
            <a:ext cx="2955925" cy="20034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p:cNvSpPr txBox="1">
            <a:spLocks noChangeArrowheads="1"/>
          </p:cNvSpPr>
          <p:nvPr/>
        </p:nvSpPr>
        <p:spPr bwMode="auto">
          <a:xfrm>
            <a:off x="3312000" y="5486400"/>
            <a:ext cx="2952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sz="1600" dirty="0" err="1">
                <a:solidFill>
                  <a:srgbClr val="A50021"/>
                </a:solidFill>
                <a:latin typeface="Times New Roman" panose="02020603050405020304" pitchFamily="18" charset="0"/>
                <a:cs typeface="Times New Roman" panose="02020603050405020304" pitchFamily="18" charset="0"/>
              </a:rPr>
              <a:t>Comparison</a:t>
            </a:r>
            <a:r>
              <a:rPr lang="de-DE" altLang="de-DE" sz="1600" dirty="0">
                <a:solidFill>
                  <a:srgbClr val="A50021"/>
                </a:solidFill>
                <a:latin typeface="Times New Roman" panose="02020603050405020304" pitchFamily="18" charset="0"/>
                <a:cs typeface="Times New Roman" panose="02020603050405020304" pitchFamily="18" charset="0"/>
              </a:rPr>
              <a:t> </a:t>
            </a:r>
            <a:r>
              <a:rPr lang="de-DE" altLang="de-DE" sz="1600" dirty="0" err="1">
                <a:solidFill>
                  <a:srgbClr val="A50021"/>
                </a:solidFill>
                <a:latin typeface="Times New Roman" panose="02020603050405020304" pitchFamily="18" charset="0"/>
                <a:cs typeface="Times New Roman" panose="02020603050405020304" pitchFamily="18" charset="0"/>
              </a:rPr>
              <a:t>provides</a:t>
            </a:r>
            <a:r>
              <a:rPr lang="de-DE" altLang="de-DE" sz="1600" dirty="0">
                <a:solidFill>
                  <a:srgbClr val="A50021"/>
                </a:solidFill>
                <a:latin typeface="Times New Roman" panose="02020603050405020304" pitchFamily="18" charset="0"/>
                <a:cs typeface="Times New Roman" panose="02020603050405020304" pitchFamily="18" charset="0"/>
              </a:rPr>
              <a:t> </a:t>
            </a:r>
            <a:r>
              <a:rPr lang="de-DE" altLang="de-DE" sz="1600" dirty="0" err="1">
                <a:solidFill>
                  <a:srgbClr val="A50021"/>
                </a:solidFill>
                <a:latin typeface="Times New Roman" panose="02020603050405020304" pitchFamily="18" charset="0"/>
                <a:cs typeface="Times New Roman" panose="02020603050405020304" pitchFamily="18" charset="0"/>
              </a:rPr>
              <a:t>the</a:t>
            </a:r>
            <a:r>
              <a:rPr lang="de-DE" altLang="de-DE" sz="1600" dirty="0">
                <a:solidFill>
                  <a:srgbClr val="A50021"/>
                </a:solidFill>
                <a:latin typeface="Times New Roman" panose="02020603050405020304" pitchFamily="18" charset="0"/>
                <a:cs typeface="Times New Roman" panose="02020603050405020304" pitchFamily="18" charset="0"/>
              </a:rPr>
              <a:t> </a:t>
            </a:r>
            <a:r>
              <a:rPr lang="de-DE" altLang="de-DE" sz="1600" dirty="0" err="1">
                <a:solidFill>
                  <a:srgbClr val="A50021"/>
                </a:solidFill>
                <a:latin typeface="Times New Roman" panose="02020603050405020304" pitchFamily="18" charset="0"/>
                <a:cs typeface="Times New Roman" panose="02020603050405020304" pitchFamily="18" charset="0"/>
              </a:rPr>
              <a:t>position</a:t>
            </a:r>
            <a:endParaRPr lang="de-DE" altLang="de-DE" sz="1600" dirty="0">
              <a:solidFill>
                <a:srgbClr val="A50021"/>
              </a:solidFill>
              <a:latin typeface="Times New Roman" panose="02020603050405020304" pitchFamily="18" charset="0"/>
              <a:cs typeface="Times New Roman" panose="02020603050405020304" pitchFamily="18" charset="0"/>
            </a:endParaRPr>
          </a:p>
        </p:txBody>
      </p:sp>
      <p:sp>
        <p:nvSpPr>
          <p:cNvPr id="8" name="Line 5"/>
          <p:cNvSpPr>
            <a:spLocks noChangeShapeType="1"/>
          </p:cNvSpPr>
          <p:nvPr/>
        </p:nvSpPr>
        <p:spPr bwMode="auto">
          <a:xfrm>
            <a:off x="3429000" y="5976000"/>
            <a:ext cx="2743200" cy="0"/>
          </a:xfrm>
          <a:prstGeom prst="line">
            <a:avLst/>
          </a:prstGeom>
          <a:noFill/>
          <a:ln w="28575">
            <a:solidFill>
              <a:srgbClr val="8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Text Box 14"/>
          <p:cNvSpPr txBox="1">
            <a:spLocks noChangeArrowheads="1"/>
          </p:cNvSpPr>
          <p:nvPr/>
        </p:nvSpPr>
        <p:spPr bwMode="auto">
          <a:xfrm>
            <a:off x="3429000" y="2971800"/>
            <a:ext cx="2514600" cy="1477328"/>
          </a:xfrm>
          <a:prstGeom prst="rect">
            <a:avLst/>
          </a:prstGeom>
          <a:solidFill>
            <a:srgbClr val="FFFF66"/>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vl6pPr marL="25146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6pPr>
            <a:lvl7pPr marL="29718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7pPr>
            <a:lvl8pPr marL="34290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8pPr>
            <a:lvl9pPr marL="38862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9pPr>
          </a:lstStyle>
          <a:p>
            <a:pPr algn="ctr" defTabSz="914400">
              <a:lnSpc>
                <a:spcPct val="100000"/>
              </a:lnSpc>
              <a:buClrTx/>
              <a:buSzTx/>
              <a:buFontTx/>
              <a:buNone/>
            </a:pPr>
            <a:r>
              <a:rPr lang="en-GB" altLang="de-DE" sz="1600" dirty="0">
                <a:solidFill>
                  <a:schemeClr val="tx1"/>
                </a:solidFill>
                <a:latin typeface="Times New Roman" panose="02020603050405020304" pitchFamily="18" charset="0"/>
                <a:cs typeface="Times New Roman" panose="02020603050405020304" pitchFamily="18" charset="0"/>
              </a:rPr>
              <a:t>Pulse Shape Analysis to identify the interaction position coordinates </a:t>
            </a:r>
          </a:p>
          <a:p>
            <a:pPr algn="ctr" defTabSz="914400">
              <a:lnSpc>
                <a:spcPct val="100000"/>
              </a:lnSpc>
              <a:buClrTx/>
              <a:buSzTx/>
              <a:buFontTx/>
              <a:buNone/>
            </a:pPr>
            <a:endParaRPr lang="en-GB" altLang="de-DE" sz="1400" b="1" dirty="0">
              <a:solidFill>
                <a:schemeClr val="tx1"/>
              </a:solidFill>
              <a:latin typeface="Verdana" pitchFamily="34" charset="0"/>
              <a:cs typeface="Arial" pitchFamily="34" charset="0"/>
            </a:endParaRPr>
          </a:p>
          <a:p>
            <a:pPr algn="ctr" defTabSz="914400">
              <a:lnSpc>
                <a:spcPct val="100000"/>
              </a:lnSpc>
              <a:buClrTx/>
              <a:buSzTx/>
              <a:buFontTx/>
              <a:buNone/>
            </a:pPr>
            <a:endParaRPr lang="en-GB" altLang="de-DE" sz="1400" b="1" dirty="0">
              <a:solidFill>
                <a:schemeClr val="tx1"/>
              </a:solidFill>
              <a:latin typeface="Verdana" pitchFamily="34" charset="0"/>
              <a:cs typeface="Arial" pitchFamily="34" charset="0"/>
            </a:endParaRPr>
          </a:p>
          <a:p>
            <a:pPr algn="ctr" defTabSz="914400">
              <a:lnSpc>
                <a:spcPct val="100000"/>
              </a:lnSpc>
              <a:buClrTx/>
              <a:buSzTx/>
              <a:buFontTx/>
              <a:buNone/>
            </a:pPr>
            <a:endParaRPr lang="en-GB" altLang="de-DE" sz="1400" b="1" dirty="0">
              <a:solidFill>
                <a:schemeClr val="tx1"/>
              </a:solidFill>
              <a:latin typeface="Verdana" pitchFamily="34" charset="0"/>
              <a:cs typeface="Arial" pitchFamily="34" charset="0"/>
            </a:endParaRPr>
          </a:p>
        </p:txBody>
      </p:sp>
      <p:sp>
        <p:nvSpPr>
          <p:cNvPr id="14" name="Text Box 15"/>
          <p:cNvSpPr txBox="1">
            <a:spLocks noChangeArrowheads="1"/>
          </p:cNvSpPr>
          <p:nvPr/>
        </p:nvSpPr>
        <p:spPr bwMode="auto">
          <a:xfrm>
            <a:off x="4038600" y="4051300"/>
            <a:ext cx="1138238" cy="368300"/>
          </a:xfrm>
          <a:prstGeom prst="rect">
            <a:avLst/>
          </a:prstGeom>
          <a:solidFill>
            <a:srgbClr val="DDDDDD"/>
          </a:solidFill>
          <a:ln w="31750">
            <a:solidFill>
              <a:srgbClr val="000000"/>
            </a:solidFill>
            <a:miter lim="800000"/>
            <a:headEnd/>
            <a:tailEnd/>
          </a:ln>
        </p:spPr>
        <p:txBody>
          <a:bodyPr wrap="none">
            <a:spAutoFit/>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vl6pPr marL="25146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6pPr>
            <a:lvl7pPr marL="29718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7pPr>
            <a:lvl8pPr marL="34290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8pPr>
            <a:lvl9pPr marL="38862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9pPr>
          </a:lstStyle>
          <a:p>
            <a:pPr defTabSz="914400">
              <a:lnSpc>
                <a:spcPct val="100000"/>
              </a:lnSpc>
              <a:buClrTx/>
              <a:buSzTx/>
              <a:buFontTx/>
              <a:buNone/>
            </a:pPr>
            <a:r>
              <a:rPr lang="en-US" altLang="de-DE" sz="1600">
                <a:solidFill>
                  <a:schemeClr val="tx1"/>
                </a:solidFill>
                <a:latin typeface="Verdana" pitchFamily="34" charset="0"/>
                <a:cs typeface="Arial" pitchFamily="34" charset="0"/>
              </a:rPr>
              <a:t>(x,y,z,E)</a:t>
            </a:r>
            <a:r>
              <a:rPr lang="en-US" altLang="de-DE" sz="1600" baseline="-25000">
                <a:solidFill>
                  <a:schemeClr val="tx1"/>
                </a:solidFill>
                <a:latin typeface="Verdana" pitchFamily="34" charset="0"/>
                <a:cs typeface="Arial" pitchFamily="34" charset="0"/>
              </a:rPr>
              <a:t>i</a:t>
            </a:r>
          </a:p>
        </p:txBody>
      </p:sp>
      <p:sp>
        <p:nvSpPr>
          <p:cNvPr id="17" name="Text Box 17"/>
          <p:cNvSpPr txBox="1">
            <a:spLocks noChangeArrowheads="1"/>
          </p:cNvSpPr>
          <p:nvPr/>
        </p:nvSpPr>
        <p:spPr bwMode="auto">
          <a:xfrm>
            <a:off x="504000" y="3708000"/>
            <a:ext cx="2412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00000"/>
              </a:lnSpc>
              <a:spcBef>
                <a:spcPct val="50000"/>
              </a:spcBef>
              <a:buClrTx/>
              <a:buSzTx/>
              <a:buFontTx/>
              <a:buNone/>
            </a:pPr>
            <a:r>
              <a:rPr lang="de-DE" altLang="de-DE" sz="1600" dirty="0">
                <a:solidFill>
                  <a:schemeClr val="tx1"/>
                </a:solidFill>
                <a:latin typeface="Times New Roman" panose="02020603050405020304" pitchFamily="18" charset="0"/>
                <a:cs typeface="Times New Roman" panose="02020603050405020304" pitchFamily="18" charset="0"/>
              </a:rPr>
              <a:t>Traces </a:t>
            </a:r>
            <a:r>
              <a:rPr lang="de-DE" altLang="de-DE" sz="1600" dirty="0" err="1">
                <a:solidFill>
                  <a:schemeClr val="tx1"/>
                </a:solidFill>
                <a:latin typeface="Times New Roman" panose="02020603050405020304" pitchFamily="18" charset="0"/>
                <a:cs typeface="Times New Roman" panose="02020603050405020304" pitchFamily="18" charset="0"/>
              </a:rPr>
              <a:t>from</a:t>
            </a:r>
            <a:r>
              <a:rPr lang="de-DE" altLang="de-DE" sz="1600" dirty="0">
                <a:solidFill>
                  <a:schemeClr val="tx1"/>
                </a:solidFill>
                <a:latin typeface="Times New Roman" panose="02020603050405020304" pitchFamily="18" charset="0"/>
                <a:cs typeface="Times New Roman" panose="02020603050405020304" pitchFamily="18" charset="0"/>
              </a:rPr>
              <a:t> a </a:t>
            </a:r>
            <a:r>
              <a:rPr lang="de-DE" altLang="de-DE" sz="1600" dirty="0" err="1">
                <a:solidFill>
                  <a:schemeClr val="tx1"/>
                </a:solidFill>
                <a:latin typeface="Times New Roman" panose="02020603050405020304" pitchFamily="18" charset="0"/>
                <a:cs typeface="Times New Roman" panose="02020603050405020304" pitchFamily="18" charset="0"/>
              </a:rPr>
              <a:t>data</a:t>
            </a:r>
            <a:r>
              <a:rPr lang="de-DE" altLang="de-DE" sz="1600" dirty="0">
                <a:solidFill>
                  <a:schemeClr val="tx1"/>
                </a:solidFill>
                <a:latin typeface="Times New Roman" panose="02020603050405020304" pitchFamily="18" charset="0"/>
                <a:cs typeface="Times New Roman" panose="02020603050405020304" pitchFamily="18" charset="0"/>
              </a:rPr>
              <a:t> </a:t>
            </a:r>
            <a:r>
              <a:rPr lang="de-DE" altLang="de-DE" sz="1600" dirty="0" err="1">
                <a:solidFill>
                  <a:schemeClr val="tx1"/>
                </a:solidFill>
                <a:latin typeface="Times New Roman" panose="02020603050405020304" pitchFamily="18" charset="0"/>
                <a:cs typeface="Times New Roman" panose="02020603050405020304" pitchFamily="18" charset="0"/>
              </a:rPr>
              <a:t>base</a:t>
            </a:r>
            <a:r>
              <a:rPr lang="de-DE" altLang="de-DE" sz="1600" dirty="0">
                <a:solidFill>
                  <a:schemeClr val="tx1"/>
                </a:solidFill>
                <a:latin typeface="Times New Roman" panose="02020603050405020304" pitchFamily="18" charset="0"/>
                <a:cs typeface="Times New Roman" panose="02020603050405020304" pitchFamily="18" charset="0"/>
              </a:rPr>
              <a:t> </a:t>
            </a:r>
            <a:r>
              <a:rPr lang="de-DE" altLang="de-DE" sz="1600" dirty="0" err="1">
                <a:solidFill>
                  <a:schemeClr val="tx1"/>
                </a:solidFill>
                <a:latin typeface="Times New Roman" panose="02020603050405020304" pitchFamily="18" charset="0"/>
                <a:cs typeface="Times New Roman" panose="02020603050405020304" pitchFamily="18" charset="0"/>
              </a:rPr>
              <a:t>for</a:t>
            </a:r>
            <a:r>
              <a:rPr lang="de-DE" altLang="de-DE" sz="1600" dirty="0">
                <a:solidFill>
                  <a:schemeClr val="tx1"/>
                </a:solidFill>
                <a:latin typeface="Times New Roman" panose="02020603050405020304" pitchFamily="18" charset="0"/>
                <a:cs typeface="Times New Roman" panose="02020603050405020304" pitchFamily="18" charset="0"/>
              </a:rPr>
              <a:t>  </a:t>
            </a:r>
            <a:r>
              <a:rPr lang="de-DE" altLang="de-DE" sz="1600" dirty="0" err="1">
                <a:solidFill>
                  <a:schemeClr val="tx1"/>
                </a:solidFill>
                <a:latin typeface="Times New Roman" panose="02020603050405020304" pitchFamily="18" charset="0"/>
                <a:cs typeface="Times New Roman" panose="02020603050405020304" pitchFamily="18" charset="0"/>
              </a:rPr>
              <a:t>known</a:t>
            </a:r>
            <a:r>
              <a:rPr lang="de-DE" altLang="de-DE" sz="1600" dirty="0">
                <a:solidFill>
                  <a:schemeClr val="tx1"/>
                </a:solidFill>
                <a:latin typeface="Times New Roman" panose="02020603050405020304" pitchFamily="18" charset="0"/>
                <a:cs typeface="Times New Roman" panose="02020603050405020304" pitchFamily="18" charset="0"/>
              </a:rPr>
              <a:t> </a:t>
            </a:r>
            <a:r>
              <a:rPr lang="de-DE" altLang="de-DE" sz="1600" dirty="0" err="1">
                <a:solidFill>
                  <a:schemeClr val="tx1"/>
                </a:solidFill>
                <a:latin typeface="Times New Roman" panose="02020603050405020304" pitchFamily="18" charset="0"/>
                <a:cs typeface="Times New Roman" panose="02020603050405020304" pitchFamily="18" charset="0"/>
              </a:rPr>
              <a:t>positions</a:t>
            </a:r>
            <a:r>
              <a:rPr lang="de-DE" altLang="de-DE" sz="1600" dirty="0">
                <a:solidFill>
                  <a:schemeClr val="tx1"/>
                </a:solidFill>
                <a:latin typeface="Times New Roman" panose="02020603050405020304" pitchFamily="18" charset="0"/>
                <a:cs typeface="Times New Roman" panose="02020603050405020304" pitchFamily="18" charset="0"/>
              </a:rPr>
              <a:t> (</a:t>
            </a:r>
            <a:r>
              <a:rPr lang="de-DE" altLang="de-DE" sz="1600" dirty="0" err="1">
                <a:solidFill>
                  <a:schemeClr val="tx1"/>
                </a:solidFill>
                <a:latin typeface="Times New Roman" panose="02020603050405020304" pitchFamily="18" charset="0"/>
                <a:cs typeface="Times New Roman" panose="02020603050405020304" pitchFamily="18" charset="0"/>
              </a:rPr>
              <a:t>x,y,z</a:t>
            </a:r>
            <a:r>
              <a:rPr lang="de-DE" altLang="de-DE" sz="1600" dirty="0">
                <a:solidFill>
                  <a:schemeClr val="tx1"/>
                </a:solidFill>
                <a:latin typeface="Times New Roman" panose="02020603050405020304" pitchFamily="18" charset="0"/>
                <a:cs typeface="Times New Roman" panose="02020603050405020304" pitchFamily="18" charset="0"/>
              </a:rPr>
              <a:t>)</a:t>
            </a:r>
          </a:p>
        </p:txBody>
      </p:sp>
      <p:sp>
        <p:nvSpPr>
          <p:cNvPr id="22"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rPr>
              <a:t>Ingredients of </a:t>
            </a:r>
            <a:r>
              <a:rPr lang="el-GR" altLang="de-DE" sz="2600" b="1" dirty="0" smtClean="0">
                <a:solidFill>
                  <a:srgbClr val="0000CC"/>
                </a:solidFill>
                <a:latin typeface="Times New Roman"/>
                <a:ea typeface="ＭＳ Ｐゴシック" pitchFamily="34" charset="-128"/>
                <a:cs typeface="Times New Roman"/>
              </a:rPr>
              <a:t>γ</a:t>
            </a:r>
            <a:r>
              <a:rPr lang="de-DE" altLang="de-DE" sz="2600" b="1" dirty="0" smtClean="0">
                <a:solidFill>
                  <a:srgbClr val="0000CC"/>
                </a:solidFill>
                <a:latin typeface="Times New Roman"/>
                <a:ea typeface="ＭＳ Ｐゴシック" pitchFamily="34" charset="-128"/>
                <a:cs typeface="Times New Roman"/>
              </a:rPr>
              <a:t>-</a:t>
            </a:r>
            <a:r>
              <a:rPr lang="de-DE" altLang="de-DE" sz="2600" b="1" dirty="0" err="1" smtClean="0">
                <a:solidFill>
                  <a:srgbClr val="0000CC"/>
                </a:solidFill>
                <a:latin typeface="Times New Roman"/>
                <a:ea typeface="ＭＳ Ｐゴシック" pitchFamily="34" charset="-128"/>
                <a:cs typeface="Times New Roman"/>
              </a:rPr>
              <a:t>ray</a:t>
            </a:r>
            <a:r>
              <a:rPr lang="de-DE" altLang="de-DE" sz="2600" b="1" dirty="0" smtClean="0">
                <a:solidFill>
                  <a:srgbClr val="0000CC"/>
                </a:solidFill>
                <a:latin typeface="Times New Roman"/>
                <a:ea typeface="ＭＳ Ｐゴシック" pitchFamily="34" charset="-128"/>
                <a:cs typeface="Times New Roman"/>
              </a:rPr>
              <a:t> </a:t>
            </a:r>
            <a:r>
              <a:rPr lang="de-DE" altLang="de-DE" sz="2600" b="1" dirty="0" err="1" smtClean="0">
                <a:solidFill>
                  <a:srgbClr val="0000CC"/>
                </a:solidFill>
                <a:latin typeface="Times New Roman"/>
                <a:ea typeface="ＭＳ Ｐゴシック" pitchFamily="34" charset="-128"/>
                <a:cs typeface="Times New Roman"/>
              </a:rPr>
              <a:t>tracking</a:t>
            </a:r>
            <a:endParaRPr lang="en-GB" altLang="de-DE" sz="2600" b="1" dirty="0" smtClean="0">
              <a:solidFill>
                <a:srgbClr val="0000CC"/>
              </a:solidFill>
              <a:latin typeface="Times New Roman" pitchFamily="18" charset="0"/>
              <a:ea typeface="ＭＳ Ｐゴシック" pitchFamily="34" charset="-128"/>
            </a:endParaRPr>
          </a:p>
        </p:txBody>
      </p:sp>
      <p:sp>
        <p:nvSpPr>
          <p:cNvPr id="21" name="Rounded Rectangle 33"/>
          <p:cNvSpPr>
            <a:spLocks noChangeArrowheads="1"/>
          </p:cNvSpPr>
          <p:nvPr/>
        </p:nvSpPr>
        <p:spPr bwMode="auto">
          <a:xfrm rot="16200000">
            <a:off x="3657600" y="2438400"/>
            <a:ext cx="2057400" cy="2667000"/>
          </a:xfrm>
          <a:prstGeom prst="roundRect">
            <a:avLst>
              <a:gd name="adj" fmla="val 16667"/>
            </a:avLst>
          </a:prstGeom>
          <a:solidFill>
            <a:srgbClr val="BBE0E3">
              <a:alpha val="41176"/>
            </a:srgbClr>
          </a:solidFill>
          <a:ln w="9525" algn="ctr">
            <a:solidFill>
              <a:schemeClr val="tx1"/>
            </a:solidFill>
            <a:round/>
            <a:headEnd/>
            <a:tailEnd/>
          </a:ln>
        </p:spPr>
        <p:txBody>
          <a:bodyPr vert="eaVert"/>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vl6pPr marL="25146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6pPr>
            <a:lvl7pPr marL="29718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7pPr>
            <a:lvl8pPr marL="34290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8pPr>
            <a:lvl9pPr marL="38862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9pPr>
          </a:lstStyle>
          <a:p>
            <a:pPr defTabSz="914400" eaLnBrk="0" hangingPunct="0">
              <a:lnSpc>
                <a:spcPct val="100000"/>
              </a:lnSpc>
              <a:buClrTx/>
              <a:buSzTx/>
              <a:buFontTx/>
              <a:buNone/>
            </a:pPr>
            <a:endParaRPr lang="en-US" altLang="de-DE" sz="1600">
              <a:solidFill>
                <a:schemeClr val="tx1"/>
              </a:solidFill>
              <a:latin typeface="Verdana" pitchFamily="34" charset="0"/>
              <a:cs typeface="Arial" pitchFamily="34" charset="0"/>
            </a:endParaRPr>
          </a:p>
        </p:txBody>
      </p:sp>
    </p:spTree>
    <p:extLst>
      <p:ext uri="{BB962C8B-B14F-4D97-AF65-F5344CB8AC3E}">
        <p14:creationId xmlns:p14="http://schemas.microsoft.com/office/powerpoint/2010/main" val="862644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US" altLang="de-DE" sz="2600" b="1" dirty="0" smtClean="0">
                <a:solidFill>
                  <a:srgbClr val="0000CC"/>
                </a:solidFill>
                <a:latin typeface="Times New Roman"/>
                <a:ea typeface="ＭＳ Ｐゴシック" pitchFamily="34" charset="-128"/>
                <a:cs typeface="Times New Roman"/>
              </a:rPr>
              <a:t>Method to characterize the pulse shape of </a:t>
            </a:r>
            <a:r>
              <a:rPr lang="en-US" altLang="de-DE" sz="2600" b="1" dirty="0" err="1" smtClean="0">
                <a:solidFill>
                  <a:srgbClr val="0000CC"/>
                </a:solidFill>
                <a:latin typeface="Times New Roman"/>
                <a:ea typeface="ＭＳ Ｐゴシック" pitchFamily="34" charset="-128"/>
                <a:cs typeface="Times New Roman"/>
              </a:rPr>
              <a:t>HPGe</a:t>
            </a:r>
            <a:r>
              <a:rPr lang="en-US" altLang="de-DE" sz="2600" b="1" dirty="0" smtClean="0">
                <a:solidFill>
                  <a:srgbClr val="0000CC"/>
                </a:solidFill>
                <a:latin typeface="Times New Roman"/>
                <a:ea typeface="ＭＳ Ｐゴシック" pitchFamily="34" charset="-128"/>
                <a:cs typeface="Times New Roman"/>
              </a:rPr>
              <a:t> detectors</a:t>
            </a:r>
            <a:endParaRPr lang="en-US" altLang="de-DE" sz="2600" b="1" dirty="0" smtClean="0">
              <a:solidFill>
                <a:srgbClr val="0000CC"/>
              </a:solidFill>
              <a:latin typeface="Times New Roman" pitchFamily="18" charset="0"/>
              <a:ea typeface="ＭＳ Ｐゴシック" pitchFamily="34" charset="-128"/>
            </a:endParaRPr>
          </a:p>
        </p:txBody>
      </p:sp>
      <p:sp>
        <p:nvSpPr>
          <p:cNvPr id="3" name="Text Box 40"/>
          <p:cNvSpPr txBox="1">
            <a:spLocks noChangeArrowheads="1"/>
          </p:cNvSpPr>
          <p:nvPr/>
        </p:nvSpPr>
        <p:spPr bwMode="auto">
          <a:xfrm>
            <a:off x="228600" y="2035274"/>
            <a:ext cx="723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de-DE" sz="1800"/>
          </a:p>
        </p:txBody>
      </p:sp>
      <p:pic>
        <p:nvPicPr>
          <p:cNvPr id="4" name="Picture 44" descr="crys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74688" y="2284512"/>
            <a:ext cx="2430462" cy="20589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AutoShape 51"/>
          <p:cNvSpPr>
            <a:spLocks noChangeArrowheads="1"/>
          </p:cNvSpPr>
          <p:nvPr/>
        </p:nvSpPr>
        <p:spPr bwMode="auto">
          <a:xfrm>
            <a:off x="6567488" y="3002062"/>
            <a:ext cx="1071562" cy="877887"/>
          </a:xfrm>
          <a:prstGeom prst="hexagon">
            <a:avLst>
              <a:gd name="adj" fmla="val 30515"/>
              <a:gd name="vf" fmla="val 11547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US"/>
          </a:p>
        </p:txBody>
      </p:sp>
      <p:pic>
        <p:nvPicPr>
          <p:cNvPr id="6" name="Picture 56" descr="ge_puls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4200" y="2360712"/>
            <a:ext cx="2700338" cy="1830387"/>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59"/>
          <p:cNvSpPr txBox="1">
            <a:spLocks noChangeArrowheads="1"/>
          </p:cNvSpPr>
          <p:nvPr/>
        </p:nvSpPr>
        <p:spPr bwMode="auto">
          <a:xfrm>
            <a:off x="804863" y="1411387"/>
            <a:ext cx="7632700" cy="646331"/>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dirty="0" smtClean="0">
                <a:solidFill>
                  <a:schemeClr val="accent2"/>
                </a:solidFill>
              </a:rPr>
              <a:t>Determine a </a:t>
            </a:r>
            <a:r>
              <a:rPr lang="en-US" altLang="de-DE" b="1" dirty="0" smtClean="0">
                <a:solidFill>
                  <a:schemeClr val="accent2"/>
                </a:solidFill>
              </a:rPr>
              <a:t>data-base of pulse shapes </a:t>
            </a:r>
            <a:r>
              <a:rPr lang="en-US" altLang="de-DE" dirty="0" smtClean="0">
                <a:solidFill>
                  <a:schemeClr val="accent2"/>
                </a:solidFill>
              </a:rPr>
              <a:t>S(</a:t>
            </a:r>
            <a:r>
              <a:rPr lang="en-US" altLang="de-DE" dirty="0" err="1" smtClean="0">
                <a:solidFill>
                  <a:schemeClr val="accent2"/>
                </a:solidFill>
              </a:rPr>
              <a:t>x,y,z</a:t>
            </a:r>
            <a:r>
              <a:rPr lang="en-US" altLang="de-DE" dirty="0" smtClean="0">
                <a:solidFill>
                  <a:schemeClr val="accent2"/>
                </a:solidFill>
              </a:rPr>
              <a:t>) which allows one to correlate an arbitrarily measured pulse, with an interaction position inside the detector.</a:t>
            </a:r>
            <a:endParaRPr lang="en-US" altLang="de-DE" dirty="0">
              <a:solidFill>
                <a:schemeClr val="accent2"/>
              </a:solidFill>
            </a:endParaRPr>
          </a:p>
        </p:txBody>
      </p:sp>
      <p:sp>
        <p:nvSpPr>
          <p:cNvPr id="8" name="Text Box 60"/>
          <p:cNvSpPr txBox="1">
            <a:spLocks noChangeArrowheads="1"/>
          </p:cNvSpPr>
          <p:nvPr/>
        </p:nvSpPr>
        <p:spPr bwMode="auto">
          <a:xfrm>
            <a:off x="3609975" y="4283174"/>
            <a:ext cx="19859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a:t>How to do this?</a:t>
            </a:r>
          </a:p>
        </p:txBody>
      </p:sp>
      <p:sp>
        <p:nvSpPr>
          <p:cNvPr id="9" name="Text Box 61"/>
          <p:cNvSpPr txBox="1">
            <a:spLocks noChangeArrowheads="1"/>
          </p:cNvSpPr>
          <p:nvPr/>
        </p:nvSpPr>
        <p:spPr bwMode="auto">
          <a:xfrm>
            <a:off x="1259632" y="5108674"/>
            <a:ext cx="65611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de-DE" dirty="0"/>
              <a:t>Using PET principle in combination with </a:t>
            </a:r>
            <a:r>
              <a:rPr lang="en-US" altLang="de-DE" dirty="0">
                <a:latin typeface="Symbol" pitchFamily="18" charset="2"/>
              </a:rPr>
              <a:t>g</a:t>
            </a:r>
            <a:r>
              <a:rPr lang="en-US" altLang="de-DE" dirty="0"/>
              <a:t>-ray imaging techniques !</a:t>
            </a:r>
          </a:p>
        </p:txBody>
      </p:sp>
      <p:sp>
        <p:nvSpPr>
          <p:cNvPr id="10" name="AutoShape 62"/>
          <p:cNvSpPr>
            <a:spLocks noChangeArrowheads="1"/>
          </p:cNvSpPr>
          <p:nvPr/>
        </p:nvSpPr>
        <p:spPr bwMode="auto">
          <a:xfrm>
            <a:off x="3671888" y="2894112"/>
            <a:ext cx="1422400" cy="930275"/>
          </a:xfrm>
          <a:prstGeom prst="leftRightArrow">
            <a:avLst>
              <a:gd name="adj1" fmla="val 50000"/>
              <a:gd name="adj2" fmla="val 30580"/>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Text Box 63"/>
          <p:cNvSpPr txBox="1">
            <a:spLocks noChangeArrowheads="1"/>
          </p:cNvSpPr>
          <p:nvPr/>
        </p:nvSpPr>
        <p:spPr bwMode="auto">
          <a:xfrm>
            <a:off x="4192588" y="3098899"/>
            <a:ext cx="4937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2400" b="1">
                <a:solidFill>
                  <a:srgbClr val="FF3300"/>
                </a:solidFill>
              </a:rPr>
              <a:t>?</a:t>
            </a:r>
          </a:p>
        </p:txBody>
      </p:sp>
    </p:spTree>
    <p:extLst>
      <p:ext uri="{BB962C8B-B14F-4D97-AF65-F5344CB8AC3E}">
        <p14:creationId xmlns:p14="http://schemas.microsoft.com/office/powerpoint/2010/main" val="29115197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bwMode="auto">
          <a:xfrm>
            <a:off x="6739700" y="6165304"/>
            <a:ext cx="2412000" cy="720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nvGrpSpPr>
          <p:cNvPr id="36" name="Group 78"/>
          <p:cNvGrpSpPr>
            <a:grpSpLocks/>
          </p:cNvGrpSpPr>
          <p:nvPr/>
        </p:nvGrpSpPr>
        <p:grpSpPr bwMode="auto">
          <a:xfrm>
            <a:off x="231775" y="2484000"/>
            <a:ext cx="3716338" cy="4167188"/>
            <a:chOff x="146" y="1381"/>
            <a:chExt cx="2341" cy="2625"/>
          </a:xfrm>
        </p:grpSpPr>
        <p:pic>
          <p:nvPicPr>
            <p:cNvPr id="37" name="Picture 63" descr="Gamma-Camera-at-Nuclear-M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 y="1812"/>
              <a:ext cx="1461" cy="91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5" descr="Schematic diagram through a Gamma Camera showing its functional compon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 y="2764"/>
              <a:ext cx="1453" cy="1242"/>
            </a:xfrm>
            <a:prstGeom prst="rect">
              <a:avLst/>
            </a:prstGeom>
            <a:noFill/>
            <a:extLst>
              <a:ext uri="{909E8E84-426E-40DD-AFC4-6F175D3DCCD1}">
                <a14:hiddenFill xmlns:a14="http://schemas.microsoft.com/office/drawing/2010/main">
                  <a:solidFill>
                    <a:srgbClr val="FFFFFF"/>
                  </a:solidFill>
                </a14:hiddenFill>
              </a:ext>
            </a:extLst>
          </p:spPr>
        </p:pic>
        <p:sp>
          <p:nvSpPr>
            <p:cNvPr id="39" name="Text Box 66"/>
            <p:cNvSpPr txBox="1">
              <a:spLocks noChangeArrowheads="1"/>
            </p:cNvSpPr>
            <p:nvPr/>
          </p:nvSpPr>
          <p:spPr bwMode="auto">
            <a:xfrm>
              <a:off x="164" y="1408"/>
              <a:ext cx="2268" cy="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altLang="de-DE" sz="1400" dirty="0"/>
                <a:t>Large </a:t>
              </a:r>
              <a:r>
                <a:rPr lang="en-US" altLang="de-DE" sz="1400" dirty="0" err="1" smtClean="0"/>
                <a:t>FoV</a:t>
              </a:r>
              <a:r>
                <a:rPr lang="en-US" altLang="de-DE" sz="1400" dirty="0" smtClean="0"/>
                <a:t> </a:t>
              </a:r>
              <a:r>
                <a:rPr lang="en-US" altLang="de-DE" sz="1400" dirty="0"/>
                <a:t>of about 20 cm diam.</a:t>
              </a:r>
            </a:p>
            <a:p>
              <a:pPr>
                <a:spcBef>
                  <a:spcPct val="50000"/>
                </a:spcBef>
                <a:buFontTx/>
                <a:buChar char="•"/>
              </a:pPr>
              <a:r>
                <a:rPr lang="en-US" altLang="de-DE" sz="1400" dirty="0"/>
                <a:t>Low Spatial Resolution 5mm-1cm</a:t>
              </a:r>
            </a:p>
          </p:txBody>
        </p:sp>
        <p:sp>
          <p:nvSpPr>
            <p:cNvPr id="40" name="Rectangle 75"/>
            <p:cNvSpPr>
              <a:spLocks noChangeArrowheads="1"/>
            </p:cNvSpPr>
            <p:nvPr/>
          </p:nvSpPr>
          <p:spPr bwMode="auto">
            <a:xfrm>
              <a:off x="146" y="1381"/>
              <a:ext cx="2341" cy="2608"/>
            </a:xfrm>
            <a:prstGeom prst="rect">
              <a:avLst/>
            </a:prstGeom>
            <a:noFill/>
            <a:ln w="76200">
              <a:solidFill>
                <a:srgbClr val="0000FF">
                  <a:alpha val="53999"/>
                </a:srgb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1" name="Picture 67" descr="2004-11_01-16"/>
          <p:cNvPicPr>
            <a:picLocks noChangeAspect="1" noChangeArrowheads="1"/>
          </p:cNvPicPr>
          <p:nvPr/>
        </p:nvPicPr>
        <p:blipFill>
          <a:blip r:embed="rId4">
            <a:extLst>
              <a:ext uri="{28A0092B-C50C-407E-A947-70E740481C1C}">
                <a14:useLocalDpi xmlns:a14="http://schemas.microsoft.com/office/drawing/2010/main" val="0"/>
              </a:ext>
            </a:extLst>
          </a:blip>
          <a:srcRect l="52477"/>
          <a:stretch>
            <a:fillRect/>
          </a:stretch>
        </p:blipFill>
        <p:spPr bwMode="auto">
          <a:xfrm>
            <a:off x="5076000" y="3204000"/>
            <a:ext cx="1663700" cy="32527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42" name="Group 69"/>
          <p:cNvGrpSpPr>
            <a:grpSpLocks/>
          </p:cNvGrpSpPr>
          <p:nvPr/>
        </p:nvGrpSpPr>
        <p:grpSpPr bwMode="auto">
          <a:xfrm>
            <a:off x="6789738" y="3240000"/>
            <a:ext cx="2035175" cy="2114312"/>
            <a:chOff x="960" y="1200"/>
            <a:chExt cx="1491" cy="1642"/>
          </a:xfrm>
        </p:grpSpPr>
        <p:pic>
          <p:nvPicPr>
            <p:cNvPr id="43" name="Picture 70"/>
            <p:cNvPicPr>
              <a:picLocks noChangeAspect="1" noChangeArrowheads="1"/>
            </p:cNvPicPr>
            <p:nvPr/>
          </p:nvPicPr>
          <p:blipFill>
            <a:blip r:embed="rId5">
              <a:extLst>
                <a:ext uri="{28A0092B-C50C-407E-A947-70E740481C1C}">
                  <a14:useLocalDpi xmlns:a14="http://schemas.microsoft.com/office/drawing/2010/main" val="0"/>
                </a:ext>
              </a:extLst>
            </a:blip>
            <a:srcRect r="50569"/>
            <a:stretch>
              <a:fillRect/>
            </a:stretch>
          </p:blipFill>
          <p:spPr bwMode="auto">
            <a:xfrm>
              <a:off x="960" y="1200"/>
              <a:ext cx="1491" cy="1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Oval 71"/>
            <p:cNvSpPr>
              <a:spLocks noChangeArrowheads="1"/>
            </p:cNvSpPr>
            <p:nvPr/>
          </p:nvSpPr>
          <p:spPr bwMode="auto">
            <a:xfrm>
              <a:off x="1360" y="1298"/>
              <a:ext cx="863" cy="817"/>
            </a:xfrm>
            <a:prstGeom prst="ellipse">
              <a:avLst/>
            </a:prstGeom>
            <a:solidFill>
              <a:srgbClr val="66FF33">
                <a:alpha val="27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5" name="Picture 73"/>
          <p:cNvPicPr>
            <a:picLocks noChangeAspect="1" noChangeArrowheads="1"/>
          </p:cNvPicPr>
          <p:nvPr/>
        </p:nvPicPr>
        <p:blipFill>
          <a:blip r:embed="rId6">
            <a:extLst>
              <a:ext uri="{28A0092B-C50C-407E-A947-70E740481C1C}">
                <a14:useLocalDpi xmlns:a14="http://schemas.microsoft.com/office/drawing/2010/main" val="0"/>
              </a:ext>
            </a:extLst>
          </a:blip>
          <a:srcRect t="7903" r="9322" b="15805"/>
          <a:stretch>
            <a:fillRect/>
          </a:stretch>
        </p:blipFill>
        <p:spPr bwMode="auto">
          <a:xfrm>
            <a:off x="7269163" y="5400000"/>
            <a:ext cx="1236662"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 Box 74"/>
          <p:cNvSpPr txBox="1">
            <a:spLocks noChangeArrowheads="1"/>
          </p:cNvSpPr>
          <p:nvPr/>
        </p:nvSpPr>
        <p:spPr bwMode="auto">
          <a:xfrm>
            <a:off x="4881563" y="2540521"/>
            <a:ext cx="3600450"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altLang="de-DE" sz="1400" dirty="0"/>
              <a:t>Small </a:t>
            </a:r>
            <a:r>
              <a:rPr lang="en-US" altLang="de-DE" sz="1400" dirty="0" err="1" smtClean="0"/>
              <a:t>FoV</a:t>
            </a:r>
            <a:r>
              <a:rPr lang="en-US" altLang="de-DE" sz="1400" dirty="0" smtClean="0"/>
              <a:t> </a:t>
            </a:r>
            <a:r>
              <a:rPr lang="en-US" altLang="de-DE" sz="1400" dirty="0"/>
              <a:t>of about 3-4 cm diam.</a:t>
            </a:r>
          </a:p>
          <a:p>
            <a:pPr>
              <a:spcBef>
                <a:spcPct val="50000"/>
              </a:spcBef>
              <a:buFontTx/>
              <a:buChar char="•"/>
            </a:pPr>
            <a:r>
              <a:rPr lang="en-US" altLang="de-DE" sz="1400" dirty="0"/>
              <a:t>Higher Spatial Resolution 2-3mm</a:t>
            </a:r>
          </a:p>
        </p:txBody>
      </p:sp>
      <p:sp>
        <p:nvSpPr>
          <p:cNvPr id="47" name="Rectangle 76"/>
          <p:cNvSpPr>
            <a:spLocks noChangeArrowheads="1"/>
          </p:cNvSpPr>
          <p:nvPr/>
        </p:nvSpPr>
        <p:spPr bwMode="auto">
          <a:xfrm>
            <a:off x="4881563" y="2484000"/>
            <a:ext cx="4035425" cy="4140000"/>
          </a:xfrm>
          <a:prstGeom prst="rect">
            <a:avLst/>
          </a:prstGeom>
          <a:noFill/>
          <a:ln w="76200">
            <a:solidFill>
              <a:srgbClr val="0000FF">
                <a:alpha val="53999"/>
              </a:srgb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8" name="Group 80"/>
          <p:cNvGrpSpPr>
            <a:grpSpLocks/>
          </p:cNvGrpSpPr>
          <p:nvPr/>
        </p:nvGrpSpPr>
        <p:grpSpPr bwMode="auto">
          <a:xfrm>
            <a:off x="230188" y="1283469"/>
            <a:ext cx="8724900" cy="1080000"/>
            <a:chOff x="145" y="383"/>
            <a:chExt cx="5496" cy="892"/>
          </a:xfrm>
        </p:grpSpPr>
        <p:sp>
          <p:nvSpPr>
            <p:cNvPr id="49" name="Text Box 61"/>
            <p:cNvSpPr txBox="1">
              <a:spLocks noChangeArrowheads="1"/>
            </p:cNvSpPr>
            <p:nvPr/>
          </p:nvSpPr>
          <p:spPr bwMode="auto">
            <a:xfrm>
              <a:off x="3039" y="453"/>
              <a:ext cx="2490" cy="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400" b="1" dirty="0">
                  <a:latin typeface="Times New Roman" panose="02020603050405020304" pitchFamily="18" charset="0"/>
                  <a:cs typeface="Times New Roman" panose="02020603050405020304" pitchFamily="18" charset="0"/>
                </a:rPr>
                <a:t>Requirements:</a:t>
              </a:r>
            </a:p>
            <a:p>
              <a:pPr>
                <a:spcBef>
                  <a:spcPct val="50000"/>
                </a:spcBef>
                <a:buFontTx/>
                <a:buChar char="•"/>
              </a:pPr>
              <a:r>
                <a:rPr lang="en-US" altLang="de-DE" sz="1400" dirty="0">
                  <a:latin typeface="Times New Roman" panose="02020603050405020304" pitchFamily="18" charset="0"/>
                  <a:cs typeface="Times New Roman" panose="02020603050405020304" pitchFamily="18" charset="0"/>
                </a:rPr>
                <a:t> </a:t>
              </a:r>
              <a:r>
                <a:rPr lang="en-US" altLang="de-DE" sz="1400" dirty="0" smtClean="0">
                  <a:latin typeface="Times New Roman" panose="02020603050405020304" pitchFamily="18" charset="0"/>
                  <a:cs typeface="Times New Roman" panose="02020603050405020304" pitchFamily="18" charset="0"/>
                </a:rPr>
                <a:t>Excellent </a:t>
              </a:r>
              <a:r>
                <a:rPr lang="en-US" altLang="de-DE" sz="1400" dirty="0">
                  <a:latin typeface="Times New Roman" panose="02020603050405020304" pitchFamily="18" charset="0"/>
                  <a:cs typeface="Times New Roman" panose="02020603050405020304" pitchFamily="18" charset="0"/>
                </a:rPr>
                <a:t>resolution </a:t>
              </a:r>
              <a:r>
                <a:rPr lang="en-US" altLang="de-DE" sz="1400" dirty="0" err="1" smtClean="0">
                  <a:latin typeface="Times New Roman" panose="02020603050405020304" pitchFamily="18" charset="0"/>
                  <a:cs typeface="Times New Roman" panose="02020603050405020304" pitchFamily="18" charset="0"/>
                </a:rPr>
                <a:t>Δx</a:t>
              </a:r>
              <a:r>
                <a:rPr lang="en-US" altLang="de-DE" sz="1400" dirty="0" smtClean="0">
                  <a:latin typeface="Times New Roman" panose="02020603050405020304" pitchFamily="18" charset="0"/>
                  <a:cs typeface="Times New Roman" panose="02020603050405020304" pitchFamily="18" charset="0"/>
                </a:rPr>
                <a:t> </a:t>
              </a:r>
              <a:r>
                <a:rPr lang="en-US" altLang="de-DE" sz="1400" dirty="0">
                  <a:latin typeface="Times New Roman" panose="02020603050405020304" pitchFamily="18" charset="0"/>
                  <a:cs typeface="Times New Roman" panose="02020603050405020304" pitchFamily="18" charset="0"/>
                </a:rPr>
                <a:t>= 2 mm</a:t>
              </a:r>
            </a:p>
            <a:p>
              <a:pPr>
                <a:spcBef>
                  <a:spcPct val="50000"/>
                </a:spcBef>
                <a:buFontTx/>
                <a:buChar char="•"/>
              </a:pPr>
              <a:r>
                <a:rPr lang="en-US" altLang="de-DE" sz="1400" dirty="0">
                  <a:latin typeface="Times New Roman" panose="02020603050405020304" pitchFamily="18" charset="0"/>
                  <a:cs typeface="Times New Roman" panose="02020603050405020304" pitchFamily="18" charset="0"/>
                </a:rPr>
                <a:t> Large field of view </a:t>
              </a:r>
              <a:r>
                <a:rPr lang="en-US" altLang="de-DE" sz="1400" dirty="0" err="1" smtClean="0">
                  <a:latin typeface="Times New Roman" panose="02020603050405020304" pitchFamily="18" charset="0"/>
                  <a:cs typeface="Times New Roman" panose="02020603050405020304" pitchFamily="18" charset="0"/>
                </a:rPr>
                <a:t>FoV</a:t>
              </a:r>
              <a:r>
                <a:rPr lang="en-US" altLang="de-DE" sz="1400" dirty="0" smtClean="0">
                  <a:latin typeface="Times New Roman" panose="02020603050405020304" pitchFamily="18" charset="0"/>
                  <a:cs typeface="Times New Roman" panose="02020603050405020304" pitchFamily="18" charset="0"/>
                </a:rPr>
                <a:t> </a:t>
              </a:r>
              <a:r>
                <a:rPr lang="en-US" altLang="de-DE" sz="1400" dirty="0">
                  <a:latin typeface="Times New Roman" panose="02020603050405020304" pitchFamily="18" charset="0"/>
                  <a:cs typeface="Times New Roman" panose="02020603050405020304" pitchFamily="18" charset="0"/>
                </a:rPr>
                <a:t>= 8x9 cm</a:t>
              </a:r>
              <a:r>
                <a:rPr lang="en-US" altLang="de-DE" sz="1400" baseline="30000" dirty="0">
                  <a:latin typeface="Times New Roman" panose="02020603050405020304" pitchFamily="18" charset="0"/>
                  <a:cs typeface="Times New Roman" panose="02020603050405020304" pitchFamily="18" charset="0"/>
                </a:rPr>
                <a:t>2</a:t>
              </a:r>
            </a:p>
          </p:txBody>
        </p:sp>
        <p:sp>
          <p:nvSpPr>
            <p:cNvPr id="50" name="Rectangle 77"/>
            <p:cNvSpPr>
              <a:spLocks noChangeArrowheads="1"/>
            </p:cNvSpPr>
            <p:nvPr/>
          </p:nvSpPr>
          <p:spPr bwMode="auto">
            <a:xfrm>
              <a:off x="145" y="383"/>
              <a:ext cx="5496" cy="892"/>
            </a:xfrm>
            <a:prstGeom prst="rect">
              <a:avLst/>
            </a:prstGeom>
            <a:noFill/>
            <a:ln w="76200">
              <a:solidFill>
                <a:srgbClr val="0000FF">
                  <a:alpha val="53999"/>
                </a:srgb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 name="Text Box 81"/>
          <p:cNvSpPr txBox="1">
            <a:spLocks noChangeArrowheads="1"/>
          </p:cNvSpPr>
          <p:nvPr/>
        </p:nvSpPr>
        <p:spPr bwMode="auto">
          <a:xfrm rot="16200000">
            <a:off x="3240000" y="3600000"/>
            <a:ext cx="10800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000" dirty="0">
                <a:solidFill>
                  <a:schemeClr val="bg2"/>
                </a:solidFill>
              </a:rPr>
              <a:t>www.siemens.de</a:t>
            </a:r>
          </a:p>
        </p:txBody>
      </p:sp>
      <p:sp>
        <p:nvSpPr>
          <p:cNvPr id="52" name="Text Box 82"/>
          <p:cNvSpPr txBox="1">
            <a:spLocks noChangeArrowheads="1"/>
          </p:cNvSpPr>
          <p:nvPr/>
        </p:nvSpPr>
        <p:spPr bwMode="auto">
          <a:xfrm>
            <a:off x="5004000" y="6624000"/>
            <a:ext cx="28448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000" dirty="0">
                <a:solidFill>
                  <a:schemeClr val="bg2"/>
                </a:solidFill>
              </a:rPr>
              <a:t>Gem-imaging.com</a:t>
            </a:r>
          </a:p>
        </p:txBody>
      </p:sp>
      <p:sp>
        <p:nvSpPr>
          <p:cNvPr id="53"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US" altLang="de-DE" sz="2600" b="1" dirty="0" smtClean="0">
                <a:solidFill>
                  <a:srgbClr val="0000CC"/>
                </a:solidFill>
                <a:latin typeface="Times New Roman"/>
                <a:ea typeface="ＭＳ Ｐゴシック" pitchFamily="34" charset="-128"/>
                <a:cs typeface="Times New Roman"/>
              </a:rPr>
              <a:t>Which </a:t>
            </a:r>
            <a:r>
              <a:rPr lang="el-GR" altLang="de-DE" sz="2600" b="1" dirty="0" smtClean="0">
                <a:solidFill>
                  <a:srgbClr val="0000CC"/>
                </a:solidFill>
                <a:latin typeface="Times New Roman"/>
                <a:ea typeface="ＭＳ Ｐゴシック" pitchFamily="34" charset="-128"/>
                <a:cs typeface="Times New Roman"/>
              </a:rPr>
              <a:t>γ</a:t>
            </a:r>
            <a:r>
              <a:rPr lang="de-DE" altLang="de-DE" sz="2600" b="1" dirty="0" smtClean="0">
                <a:solidFill>
                  <a:srgbClr val="0000CC"/>
                </a:solidFill>
                <a:latin typeface="Times New Roman"/>
                <a:ea typeface="ＭＳ Ｐゴシック" pitchFamily="34" charset="-128"/>
                <a:cs typeface="Times New Roman"/>
              </a:rPr>
              <a:t>-</a:t>
            </a:r>
            <a:r>
              <a:rPr lang="de-DE" altLang="de-DE" sz="2600" b="1" dirty="0" err="1" smtClean="0">
                <a:solidFill>
                  <a:srgbClr val="0000CC"/>
                </a:solidFill>
                <a:latin typeface="Times New Roman"/>
                <a:ea typeface="ＭＳ Ｐゴシック" pitchFamily="34" charset="-128"/>
                <a:cs typeface="Times New Roman"/>
              </a:rPr>
              <a:t>camera</a:t>
            </a:r>
            <a:r>
              <a:rPr lang="de-DE" altLang="de-DE" sz="2600" b="1" dirty="0" smtClean="0">
                <a:solidFill>
                  <a:srgbClr val="0000CC"/>
                </a:solidFill>
                <a:latin typeface="Times New Roman"/>
                <a:ea typeface="ＭＳ Ｐゴシック" pitchFamily="34" charset="-128"/>
                <a:cs typeface="Times New Roman"/>
              </a:rPr>
              <a:t> </a:t>
            </a:r>
            <a:r>
              <a:rPr lang="de-DE" altLang="de-DE" sz="2600" b="1" dirty="0" err="1" smtClean="0">
                <a:solidFill>
                  <a:srgbClr val="0000CC"/>
                </a:solidFill>
                <a:latin typeface="Times New Roman"/>
                <a:ea typeface="ＭＳ Ｐゴシック" pitchFamily="34" charset="-128"/>
                <a:cs typeface="Times New Roman"/>
              </a:rPr>
              <a:t>to</a:t>
            </a:r>
            <a:r>
              <a:rPr lang="de-DE" altLang="de-DE" sz="2600" b="1" dirty="0" smtClean="0">
                <a:solidFill>
                  <a:srgbClr val="0000CC"/>
                </a:solidFill>
                <a:latin typeface="Times New Roman"/>
                <a:ea typeface="ＭＳ Ｐゴシック" pitchFamily="34" charset="-128"/>
                <a:cs typeface="Times New Roman"/>
              </a:rPr>
              <a:t> </a:t>
            </a:r>
            <a:r>
              <a:rPr lang="de-DE" altLang="de-DE" sz="2600" b="1" dirty="0" err="1" smtClean="0">
                <a:solidFill>
                  <a:srgbClr val="0000CC"/>
                </a:solidFill>
                <a:latin typeface="Times New Roman"/>
                <a:ea typeface="ＭＳ Ｐゴシック" pitchFamily="34" charset="-128"/>
                <a:cs typeface="Times New Roman"/>
              </a:rPr>
              <a:t>use</a:t>
            </a:r>
            <a:r>
              <a:rPr lang="de-DE" altLang="de-DE" sz="2600" b="1" dirty="0" smtClean="0">
                <a:solidFill>
                  <a:srgbClr val="0000CC"/>
                </a:solidFill>
                <a:latin typeface="Times New Roman"/>
                <a:ea typeface="ＭＳ Ｐゴシック" pitchFamily="34" charset="-128"/>
                <a:cs typeface="Times New Roman"/>
              </a:rPr>
              <a:t>?</a:t>
            </a:r>
            <a:endParaRPr lang="en-US" altLang="de-DE" sz="2600" b="1" dirty="0" smtClean="0">
              <a:solidFill>
                <a:srgbClr val="0000CC"/>
              </a:solidFill>
              <a:latin typeface="Times New Roman" pitchFamily="18" charset="0"/>
              <a:ea typeface="ＭＳ Ｐゴシック" pitchFamily="34" charset="-128"/>
            </a:endParaRPr>
          </a:p>
        </p:txBody>
      </p:sp>
      <p:pic>
        <p:nvPicPr>
          <p:cNvPr id="645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000" y="1368000"/>
            <a:ext cx="2433600" cy="917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1508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260648"/>
            <a:ext cx="9144000" cy="69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rPr>
              <a:t> Challenges of </a:t>
            </a:r>
            <a:r>
              <a:rPr lang="el-GR" altLang="de-DE" sz="2600" b="1" dirty="0" smtClean="0">
                <a:solidFill>
                  <a:srgbClr val="0000CC"/>
                </a:solidFill>
                <a:latin typeface="Times New Roman"/>
                <a:ea typeface="ＭＳ Ｐゴシック" pitchFamily="34" charset="-128"/>
                <a:cs typeface="Times New Roman"/>
              </a:rPr>
              <a:t>γ</a:t>
            </a:r>
            <a:r>
              <a:rPr lang="en-US" altLang="de-DE" sz="2600" b="1" dirty="0" smtClean="0">
                <a:solidFill>
                  <a:srgbClr val="0000CC"/>
                </a:solidFill>
                <a:latin typeface="Times New Roman"/>
                <a:ea typeface="ＭＳ Ｐゴシック" pitchFamily="34" charset="-128"/>
                <a:cs typeface="Times New Roman"/>
              </a:rPr>
              <a:t>-ray spectroscopy</a:t>
            </a:r>
          </a:p>
          <a:p>
            <a:pPr fontAlgn="base">
              <a:spcBef>
                <a:spcPct val="0"/>
              </a:spcBef>
              <a:spcAft>
                <a:spcPct val="0"/>
              </a:spcAft>
            </a:pPr>
            <a:r>
              <a:rPr lang="en-US" altLang="de-DE" sz="1600" b="1" dirty="0" smtClean="0">
                <a:solidFill>
                  <a:schemeClr val="tx1"/>
                </a:solidFill>
                <a:latin typeface="Times New Roman"/>
                <a:ea typeface="ＭＳ Ｐゴシック" pitchFamily="34" charset="-128"/>
                <a:cs typeface="Times New Roman"/>
              </a:rPr>
              <a:t>efficiency vs resolution</a:t>
            </a:r>
            <a:endParaRPr lang="en-US" altLang="de-DE" sz="1600" b="1" dirty="0" smtClean="0">
              <a:solidFill>
                <a:schemeClr val="tx1"/>
              </a:solidFill>
              <a:latin typeface="Times New Roman" pitchFamily="18" charset="0"/>
              <a:ea typeface="ＭＳ Ｐゴシック" pitchFamily="34" charset="-128"/>
            </a:endParaRPr>
          </a:p>
        </p:txBody>
      </p:sp>
      <p:sp>
        <p:nvSpPr>
          <p:cNvPr id="33" name="AutoShape 338"/>
          <p:cNvSpPr>
            <a:spLocks noChangeArrowheads="1"/>
          </p:cNvSpPr>
          <p:nvPr/>
        </p:nvSpPr>
        <p:spPr bwMode="auto">
          <a:xfrm>
            <a:off x="971600" y="3789040"/>
            <a:ext cx="152400" cy="152400"/>
          </a:xfrm>
          <a:prstGeom prst="irregularSeal2">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4" name="Picture 3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76400"/>
            <a:ext cx="3273425" cy="3308350"/>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62"/>
          <p:cNvSpPr>
            <a:spLocks noChangeArrowheads="1"/>
          </p:cNvSpPr>
          <p:nvPr/>
        </p:nvSpPr>
        <p:spPr bwMode="auto">
          <a:xfrm>
            <a:off x="1752600" y="5105400"/>
            <a:ext cx="256698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buClrTx/>
              <a:buSzTx/>
              <a:buFontTx/>
              <a:buNone/>
            </a:pPr>
            <a:r>
              <a:rPr lang="en-GB" altLang="de-DE" sz="1400">
                <a:solidFill>
                  <a:schemeClr val="tx1"/>
                </a:solidFill>
                <a:latin typeface="Verdana" pitchFamily="34" charset="0"/>
              </a:rPr>
              <a:t>Composite HPGe detectors</a:t>
            </a:r>
          </a:p>
          <a:p>
            <a:pPr>
              <a:lnSpc>
                <a:spcPct val="100000"/>
              </a:lnSpc>
              <a:buClrTx/>
              <a:buSzTx/>
              <a:buFontTx/>
              <a:buNone/>
            </a:pPr>
            <a:r>
              <a:rPr lang="en-GB" altLang="de-DE" sz="1400">
                <a:solidFill>
                  <a:schemeClr val="tx1"/>
                </a:solidFill>
                <a:latin typeface="Verdana" pitchFamily="34" charset="0"/>
              </a:rPr>
              <a:t> in ADD BACK mode</a:t>
            </a:r>
            <a:endParaRPr lang="de-DE" altLang="de-DE" sz="1400">
              <a:solidFill>
                <a:schemeClr val="tx1"/>
              </a:solidFill>
              <a:latin typeface="Verdana" pitchFamily="34" charset="0"/>
            </a:endParaRPr>
          </a:p>
        </p:txBody>
      </p:sp>
      <p:grpSp>
        <p:nvGrpSpPr>
          <p:cNvPr id="36" name="Group 380"/>
          <p:cNvGrpSpPr>
            <a:grpSpLocks/>
          </p:cNvGrpSpPr>
          <p:nvPr/>
        </p:nvGrpSpPr>
        <p:grpSpPr bwMode="auto">
          <a:xfrm>
            <a:off x="4800600" y="2133600"/>
            <a:ext cx="4876800" cy="2133600"/>
            <a:chOff x="2592" y="1344"/>
            <a:chExt cx="2769" cy="1152"/>
          </a:xfrm>
        </p:grpSpPr>
        <p:pic>
          <p:nvPicPr>
            <p:cNvPr id="37" name="Picture 3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1483"/>
              <a:ext cx="2337" cy="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 Box 364"/>
            <p:cNvSpPr txBox="1">
              <a:spLocks noChangeArrowheads="1"/>
            </p:cNvSpPr>
            <p:nvPr/>
          </p:nvSpPr>
          <p:spPr bwMode="auto">
            <a:xfrm>
              <a:off x="3777" y="1344"/>
              <a:ext cx="1584" cy="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sz="1400">
                  <a:solidFill>
                    <a:schemeClr val="tx1"/>
                  </a:solidFill>
                  <a:latin typeface="Verdana" pitchFamily="34" charset="0"/>
                </a:rPr>
                <a:t>Emission at rest</a:t>
              </a:r>
            </a:p>
          </p:txBody>
        </p:sp>
        <p:sp>
          <p:nvSpPr>
            <p:cNvPr id="39" name="Text Box 365"/>
            <p:cNvSpPr txBox="1">
              <a:spLocks noChangeArrowheads="1"/>
            </p:cNvSpPr>
            <p:nvPr/>
          </p:nvSpPr>
          <p:spPr bwMode="auto">
            <a:xfrm>
              <a:off x="4305" y="1593"/>
              <a:ext cx="1056" cy="15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de-DE" sz="1400">
                  <a:solidFill>
                    <a:schemeClr val="tx1"/>
                  </a:solidFill>
                  <a:latin typeface="Verdana" pitchFamily="34" charset="0"/>
                </a:rPr>
                <a:t>Δ</a:t>
              </a:r>
              <a:r>
                <a:rPr lang="de-DE" altLang="de-DE" sz="1400">
                  <a:solidFill>
                    <a:schemeClr val="tx1"/>
                  </a:solidFill>
                  <a:latin typeface="Verdana" pitchFamily="34" charset="0"/>
                </a:rPr>
                <a:t>E=2keV </a:t>
              </a:r>
              <a:endParaRPr lang="el-GR" altLang="de-DE" sz="1400">
                <a:solidFill>
                  <a:schemeClr val="tx1"/>
                </a:solidFill>
                <a:latin typeface="Verdana" pitchFamily="34" charset="0"/>
              </a:endParaRPr>
            </a:p>
          </p:txBody>
        </p:sp>
      </p:grpSp>
      <p:sp>
        <p:nvSpPr>
          <p:cNvPr id="40" name="Freeform 373"/>
          <p:cNvSpPr>
            <a:spLocks/>
          </p:cNvSpPr>
          <p:nvPr/>
        </p:nvSpPr>
        <p:spPr bwMode="auto">
          <a:xfrm rot="21172499">
            <a:off x="1188000" y="3672000"/>
            <a:ext cx="900000" cy="152400"/>
          </a:xfrm>
          <a:custGeom>
            <a:avLst/>
            <a:gdLst>
              <a:gd name="T0" fmla="*/ 0 w 1540"/>
              <a:gd name="T1" fmla="*/ 275 h 512"/>
              <a:gd name="T2" fmla="*/ 132 w 1540"/>
              <a:gd name="T3" fmla="*/ 39 h 512"/>
              <a:gd name="T4" fmla="*/ 300 w 1540"/>
              <a:gd name="T5" fmla="*/ 511 h 512"/>
              <a:gd name="T6" fmla="*/ 488 w 1540"/>
              <a:gd name="T7" fmla="*/ 47 h 512"/>
              <a:gd name="T8" fmla="*/ 676 w 1540"/>
              <a:gd name="T9" fmla="*/ 503 h 512"/>
              <a:gd name="T10" fmla="*/ 840 w 1540"/>
              <a:gd name="T11" fmla="*/ 59 h 512"/>
              <a:gd name="T12" fmla="*/ 1032 w 1540"/>
              <a:gd name="T13" fmla="*/ 487 h 512"/>
              <a:gd name="T14" fmla="*/ 1176 w 1540"/>
              <a:gd name="T15" fmla="*/ 71 h 512"/>
              <a:gd name="T16" fmla="*/ 1316 w 1540"/>
              <a:gd name="T17" fmla="*/ 287 h 512"/>
              <a:gd name="T18" fmla="*/ 1540 w 1540"/>
              <a:gd name="T19" fmla="*/ 30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0" h="512">
                <a:moveTo>
                  <a:pt x="0" y="275"/>
                </a:moveTo>
                <a:cubicBezTo>
                  <a:pt x="22" y="236"/>
                  <a:pt x="82" y="0"/>
                  <a:pt x="132" y="39"/>
                </a:cubicBezTo>
                <a:cubicBezTo>
                  <a:pt x="182" y="78"/>
                  <a:pt x="241" y="510"/>
                  <a:pt x="300" y="511"/>
                </a:cubicBezTo>
                <a:cubicBezTo>
                  <a:pt x="359" y="512"/>
                  <a:pt x="425" y="48"/>
                  <a:pt x="488" y="47"/>
                </a:cubicBezTo>
                <a:cubicBezTo>
                  <a:pt x="551" y="46"/>
                  <a:pt x="617" y="501"/>
                  <a:pt x="676" y="503"/>
                </a:cubicBezTo>
                <a:cubicBezTo>
                  <a:pt x="735" y="505"/>
                  <a:pt x="781" y="62"/>
                  <a:pt x="840" y="59"/>
                </a:cubicBezTo>
                <a:cubicBezTo>
                  <a:pt x="899" y="56"/>
                  <a:pt x="976" y="485"/>
                  <a:pt x="1032" y="487"/>
                </a:cubicBezTo>
                <a:cubicBezTo>
                  <a:pt x="1088" y="489"/>
                  <a:pt x="1129" y="104"/>
                  <a:pt x="1176" y="71"/>
                </a:cubicBezTo>
                <a:cubicBezTo>
                  <a:pt x="1223" y="38"/>
                  <a:pt x="1255" y="248"/>
                  <a:pt x="1316" y="287"/>
                </a:cubicBezTo>
                <a:cubicBezTo>
                  <a:pt x="1377" y="326"/>
                  <a:pt x="1493" y="303"/>
                  <a:pt x="1540" y="307"/>
                </a:cubicBezTo>
              </a:path>
            </a:pathLst>
          </a:custGeom>
          <a:noFill/>
          <a:ln w="25400">
            <a:solidFill>
              <a:schemeClr val="accent2"/>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Freeform 374"/>
          <p:cNvSpPr>
            <a:spLocks/>
          </p:cNvSpPr>
          <p:nvPr/>
        </p:nvSpPr>
        <p:spPr bwMode="auto">
          <a:xfrm rot="19045993" flipV="1">
            <a:off x="1980000" y="3221196"/>
            <a:ext cx="1224000" cy="153988"/>
          </a:xfrm>
          <a:custGeom>
            <a:avLst/>
            <a:gdLst>
              <a:gd name="T0" fmla="*/ 0 w 1540"/>
              <a:gd name="T1" fmla="*/ 275 h 512"/>
              <a:gd name="T2" fmla="*/ 132 w 1540"/>
              <a:gd name="T3" fmla="*/ 39 h 512"/>
              <a:gd name="T4" fmla="*/ 300 w 1540"/>
              <a:gd name="T5" fmla="*/ 511 h 512"/>
              <a:gd name="T6" fmla="*/ 488 w 1540"/>
              <a:gd name="T7" fmla="*/ 47 h 512"/>
              <a:gd name="T8" fmla="*/ 676 w 1540"/>
              <a:gd name="T9" fmla="*/ 503 h 512"/>
              <a:gd name="T10" fmla="*/ 840 w 1540"/>
              <a:gd name="T11" fmla="*/ 59 h 512"/>
              <a:gd name="T12" fmla="*/ 1032 w 1540"/>
              <a:gd name="T13" fmla="*/ 487 h 512"/>
              <a:gd name="T14" fmla="*/ 1176 w 1540"/>
              <a:gd name="T15" fmla="*/ 71 h 512"/>
              <a:gd name="T16" fmla="*/ 1316 w 1540"/>
              <a:gd name="T17" fmla="*/ 287 h 512"/>
              <a:gd name="T18" fmla="*/ 1540 w 1540"/>
              <a:gd name="T19" fmla="*/ 30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0" h="512">
                <a:moveTo>
                  <a:pt x="0" y="275"/>
                </a:moveTo>
                <a:cubicBezTo>
                  <a:pt x="22" y="236"/>
                  <a:pt x="82" y="0"/>
                  <a:pt x="132" y="39"/>
                </a:cubicBezTo>
                <a:cubicBezTo>
                  <a:pt x="182" y="78"/>
                  <a:pt x="241" y="510"/>
                  <a:pt x="300" y="511"/>
                </a:cubicBezTo>
                <a:cubicBezTo>
                  <a:pt x="359" y="512"/>
                  <a:pt x="425" y="48"/>
                  <a:pt x="488" y="47"/>
                </a:cubicBezTo>
                <a:cubicBezTo>
                  <a:pt x="551" y="46"/>
                  <a:pt x="617" y="501"/>
                  <a:pt x="676" y="503"/>
                </a:cubicBezTo>
                <a:cubicBezTo>
                  <a:pt x="735" y="505"/>
                  <a:pt x="781" y="62"/>
                  <a:pt x="840" y="59"/>
                </a:cubicBezTo>
                <a:cubicBezTo>
                  <a:pt x="899" y="56"/>
                  <a:pt x="976" y="485"/>
                  <a:pt x="1032" y="487"/>
                </a:cubicBezTo>
                <a:cubicBezTo>
                  <a:pt x="1088" y="489"/>
                  <a:pt x="1129" y="104"/>
                  <a:pt x="1176" y="71"/>
                </a:cubicBezTo>
                <a:cubicBezTo>
                  <a:pt x="1223" y="38"/>
                  <a:pt x="1255" y="248"/>
                  <a:pt x="1316" y="287"/>
                </a:cubicBezTo>
                <a:cubicBezTo>
                  <a:pt x="1377" y="326"/>
                  <a:pt x="1493" y="303"/>
                  <a:pt x="1540" y="307"/>
                </a:cubicBezTo>
              </a:path>
            </a:pathLst>
          </a:custGeom>
          <a:noFill/>
          <a:ln w="25400">
            <a:solidFill>
              <a:srgbClr val="80008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TextBox 42"/>
          <p:cNvSpPr txBox="1">
            <a:spLocks noChangeArrowheads="1"/>
          </p:cNvSpPr>
          <p:nvPr/>
        </p:nvSpPr>
        <p:spPr bwMode="auto">
          <a:xfrm>
            <a:off x="684000" y="3240000"/>
            <a:ext cx="709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vl6pPr marL="25146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6pPr>
            <a:lvl7pPr marL="29718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7pPr>
            <a:lvl8pPr marL="34290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8pPr>
            <a:lvl9pPr marL="3886200" indent="-228600" fontAlgn="base">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defRPr>
            </a:lvl9pPr>
          </a:lstStyle>
          <a:p>
            <a:pPr defTabSz="914400">
              <a:lnSpc>
                <a:spcPct val="100000"/>
              </a:lnSpc>
              <a:buClrTx/>
              <a:buSzTx/>
              <a:buFontTx/>
              <a:buNone/>
            </a:pPr>
            <a:r>
              <a:rPr lang="en-GB" altLang="de-DE" sz="2000" b="1" dirty="0">
                <a:solidFill>
                  <a:schemeClr val="tx1"/>
                </a:solidFill>
                <a:latin typeface="Symbol" pitchFamily="18" charset="2"/>
                <a:cs typeface="Microsoft Sans Serif" pitchFamily="34" charset="0"/>
              </a:rPr>
              <a:t>g</a:t>
            </a:r>
            <a:r>
              <a:rPr lang="en-GB" altLang="de-DE" sz="2000" dirty="0">
                <a:solidFill>
                  <a:schemeClr val="tx1"/>
                </a:solidFill>
                <a:latin typeface="Microsoft Sans Serif" pitchFamily="34" charset="0"/>
                <a:cs typeface="Microsoft Sans Serif" pitchFamily="34" charset="0"/>
              </a:rPr>
              <a:t> </a:t>
            </a:r>
            <a:r>
              <a:rPr lang="en-GB" altLang="de-DE" sz="2000" dirty="0">
                <a:solidFill>
                  <a:schemeClr val="tx1"/>
                </a:solidFill>
                <a:latin typeface="Times New Roman" panose="02020603050405020304" pitchFamily="18" charset="0"/>
                <a:cs typeface="Times New Roman" panose="02020603050405020304" pitchFamily="18" charset="0"/>
              </a:rPr>
              <a:t>ray</a:t>
            </a:r>
          </a:p>
        </p:txBody>
      </p:sp>
      <p:sp>
        <p:nvSpPr>
          <p:cNvPr id="44" name="Text Box 381"/>
          <p:cNvSpPr txBox="1">
            <a:spLocks noChangeArrowheads="1"/>
          </p:cNvSpPr>
          <p:nvPr/>
        </p:nvSpPr>
        <p:spPr bwMode="auto">
          <a:xfrm>
            <a:off x="7924800" y="3962400"/>
            <a:ext cx="1828800" cy="2333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000">
                <a:solidFill>
                  <a:schemeClr val="tx1"/>
                </a:solidFill>
                <a:latin typeface="Verdana" pitchFamily="34" charset="0"/>
              </a:rPr>
              <a:t>Channel No.</a:t>
            </a:r>
          </a:p>
        </p:txBody>
      </p:sp>
      <p:sp>
        <p:nvSpPr>
          <p:cNvPr id="45" name="Text Box 382"/>
          <p:cNvSpPr txBox="1">
            <a:spLocks noChangeArrowheads="1"/>
          </p:cNvSpPr>
          <p:nvPr/>
        </p:nvSpPr>
        <p:spPr bwMode="auto">
          <a:xfrm rot="16200000">
            <a:off x="5531644" y="3078956"/>
            <a:ext cx="1828800" cy="24288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000">
                <a:solidFill>
                  <a:schemeClr val="tx1"/>
                </a:solidFill>
                <a:latin typeface="Verdana" pitchFamily="34" charset="0"/>
              </a:rPr>
              <a:t>Counts(arb. units)</a:t>
            </a:r>
          </a:p>
        </p:txBody>
      </p:sp>
    </p:spTree>
    <p:extLst>
      <p:ext uri="{BB962C8B-B14F-4D97-AF65-F5344CB8AC3E}">
        <p14:creationId xmlns:p14="http://schemas.microsoft.com/office/powerpoint/2010/main" val="3955833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linds(horizontal)">
                                      <p:cBhvr>
                                        <p:cTn id="7" dur="500"/>
                                        <p:tgtEl>
                                          <p:spTgt spid="4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linds(horizont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blinds(horizontal)">
                                      <p:cBhvr>
                                        <p:cTn id="1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US" altLang="de-DE" sz="2600" b="1" dirty="0" smtClean="0">
                <a:solidFill>
                  <a:srgbClr val="0000CC"/>
                </a:solidFill>
                <a:latin typeface="Times New Roman"/>
                <a:ea typeface="ＭＳ Ｐゴシック" pitchFamily="34" charset="-128"/>
                <a:cs typeface="Times New Roman"/>
              </a:rPr>
              <a:t>Method to characterize the pulse shape of </a:t>
            </a:r>
            <a:r>
              <a:rPr lang="en-US" altLang="de-DE" sz="2600" b="1" dirty="0" err="1" smtClean="0">
                <a:solidFill>
                  <a:srgbClr val="0000CC"/>
                </a:solidFill>
                <a:latin typeface="Times New Roman"/>
                <a:ea typeface="ＭＳ Ｐゴシック" pitchFamily="34" charset="-128"/>
                <a:cs typeface="Times New Roman"/>
              </a:rPr>
              <a:t>HPGe</a:t>
            </a:r>
            <a:r>
              <a:rPr lang="en-US" altLang="de-DE" sz="2600" b="1" dirty="0" smtClean="0">
                <a:solidFill>
                  <a:srgbClr val="0000CC"/>
                </a:solidFill>
                <a:latin typeface="Times New Roman"/>
                <a:ea typeface="ＭＳ Ｐゴシック" pitchFamily="34" charset="-128"/>
                <a:cs typeface="Times New Roman"/>
              </a:rPr>
              <a:t> detectors</a:t>
            </a:r>
            <a:endParaRPr lang="en-US" altLang="de-DE" sz="2600" b="1" dirty="0" smtClean="0">
              <a:solidFill>
                <a:srgbClr val="0000CC"/>
              </a:solidFill>
              <a:latin typeface="Times New Roman" pitchFamily="18" charset="0"/>
              <a:ea typeface="ＭＳ Ｐゴシック" pitchFamily="34" charset="-128"/>
            </a:endParaRPr>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000" y="2052000"/>
            <a:ext cx="3531110" cy="1112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12"/>
          <p:cNvSpPr txBox="1">
            <a:spLocks noChangeArrowheads="1"/>
          </p:cNvSpPr>
          <p:nvPr/>
        </p:nvSpPr>
        <p:spPr bwMode="auto">
          <a:xfrm>
            <a:off x="3456000" y="2808000"/>
            <a:ext cx="612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baseline="30000" dirty="0"/>
              <a:t>22</a:t>
            </a:r>
            <a:r>
              <a:rPr lang="en-US" altLang="de-DE" dirty="0"/>
              <a:t>Na</a:t>
            </a:r>
          </a:p>
        </p:txBody>
      </p:sp>
      <p:sp>
        <p:nvSpPr>
          <p:cNvPr id="5" name="Text Box 13"/>
          <p:cNvSpPr txBox="1">
            <a:spLocks noChangeArrowheads="1"/>
          </p:cNvSpPr>
          <p:nvPr/>
        </p:nvSpPr>
        <p:spPr bwMode="auto">
          <a:xfrm>
            <a:off x="4212000" y="1728000"/>
            <a:ext cx="1332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400" dirty="0" err="1">
                <a:latin typeface="Times New Roman" panose="02020603050405020304" pitchFamily="18" charset="0"/>
                <a:cs typeface="Times New Roman" panose="02020603050405020304" pitchFamily="18" charset="0"/>
              </a:rPr>
              <a:t>HPGe</a:t>
            </a:r>
            <a:r>
              <a:rPr lang="en-US" altLang="de-DE" sz="1400" dirty="0">
                <a:latin typeface="Times New Roman" panose="02020603050405020304" pitchFamily="18" charset="0"/>
                <a:cs typeface="Times New Roman" panose="02020603050405020304" pitchFamily="18" charset="0"/>
              </a:rPr>
              <a:t>-Detector</a:t>
            </a:r>
          </a:p>
        </p:txBody>
      </p:sp>
      <p:sp>
        <p:nvSpPr>
          <p:cNvPr id="6" name="Text Box 14"/>
          <p:cNvSpPr txBox="1">
            <a:spLocks noChangeArrowheads="1"/>
          </p:cNvSpPr>
          <p:nvPr/>
        </p:nvSpPr>
        <p:spPr bwMode="auto">
          <a:xfrm>
            <a:off x="2088000" y="1728000"/>
            <a:ext cx="137318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400" dirty="0">
                <a:latin typeface="Times New Roman" panose="02020603050405020304" pitchFamily="18" charset="0"/>
                <a:cs typeface="Times New Roman" panose="02020603050405020304" pitchFamily="18" charset="0"/>
              </a:rPr>
              <a:t>2D </a:t>
            </a:r>
            <a:r>
              <a:rPr lang="el-GR" altLang="de-DE" sz="1400" dirty="0" smtClean="0">
                <a:latin typeface="Times New Roman"/>
                <a:cs typeface="Times New Roman"/>
              </a:rPr>
              <a:t>γ</a:t>
            </a:r>
            <a:r>
              <a:rPr lang="en-US" altLang="de-DE" sz="1400" smtClean="0">
                <a:latin typeface="Times New Roman" panose="02020603050405020304" pitchFamily="18" charset="0"/>
                <a:cs typeface="Times New Roman" panose="02020603050405020304" pitchFamily="18" charset="0"/>
              </a:rPr>
              <a:t>-camera</a:t>
            </a:r>
            <a:endParaRPr lang="en-US" altLang="de-DE" sz="1400" dirty="0">
              <a:latin typeface="Times New Roman" panose="02020603050405020304" pitchFamily="18" charset="0"/>
              <a:cs typeface="Times New Roman" panose="02020603050405020304" pitchFamily="18" charset="0"/>
            </a:endParaRPr>
          </a:p>
        </p:txBody>
      </p:sp>
      <p:sp>
        <p:nvSpPr>
          <p:cNvPr id="7" name="Text Box 15"/>
          <p:cNvSpPr txBox="1">
            <a:spLocks noChangeArrowheads="1"/>
          </p:cNvSpPr>
          <p:nvPr/>
        </p:nvSpPr>
        <p:spPr bwMode="auto">
          <a:xfrm>
            <a:off x="4428000" y="2448000"/>
            <a:ext cx="9620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200" dirty="0">
                <a:solidFill>
                  <a:srgbClr val="00FF00"/>
                </a:solidFill>
              </a:rPr>
              <a:t>511 </a:t>
            </a:r>
            <a:r>
              <a:rPr lang="en-US" altLang="de-DE" sz="1200" dirty="0" err="1">
                <a:solidFill>
                  <a:srgbClr val="00FF00"/>
                </a:solidFill>
              </a:rPr>
              <a:t>keV</a:t>
            </a:r>
            <a:endParaRPr lang="en-US" altLang="de-DE" sz="1200" dirty="0">
              <a:solidFill>
                <a:srgbClr val="00FF00"/>
              </a:solidFill>
            </a:endParaRPr>
          </a:p>
        </p:txBody>
      </p:sp>
      <p:sp>
        <p:nvSpPr>
          <p:cNvPr id="8" name="Text Box 16"/>
          <p:cNvSpPr txBox="1">
            <a:spLocks noChangeArrowheads="1"/>
          </p:cNvSpPr>
          <p:nvPr/>
        </p:nvSpPr>
        <p:spPr bwMode="auto">
          <a:xfrm>
            <a:off x="2484000" y="2673127"/>
            <a:ext cx="96043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200" dirty="0">
                <a:solidFill>
                  <a:srgbClr val="00FF00"/>
                </a:solidFill>
                <a:latin typeface="Times New Roman" panose="02020603050405020304" pitchFamily="18" charset="0"/>
                <a:cs typeface="Times New Roman" panose="02020603050405020304" pitchFamily="18" charset="0"/>
              </a:rPr>
              <a:t>511 </a:t>
            </a:r>
            <a:r>
              <a:rPr lang="en-US" altLang="de-DE" sz="1200" dirty="0" err="1">
                <a:solidFill>
                  <a:srgbClr val="00FF00"/>
                </a:solidFill>
                <a:latin typeface="Times New Roman" panose="02020603050405020304" pitchFamily="18" charset="0"/>
                <a:cs typeface="Times New Roman" panose="02020603050405020304" pitchFamily="18" charset="0"/>
              </a:rPr>
              <a:t>keV</a:t>
            </a:r>
            <a:endParaRPr lang="en-US" altLang="de-DE" sz="1200" dirty="0">
              <a:solidFill>
                <a:srgbClr val="00FF00"/>
              </a:solidFill>
              <a:latin typeface="Times New Roman" panose="02020603050405020304" pitchFamily="18" charset="0"/>
              <a:cs typeface="Times New Roman" panose="02020603050405020304" pitchFamily="18" charset="0"/>
            </a:endParaRPr>
          </a:p>
        </p:txBody>
      </p:sp>
      <p:sp>
        <p:nvSpPr>
          <p:cNvPr id="10" name="Text Box 26"/>
          <p:cNvSpPr txBox="1">
            <a:spLocks noChangeArrowheads="1"/>
          </p:cNvSpPr>
          <p:nvPr/>
        </p:nvSpPr>
        <p:spPr bwMode="auto">
          <a:xfrm>
            <a:off x="431800" y="1233265"/>
            <a:ext cx="62277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b="1" dirty="0">
                <a:latin typeface="Times New Roman" panose="02020603050405020304" pitchFamily="18" charset="0"/>
                <a:cs typeface="Times New Roman" panose="02020603050405020304" pitchFamily="18" charset="0"/>
              </a:rPr>
              <a:t>PET approach using a high performance </a:t>
            </a:r>
            <a:r>
              <a:rPr lang="el-GR" altLang="de-DE" b="1" dirty="0" smtClean="0">
                <a:latin typeface="Times New Roman"/>
                <a:cs typeface="Times New Roman"/>
              </a:rPr>
              <a:t>γ</a:t>
            </a:r>
            <a:r>
              <a:rPr lang="en-US" altLang="de-DE" b="1" dirty="0" smtClean="0">
                <a:latin typeface="Times New Roman" panose="02020603050405020304" pitchFamily="18" charset="0"/>
                <a:cs typeface="Times New Roman" panose="02020603050405020304" pitchFamily="18" charset="0"/>
              </a:rPr>
              <a:t>-camera</a:t>
            </a:r>
            <a:endParaRPr lang="en-US" altLang="de-DE" b="1" dirty="0">
              <a:latin typeface="Times New Roman" panose="02020603050405020304" pitchFamily="18" charset="0"/>
              <a:cs typeface="Times New Roman" panose="02020603050405020304" pitchFamily="18" charset="0"/>
            </a:endParaRPr>
          </a:p>
        </p:txBody>
      </p:sp>
      <p:sp>
        <p:nvSpPr>
          <p:cNvPr id="11" name="Text Box 38"/>
          <p:cNvSpPr txBox="1">
            <a:spLocks noChangeArrowheads="1"/>
          </p:cNvSpPr>
          <p:nvPr/>
        </p:nvSpPr>
        <p:spPr bwMode="auto">
          <a:xfrm>
            <a:off x="0" y="3393852"/>
            <a:ext cx="85693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dirty="0"/>
              <a:t>         </a:t>
            </a:r>
            <a:r>
              <a:rPr lang="en-US" altLang="de-DE" sz="1600" dirty="0">
                <a:latin typeface="Times New Roman" panose="02020603050405020304" pitchFamily="18" charset="0"/>
                <a:cs typeface="Times New Roman" panose="02020603050405020304" pitchFamily="18" charset="0"/>
              </a:rPr>
              <a:t>Data group “</a:t>
            </a:r>
            <a:r>
              <a:rPr lang="en-US" altLang="de-DE" sz="1600" b="1" dirty="0">
                <a:solidFill>
                  <a:srgbClr val="FF0000"/>
                </a:solidFill>
                <a:latin typeface="Times New Roman" panose="02020603050405020304" pitchFamily="18" charset="0"/>
                <a:cs typeface="Times New Roman" panose="02020603050405020304" pitchFamily="18" charset="0"/>
              </a:rPr>
              <a:t>A</a:t>
            </a:r>
            <a:r>
              <a:rPr lang="en-US" altLang="de-DE" sz="1600" dirty="0">
                <a:latin typeface="Times New Roman" panose="02020603050405020304" pitchFamily="18" charset="0"/>
                <a:cs typeface="Times New Roman" panose="02020603050405020304" pitchFamily="18" charset="0"/>
              </a:rPr>
              <a:t>)”                                   </a:t>
            </a:r>
            <a:r>
              <a:rPr lang="en-US" altLang="de-DE" sz="1600" dirty="0" smtClean="0">
                <a:latin typeface="Times New Roman" panose="02020603050405020304" pitchFamily="18" charset="0"/>
                <a:cs typeface="Times New Roman" panose="02020603050405020304" pitchFamily="18" charset="0"/>
              </a:rPr>
              <a:t>                       Data </a:t>
            </a:r>
            <a:r>
              <a:rPr lang="en-US" altLang="de-DE" sz="1600" dirty="0">
                <a:latin typeface="Times New Roman" panose="02020603050405020304" pitchFamily="18" charset="0"/>
                <a:cs typeface="Times New Roman" panose="02020603050405020304" pitchFamily="18" charset="0"/>
              </a:rPr>
              <a:t>group “</a:t>
            </a:r>
            <a:r>
              <a:rPr lang="en-US" altLang="de-DE" sz="1600" b="1" dirty="0">
                <a:solidFill>
                  <a:schemeClr val="accent2"/>
                </a:solidFill>
                <a:latin typeface="Times New Roman" panose="02020603050405020304" pitchFamily="18" charset="0"/>
                <a:cs typeface="Times New Roman" panose="02020603050405020304" pitchFamily="18" charset="0"/>
              </a:rPr>
              <a:t>B</a:t>
            </a:r>
            <a:r>
              <a:rPr lang="en-US" altLang="de-DE" sz="1600" dirty="0">
                <a:latin typeface="Times New Roman" panose="02020603050405020304" pitchFamily="18" charset="0"/>
                <a:cs typeface="Times New Roman" panose="02020603050405020304" pitchFamily="18" charset="0"/>
              </a:rPr>
              <a:t>)”</a:t>
            </a:r>
          </a:p>
        </p:txBody>
      </p:sp>
      <p:sp>
        <p:nvSpPr>
          <p:cNvPr id="12" name="Text Box 54"/>
          <p:cNvSpPr txBox="1">
            <a:spLocks noChangeArrowheads="1"/>
          </p:cNvSpPr>
          <p:nvPr/>
        </p:nvSpPr>
        <p:spPr bwMode="auto">
          <a:xfrm>
            <a:off x="6911975" y="1196752"/>
            <a:ext cx="2232025"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de-DE" sz="1400" b="1" dirty="0"/>
              <a:t>Features</a:t>
            </a:r>
            <a:r>
              <a:rPr lang="en-US" altLang="de-DE" sz="1400" b="1" dirty="0" smtClean="0"/>
              <a:t>:</a:t>
            </a:r>
            <a:endParaRPr lang="en-US" altLang="de-DE" sz="1400" b="1" dirty="0"/>
          </a:p>
          <a:p>
            <a:pPr>
              <a:spcBef>
                <a:spcPct val="50000"/>
              </a:spcBef>
              <a:buFontTx/>
              <a:buChar char="•"/>
            </a:pPr>
            <a:r>
              <a:rPr lang="en-US" altLang="de-DE" sz="1400" dirty="0"/>
              <a:t>  Estimated time </a:t>
            </a:r>
            <a:r>
              <a:rPr lang="en-US" altLang="de-DE" sz="1400" dirty="0" smtClean="0"/>
              <a:t>20</a:t>
            </a:r>
            <a:r>
              <a:rPr lang="en-US" altLang="de-DE" sz="1400" baseline="30000" dirty="0" smtClean="0"/>
              <a:t>h</a:t>
            </a:r>
          </a:p>
          <a:p>
            <a:pPr>
              <a:spcBef>
                <a:spcPct val="50000"/>
              </a:spcBef>
              <a:buFontTx/>
              <a:buChar char="•"/>
            </a:pPr>
            <a:r>
              <a:rPr lang="en-US" altLang="de-DE" sz="1400" dirty="0" smtClean="0"/>
              <a:t>  Precision</a:t>
            </a:r>
            <a:r>
              <a:rPr lang="en-US" altLang="de-DE" sz="1400" dirty="0"/>
              <a:t>: 1-2 mm</a:t>
            </a:r>
          </a:p>
          <a:p>
            <a:pPr>
              <a:spcBef>
                <a:spcPct val="50000"/>
              </a:spcBef>
              <a:buFontTx/>
              <a:buChar char="•"/>
            </a:pPr>
            <a:r>
              <a:rPr lang="en-US" altLang="de-DE" sz="1400" dirty="0" smtClean="0"/>
              <a:t>  </a:t>
            </a:r>
            <a:r>
              <a:rPr lang="en-US" altLang="de-DE" sz="1400" i="1" dirty="0"/>
              <a:t>Imaging </a:t>
            </a:r>
          </a:p>
          <a:p>
            <a:pPr>
              <a:spcBef>
                <a:spcPct val="50000"/>
              </a:spcBef>
            </a:pPr>
            <a:r>
              <a:rPr lang="en-US" altLang="de-DE" sz="1400" b="1" dirty="0"/>
              <a:t>Requirements:</a:t>
            </a:r>
          </a:p>
          <a:p>
            <a:pPr>
              <a:spcBef>
                <a:spcPct val="50000"/>
              </a:spcBef>
              <a:buFontTx/>
              <a:buChar char="•"/>
            </a:pPr>
            <a:r>
              <a:rPr lang="en-US" altLang="de-DE" sz="1400" dirty="0"/>
              <a:t> </a:t>
            </a:r>
            <a:r>
              <a:rPr lang="en-US" altLang="de-DE" sz="1400" dirty="0" smtClean="0"/>
              <a:t>Excellent </a:t>
            </a:r>
            <a:r>
              <a:rPr lang="en-US" altLang="de-DE" sz="1400" dirty="0"/>
              <a:t>resolution </a:t>
            </a:r>
            <a:r>
              <a:rPr lang="en-US" altLang="de-DE" sz="1400" dirty="0" err="1">
                <a:latin typeface="Symbol" pitchFamily="18" charset="2"/>
              </a:rPr>
              <a:t>D</a:t>
            </a:r>
            <a:r>
              <a:rPr lang="en-US" altLang="de-DE" sz="1400" dirty="0" err="1"/>
              <a:t>x</a:t>
            </a:r>
            <a:r>
              <a:rPr lang="en-US" altLang="de-DE" sz="1400" dirty="0"/>
              <a:t>/x</a:t>
            </a:r>
          </a:p>
          <a:p>
            <a:pPr>
              <a:spcBef>
                <a:spcPct val="50000"/>
              </a:spcBef>
              <a:buFontTx/>
              <a:buChar char="•"/>
            </a:pPr>
            <a:r>
              <a:rPr lang="en-US" altLang="de-DE" sz="1400" dirty="0"/>
              <a:t> Large field of </a:t>
            </a:r>
            <a:r>
              <a:rPr lang="en-US" altLang="de-DE" sz="1400" dirty="0" smtClean="0"/>
              <a:t>view </a:t>
            </a:r>
            <a:r>
              <a:rPr lang="en-US" altLang="de-DE" sz="1400" dirty="0" err="1" smtClean="0"/>
              <a:t>FoV</a:t>
            </a:r>
            <a:endParaRPr lang="en-US" altLang="de-DE" sz="1400" dirty="0"/>
          </a:p>
        </p:txBody>
      </p:sp>
      <p:pic>
        <p:nvPicPr>
          <p:cNvPr id="430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3780000"/>
            <a:ext cx="1989907" cy="1192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3509" y="3708000"/>
            <a:ext cx="2066723" cy="134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3" descr="ge_puls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5350743"/>
            <a:ext cx="1800225" cy="1219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6" name="Group 45"/>
          <p:cNvGrpSpPr>
            <a:grpSpLocks/>
          </p:cNvGrpSpPr>
          <p:nvPr/>
        </p:nvGrpSpPr>
        <p:grpSpPr bwMode="auto">
          <a:xfrm>
            <a:off x="4751065" y="5157068"/>
            <a:ext cx="2016125" cy="1412875"/>
            <a:chOff x="113" y="2455"/>
            <a:chExt cx="1497" cy="1020"/>
          </a:xfrm>
        </p:grpSpPr>
        <p:pic>
          <p:nvPicPr>
            <p:cNvPr id="17" name="Picture 46" descr="ge_pulsesv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 y="2455"/>
              <a:ext cx="1497" cy="101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47"/>
            <p:cNvSpPr>
              <a:spLocks noChangeArrowheads="1"/>
            </p:cNvSpPr>
            <p:nvPr/>
          </p:nvSpPr>
          <p:spPr bwMode="auto">
            <a:xfrm>
              <a:off x="113" y="2523"/>
              <a:ext cx="1361" cy="952"/>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19" name="Picture 51" descr="ge_puls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92065" y="5301531"/>
            <a:ext cx="1514475" cy="1025525"/>
          </a:xfrm>
          <a:prstGeom prst="rect">
            <a:avLst/>
          </a:prstGeom>
          <a:noFill/>
          <a:extLst>
            <a:ext uri="{909E8E84-426E-40DD-AFC4-6F175D3DCCD1}">
              <a14:hiddenFill xmlns:a14="http://schemas.microsoft.com/office/drawing/2010/main">
                <a:solidFill>
                  <a:srgbClr val="FFFFFF"/>
                </a:solidFill>
              </a14:hiddenFill>
            </a:ext>
          </a:extLst>
        </p:spPr>
      </p:pic>
      <p:sp>
        <p:nvSpPr>
          <p:cNvPr id="20" name="AutoShape 52"/>
          <p:cNvSpPr>
            <a:spLocks noChangeArrowheads="1"/>
          </p:cNvSpPr>
          <p:nvPr/>
        </p:nvSpPr>
        <p:spPr bwMode="auto">
          <a:xfrm>
            <a:off x="2231703" y="6317531"/>
            <a:ext cx="2268537" cy="252412"/>
          </a:xfrm>
          <a:prstGeom prst="leftRightArrow">
            <a:avLst>
              <a:gd name="adj1" fmla="val 50000"/>
              <a:gd name="adj2" fmla="val 179749"/>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Text Box 53"/>
          <p:cNvSpPr txBox="1">
            <a:spLocks noChangeArrowheads="1"/>
          </p:cNvSpPr>
          <p:nvPr/>
        </p:nvSpPr>
        <p:spPr bwMode="auto">
          <a:xfrm>
            <a:off x="2771453" y="4941168"/>
            <a:ext cx="10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2000" dirty="0">
                <a:latin typeface="Symbol" pitchFamily="18" charset="2"/>
              </a:rPr>
              <a:t>c</a:t>
            </a:r>
            <a:r>
              <a:rPr lang="en-US" altLang="de-DE" baseline="30000" dirty="0"/>
              <a:t>2</a:t>
            </a:r>
            <a:r>
              <a:rPr lang="en-US" altLang="de-DE" dirty="0"/>
              <a:t>(</a:t>
            </a:r>
            <a:r>
              <a:rPr lang="en-US" altLang="de-DE" b="1" dirty="0" err="1">
                <a:solidFill>
                  <a:srgbClr val="FF0000"/>
                </a:solidFill>
              </a:rPr>
              <a:t>A</a:t>
            </a:r>
            <a:r>
              <a:rPr lang="en-US" altLang="de-DE" b="1" baseline="-25000" dirty="0" err="1">
                <a:solidFill>
                  <a:srgbClr val="FF0000"/>
                </a:solidFill>
              </a:rPr>
              <a:t>i</a:t>
            </a:r>
            <a:r>
              <a:rPr lang="en-US" altLang="de-DE" dirty="0" err="1"/>
              <a:t>,</a:t>
            </a:r>
            <a:r>
              <a:rPr lang="en-US" altLang="de-DE" b="1" dirty="0" err="1">
                <a:solidFill>
                  <a:srgbClr val="0066FF"/>
                </a:solidFill>
              </a:rPr>
              <a:t>B</a:t>
            </a:r>
            <a:r>
              <a:rPr lang="en-US" altLang="de-DE" b="1" baseline="-25000" dirty="0" err="1">
                <a:solidFill>
                  <a:srgbClr val="0066FF"/>
                </a:solidFill>
              </a:rPr>
              <a:t>i</a:t>
            </a:r>
            <a:r>
              <a:rPr lang="en-US" altLang="de-DE" dirty="0"/>
              <a:t>) </a:t>
            </a:r>
            <a:endParaRPr lang="en-US" altLang="de-DE" sz="2000" baseline="30000" dirty="0">
              <a:latin typeface="Symbol" pitchFamily="18" charset="2"/>
            </a:endParaRPr>
          </a:p>
        </p:txBody>
      </p:sp>
    </p:spTree>
    <p:extLst>
      <p:ext uri="{BB962C8B-B14F-4D97-AF65-F5344CB8AC3E}">
        <p14:creationId xmlns:p14="http://schemas.microsoft.com/office/powerpoint/2010/main" val="31012163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US" altLang="de-DE" sz="2600" b="1" dirty="0" smtClean="0">
                <a:solidFill>
                  <a:srgbClr val="0000CC"/>
                </a:solidFill>
                <a:latin typeface="Times New Roman"/>
                <a:ea typeface="ＭＳ Ｐゴシック" pitchFamily="34" charset="-128"/>
                <a:cs typeface="Times New Roman"/>
              </a:rPr>
              <a:t>Method to characterize the pulse shape of </a:t>
            </a:r>
            <a:r>
              <a:rPr lang="en-US" altLang="de-DE" sz="2600" b="1" dirty="0" err="1" smtClean="0">
                <a:solidFill>
                  <a:srgbClr val="0000CC"/>
                </a:solidFill>
                <a:latin typeface="Times New Roman"/>
                <a:ea typeface="ＭＳ Ｐゴシック" pitchFamily="34" charset="-128"/>
                <a:cs typeface="Times New Roman"/>
              </a:rPr>
              <a:t>HPGe</a:t>
            </a:r>
            <a:r>
              <a:rPr lang="en-US" altLang="de-DE" sz="2600" b="1" dirty="0" smtClean="0">
                <a:solidFill>
                  <a:srgbClr val="0000CC"/>
                </a:solidFill>
                <a:latin typeface="Times New Roman"/>
                <a:ea typeface="ＭＳ Ｐゴシック" pitchFamily="34" charset="-128"/>
                <a:cs typeface="Times New Roman"/>
              </a:rPr>
              <a:t> detectors</a:t>
            </a:r>
            <a:endParaRPr lang="en-US" altLang="de-DE" sz="2600" b="1" dirty="0" smtClean="0">
              <a:solidFill>
                <a:srgbClr val="0000CC"/>
              </a:solidFill>
              <a:latin typeface="Times New Roman" pitchFamily="18" charset="0"/>
              <a:ea typeface="ＭＳ Ｐゴシック" pitchFamily="34" charset="-128"/>
            </a:endParaRPr>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000" y="2052000"/>
            <a:ext cx="3531110" cy="1112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12"/>
          <p:cNvSpPr txBox="1">
            <a:spLocks noChangeArrowheads="1"/>
          </p:cNvSpPr>
          <p:nvPr/>
        </p:nvSpPr>
        <p:spPr bwMode="auto">
          <a:xfrm>
            <a:off x="3456000" y="2808000"/>
            <a:ext cx="612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baseline="30000" dirty="0"/>
              <a:t>22</a:t>
            </a:r>
            <a:r>
              <a:rPr lang="en-US" altLang="de-DE" dirty="0"/>
              <a:t>Na</a:t>
            </a:r>
          </a:p>
        </p:txBody>
      </p:sp>
      <p:sp>
        <p:nvSpPr>
          <p:cNvPr id="5" name="Text Box 13"/>
          <p:cNvSpPr txBox="1">
            <a:spLocks noChangeArrowheads="1"/>
          </p:cNvSpPr>
          <p:nvPr/>
        </p:nvSpPr>
        <p:spPr bwMode="auto">
          <a:xfrm>
            <a:off x="4212000" y="1728000"/>
            <a:ext cx="1332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400" dirty="0" err="1">
                <a:latin typeface="Times New Roman" panose="02020603050405020304" pitchFamily="18" charset="0"/>
                <a:cs typeface="Times New Roman" panose="02020603050405020304" pitchFamily="18" charset="0"/>
              </a:rPr>
              <a:t>HPGe</a:t>
            </a:r>
            <a:r>
              <a:rPr lang="en-US" altLang="de-DE" sz="1400" dirty="0">
                <a:latin typeface="Times New Roman" panose="02020603050405020304" pitchFamily="18" charset="0"/>
                <a:cs typeface="Times New Roman" panose="02020603050405020304" pitchFamily="18" charset="0"/>
              </a:rPr>
              <a:t>-Detector</a:t>
            </a:r>
          </a:p>
        </p:txBody>
      </p:sp>
      <p:sp>
        <p:nvSpPr>
          <p:cNvPr id="6" name="Text Box 14"/>
          <p:cNvSpPr txBox="1">
            <a:spLocks noChangeArrowheads="1"/>
          </p:cNvSpPr>
          <p:nvPr/>
        </p:nvSpPr>
        <p:spPr bwMode="auto">
          <a:xfrm>
            <a:off x="2088000" y="1728000"/>
            <a:ext cx="137318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400" dirty="0">
                <a:latin typeface="Times New Roman" panose="02020603050405020304" pitchFamily="18" charset="0"/>
                <a:cs typeface="Times New Roman" panose="02020603050405020304" pitchFamily="18" charset="0"/>
              </a:rPr>
              <a:t>2D </a:t>
            </a:r>
            <a:r>
              <a:rPr lang="el-GR" altLang="de-DE" sz="1400" dirty="0" smtClean="0">
                <a:latin typeface="Times New Roman"/>
                <a:cs typeface="Times New Roman"/>
              </a:rPr>
              <a:t>γ</a:t>
            </a:r>
            <a:r>
              <a:rPr lang="en-US" altLang="de-DE" sz="1400" dirty="0" smtClean="0">
                <a:latin typeface="Times New Roman" panose="02020603050405020304" pitchFamily="18" charset="0"/>
                <a:cs typeface="Times New Roman" panose="02020603050405020304" pitchFamily="18" charset="0"/>
              </a:rPr>
              <a:t>-</a:t>
            </a:r>
            <a:r>
              <a:rPr lang="en-US" altLang="de-DE" sz="1400" dirty="0" err="1" smtClean="0">
                <a:latin typeface="Times New Roman" panose="02020603050405020304" pitchFamily="18" charset="0"/>
                <a:cs typeface="Times New Roman" panose="02020603050405020304" pitchFamily="18" charset="0"/>
              </a:rPr>
              <a:t>camara</a:t>
            </a:r>
            <a:endParaRPr lang="en-US" altLang="de-DE" sz="1400" dirty="0">
              <a:latin typeface="Times New Roman" panose="02020603050405020304" pitchFamily="18" charset="0"/>
              <a:cs typeface="Times New Roman" panose="02020603050405020304" pitchFamily="18" charset="0"/>
            </a:endParaRPr>
          </a:p>
        </p:txBody>
      </p:sp>
      <p:sp>
        <p:nvSpPr>
          <p:cNvPr id="7" name="Text Box 15"/>
          <p:cNvSpPr txBox="1">
            <a:spLocks noChangeArrowheads="1"/>
          </p:cNvSpPr>
          <p:nvPr/>
        </p:nvSpPr>
        <p:spPr bwMode="auto">
          <a:xfrm>
            <a:off x="4428000" y="2448000"/>
            <a:ext cx="9620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200" dirty="0">
                <a:solidFill>
                  <a:srgbClr val="00FF00"/>
                </a:solidFill>
              </a:rPr>
              <a:t>511 </a:t>
            </a:r>
            <a:r>
              <a:rPr lang="en-US" altLang="de-DE" sz="1200" dirty="0" err="1">
                <a:solidFill>
                  <a:srgbClr val="00FF00"/>
                </a:solidFill>
              </a:rPr>
              <a:t>keV</a:t>
            </a:r>
            <a:endParaRPr lang="en-US" altLang="de-DE" sz="1200" dirty="0">
              <a:solidFill>
                <a:srgbClr val="00FF00"/>
              </a:solidFill>
            </a:endParaRPr>
          </a:p>
        </p:txBody>
      </p:sp>
      <p:sp>
        <p:nvSpPr>
          <p:cNvPr id="8" name="Text Box 16"/>
          <p:cNvSpPr txBox="1">
            <a:spLocks noChangeArrowheads="1"/>
          </p:cNvSpPr>
          <p:nvPr/>
        </p:nvSpPr>
        <p:spPr bwMode="auto">
          <a:xfrm>
            <a:off x="2484000" y="2673127"/>
            <a:ext cx="96043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200" dirty="0">
                <a:solidFill>
                  <a:srgbClr val="00FF00"/>
                </a:solidFill>
                <a:latin typeface="Times New Roman" panose="02020603050405020304" pitchFamily="18" charset="0"/>
                <a:cs typeface="Times New Roman" panose="02020603050405020304" pitchFamily="18" charset="0"/>
              </a:rPr>
              <a:t>511 </a:t>
            </a:r>
            <a:r>
              <a:rPr lang="en-US" altLang="de-DE" sz="1200" dirty="0" err="1">
                <a:solidFill>
                  <a:srgbClr val="00FF00"/>
                </a:solidFill>
                <a:latin typeface="Times New Roman" panose="02020603050405020304" pitchFamily="18" charset="0"/>
                <a:cs typeface="Times New Roman" panose="02020603050405020304" pitchFamily="18" charset="0"/>
              </a:rPr>
              <a:t>keV</a:t>
            </a:r>
            <a:endParaRPr lang="en-US" altLang="de-DE" sz="1200" dirty="0">
              <a:solidFill>
                <a:srgbClr val="00FF00"/>
              </a:solidFill>
              <a:latin typeface="Times New Roman" panose="02020603050405020304" pitchFamily="18" charset="0"/>
              <a:cs typeface="Times New Roman" panose="02020603050405020304" pitchFamily="18" charset="0"/>
            </a:endParaRPr>
          </a:p>
        </p:txBody>
      </p:sp>
      <p:sp>
        <p:nvSpPr>
          <p:cNvPr id="10" name="Text Box 26"/>
          <p:cNvSpPr txBox="1">
            <a:spLocks noChangeArrowheads="1"/>
          </p:cNvSpPr>
          <p:nvPr/>
        </p:nvSpPr>
        <p:spPr bwMode="auto">
          <a:xfrm>
            <a:off x="431800" y="1233265"/>
            <a:ext cx="62277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b="1" dirty="0">
                <a:latin typeface="Times New Roman" panose="02020603050405020304" pitchFamily="18" charset="0"/>
                <a:cs typeface="Times New Roman" panose="02020603050405020304" pitchFamily="18" charset="0"/>
              </a:rPr>
              <a:t>PET approach using a high performance </a:t>
            </a:r>
            <a:r>
              <a:rPr lang="el-GR" altLang="de-DE" b="1" dirty="0" smtClean="0">
                <a:latin typeface="Times New Roman"/>
                <a:cs typeface="Times New Roman"/>
              </a:rPr>
              <a:t>γ</a:t>
            </a:r>
            <a:r>
              <a:rPr lang="en-US" altLang="de-DE" b="1" dirty="0" smtClean="0">
                <a:latin typeface="Times New Roman" panose="02020603050405020304" pitchFamily="18" charset="0"/>
                <a:cs typeface="Times New Roman" panose="02020603050405020304" pitchFamily="18" charset="0"/>
              </a:rPr>
              <a:t>-camera</a:t>
            </a:r>
            <a:endParaRPr lang="en-US" altLang="de-DE" b="1" dirty="0">
              <a:latin typeface="Times New Roman" panose="02020603050405020304" pitchFamily="18" charset="0"/>
              <a:cs typeface="Times New Roman" panose="02020603050405020304" pitchFamily="18" charset="0"/>
            </a:endParaRPr>
          </a:p>
        </p:txBody>
      </p:sp>
      <p:sp>
        <p:nvSpPr>
          <p:cNvPr id="11" name="Text Box 38"/>
          <p:cNvSpPr txBox="1">
            <a:spLocks noChangeArrowheads="1"/>
          </p:cNvSpPr>
          <p:nvPr/>
        </p:nvSpPr>
        <p:spPr bwMode="auto">
          <a:xfrm>
            <a:off x="0" y="3393852"/>
            <a:ext cx="85693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dirty="0"/>
              <a:t>         </a:t>
            </a:r>
            <a:r>
              <a:rPr lang="en-US" altLang="de-DE" sz="1600" dirty="0">
                <a:latin typeface="Times New Roman" panose="02020603050405020304" pitchFamily="18" charset="0"/>
                <a:cs typeface="Times New Roman" panose="02020603050405020304" pitchFamily="18" charset="0"/>
              </a:rPr>
              <a:t>Data group “</a:t>
            </a:r>
            <a:r>
              <a:rPr lang="en-US" altLang="de-DE" sz="1600" b="1" dirty="0">
                <a:solidFill>
                  <a:srgbClr val="FF0000"/>
                </a:solidFill>
                <a:latin typeface="Times New Roman" panose="02020603050405020304" pitchFamily="18" charset="0"/>
                <a:cs typeface="Times New Roman" panose="02020603050405020304" pitchFamily="18" charset="0"/>
              </a:rPr>
              <a:t>A</a:t>
            </a:r>
            <a:r>
              <a:rPr lang="en-US" altLang="de-DE" sz="1600" dirty="0">
                <a:latin typeface="Times New Roman" panose="02020603050405020304" pitchFamily="18" charset="0"/>
                <a:cs typeface="Times New Roman" panose="02020603050405020304" pitchFamily="18" charset="0"/>
              </a:rPr>
              <a:t>)”                                   </a:t>
            </a:r>
            <a:r>
              <a:rPr lang="en-US" altLang="de-DE" sz="1600" dirty="0" smtClean="0">
                <a:latin typeface="Times New Roman" panose="02020603050405020304" pitchFamily="18" charset="0"/>
                <a:cs typeface="Times New Roman" panose="02020603050405020304" pitchFamily="18" charset="0"/>
              </a:rPr>
              <a:t>                       Data </a:t>
            </a:r>
            <a:r>
              <a:rPr lang="en-US" altLang="de-DE" sz="1600" dirty="0">
                <a:latin typeface="Times New Roman" panose="02020603050405020304" pitchFamily="18" charset="0"/>
                <a:cs typeface="Times New Roman" panose="02020603050405020304" pitchFamily="18" charset="0"/>
              </a:rPr>
              <a:t>group “</a:t>
            </a:r>
            <a:r>
              <a:rPr lang="en-US" altLang="de-DE" sz="1600" b="1" dirty="0">
                <a:solidFill>
                  <a:schemeClr val="accent2"/>
                </a:solidFill>
                <a:latin typeface="Times New Roman" panose="02020603050405020304" pitchFamily="18" charset="0"/>
                <a:cs typeface="Times New Roman" panose="02020603050405020304" pitchFamily="18" charset="0"/>
              </a:rPr>
              <a:t>B</a:t>
            </a:r>
            <a:r>
              <a:rPr lang="en-US" altLang="de-DE" sz="1600" dirty="0">
                <a:latin typeface="Times New Roman" panose="02020603050405020304" pitchFamily="18" charset="0"/>
                <a:cs typeface="Times New Roman" panose="02020603050405020304" pitchFamily="18" charset="0"/>
              </a:rPr>
              <a:t>)”</a:t>
            </a:r>
          </a:p>
        </p:txBody>
      </p:sp>
      <p:sp>
        <p:nvSpPr>
          <p:cNvPr id="12" name="Text Box 54"/>
          <p:cNvSpPr txBox="1">
            <a:spLocks noChangeArrowheads="1"/>
          </p:cNvSpPr>
          <p:nvPr/>
        </p:nvSpPr>
        <p:spPr bwMode="auto">
          <a:xfrm>
            <a:off x="6911975" y="1196752"/>
            <a:ext cx="2232025"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de-DE" sz="1400" b="1" dirty="0"/>
              <a:t>Features</a:t>
            </a:r>
            <a:r>
              <a:rPr lang="en-US" altLang="de-DE" sz="1400" b="1" dirty="0" smtClean="0"/>
              <a:t>:</a:t>
            </a:r>
            <a:endParaRPr lang="en-US" altLang="de-DE" sz="1400" b="1" dirty="0"/>
          </a:p>
          <a:p>
            <a:pPr>
              <a:spcBef>
                <a:spcPct val="50000"/>
              </a:spcBef>
              <a:buFontTx/>
              <a:buChar char="•"/>
            </a:pPr>
            <a:r>
              <a:rPr lang="en-US" altLang="de-DE" sz="1400" dirty="0"/>
              <a:t>  Estimated time </a:t>
            </a:r>
            <a:r>
              <a:rPr lang="en-US" altLang="de-DE" sz="1400" dirty="0" smtClean="0"/>
              <a:t>20</a:t>
            </a:r>
            <a:r>
              <a:rPr lang="en-US" altLang="de-DE" sz="1400" baseline="30000" dirty="0" smtClean="0"/>
              <a:t>h</a:t>
            </a:r>
          </a:p>
          <a:p>
            <a:pPr>
              <a:spcBef>
                <a:spcPct val="50000"/>
              </a:spcBef>
              <a:buFontTx/>
              <a:buChar char="•"/>
            </a:pPr>
            <a:r>
              <a:rPr lang="en-US" altLang="de-DE" sz="1400" dirty="0" smtClean="0"/>
              <a:t>  Precision</a:t>
            </a:r>
            <a:r>
              <a:rPr lang="en-US" altLang="de-DE" sz="1400" dirty="0"/>
              <a:t>: 1-2 mm</a:t>
            </a:r>
          </a:p>
          <a:p>
            <a:pPr>
              <a:spcBef>
                <a:spcPct val="50000"/>
              </a:spcBef>
              <a:buFontTx/>
              <a:buChar char="•"/>
            </a:pPr>
            <a:r>
              <a:rPr lang="en-US" altLang="de-DE" sz="1400" dirty="0" smtClean="0"/>
              <a:t>  </a:t>
            </a:r>
            <a:r>
              <a:rPr lang="en-US" altLang="de-DE" sz="1400" i="1" dirty="0"/>
              <a:t>Imaging </a:t>
            </a:r>
          </a:p>
          <a:p>
            <a:pPr>
              <a:spcBef>
                <a:spcPct val="50000"/>
              </a:spcBef>
            </a:pPr>
            <a:r>
              <a:rPr lang="en-US" altLang="de-DE" sz="1400" b="1" dirty="0"/>
              <a:t>Requirements:</a:t>
            </a:r>
          </a:p>
          <a:p>
            <a:pPr>
              <a:spcBef>
                <a:spcPct val="50000"/>
              </a:spcBef>
              <a:buFontTx/>
              <a:buChar char="•"/>
            </a:pPr>
            <a:r>
              <a:rPr lang="en-US" altLang="de-DE" sz="1400" dirty="0"/>
              <a:t> </a:t>
            </a:r>
            <a:r>
              <a:rPr lang="en-US" altLang="de-DE" sz="1400" dirty="0" smtClean="0"/>
              <a:t>Excellent </a:t>
            </a:r>
            <a:r>
              <a:rPr lang="en-US" altLang="de-DE" sz="1400" dirty="0"/>
              <a:t>resolution </a:t>
            </a:r>
            <a:r>
              <a:rPr lang="en-US" altLang="de-DE" sz="1400" dirty="0" err="1">
                <a:latin typeface="Symbol" pitchFamily="18" charset="2"/>
              </a:rPr>
              <a:t>D</a:t>
            </a:r>
            <a:r>
              <a:rPr lang="en-US" altLang="de-DE" sz="1400" dirty="0" err="1"/>
              <a:t>x</a:t>
            </a:r>
            <a:r>
              <a:rPr lang="en-US" altLang="de-DE" sz="1400" dirty="0"/>
              <a:t>/x</a:t>
            </a:r>
          </a:p>
          <a:p>
            <a:pPr>
              <a:spcBef>
                <a:spcPct val="50000"/>
              </a:spcBef>
              <a:buFontTx/>
              <a:buChar char="•"/>
            </a:pPr>
            <a:r>
              <a:rPr lang="en-US" altLang="de-DE" sz="1400" dirty="0"/>
              <a:t> Large field of </a:t>
            </a:r>
            <a:r>
              <a:rPr lang="en-US" altLang="de-DE" sz="1400" dirty="0" smtClean="0"/>
              <a:t>view </a:t>
            </a:r>
            <a:r>
              <a:rPr lang="en-US" altLang="de-DE" sz="1400" dirty="0" err="1" smtClean="0"/>
              <a:t>FoV</a:t>
            </a:r>
            <a:endParaRPr lang="en-US" altLang="de-DE" sz="1400" dirty="0"/>
          </a:p>
        </p:txBody>
      </p:sp>
      <p:pic>
        <p:nvPicPr>
          <p:cNvPr id="430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3780000"/>
            <a:ext cx="1989907" cy="1192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3509" y="3708000"/>
            <a:ext cx="2066723" cy="134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3" descr="ge_puls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5350743"/>
            <a:ext cx="1800225" cy="1219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6" name="Group 45"/>
          <p:cNvGrpSpPr>
            <a:grpSpLocks/>
          </p:cNvGrpSpPr>
          <p:nvPr/>
        </p:nvGrpSpPr>
        <p:grpSpPr bwMode="auto">
          <a:xfrm>
            <a:off x="4751065" y="5157068"/>
            <a:ext cx="2016125" cy="1412875"/>
            <a:chOff x="113" y="2455"/>
            <a:chExt cx="1497" cy="1020"/>
          </a:xfrm>
        </p:grpSpPr>
        <p:pic>
          <p:nvPicPr>
            <p:cNvPr id="17" name="Picture 46" descr="ge_pulsesv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 y="2455"/>
              <a:ext cx="1497" cy="101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47"/>
            <p:cNvSpPr>
              <a:spLocks noChangeArrowheads="1"/>
            </p:cNvSpPr>
            <p:nvPr/>
          </p:nvSpPr>
          <p:spPr bwMode="auto">
            <a:xfrm>
              <a:off x="113" y="2523"/>
              <a:ext cx="1361" cy="952"/>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19" name="Picture 51" descr="ge_puls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92065" y="5301531"/>
            <a:ext cx="1514475" cy="1025525"/>
          </a:xfrm>
          <a:prstGeom prst="rect">
            <a:avLst/>
          </a:prstGeom>
          <a:noFill/>
          <a:extLst>
            <a:ext uri="{909E8E84-426E-40DD-AFC4-6F175D3DCCD1}">
              <a14:hiddenFill xmlns:a14="http://schemas.microsoft.com/office/drawing/2010/main">
                <a:solidFill>
                  <a:srgbClr val="FFFFFF"/>
                </a:solidFill>
              </a14:hiddenFill>
            </a:ext>
          </a:extLst>
        </p:spPr>
      </p:pic>
      <p:sp>
        <p:nvSpPr>
          <p:cNvPr id="20" name="AutoShape 52"/>
          <p:cNvSpPr>
            <a:spLocks noChangeArrowheads="1"/>
          </p:cNvSpPr>
          <p:nvPr/>
        </p:nvSpPr>
        <p:spPr bwMode="auto">
          <a:xfrm>
            <a:off x="2231703" y="6317531"/>
            <a:ext cx="2268537" cy="252412"/>
          </a:xfrm>
          <a:prstGeom prst="leftRightArrow">
            <a:avLst>
              <a:gd name="adj1" fmla="val 50000"/>
              <a:gd name="adj2" fmla="val 179749"/>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Text Box 53"/>
          <p:cNvSpPr txBox="1">
            <a:spLocks noChangeArrowheads="1"/>
          </p:cNvSpPr>
          <p:nvPr/>
        </p:nvSpPr>
        <p:spPr bwMode="auto">
          <a:xfrm>
            <a:off x="2771453" y="4941168"/>
            <a:ext cx="10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2000" dirty="0">
                <a:latin typeface="Symbol" pitchFamily="18" charset="2"/>
              </a:rPr>
              <a:t>c</a:t>
            </a:r>
            <a:r>
              <a:rPr lang="en-US" altLang="de-DE" baseline="30000" dirty="0"/>
              <a:t>2</a:t>
            </a:r>
            <a:r>
              <a:rPr lang="en-US" altLang="de-DE" dirty="0"/>
              <a:t>(</a:t>
            </a:r>
            <a:r>
              <a:rPr lang="en-US" altLang="de-DE" b="1" dirty="0" err="1">
                <a:solidFill>
                  <a:srgbClr val="FF0000"/>
                </a:solidFill>
              </a:rPr>
              <a:t>A</a:t>
            </a:r>
            <a:r>
              <a:rPr lang="en-US" altLang="de-DE" b="1" baseline="-25000" dirty="0" err="1">
                <a:solidFill>
                  <a:srgbClr val="FF0000"/>
                </a:solidFill>
              </a:rPr>
              <a:t>i</a:t>
            </a:r>
            <a:r>
              <a:rPr lang="en-US" altLang="de-DE" dirty="0" err="1"/>
              <a:t>,</a:t>
            </a:r>
            <a:r>
              <a:rPr lang="en-US" altLang="de-DE" b="1" dirty="0" err="1">
                <a:solidFill>
                  <a:srgbClr val="0066FF"/>
                </a:solidFill>
              </a:rPr>
              <a:t>B</a:t>
            </a:r>
            <a:r>
              <a:rPr lang="en-US" altLang="de-DE" b="1" baseline="-25000" dirty="0" err="1">
                <a:solidFill>
                  <a:srgbClr val="0066FF"/>
                </a:solidFill>
              </a:rPr>
              <a:t>i</a:t>
            </a:r>
            <a:r>
              <a:rPr lang="en-US" altLang="de-DE" dirty="0"/>
              <a:t>) </a:t>
            </a:r>
            <a:endParaRPr lang="en-US" altLang="de-DE" sz="2000" baseline="30000" dirty="0">
              <a:latin typeface="Symbol" pitchFamily="18" charset="2"/>
            </a:endParaRPr>
          </a:p>
        </p:txBody>
      </p:sp>
      <p:sp>
        <p:nvSpPr>
          <p:cNvPr id="22" name="Oval 42"/>
          <p:cNvSpPr>
            <a:spLocks noChangeAspect="1" noChangeArrowheads="1"/>
          </p:cNvSpPr>
          <p:nvPr/>
        </p:nvSpPr>
        <p:spPr bwMode="auto">
          <a:xfrm>
            <a:off x="1512000" y="2052000"/>
            <a:ext cx="2099038" cy="1153669"/>
          </a:xfrm>
          <a:prstGeom prst="ellipse">
            <a:avLst/>
          </a:prstGeom>
          <a:solidFill>
            <a:srgbClr val="FF0000">
              <a:alpha val="19000"/>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6157665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bwMode="auto">
          <a:xfrm>
            <a:off x="6739700" y="6165304"/>
            <a:ext cx="2412000" cy="720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nvGrpSpPr>
          <p:cNvPr id="36" name="Group 78"/>
          <p:cNvGrpSpPr>
            <a:grpSpLocks/>
          </p:cNvGrpSpPr>
          <p:nvPr/>
        </p:nvGrpSpPr>
        <p:grpSpPr bwMode="auto">
          <a:xfrm>
            <a:off x="231775" y="2484000"/>
            <a:ext cx="3716338" cy="4167188"/>
            <a:chOff x="146" y="1381"/>
            <a:chExt cx="2341" cy="2625"/>
          </a:xfrm>
        </p:grpSpPr>
        <p:pic>
          <p:nvPicPr>
            <p:cNvPr id="37" name="Picture 63" descr="Gamma-Camera-at-Nuclear-M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 y="1812"/>
              <a:ext cx="1461" cy="91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5" descr="Schematic diagram through a Gamma Camera showing its functional compon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 y="2764"/>
              <a:ext cx="1453" cy="1242"/>
            </a:xfrm>
            <a:prstGeom prst="rect">
              <a:avLst/>
            </a:prstGeom>
            <a:noFill/>
            <a:extLst>
              <a:ext uri="{909E8E84-426E-40DD-AFC4-6F175D3DCCD1}">
                <a14:hiddenFill xmlns:a14="http://schemas.microsoft.com/office/drawing/2010/main">
                  <a:solidFill>
                    <a:srgbClr val="FFFFFF"/>
                  </a:solidFill>
                </a14:hiddenFill>
              </a:ext>
            </a:extLst>
          </p:spPr>
        </p:pic>
        <p:sp>
          <p:nvSpPr>
            <p:cNvPr id="39" name="Text Box 66"/>
            <p:cNvSpPr txBox="1">
              <a:spLocks noChangeArrowheads="1"/>
            </p:cNvSpPr>
            <p:nvPr/>
          </p:nvSpPr>
          <p:spPr bwMode="auto">
            <a:xfrm>
              <a:off x="164" y="1408"/>
              <a:ext cx="2268" cy="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altLang="de-DE" sz="1400" dirty="0"/>
                <a:t>Large </a:t>
              </a:r>
              <a:r>
                <a:rPr lang="en-US" altLang="de-DE" sz="1400" dirty="0" err="1" smtClean="0"/>
                <a:t>FoV</a:t>
              </a:r>
              <a:r>
                <a:rPr lang="en-US" altLang="de-DE" sz="1400" dirty="0" smtClean="0"/>
                <a:t> </a:t>
              </a:r>
              <a:r>
                <a:rPr lang="en-US" altLang="de-DE" sz="1400" dirty="0"/>
                <a:t>of about 20 cm diam.</a:t>
              </a:r>
            </a:p>
            <a:p>
              <a:pPr>
                <a:spcBef>
                  <a:spcPct val="50000"/>
                </a:spcBef>
                <a:buFontTx/>
                <a:buChar char="•"/>
              </a:pPr>
              <a:r>
                <a:rPr lang="en-US" altLang="de-DE" sz="1400" dirty="0"/>
                <a:t>Low Spatial Resolution 5mm-1cm</a:t>
              </a:r>
            </a:p>
          </p:txBody>
        </p:sp>
        <p:sp>
          <p:nvSpPr>
            <p:cNvPr id="40" name="Rectangle 75"/>
            <p:cNvSpPr>
              <a:spLocks noChangeArrowheads="1"/>
            </p:cNvSpPr>
            <p:nvPr/>
          </p:nvSpPr>
          <p:spPr bwMode="auto">
            <a:xfrm>
              <a:off x="146" y="1381"/>
              <a:ext cx="2341" cy="2608"/>
            </a:xfrm>
            <a:prstGeom prst="rect">
              <a:avLst/>
            </a:prstGeom>
            <a:noFill/>
            <a:ln w="76200">
              <a:solidFill>
                <a:srgbClr val="0000FF">
                  <a:alpha val="53999"/>
                </a:srgb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1" name="Picture 67" descr="2004-11_01-16"/>
          <p:cNvPicPr>
            <a:picLocks noChangeAspect="1" noChangeArrowheads="1"/>
          </p:cNvPicPr>
          <p:nvPr/>
        </p:nvPicPr>
        <p:blipFill>
          <a:blip r:embed="rId4">
            <a:extLst>
              <a:ext uri="{28A0092B-C50C-407E-A947-70E740481C1C}">
                <a14:useLocalDpi xmlns:a14="http://schemas.microsoft.com/office/drawing/2010/main" val="0"/>
              </a:ext>
            </a:extLst>
          </a:blip>
          <a:srcRect l="52477"/>
          <a:stretch>
            <a:fillRect/>
          </a:stretch>
        </p:blipFill>
        <p:spPr bwMode="auto">
          <a:xfrm>
            <a:off x="5076000" y="3204000"/>
            <a:ext cx="1663700" cy="32527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42" name="Group 69"/>
          <p:cNvGrpSpPr>
            <a:grpSpLocks/>
          </p:cNvGrpSpPr>
          <p:nvPr/>
        </p:nvGrpSpPr>
        <p:grpSpPr bwMode="auto">
          <a:xfrm>
            <a:off x="6789738" y="3240000"/>
            <a:ext cx="2035175" cy="2114312"/>
            <a:chOff x="960" y="1200"/>
            <a:chExt cx="1491" cy="1642"/>
          </a:xfrm>
        </p:grpSpPr>
        <p:pic>
          <p:nvPicPr>
            <p:cNvPr id="43" name="Picture 70"/>
            <p:cNvPicPr>
              <a:picLocks noChangeAspect="1" noChangeArrowheads="1"/>
            </p:cNvPicPr>
            <p:nvPr/>
          </p:nvPicPr>
          <p:blipFill>
            <a:blip r:embed="rId5">
              <a:extLst>
                <a:ext uri="{28A0092B-C50C-407E-A947-70E740481C1C}">
                  <a14:useLocalDpi xmlns:a14="http://schemas.microsoft.com/office/drawing/2010/main" val="0"/>
                </a:ext>
              </a:extLst>
            </a:blip>
            <a:srcRect r="50569"/>
            <a:stretch>
              <a:fillRect/>
            </a:stretch>
          </p:blipFill>
          <p:spPr bwMode="auto">
            <a:xfrm>
              <a:off x="960" y="1200"/>
              <a:ext cx="1491" cy="1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Oval 71"/>
            <p:cNvSpPr>
              <a:spLocks noChangeArrowheads="1"/>
            </p:cNvSpPr>
            <p:nvPr/>
          </p:nvSpPr>
          <p:spPr bwMode="auto">
            <a:xfrm>
              <a:off x="1360" y="1298"/>
              <a:ext cx="863" cy="817"/>
            </a:xfrm>
            <a:prstGeom prst="ellipse">
              <a:avLst/>
            </a:prstGeom>
            <a:solidFill>
              <a:srgbClr val="66FF33">
                <a:alpha val="27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5" name="Picture 73"/>
          <p:cNvPicPr>
            <a:picLocks noChangeAspect="1" noChangeArrowheads="1"/>
          </p:cNvPicPr>
          <p:nvPr/>
        </p:nvPicPr>
        <p:blipFill>
          <a:blip r:embed="rId6">
            <a:extLst>
              <a:ext uri="{28A0092B-C50C-407E-A947-70E740481C1C}">
                <a14:useLocalDpi xmlns:a14="http://schemas.microsoft.com/office/drawing/2010/main" val="0"/>
              </a:ext>
            </a:extLst>
          </a:blip>
          <a:srcRect t="7903" r="9322" b="15805"/>
          <a:stretch>
            <a:fillRect/>
          </a:stretch>
        </p:blipFill>
        <p:spPr bwMode="auto">
          <a:xfrm>
            <a:off x="7269163" y="5400000"/>
            <a:ext cx="1236662"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 Box 74"/>
          <p:cNvSpPr txBox="1">
            <a:spLocks noChangeArrowheads="1"/>
          </p:cNvSpPr>
          <p:nvPr/>
        </p:nvSpPr>
        <p:spPr bwMode="auto">
          <a:xfrm>
            <a:off x="4881563" y="2540521"/>
            <a:ext cx="3600450"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altLang="de-DE" sz="1400" dirty="0"/>
              <a:t>Small </a:t>
            </a:r>
            <a:r>
              <a:rPr lang="en-US" altLang="de-DE" sz="1400" dirty="0" err="1" smtClean="0"/>
              <a:t>FoV</a:t>
            </a:r>
            <a:r>
              <a:rPr lang="en-US" altLang="de-DE" sz="1400" dirty="0" smtClean="0"/>
              <a:t> </a:t>
            </a:r>
            <a:r>
              <a:rPr lang="en-US" altLang="de-DE" sz="1400" dirty="0"/>
              <a:t>of about 3-4 cm diam.</a:t>
            </a:r>
          </a:p>
          <a:p>
            <a:pPr>
              <a:spcBef>
                <a:spcPct val="50000"/>
              </a:spcBef>
              <a:buFontTx/>
              <a:buChar char="•"/>
            </a:pPr>
            <a:r>
              <a:rPr lang="en-US" altLang="de-DE" sz="1400" dirty="0"/>
              <a:t>Higher Spatial Resolution 2-3mm</a:t>
            </a:r>
          </a:p>
        </p:txBody>
      </p:sp>
      <p:sp>
        <p:nvSpPr>
          <p:cNvPr id="47" name="Rectangle 76"/>
          <p:cNvSpPr>
            <a:spLocks noChangeArrowheads="1"/>
          </p:cNvSpPr>
          <p:nvPr/>
        </p:nvSpPr>
        <p:spPr bwMode="auto">
          <a:xfrm>
            <a:off x="4881563" y="2484000"/>
            <a:ext cx="4035425" cy="4140000"/>
          </a:xfrm>
          <a:prstGeom prst="rect">
            <a:avLst/>
          </a:prstGeom>
          <a:noFill/>
          <a:ln w="76200">
            <a:solidFill>
              <a:srgbClr val="0000FF">
                <a:alpha val="53999"/>
              </a:srgb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8" name="Group 80"/>
          <p:cNvGrpSpPr>
            <a:grpSpLocks/>
          </p:cNvGrpSpPr>
          <p:nvPr/>
        </p:nvGrpSpPr>
        <p:grpSpPr bwMode="auto">
          <a:xfrm>
            <a:off x="230188" y="1283469"/>
            <a:ext cx="8724900" cy="1080000"/>
            <a:chOff x="145" y="383"/>
            <a:chExt cx="5496" cy="892"/>
          </a:xfrm>
        </p:grpSpPr>
        <p:sp>
          <p:nvSpPr>
            <p:cNvPr id="49" name="Text Box 61"/>
            <p:cNvSpPr txBox="1">
              <a:spLocks noChangeArrowheads="1"/>
            </p:cNvSpPr>
            <p:nvPr/>
          </p:nvSpPr>
          <p:spPr bwMode="auto">
            <a:xfrm>
              <a:off x="3039" y="453"/>
              <a:ext cx="2490" cy="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400" b="1" dirty="0">
                  <a:latin typeface="Times New Roman" panose="02020603050405020304" pitchFamily="18" charset="0"/>
                  <a:cs typeface="Times New Roman" panose="02020603050405020304" pitchFamily="18" charset="0"/>
                </a:rPr>
                <a:t>Requirements:</a:t>
              </a:r>
            </a:p>
            <a:p>
              <a:pPr>
                <a:spcBef>
                  <a:spcPct val="50000"/>
                </a:spcBef>
                <a:buFontTx/>
                <a:buChar char="•"/>
              </a:pPr>
              <a:r>
                <a:rPr lang="en-US" altLang="de-DE" sz="1400" dirty="0">
                  <a:latin typeface="Times New Roman" panose="02020603050405020304" pitchFamily="18" charset="0"/>
                  <a:cs typeface="Times New Roman" panose="02020603050405020304" pitchFamily="18" charset="0"/>
                </a:rPr>
                <a:t> </a:t>
              </a:r>
              <a:r>
                <a:rPr lang="en-US" altLang="de-DE" sz="1400" dirty="0" smtClean="0">
                  <a:latin typeface="Times New Roman" panose="02020603050405020304" pitchFamily="18" charset="0"/>
                  <a:cs typeface="Times New Roman" panose="02020603050405020304" pitchFamily="18" charset="0"/>
                </a:rPr>
                <a:t>Excellent </a:t>
              </a:r>
              <a:r>
                <a:rPr lang="en-US" altLang="de-DE" sz="1400" dirty="0">
                  <a:latin typeface="Times New Roman" panose="02020603050405020304" pitchFamily="18" charset="0"/>
                  <a:cs typeface="Times New Roman" panose="02020603050405020304" pitchFamily="18" charset="0"/>
                </a:rPr>
                <a:t>resolution </a:t>
              </a:r>
              <a:r>
                <a:rPr lang="en-US" altLang="de-DE" sz="1400" dirty="0" err="1" smtClean="0">
                  <a:latin typeface="Times New Roman" panose="02020603050405020304" pitchFamily="18" charset="0"/>
                  <a:cs typeface="Times New Roman" panose="02020603050405020304" pitchFamily="18" charset="0"/>
                </a:rPr>
                <a:t>Δx</a:t>
              </a:r>
              <a:r>
                <a:rPr lang="en-US" altLang="de-DE" sz="1400" dirty="0" smtClean="0">
                  <a:latin typeface="Times New Roman" panose="02020603050405020304" pitchFamily="18" charset="0"/>
                  <a:cs typeface="Times New Roman" panose="02020603050405020304" pitchFamily="18" charset="0"/>
                </a:rPr>
                <a:t> </a:t>
              </a:r>
              <a:r>
                <a:rPr lang="en-US" altLang="de-DE" sz="1400" dirty="0">
                  <a:latin typeface="Times New Roman" panose="02020603050405020304" pitchFamily="18" charset="0"/>
                  <a:cs typeface="Times New Roman" panose="02020603050405020304" pitchFamily="18" charset="0"/>
                </a:rPr>
                <a:t>= 2 mm</a:t>
              </a:r>
            </a:p>
            <a:p>
              <a:pPr>
                <a:spcBef>
                  <a:spcPct val="50000"/>
                </a:spcBef>
                <a:buFontTx/>
                <a:buChar char="•"/>
              </a:pPr>
              <a:r>
                <a:rPr lang="en-US" altLang="de-DE" sz="1400" dirty="0">
                  <a:latin typeface="Times New Roman" panose="02020603050405020304" pitchFamily="18" charset="0"/>
                  <a:cs typeface="Times New Roman" panose="02020603050405020304" pitchFamily="18" charset="0"/>
                </a:rPr>
                <a:t> Large field of view </a:t>
              </a:r>
              <a:r>
                <a:rPr lang="en-US" altLang="de-DE" sz="1400" dirty="0" err="1" smtClean="0">
                  <a:latin typeface="Times New Roman" panose="02020603050405020304" pitchFamily="18" charset="0"/>
                  <a:cs typeface="Times New Roman" panose="02020603050405020304" pitchFamily="18" charset="0"/>
                </a:rPr>
                <a:t>FoV</a:t>
              </a:r>
              <a:r>
                <a:rPr lang="en-US" altLang="de-DE" sz="1400" dirty="0" smtClean="0">
                  <a:latin typeface="Times New Roman" panose="02020603050405020304" pitchFamily="18" charset="0"/>
                  <a:cs typeface="Times New Roman" panose="02020603050405020304" pitchFamily="18" charset="0"/>
                </a:rPr>
                <a:t> </a:t>
              </a:r>
              <a:r>
                <a:rPr lang="en-US" altLang="de-DE" sz="1400" dirty="0">
                  <a:latin typeface="Times New Roman" panose="02020603050405020304" pitchFamily="18" charset="0"/>
                  <a:cs typeface="Times New Roman" panose="02020603050405020304" pitchFamily="18" charset="0"/>
                </a:rPr>
                <a:t>= 8x9 cm</a:t>
              </a:r>
              <a:r>
                <a:rPr lang="en-US" altLang="de-DE" sz="1400" baseline="30000" dirty="0">
                  <a:latin typeface="Times New Roman" panose="02020603050405020304" pitchFamily="18" charset="0"/>
                  <a:cs typeface="Times New Roman" panose="02020603050405020304" pitchFamily="18" charset="0"/>
                </a:rPr>
                <a:t>2</a:t>
              </a:r>
            </a:p>
          </p:txBody>
        </p:sp>
        <p:sp>
          <p:nvSpPr>
            <p:cNvPr id="50" name="Rectangle 77"/>
            <p:cNvSpPr>
              <a:spLocks noChangeArrowheads="1"/>
            </p:cNvSpPr>
            <p:nvPr/>
          </p:nvSpPr>
          <p:spPr bwMode="auto">
            <a:xfrm>
              <a:off x="145" y="383"/>
              <a:ext cx="5496" cy="892"/>
            </a:xfrm>
            <a:prstGeom prst="rect">
              <a:avLst/>
            </a:prstGeom>
            <a:noFill/>
            <a:ln w="76200">
              <a:solidFill>
                <a:srgbClr val="0000FF">
                  <a:alpha val="53999"/>
                </a:srgb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 name="Text Box 81"/>
          <p:cNvSpPr txBox="1">
            <a:spLocks noChangeArrowheads="1"/>
          </p:cNvSpPr>
          <p:nvPr/>
        </p:nvSpPr>
        <p:spPr bwMode="auto">
          <a:xfrm rot="16200000">
            <a:off x="3240000" y="3600000"/>
            <a:ext cx="10800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000" dirty="0">
                <a:solidFill>
                  <a:schemeClr val="bg2"/>
                </a:solidFill>
              </a:rPr>
              <a:t>www.siemens.de</a:t>
            </a:r>
          </a:p>
        </p:txBody>
      </p:sp>
      <p:sp>
        <p:nvSpPr>
          <p:cNvPr id="52" name="Text Box 82"/>
          <p:cNvSpPr txBox="1">
            <a:spLocks noChangeArrowheads="1"/>
          </p:cNvSpPr>
          <p:nvPr/>
        </p:nvSpPr>
        <p:spPr bwMode="auto">
          <a:xfrm>
            <a:off x="5004000" y="6624000"/>
            <a:ext cx="28448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000" dirty="0">
                <a:solidFill>
                  <a:schemeClr val="bg2"/>
                </a:solidFill>
              </a:rPr>
              <a:t>Gem-imaging.com</a:t>
            </a:r>
          </a:p>
        </p:txBody>
      </p:sp>
      <p:sp>
        <p:nvSpPr>
          <p:cNvPr id="53"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US" altLang="de-DE" sz="2600" b="1" dirty="0" smtClean="0">
                <a:solidFill>
                  <a:srgbClr val="0000CC"/>
                </a:solidFill>
                <a:latin typeface="Times New Roman"/>
                <a:ea typeface="ＭＳ Ｐゴシック" pitchFamily="34" charset="-128"/>
                <a:cs typeface="Times New Roman"/>
              </a:rPr>
              <a:t>Which </a:t>
            </a:r>
            <a:r>
              <a:rPr lang="el-GR" altLang="de-DE" sz="2600" b="1" dirty="0" smtClean="0">
                <a:solidFill>
                  <a:srgbClr val="0000CC"/>
                </a:solidFill>
                <a:latin typeface="Times New Roman"/>
                <a:ea typeface="ＭＳ Ｐゴシック" pitchFamily="34" charset="-128"/>
                <a:cs typeface="Times New Roman"/>
              </a:rPr>
              <a:t>γ</a:t>
            </a:r>
            <a:r>
              <a:rPr lang="de-DE" altLang="de-DE" sz="2600" b="1" dirty="0" smtClean="0">
                <a:solidFill>
                  <a:srgbClr val="0000CC"/>
                </a:solidFill>
                <a:latin typeface="Times New Roman"/>
                <a:ea typeface="ＭＳ Ｐゴシック" pitchFamily="34" charset="-128"/>
                <a:cs typeface="Times New Roman"/>
              </a:rPr>
              <a:t>-</a:t>
            </a:r>
            <a:r>
              <a:rPr lang="de-DE" altLang="de-DE" sz="2600" b="1" dirty="0" err="1" smtClean="0">
                <a:solidFill>
                  <a:srgbClr val="0000CC"/>
                </a:solidFill>
                <a:latin typeface="Times New Roman"/>
                <a:ea typeface="ＭＳ Ｐゴシック" pitchFamily="34" charset="-128"/>
                <a:cs typeface="Times New Roman"/>
              </a:rPr>
              <a:t>camera</a:t>
            </a:r>
            <a:r>
              <a:rPr lang="de-DE" altLang="de-DE" sz="2600" b="1" dirty="0" smtClean="0">
                <a:solidFill>
                  <a:srgbClr val="0000CC"/>
                </a:solidFill>
                <a:latin typeface="Times New Roman"/>
                <a:ea typeface="ＭＳ Ｐゴシック" pitchFamily="34" charset="-128"/>
                <a:cs typeface="Times New Roman"/>
              </a:rPr>
              <a:t> </a:t>
            </a:r>
            <a:r>
              <a:rPr lang="de-DE" altLang="de-DE" sz="2600" b="1" dirty="0" err="1" smtClean="0">
                <a:solidFill>
                  <a:srgbClr val="0000CC"/>
                </a:solidFill>
                <a:latin typeface="Times New Roman"/>
                <a:ea typeface="ＭＳ Ｐゴシック" pitchFamily="34" charset="-128"/>
                <a:cs typeface="Times New Roman"/>
              </a:rPr>
              <a:t>to</a:t>
            </a:r>
            <a:r>
              <a:rPr lang="de-DE" altLang="de-DE" sz="2600" b="1" dirty="0" smtClean="0">
                <a:solidFill>
                  <a:srgbClr val="0000CC"/>
                </a:solidFill>
                <a:latin typeface="Times New Roman"/>
                <a:ea typeface="ＭＳ Ｐゴシック" pitchFamily="34" charset="-128"/>
                <a:cs typeface="Times New Roman"/>
              </a:rPr>
              <a:t> </a:t>
            </a:r>
            <a:r>
              <a:rPr lang="de-DE" altLang="de-DE" sz="2600" b="1" dirty="0" err="1" smtClean="0">
                <a:solidFill>
                  <a:srgbClr val="0000CC"/>
                </a:solidFill>
                <a:latin typeface="Times New Roman"/>
                <a:ea typeface="ＭＳ Ｐゴシック" pitchFamily="34" charset="-128"/>
                <a:cs typeface="Times New Roman"/>
              </a:rPr>
              <a:t>use</a:t>
            </a:r>
            <a:r>
              <a:rPr lang="de-DE" altLang="de-DE" sz="2600" b="1" dirty="0" smtClean="0">
                <a:solidFill>
                  <a:srgbClr val="0000CC"/>
                </a:solidFill>
                <a:latin typeface="Times New Roman"/>
                <a:ea typeface="ＭＳ Ｐゴシック" pitchFamily="34" charset="-128"/>
                <a:cs typeface="Times New Roman"/>
              </a:rPr>
              <a:t>?</a:t>
            </a:r>
            <a:endParaRPr lang="en-US" altLang="de-DE" sz="2600" b="1" dirty="0" smtClean="0">
              <a:solidFill>
                <a:srgbClr val="0000CC"/>
              </a:solidFill>
              <a:latin typeface="Times New Roman" pitchFamily="18" charset="0"/>
              <a:ea typeface="ＭＳ Ｐゴシック" pitchFamily="34" charset="-128"/>
            </a:endParaRPr>
          </a:p>
        </p:txBody>
      </p:sp>
      <p:pic>
        <p:nvPicPr>
          <p:cNvPr id="645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000" y="1368000"/>
            <a:ext cx="2433600" cy="917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864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hteck 72"/>
          <p:cNvSpPr/>
          <p:nvPr/>
        </p:nvSpPr>
        <p:spPr bwMode="auto">
          <a:xfrm>
            <a:off x="6739700" y="6165304"/>
            <a:ext cx="2412000" cy="720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41" name="Picture 67" descr="2004-11_01-16"/>
          <p:cNvPicPr>
            <a:picLocks noChangeAspect="1" noChangeArrowheads="1"/>
          </p:cNvPicPr>
          <p:nvPr/>
        </p:nvPicPr>
        <p:blipFill>
          <a:blip r:embed="rId2">
            <a:extLst>
              <a:ext uri="{28A0092B-C50C-407E-A947-70E740481C1C}">
                <a14:useLocalDpi xmlns:a14="http://schemas.microsoft.com/office/drawing/2010/main" val="0"/>
              </a:ext>
            </a:extLst>
          </a:blip>
          <a:srcRect l="52477"/>
          <a:stretch>
            <a:fillRect/>
          </a:stretch>
        </p:blipFill>
        <p:spPr bwMode="auto">
          <a:xfrm>
            <a:off x="5076000" y="3204000"/>
            <a:ext cx="1663700" cy="32527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42" name="Group 69"/>
          <p:cNvGrpSpPr>
            <a:grpSpLocks/>
          </p:cNvGrpSpPr>
          <p:nvPr/>
        </p:nvGrpSpPr>
        <p:grpSpPr bwMode="auto">
          <a:xfrm>
            <a:off x="6789738" y="3240000"/>
            <a:ext cx="2035175" cy="2114312"/>
            <a:chOff x="960" y="1200"/>
            <a:chExt cx="1491" cy="1642"/>
          </a:xfrm>
        </p:grpSpPr>
        <p:pic>
          <p:nvPicPr>
            <p:cNvPr id="43" name="Picture 70"/>
            <p:cNvPicPr>
              <a:picLocks noChangeAspect="1" noChangeArrowheads="1"/>
            </p:cNvPicPr>
            <p:nvPr/>
          </p:nvPicPr>
          <p:blipFill>
            <a:blip r:embed="rId3">
              <a:extLst>
                <a:ext uri="{28A0092B-C50C-407E-A947-70E740481C1C}">
                  <a14:useLocalDpi xmlns:a14="http://schemas.microsoft.com/office/drawing/2010/main" val="0"/>
                </a:ext>
              </a:extLst>
            </a:blip>
            <a:srcRect r="50569"/>
            <a:stretch>
              <a:fillRect/>
            </a:stretch>
          </p:blipFill>
          <p:spPr bwMode="auto">
            <a:xfrm>
              <a:off x="960" y="1200"/>
              <a:ext cx="1491" cy="1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Oval 71"/>
            <p:cNvSpPr>
              <a:spLocks noChangeArrowheads="1"/>
            </p:cNvSpPr>
            <p:nvPr/>
          </p:nvSpPr>
          <p:spPr bwMode="auto">
            <a:xfrm>
              <a:off x="1360" y="1298"/>
              <a:ext cx="863" cy="817"/>
            </a:xfrm>
            <a:prstGeom prst="ellipse">
              <a:avLst/>
            </a:prstGeom>
            <a:solidFill>
              <a:srgbClr val="66FF33">
                <a:alpha val="27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5" name="Picture 73"/>
          <p:cNvPicPr>
            <a:picLocks noChangeAspect="1" noChangeArrowheads="1"/>
          </p:cNvPicPr>
          <p:nvPr/>
        </p:nvPicPr>
        <p:blipFill>
          <a:blip r:embed="rId4">
            <a:extLst>
              <a:ext uri="{28A0092B-C50C-407E-A947-70E740481C1C}">
                <a14:useLocalDpi xmlns:a14="http://schemas.microsoft.com/office/drawing/2010/main" val="0"/>
              </a:ext>
            </a:extLst>
          </a:blip>
          <a:srcRect t="7903" r="9322" b="15805"/>
          <a:stretch>
            <a:fillRect/>
          </a:stretch>
        </p:blipFill>
        <p:spPr bwMode="auto">
          <a:xfrm>
            <a:off x="7269163" y="5400000"/>
            <a:ext cx="1236662"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 Box 74"/>
          <p:cNvSpPr txBox="1">
            <a:spLocks noChangeArrowheads="1"/>
          </p:cNvSpPr>
          <p:nvPr/>
        </p:nvSpPr>
        <p:spPr bwMode="auto">
          <a:xfrm>
            <a:off x="4881563" y="2540521"/>
            <a:ext cx="3600450"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altLang="de-DE" sz="1400" dirty="0"/>
              <a:t>Small FOV of about 3-4 cm diam.</a:t>
            </a:r>
          </a:p>
          <a:p>
            <a:pPr>
              <a:spcBef>
                <a:spcPct val="50000"/>
              </a:spcBef>
              <a:buFontTx/>
              <a:buChar char="•"/>
            </a:pPr>
            <a:r>
              <a:rPr lang="en-US" altLang="de-DE" sz="1400" dirty="0"/>
              <a:t>Higher Spatial Resolution 2-3mm</a:t>
            </a:r>
          </a:p>
        </p:txBody>
      </p:sp>
      <p:sp>
        <p:nvSpPr>
          <p:cNvPr id="47" name="Rectangle 76"/>
          <p:cNvSpPr>
            <a:spLocks noChangeArrowheads="1"/>
          </p:cNvSpPr>
          <p:nvPr/>
        </p:nvSpPr>
        <p:spPr bwMode="auto">
          <a:xfrm>
            <a:off x="4881563" y="2484000"/>
            <a:ext cx="4035425" cy="4140000"/>
          </a:xfrm>
          <a:prstGeom prst="rect">
            <a:avLst/>
          </a:prstGeom>
          <a:noFill/>
          <a:ln w="76200">
            <a:solidFill>
              <a:srgbClr val="0000FF">
                <a:alpha val="53999"/>
              </a:srgb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8" name="Group 80"/>
          <p:cNvGrpSpPr>
            <a:grpSpLocks/>
          </p:cNvGrpSpPr>
          <p:nvPr/>
        </p:nvGrpSpPr>
        <p:grpSpPr bwMode="auto">
          <a:xfrm>
            <a:off x="230188" y="1283469"/>
            <a:ext cx="8724900" cy="1080000"/>
            <a:chOff x="145" y="383"/>
            <a:chExt cx="5496" cy="892"/>
          </a:xfrm>
        </p:grpSpPr>
        <p:sp>
          <p:nvSpPr>
            <p:cNvPr id="49" name="Text Box 61"/>
            <p:cNvSpPr txBox="1">
              <a:spLocks noChangeArrowheads="1"/>
            </p:cNvSpPr>
            <p:nvPr/>
          </p:nvSpPr>
          <p:spPr bwMode="auto">
            <a:xfrm>
              <a:off x="3039" y="453"/>
              <a:ext cx="2490" cy="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400" b="1" dirty="0">
                  <a:latin typeface="Times New Roman" panose="02020603050405020304" pitchFamily="18" charset="0"/>
                  <a:cs typeface="Times New Roman" panose="02020603050405020304" pitchFamily="18" charset="0"/>
                </a:rPr>
                <a:t>Requirements:</a:t>
              </a:r>
            </a:p>
            <a:p>
              <a:pPr>
                <a:spcBef>
                  <a:spcPct val="50000"/>
                </a:spcBef>
                <a:buFontTx/>
                <a:buChar char="•"/>
              </a:pPr>
              <a:r>
                <a:rPr lang="en-US" altLang="de-DE" sz="1400" dirty="0">
                  <a:latin typeface="Times New Roman" panose="02020603050405020304" pitchFamily="18" charset="0"/>
                  <a:cs typeface="Times New Roman" panose="02020603050405020304" pitchFamily="18" charset="0"/>
                </a:rPr>
                <a:t> </a:t>
              </a:r>
              <a:r>
                <a:rPr lang="en-US" altLang="de-DE" sz="1400" dirty="0" smtClean="0">
                  <a:latin typeface="Times New Roman" panose="02020603050405020304" pitchFamily="18" charset="0"/>
                  <a:cs typeface="Times New Roman" panose="02020603050405020304" pitchFamily="18" charset="0"/>
                </a:rPr>
                <a:t>Excellent </a:t>
              </a:r>
              <a:r>
                <a:rPr lang="en-US" altLang="de-DE" sz="1400" dirty="0">
                  <a:latin typeface="Times New Roman" panose="02020603050405020304" pitchFamily="18" charset="0"/>
                  <a:cs typeface="Times New Roman" panose="02020603050405020304" pitchFamily="18" charset="0"/>
                </a:rPr>
                <a:t>resolution </a:t>
              </a:r>
              <a:r>
                <a:rPr lang="en-US" altLang="de-DE" sz="1400" dirty="0" err="1" smtClean="0">
                  <a:latin typeface="Times New Roman" panose="02020603050405020304" pitchFamily="18" charset="0"/>
                  <a:cs typeface="Times New Roman" panose="02020603050405020304" pitchFamily="18" charset="0"/>
                </a:rPr>
                <a:t>Δx</a:t>
              </a:r>
              <a:r>
                <a:rPr lang="en-US" altLang="de-DE" sz="1400" dirty="0" smtClean="0">
                  <a:latin typeface="Times New Roman" panose="02020603050405020304" pitchFamily="18" charset="0"/>
                  <a:cs typeface="Times New Roman" panose="02020603050405020304" pitchFamily="18" charset="0"/>
                </a:rPr>
                <a:t> </a:t>
              </a:r>
              <a:r>
                <a:rPr lang="en-US" altLang="de-DE" sz="1400" dirty="0">
                  <a:latin typeface="Times New Roman" panose="02020603050405020304" pitchFamily="18" charset="0"/>
                  <a:cs typeface="Times New Roman" panose="02020603050405020304" pitchFamily="18" charset="0"/>
                </a:rPr>
                <a:t>= 2 mm</a:t>
              </a:r>
            </a:p>
            <a:p>
              <a:pPr>
                <a:spcBef>
                  <a:spcPct val="50000"/>
                </a:spcBef>
                <a:buFontTx/>
                <a:buChar char="•"/>
              </a:pPr>
              <a:r>
                <a:rPr lang="en-US" altLang="de-DE" sz="1400" dirty="0">
                  <a:latin typeface="Times New Roman" panose="02020603050405020304" pitchFamily="18" charset="0"/>
                  <a:cs typeface="Times New Roman" panose="02020603050405020304" pitchFamily="18" charset="0"/>
                </a:rPr>
                <a:t> Large field of view FOV = 8x9 cm</a:t>
              </a:r>
              <a:r>
                <a:rPr lang="en-US" altLang="de-DE" sz="1400" baseline="30000" dirty="0">
                  <a:latin typeface="Times New Roman" panose="02020603050405020304" pitchFamily="18" charset="0"/>
                  <a:cs typeface="Times New Roman" panose="02020603050405020304" pitchFamily="18" charset="0"/>
                </a:rPr>
                <a:t>2</a:t>
              </a:r>
            </a:p>
          </p:txBody>
        </p:sp>
        <p:sp>
          <p:nvSpPr>
            <p:cNvPr id="50" name="Rectangle 77"/>
            <p:cNvSpPr>
              <a:spLocks noChangeArrowheads="1"/>
            </p:cNvSpPr>
            <p:nvPr/>
          </p:nvSpPr>
          <p:spPr bwMode="auto">
            <a:xfrm>
              <a:off x="145" y="383"/>
              <a:ext cx="5496" cy="892"/>
            </a:xfrm>
            <a:prstGeom prst="rect">
              <a:avLst/>
            </a:prstGeom>
            <a:noFill/>
            <a:ln w="76200">
              <a:solidFill>
                <a:srgbClr val="0000FF">
                  <a:alpha val="53999"/>
                </a:srgb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2" name="Text Box 82"/>
          <p:cNvSpPr txBox="1">
            <a:spLocks noChangeArrowheads="1"/>
          </p:cNvSpPr>
          <p:nvPr/>
        </p:nvSpPr>
        <p:spPr bwMode="auto">
          <a:xfrm>
            <a:off x="5004000" y="6624000"/>
            <a:ext cx="28448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000" dirty="0">
                <a:solidFill>
                  <a:schemeClr val="bg2"/>
                </a:solidFill>
              </a:rPr>
              <a:t>Gem-imaging.com</a:t>
            </a:r>
          </a:p>
        </p:txBody>
      </p:sp>
      <p:sp>
        <p:nvSpPr>
          <p:cNvPr id="53"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US" altLang="de-DE" sz="2600" b="1" dirty="0" smtClean="0">
                <a:solidFill>
                  <a:srgbClr val="0000CC"/>
                </a:solidFill>
                <a:latin typeface="Times New Roman"/>
                <a:ea typeface="ＭＳ Ｐゴシック" pitchFamily="34" charset="-128"/>
                <a:cs typeface="Times New Roman"/>
              </a:rPr>
              <a:t>Which </a:t>
            </a:r>
            <a:r>
              <a:rPr lang="el-GR" altLang="de-DE" sz="2600" b="1" dirty="0" smtClean="0">
                <a:solidFill>
                  <a:srgbClr val="0000CC"/>
                </a:solidFill>
                <a:latin typeface="Times New Roman"/>
                <a:ea typeface="ＭＳ Ｐゴシック" pitchFamily="34" charset="-128"/>
                <a:cs typeface="Times New Roman"/>
              </a:rPr>
              <a:t>γ</a:t>
            </a:r>
            <a:r>
              <a:rPr lang="de-DE" altLang="de-DE" sz="2600" b="1" dirty="0" smtClean="0">
                <a:solidFill>
                  <a:srgbClr val="0000CC"/>
                </a:solidFill>
                <a:latin typeface="Times New Roman"/>
                <a:ea typeface="ＭＳ Ｐゴシック" pitchFamily="34" charset="-128"/>
                <a:cs typeface="Times New Roman"/>
              </a:rPr>
              <a:t>-</a:t>
            </a:r>
            <a:r>
              <a:rPr lang="de-DE" altLang="de-DE" sz="2600" b="1" dirty="0" err="1" smtClean="0">
                <a:solidFill>
                  <a:srgbClr val="0000CC"/>
                </a:solidFill>
                <a:latin typeface="Times New Roman"/>
                <a:ea typeface="ＭＳ Ｐゴシック" pitchFamily="34" charset="-128"/>
                <a:cs typeface="Times New Roman"/>
              </a:rPr>
              <a:t>camera</a:t>
            </a:r>
            <a:r>
              <a:rPr lang="de-DE" altLang="de-DE" sz="2600" b="1" dirty="0" smtClean="0">
                <a:solidFill>
                  <a:srgbClr val="0000CC"/>
                </a:solidFill>
                <a:latin typeface="Times New Roman"/>
                <a:ea typeface="ＭＳ Ｐゴシック" pitchFamily="34" charset="-128"/>
                <a:cs typeface="Times New Roman"/>
              </a:rPr>
              <a:t> </a:t>
            </a:r>
            <a:r>
              <a:rPr lang="de-DE" altLang="de-DE" sz="2600" b="1" dirty="0" err="1" smtClean="0">
                <a:solidFill>
                  <a:srgbClr val="0000CC"/>
                </a:solidFill>
                <a:latin typeface="Times New Roman"/>
                <a:ea typeface="ＭＳ Ｐゴシック" pitchFamily="34" charset="-128"/>
                <a:cs typeface="Times New Roman"/>
              </a:rPr>
              <a:t>to</a:t>
            </a:r>
            <a:r>
              <a:rPr lang="de-DE" altLang="de-DE" sz="2600" b="1" dirty="0" smtClean="0">
                <a:solidFill>
                  <a:srgbClr val="0000CC"/>
                </a:solidFill>
                <a:latin typeface="Times New Roman"/>
                <a:ea typeface="ＭＳ Ｐゴシック" pitchFamily="34" charset="-128"/>
                <a:cs typeface="Times New Roman"/>
              </a:rPr>
              <a:t> </a:t>
            </a:r>
            <a:r>
              <a:rPr lang="de-DE" altLang="de-DE" sz="2600" b="1" dirty="0" err="1" smtClean="0">
                <a:solidFill>
                  <a:srgbClr val="0000CC"/>
                </a:solidFill>
                <a:latin typeface="Times New Roman"/>
                <a:ea typeface="ＭＳ Ｐゴシック" pitchFamily="34" charset="-128"/>
                <a:cs typeface="Times New Roman"/>
              </a:rPr>
              <a:t>use</a:t>
            </a:r>
            <a:r>
              <a:rPr lang="de-DE" altLang="de-DE" sz="2600" b="1" dirty="0" smtClean="0">
                <a:solidFill>
                  <a:srgbClr val="0000CC"/>
                </a:solidFill>
                <a:latin typeface="Times New Roman"/>
                <a:ea typeface="ＭＳ Ｐゴシック" pitchFamily="34" charset="-128"/>
                <a:cs typeface="Times New Roman"/>
              </a:rPr>
              <a:t>?</a:t>
            </a:r>
            <a:endParaRPr lang="en-US" altLang="de-DE" sz="2600" b="1" dirty="0" smtClean="0">
              <a:solidFill>
                <a:srgbClr val="0000CC"/>
              </a:solidFill>
              <a:latin typeface="Times New Roman" pitchFamily="18" charset="0"/>
              <a:ea typeface="ＭＳ Ｐゴシック" pitchFamily="34" charset="-128"/>
            </a:endParaRPr>
          </a:p>
        </p:txBody>
      </p:sp>
      <p:sp>
        <p:nvSpPr>
          <p:cNvPr id="56" name="Rectangle 35"/>
          <p:cNvSpPr>
            <a:spLocks noChangeArrowheads="1"/>
          </p:cNvSpPr>
          <p:nvPr/>
        </p:nvSpPr>
        <p:spPr bwMode="auto">
          <a:xfrm>
            <a:off x="494532" y="3410992"/>
            <a:ext cx="2873375" cy="609600"/>
          </a:xfrm>
          <a:prstGeom prst="rect">
            <a:avLst/>
          </a:prstGeom>
          <a:solidFill>
            <a:srgbClr val="66FF33">
              <a:alpha val="3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 name="Rectangle 36"/>
          <p:cNvSpPr>
            <a:spLocks noChangeArrowheads="1"/>
          </p:cNvSpPr>
          <p:nvPr/>
        </p:nvSpPr>
        <p:spPr bwMode="auto">
          <a:xfrm>
            <a:off x="494532" y="4195217"/>
            <a:ext cx="2873375" cy="1160462"/>
          </a:xfrm>
          <a:prstGeom prst="rect">
            <a:avLst/>
          </a:prstGeom>
          <a:solidFill>
            <a:srgbClr val="808080">
              <a:alpha val="27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 name="Oval 37"/>
          <p:cNvSpPr>
            <a:spLocks noChangeArrowheads="1"/>
          </p:cNvSpPr>
          <p:nvPr/>
        </p:nvSpPr>
        <p:spPr bwMode="auto">
          <a:xfrm>
            <a:off x="532632" y="5492204"/>
            <a:ext cx="88900" cy="144463"/>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Oval 38"/>
          <p:cNvSpPr>
            <a:spLocks noChangeArrowheads="1"/>
          </p:cNvSpPr>
          <p:nvPr/>
        </p:nvSpPr>
        <p:spPr bwMode="auto">
          <a:xfrm>
            <a:off x="761232" y="5498554"/>
            <a:ext cx="88900" cy="144463"/>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Oval 39"/>
          <p:cNvSpPr>
            <a:spLocks noChangeArrowheads="1"/>
          </p:cNvSpPr>
          <p:nvPr/>
        </p:nvSpPr>
        <p:spPr bwMode="auto">
          <a:xfrm>
            <a:off x="999357" y="5500142"/>
            <a:ext cx="88900" cy="144462"/>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Oval 40"/>
          <p:cNvSpPr>
            <a:spLocks noChangeArrowheads="1"/>
          </p:cNvSpPr>
          <p:nvPr/>
        </p:nvSpPr>
        <p:spPr bwMode="auto">
          <a:xfrm>
            <a:off x="1251769" y="5496967"/>
            <a:ext cx="88900" cy="144462"/>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 name="Oval 41"/>
          <p:cNvSpPr>
            <a:spLocks noChangeArrowheads="1"/>
          </p:cNvSpPr>
          <p:nvPr/>
        </p:nvSpPr>
        <p:spPr bwMode="auto">
          <a:xfrm>
            <a:off x="1508944" y="5500142"/>
            <a:ext cx="88900" cy="144462"/>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Oval 44"/>
          <p:cNvSpPr>
            <a:spLocks noChangeArrowheads="1"/>
          </p:cNvSpPr>
          <p:nvPr/>
        </p:nvSpPr>
        <p:spPr bwMode="auto">
          <a:xfrm>
            <a:off x="1740719" y="5506492"/>
            <a:ext cx="88900" cy="144462"/>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 name="Oval 54"/>
          <p:cNvSpPr>
            <a:spLocks noChangeArrowheads="1"/>
          </p:cNvSpPr>
          <p:nvPr/>
        </p:nvSpPr>
        <p:spPr bwMode="auto">
          <a:xfrm>
            <a:off x="1978844" y="5500142"/>
            <a:ext cx="88900" cy="144462"/>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Oval 55"/>
          <p:cNvSpPr>
            <a:spLocks noChangeArrowheads="1"/>
          </p:cNvSpPr>
          <p:nvPr/>
        </p:nvSpPr>
        <p:spPr bwMode="auto">
          <a:xfrm>
            <a:off x="2207444" y="5506492"/>
            <a:ext cx="88900" cy="144462"/>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 name="Oval 56"/>
          <p:cNvSpPr>
            <a:spLocks noChangeArrowheads="1"/>
          </p:cNvSpPr>
          <p:nvPr/>
        </p:nvSpPr>
        <p:spPr bwMode="auto">
          <a:xfrm>
            <a:off x="2445569" y="5508079"/>
            <a:ext cx="88900" cy="144463"/>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Oval 57"/>
          <p:cNvSpPr>
            <a:spLocks noChangeArrowheads="1"/>
          </p:cNvSpPr>
          <p:nvPr/>
        </p:nvSpPr>
        <p:spPr bwMode="auto">
          <a:xfrm>
            <a:off x="2697982" y="5504904"/>
            <a:ext cx="88900" cy="144463"/>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Oval 58"/>
          <p:cNvSpPr>
            <a:spLocks noChangeArrowheads="1"/>
          </p:cNvSpPr>
          <p:nvPr/>
        </p:nvSpPr>
        <p:spPr bwMode="auto">
          <a:xfrm>
            <a:off x="2955157" y="5508079"/>
            <a:ext cx="88900" cy="144463"/>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Oval 59"/>
          <p:cNvSpPr>
            <a:spLocks noChangeArrowheads="1"/>
          </p:cNvSpPr>
          <p:nvPr/>
        </p:nvSpPr>
        <p:spPr bwMode="auto">
          <a:xfrm>
            <a:off x="3186932" y="5514429"/>
            <a:ext cx="88900" cy="144463"/>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Text Box 62"/>
          <p:cNvSpPr txBox="1">
            <a:spLocks noChangeArrowheads="1"/>
          </p:cNvSpPr>
          <p:nvPr/>
        </p:nvSpPr>
        <p:spPr bwMode="auto">
          <a:xfrm>
            <a:off x="3439344" y="3441154"/>
            <a:ext cx="144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a:t>Scintillator</a:t>
            </a:r>
          </a:p>
        </p:txBody>
      </p:sp>
      <p:sp>
        <p:nvSpPr>
          <p:cNvPr id="71" name="Rectangle 63"/>
          <p:cNvSpPr>
            <a:spLocks noChangeArrowheads="1"/>
          </p:cNvSpPr>
          <p:nvPr/>
        </p:nvSpPr>
        <p:spPr bwMode="auto">
          <a:xfrm>
            <a:off x="467544" y="4158704"/>
            <a:ext cx="2921000" cy="2006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Text Box 64"/>
          <p:cNvSpPr txBox="1">
            <a:spLocks noChangeArrowheads="1"/>
          </p:cNvSpPr>
          <p:nvPr/>
        </p:nvSpPr>
        <p:spPr bwMode="auto">
          <a:xfrm>
            <a:off x="3553644" y="4361904"/>
            <a:ext cx="1574800" cy="94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a:t>Position Sensitive</a:t>
            </a:r>
          </a:p>
          <a:p>
            <a:pPr>
              <a:spcBef>
                <a:spcPct val="50000"/>
              </a:spcBef>
            </a:pPr>
            <a:r>
              <a:rPr lang="en-US" altLang="de-DE"/>
              <a:t> PMT</a:t>
            </a:r>
          </a:p>
        </p:txBody>
      </p:sp>
      <p:pic>
        <p:nvPicPr>
          <p:cNvPr id="3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000" y="1368000"/>
            <a:ext cx="2433600" cy="917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69949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hteck 108"/>
          <p:cNvSpPr/>
          <p:nvPr/>
        </p:nvSpPr>
        <p:spPr bwMode="auto">
          <a:xfrm>
            <a:off x="6739700" y="6165304"/>
            <a:ext cx="2412000" cy="720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41" name="Picture 67" descr="2004-11_01-16"/>
          <p:cNvPicPr>
            <a:picLocks noChangeAspect="1" noChangeArrowheads="1"/>
          </p:cNvPicPr>
          <p:nvPr/>
        </p:nvPicPr>
        <p:blipFill>
          <a:blip r:embed="rId2">
            <a:extLst>
              <a:ext uri="{28A0092B-C50C-407E-A947-70E740481C1C}">
                <a14:useLocalDpi xmlns:a14="http://schemas.microsoft.com/office/drawing/2010/main" val="0"/>
              </a:ext>
            </a:extLst>
          </a:blip>
          <a:srcRect l="52477"/>
          <a:stretch>
            <a:fillRect/>
          </a:stretch>
        </p:blipFill>
        <p:spPr bwMode="auto">
          <a:xfrm>
            <a:off x="5076000" y="3204000"/>
            <a:ext cx="1663700" cy="32527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42" name="Group 69"/>
          <p:cNvGrpSpPr>
            <a:grpSpLocks/>
          </p:cNvGrpSpPr>
          <p:nvPr/>
        </p:nvGrpSpPr>
        <p:grpSpPr bwMode="auto">
          <a:xfrm>
            <a:off x="6789738" y="3240000"/>
            <a:ext cx="2035175" cy="2114312"/>
            <a:chOff x="960" y="1200"/>
            <a:chExt cx="1491" cy="1642"/>
          </a:xfrm>
        </p:grpSpPr>
        <p:pic>
          <p:nvPicPr>
            <p:cNvPr id="43" name="Picture 70"/>
            <p:cNvPicPr>
              <a:picLocks noChangeAspect="1" noChangeArrowheads="1"/>
            </p:cNvPicPr>
            <p:nvPr/>
          </p:nvPicPr>
          <p:blipFill>
            <a:blip r:embed="rId3">
              <a:extLst>
                <a:ext uri="{28A0092B-C50C-407E-A947-70E740481C1C}">
                  <a14:useLocalDpi xmlns:a14="http://schemas.microsoft.com/office/drawing/2010/main" val="0"/>
                </a:ext>
              </a:extLst>
            </a:blip>
            <a:srcRect r="50569"/>
            <a:stretch>
              <a:fillRect/>
            </a:stretch>
          </p:blipFill>
          <p:spPr bwMode="auto">
            <a:xfrm>
              <a:off x="960" y="1200"/>
              <a:ext cx="1491" cy="1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Oval 71"/>
            <p:cNvSpPr>
              <a:spLocks noChangeArrowheads="1"/>
            </p:cNvSpPr>
            <p:nvPr/>
          </p:nvSpPr>
          <p:spPr bwMode="auto">
            <a:xfrm>
              <a:off x="1360" y="1298"/>
              <a:ext cx="863" cy="817"/>
            </a:xfrm>
            <a:prstGeom prst="ellipse">
              <a:avLst/>
            </a:prstGeom>
            <a:solidFill>
              <a:srgbClr val="66FF33">
                <a:alpha val="27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5" name="Picture 73"/>
          <p:cNvPicPr>
            <a:picLocks noChangeAspect="1" noChangeArrowheads="1"/>
          </p:cNvPicPr>
          <p:nvPr/>
        </p:nvPicPr>
        <p:blipFill>
          <a:blip r:embed="rId4">
            <a:extLst>
              <a:ext uri="{28A0092B-C50C-407E-A947-70E740481C1C}">
                <a14:useLocalDpi xmlns:a14="http://schemas.microsoft.com/office/drawing/2010/main" val="0"/>
              </a:ext>
            </a:extLst>
          </a:blip>
          <a:srcRect t="7903" r="9322" b="15805"/>
          <a:stretch>
            <a:fillRect/>
          </a:stretch>
        </p:blipFill>
        <p:spPr bwMode="auto">
          <a:xfrm>
            <a:off x="7269163" y="5400000"/>
            <a:ext cx="1236662"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 Box 74"/>
          <p:cNvSpPr txBox="1">
            <a:spLocks noChangeArrowheads="1"/>
          </p:cNvSpPr>
          <p:nvPr/>
        </p:nvSpPr>
        <p:spPr bwMode="auto">
          <a:xfrm>
            <a:off x="4881563" y="2540521"/>
            <a:ext cx="3600450"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altLang="de-DE" sz="1400" dirty="0"/>
              <a:t>Small FOV of about 3-4 cm diam.</a:t>
            </a:r>
          </a:p>
          <a:p>
            <a:pPr>
              <a:spcBef>
                <a:spcPct val="50000"/>
              </a:spcBef>
              <a:buFontTx/>
              <a:buChar char="•"/>
            </a:pPr>
            <a:r>
              <a:rPr lang="en-US" altLang="de-DE" sz="1400" dirty="0"/>
              <a:t>Higher Spatial Resolution 2-3mm</a:t>
            </a:r>
          </a:p>
        </p:txBody>
      </p:sp>
      <p:sp>
        <p:nvSpPr>
          <p:cNvPr id="47" name="Rectangle 76"/>
          <p:cNvSpPr>
            <a:spLocks noChangeArrowheads="1"/>
          </p:cNvSpPr>
          <p:nvPr/>
        </p:nvSpPr>
        <p:spPr bwMode="auto">
          <a:xfrm>
            <a:off x="4881563" y="2484000"/>
            <a:ext cx="4035425" cy="4140000"/>
          </a:xfrm>
          <a:prstGeom prst="rect">
            <a:avLst/>
          </a:prstGeom>
          <a:noFill/>
          <a:ln w="76200">
            <a:solidFill>
              <a:srgbClr val="0000FF">
                <a:alpha val="53999"/>
              </a:srgb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8" name="Group 80"/>
          <p:cNvGrpSpPr>
            <a:grpSpLocks/>
          </p:cNvGrpSpPr>
          <p:nvPr/>
        </p:nvGrpSpPr>
        <p:grpSpPr bwMode="auto">
          <a:xfrm>
            <a:off x="230188" y="1283469"/>
            <a:ext cx="8724900" cy="1080000"/>
            <a:chOff x="145" y="383"/>
            <a:chExt cx="5496" cy="892"/>
          </a:xfrm>
        </p:grpSpPr>
        <p:sp>
          <p:nvSpPr>
            <p:cNvPr id="49" name="Text Box 61"/>
            <p:cNvSpPr txBox="1">
              <a:spLocks noChangeArrowheads="1"/>
            </p:cNvSpPr>
            <p:nvPr/>
          </p:nvSpPr>
          <p:spPr bwMode="auto">
            <a:xfrm>
              <a:off x="3039" y="453"/>
              <a:ext cx="2490" cy="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400" b="1" dirty="0">
                  <a:latin typeface="Times New Roman" panose="02020603050405020304" pitchFamily="18" charset="0"/>
                  <a:cs typeface="Times New Roman" panose="02020603050405020304" pitchFamily="18" charset="0"/>
                </a:rPr>
                <a:t>Requirements:</a:t>
              </a:r>
            </a:p>
            <a:p>
              <a:pPr>
                <a:spcBef>
                  <a:spcPct val="50000"/>
                </a:spcBef>
                <a:buFontTx/>
                <a:buChar char="•"/>
              </a:pPr>
              <a:r>
                <a:rPr lang="en-US" altLang="de-DE" sz="1400" dirty="0">
                  <a:latin typeface="Times New Roman" panose="02020603050405020304" pitchFamily="18" charset="0"/>
                  <a:cs typeface="Times New Roman" panose="02020603050405020304" pitchFamily="18" charset="0"/>
                </a:rPr>
                <a:t> </a:t>
              </a:r>
              <a:r>
                <a:rPr lang="en-US" altLang="de-DE" sz="1400" dirty="0" smtClean="0">
                  <a:latin typeface="Times New Roman" panose="02020603050405020304" pitchFamily="18" charset="0"/>
                  <a:cs typeface="Times New Roman" panose="02020603050405020304" pitchFamily="18" charset="0"/>
                </a:rPr>
                <a:t>Excellent </a:t>
              </a:r>
              <a:r>
                <a:rPr lang="en-US" altLang="de-DE" sz="1400" dirty="0">
                  <a:latin typeface="Times New Roman" panose="02020603050405020304" pitchFamily="18" charset="0"/>
                  <a:cs typeface="Times New Roman" panose="02020603050405020304" pitchFamily="18" charset="0"/>
                </a:rPr>
                <a:t>resolution </a:t>
              </a:r>
              <a:r>
                <a:rPr lang="en-US" altLang="de-DE" sz="1400" dirty="0" err="1" smtClean="0">
                  <a:latin typeface="Times New Roman" panose="02020603050405020304" pitchFamily="18" charset="0"/>
                  <a:cs typeface="Times New Roman" panose="02020603050405020304" pitchFamily="18" charset="0"/>
                </a:rPr>
                <a:t>Δx</a:t>
              </a:r>
              <a:r>
                <a:rPr lang="en-US" altLang="de-DE" sz="1400" dirty="0" smtClean="0">
                  <a:latin typeface="Times New Roman" panose="02020603050405020304" pitchFamily="18" charset="0"/>
                  <a:cs typeface="Times New Roman" panose="02020603050405020304" pitchFamily="18" charset="0"/>
                </a:rPr>
                <a:t> </a:t>
              </a:r>
              <a:r>
                <a:rPr lang="en-US" altLang="de-DE" sz="1400" dirty="0">
                  <a:latin typeface="Times New Roman" panose="02020603050405020304" pitchFamily="18" charset="0"/>
                  <a:cs typeface="Times New Roman" panose="02020603050405020304" pitchFamily="18" charset="0"/>
                </a:rPr>
                <a:t>= 2 mm</a:t>
              </a:r>
            </a:p>
            <a:p>
              <a:pPr>
                <a:spcBef>
                  <a:spcPct val="50000"/>
                </a:spcBef>
                <a:buFontTx/>
                <a:buChar char="•"/>
              </a:pPr>
              <a:r>
                <a:rPr lang="en-US" altLang="de-DE" sz="1400" dirty="0">
                  <a:latin typeface="Times New Roman" panose="02020603050405020304" pitchFamily="18" charset="0"/>
                  <a:cs typeface="Times New Roman" panose="02020603050405020304" pitchFamily="18" charset="0"/>
                </a:rPr>
                <a:t> Large field of view FOV = 8x9 cm</a:t>
              </a:r>
              <a:r>
                <a:rPr lang="en-US" altLang="de-DE" sz="1400" baseline="30000" dirty="0">
                  <a:latin typeface="Times New Roman" panose="02020603050405020304" pitchFamily="18" charset="0"/>
                  <a:cs typeface="Times New Roman" panose="02020603050405020304" pitchFamily="18" charset="0"/>
                </a:rPr>
                <a:t>2</a:t>
              </a:r>
            </a:p>
          </p:txBody>
        </p:sp>
        <p:sp>
          <p:nvSpPr>
            <p:cNvPr id="50" name="Rectangle 77"/>
            <p:cNvSpPr>
              <a:spLocks noChangeArrowheads="1"/>
            </p:cNvSpPr>
            <p:nvPr/>
          </p:nvSpPr>
          <p:spPr bwMode="auto">
            <a:xfrm>
              <a:off x="145" y="383"/>
              <a:ext cx="5496" cy="892"/>
            </a:xfrm>
            <a:prstGeom prst="rect">
              <a:avLst/>
            </a:prstGeom>
            <a:noFill/>
            <a:ln w="76200">
              <a:solidFill>
                <a:srgbClr val="0000FF">
                  <a:alpha val="53999"/>
                </a:srgb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2" name="Text Box 82"/>
          <p:cNvSpPr txBox="1">
            <a:spLocks noChangeArrowheads="1"/>
          </p:cNvSpPr>
          <p:nvPr/>
        </p:nvSpPr>
        <p:spPr bwMode="auto">
          <a:xfrm>
            <a:off x="5004000" y="6624000"/>
            <a:ext cx="28448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000" dirty="0">
                <a:solidFill>
                  <a:schemeClr val="bg2"/>
                </a:solidFill>
              </a:rPr>
              <a:t>Gem-imaging.com</a:t>
            </a:r>
          </a:p>
        </p:txBody>
      </p:sp>
      <p:sp>
        <p:nvSpPr>
          <p:cNvPr id="53"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US" altLang="de-DE" sz="2600" b="1" dirty="0" smtClean="0">
                <a:solidFill>
                  <a:srgbClr val="0000CC"/>
                </a:solidFill>
                <a:latin typeface="Times New Roman"/>
                <a:ea typeface="ＭＳ Ｐゴシック" pitchFamily="34" charset="-128"/>
                <a:cs typeface="Times New Roman"/>
              </a:rPr>
              <a:t>Which </a:t>
            </a:r>
            <a:r>
              <a:rPr lang="el-GR" altLang="de-DE" sz="2600" b="1" dirty="0" smtClean="0">
                <a:solidFill>
                  <a:srgbClr val="0000CC"/>
                </a:solidFill>
                <a:latin typeface="Times New Roman"/>
                <a:ea typeface="ＭＳ Ｐゴシック" pitchFamily="34" charset="-128"/>
                <a:cs typeface="Times New Roman"/>
              </a:rPr>
              <a:t>γ</a:t>
            </a:r>
            <a:r>
              <a:rPr lang="de-DE" altLang="de-DE" sz="2600" b="1" dirty="0" smtClean="0">
                <a:solidFill>
                  <a:srgbClr val="0000CC"/>
                </a:solidFill>
                <a:latin typeface="Times New Roman"/>
                <a:ea typeface="ＭＳ Ｐゴシック" pitchFamily="34" charset="-128"/>
                <a:cs typeface="Times New Roman"/>
              </a:rPr>
              <a:t>-</a:t>
            </a:r>
            <a:r>
              <a:rPr lang="de-DE" altLang="de-DE" sz="2600" b="1" dirty="0" err="1" smtClean="0">
                <a:solidFill>
                  <a:srgbClr val="0000CC"/>
                </a:solidFill>
                <a:latin typeface="Times New Roman"/>
                <a:ea typeface="ＭＳ Ｐゴシック" pitchFamily="34" charset="-128"/>
                <a:cs typeface="Times New Roman"/>
              </a:rPr>
              <a:t>camera</a:t>
            </a:r>
            <a:r>
              <a:rPr lang="de-DE" altLang="de-DE" sz="2600" b="1" dirty="0" smtClean="0">
                <a:solidFill>
                  <a:srgbClr val="0000CC"/>
                </a:solidFill>
                <a:latin typeface="Times New Roman"/>
                <a:ea typeface="ＭＳ Ｐゴシック" pitchFamily="34" charset="-128"/>
                <a:cs typeface="Times New Roman"/>
              </a:rPr>
              <a:t> </a:t>
            </a:r>
            <a:r>
              <a:rPr lang="de-DE" altLang="de-DE" sz="2600" b="1" dirty="0" err="1" smtClean="0">
                <a:solidFill>
                  <a:srgbClr val="0000CC"/>
                </a:solidFill>
                <a:latin typeface="Times New Roman"/>
                <a:ea typeface="ＭＳ Ｐゴシック" pitchFamily="34" charset="-128"/>
                <a:cs typeface="Times New Roman"/>
              </a:rPr>
              <a:t>to</a:t>
            </a:r>
            <a:r>
              <a:rPr lang="de-DE" altLang="de-DE" sz="2600" b="1" dirty="0" smtClean="0">
                <a:solidFill>
                  <a:srgbClr val="0000CC"/>
                </a:solidFill>
                <a:latin typeface="Times New Roman"/>
                <a:ea typeface="ＭＳ Ｐゴシック" pitchFamily="34" charset="-128"/>
                <a:cs typeface="Times New Roman"/>
              </a:rPr>
              <a:t> </a:t>
            </a:r>
            <a:r>
              <a:rPr lang="de-DE" altLang="de-DE" sz="2600" b="1" dirty="0" err="1" smtClean="0">
                <a:solidFill>
                  <a:srgbClr val="0000CC"/>
                </a:solidFill>
                <a:latin typeface="Times New Roman"/>
                <a:ea typeface="ＭＳ Ｐゴシック" pitchFamily="34" charset="-128"/>
                <a:cs typeface="Times New Roman"/>
              </a:rPr>
              <a:t>use</a:t>
            </a:r>
            <a:r>
              <a:rPr lang="de-DE" altLang="de-DE" sz="2600" b="1" dirty="0" smtClean="0">
                <a:solidFill>
                  <a:srgbClr val="0000CC"/>
                </a:solidFill>
                <a:latin typeface="Times New Roman"/>
                <a:ea typeface="ＭＳ Ｐゴシック" pitchFamily="34" charset="-128"/>
                <a:cs typeface="Times New Roman"/>
              </a:rPr>
              <a:t>?</a:t>
            </a:r>
            <a:endParaRPr lang="en-US" altLang="de-DE" sz="2600" b="1" dirty="0" smtClean="0">
              <a:solidFill>
                <a:srgbClr val="0000CC"/>
              </a:solidFill>
              <a:latin typeface="Times New Roman" pitchFamily="18" charset="0"/>
              <a:ea typeface="ＭＳ Ｐゴシック" pitchFamily="34" charset="-128"/>
            </a:endParaRPr>
          </a:p>
        </p:txBody>
      </p:sp>
      <p:sp>
        <p:nvSpPr>
          <p:cNvPr id="89" name="Rectangle 26"/>
          <p:cNvSpPr>
            <a:spLocks noChangeArrowheads="1"/>
          </p:cNvSpPr>
          <p:nvPr/>
        </p:nvSpPr>
        <p:spPr bwMode="auto">
          <a:xfrm>
            <a:off x="494532" y="3410992"/>
            <a:ext cx="2873375" cy="609600"/>
          </a:xfrm>
          <a:prstGeom prst="rect">
            <a:avLst/>
          </a:prstGeom>
          <a:solidFill>
            <a:srgbClr val="66FF33">
              <a:alpha val="3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 name="Rectangle 27"/>
          <p:cNvSpPr>
            <a:spLocks noChangeArrowheads="1"/>
          </p:cNvSpPr>
          <p:nvPr/>
        </p:nvSpPr>
        <p:spPr bwMode="auto">
          <a:xfrm>
            <a:off x="494532" y="4195217"/>
            <a:ext cx="2873375" cy="1160462"/>
          </a:xfrm>
          <a:prstGeom prst="rect">
            <a:avLst/>
          </a:prstGeom>
          <a:solidFill>
            <a:srgbClr val="808080">
              <a:alpha val="27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 name="Oval 28"/>
          <p:cNvSpPr>
            <a:spLocks noChangeArrowheads="1"/>
          </p:cNvSpPr>
          <p:nvPr/>
        </p:nvSpPr>
        <p:spPr bwMode="auto">
          <a:xfrm>
            <a:off x="532632" y="5492204"/>
            <a:ext cx="88900" cy="144463"/>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 name="Oval 29"/>
          <p:cNvSpPr>
            <a:spLocks noChangeArrowheads="1"/>
          </p:cNvSpPr>
          <p:nvPr/>
        </p:nvSpPr>
        <p:spPr bwMode="auto">
          <a:xfrm>
            <a:off x="761232" y="5498554"/>
            <a:ext cx="88900" cy="144463"/>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 name="Oval 30"/>
          <p:cNvSpPr>
            <a:spLocks noChangeArrowheads="1"/>
          </p:cNvSpPr>
          <p:nvPr/>
        </p:nvSpPr>
        <p:spPr bwMode="auto">
          <a:xfrm>
            <a:off x="999357" y="5500142"/>
            <a:ext cx="88900" cy="144462"/>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 name="Oval 31"/>
          <p:cNvSpPr>
            <a:spLocks noChangeArrowheads="1"/>
          </p:cNvSpPr>
          <p:nvPr/>
        </p:nvSpPr>
        <p:spPr bwMode="auto">
          <a:xfrm>
            <a:off x="1251769" y="5496967"/>
            <a:ext cx="88900" cy="144462"/>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 name="Oval 32"/>
          <p:cNvSpPr>
            <a:spLocks noChangeArrowheads="1"/>
          </p:cNvSpPr>
          <p:nvPr/>
        </p:nvSpPr>
        <p:spPr bwMode="auto">
          <a:xfrm>
            <a:off x="1508944" y="5500142"/>
            <a:ext cx="88900" cy="144462"/>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 name="Oval 33"/>
          <p:cNvSpPr>
            <a:spLocks noChangeArrowheads="1"/>
          </p:cNvSpPr>
          <p:nvPr/>
        </p:nvSpPr>
        <p:spPr bwMode="auto">
          <a:xfrm>
            <a:off x="1740719" y="5506492"/>
            <a:ext cx="88900" cy="144462"/>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 name="Oval 34"/>
          <p:cNvSpPr>
            <a:spLocks noChangeArrowheads="1"/>
          </p:cNvSpPr>
          <p:nvPr/>
        </p:nvSpPr>
        <p:spPr bwMode="auto">
          <a:xfrm>
            <a:off x="1978844" y="5500142"/>
            <a:ext cx="88900" cy="144462"/>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 name="Oval 35"/>
          <p:cNvSpPr>
            <a:spLocks noChangeArrowheads="1"/>
          </p:cNvSpPr>
          <p:nvPr/>
        </p:nvSpPr>
        <p:spPr bwMode="auto">
          <a:xfrm>
            <a:off x="2207444" y="5506492"/>
            <a:ext cx="88900" cy="144462"/>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 name="Oval 36"/>
          <p:cNvSpPr>
            <a:spLocks noChangeArrowheads="1"/>
          </p:cNvSpPr>
          <p:nvPr/>
        </p:nvSpPr>
        <p:spPr bwMode="auto">
          <a:xfrm>
            <a:off x="2445569" y="5508079"/>
            <a:ext cx="88900" cy="144463"/>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 name="Oval 37"/>
          <p:cNvSpPr>
            <a:spLocks noChangeArrowheads="1"/>
          </p:cNvSpPr>
          <p:nvPr/>
        </p:nvSpPr>
        <p:spPr bwMode="auto">
          <a:xfrm>
            <a:off x="2697982" y="5504904"/>
            <a:ext cx="88900" cy="144463"/>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 name="Oval 38"/>
          <p:cNvSpPr>
            <a:spLocks noChangeArrowheads="1"/>
          </p:cNvSpPr>
          <p:nvPr/>
        </p:nvSpPr>
        <p:spPr bwMode="auto">
          <a:xfrm>
            <a:off x="2955157" y="5508079"/>
            <a:ext cx="88900" cy="144463"/>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 name="Oval 39"/>
          <p:cNvSpPr>
            <a:spLocks noChangeArrowheads="1"/>
          </p:cNvSpPr>
          <p:nvPr/>
        </p:nvSpPr>
        <p:spPr bwMode="auto">
          <a:xfrm>
            <a:off x="3186932" y="5514429"/>
            <a:ext cx="88900" cy="144463"/>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 name="Text Box 40"/>
          <p:cNvSpPr txBox="1">
            <a:spLocks noChangeArrowheads="1"/>
          </p:cNvSpPr>
          <p:nvPr/>
        </p:nvSpPr>
        <p:spPr bwMode="auto">
          <a:xfrm>
            <a:off x="3439344" y="3441154"/>
            <a:ext cx="144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a:t>Scintillator</a:t>
            </a:r>
          </a:p>
        </p:txBody>
      </p:sp>
      <p:sp>
        <p:nvSpPr>
          <p:cNvPr id="104" name="Rectangle 41"/>
          <p:cNvSpPr>
            <a:spLocks noChangeArrowheads="1"/>
          </p:cNvSpPr>
          <p:nvPr/>
        </p:nvSpPr>
        <p:spPr bwMode="auto">
          <a:xfrm>
            <a:off x="467544" y="4158704"/>
            <a:ext cx="2921000" cy="2006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 name="Text Box 42"/>
          <p:cNvSpPr txBox="1">
            <a:spLocks noChangeArrowheads="1"/>
          </p:cNvSpPr>
          <p:nvPr/>
        </p:nvSpPr>
        <p:spPr bwMode="auto">
          <a:xfrm>
            <a:off x="3553644" y="4361904"/>
            <a:ext cx="1574800" cy="94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a:t>Position Sensitive</a:t>
            </a:r>
          </a:p>
          <a:p>
            <a:pPr>
              <a:spcBef>
                <a:spcPct val="50000"/>
              </a:spcBef>
            </a:pPr>
            <a:r>
              <a:rPr lang="en-US" altLang="de-DE"/>
              <a:t> PMT</a:t>
            </a:r>
          </a:p>
        </p:txBody>
      </p:sp>
      <p:pic>
        <p:nvPicPr>
          <p:cNvPr id="106" name="Picture 4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6432" y="2520404"/>
            <a:ext cx="388937"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 name="Line 44"/>
          <p:cNvSpPr>
            <a:spLocks noChangeShapeType="1"/>
          </p:cNvSpPr>
          <p:nvPr/>
        </p:nvSpPr>
        <p:spPr bwMode="auto">
          <a:xfrm>
            <a:off x="2016944" y="2863304"/>
            <a:ext cx="330200" cy="914400"/>
          </a:xfrm>
          <a:prstGeom prst="line">
            <a:avLst/>
          </a:prstGeom>
          <a:noFill/>
          <a:ln w="3810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 name="Text Box 46"/>
          <p:cNvSpPr txBox="1">
            <a:spLocks noChangeArrowheads="1"/>
          </p:cNvSpPr>
          <p:nvPr/>
        </p:nvSpPr>
        <p:spPr bwMode="auto">
          <a:xfrm>
            <a:off x="2055044" y="2914104"/>
            <a:ext cx="1270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b="1">
                <a:solidFill>
                  <a:srgbClr val="66FF33"/>
                </a:solidFill>
                <a:latin typeface="Symbol" pitchFamily="18" charset="2"/>
              </a:rPr>
              <a:t>g</a:t>
            </a:r>
            <a:r>
              <a:rPr lang="en-US" altLang="de-DE" b="1">
                <a:solidFill>
                  <a:srgbClr val="66FF33"/>
                </a:solidFill>
              </a:rPr>
              <a:t>-ray </a:t>
            </a:r>
          </a:p>
        </p:txBody>
      </p:sp>
      <p:pic>
        <p:nvPicPr>
          <p:cNvPr id="3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000" y="1368000"/>
            <a:ext cx="2433600" cy="917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92995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hteck 67"/>
          <p:cNvSpPr/>
          <p:nvPr/>
        </p:nvSpPr>
        <p:spPr bwMode="auto">
          <a:xfrm>
            <a:off x="6739700" y="6165304"/>
            <a:ext cx="2412000" cy="720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41" name="Picture 67" descr="2004-11_01-16"/>
          <p:cNvPicPr>
            <a:picLocks noChangeAspect="1" noChangeArrowheads="1"/>
          </p:cNvPicPr>
          <p:nvPr/>
        </p:nvPicPr>
        <p:blipFill>
          <a:blip r:embed="rId2">
            <a:extLst>
              <a:ext uri="{28A0092B-C50C-407E-A947-70E740481C1C}">
                <a14:useLocalDpi xmlns:a14="http://schemas.microsoft.com/office/drawing/2010/main" val="0"/>
              </a:ext>
            </a:extLst>
          </a:blip>
          <a:srcRect l="52477"/>
          <a:stretch>
            <a:fillRect/>
          </a:stretch>
        </p:blipFill>
        <p:spPr bwMode="auto">
          <a:xfrm>
            <a:off x="5076000" y="3204000"/>
            <a:ext cx="1663700" cy="32527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42" name="Group 69"/>
          <p:cNvGrpSpPr>
            <a:grpSpLocks/>
          </p:cNvGrpSpPr>
          <p:nvPr/>
        </p:nvGrpSpPr>
        <p:grpSpPr bwMode="auto">
          <a:xfrm>
            <a:off x="6789738" y="3240000"/>
            <a:ext cx="2035175" cy="2114312"/>
            <a:chOff x="960" y="1200"/>
            <a:chExt cx="1491" cy="1642"/>
          </a:xfrm>
        </p:grpSpPr>
        <p:pic>
          <p:nvPicPr>
            <p:cNvPr id="43" name="Picture 70"/>
            <p:cNvPicPr>
              <a:picLocks noChangeAspect="1" noChangeArrowheads="1"/>
            </p:cNvPicPr>
            <p:nvPr/>
          </p:nvPicPr>
          <p:blipFill>
            <a:blip r:embed="rId3">
              <a:extLst>
                <a:ext uri="{28A0092B-C50C-407E-A947-70E740481C1C}">
                  <a14:useLocalDpi xmlns:a14="http://schemas.microsoft.com/office/drawing/2010/main" val="0"/>
                </a:ext>
              </a:extLst>
            </a:blip>
            <a:srcRect r="50569"/>
            <a:stretch>
              <a:fillRect/>
            </a:stretch>
          </p:blipFill>
          <p:spPr bwMode="auto">
            <a:xfrm>
              <a:off x="960" y="1200"/>
              <a:ext cx="1491" cy="1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Oval 71"/>
            <p:cNvSpPr>
              <a:spLocks noChangeArrowheads="1"/>
            </p:cNvSpPr>
            <p:nvPr/>
          </p:nvSpPr>
          <p:spPr bwMode="auto">
            <a:xfrm>
              <a:off x="1360" y="1298"/>
              <a:ext cx="863" cy="817"/>
            </a:xfrm>
            <a:prstGeom prst="ellipse">
              <a:avLst/>
            </a:prstGeom>
            <a:solidFill>
              <a:srgbClr val="66FF33">
                <a:alpha val="27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5" name="Picture 73"/>
          <p:cNvPicPr>
            <a:picLocks noChangeAspect="1" noChangeArrowheads="1"/>
          </p:cNvPicPr>
          <p:nvPr/>
        </p:nvPicPr>
        <p:blipFill>
          <a:blip r:embed="rId4">
            <a:extLst>
              <a:ext uri="{28A0092B-C50C-407E-A947-70E740481C1C}">
                <a14:useLocalDpi xmlns:a14="http://schemas.microsoft.com/office/drawing/2010/main" val="0"/>
              </a:ext>
            </a:extLst>
          </a:blip>
          <a:srcRect t="7903" r="9322" b="15805"/>
          <a:stretch>
            <a:fillRect/>
          </a:stretch>
        </p:blipFill>
        <p:spPr bwMode="auto">
          <a:xfrm>
            <a:off x="7269163" y="5400000"/>
            <a:ext cx="1236662"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 Box 74"/>
          <p:cNvSpPr txBox="1">
            <a:spLocks noChangeArrowheads="1"/>
          </p:cNvSpPr>
          <p:nvPr/>
        </p:nvSpPr>
        <p:spPr bwMode="auto">
          <a:xfrm>
            <a:off x="4881563" y="2540521"/>
            <a:ext cx="3600450"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altLang="de-DE" sz="1400" dirty="0"/>
              <a:t>Small FOV of about 3-4 cm diam.</a:t>
            </a:r>
          </a:p>
          <a:p>
            <a:pPr>
              <a:spcBef>
                <a:spcPct val="50000"/>
              </a:spcBef>
              <a:buFontTx/>
              <a:buChar char="•"/>
            </a:pPr>
            <a:r>
              <a:rPr lang="en-US" altLang="de-DE" sz="1400" dirty="0"/>
              <a:t>Higher Spatial Resolution 2-3mm</a:t>
            </a:r>
          </a:p>
        </p:txBody>
      </p:sp>
      <p:sp>
        <p:nvSpPr>
          <p:cNvPr id="47" name="Rectangle 76"/>
          <p:cNvSpPr>
            <a:spLocks noChangeArrowheads="1"/>
          </p:cNvSpPr>
          <p:nvPr/>
        </p:nvSpPr>
        <p:spPr bwMode="auto">
          <a:xfrm>
            <a:off x="4881563" y="2484000"/>
            <a:ext cx="4035425" cy="4140000"/>
          </a:xfrm>
          <a:prstGeom prst="rect">
            <a:avLst/>
          </a:prstGeom>
          <a:noFill/>
          <a:ln w="76200">
            <a:solidFill>
              <a:srgbClr val="0000FF">
                <a:alpha val="53999"/>
              </a:srgb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8" name="Group 80"/>
          <p:cNvGrpSpPr>
            <a:grpSpLocks/>
          </p:cNvGrpSpPr>
          <p:nvPr/>
        </p:nvGrpSpPr>
        <p:grpSpPr bwMode="auto">
          <a:xfrm>
            <a:off x="230188" y="1283469"/>
            <a:ext cx="8724900" cy="1080000"/>
            <a:chOff x="145" y="383"/>
            <a:chExt cx="5496" cy="892"/>
          </a:xfrm>
        </p:grpSpPr>
        <p:sp>
          <p:nvSpPr>
            <p:cNvPr id="49" name="Text Box 61"/>
            <p:cNvSpPr txBox="1">
              <a:spLocks noChangeArrowheads="1"/>
            </p:cNvSpPr>
            <p:nvPr/>
          </p:nvSpPr>
          <p:spPr bwMode="auto">
            <a:xfrm>
              <a:off x="3039" y="453"/>
              <a:ext cx="2490" cy="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400" b="1" dirty="0">
                  <a:latin typeface="Times New Roman" panose="02020603050405020304" pitchFamily="18" charset="0"/>
                  <a:cs typeface="Times New Roman" panose="02020603050405020304" pitchFamily="18" charset="0"/>
                </a:rPr>
                <a:t>Requirements:</a:t>
              </a:r>
            </a:p>
            <a:p>
              <a:pPr>
                <a:spcBef>
                  <a:spcPct val="50000"/>
                </a:spcBef>
                <a:buFontTx/>
                <a:buChar char="•"/>
              </a:pPr>
              <a:r>
                <a:rPr lang="en-US" altLang="de-DE" sz="1400" dirty="0">
                  <a:latin typeface="Times New Roman" panose="02020603050405020304" pitchFamily="18" charset="0"/>
                  <a:cs typeface="Times New Roman" panose="02020603050405020304" pitchFamily="18" charset="0"/>
                </a:rPr>
                <a:t> </a:t>
              </a:r>
              <a:r>
                <a:rPr lang="en-US" altLang="de-DE" sz="1400" dirty="0" smtClean="0">
                  <a:latin typeface="Times New Roman" panose="02020603050405020304" pitchFamily="18" charset="0"/>
                  <a:cs typeface="Times New Roman" panose="02020603050405020304" pitchFamily="18" charset="0"/>
                </a:rPr>
                <a:t>Excellent </a:t>
              </a:r>
              <a:r>
                <a:rPr lang="en-US" altLang="de-DE" sz="1400" dirty="0">
                  <a:latin typeface="Times New Roman" panose="02020603050405020304" pitchFamily="18" charset="0"/>
                  <a:cs typeface="Times New Roman" panose="02020603050405020304" pitchFamily="18" charset="0"/>
                </a:rPr>
                <a:t>resolution </a:t>
              </a:r>
              <a:r>
                <a:rPr lang="en-US" altLang="de-DE" sz="1400" dirty="0" err="1" smtClean="0">
                  <a:latin typeface="Times New Roman" panose="02020603050405020304" pitchFamily="18" charset="0"/>
                  <a:cs typeface="Times New Roman" panose="02020603050405020304" pitchFamily="18" charset="0"/>
                </a:rPr>
                <a:t>Δx</a:t>
              </a:r>
              <a:r>
                <a:rPr lang="en-US" altLang="de-DE" sz="1400" dirty="0" smtClean="0">
                  <a:latin typeface="Times New Roman" panose="02020603050405020304" pitchFamily="18" charset="0"/>
                  <a:cs typeface="Times New Roman" panose="02020603050405020304" pitchFamily="18" charset="0"/>
                </a:rPr>
                <a:t> </a:t>
              </a:r>
              <a:r>
                <a:rPr lang="en-US" altLang="de-DE" sz="1400" dirty="0">
                  <a:latin typeface="Times New Roman" panose="02020603050405020304" pitchFamily="18" charset="0"/>
                  <a:cs typeface="Times New Roman" panose="02020603050405020304" pitchFamily="18" charset="0"/>
                </a:rPr>
                <a:t>= 2 mm</a:t>
              </a:r>
            </a:p>
            <a:p>
              <a:pPr>
                <a:spcBef>
                  <a:spcPct val="50000"/>
                </a:spcBef>
                <a:buFontTx/>
                <a:buChar char="•"/>
              </a:pPr>
              <a:r>
                <a:rPr lang="en-US" altLang="de-DE" sz="1400" dirty="0">
                  <a:latin typeface="Times New Roman" panose="02020603050405020304" pitchFamily="18" charset="0"/>
                  <a:cs typeface="Times New Roman" panose="02020603050405020304" pitchFamily="18" charset="0"/>
                </a:rPr>
                <a:t> Large field of view FOV = 8x9 cm</a:t>
              </a:r>
              <a:r>
                <a:rPr lang="en-US" altLang="de-DE" sz="1400" baseline="30000" dirty="0">
                  <a:latin typeface="Times New Roman" panose="02020603050405020304" pitchFamily="18" charset="0"/>
                  <a:cs typeface="Times New Roman" panose="02020603050405020304" pitchFamily="18" charset="0"/>
                </a:rPr>
                <a:t>2</a:t>
              </a:r>
            </a:p>
          </p:txBody>
        </p:sp>
        <p:sp>
          <p:nvSpPr>
            <p:cNvPr id="50" name="Rectangle 77"/>
            <p:cNvSpPr>
              <a:spLocks noChangeArrowheads="1"/>
            </p:cNvSpPr>
            <p:nvPr/>
          </p:nvSpPr>
          <p:spPr bwMode="auto">
            <a:xfrm>
              <a:off x="145" y="383"/>
              <a:ext cx="5496" cy="892"/>
            </a:xfrm>
            <a:prstGeom prst="rect">
              <a:avLst/>
            </a:prstGeom>
            <a:noFill/>
            <a:ln w="76200">
              <a:solidFill>
                <a:srgbClr val="0000FF">
                  <a:alpha val="53999"/>
                </a:srgb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2" name="Text Box 82"/>
          <p:cNvSpPr txBox="1">
            <a:spLocks noChangeArrowheads="1"/>
          </p:cNvSpPr>
          <p:nvPr/>
        </p:nvSpPr>
        <p:spPr bwMode="auto">
          <a:xfrm>
            <a:off x="5004000" y="6624000"/>
            <a:ext cx="28448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000" dirty="0">
                <a:solidFill>
                  <a:schemeClr val="bg2"/>
                </a:solidFill>
              </a:rPr>
              <a:t>Gem-imaging.com</a:t>
            </a:r>
          </a:p>
        </p:txBody>
      </p:sp>
      <p:sp>
        <p:nvSpPr>
          <p:cNvPr id="53"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US" altLang="de-DE" sz="2600" b="1" dirty="0" smtClean="0">
                <a:solidFill>
                  <a:srgbClr val="0000CC"/>
                </a:solidFill>
                <a:latin typeface="Times New Roman"/>
                <a:ea typeface="ＭＳ Ｐゴシック" pitchFamily="34" charset="-128"/>
                <a:cs typeface="Times New Roman"/>
              </a:rPr>
              <a:t>Which </a:t>
            </a:r>
            <a:r>
              <a:rPr lang="el-GR" altLang="de-DE" sz="2600" b="1" dirty="0" smtClean="0">
                <a:solidFill>
                  <a:srgbClr val="0000CC"/>
                </a:solidFill>
                <a:latin typeface="Times New Roman"/>
                <a:ea typeface="ＭＳ Ｐゴシック" pitchFamily="34" charset="-128"/>
                <a:cs typeface="Times New Roman"/>
              </a:rPr>
              <a:t>γ</a:t>
            </a:r>
            <a:r>
              <a:rPr lang="de-DE" altLang="de-DE" sz="2600" b="1" dirty="0" smtClean="0">
                <a:solidFill>
                  <a:srgbClr val="0000CC"/>
                </a:solidFill>
                <a:latin typeface="Times New Roman"/>
                <a:ea typeface="ＭＳ Ｐゴシック" pitchFamily="34" charset="-128"/>
                <a:cs typeface="Times New Roman"/>
              </a:rPr>
              <a:t>-</a:t>
            </a:r>
            <a:r>
              <a:rPr lang="de-DE" altLang="de-DE" sz="2600" b="1" dirty="0" err="1" smtClean="0">
                <a:solidFill>
                  <a:srgbClr val="0000CC"/>
                </a:solidFill>
                <a:latin typeface="Times New Roman"/>
                <a:ea typeface="ＭＳ Ｐゴシック" pitchFamily="34" charset="-128"/>
                <a:cs typeface="Times New Roman"/>
              </a:rPr>
              <a:t>camera</a:t>
            </a:r>
            <a:r>
              <a:rPr lang="de-DE" altLang="de-DE" sz="2600" b="1" dirty="0" smtClean="0">
                <a:solidFill>
                  <a:srgbClr val="0000CC"/>
                </a:solidFill>
                <a:latin typeface="Times New Roman"/>
                <a:ea typeface="ＭＳ Ｐゴシック" pitchFamily="34" charset="-128"/>
                <a:cs typeface="Times New Roman"/>
              </a:rPr>
              <a:t> </a:t>
            </a:r>
            <a:r>
              <a:rPr lang="de-DE" altLang="de-DE" sz="2600" b="1" dirty="0" err="1" smtClean="0">
                <a:solidFill>
                  <a:srgbClr val="0000CC"/>
                </a:solidFill>
                <a:latin typeface="Times New Roman"/>
                <a:ea typeface="ＭＳ Ｐゴシック" pitchFamily="34" charset="-128"/>
                <a:cs typeface="Times New Roman"/>
              </a:rPr>
              <a:t>to</a:t>
            </a:r>
            <a:r>
              <a:rPr lang="de-DE" altLang="de-DE" sz="2600" b="1" dirty="0" smtClean="0">
                <a:solidFill>
                  <a:srgbClr val="0000CC"/>
                </a:solidFill>
                <a:latin typeface="Times New Roman"/>
                <a:ea typeface="ＭＳ Ｐゴシック" pitchFamily="34" charset="-128"/>
                <a:cs typeface="Times New Roman"/>
              </a:rPr>
              <a:t> </a:t>
            </a:r>
            <a:r>
              <a:rPr lang="de-DE" altLang="de-DE" sz="2600" b="1" dirty="0" err="1" smtClean="0">
                <a:solidFill>
                  <a:srgbClr val="0000CC"/>
                </a:solidFill>
                <a:latin typeface="Times New Roman"/>
                <a:ea typeface="ＭＳ Ｐゴシック" pitchFamily="34" charset="-128"/>
                <a:cs typeface="Times New Roman"/>
              </a:rPr>
              <a:t>use</a:t>
            </a:r>
            <a:r>
              <a:rPr lang="de-DE" altLang="de-DE" sz="2600" b="1" dirty="0" smtClean="0">
                <a:solidFill>
                  <a:srgbClr val="0000CC"/>
                </a:solidFill>
                <a:latin typeface="Times New Roman"/>
                <a:ea typeface="ＭＳ Ｐゴシック" pitchFamily="34" charset="-128"/>
                <a:cs typeface="Times New Roman"/>
              </a:rPr>
              <a:t>?</a:t>
            </a:r>
            <a:endParaRPr lang="en-US" altLang="de-DE" sz="2600" b="1" dirty="0" smtClean="0">
              <a:solidFill>
                <a:srgbClr val="0000CC"/>
              </a:solidFill>
              <a:latin typeface="Times New Roman" pitchFamily="18" charset="0"/>
              <a:ea typeface="ＭＳ Ｐゴシック" pitchFamily="34" charset="-128"/>
            </a:endParaRPr>
          </a:p>
        </p:txBody>
      </p:sp>
      <p:sp>
        <p:nvSpPr>
          <p:cNvPr id="35" name="Rectangle 26"/>
          <p:cNvSpPr>
            <a:spLocks noChangeArrowheads="1"/>
          </p:cNvSpPr>
          <p:nvPr/>
        </p:nvSpPr>
        <p:spPr bwMode="auto">
          <a:xfrm>
            <a:off x="494532" y="3410992"/>
            <a:ext cx="2873375" cy="609600"/>
          </a:xfrm>
          <a:prstGeom prst="rect">
            <a:avLst/>
          </a:prstGeom>
          <a:solidFill>
            <a:srgbClr val="66FF33">
              <a:alpha val="3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Rectangle 27"/>
          <p:cNvSpPr>
            <a:spLocks noChangeArrowheads="1"/>
          </p:cNvSpPr>
          <p:nvPr/>
        </p:nvSpPr>
        <p:spPr bwMode="auto">
          <a:xfrm>
            <a:off x="494532" y="4195217"/>
            <a:ext cx="2873375" cy="1160462"/>
          </a:xfrm>
          <a:prstGeom prst="rect">
            <a:avLst/>
          </a:prstGeom>
          <a:solidFill>
            <a:srgbClr val="808080">
              <a:alpha val="27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Oval 28"/>
          <p:cNvSpPr>
            <a:spLocks noChangeArrowheads="1"/>
          </p:cNvSpPr>
          <p:nvPr/>
        </p:nvSpPr>
        <p:spPr bwMode="auto">
          <a:xfrm>
            <a:off x="532632" y="5492204"/>
            <a:ext cx="88900" cy="144463"/>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Oval 29"/>
          <p:cNvSpPr>
            <a:spLocks noChangeArrowheads="1"/>
          </p:cNvSpPr>
          <p:nvPr/>
        </p:nvSpPr>
        <p:spPr bwMode="auto">
          <a:xfrm>
            <a:off x="761232" y="5498554"/>
            <a:ext cx="88900" cy="144463"/>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Oval 30"/>
          <p:cNvSpPr>
            <a:spLocks noChangeArrowheads="1"/>
          </p:cNvSpPr>
          <p:nvPr/>
        </p:nvSpPr>
        <p:spPr bwMode="auto">
          <a:xfrm>
            <a:off x="999357" y="5500142"/>
            <a:ext cx="88900" cy="144462"/>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Oval 31"/>
          <p:cNvSpPr>
            <a:spLocks noChangeArrowheads="1"/>
          </p:cNvSpPr>
          <p:nvPr/>
        </p:nvSpPr>
        <p:spPr bwMode="auto">
          <a:xfrm>
            <a:off x="1251769" y="5496967"/>
            <a:ext cx="88900" cy="144462"/>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 name="Oval 32"/>
          <p:cNvSpPr>
            <a:spLocks noChangeArrowheads="1"/>
          </p:cNvSpPr>
          <p:nvPr/>
        </p:nvSpPr>
        <p:spPr bwMode="auto">
          <a:xfrm>
            <a:off x="1508944" y="5500142"/>
            <a:ext cx="88900" cy="144462"/>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 name="Oval 33"/>
          <p:cNvSpPr>
            <a:spLocks noChangeArrowheads="1"/>
          </p:cNvSpPr>
          <p:nvPr/>
        </p:nvSpPr>
        <p:spPr bwMode="auto">
          <a:xfrm>
            <a:off x="1740719" y="5506492"/>
            <a:ext cx="88900" cy="144462"/>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Oval 34"/>
          <p:cNvSpPr>
            <a:spLocks noChangeArrowheads="1"/>
          </p:cNvSpPr>
          <p:nvPr/>
        </p:nvSpPr>
        <p:spPr bwMode="auto">
          <a:xfrm>
            <a:off x="1978844" y="5500142"/>
            <a:ext cx="88900" cy="144462"/>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 name="Oval 35"/>
          <p:cNvSpPr>
            <a:spLocks noChangeArrowheads="1"/>
          </p:cNvSpPr>
          <p:nvPr/>
        </p:nvSpPr>
        <p:spPr bwMode="auto">
          <a:xfrm>
            <a:off x="2207444" y="5506492"/>
            <a:ext cx="88900" cy="144462"/>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 name="Oval 36"/>
          <p:cNvSpPr>
            <a:spLocks noChangeArrowheads="1"/>
          </p:cNvSpPr>
          <p:nvPr/>
        </p:nvSpPr>
        <p:spPr bwMode="auto">
          <a:xfrm>
            <a:off x="2445569" y="5508079"/>
            <a:ext cx="88900" cy="144463"/>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 name="Oval 37"/>
          <p:cNvSpPr>
            <a:spLocks noChangeArrowheads="1"/>
          </p:cNvSpPr>
          <p:nvPr/>
        </p:nvSpPr>
        <p:spPr bwMode="auto">
          <a:xfrm>
            <a:off x="2697982" y="5504904"/>
            <a:ext cx="88900" cy="144463"/>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Oval 38"/>
          <p:cNvSpPr>
            <a:spLocks noChangeArrowheads="1"/>
          </p:cNvSpPr>
          <p:nvPr/>
        </p:nvSpPr>
        <p:spPr bwMode="auto">
          <a:xfrm>
            <a:off x="2955157" y="5508079"/>
            <a:ext cx="88900" cy="144463"/>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Oval 39"/>
          <p:cNvSpPr>
            <a:spLocks noChangeArrowheads="1"/>
          </p:cNvSpPr>
          <p:nvPr/>
        </p:nvSpPr>
        <p:spPr bwMode="auto">
          <a:xfrm>
            <a:off x="3186932" y="5514429"/>
            <a:ext cx="88900" cy="144463"/>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Text Box 40"/>
          <p:cNvSpPr txBox="1">
            <a:spLocks noChangeArrowheads="1"/>
          </p:cNvSpPr>
          <p:nvPr/>
        </p:nvSpPr>
        <p:spPr bwMode="auto">
          <a:xfrm>
            <a:off x="3439344" y="3441154"/>
            <a:ext cx="144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a:t>Scintillator</a:t>
            </a:r>
          </a:p>
        </p:txBody>
      </p:sp>
      <p:sp>
        <p:nvSpPr>
          <p:cNvPr id="62" name="Rectangle 41"/>
          <p:cNvSpPr>
            <a:spLocks noChangeArrowheads="1"/>
          </p:cNvSpPr>
          <p:nvPr/>
        </p:nvSpPr>
        <p:spPr bwMode="auto">
          <a:xfrm>
            <a:off x="467544" y="4158704"/>
            <a:ext cx="2921000" cy="2006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Text Box 42"/>
          <p:cNvSpPr txBox="1">
            <a:spLocks noChangeArrowheads="1"/>
          </p:cNvSpPr>
          <p:nvPr/>
        </p:nvSpPr>
        <p:spPr bwMode="auto">
          <a:xfrm>
            <a:off x="3553644" y="4361904"/>
            <a:ext cx="1574800" cy="94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a:t>Position Sensitive</a:t>
            </a:r>
          </a:p>
          <a:p>
            <a:pPr>
              <a:spcBef>
                <a:spcPct val="50000"/>
              </a:spcBef>
            </a:pPr>
            <a:r>
              <a:rPr lang="en-US" altLang="de-DE"/>
              <a:t> PMT</a:t>
            </a:r>
          </a:p>
        </p:txBody>
      </p:sp>
      <p:pic>
        <p:nvPicPr>
          <p:cNvPr id="64" name="Picture 4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6432" y="2520404"/>
            <a:ext cx="388937"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Line 44"/>
          <p:cNvSpPr>
            <a:spLocks noChangeShapeType="1"/>
          </p:cNvSpPr>
          <p:nvPr/>
        </p:nvSpPr>
        <p:spPr bwMode="auto">
          <a:xfrm>
            <a:off x="2016944" y="2863304"/>
            <a:ext cx="330200" cy="914400"/>
          </a:xfrm>
          <a:prstGeom prst="line">
            <a:avLst/>
          </a:prstGeom>
          <a:noFill/>
          <a:ln w="3810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 name="AutoShape 45"/>
          <p:cNvSpPr>
            <a:spLocks noChangeArrowheads="1"/>
          </p:cNvSpPr>
          <p:nvPr/>
        </p:nvSpPr>
        <p:spPr bwMode="auto">
          <a:xfrm>
            <a:off x="2245544" y="3663404"/>
            <a:ext cx="228600" cy="228600"/>
          </a:xfrm>
          <a:prstGeom prst="star32">
            <a:avLst>
              <a:gd name="adj" fmla="val 3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Text Box 46"/>
          <p:cNvSpPr txBox="1">
            <a:spLocks noChangeArrowheads="1"/>
          </p:cNvSpPr>
          <p:nvPr/>
        </p:nvSpPr>
        <p:spPr bwMode="auto">
          <a:xfrm>
            <a:off x="2055044" y="2914104"/>
            <a:ext cx="1270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b="1">
                <a:solidFill>
                  <a:srgbClr val="66FF33"/>
                </a:solidFill>
                <a:latin typeface="Symbol" pitchFamily="18" charset="2"/>
              </a:rPr>
              <a:t>g</a:t>
            </a:r>
            <a:r>
              <a:rPr lang="en-US" altLang="de-DE" b="1">
                <a:solidFill>
                  <a:srgbClr val="66FF33"/>
                </a:solidFill>
              </a:rPr>
              <a:t>-ray </a:t>
            </a:r>
          </a:p>
        </p:txBody>
      </p:sp>
      <p:pic>
        <p:nvPicPr>
          <p:cNvPr id="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000" y="1368000"/>
            <a:ext cx="2433600" cy="917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1398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66"/>
                                        </p:tgtEl>
                                      </p:cBhvr>
                                      <p:by x="250000" y="2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hteck 88"/>
          <p:cNvSpPr/>
          <p:nvPr/>
        </p:nvSpPr>
        <p:spPr bwMode="auto">
          <a:xfrm>
            <a:off x="6739700" y="6165304"/>
            <a:ext cx="2412000" cy="720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41" name="Picture 67" descr="2004-11_01-16"/>
          <p:cNvPicPr>
            <a:picLocks noChangeAspect="1" noChangeArrowheads="1"/>
          </p:cNvPicPr>
          <p:nvPr/>
        </p:nvPicPr>
        <p:blipFill>
          <a:blip r:embed="rId2">
            <a:extLst>
              <a:ext uri="{28A0092B-C50C-407E-A947-70E740481C1C}">
                <a14:useLocalDpi xmlns:a14="http://schemas.microsoft.com/office/drawing/2010/main" val="0"/>
              </a:ext>
            </a:extLst>
          </a:blip>
          <a:srcRect l="52477"/>
          <a:stretch>
            <a:fillRect/>
          </a:stretch>
        </p:blipFill>
        <p:spPr bwMode="auto">
          <a:xfrm>
            <a:off x="5076000" y="3204000"/>
            <a:ext cx="1663700" cy="32527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42" name="Group 69"/>
          <p:cNvGrpSpPr>
            <a:grpSpLocks/>
          </p:cNvGrpSpPr>
          <p:nvPr/>
        </p:nvGrpSpPr>
        <p:grpSpPr bwMode="auto">
          <a:xfrm>
            <a:off x="6789738" y="3240000"/>
            <a:ext cx="2035175" cy="2114312"/>
            <a:chOff x="960" y="1200"/>
            <a:chExt cx="1491" cy="1642"/>
          </a:xfrm>
        </p:grpSpPr>
        <p:pic>
          <p:nvPicPr>
            <p:cNvPr id="43" name="Picture 70"/>
            <p:cNvPicPr>
              <a:picLocks noChangeAspect="1" noChangeArrowheads="1"/>
            </p:cNvPicPr>
            <p:nvPr/>
          </p:nvPicPr>
          <p:blipFill>
            <a:blip r:embed="rId3">
              <a:extLst>
                <a:ext uri="{28A0092B-C50C-407E-A947-70E740481C1C}">
                  <a14:useLocalDpi xmlns:a14="http://schemas.microsoft.com/office/drawing/2010/main" val="0"/>
                </a:ext>
              </a:extLst>
            </a:blip>
            <a:srcRect r="50569"/>
            <a:stretch>
              <a:fillRect/>
            </a:stretch>
          </p:blipFill>
          <p:spPr bwMode="auto">
            <a:xfrm>
              <a:off x="960" y="1200"/>
              <a:ext cx="1491" cy="1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Oval 71"/>
            <p:cNvSpPr>
              <a:spLocks noChangeArrowheads="1"/>
            </p:cNvSpPr>
            <p:nvPr/>
          </p:nvSpPr>
          <p:spPr bwMode="auto">
            <a:xfrm>
              <a:off x="1360" y="1298"/>
              <a:ext cx="863" cy="817"/>
            </a:xfrm>
            <a:prstGeom prst="ellipse">
              <a:avLst/>
            </a:prstGeom>
            <a:solidFill>
              <a:srgbClr val="66FF33">
                <a:alpha val="27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5" name="Picture 73"/>
          <p:cNvPicPr>
            <a:picLocks noChangeAspect="1" noChangeArrowheads="1"/>
          </p:cNvPicPr>
          <p:nvPr/>
        </p:nvPicPr>
        <p:blipFill>
          <a:blip r:embed="rId4">
            <a:extLst>
              <a:ext uri="{28A0092B-C50C-407E-A947-70E740481C1C}">
                <a14:useLocalDpi xmlns:a14="http://schemas.microsoft.com/office/drawing/2010/main" val="0"/>
              </a:ext>
            </a:extLst>
          </a:blip>
          <a:srcRect t="7903" r="9322" b="15805"/>
          <a:stretch>
            <a:fillRect/>
          </a:stretch>
        </p:blipFill>
        <p:spPr bwMode="auto">
          <a:xfrm>
            <a:off x="7269163" y="5400000"/>
            <a:ext cx="1236662"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 Box 74"/>
          <p:cNvSpPr txBox="1">
            <a:spLocks noChangeArrowheads="1"/>
          </p:cNvSpPr>
          <p:nvPr/>
        </p:nvSpPr>
        <p:spPr bwMode="auto">
          <a:xfrm>
            <a:off x="4881563" y="2540521"/>
            <a:ext cx="3600450"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altLang="de-DE" sz="1400" dirty="0"/>
              <a:t>Small FOV of about 3-4 cm diam.</a:t>
            </a:r>
          </a:p>
          <a:p>
            <a:pPr>
              <a:spcBef>
                <a:spcPct val="50000"/>
              </a:spcBef>
              <a:buFontTx/>
              <a:buChar char="•"/>
            </a:pPr>
            <a:r>
              <a:rPr lang="en-US" altLang="de-DE" sz="1400" dirty="0"/>
              <a:t>Higher Spatial Resolution 2-3mm</a:t>
            </a:r>
          </a:p>
        </p:txBody>
      </p:sp>
      <p:sp>
        <p:nvSpPr>
          <p:cNvPr id="47" name="Rectangle 76"/>
          <p:cNvSpPr>
            <a:spLocks noChangeArrowheads="1"/>
          </p:cNvSpPr>
          <p:nvPr/>
        </p:nvSpPr>
        <p:spPr bwMode="auto">
          <a:xfrm>
            <a:off x="4881563" y="2484000"/>
            <a:ext cx="4035425" cy="4140000"/>
          </a:xfrm>
          <a:prstGeom prst="rect">
            <a:avLst/>
          </a:prstGeom>
          <a:noFill/>
          <a:ln w="76200">
            <a:solidFill>
              <a:srgbClr val="0000FF">
                <a:alpha val="53999"/>
              </a:srgb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8" name="Group 80"/>
          <p:cNvGrpSpPr>
            <a:grpSpLocks/>
          </p:cNvGrpSpPr>
          <p:nvPr/>
        </p:nvGrpSpPr>
        <p:grpSpPr bwMode="auto">
          <a:xfrm>
            <a:off x="230188" y="1283469"/>
            <a:ext cx="8724900" cy="1080000"/>
            <a:chOff x="145" y="383"/>
            <a:chExt cx="5496" cy="892"/>
          </a:xfrm>
        </p:grpSpPr>
        <p:sp>
          <p:nvSpPr>
            <p:cNvPr id="49" name="Text Box 61"/>
            <p:cNvSpPr txBox="1">
              <a:spLocks noChangeArrowheads="1"/>
            </p:cNvSpPr>
            <p:nvPr/>
          </p:nvSpPr>
          <p:spPr bwMode="auto">
            <a:xfrm>
              <a:off x="3039" y="453"/>
              <a:ext cx="2490" cy="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400" b="1" dirty="0">
                  <a:latin typeface="Times New Roman" panose="02020603050405020304" pitchFamily="18" charset="0"/>
                  <a:cs typeface="Times New Roman" panose="02020603050405020304" pitchFamily="18" charset="0"/>
                </a:rPr>
                <a:t>Requirements:</a:t>
              </a:r>
            </a:p>
            <a:p>
              <a:pPr>
                <a:spcBef>
                  <a:spcPct val="50000"/>
                </a:spcBef>
                <a:buFontTx/>
                <a:buChar char="•"/>
              </a:pPr>
              <a:r>
                <a:rPr lang="en-US" altLang="de-DE" sz="1400" dirty="0">
                  <a:latin typeface="Times New Roman" panose="02020603050405020304" pitchFamily="18" charset="0"/>
                  <a:cs typeface="Times New Roman" panose="02020603050405020304" pitchFamily="18" charset="0"/>
                </a:rPr>
                <a:t> </a:t>
              </a:r>
              <a:r>
                <a:rPr lang="en-US" altLang="de-DE" sz="1400" dirty="0" smtClean="0">
                  <a:latin typeface="Times New Roman" panose="02020603050405020304" pitchFamily="18" charset="0"/>
                  <a:cs typeface="Times New Roman" panose="02020603050405020304" pitchFamily="18" charset="0"/>
                </a:rPr>
                <a:t>Excellent </a:t>
              </a:r>
              <a:r>
                <a:rPr lang="en-US" altLang="de-DE" sz="1400" dirty="0">
                  <a:latin typeface="Times New Roman" panose="02020603050405020304" pitchFamily="18" charset="0"/>
                  <a:cs typeface="Times New Roman" panose="02020603050405020304" pitchFamily="18" charset="0"/>
                </a:rPr>
                <a:t>resolution </a:t>
              </a:r>
              <a:r>
                <a:rPr lang="en-US" altLang="de-DE" sz="1400" dirty="0" err="1" smtClean="0">
                  <a:latin typeface="Times New Roman" panose="02020603050405020304" pitchFamily="18" charset="0"/>
                  <a:cs typeface="Times New Roman" panose="02020603050405020304" pitchFamily="18" charset="0"/>
                </a:rPr>
                <a:t>Δx</a:t>
              </a:r>
              <a:r>
                <a:rPr lang="en-US" altLang="de-DE" sz="1400" dirty="0" smtClean="0">
                  <a:latin typeface="Times New Roman" panose="02020603050405020304" pitchFamily="18" charset="0"/>
                  <a:cs typeface="Times New Roman" panose="02020603050405020304" pitchFamily="18" charset="0"/>
                </a:rPr>
                <a:t> </a:t>
              </a:r>
              <a:r>
                <a:rPr lang="en-US" altLang="de-DE" sz="1400" dirty="0">
                  <a:latin typeface="Times New Roman" panose="02020603050405020304" pitchFamily="18" charset="0"/>
                  <a:cs typeface="Times New Roman" panose="02020603050405020304" pitchFamily="18" charset="0"/>
                </a:rPr>
                <a:t>= 2 mm</a:t>
              </a:r>
            </a:p>
            <a:p>
              <a:pPr>
                <a:spcBef>
                  <a:spcPct val="50000"/>
                </a:spcBef>
                <a:buFontTx/>
                <a:buChar char="•"/>
              </a:pPr>
              <a:r>
                <a:rPr lang="en-US" altLang="de-DE" sz="1400" dirty="0">
                  <a:latin typeface="Times New Roman" panose="02020603050405020304" pitchFamily="18" charset="0"/>
                  <a:cs typeface="Times New Roman" panose="02020603050405020304" pitchFamily="18" charset="0"/>
                </a:rPr>
                <a:t> Large field of view FOV = 8x9 cm</a:t>
              </a:r>
              <a:r>
                <a:rPr lang="en-US" altLang="de-DE" sz="1400" baseline="30000" dirty="0">
                  <a:latin typeface="Times New Roman" panose="02020603050405020304" pitchFamily="18" charset="0"/>
                  <a:cs typeface="Times New Roman" panose="02020603050405020304" pitchFamily="18" charset="0"/>
                </a:rPr>
                <a:t>2</a:t>
              </a:r>
            </a:p>
          </p:txBody>
        </p:sp>
        <p:sp>
          <p:nvSpPr>
            <p:cNvPr id="50" name="Rectangle 77"/>
            <p:cNvSpPr>
              <a:spLocks noChangeArrowheads="1"/>
            </p:cNvSpPr>
            <p:nvPr/>
          </p:nvSpPr>
          <p:spPr bwMode="auto">
            <a:xfrm>
              <a:off x="145" y="383"/>
              <a:ext cx="5496" cy="892"/>
            </a:xfrm>
            <a:prstGeom prst="rect">
              <a:avLst/>
            </a:prstGeom>
            <a:noFill/>
            <a:ln w="76200">
              <a:solidFill>
                <a:srgbClr val="0000FF">
                  <a:alpha val="53999"/>
                </a:srgb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2" name="Text Box 82"/>
          <p:cNvSpPr txBox="1">
            <a:spLocks noChangeArrowheads="1"/>
          </p:cNvSpPr>
          <p:nvPr/>
        </p:nvSpPr>
        <p:spPr bwMode="auto">
          <a:xfrm>
            <a:off x="5004000" y="6624000"/>
            <a:ext cx="28448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000" dirty="0">
                <a:solidFill>
                  <a:schemeClr val="bg2"/>
                </a:solidFill>
              </a:rPr>
              <a:t>Gem-imaging.com</a:t>
            </a:r>
          </a:p>
        </p:txBody>
      </p:sp>
      <p:sp>
        <p:nvSpPr>
          <p:cNvPr id="53"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US" altLang="de-DE" sz="2600" b="1" dirty="0" smtClean="0">
                <a:solidFill>
                  <a:srgbClr val="0000CC"/>
                </a:solidFill>
                <a:latin typeface="Times New Roman"/>
                <a:ea typeface="ＭＳ Ｐゴシック" pitchFamily="34" charset="-128"/>
                <a:cs typeface="Times New Roman"/>
              </a:rPr>
              <a:t>Which </a:t>
            </a:r>
            <a:r>
              <a:rPr lang="el-GR" altLang="de-DE" sz="2600" b="1" dirty="0" smtClean="0">
                <a:solidFill>
                  <a:srgbClr val="0000CC"/>
                </a:solidFill>
                <a:latin typeface="Times New Roman"/>
                <a:ea typeface="ＭＳ Ｐゴシック" pitchFamily="34" charset="-128"/>
                <a:cs typeface="Times New Roman"/>
              </a:rPr>
              <a:t>γ</a:t>
            </a:r>
            <a:r>
              <a:rPr lang="de-DE" altLang="de-DE" sz="2600" b="1" dirty="0" smtClean="0">
                <a:solidFill>
                  <a:srgbClr val="0000CC"/>
                </a:solidFill>
                <a:latin typeface="Times New Roman"/>
                <a:ea typeface="ＭＳ Ｐゴシック" pitchFamily="34" charset="-128"/>
                <a:cs typeface="Times New Roman"/>
              </a:rPr>
              <a:t>-</a:t>
            </a:r>
            <a:r>
              <a:rPr lang="de-DE" altLang="de-DE" sz="2600" b="1" dirty="0" err="1" smtClean="0">
                <a:solidFill>
                  <a:srgbClr val="0000CC"/>
                </a:solidFill>
                <a:latin typeface="Times New Roman"/>
                <a:ea typeface="ＭＳ Ｐゴシック" pitchFamily="34" charset="-128"/>
                <a:cs typeface="Times New Roman"/>
              </a:rPr>
              <a:t>camera</a:t>
            </a:r>
            <a:r>
              <a:rPr lang="de-DE" altLang="de-DE" sz="2600" b="1" dirty="0" smtClean="0">
                <a:solidFill>
                  <a:srgbClr val="0000CC"/>
                </a:solidFill>
                <a:latin typeface="Times New Roman"/>
                <a:ea typeface="ＭＳ Ｐゴシック" pitchFamily="34" charset="-128"/>
                <a:cs typeface="Times New Roman"/>
              </a:rPr>
              <a:t> </a:t>
            </a:r>
            <a:r>
              <a:rPr lang="de-DE" altLang="de-DE" sz="2600" b="1" dirty="0" err="1" smtClean="0">
                <a:solidFill>
                  <a:srgbClr val="0000CC"/>
                </a:solidFill>
                <a:latin typeface="Times New Roman"/>
                <a:ea typeface="ＭＳ Ｐゴシック" pitchFamily="34" charset="-128"/>
                <a:cs typeface="Times New Roman"/>
              </a:rPr>
              <a:t>to</a:t>
            </a:r>
            <a:r>
              <a:rPr lang="de-DE" altLang="de-DE" sz="2600" b="1" dirty="0" smtClean="0">
                <a:solidFill>
                  <a:srgbClr val="0000CC"/>
                </a:solidFill>
                <a:latin typeface="Times New Roman"/>
                <a:ea typeface="ＭＳ Ｐゴシック" pitchFamily="34" charset="-128"/>
                <a:cs typeface="Times New Roman"/>
              </a:rPr>
              <a:t> </a:t>
            </a:r>
            <a:r>
              <a:rPr lang="de-DE" altLang="de-DE" sz="2600" b="1" dirty="0" err="1" smtClean="0">
                <a:solidFill>
                  <a:srgbClr val="0000CC"/>
                </a:solidFill>
                <a:latin typeface="Times New Roman"/>
                <a:ea typeface="ＭＳ Ｐゴシック" pitchFamily="34" charset="-128"/>
                <a:cs typeface="Times New Roman"/>
              </a:rPr>
              <a:t>use</a:t>
            </a:r>
            <a:r>
              <a:rPr lang="de-DE" altLang="de-DE" sz="2600" b="1" dirty="0" smtClean="0">
                <a:solidFill>
                  <a:srgbClr val="0000CC"/>
                </a:solidFill>
                <a:latin typeface="Times New Roman"/>
                <a:ea typeface="ＭＳ Ｐゴシック" pitchFamily="34" charset="-128"/>
                <a:cs typeface="Times New Roman"/>
              </a:rPr>
              <a:t>?</a:t>
            </a:r>
            <a:endParaRPr lang="en-US" altLang="de-DE" sz="2600" b="1" dirty="0" smtClean="0">
              <a:solidFill>
                <a:srgbClr val="0000CC"/>
              </a:solidFill>
              <a:latin typeface="Times New Roman" pitchFamily="18" charset="0"/>
              <a:ea typeface="ＭＳ Ｐゴシック" pitchFamily="34" charset="-128"/>
            </a:endParaRPr>
          </a:p>
        </p:txBody>
      </p:sp>
      <p:sp>
        <p:nvSpPr>
          <p:cNvPr id="68" name="Rectangle 26"/>
          <p:cNvSpPr>
            <a:spLocks noChangeArrowheads="1"/>
          </p:cNvSpPr>
          <p:nvPr/>
        </p:nvSpPr>
        <p:spPr bwMode="auto">
          <a:xfrm>
            <a:off x="494532" y="3410992"/>
            <a:ext cx="2873375" cy="609600"/>
          </a:xfrm>
          <a:prstGeom prst="rect">
            <a:avLst/>
          </a:prstGeom>
          <a:solidFill>
            <a:srgbClr val="66FF33">
              <a:alpha val="3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Rectangle 27"/>
          <p:cNvSpPr>
            <a:spLocks noChangeArrowheads="1"/>
          </p:cNvSpPr>
          <p:nvPr/>
        </p:nvSpPr>
        <p:spPr bwMode="auto">
          <a:xfrm>
            <a:off x="494532" y="4195217"/>
            <a:ext cx="2873375" cy="1160462"/>
          </a:xfrm>
          <a:prstGeom prst="rect">
            <a:avLst/>
          </a:prstGeom>
          <a:solidFill>
            <a:srgbClr val="808080">
              <a:alpha val="27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Oval 28"/>
          <p:cNvSpPr>
            <a:spLocks noChangeArrowheads="1"/>
          </p:cNvSpPr>
          <p:nvPr/>
        </p:nvSpPr>
        <p:spPr bwMode="auto">
          <a:xfrm>
            <a:off x="532632" y="5492204"/>
            <a:ext cx="88900" cy="144463"/>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Oval 29"/>
          <p:cNvSpPr>
            <a:spLocks noChangeArrowheads="1"/>
          </p:cNvSpPr>
          <p:nvPr/>
        </p:nvSpPr>
        <p:spPr bwMode="auto">
          <a:xfrm>
            <a:off x="761232" y="5498554"/>
            <a:ext cx="88900" cy="144463"/>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Oval 30"/>
          <p:cNvSpPr>
            <a:spLocks noChangeArrowheads="1"/>
          </p:cNvSpPr>
          <p:nvPr/>
        </p:nvSpPr>
        <p:spPr bwMode="auto">
          <a:xfrm>
            <a:off x="999357" y="5500142"/>
            <a:ext cx="88900" cy="144462"/>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Oval 31"/>
          <p:cNvSpPr>
            <a:spLocks noChangeArrowheads="1"/>
          </p:cNvSpPr>
          <p:nvPr/>
        </p:nvSpPr>
        <p:spPr bwMode="auto">
          <a:xfrm>
            <a:off x="1251769" y="5496967"/>
            <a:ext cx="88900" cy="144462"/>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Oval 32"/>
          <p:cNvSpPr>
            <a:spLocks noChangeArrowheads="1"/>
          </p:cNvSpPr>
          <p:nvPr/>
        </p:nvSpPr>
        <p:spPr bwMode="auto">
          <a:xfrm>
            <a:off x="1508944" y="5500142"/>
            <a:ext cx="88900" cy="144462"/>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Oval 33"/>
          <p:cNvSpPr>
            <a:spLocks noChangeArrowheads="1"/>
          </p:cNvSpPr>
          <p:nvPr/>
        </p:nvSpPr>
        <p:spPr bwMode="auto">
          <a:xfrm>
            <a:off x="1740719" y="5506492"/>
            <a:ext cx="88900" cy="144462"/>
          </a:xfrm>
          <a:prstGeom prst="ellipse">
            <a:avLst/>
          </a:prstGeom>
          <a:solidFill>
            <a:srgbClr val="F5E72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Oval 34"/>
          <p:cNvSpPr>
            <a:spLocks noChangeArrowheads="1"/>
          </p:cNvSpPr>
          <p:nvPr/>
        </p:nvSpPr>
        <p:spPr bwMode="auto">
          <a:xfrm>
            <a:off x="1978844" y="5500142"/>
            <a:ext cx="88900" cy="144462"/>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Oval 35"/>
          <p:cNvSpPr>
            <a:spLocks noChangeArrowheads="1"/>
          </p:cNvSpPr>
          <p:nvPr/>
        </p:nvSpPr>
        <p:spPr bwMode="auto">
          <a:xfrm>
            <a:off x="2207444" y="5506492"/>
            <a:ext cx="88900" cy="14446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Oval 36"/>
          <p:cNvSpPr>
            <a:spLocks noChangeArrowheads="1"/>
          </p:cNvSpPr>
          <p:nvPr/>
        </p:nvSpPr>
        <p:spPr bwMode="auto">
          <a:xfrm>
            <a:off x="2445569" y="5508079"/>
            <a:ext cx="88900" cy="1444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Oval 37"/>
          <p:cNvSpPr>
            <a:spLocks noChangeArrowheads="1"/>
          </p:cNvSpPr>
          <p:nvPr/>
        </p:nvSpPr>
        <p:spPr bwMode="auto">
          <a:xfrm>
            <a:off x="2697982" y="5504904"/>
            <a:ext cx="88900" cy="144463"/>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Oval 38"/>
          <p:cNvSpPr>
            <a:spLocks noChangeArrowheads="1"/>
          </p:cNvSpPr>
          <p:nvPr/>
        </p:nvSpPr>
        <p:spPr bwMode="auto">
          <a:xfrm>
            <a:off x="2955157" y="5508079"/>
            <a:ext cx="88900" cy="144463"/>
          </a:xfrm>
          <a:prstGeom prst="ellipse">
            <a:avLst/>
          </a:prstGeom>
          <a:solidFill>
            <a:srgbClr val="F5E72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Oval 39"/>
          <p:cNvSpPr>
            <a:spLocks noChangeArrowheads="1"/>
          </p:cNvSpPr>
          <p:nvPr/>
        </p:nvSpPr>
        <p:spPr bwMode="auto">
          <a:xfrm>
            <a:off x="3186932" y="5514429"/>
            <a:ext cx="88900" cy="144463"/>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Text Box 40"/>
          <p:cNvSpPr txBox="1">
            <a:spLocks noChangeArrowheads="1"/>
          </p:cNvSpPr>
          <p:nvPr/>
        </p:nvSpPr>
        <p:spPr bwMode="auto">
          <a:xfrm>
            <a:off x="3439344" y="3441154"/>
            <a:ext cx="144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a:t>Scintillator</a:t>
            </a:r>
          </a:p>
        </p:txBody>
      </p:sp>
      <p:sp>
        <p:nvSpPr>
          <p:cNvPr id="83" name="Rectangle 41"/>
          <p:cNvSpPr>
            <a:spLocks noChangeArrowheads="1"/>
          </p:cNvSpPr>
          <p:nvPr/>
        </p:nvSpPr>
        <p:spPr bwMode="auto">
          <a:xfrm>
            <a:off x="467544" y="4158704"/>
            <a:ext cx="2921000" cy="2006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 name="Text Box 42"/>
          <p:cNvSpPr txBox="1">
            <a:spLocks noChangeArrowheads="1"/>
          </p:cNvSpPr>
          <p:nvPr/>
        </p:nvSpPr>
        <p:spPr bwMode="auto">
          <a:xfrm>
            <a:off x="3553644" y="4361904"/>
            <a:ext cx="1574800" cy="94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a:t>Position Sensitive</a:t>
            </a:r>
          </a:p>
          <a:p>
            <a:pPr>
              <a:spcBef>
                <a:spcPct val="50000"/>
              </a:spcBef>
            </a:pPr>
            <a:r>
              <a:rPr lang="en-US" altLang="de-DE"/>
              <a:t> PMT</a:t>
            </a:r>
          </a:p>
        </p:txBody>
      </p:sp>
      <p:pic>
        <p:nvPicPr>
          <p:cNvPr id="85" name="Picture 4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6432" y="2520404"/>
            <a:ext cx="388937"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 name="Line 44"/>
          <p:cNvSpPr>
            <a:spLocks noChangeShapeType="1"/>
          </p:cNvSpPr>
          <p:nvPr/>
        </p:nvSpPr>
        <p:spPr bwMode="auto">
          <a:xfrm>
            <a:off x="2016944" y="2863304"/>
            <a:ext cx="330200" cy="914400"/>
          </a:xfrm>
          <a:prstGeom prst="line">
            <a:avLst/>
          </a:prstGeom>
          <a:noFill/>
          <a:ln w="3810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 name="AutoShape 45"/>
          <p:cNvSpPr>
            <a:spLocks noChangeArrowheads="1"/>
          </p:cNvSpPr>
          <p:nvPr/>
        </p:nvSpPr>
        <p:spPr bwMode="auto">
          <a:xfrm>
            <a:off x="2118544" y="3549104"/>
            <a:ext cx="558800" cy="482600"/>
          </a:xfrm>
          <a:prstGeom prst="star32">
            <a:avLst>
              <a:gd name="adj" fmla="val 3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 name="Text Box 46"/>
          <p:cNvSpPr txBox="1">
            <a:spLocks noChangeArrowheads="1"/>
          </p:cNvSpPr>
          <p:nvPr/>
        </p:nvSpPr>
        <p:spPr bwMode="auto">
          <a:xfrm>
            <a:off x="2055044" y="2914104"/>
            <a:ext cx="1270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b="1">
                <a:solidFill>
                  <a:srgbClr val="66FF33"/>
                </a:solidFill>
                <a:latin typeface="Symbol" pitchFamily="18" charset="2"/>
              </a:rPr>
              <a:t>g</a:t>
            </a:r>
            <a:r>
              <a:rPr lang="en-US" altLang="de-DE" b="1">
                <a:solidFill>
                  <a:srgbClr val="66FF33"/>
                </a:solidFill>
              </a:rPr>
              <a:t>-ray </a:t>
            </a:r>
          </a:p>
        </p:txBody>
      </p:sp>
      <p:pic>
        <p:nvPicPr>
          <p:cNvPr id="3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000" y="1368000"/>
            <a:ext cx="2433600" cy="917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40715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hteck 90"/>
          <p:cNvSpPr/>
          <p:nvPr/>
        </p:nvSpPr>
        <p:spPr bwMode="auto">
          <a:xfrm>
            <a:off x="6739700" y="6165304"/>
            <a:ext cx="2412000" cy="720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41" name="Picture 67" descr="2004-11_01-16"/>
          <p:cNvPicPr>
            <a:picLocks noChangeAspect="1" noChangeArrowheads="1"/>
          </p:cNvPicPr>
          <p:nvPr/>
        </p:nvPicPr>
        <p:blipFill>
          <a:blip r:embed="rId2">
            <a:extLst>
              <a:ext uri="{28A0092B-C50C-407E-A947-70E740481C1C}">
                <a14:useLocalDpi xmlns:a14="http://schemas.microsoft.com/office/drawing/2010/main" val="0"/>
              </a:ext>
            </a:extLst>
          </a:blip>
          <a:srcRect l="52477"/>
          <a:stretch>
            <a:fillRect/>
          </a:stretch>
        </p:blipFill>
        <p:spPr bwMode="auto">
          <a:xfrm>
            <a:off x="5076000" y="3204000"/>
            <a:ext cx="1663700" cy="32527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42" name="Group 69"/>
          <p:cNvGrpSpPr>
            <a:grpSpLocks/>
          </p:cNvGrpSpPr>
          <p:nvPr/>
        </p:nvGrpSpPr>
        <p:grpSpPr bwMode="auto">
          <a:xfrm>
            <a:off x="6789738" y="3240000"/>
            <a:ext cx="2035175" cy="2114312"/>
            <a:chOff x="960" y="1200"/>
            <a:chExt cx="1491" cy="1642"/>
          </a:xfrm>
        </p:grpSpPr>
        <p:pic>
          <p:nvPicPr>
            <p:cNvPr id="43" name="Picture 70"/>
            <p:cNvPicPr>
              <a:picLocks noChangeAspect="1" noChangeArrowheads="1"/>
            </p:cNvPicPr>
            <p:nvPr/>
          </p:nvPicPr>
          <p:blipFill>
            <a:blip r:embed="rId3">
              <a:extLst>
                <a:ext uri="{28A0092B-C50C-407E-A947-70E740481C1C}">
                  <a14:useLocalDpi xmlns:a14="http://schemas.microsoft.com/office/drawing/2010/main" val="0"/>
                </a:ext>
              </a:extLst>
            </a:blip>
            <a:srcRect r="50569"/>
            <a:stretch>
              <a:fillRect/>
            </a:stretch>
          </p:blipFill>
          <p:spPr bwMode="auto">
            <a:xfrm>
              <a:off x="960" y="1200"/>
              <a:ext cx="1491" cy="1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Oval 71"/>
            <p:cNvSpPr>
              <a:spLocks noChangeArrowheads="1"/>
            </p:cNvSpPr>
            <p:nvPr/>
          </p:nvSpPr>
          <p:spPr bwMode="auto">
            <a:xfrm>
              <a:off x="1360" y="1298"/>
              <a:ext cx="863" cy="817"/>
            </a:xfrm>
            <a:prstGeom prst="ellipse">
              <a:avLst/>
            </a:prstGeom>
            <a:solidFill>
              <a:srgbClr val="66FF33">
                <a:alpha val="27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5" name="Picture 73"/>
          <p:cNvPicPr>
            <a:picLocks noChangeAspect="1" noChangeArrowheads="1"/>
          </p:cNvPicPr>
          <p:nvPr/>
        </p:nvPicPr>
        <p:blipFill>
          <a:blip r:embed="rId4">
            <a:extLst>
              <a:ext uri="{28A0092B-C50C-407E-A947-70E740481C1C}">
                <a14:useLocalDpi xmlns:a14="http://schemas.microsoft.com/office/drawing/2010/main" val="0"/>
              </a:ext>
            </a:extLst>
          </a:blip>
          <a:srcRect t="7903" r="9322" b="15805"/>
          <a:stretch>
            <a:fillRect/>
          </a:stretch>
        </p:blipFill>
        <p:spPr bwMode="auto">
          <a:xfrm>
            <a:off x="7269163" y="5400000"/>
            <a:ext cx="1236662"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 Box 74"/>
          <p:cNvSpPr txBox="1">
            <a:spLocks noChangeArrowheads="1"/>
          </p:cNvSpPr>
          <p:nvPr/>
        </p:nvSpPr>
        <p:spPr bwMode="auto">
          <a:xfrm>
            <a:off x="4881563" y="2540521"/>
            <a:ext cx="3600450"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altLang="de-DE" sz="1400" dirty="0"/>
              <a:t>Small FOV of about 3-4 cm diam.</a:t>
            </a:r>
          </a:p>
          <a:p>
            <a:pPr>
              <a:spcBef>
                <a:spcPct val="50000"/>
              </a:spcBef>
              <a:buFontTx/>
              <a:buChar char="•"/>
            </a:pPr>
            <a:r>
              <a:rPr lang="en-US" altLang="de-DE" sz="1400" dirty="0"/>
              <a:t>Higher Spatial Resolution 2-3mm</a:t>
            </a:r>
          </a:p>
        </p:txBody>
      </p:sp>
      <p:sp>
        <p:nvSpPr>
          <p:cNvPr id="47" name="Rectangle 76"/>
          <p:cNvSpPr>
            <a:spLocks noChangeArrowheads="1"/>
          </p:cNvSpPr>
          <p:nvPr/>
        </p:nvSpPr>
        <p:spPr bwMode="auto">
          <a:xfrm>
            <a:off x="4881563" y="2484000"/>
            <a:ext cx="4035425" cy="4140000"/>
          </a:xfrm>
          <a:prstGeom prst="rect">
            <a:avLst/>
          </a:prstGeom>
          <a:noFill/>
          <a:ln w="76200">
            <a:solidFill>
              <a:srgbClr val="0000FF">
                <a:alpha val="53999"/>
              </a:srgb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8" name="Group 80"/>
          <p:cNvGrpSpPr>
            <a:grpSpLocks/>
          </p:cNvGrpSpPr>
          <p:nvPr/>
        </p:nvGrpSpPr>
        <p:grpSpPr bwMode="auto">
          <a:xfrm>
            <a:off x="230188" y="1283469"/>
            <a:ext cx="8724900" cy="1080000"/>
            <a:chOff x="145" y="383"/>
            <a:chExt cx="5496" cy="892"/>
          </a:xfrm>
        </p:grpSpPr>
        <p:sp>
          <p:nvSpPr>
            <p:cNvPr id="49" name="Text Box 61"/>
            <p:cNvSpPr txBox="1">
              <a:spLocks noChangeArrowheads="1"/>
            </p:cNvSpPr>
            <p:nvPr/>
          </p:nvSpPr>
          <p:spPr bwMode="auto">
            <a:xfrm>
              <a:off x="3039" y="453"/>
              <a:ext cx="2490" cy="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400" b="1" dirty="0">
                  <a:latin typeface="Times New Roman" panose="02020603050405020304" pitchFamily="18" charset="0"/>
                  <a:cs typeface="Times New Roman" panose="02020603050405020304" pitchFamily="18" charset="0"/>
                </a:rPr>
                <a:t>Requirements:</a:t>
              </a:r>
            </a:p>
            <a:p>
              <a:pPr>
                <a:spcBef>
                  <a:spcPct val="50000"/>
                </a:spcBef>
                <a:buFontTx/>
                <a:buChar char="•"/>
              </a:pPr>
              <a:r>
                <a:rPr lang="en-US" altLang="de-DE" sz="1400" dirty="0">
                  <a:latin typeface="Times New Roman" panose="02020603050405020304" pitchFamily="18" charset="0"/>
                  <a:cs typeface="Times New Roman" panose="02020603050405020304" pitchFamily="18" charset="0"/>
                </a:rPr>
                <a:t> </a:t>
              </a:r>
              <a:r>
                <a:rPr lang="en-US" altLang="de-DE" sz="1400" dirty="0" smtClean="0">
                  <a:latin typeface="Times New Roman" panose="02020603050405020304" pitchFamily="18" charset="0"/>
                  <a:cs typeface="Times New Roman" panose="02020603050405020304" pitchFamily="18" charset="0"/>
                </a:rPr>
                <a:t>Excellent </a:t>
              </a:r>
              <a:r>
                <a:rPr lang="en-US" altLang="de-DE" sz="1400" dirty="0">
                  <a:latin typeface="Times New Roman" panose="02020603050405020304" pitchFamily="18" charset="0"/>
                  <a:cs typeface="Times New Roman" panose="02020603050405020304" pitchFamily="18" charset="0"/>
                </a:rPr>
                <a:t>resolution </a:t>
              </a:r>
              <a:r>
                <a:rPr lang="en-US" altLang="de-DE" sz="1400" dirty="0" err="1" smtClean="0">
                  <a:latin typeface="Times New Roman" panose="02020603050405020304" pitchFamily="18" charset="0"/>
                  <a:cs typeface="Times New Roman" panose="02020603050405020304" pitchFamily="18" charset="0"/>
                </a:rPr>
                <a:t>Δx</a:t>
              </a:r>
              <a:r>
                <a:rPr lang="en-US" altLang="de-DE" sz="1400" dirty="0" smtClean="0">
                  <a:latin typeface="Times New Roman" panose="02020603050405020304" pitchFamily="18" charset="0"/>
                  <a:cs typeface="Times New Roman" panose="02020603050405020304" pitchFamily="18" charset="0"/>
                </a:rPr>
                <a:t> </a:t>
              </a:r>
              <a:r>
                <a:rPr lang="en-US" altLang="de-DE" sz="1400" dirty="0">
                  <a:latin typeface="Times New Roman" panose="02020603050405020304" pitchFamily="18" charset="0"/>
                  <a:cs typeface="Times New Roman" panose="02020603050405020304" pitchFamily="18" charset="0"/>
                </a:rPr>
                <a:t>= 2 mm</a:t>
              </a:r>
            </a:p>
            <a:p>
              <a:pPr>
                <a:spcBef>
                  <a:spcPct val="50000"/>
                </a:spcBef>
                <a:buFontTx/>
                <a:buChar char="•"/>
              </a:pPr>
              <a:r>
                <a:rPr lang="en-US" altLang="de-DE" sz="1400" dirty="0">
                  <a:latin typeface="Times New Roman" panose="02020603050405020304" pitchFamily="18" charset="0"/>
                  <a:cs typeface="Times New Roman" panose="02020603050405020304" pitchFamily="18" charset="0"/>
                </a:rPr>
                <a:t> Large field of view FOV = 8x9 cm</a:t>
              </a:r>
              <a:r>
                <a:rPr lang="en-US" altLang="de-DE" sz="1400" baseline="30000" dirty="0">
                  <a:latin typeface="Times New Roman" panose="02020603050405020304" pitchFamily="18" charset="0"/>
                  <a:cs typeface="Times New Roman" panose="02020603050405020304" pitchFamily="18" charset="0"/>
                </a:rPr>
                <a:t>2</a:t>
              </a:r>
            </a:p>
          </p:txBody>
        </p:sp>
        <p:sp>
          <p:nvSpPr>
            <p:cNvPr id="50" name="Rectangle 77"/>
            <p:cNvSpPr>
              <a:spLocks noChangeArrowheads="1"/>
            </p:cNvSpPr>
            <p:nvPr/>
          </p:nvSpPr>
          <p:spPr bwMode="auto">
            <a:xfrm>
              <a:off x="145" y="383"/>
              <a:ext cx="5496" cy="892"/>
            </a:xfrm>
            <a:prstGeom prst="rect">
              <a:avLst/>
            </a:prstGeom>
            <a:noFill/>
            <a:ln w="76200">
              <a:solidFill>
                <a:srgbClr val="0000FF">
                  <a:alpha val="53999"/>
                </a:srgb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2" name="Text Box 82"/>
          <p:cNvSpPr txBox="1">
            <a:spLocks noChangeArrowheads="1"/>
          </p:cNvSpPr>
          <p:nvPr/>
        </p:nvSpPr>
        <p:spPr bwMode="auto">
          <a:xfrm>
            <a:off x="5004000" y="6624000"/>
            <a:ext cx="28448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000" dirty="0">
                <a:solidFill>
                  <a:schemeClr val="bg2"/>
                </a:solidFill>
              </a:rPr>
              <a:t>Gem-imaging.com</a:t>
            </a:r>
          </a:p>
        </p:txBody>
      </p:sp>
      <p:sp>
        <p:nvSpPr>
          <p:cNvPr id="53"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US" altLang="de-DE" sz="2600" b="1" dirty="0" smtClean="0">
                <a:solidFill>
                  <a:srgbClr val="0000CC"/>
                </a:solidFill>
                <a:latin typeface="Times New Roman"/>
                <a:ea typeface="ＭＳ Ｐゴシック" pitchFamily="34" charset="-128"/>
                <a:cs typeface="Times New Roman"/>
              </a:rPr>
              <a:t>Which </a:t>
            </a:r>
            <a:r>
              <a:rPr lang="el-GR" altLang="de-DE" sz="2600" b="1" dirty="0" smtClean="0">
                <a:solidFill>
                  <a:srgbClr val="0000CC"/>
                </a:solidFill>
                <a:latin typeface="Times New Roman"/>
                <a:ea typeface="ＭＳ Ｐゴシック" pitchFamily="34" charset="-128"/>
                <a:cs typeface="Times New Roman"/>
              </a:rPr>
              <a:t>γ</a:t>
            </a:r>
            <a:r>
              <a:rPr lang="de-DE" altLang="de-DE" sz="2600" b="1" dirty="0" smtClean="0">
                <a:solidFill>
                  <a:srgbClr val="0000CC"/>
                </a:solidFill>
                <a:latin typeface="Times New Roman"/>
                <a:ea typeface="ＭＳ Ｐゴシック" pitchFamily="34" charset="-128"/>
                <a:cs typeface="Times New Roman"/>
              </a:rPr>
              <a:t>-</a:t>
            </a:r>
            <a:r>
              <a:rPr lang="de-DE" altLang="de-DE" sz="2600" b="1" dirty="0" err="1" smtClean="0">
                <a:solidFill>
                  <a:srgbClr val="0000CC"/>
                </a:solidFill>
                <a:latin typeface="Times New Roman"/>
                <a:ea typeface="ＭＳ Ｐゴシック" pitchFamily="34" charset="-128"/>
                <a:cs typeface="Times New Roman"/>
              </a:rPr>
              <a:t>camera</a:t>
            </a:r>
            <a:r>
              <a:rPr lang="de-DE" altLang="de-DE" sz="2600" b="1" dirty="0" smtClean="0">
                <a:solidFill>
                  <a:srgbClr val="0000CC"/>
                </a:solidFill>
                <a:latin typeface="Times New Roman"/>
                <a:ea typeface="ＭＳ Ｐゴシック" pitchFamily="34" charset="-128"/>
                <a:cs typeface="Times New Roman"/>
              </a:rPr>
              <a:t> </a:t>
            </a:r>
            <a:r>
              <a:rPr lang="de-DE" altLang="de-DE" sz="2600" b="1" dirty="0" err="1" smtClean="0">
                <a:solidFill>
                  <a:srgbClr val="0000CC"/>
                </a:solidFill>
                <a:latin typeface="Times New Roman"/>
                <a:ea typeface="ＭＳ Ｐゴシック" pitchFamily="34" charset="-128"/>
                <a:cs typeface="Times New Roman"/>
              </a:rPr>
              <a:t>to</a:t>
            </a:r>
            <a:r>
              <a:rPr lang="de-DE" altLang="de-DE" sz="2600" b="1" dirty="0" smtClean="0">
                <a:solidFill>
                  <a:srgbClr val="0000CC"/>
                </a:solidFill>
                <a:latin typeface="Times New Roman"/>
                <a:ea typeface="ＭＳ Ｐゴシック" pitchFamily="34" charset="-128"/>
                <a:cs typeface="Times New Roman"/>
              </a:rPr>
              <a:t> </a:t>
            </a:r>
            <a:r>
              <a:rPr lang="de-DE" altLang="de-DE" sz="2600" b="1" dirty="0" err="1" smtClean="0">
                <a:solidFill>
                  <a:srgbClr val="0000CC"/>
                </a:solidFill>
                <a:latin typeface="Times New Roman"/>
                <a:ea typeface="ＭＳ Ｐゴシック" pitchFamily="34" charset="-128"/>
                <a:cs typeface="Times New Roman"/>
              </a:rPr>
              <a:t>use</a:t>
            </a:r>
            <a:r>
              <a:rPr lang="de-DE" altLang="de-DE" sz="2600" b="1" dirty="0" smtClean="0">
                <a:solidFill>
                  <a:srgbClr val="0000CC"/>
                </a:solidFill>
                <a:latin typeface="Times New Roman"/>
                <a:ea typeface="ＭＳ Ｐゴシック" pitchFamily="34" charset="-128"/>
                <a:cs typeface="Times New Roman"/>
              </a:rPr>
              <a:t>?</a:t>
            </a:r>
            <a:endParaRPr lang="en-US" altLang="de-DE" sz="2600" b="1" dirty="0" smtClean="0">
              <a:solidFill>
                <a:srgbClr val="0000CC"/>
              </a:solidFill>
              <a:latin typeface="Times New Roman" pitchFamily="18" charset="0"/>
              <a:ea typeface="ＭＳ Ｐゴシック" pitchFamily="34" charset="-128"/>
            </a:endParaRPr>
          </a:p>
        </p:txBody>
      </p:sp>
      <p:sp>
        <p:nvSpPr>
          <p:cNvPr id="36" name="Rectangle 26"/>
          <p:cNvSpPr>
            <a:spLocks noChangeArrowheads="1"/>
          </p:cNvSpPr>
          <p:nvPr/>
        </p:nvSpPr>
        <p:spPr bwMode="auto">
          <a:xfrm>
            <a:off x="494532" y="3410992"/>
            <a:ext cx="2873375" cy="609600"/>
          </a:xfrm>
          <a:prstGeom prst="rect">
            <a:avLst/>
          </a:prstGeom>
          <a:solidFill>
            <a:srgbClr val="66FF33">
              <a:alpha val="3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Rectangle 27"/>
          <p:cNvSpPr>
            <a:spLocks noChangeArrowheads="1"/>
          </p:cNvSpPr>
          <p:nvPr/>
        </p:nvSpPr>
        <p:spPr bwMode="auto">
          <a:xfrm>
            <a:off x="494532" y="4195217"/>
            <a:ext cx="2873375" cy="1160462"/>
          </a:xfrm>
          <a:prstGeom prst="rect">
            <a:avLst/>
          </a:prstGeom>
          <a:solidFill>
            <a:srgbClr val="808080">
              <a:alpha val="27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Oval 28"/>
          <p:cNvSpPr>
            <a:spLocks noChangeArrowheads="1"/>
          </p:cNvSpPr>
          <p:nvPr/>
        </p:nvSpPr>
        <p:spPr bwMode="auto">
          <a:xfrm>
            <a:off x="532632" y="5492204"/>
            <a:ext cx="88900" cy="144463"/>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Oval 29"/>
          <p:cNvSpPr>
            <a:spLocks noChangeArrowheads="1"/>
          </p:cNvSpPr>
          <p:nvPr/>
        </p:nvSpPr>
        <p:spPr bwMode="auto">
          <a:xfrm>
            <a:off x="761232" y="5498554"/>
            <a:ext cx="88900" cy="144463"/>
          </a:xfrm>
          <a:prstGeom prst="ellipse">
            <a:avLst/>
          </a:prstGeom>
          <a:solidFill>
            <a:srgbClr val="F5E72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Oval 30"/>
          <p:cNvSpPr>
            <a:spLocks noChangeArrowheads="1"/>
          </p:cNvSpPr>
          <p:nvPr/>
        </p:nvSpPr>
        <p:spPr bwMode="auto">
          <a:xfrm>
            <a:off x="999357" y="5500142"/>
            <a:ext cx="88900" cy="144462"/>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 name="Oval 31"/>
          <p:cNvSpPr>
            <a:spLocks noChangeArrowheads="1"/>
          </p:cNvSpPr>
          <p:nvPr/>
        </p:nvSpPr>
        <p:spPr bwMode="auto">
          <a:xfrm>
            <a:off x="1251769" y="5496967"/>
            <a:ext cx="88900" cy="14446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 name="Oval 32"/>
          <p:cNvSpPr>
            <a:spLocks noChangeArrowheads="1"/>
          </p:cNvSpPr>
          <p:nvPr/>
        </p:nvSpPr>
        <p:spPr bwMode="auto">
          <a:xfrm>
            <a:off x="1508944" y="5500142"/>
            <a:ext cx="88900" cy="144462"/>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Oval 33"/>
          <p:cNvSpPr>
            <a:spLocks noChangeArrowheads="1"/>
          </p:cNvSpPr>
          <p:nvPr/>
        </p:nvSpPr>
        <p:spPr bwMode="auto">
          <a:xfrm>
            <a:off x="1740719" y="5506492"/>
            <a:ext cx="88900" cy="144462"/>
          </a:xfrm>
          <a:prstGeom prst="ellipse">
            <a:avLst/>
          </a:prstGeom>
          <a:solidFill>
            <a:srgbClr val="F5E72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 name="Oval 34"/>
          <p:cNvSpPr>
            <a:spLocks noChangeArrowheads="1"/>
          </p:cNvSpPr>
          <p:nvPr/>
        </p:nvSpPr>
        <p:spPr bwMode="auto">
          <a:xfrm>
            <a:off x="1978844" y="5500142"/>
            <a:ext cx="88900" cy="144462"/>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 name="Oval 35"/>
          <p:cNvSpPr>
            <a:spLocks noChangeArrowheads="1"/>
          </p:cNvSpPr>
          <p:nvPr/>
        </p:nvSpPr>
        <p:spPr bwMode="auto">
          <a:xfrm>
            <a:off x="2207444" y="5506492"/>
            <a:ext cx="88900" cy="144462"/>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 name="Oval 36"/>
          <p:cNvSpPr>
            <a:spLocks noChangeArrowheads="1"/>
          </p:cNvSpPr>
          <p:nvPr/>
        </p:nvSpPr>
        <p:spPr bwMode="auto">
          <a:xfrm>
            <a:off x="2445569" y="5508079"/>
            <a:ext cx="88900" cy="144463"/>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Oval 37"/>
          <p:cNvSpPr>
            <a:spLocks noChangeArrowheads="1"/>
          </p:cNvSpPr>
          <p:nvPr/>
        </p:nvSpPr>
        <p:spPr bwMode="auto">
          <a:xfrm>
            <a:off x="2697982" y="5504904"/>
            <a:ext cx="88900" cy="144463"/>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Oval 38"/>
          <p:cNvSpPr>
            <a:spLocks noChangeArrowheads="1"/>
          </p:cNvSpPr>
          <p:nvPr/>
        </p:nvSpPr>
        <p:spPr bwMode="auto">
          <a:xfrm>
            <a:off x="2955157" y="5508079"/>
            <a:ext cx="88900" cy="144463"/>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Oval 39"/>
          <p:cNvSpPr>
            <a:spLocks noChangeArrowheads="1"/>
          </p:cNvSpPr>
          <p:nvPr/>
        </p:nvSpPr>
        <p:spPr bwMode="auto">
          <a:xfrm>
            <a:off x="3186932" y="5514429"/>
            <a:ext cx="88900" cy="144463"/>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 name="Text Box 40"/>
          <p:cNvSpPr txBox="1">
            <a:spLocks noChangeArrowheads="1"/>
          </p:cNvSpPr>
          <p:nvPr/>
        </p:nvSpPr>
        <p:spPr bwMode="auto">
          <a:xfrm>
            <a:off x="3439344" y="3441154"/>
            <a:ext cx="144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a:t>Scintillator</a:t>
            </a:r>
          </a:p>
        </p:txBody>
      </p:sp>
      <p:sp>
        <p:nvSpPr>
          <p:cNvPr id="63" name="Rectangle 41"/>
          <p:cNvSpPr>
            <a:spLocks noChangeArrowheads="1"/>
          </p:cNvSpPr>
          <p:nvPr/>
        </p:nvSpPr>
        <p:spPr bwMode="auto">
          <a:xfrm>
            <a:off x="467544" y="4158704"/>
            <a:ext cx="2921000" cy="2006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 name="Text Box 42"/>
          <p:cNvSpPr txBox="1">
            <a:spLocks noChangeArrowheads="1"/>
          </p:cNvSpPr>
          <p:nvPr/>
        </p:nvSpPr>
        <p:spPr bwMode="auto">
          <a:xfrm>
            <a:off x="3553644" y="4361904"/>
            <a:ext cx="1574800" cy="94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a:t>Position Sensitive</a:t>
            </a:r>
          </a:p>
          <a:p>
            <a:pPr>
              <a:spcBef>
                <a:spcPct val="50000"/>
              </a:spcBef>
            </a:pPr>
            <a:r>
              <a:rPr lang="en-US" altLang="de-DE"/>
              <a:t> PMT</a:t>
            </a:r>
          </a:p>
        </p:txBody>
      </p:sp>
      <p:pic>
        <p:nvPicPr>
          <p:cNvPr id="65" name="Picture 4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6432" y="2520404"/>
            <a:ext cx="388937"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Line 44"/>
          <p:cNvSpPr>
            <a:spLocks noChangeShapeType="1"/>
          </p:cNvSpPr>
          <p:nvPr/>
        </p:nvSpPr>
        <p:spPr bwMode="auto">
          <a:xfrm>
            <a:off x="2016944" y="2863304"/>
            <a:ext cx="330200" cy="914400"/>
          </a:xfrm>
          <a:prstGeom prst="line">
            <a:avLst/>
          </a:prstGeom>
          <a:noFill/>
          <a:ln w="3810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 name="Text Box 46"/>
          <p:cNvSpPr txBox="1">
            <a:spLocks noChangeArrowheads="1"/>
          </p:cNvSpPr>
          <p:nvPr/>
        </p:nvSpPr>
        <p:spPr bwMode="auto">
          <a:xfrm>
            <a:off x="2055044" y="2914104"/>
            <a:ext cx="1270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b="1">
                <a:solidFill>
                  <a:srgbClr val="66FF33"/>
                </a:solidFill>
                <a:latin typeface="Symbol" pitchFamily="18" charset="2"/>
              </a:rPr>
              <a:t>g</a:t>
            </a:r>
            <a:r>
              <a:rPr lang="en-US" altLang="de-DE" b="1">
                <a:solidFill>
                  <a:srgbClr val="66FF33"/>
                </a:solidFill>
              </a:rPr>
              <a:t>-ray </a:t>
            </a:r>
          </a:p>
        </p:txBody>
      </p:sp>
      <p:sp>
        <p:nvSpPr>
          <p:cNvPr id="89" name="Line 47"/>
          <p:cNvSpPr>
            <a:spLocks noChangeShapeType="1"/>
          </p:cNvSpPr>
          <p:nvPr/>
        </p:nvSpPr>
        <p:spPr bwMode="auto">
          <a:xfrm flipH="1">
            <a:off x="1358132" y="2863304"/>
            <a:ext cx="584200" cy="914400"/>
          </a:xfrm>
          <a:prstGeom prst="line">
            <a:avLst/>
          </a:prstGeom>
          <a:noFill/>
          <a:ln w="3810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 name="Text Box 48"/>
          <p:cNvSpPr txBox="1">
            <a:spLocks noChangeArrowheads="1"/>
          </p:cNvSpPr>
          <p:nvPr/>
        </p:nvSpPr>
        <p:spPr bwMode="auto">
          <a:xfrm>
            <a:off x="761232" y="2915692"/>
            <a:ext cx="1270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b="1">
                <a:solidFill>
                  <a:srgbClr val="66FF33"/>
                </a:solidFill>
                <a:latin typeface="Symbol" pitchFamily="18" charset="2"/>
              </a:rPr>
              <a:t>g</a:t>
            </a:r>
            <a:r>
              <a:rPr lang="en-US" altLang="de-DE" b="1">
                <a:solidFill>
                  <a:srgbClr val="66FF33"/>
                </a:solidFill>
              </a:rPr>
              <a:t>-ray 2</a:t>
            </a:r>
          </a:p>
        </p:txBody>
      </p:sp>
      <p:pic>
        <p:nvPicPr>
          <p:cNvPr id="6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000" y="1368000"/>
            <a:ext cx="2433600" cy="917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4396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0" name="Object 2"/>
          <p:cNvGraphicFramePr>
            <a:graphicFrameLocks noChangeAspect="1"/>
          </p:cNvGraphicFramePr>
          <p:nvPr>
            <p:extLst>
              <p:ext uri="{D42A27DB-BD31-4B8C-83A1-F6EECF244321}">
                <p14:modId xmlns:p14="http://schemas.microsoft.com/office/powerpoint/2010/main" val="718035964"/>
              </p:ext>
            </p:extLst>
          </p:nvPr>
        </p:nvGraphicFramePr>
        <p:xfrm>
          <a:off x="4953003" y="1196975"/>
          <a:ext cx="2573015" cy="2268220"/>
        </p:xfrm>
        <a:graphic>
          <a:graphicData uri="http://schemas.openxmlformats.org/presentationml/2006/ole">
            <mc:AlternateContent xmlns:mc="http://schemas.openxmlformats.org/markup-compatibility/2006">
              <mc:Choice xmlns:v="urn:schemas-microsoft-com:vml" Requires="v">
                <p:oleObj spid="_x0000_s53288" name="Photo Editor Photo" r:id="rId3" imgW="10000000" imgH="6668431" progId="MSPhotoEd.3">
                  <p:embed/>
                </p:oleObj>
              </mc:Choice>
              <mc:Fallback>
                <p:oleObj name="Photo Editor Photo" r:id="rId3" imgW="10000000" imgH="6668431" progId="MSPhotoEd.3">
                  <p:embed/>
                  <p:pic>
                    <p:nvPicPr>
                      <p:cNvPr id="0" name=""/>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3" y="1196975"/>
                        <a:ext cx="2573015" cy="2268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7892" name="Object 4"/>
          <p:cNvGraphicFramePr>
            <a:graphicFrameLocks noGrp="1" noChangeAspect="1"/>
          </p:cNvGraphicFramePr>
          <p:nvPr>
            <p:ph sz="half" idx="1"/>
          </p:nvPr>
        </p:nvGraphicFramePr>
        <p:xfrm>
          <a:off x="330200" y="1592263"/>
          <a:ext cx="3302000" cy="4498975"/>
        </p:xfrm>
        <a:graphic>
          <a:graphicData uri="http://schemas.openxmlformats.org/presentationml/2006/ole">
            <mc:AlternateContent xmlns:mc="http://schemas.openxmlformats.org/markup-compatibility/2006">
              <mc:Choice xmlns:v="urn:schemas-microsoft-com:vml" Requires="v">
                <p:oleObj spid="_x0000_s53289" name="Bitmap Image" r:id="rId5" imgW="4086795" imgH="5047619" progId="Paint.Picture">
                  <p:embed/>
                </p:oleObj>
              </mc:Choice>
              <mc:Fallback>
                <p:oleObj name="Bitmap Image" r:id="rId5" imgW="4086795" imgH="5047619" progId="Paint.Picture">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200" y="1592263"/>
                        <a:ext cx="3302000"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894" name="Text Box 6"/>
          <p:cNvSpPr txBox="1">
            <a:spLocks noChangeArrowheads="1"/>
          </p:cNvSpPr>
          <p:nvPr/>
        </p:nvSpPr>
        <p:spPr bwMode="auto">
          <a:xfrm>
            <a:off x="366589" y="1339850"/>
            <a:ext cx="37013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de-DE" sz="1600" b="1" dirty="0">
                <a:solidFill>
                  <a:srgbClr val="000000"/>
                </a:solidFill>
                <a:latin typeface="Times New Roman" panose="02020603050405020304" pitchFamily="18" charset="0"/>
                <a:cs typeface="Times New Roman" panose="02020603050405020304" pitchFamily="18" charset="0"/>
              </a:rPr>
              <a:t>16 wires in X axis and 16 wires in Y axis</a:t>
            </a:r>
            <a:r>
              <a:rPr lang="en-GB" altLang="de-DE" b="1" dirty="0">
                <a:solidFill>
                  <a:srgbClr val="000000"/>
                </a:solidFill>
                <a:latin typeface="Times New Roman" panose="02020603050405020304" pitchFamily="18" charset="0"/>
                <a:cs typeface="Times New Roman" panose="02020603050405020304" pitchFamily="18" charset="0"/>
              </a:rPr>
              <a:t> </a:t>
            </a:r>
            <a:endParaRPr lang="de-DE" altLang="de-DE" b="1" dirty="0">
              <a:solidFill>
                <a:srgbClr val="000000"/>
              </a:solidFill>
              <a:latin typeface="Times New Roman" panose="02020603050405020304" pitchFamily="18" charset="0"/>
              <a:cs typeface="Times New Roman" panose="02020603050405020304" pitchFamily="18" charset="0"/>
            </a:endParaRPr>
          </a:p>
        </p:txBody>
      </p:sp>
      <p:pic>
        <p:nvPicPr>
          <p:cNvPr id="37895" name="Picture 7"/>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4" y="3852000"/>
            <a:ext cx="2564367" cy="2466880"/>
          </a:xfrm>
          <a:prstGeom prst="rect">
            <a:avLst/>
          </a:prstGeom>
          <a:noFill/>
          <a:extLst>
            <a:ext uri="{909E8E84-426E-40DD-AFC4-6F175D3DCCD1}">
              <a14:hiddenFill xmlns:a14="http://schemas.microsoft.com/office/drawing/2010/main">
                <a:solidFill>
                  <a:srgbClr val="FFFFFF"/>
                </a:solidFill>
              </a14:hiddenFill>
            </a:ext>
          </a:extLst>
        </p:spPr>
      </p:pic>
      <p:sp>
        <p:nvSpPr>
          <p:cNvPr id="37896" name="Line 8"/>
          <p:cNvSpPr>
            <a:spLocks noChangeShapeType="1"/>
          </p:cNvSpPr>
          <p:nvPr/>
        </p:nvSpPr>
        <p:spPr bwMode="auto">
          <a:xfrm>
            <a:off x="5292253" y="4941168"/>
            <a:ext cx="1223963" cy="720725"/>
          </a:xfrm>
          <a:prstGeom prst="line">
            <a:avLst/>
          </a:prstGeom>
          <a:noFill/>
          <a:ln w="952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7897" name="Rectangle 9"/>
          <p:cNvSpPr>
            <a:spLocks noChangeArrowheads="1"/>
          </p:cNvSpPr>
          <p:nvPr/>
        </p:nvSpPr>
        <p:spPr bwMode="auto">
          <a:xfrm>
            <a:off x="5364000" y="3528000"/>
            <a:ext cx="1873250"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de-DE" sz="1400" dirty="0">
                <a:solidFill>
                  <a:srgbClr val="000000"/>
                </a:solidFill>
                <a:latin typeface="Verdana" pitchFamily="34" charset="0"/>
              </a:rPr>
              <a:t>Hamamatsu R2486 PSPMT</a:t>
            </a:r>
            <a:endParaRPr lang="de-DE" altLang="de-DE" sz="1400" dirty="0">
              <a:solidFill>
                <a:srgbClr val="000000"/>
              </a:solidFill>
              <a:latin typeface="Verdana" pitchFamily="34" charset="0"/>
            </a:endParaRPr>
          </a:p>
        </p:txBody>
      </p:sp>
      <p:sp>
        <p:nvSpPr>
          <p:cNvPr id="37898" name="Rectangle 10"/>
          <p:cNvSpPr>
            <a:spLocks noChangeAspect="1" noChangeArrowheads="1"/>
          </p:cNvSpPr>
          <p:nvPr/>
        </p:nvSpPr>
        <p:spPr bwMode="auto">
          <a:xfrm>
            <a:off x="5760000" y="6120000"/>
            <a:ext cx="1079500" cy="21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GB" altLang="de-DE" sz="1400" dirty="0">
                <a:solidFill>
                  <a:srgbClr val="000000"/>
                </a:solidFill>
                <a:latin typeface="Verdana" pitchFamily="34" charset="0"/>
              </a:rPr>
              <a:t>Photocathode = 56.25 mm</a:t>
            </a:r>
            <a:endParaRPr lang="de-DE" altLang="de-DE" sz="1400" dirty="0">
              <a:solidFill>
                <a:srgbClr val="000000"/>
              </a:solidFill>
              <a:latin typeface="Verdana" pitchFamily="34" charset="0"/>
            </a:endParaRPr>
          </a:p>
        </p:txBody>
      </p:sp>
      <p:sp>
        <p:nvSpPr>
          <p:cNvPr id="37899" name="Text Box 11"/>
          <p:cNvSpPr txBox="1">
            <a:spLocks noChangeArrowheads="1"/>
          </p:cNvSpPr>
          <p:nvPr/>
        </p:nvSpPr>
        <p:spPr bwMode="auto">
          <a:xfrm>
            <a:off x="7740000" y="2420938"/>
            <a:ext cx="1188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de-DE" sz="1400" dirty="0" smtClean="0">
                <a:solidFill>
                  <a:srgbClr val="000000"/>
                </a:solidFill>
                <a:latin typeface="Times New Roman" panose="02020603050405020304" pitchFamily="18" charset="0"/>
                <a:cs typeface="Times New Roman" panose="02020603050405020304" pitchFamily="18" charset="0"/>
              </a:rPr>
              <a:t>d </a:t>
            </a:r>
            <a:r>
              <a:rPr lang="en-GB" altLang="de-DE" sz="1400" dirty="0">
                <a:solidFill>
                  <a:srgbClr val="000000"/>
                </a:solidFill>
                <a:latin typeface="Times New Roman" panose="02020603050405020304" pitchFamily="18" charset="0"/>
                <a:cs typeface="Times New Roman" panose="02020603050405020304" pitchFamily="18" charset="0"/>
              </a:rPr>
              <a:t>= 76 mm</a:t>
            </a:r>
          </a:p>
          <a:p>
            <a:pPr>
              <a:spcBef>
                <a:spcPct val="50000"/>
              </a:spcBef>
            </a:pPr>
            <a:r>
              <a:rPr lang="en-GB" altLang="de-DE" sz="1400" dirty="0">
                <a:solidFill>
                  <a:srgbClr val="000000"/>
                </a:solidFill>
                <a:latin typeface="Times New Roman" panose="02020603050405020304" pitchFamily="18" charset="0"/>
                <a:cs typeface="Times New Roman" panose="02020603050405020304" pitchFamily="18" charset="0"/>
              </a:rPr>
              <a:t>t = 3 mm   </a:t>
            </a:r>
            <a:endParaRPr lang="en-GB" altLang="de-DE" sz="1400" dirty="0" smtClean="0">
              <a:solidFill>
                <a:srgbClr val="000000"/>
              </a:solidFill>
              <a:latin typeface="Times New Roman" panose="02020603050405020304" pitchFamily="18" charset="0"/>
              <a:cs typeface="Times New Roman" panose="02020603050405020304" pitchFamily="18" charset="0"/>
            </a:endParaRPr>
          </a:p>
          <a:p>
            <a:pPr>
              <a:spcBef>
                <a:spcPct val="50000"/>
              </a:spcBef>
            </a:pPr>
            <a:r>
              <a:rPr lang="el-GR" altLang="de-DE" sz="1400" dirty="0" smtClean="0">
                <a:solidFill>
                  <a:srgbClr val="000000"/>
                </a:solidFill>
                <a:latin typeface="Times New Roman" panose="02020603050405020304" pitchFamily="18" charset="0"/>
                <a:cs typeface="Times New Roman" panose="02020603050405020304" pitchFamily="18" charset="0"/>
              </a:rPr>
              <a:t>ρ</a:t>
            </a:r>
            <a:r>
              <a:rPr lang="de-DE" altLang="de-DE" sz="1400" dirty="0" smtClean="0">
                <a:solidFill>
                  <a:srgbClr val="000000"/>
                </a:solidFill>
                <a:latin typeface="Times New Roman" panose="02020603050405020304" pitchFamily="18" charset="0"/>
                <a:cs typeface="Times New Roman" panose="02020603050405020304" pitchFamily="18" charset="0"/>
              </a:rPr>
              <a:t> </a:t>
            </a:r>
            <a:r>
              <a:rPr lang="en-GB" altLang="de-DE" sz="1400" dirty="0" smtClean="0">
                <a:solidFill>
                  <a:srgbClr val="000000"/>
                </a:solidFill>
                <a:latin typeface="Times New Roman" panose="02020603050405020304" pitchFamily="18" charset="0"/>
                <a:cs typeface="Times New Roman" panose="02020603050405020304" pitchFamily="18" charset="0"/>
              </a:rPr>
              <a:t>= 7.4 g/cm</a:t>
            </a:r>
            <a:r>
              <a:rPr lang="en-GB" altLang="de-DE" sz="1400" baseline="30000" dirty="0" smtClean="0">
                <a:solidFill>
                  <a:srgbClr val="000000"/>
                </a:solidFill>
                <a:latin typeface="Times New Roman" panose="02020603050405020304" pitchFamily="18" charset="0"/>
                <a:cs typeface="Times New Roman" panose="02020603050405020304" pitchFamily="18" charset="0"/>
              </a:rPr>
              <a:t>3</a:t>
            </a:r>
            <a:endParaRPr lang="en-GB" altLang="de-DE" sz="1200" dirty="0">
              <a:solidFill>
                <a:srgbClr val="000000"/>
              </a:solidFill>
              <a:latin typeface="Times New Roman" panose="02020603050405020304" pitchFamily="18" charset="0"/>
              <a:cs typeface="Times New Roman" panose="02020603050405020304" pitchFamily="18" charset="0"/>
            </a:endParaRPr>
          </a:p>
        </p:txBody>
      </p:sp>
      <p:sp>
        <p:nvSpPr>
          <p:cNvPr id="37900" name="Text Box 12"/>
          <p:cNvSpPr txBox="1">
            <a:spLocks noChangeArrowheads="1"/>
          </p:cNvSpPr>
          <p:nvPr/>
        </p:nvSpPr>
        <p:spPr bwMode="auto">
          <a:xfrm>
            <a:off x="7524328" y="1219200"/>
            <a:ext cx="1619672"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GB" altLang="de-DE" sz="1600" dirty="0">
                <a:solidFill>
                  <a:srgbClr val="0000CC"/>
                </a:solidFill>
                <a:latin typeface="Times New Roman" panose="02020603050405020304" pitchFamily="18" charset="0"/>
                <a:cs typeface="Times New Roman" panose="02020603050405020304" pitchFamily="18" charset="0"/>
              </a:rPr>
              <a:t>LYSO </a:t>
            </a:r>
            <a:r>
              <a:rPr lang="en-GB" altLang="de-DE" sz="1600" dirty="0" smtClean="0">
                <a:solidFill>
                  <a:srgbClr val="0000CC"/>
                </a:solidFill>
                <a:latin typeface="Times New Roman" panose="02020603050405020304" pitchFamily="18" charset="0"/>
                <a:cs typeface="Times New Roman" panose="02020603050405020304" pitchFamily="18" charset="0"/>
              </a:rPr>
              <a:t>scintillator </a:t>
            </a:r>
          </a:p>
          <a:p>
            <a:pPr eaLnBrk="0" hangingPunct="0">
              <a:spcBef>
                <a:spcPct val="50000"/>
              </a:spcBef>
            </a:pPr>
            <a:r>
              <a:rPr lang="en-US" sz="1000" dirty="0" smtClean="0"/>
              <a:t>Cerium-doped Lutetium Yttrium </a:t>
            </a:r>
            <a:r>
              <a:rPr lang="en-US" sz="1000" dirty="0" err="1" smtClean="0"/>
              <a:t>Orthosilicate</a:t>
            </a:r>
            <a:endParaRPr lang="en-US" altLang="de-DE" sz="1600" dirty="0">
              <a:solidFill>
                <a:srgbClr val="000000"/>
              </a:solidFill>
              <a:latin typeface="Times New Roman" panose="02020603050405020304" pitchFamily="18" charset="0"/>
              <a:cs typeface="Times New Roman" panose="02020603050405020304" pitchFamily="18" charset="0"/>
            </a:endParaRPr>
          </a:p>
        </p:txBody>
      </p:sp>
      <p:sp>
        <p:nvSpPr>
          <p:cNvPr id="37901" name="Text Box 13"/>
          <p:cNvSpPr txBox="1">
            <a:spLocks noChangeArrowheads="1"/>
          </p:cNvSpPr>
          <p:nvPr/>
        </p:nvSpPr>
        <p:spPr bwMode="auto">
          <a:xfrm>
            <a:off x="720000" y="6624000"/>
            <a:ext cx="32400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000" dirty="0" err="1">
                <a:solidFill>
                  <a:srgbClr val="000000"/>
                </a:solidFill>
                <a:latin typeface="Times New Roman" panose="02020603050405020304" pitchFamily="18" charset="0"/>
                <a:cs typeface="Times New Roman" panose="02020603050405020304" pitchFamily="18" charset="0"/>
              </a:rPr>
              <a:t>C.Domingo</a:t>
            </a:r>
            <a:r>
              <a:rPr lang="de-DE" altLang="de-DE" sz="1000" dirty="0">
                <a:solidFill>
                  <a:srgbClr val="000000"/>
                </a:solidFill>
                <a:latin typeface="Times New Roman" panose="02020603050405020304" pitchFamily="18" charset="0"/>
                <a:cs typeface="Times New Roman" panose="02020603050405020304" pitchFamily="18" charset="0"/>
              </a:rPr>
              <a:t> Pardo, N. </a:t>
            </a:r>
            <a:r>
              <a:rPr lang="de-DE" altLang="de-DE" sz="1000" dirty="0" err="1">
                <a:solidFill>
                  <a:srgbClr val="000000"/>
                </a:solidFill>
                <a:latin typeface="Times New Roman" panose="02020603050405020304" pitchFamily="18" charset="0"/>
                <a:cs typeface="Times New Roman" panose="02020603050405020304" pitchFamily="18" charset="0"/>
              </a:rPr>
              <a:t>Goel</a:t>
            </a:r>
            <a:r>
              <a:rPr lang="de-DE" altLang="de-DE" sz="1000" dirty="0">
                <a:solidFill>
                  <a:srgbClr val="000000"/>
                </a:solidFill>
                <a:latin typeface="Times New Roman" panose="02020603050405020304" pitchFamily="18" charset="0"/>
                <a:cs typeface="Times New Roman" panose="02020603050405020304" pitchFamily="18" charset="0"/>
              </a:rPr>
              <a:t>, et.al., IEEE, Vol.28, </a:t>
            </a:r>
            <a:r>
              <a:rPr lang="de-DE" altLang="de-DE" sz="1000" dirty="0" err="1">
                <a:solidFill>
                  <a:srgbClr val="000000"/>
                </a:solidFill>
                <a:latin typeface="Times New Roman" panose="02020603050405020304" pitchFamily="18" charset="0"/>
                <a:cs typeface="Times New Roman" panose="02020603050405020304" pitchFamily="18" charset="0"/>
              </a:rPr>
              <a:t>Dec</a:t>
            </a:r>
            <a:r>
              <a:rPr lang="de-DE" altLang="de-DE" sz="1000" dirty="0">
                <a:solidFill>
                  <a:srgbClr val="000000"/>
                </a:solidFill>
                <a:latin typeface="Times New Roman" panose="02020603050405020304" pitchFamily="18" charset="0"/>
                <a:cs typeface="Times New Roman" panose="02020603050405020304" pitchFamily="18" charset="0"/>
              </a:rPr>
              <a:t>. 2009</a:t>
            </a:r>
          </a:p>
        </p:txBody>
      </p:sp>
      <p:sp>
        <p:nvSpPr>
          <p:cNvPr id="14"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rPr>
              <a:t>Gamma camera: Individual multi-anode readout</a:t>
            </a:r>
          </a:p>
        </p:txBody>
      </p:sp>
    </p:spTree>
    <p:extLst>
      <p:ext uri="{BB962C8B-B14F-4D97-AF65-F5344CB8AC3E}">
        <p14:creationId xmlns:p14="http://schemas.microsoft.com/office/powerpoint/2010/main" val="3195459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78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89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90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89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8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89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8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6" grpId="0" animBg="1"/>
      <p:bldP spid="37897" grpId="0"/>
      <p:bldP spid="37898" grpId="0"/>
      <p:bldP spid="37899" grpId="0"/>
      <p:bldP spid="37900"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rPr>
              <a:t>Position reconstruction</a:t>
            </a:r>
          </a:p>
        </p:txBody>
      </p:sp>
      <p:pic>
        <p:nvPicPr>
          <p:cNvPr id="32" name="Picture 2" descr="matrixpositions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219" y="1887314"/>
            <a:ext cx="4214813" cy="3917950"/>
          </a:xfrm>
          <a:prstGeom prst="rect">
            <a:avLst/>
          </a:prstGeom>
          <a:noFill/>
          <a:extLst>
            <a:ext uri="{909E8E84-426E-40DD-AFC4-6F175D3DCCD1}">
              <a14:hiddenFill xmlns:a14="http://schemas.microsoft.com/office/drawing/2010/main">
                <a:solidFill>
                  <a:srgbClr val="FFFFFF"/>
                </a:solidFill>
              </a14:hiddenFill>
            </a:ext>
          </a:extLst>
        </p:spPr>
      </p:pic>
      <p:sp>
        <p:nvSpPr>
          <p:cNvPr id="33" name="Text Box 4"/>
          <p:cNvSpPr txBox="1">
            <a:spLocks noChangeArrowheads="1"/>
          </p:cNvSpPr>
          <p:nvPr/>
        </p:nvSpPr>
        <p:spPr bwMode="auto">
          <a:xfrm>
            <a:off x="1186755" y="1260252"/>
            <a:ext cx="309721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49263" fontAlgn="base">
              <a:spcBef>
                <a:spcPct val="50000"/>
              </a:spcBef>
              <a:spcAft>
                <a:spcPct val="0"/>
              </a:spcAft>
            </a:pPr>
            <a:r>
              <a:rPr lang="en-GB" altLang="de-DE" sz="1600" dirty="0" smtClean="0">
                <a:solidFill>
                  <a:srgbClr val="000000"/>
                </a:solidFill>
                <a:latin typeface="Times New Roman" panose="02020603050405020304" pitchFamily="18" charset="0"/>
                <a:cs typeface="Times New Roman" panose="02020603050405020304" pitchFamily="18" charset="0"/>
              </a:rPr>
              <a:t>Collimated Na-22 source placed at different positions</a:t>
            </a:r>
            <a:endParaRPr lang="de-DE" altLang="de-DE" sz="1600" dirty="0" smtClean="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04619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260648"/>
            <a:ext cx="9144000" cy="69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rPr>
              <a:t> Challenges of </a:t>
            </a:r>
            <a:r>
              <a:rPr lang="el-GR" altLang="de-DE" sz="2600" b="1" dirty="0" smtClean="0">
                <a:solidFill>
                  <a:srgbClr val="0000CC"/>
                </a:solidFill>
                <a:latin typeface="Times New Roman"/>
                <a:ea typeface="ＭＳ Ｐゴシック" pitchFamily="34" charset="-128"/>
                <a:cs typeface="Times New Roman"/>
              </a:rPr>
              <a:t>γ</a:t>
            </a:r>
            <a:r>
              <a:rPr lang="en-US" altLang="de-DE" sz="2600" b="1" dirty="0" smtClean="0">
                <a:solidFill>
                  <a:srgbClr val="0000CC"/>
                </a:solidFill>
                <a:latin typeface="Times New Roman"/>
                <a:ea typeface="ＭＳ Ｐゴシック" pitchFamily="34" charset="-128"/>
                <a:cs typeface="Times New Roman"/>
              </a:rPr>
              <a:t>-ray spectroscopy</a:t>
            </a:r>
          </a:p>
          <a:p>
            <a:pPr fontAlgn="base">
              <a:spcBef>
                <a:spcPct val="0"/>
              </a:spcBef>
              <a:spcAft>
                <a:spcPct val="0"/>
              </a:spcAft>
            </a:pPr>
            <a:r>
              <a:rPr lang="en-US" altLang="de-DE" sz="1600" b="1" dirty="0" smtClean="0">
                <a:solidFill>
                  <a:schemeClr val="tx1"/>
                </a:solidFill>
                <a:latin typeface="Times New Roman"/>
                <a:ea typeface="ＭＳ Ｐゴシック" pitchFamily="34" charset="-128"/>
                <a:cs typeface="Times New Roman"/>
              </a:rPr>
              <a:t>efficiency vs resolution</a:t>
            </a:r>
            <a:endParaRPr lang="en-US" altLang="de-DE" sz="1600" b="1" dirty="0" smtClean="0">
              <a:solidFill>
                <a:schemeClr val="tx1"/>
              </a:solidFill>
              <a:latin typeface="Times New Roman" pitchFamily="18" charset="0"/>
              <a:ea typeface="ＭＳ Ｐゴシック" pitchFamily="34" charset="-128"/>
            </a:endParaRPr>
          </a:p>
        </p:txBody>
      </p:sp>
      <p:pic>
        <p:nvPicPr>
          <p:cNvPr id="3"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349722"/>
            <a:ext cx="4814888" cy="2476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639022"/>
            <a:ext cx="2895600" cy="1930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900000" y="1440000"/>
            <a:ext cx="972000" cy="36671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dirty="0">
                <a:solidFill>
                  <a:schemeClr val="tx1"/>
                </a:solidFill>
                <a:latin typeface="Times New Roman" panose="02020603050405020304" pitchFamily="18" charset="0"/>
                <a:cs typeface="Times New Roman" panose="02020603050405020304" pitchFamily="18" charset="0"/>
              </a:rPr>
              <a:t>High </a:t>
            </a:r>
            <a:r>
              <a:rPr lang="de-DE" altLang="de-DE" dirty="0" smtClean="0">
                <a:solidFill>
                  <a:schemeClr val="tx1"/>
                </a:solidFill>
                <a:latin typeface="Times New Roman" panose="02020603050405020304" pitchFamily="18" charset="0"/>
                <a:cs typeface="Times New Roman" panose="02020603050405020304" pitchFamily="18" charset="0"/>
              </a:rPr>
              <a:t>M</a:t>
            </a:r>
            <a:r>
              <a:rPr lang="el-GR" altLang="de-DE" baseline="-25000" dirty="0" smtClean="0">
                <a:solidFill>
                  <a:schemeClr val="tx1"/>
                </a:solidFill>
                <a:latin typeface="Times New Roman"/>
                <a:cs typeface="Times New Roman"/>
              </a:rPr>
              <a:t>γ</a:t>
            </a:r>
            <a:endParaRPr lang="de-DE" altLang="de-DE" baseline="-25000" dirty="0">
              <a:solidFill>
                <a:schemeClr val="tx1"/>
              </a:solidFill>
              <a:latin typeface="Times New Roman" panose="02020603050405020304" pitchFamily="18" charset="0"/>
              <a:cs typeface="Times New Roman" panose="02020603050405020304" pitchFamily="18" charset="0"/>
            </a:endParaRPr>
          </a:p>
        </p:txBody>
      </p:sp>
      <p:pic>
        <p:nvPicPr>
          <p:cNvPr id="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845022"/>
            <a:ext cx="2838450" cy="1828800"/>
          </a:xfrm>
          <a:prstGeom prst="rect">
            <a:avLst/>
          </a:prstGeom>
          <a:noFill/>
          <a:extLst>
            <a:ext uri="{909E8E84-426E-40DD-AFC4-6F175D3DCCD1}">
              <a14:hiddenFill xmlns:a14="http://schemas.microsoft.com/office/drawing/2010/main">
                <a:solidFill>
                  <a:srgbClr val="FFFFFF"/>
                </a:solidFill>
              </a14:hiddenFill>
            </a:ext>
          </a:extLst>
        </p:spPr>
      </p:pic>
      <p:sp>
        <p:nvSpPr>
          <p:cNvPr id="8" name="Line 14"/>
          <p:cNvSpPr>
            <a:spLocks noChangeShapeType="1"/>
          </p:cNvSpPr>
          <p:nvPr/>
        </p:nvSpPr>
        <p:spPr bwMode="auto">
          <a:xfrm flipV="1">
            <a:off x="304800" y="2262535"/>
            <a:ext cx="1676400" cy="457200"/>
          </a:xfrm>
          <a:prstGeom prst="line">
            <a:avLst/>
          </a:prstGeom>
          <a:noFill/>
          <a:ln w="28575">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15"/>
          <p:cNvSpPr>
            <a:spLocks noChangeShapeType="1"/>
          </p:cNvSpPr>
          <p:nvPr/>
        </p:nvSpPr>
        <p:spPr bwMode="auto">
          <a:xfrm flipV="1">
            <a:off x="304800" y="2795935"/>
            <a:ext cx="1676400" cy="0"/>
          </a:xfrm>
          <a:prstGeom prst="line">
            <a:avLst/>
          </a:prstGeom>
          <a:noFill/>
          <a:ln w="28575">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Text Box 18"/>
          <p:cNvSpPr txBox="1">
            <a:spLocks noChangeArrowheads="1"/>
          </p:cNvSpPr>
          <p:nvPr/>
        </p:nvSpPr>
        <p:spPr bwMode="auto">
          <a:xfrm>
            <a:off x="5760000" y="1268760"/>
            <a:ext cx="2052000" cy="36933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dirty="0">
                <a:solidFill>
                  <a:schemeClr val="tx1"/>
                </a:solidFill>
                <a:latin typeface="Times New Roman" panose="02020603050405020304" pitchFamily="18" charset="0"/>
                <a:cs typeface="Times New Roman" panose="02020603050405020304" pitchFamily="18" charset="0"/>
              </a:rPr>
              <a:t>Doppler </a:t>
            </a:r>
            <a:r>
              <a:rPr lang="de-DE" altLang="de-DE" dirty="0" err="1">
                <a:solidFill>
                  <a:schemeClr val="tx1"/>
                </a:solidFill>
                <a:latin typeface="Times New Roman" panose="02020603050405020304" pitchFamily="18" charset="0"/>
                <a:cs typeface="Times New Roman" panose="02020603050405020304" pitchFamily="18" charset="0"/>
              </a:rPr>
              <a:t>broadening</a:t>
            </a:r>
            <a:endParaRPr lang="de-DE" altLang="de-DE" dirty="0">
              <a:solidFill>
                <a:schemeClr val="tx1"/>
              </a:solidFill>
              <a:latin typeface="Times New Roman" panose="02020603050405020304" pitchFamily="18" charset="0"/>
              <a:cs typeface="Times New Roman" panose="02020603050405020304" pitchFamily="18" charset="0"/>
            </a:endParaRPr>
          </a:p>
        </p:txBody>
      </p:sp>
      <p:sp>
        <p:nvSpPr>
          <p:cNvPr id="11" name="Text Box 19"/>
          <p:cNvSpPr txBox="1">
            <a:spLocks noChangeArrowheads="1"/>
          </p:cNvSpPr>
          <p:nvPr/>
        </p:nvSpPr>
        <p:spPr bwMode="auto">
          <a:xfrm>
            <a:off x="5943600" y="1768822"/>
            <a:ext cx="2514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sz="1400">
                <a:solidFill>
                  <a:schemeClr val="tx1"/>
                </a:solidFill>
                <a:latin typeface="Verdana" pitchFamily="34" charset="0"/>
              </a:rPr>
              <a:t>Emission in flight</a:t>
            </a:r>
          </a:p>
        </p:txBody>
      </p:sp>
      <p:sp>
        <p:nvSpPr>
          <p:cNvPr id="13" name="Oval 24"/>
          <p:cNvSpPr>
            <a:spLocks noChangeArrowheads="1"/>
          </p:cNvSpPr>
          <p:nvPr/>
        </p:nvSpPr>
        <p:spPr bwMode="auto">
          <a:xfrm>
            <a:off x="4114800" y="3216622"/>
            <a:ext cx="228600" cy="1524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AutoShape 26"/>
          <p:cNvSpPr>
            <a:spLocks noChangeArrowheads="1"/>
          </p:cNvSpPr>
          <p:nvPr/>
        </p:nvSpPr>
        <p:spPr bwMode="auto">
          <a:xfrm>
            <a:off x="152400" y="2759422"/>
            <a:ext cx="152400" cy="152400"/>
          </a:xfrm>
          <a:prstGeom prst="irregularSeal2">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Text Box 28"/>
          <p:cNvSpPr txBox="1">
            <a:spLocks noChangeArrowheads="1"/>
          </p:cNvSpPr>
          <p:nvPr/>
        </p:nvSpPr>
        <p:spPr bwMode="auto">
          <a:xfrm>
            <a:off x="4267200" y="3168000"/>
            <a:ext cx="685800" cy="3476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dirty="0">
                <a:solidFill>
                  <a:schemeClr val="tx1"/>
                </a:solidFill>
              </a:rPr>
              <a:t>v</a:t>
            </a:r>
          </a:p>
        </p:txBody>
      </p:sp>
      <p:sp>
        <p:nvSpPr>
          <p:cNvPr id="16" name="Line 31"/>
          <p:cNvSpPr>
            <a:spLocks noChangeShapeType="1"/>
          </p:cNvSpPr>
          <p:nvPr/>
        </p:nvSpPr>
        <p:spPr bwMode="auto">
          <a:xfrm flipV="1">
            <a:off x="304800" y="5045422"/>
            <a:ext cx="1828800" cy="584200"/>
          </a:xfrm>
          <a:prstGeom prst="line">
            <a:avLst/>
          </a:prstGeom>
          <a:noFill/>
          <a:ln w="28575">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32"/>
          <p:cNvSpPr>
            <a:spLocks noChangeShapeType="1"/>
          </p:cNvSpPr>
          <p:nvPr/>
        </p:nvSpPr>
        <p:spPr bwMode="auto">
          <a:xfrm flipV="1">
            <a:off x="304800" y="5197822"/>
            <a:ext cx="1752600" cy="431800"/>
          </a:xfrm>
          <a:prstGeom prst="line">
            <a:avLst/>
          </a:prstGeom>
          <a:noFill/>
          <a:ln w="28575">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AutoShape 33"/>
          <p:cNvSpPr>
            <a:spLocks noChangeArrowheads="1"/>
          </p:cNvSpPr>
          <p:nvPr/>
        </p:nvSpPr>
        <p:spPr bwMode="auto">
          <a:xfrm>
            <a:off x="152400" y="5578822"/>
            <a:ext cx="152400" cy="152400"/>
          </a:xfrm>
          <a:prstGeom prst="irregularSeal2">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Text Box 34"/>
          <p:cNvSpPr txBox="1">
            <a:spLocks noChangeArrowheads="1"/>
          </p:cNvSpPr>
          <p:nvPr/>
        </p:nvSpPr>
        <p:spPr bwMode="auto">
          <a:xfrm>
            <a:off x="900000" y="4320000"/>
            <a:ext cx="972000" cy="36933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dirty="0">
                <a:solidFill>
                  <a:schemeClr val="tx1"/>
                </a:solidFill>
                <a:latin typeface="Times New Roman" panose="02020603050405020304" pitchFamily="18" charset="0"/>
                <a:cs typeface="Times New Roman" panose="02020603050405020304" pitchFamily="18" charset="0"/>
              </a:rPr>
              <a:t>Solution</a:t>
            </a:r>
          </a:p>
        </p:txBody>
      </p:sp>
      <p:sp>
        <p:nvSpPr>
          <p:cNvPr id="20" name="Oval 35"/>
          <p:cNvSpPr>
            <a:spLocks noChangeArrowheads="1"/>
          </p:cNvSpPr>
          <p:nvPr/>
        </p:nvSpPr>
        <p:spPr bwMode="auto">
          <a:xfrm>
            <a:off x="4648200" y="3140422"/>
            <a:ext cx="152400" cy="1524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Text Box 25"/>
          <p:cNvSpPr txBox="1">
            <a:spLocks noChangeArrowheads="1"/>
          </p:cNvSpPr>
          <p:nvPr/>
        </p:nvSpPr>
        <p:spPr bwMode="auto">
          <a:xfrm>
            <a:off x="4038600" y="2378422"/>
            <a:ext cx="45720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el-GR" altLang="de-DE" sz="1600">
                <a:solidFill>
                  <a:schemeClr val="tx1"/>
                </a:solidFill>
                <a:latin typeface="Verdana" pitchFamily="34" charset="0"/>
              </a:rPr>
              <a:t>Δ</a:t>
            </a:r>
            <a:r>
              <a:rPr lang="ru-RU" altLang="de-DE" sz="1600">
                <a:solidFill>
                  <a:schemeClr val="tx1"/>
                </a:solidFill>
                <a:cs typeface="Arial" pitchFamily="34" charset="0"/>
              </a:rPr>
              <a:t>ө</a:t>
            </a:r>
          </a:p>
        </p:txBody>
      </p:sp>
      <p:sp>
        <p:nvSpPr>
          <p:cNvPr id="22" name="Text Box 36"/>
          <p:cNvSpPr txBox="1">
            <a:spLocks noChangeArrowheads="1"/>
          </p:cNvSpPr>
          <p:nvPr/>
        </p:nvSpPr>
        <p:spPr bwMode="auto">
          <a:xfrm>
            <a:off x="5760000" y="4680000"/>
            <a:ext cx="2232000" cy="1615827"/>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dirty="0" smtClean="0">
                <a:solidFill>
                  <a:schemeClr val="tx1"/>
                </a:solidFill>
                <a:latin typeface="Times New Roman" panose="02020603050405020304" pitchFamily="18" charset="0"/>
                <a:cs typeface="Times New Roman" panose="02020603050405020304" pitchFamily="18" charset="0"/>
              </a:rPr>
              <a:t>- </a:t>
            </a:r>
            <a:r>
              <a:rPr lang="en-US" altLang="de-DE" dirty="0" smtClean="0">
                <a:solidFill>
                  <a:schemeClr val="tx1"/>
                </a:solidFill>
                <a:latin typeface="Times New Roman" panose="02020603050405020304" pitchFamily="18" charset="0"/>
                <a:cs typeface="Times New Roman" panose="02020603050405020304" pitchFamily="18" charset="0"/>
              </a:rPr>
              <a:t>Segmentation</a:t>
            </a:r>
          </a:p>
          <a:p>
            <a:pPr>
              <a:lnSpc>
                <a:spcPct val="100000"/>
              </a:lnSpc>
              <a:spcBef>
                <a:spcPct val="50000"/>
              </a:spcBef>
              <a:buClrTx/>
              <a:buSzTx/>
              <a:buFontTx/>
              <a:buNone/>
            </a:pPr>
            <a:r>
              <a:rPr lang="en-US" altLang="de-DE" dirty="0" smtClean="0">
                <a:solidFill>
                  <a:schemeClr val="tx1"/>
                </a:solidFill>
                <a:latin typeface="Times New Roman" panose="02020603050405020304" pitchFamily="18" charset="0"/>
                <a:cs typeface="Times New Roman" panose="02020603050405020304" pitchFamily="18" charset="0"/>
              </a:rPr>
              <a:t>- Gamma-ray tracking</a:t>
            </a:r>
          </a:p>
          <a:p>
            <a:pPr>
              <a:lnSpc>
                <a:spcPct val="100000"/>
              </a:lnSpc>
              <a:spcBef>
                <a:spcPct val="50000"/>
              </a:spcBef>
              <a:buClrTx/>
              <a:buSzTx/>
              <a:buFontTx/>
              <a:buNone/>
            </a:pPr>
            <a:r>
              <a:rPr lang="en-US" altLang="de-DE" dirty="0" smtClean="0">
                <a:solidFill>
                  <a:schemeClr val="tx1"/>
                </a:solidFill>
                <a:latin typeface="Times New Roman" panose="02020603050405020304" pitchFamily="18" charset="0"/>
                <a:cs typeface="Times New Roman" panose="02020603050405020304" pitchFamily="18" charset="0"/>
              </a:rPr>
              <a:t>- Pulse shape analysis</a:t>
            </a:r>
          </a:p>
          <a:p>
            <a:pPr>
              <a:lnSpc>
                <a:spcPct val="100000"/>
              </a:lnSpc>
              <a:spcBef>
                <a:spcPct val="50000"/>
              </a:spcBef>
              <a:buClrTx/>
              <a:buSzTx/>
              <a:buFontTx/>
              <a:buNone/>
            </a:pPr>
            <a:r>
              <a:rPr lang="en-US" altLang="de-DE" dirty="0" smtClean="0">
                <a:solidFill>
                  <a:schemeClr val="tx1"/>
                </a:solidFill>
                <a:latin typeface="Times New Roman" panose="02020603050405020304" pitchFamily="18" charset="0"/>
                <a:cs typeface="Times New Roman" panose="02020603050405020304" pitchFamily="18" charset="0"/>
              </a:rPr>
              <a:t>- Doppler correction</a:t>
            </a:r>
            <a:endParaRPr lang="en-US" altLang="de-DE" dirty="0">
              <a:solidFill>
                <a:schemeClr val="tx1"/>
              </a:solidFill>
              <a:latin typeface="Times New Roman" panose="02020603050405020304" pitchFamily="18" charset="0"/>
              <a:cs typeface="Times New Roman" panose="02020603050405020304" pitchFamily="18" charset="0"/>
            </a:endParaRPr>
          </a:p>
        </p:txBody>
      </p:sp>
      <p:sp>
        <p:nvSpPr>
          <p:cNvPr id="24" name="Text Box 43"/>
          <p:cNvSpPr txBox="1">
            <a:spLocks noChangeArrowheads="1"/>
          </p:cNvSpPr>
          <p:nvPr/>
        </p:nvSpPr>
        <p:spPr bwMode="auto">
          <a:xfrm>
            <a:off x="7010400" y="3445222"/>
            <a:ext cx="1828800" cy="2333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000">
                <a:solidFill>
                  <a:schemeClr val="tx1"/>
                </a:solidFill>
                <a:latin typeface="Verdana" pitchFamily="34" charset="0"/>
              </a:rPr>
              <a:t>Channel No.</a:t>
            </a:r>
          </a:p>
        </p:txBody>
      </p:sp>
      <p:sp>
        <p:nvSpPr>
          <p:cNvPr id="25" name="Text Box 44"/>
          <p:cNvSpPr txBox="1">
            <a:spLocks noChangeArrowheads="1"/>
          </p:cNvSpPr>
          <p:nvPr/>
        </p:nvSpPr>
        <p:spPr bwMode="auto">
          <a:xfrm rot="16200000">
            <a:off x="4617244" y="2561778"/>
            <a:ext cx="1828800" cy="24288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000">
                <a:solidFill>
                  <a:schemeClr val="tx1"/>
                </a:solidFill>
                <a:latin typeface="Verdana" pitchFamily="34" charset="0"/>
              </a:rPr>
              <a:t>Counts(arb. units)</a:t>
            </a:r>
          </a:p>
        </p:txBody>
      </p:sp>
      <p:sp>
        <p:nvSpPr>
          <p:cNvPr id="26" name="Freeform 45"/>
          <p:cNvSpPr>
            <a:spLocks/>
          </p:cNvSpPr>
          <p:nvPr/>
        </p:nvSpPr>
        <p:spPr bwMode="auto">
          <a:xfrm rot="18323126">
            <a:off x="3446462" y="2791173"/>
            <a:ext cx="1501775" cy="95250"/>
          </a:xfrm>
          <a:custGeom>
            <a:avLst/>
            <a:gdLst>
              <a:gd name="T0" fmla="*/ 0 w 1540"/>
              <a:gd name="T1" fmla="*/ 275 h 512"/>
              <a:gd name="T2" fmla="*/ 132 w 1540"/>
              <a:gd name="T3" fmla="*/ 39 h 512"/>
              <a:gd name="T4" fmla="*/ 300 w 1540"/>
              <a:gd name="T5" fmla="*/ 511 h 512"/>
              <a:gd name="T6" fmla="*/ 488 w 1540"/>
              <a:gd name="T7" fmla="*/ 47 h 512"/>
              <a:gd name="T8" fmla="*/ 676 w 1540"/>
              <a:gd name="T9" fmla="*/ 503 h 512"/>
              <a:gd name="T10" fmla="*/ 840 w 1540"/>
              <a:gd name="T11" fmla="*/ 59 h 512"/>
              <a:gd name="T12" fmla="*/ 1032 w 1540"/>
              <a:gd name="T13" fmla="*/ 487 h 512"/>
              <a:gd name="T14" fmla="*/ 1176 w 1540"/>
              <a:gd name="T15" fmla="*/ 71 h 512"/>
              <a:gd name="T16" fmla="*/ 1316 w 1540"/>
              <a:gd name="T17" fmla="*/ 287 h 512"/>
              <a:gd name="T18" fmla="*/ 1540 w 1540"/>
              <a:gd name="T19" fmla="*/ 30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0" h="512">
                <a:moveTo>
                  <a:pt x="0" y="275"/>
                </a:moveTo>
                <a:cubicBezTo>
                  <a:pt x="22" y="236"/>
                  <a:pt x="82" y="0"/>
                  <a:pt x="132" y="39"/>
                </a:cubicBezTo>
                <a:cubicBezTo>
                  <a:pt x="182" y="78"/>
                  <a:pt x="241" y="510"/>
                  <a:pt x="300" y="511"/>
                </a:cubicBezTo>
                <a:cubicBezTo>
                  <a:pt x="359" y="512"/>
                  <a:pt x="425" y="48"/>
                  <a:pt x="488" y="47"/>
                </a:cubicBezTo>
                <a:cubicBezTo>
                  <a:pt x="551" y="46"/>
                  <a:pt x="617" y="501"/>
                  <a:pt x="676" y="503"/>
                </a:cubicBezTo>
                <a:cubicBezTo>
                  <a:pt x="735" y="505"/>
                  <a:pt x="781" y="62"/>
                  <a:pt x="840" y="59"/>
                </a:cubicBezTo>
                <a:cubicBezTo>
                  <a:pt x="899" y="56"/>
                  <a:pt x="976" y="485"/>
                  <a:pt x="1032" y="487"/>
                </a:cubicBezTo>
                <a:cubicBezTo>
                  <a:pt x="1088" y="489"/>
                  <a:pt x="1129" y="104"/>
                  <a:pt x="1176" y="71"/>
                </a:cubicBezTo>
                <a:cubicBezTo>
                  <a:pt x="1223" y="38"/>
                  <a:pt x="1255" y="248"/>
                  <a:pt x="1316" y="287"/>
                </a:cubicBezTo>
                <a:cubicBezTo>
                  <a:pt x="1377" y="326"/>
                  <a:pt x="1493" y="303"/>
                  <a:pt x="1540" y="307"/>
                </a:cubicBezTo>
              </a:path>
            </a:pathLst>
          </a:custGeom>
          <a:noFill/>
          <a:ln w="25400">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Arc 48"/>
          <p:cNvSpPr>
            <a:spLocks/>
          </p:cNvSpPr>
          <p:nvPr/>
        </p:nvSpPr>
        <p:spPr bwMode="auto">
          <a:xfrm>
            <a:off x="3962400" y="3216622"/>
            <a:ext cx="152400" cy="228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Text Box 49"/>
          <p:cNvSpPr txBox="1">
            <a:spLocks noChangeArrowheads="1"/>
          </p:cNvSpPr>
          <p:nvPr/>
        </p:nvSpPr>
        <p:spPr bwMode="auto">
          <a:xfrm>
            <a:off x="4038600" y="3032472"/>
            <a:ext cx="45720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ru-RU" altLang="de-DE" sz="1600">
                <a:solidFill>
                  <a:schemeClr val="tx1"/>
                </a:solidFill>
                <a:cs typeface="Arial" pitchFamily="34" charset="0"/>
              </a:rPr>
              <a:t>ө</a:t>
            </a:r>
          </a:p>
        </p:txBody>
      </p:sp>
      <p:graphicFrame>
        <p:nvGraphicFramePr>
          <p:cNvPr id="29" name="Objekt 28"/>
          <p:cNvGraphicFramePr>
            <a:graphicFrameLocks noChangeAspect="1"/>
          </p:cNvGraphicFramePr>
          <p:nvPr>
            <p:extLst>
              <p:ext uri="{D42A27DB-BD31-4B8C-83A1-F6EECF244321}">
                <p14:modId xmlns:p14="http://schemas.microsoft.com/office/powerpoint/2010/main" val="693621270"/>
              </p:ext>
            </p:extLst>
          </p:nvPr>
        </p:nvGraphicFramePr>
        <p:xfrm>
          <a:off x="5437138" y="3752899"/>
          <a:ext cx="2735262" cy="684213"/>
        </p:xfrm>
        <a:graphic>
          <a:graphicData uri="http://schemas.openxmlformats.org/presentationml/2006/ole">
            <mc:AlternateContent xmlns:mc="http://schemas.openxmlformats.org/markup-compatibility/2006">
              <mc:Choice xmlns:v="urn:schemas-microsoft-com:vml" Requires="v">
                <p:oleObj spid="_x0000_s60436" name="Equation" r:id="rId6" imgW="2171610" imgH="533490" progId="Equation.3">
                  <p:embed/>
                </p:oleObj>
              </mc:Choice>
              <mc:Fallback>
                <p:oleObj name="Equation" r:id="rId6" imgW="2171610" imgH="53349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7138" y="3752899"/>
                        <a:ext cx="2735262" cy="684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74592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linds(horizontal)">
                                      <p:cBhvr>
                                        <p:cTn id="13" dur="500"/>
                                        <p:tgtEl>
                                          <p:spTgt spid="1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linds(horizontal)">
                                      <p:cBhvr>
                                        <p:cTn id="16" dur="500"/>
                                        <p:tgtEl>
                                          <p:spTgt spid="1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linds(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linds(horizontal)">
                                      <p:cBhvr>
                                        <p:cTn id="24" dur="500"/>
                                        <p:tgtEl>
                                          <p:spTgt spid="10"/>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par>
                                <p:cTn id="28" presetID="3" presetClass="entr" presetSubtype="1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linds(horizontal)">
                                      <p:cBhvr>
                                        <p:cTn id="30" dur="500"/>
                                        <p:tgtEl>
                                          <p:spTgt spid="3"/>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linds(horizontal)">
                                      <p:cBhvr>
                                        <p:cTn id="33" dur="500"/>
                                        <p:tgtEl>
                                          <p:spTgt spid="2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linds(horizontal)">
                                      <p:cBhvr>
                                        <p:cTn id="36" dur="500"/>
                                        <p:tgtEl>
                                          <p:spTgt spid="25"/>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linds(horizontal)">
                                      <p:cBhvr>
                                        <p:cTn id="39" dur="500"/>
                                        <p:tgtEl>
                                          <p:spTgt spid="24"/>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linds(horizontal)">
                                      <p:cBhvr>
                                        <p:cTn id="42" dur="500"/>
                                        <p:tgtEl>
                                          <p:spTgt spid="21"/>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linds(horizontal)">
                                      <p:cBhvr>
                                        <p:cTn id="45" dur="500"/>
                                        <p:tgtEl>
                                          <p:spTgt spid="27"/>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linds(horizontal)">
                                      <p:cBhvr>
                                        <p:cTn id="48" dur="500"/>
                                        <p:tgtEl>
                                          <p:spTgt spid="28"/>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linds(horizontal)">
                                      <p:cBhvr>
                                        <p:cTn id="51" dur="500"/>
                                        <p:tgtEl>
                                          <p:spTgt spid="15"/>
                                        </p:tgtEl>
                                      </p:cBhvr>
                                    </p:animEffect>
                                  </p:childTnLst>
                                </p:cTn>
                              </p:par>
                              <p:par>
                                <p:cTn id="52" presetID="1"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blinds(horizontal)">
                                      <p:cBhvr>
                                        <p:cTn id="5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5" grpId="0"/>
      <p:bldP spid="16" grpId="0" animBg="1"/>
      <p:bldP spid="17" grpId="0" animBg="1"/>
      <p:bldP spid="18" grpId="0" animBg="1"/>
      <p:bldP spid="19" grpId="0" animBg="1"/>
      <p:bldP spid="21" grpId="0"/>
      <p:bldP spid="22" grpId="0" animBg="1"/>
      <p:bldP spid="24" grpId="0"/>
      <p:bldP spid="25" grpId="0" animBg="1"/>
      <p:bldP spid="26" grpId="0" animBg="1"/>
      <p:bldP spid="27" grpId="0" animBg="1"/>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6"/>
          <p:cNvSpPr/>
          <p:nvPr/>
        </p:nvSpPr>
        <p:spPr bwMode="auto">
          <a:xfrm>
            <a:off x="0" y="6165304"/>
            <a:ext cx="9151700" cy="720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US" altLang="de-DE" sz="2600" b="1" dirty="0" smtClean="0">
                <a:solidFill>
                  <a:srgbClr val="0000CC"/>
                </a:solidFill>
                <a:latin typeface="Times New Roman"/>
                <a:ea typeface="ＭＳ Ｐゴシック" pitchFamily="34" charset="-128"/>
                <a:cs typeface="Times New Roman"/>
              </a:rPr>
              <a:t>Position calibration</a:t>
            </a:r>
            <a:endParaRPr lang="en-US" altLang="de-DE" sz="2600" b="1" dirty="0" smtClean="0">
              <a:solidFill>
                <a:srgbClr val="0000CC"/>
              </a:solidFill>
              <a:latin typeface="Times New Roman" pitchFamily="18" charset="0"/>
              <a:ea typeface="ＭＳ Ｐゴシック" pitchFamily="34" charset="-128"/>
            </a:endParaRPr>
          </a:p>
        </p:txBody>
      </p:sp>
      <p:pic>
        <p:nvPicPr>
          <p:cNvPr id="11" name="Picture 3" descr="scanne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00" y="1719659"/>
            <a:ext cx="259238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elec_scann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000" y="3853259"/>
            <a:ext cx="2003367" cy="2672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180000" y="1195200"/>
            <a:ext cx="3456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s-ES" altLang="de-DE" dirty="0"/>
              <a:t> </a:t>
            </a:r>
            <a:r>
              <a:rPr lang="es-ES" altLang="de-DE" dirty="0">
                <a:latin typeface="Times New Roman" panose="02020603050405020304" pitchFamily="18" charset="0"/>
                <a:cs typeface="Times New Roman" panose="02020603050405020304" pitchFamily="18" charset="0"/>
              </a:rPr>
              <a:t>Determine:  </a:t>
            </a:r>
            <a:r>
              <a:rPr lang="es-ES" altLang="de-DE" dirty="0" err="1">
                <a:latin typeface="Times New Roman" panose="02020603050405020304" pitchFamily="18" charset="0"/>
                <a:cs typeface="Times New Roman" panose="02020603050405020304" pitchFamily="18" charset="0"/>
              </a:rPr>
              <a:t>X</a:t>
            </a:r>
            <a:r>
              <a:rPr lang="es-ES" altLang="de-DE" baseline="-25000" dirty="0" err="1">
                <a:latin typeface="Times New Roman" panose="02020603050405020304" pitchFamily="18" charset="0"/>
                <a:cs typeface="Times New Roman" panose="02020603050405020304" pitchFamily="18" charset="0"/>
              </a:rPr>
              <a:t>r</a:t>
            </a:r>
            <a:r>
              <a:rPr lang="es-ES" altLang="de-DE" dirty="0">
                <a:latin typeface="Times New Roman" panose="02020603050405020304" pitchFamily="18" charset="0"/>
                <a:cs typeface="Times New Roman" panose="02020603050405020304" pitchFamily="18" charset="0"/>
              </a:rPr>
              <a:t>(</a:t>
            </a:r>
            <a:r>
              <a:rPr lang="es-ES" altLang="de-DE" dirty="0" err="1">
                <a:latin typeface="Times New Roman" panose="02020603050405020304" pitchFamily="18" charset="0"/>
                <a:cs typeface="Times New Roman" panose="02020603050405020304" pitchFamily="18" charset="0"/>
              </a:rPr>
              <a:t>x</a:t>
            </a:r>
            <a:r>
              <a:rPr lang="es-ES" altLang="de-DE" baseline="-25000" dirty="0" err="1">
                <a:latin typeface="Times New Roman" panose="02020603050405020304" pitchFamily="18" charset="0"/>
                <a:cs typeface="Times New Roman" panose="02020603050405020304" pitchFamily="18" charset="0"/>
              </a:rPr>
              <a:t>m</a:t>
            </a:r>
            <a:r>
              <a:rPr lang="es-ES" altLang="de-DE" dirty="0" err="1">
                <a:latin typeface="Times New Roman" panose="02020603050405020304" pitchFamily="18" charset="0"/>
                <a:cs typeface="Times New Roman" panose="02020603050405020304" pitchFamily="18" charset="0"/>
              </a:rPr>
              <a:t>,y</a:t>
            </a:r>
            <a:r>
              <a:rPr lang="es-ES" altLang="de-DE" baseline="-25000" dirty="0" err="1">
                <a:latin typeface="Times New Roman" panose="02020603050405020304" pitchFamily="18" charset="0"/>
                <a:cs typeface="Times New Roman" panose="02020603050405020304" pitchFamily="18" charset="0"/>
              </a:rPr>
              <a:t>m</a:t>
            </a:r>
            <a:r>
              <a:rPr lang="es-ES" altLang="de-DE" dirty="0">
                <a:latin typeface="Times New Roman" panose="02020603050405020304" pitchFamily="18" charset="0"/>
                <a:cs typeface="Times New Roman" panose="02020603050405020304" pitchFamily="18" charset="0"/>
              </a:rPr>
              <a:t>), </a:t>
            </a:r>
            <a:r>
              <a:rPr lang="es-ES" altLang="de-DE" dirty="0" err="1">
                <a:latin typeface="Times New Roman" panose="02020603050405020304" pitchFamily="18" charset="0"/>
                <a:cs typeface="Times New Roman" panose="02020603050405020304" pitchFamily="18" charset="0"/>
              </a:rPr>
              <a:t>Y</a:t>
            </a:r>
            <a:r>
              <a:rPr lang="es-ES" altLang="de-DE" baseline="-25000" dirty="0" err="1">
                <a:latin typeface="Times New Roman" panose="02020603050405020304" pitchFamily="18" charset="0"/>
                <a:cs typeface="Times New Roman" panose="02020603050405020304" pitchFamily="18" charset="0"/>
              </a:rPr>
              <a:t>r</a:t>
            </a:r>
            <a:r>
              <a:rPr lang="es-ES" altLang="de-DE" dirty="0">
                <a:latin typeface="Times New Roman" panose="02020603050405020304" pitchFamily="18" charset="0"/>
                <a:cs typeface="Times New Roman" panose="02020603050405020304" pitchFamily="18" charset="0"/>
              </a:rPr>
              <a:t>(</a:t>
            </a:r>
            <a:r>
              <a:rPr lang="es-ES" altLang="de-DE" dirty="0" err="1">
                <a:latin typeface="Times New Roman" panose="02020603050405020304" pitchFamily="18" charset="0"/>
                <a:cs typeface="Times New Roman" panose="02020603050405020304" pitchFamily="18" charset="0"/>
              </a:rPr>
              <a:t>x</a:t>
            </a:r>
            <a:r>
              <a:rPr lang="es-ES" altLang="de-DE" baseline="-25000" dirty="0" err="1">
                <a:latin typeface="Times New Roman" panose="02020603050405020304" pitchFamily="18" charset="0"/>
                <a:cs typeface="Times New Roman" panose="02020603050405020304" pitchFamily="18" charset="0"/>
              </a:rPr>
              <a:t>m</a:t>
            </a:r>
            <a:r>
              <a:rPr lang="es-ES" altLang="de-DE" dirty="0" err="1">
                <a:latin typeface="Times New Roman" panose="02020603050405020304" pitchFamily="18" charset="0"/>
                <a:cs typeface="Times New Roman" panose="02020603050405020304" pitchFamily="18" charset="0"/>
              </a:rPr>
              <a:t>,y</a:t>
            </a:r>
            <a:r>
              <a:rPr lang="es-ES" altLang="de-DE" baseline="-25000" dirty="0" err="1">
                <a:latin typeface="Times New Roman" panose="02020603050405020304" pitchFamily="18" charset="0"/>
                <a:cs typeface="Times New Roman" panose="02020603050405020304" pitchFamily="18" charset="0"/>
              </a:rPr>
              <a:t>m</a:t>
            </a:r>
            <a:r>
              <a:rPr lang="es-ES" altLang="de-DE" dirty="0">
                <a:latin typeface="Times New Roman" panose="02020603050405020304" pitchFamily="18" charset="0"/>
                <a:cs typeface="Times New Roman" panose="02020603050405020304" pitchFamily="18" charset="0"/>
              </a:rPr>
              <a:t>)</a:t>
            </a:r>
          </a:p>
        </p:txBody>
      </p:sp>
      <p:sp>
        <p:nvSpPr>
          <p:cNvPr id="15" name="Text Box 8"/>
          <p:cNvSpPr txBox="1">
            <a:spLocks noChangeArrowheads="1"/>
          </p:cNvSpPr>
          <p:nvPr/>
        </p:nvSpPr>
        <p:spPr bwMode="auto">
          <a:xfrm>
            <a:off x="5105400" y="1491059"/>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sz="1800"/>
          </a:p>
        </p:txBody>
      </p:sp>
      <p:graphicFrame>
        <p:nvGraphicFramePr>
          <p:cNvPr id="16" name="Object 9"/>
          <p:cNvGraphicFramePr>
            <a:graphicFrameLocks noChangeAspect="1"/>
          </p:cNvGraphicFramePr>
          <p:nvPr>
            <p:extLst>
              <p:ext uri="{D42A27DB-BD31-4B8C-83A1-F6EECF244321}">
                <p14:modId xmlns:p14="http://schemas.microsoft.com/office/powerpoint/2010/main" val="1204974359"/>
              </p:ext>
            </p:extLst>
          </p:nvPr>
        </p:nvGraphicFramePr>
        <p:xfrm>
          <a:off x="4514850" y="3745309"/>
          <a:ext cx="114300" cy="215900"/>
        </p:xfrm>
        <a:graphic>
          <a:graphicData uri="http://schemas.openxmlformats.org/presentationml/2006/ole">
            <mc:AlternateContent xmlns:mc="http://schemas.openxmlformats.org/markup-compatibility/2006">
              <mc:Choice xmlns:v="urn:schemas-microsoft-com:vml" Requires="v">
                <p:oleObj spid="_x0000_s57366"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4850" y="3745309"/>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 name="Text Box 10"/>
          <p:cNvSpPr txBox="1">
            <a:spLocks noChangeArrowheads="1"/>
          </p:cNvSpPr>
          <p:nvPr/>
        </p:nvSpPr>
        <p:spPr bwMode="auto">
          <a:xfrm>
            <a:off x="4608000" y="1195200"/>
            <a:ext cx="327883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de-DE" dirty="0">
                <a:latin typeface="Times New Roman" panose="02020603050405020304" pitchFamily="18" charset="0"/>
                <a:cs typeface="Times New Roman" panose="02020603050405020304" pitchFamily="18" charset="0"/>
              </a:rPr>
              <a:t>Gamma</a:t>
            </a:r>
            <a:r>
              <a:rPr lang="de-DE" altLang="de-DE" dirty="0">
                <a:latin typeface="Times New Roman" panose="02020603050405020304" pitchFamily="18" charset="0"/>
                <a:cs typeface="Times New Roman" panose="02020603050405020304" pitchFamily="18" charset="0"/>
              </a:rPr>
              <a:t>-</a:t>
            </a:r>
            <a:r>
              <a:rPr lang="de-DE" altLang="de-DE" dirty="0" err="1">
                <a:latin typeface="Times New Roman" panose="02020603050405020304" pitchFamily="18" charset="0"/>
                <a:cs typeface="Times New Roman" panose="02020603050405020304" pitchFamily="18" charset="0"/>
              </a:rPr>
              <a:t>ray</a:t>
            </a:r>
            <a:r>
              <a:rPr lang="en-GB" altLang="de-DE" dirty="0">
                <a:latin typeface="Times New Roman" panose="02020603050405020304" pitchFamily="18" charset="0"/>
                <a:cs typeface="Times New Roman" panose="02020603050405020304" pitchFamily="18" charset="0"/>
              </a:rPr>
              <a:t> scattering technique</a:t>
            </a:r>
            <a:endParaRPr lang="de-DE" altLang="de-DE" dirty="0">
              <a:latin typeface="Times New Roman" panose="02020603050405020304" pitchFamily="18" charset="0"/>
              <a:cs typeface="Times New Roman" panose="02020603050405020304" pitchFamily="18" charset="0"/>
            </a:endParaRPr>
          </a:p>
        </p:txBody>
      </p:sp>
      <p:pic>
        <p:nvPicPr>
          <p:cNvPr id="19" name="Picture 11" descr="&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3853259"/>
            <a:ext cx="28956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2"/>
          <p:cNvSpPr txBox="1">
            <a:spLocks noChangeArrowheads="1"/>
          </p:cNvSpPr>
          <p:nvPr/>
        </p:nvSpPr>
        <p:spPr bwMode="auto">
          <a:xfrm>
            <a:off x="3923928" y="6237312"/>
            <a:ext cx="44196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400" dirty="0" err="1">
                <a:latin typeface="Times New Roman" panose="02020603050405020304" pitchFamily="18" charset="0"/>
                <a:cs typeface="Times New Roman" panose="02020603050405020304" pitchFamily="18" charset="0"/>
              </a:rPr>
              <a:t>Grid</a:t>
            </a:r>
            <a:r>
              <a:rPr lang="de-DE" altLang="de-DE" sz="1400" dirty="0">
                <a:latin typeface="Times New Roman" panose="02020603050405020304" pitchFamily="18" charset="0"/>
                <a:cs typeface="Times New Roman" panose="02020603050405020304" pitchFamily="18" charset="0"/>
              </a:rPr>
              <a:t> </a:t>
            </a:r>
            <a:r>
              <a:rPr lang="de-DE" altLang="de-DE" sz="1400" b="1" dirty="0" err="1">
                <a:latin typeface="Times New Roman" panose="02020603050405020304" pitchFamily="18" charset="0"/>
                <a:cs typeface="Times New Roman" panose="02020603050405020304" pitchFamily="18" charset="0"/>
              </a:rPr>
              <a:t>raw</a:t>
            </a:r>
            <a:r>
              <a:rPr lang="de-DE" altLang="de-DE" sz="1400" b="1" dirty="0">
                <a:latin typeface="Times New Roman" panose="02020603050405020304" pitchFamily="18" charset="0"/>
                <a:cs typeface="Times New Roman" panose="02020603050405020304" pitchFamily="18" charset="0"/>
              </a:rPr>
              <a:t> </a:t>
            </a:r>
            <a:r>
              <a:rPr lang="de-DE" altLang="de-DE" sz="1400" b="1" dirty="0" err="1">
                <a:latin typeface="Times New Roman" panose="02020603050405020304" pitchFamily="18" charset="0"/>
                <a:cs typeface="Times New Roman" panose="02020603050405020304" pitchFamily="18" charset="0"/>
              </a:rPr>
              <a:t>image</a:t>
            </a:r>
            <a:r>
              <a:rPr lang="de-DE" altLang="de-DE" sz="1400" dirty="0">
                <a:latin typeface="Times New Roman" panose="02020603050405020304" pitchFamily="18" charset="0"/>
                <a:cs typeface="Times New Roman" panose="02020603050405020304" pitchFamily="18" charset="0"/>
              </a:rPr>
              <a:t> </a:t>
            </a:r>
            <a:r>
              <a:rPr lang="de-DE" altLang="de-DE" sz="1400" dirty="0" err="1">
                <a:latin typeface="Times New Roman" panose="02020603050405020304" pitchFamily="18" charset="0"/>
                <a:cs typeface="Times New Roman" panose="02020603050405020304" pitchFamily="18" charset="0"/>
              </a:rPr>
              <a:t>when</a:t>
            </a:r>
            <a:r>
              <a:rPr lang="de-DE" altLang="de-DE" sz="1400" dirty="0">
                <a:latin typeface="Times New Roman" panose="02020603050405020304" pitchFamily="18" charset="0"/>
                <a:cs typeface="Times New Roman" panose="02020603050405020304" pitchFamily="18" charset="0"/>
              </a:rPr>
              <a:t> </a:t>
            </a:r>
            <a:r>
              <a:rPr lang="de-DE" altLang="de-DE" sz="1400" dirty="0" err="1">
                <a:latin typeface="Times New Roman" panose="02020603050405020304" pitchFamily="18" charset="0"/>
                <a:cs typeface="Times New Roman" panose="02020603050405020304" pitchFamily="18" charset="0"/>
              </a:rPr>
              <a:t>it</a:t>
            </a:r>
            <a:r>
              <a:rPr lang="de-DE" altLang="de-DE" sz="1400" dirty="0">
                <a:latin typeface="Times New Roman" panose="02020603050405020304" pitchFamily="18" charset="0"/>
                <a:cs typeface="Times New Roman" panose="02020603050405020304" pitchFamily="18" charset="0"/>
              </a:rPr>
              <a:t> </a:t>
            </a:r>
            <a:r>
              <a:rPr lang="de-DE" altLang="de-DE" sz="1400" dirty="0" err="1">
                <a:latin typeface="Times New Roman" panose="02020603050405020304" pitchFamily="18" charset="0"/>
                <a:cs typeface="Times New Roman" panose="02020603050405020304" pitchFamily="18" charset="0"/>
              </a:rPr>
              <a:t>is</a:t>
            </a:r>
            <a:r>
              <a:rPr lang="de-DE" altLang="de-DE" sz="1400" dirty="0">
                <a:latin typeface="Times New Roman" panose="02020603050405020304" pitchFamily="18" charset="0"/>
                <a:cs typeface="Times New Roman" panose="02020603050405020304" pitchFamily="18" charset="0"/>
              </a:rPr>
              <a:t> parallel </a:t>
            </a:r>
            <a:r>
              <a:rPr lang="de-DE" altLang="de-DE" sz="1400" dirty="0" err="1">
                <a:latin typeface="Times New Roman" panose="02020603050405020304" pitchFamily="18" charset="0"/>
                <a:cs typeface="Times New Roman" panose="02020603050405020304" pitchFamily="18" charset="0"/>
              </a:rPr>
              <a:t>to</a:t>
            </a:r>
            <a:r>
              <a:rPr lang="de-DE" altLang="de-DE" sz="1400" dirty="0">
                <a:latin typeface="Times New Roman" panose="02020603050405020304" pitchFamily="18" charset="0"/>
                <a:cs typeface="Times New Roman" panose="02020603050405020304" pitchFamily="18" charset="0"/>
              </a:rPr>
              <a:t> PSD </a:t>
            </a:r>
            <a:r>
              <a:rPr lang="de-DE" altLang="de-DE" sz="1400" dirty="0" err="1">
                <a:latin typeface="Times New Roman" panose="02020603050405020304" pitchFamily="18" charset="0"/>
                <a:cs typeface="Times New Roman" panose="02020603050405020304" pitchFamily="18" charset="0"/>
              </a:rPr>
              <a:t>surface</a:t>
            </a:r>
            <a:r>
              <a:rPr lang="de-DE" altLang="de-DE" sz="1400" dirty="0">
                <a:latin typeface="Times New Roman" panose="02020603050405020304" pitchFamily="18" charset="0"/>
                <a:cs typeface="Times New Roman" panose="02020603050405020304" pitchFamily="18" charset="0"/>
              </a:rPr>
              <a:t> (</a:t>
            </a:r>
            <a:r>
              <a:rPr lang="de-DE" altLang="de-DE" sz="1400" dirty="0" smtClean="0">
                <a:latin typeface="Times New Roman" panose="02020603050405020304" pitchFamily="18" charset="0"/>
                <a:cs typeface="Times New Roman" panose="02020603050405020304" pitchFamily="18" charset="0"/>
              </a:rPr>
              <a:t>0 </a:t>
            </a:r>
            <a:r>
              <a:rPr lang="de-DE" altLang="de-DE" sz="1400" dirty="0" err="1" smtClean="0">
                <a:latin typeface="Times New Roman" panose="02020603050405020304" pitchFamily="18" charset="0"/>
                <a:cs typeface="Times New Roman" panose="02020603050405020304" pitchFamily="18" charset="0"/>
              </a:rPr>
              <a:t>deg</a:t>
            </a:r>
            <a:r>
              <a:rPr lang="de-DE" altLang="de-DE" sz="1400" dirty="0">
                <a:latin typeface="Times New Roman" panose="02020603050405020304" pitchFamily="18" charset="0"/>
                <a:cs typeface="Times New Roman" panose="02020603050405020304" pitchFamily="18" charset="0"/>
              </a:rPr>
              <a:t>)</a:t>
            </a:r>
          </a:p>
        </p:txBody>
      </p:sp>
      <p:sp>
        <p:nvSpPr>
          <p:cNvPr id="21" name="Text Box 13"/>
          <p:cNvSpPr txBox="1">
            <a:spLocks noChangeArrowheads="1"/>
          </p:cNvSpPr>
          <p:nvPr/>
        </p:nvSpPr>
        <p:spPr bwMode="auto">
          <a:xfrm>
            <a:off x="5486400" y="3853259"/>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400"/>
              <a:t> 0</a:t>
            </a:r>
            <a:r>
              <a:rPr lang="de-DE" altLang="de-DE" sz="1200" baseline="30000"/>
              <a:t>0</a:t>
            </a:r>
            <a:r>
              <a:rPr lang="de-DE" altLang="de-DE" sz="1800"/>
              <a:t> </a:t>
            </a:r>
            <a:r>
              <a:rPr lang="de-DE" altLang="de-DE" sz="1400"/>
              <a:t>position</a:t>
            </a:r>
          </a:p>
        </p:txBody>
      </p:sp>
      <p:sp>
        <p:nvSpPr>
          <p:cNvPr id="2" name="Rechteck 1"/>
          <p:cNvSpPr/>
          <p:nvPr/>
        </p:nvSpPr>
        <p:spPr bwMode="auto">
          <a:xfrm>
            <a:off x="3923928" y="3780000"/>
            <a:ext cx="4419600" cy="2968501"/>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14" name="Picture 7" desc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8195" y="1797433"/>
            <a:ext cx="3760860" cy="2474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5257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rPr>
              <a:t>Position reconstruction</a:t>
            </a:r>
          </a:p>
        </p:txBody>
      </p:sp>
      <p:pic>
        <p:nvPicPr>
          <p:cNvPr id="7" name="Picture 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000" y="3780000"/>
            <a:ext cx="2661657" cy="26616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0000" y="3780000"/>
            <a:ext cx="3258005" cy="2471810"/>
          </a:xfrm>
          <a:prstGeom prst="rect">
            <a:avLst/>
          </a:prstGeom>
          <a:noFill/>
          <a:extLst>
            <a:ext uri="{909E8E84-426E-40DD-AFC4-6F175D3DCCD1}">
              <a14:hiddenFill xmlns:a14="http://schemas.microsoft.com/office/drawing/2010/main">
                <a:solidFill>
                  <a:srgbClr val="FFFFFF"/>
                </a:solidFill>
              </a14:hiddenFill>
            </a:ext>
          </a:extLst>
        </p:spPr>
      </p:pic>
      <p:sp>
        <p:nvSpPr>
          <p:cNvPr id="9" name="Oval 5"/>
          <p:cNvSpPr>
            <a:spLocks noChangeArrowheads="1"/>
          </p:cNvSpPr>
          <p:nvPr/>
        </p:nvSpPr>
        <p:spPr bwMode="auto">
          <a:xfrm>
            <a:off x="1514475" y="1449214"/>
            <a:ext cx="2160588" cy="2016125"/>
          </a:xfrm>
          <a:prstGeom prst="ellipse">
            <a:avLst/>
          </a:prstGeom>
          <a:solidFill>
            <a:srgbClr val="339966"/>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49263" eaLnBrk="1" fontAlgn="base" latinLnBrk="0" hangingPunct="1">
              <a:lnSpc>
                <a:spcPct val="93000"/>
              </a:lnSpc>
              <a:spcBef>
                <a:spcPct val="0"/>
              </a:spcBef>
              <a:spcAft>
                <a:spcPct val="0"/>
              </a:spcAft>
              <a:buClr>
                <a:srgbClr val="000000"/>
              </a:buClr>
              <a:buSzPct val="100000"/>
              <a:buFont typeface="Times New Roman" pitchFamily="18" charset="0"/>
              <a:buNone/>
              <a:tabLst/>
              <a:defRPr/>
            </a:pPr>
            <a:endParaRPr kumimoji="0" lang="en-US" sz="1800" b="0" i="0" u="none" strike="noStrike" kern="0" cap="none" spc="0" normalizeH="0" baseline="0" noProof="0" smtClean="0">
              <a:ln>
                <a:noFill/>
              </a:ln>
              <a:solidFill>
                <a:srgbClr val="FFFFFF"/>
              </a:solidFill>
              <a:effectLst/>
              <a:uLnTx/>
              <a:uFillTx/>
              <a:latin typeface="Arial" charset="0"/>
            </a:endParaRPr>
          </a:p>
        </p:txBody>
      </p:sp>
      <p:sp>
        <p:nvSpPr>
          <p:cNvPr id="10" name="Oval 6"/>
          <p:cNvSpPr>
            <a:spLocks noChangeArrowheads="1"/>
          </p:cNvSpPr>
          <p:nvPr/>
        </p:nvSpPr>
        <p:spPr bwMode="auto">
          <a:xfrm>
            <a:off x="1874838" y="1809576"/>
            <a:ext cx="1476375" cy="1328738"/>
          </a:xfrm>
          <a:prstGeom prst="ellipse">
            <a:avLst/>
          </a:prstGeom>
          <a:solidFill>
            <a:srgbClr val="B2B2B2"/>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49263" eaLnBrk="1" fontAlgn="base" latinLnBrk="0" hangingPunct="1">
              <a:lnSpc>
                <a:spcPct val="93000"/>
              </a:lnSpc>
              <a:spcBef>
                <a:spcPct val="0"/>
              </a:spcBef>
              <a:spcAft>
                <a:spcPct val="0"/>
              </a:spcAft>
              <a:buClr>
                <a:srgbClr val="000000"/>
              </a:buClr>
              <a:buSzPct val="100000"/>
              <a:buFont typeface="Times New Roman" pitchFamily="18" charset="0"/>
              <a:buNone/>
              <a:tabLst/>
              <a:defRPr/>
            </a:pPr>
            <a:endParaRPr kumimoji="0" lang="en-US" sz="1800" b="0" i="0" u="none" strike="noStrike" kern="0" cap="none" spc="0" normalizeH="0" baseline="0" noProof="0" smtClean="0">
              <a:ln>
                <a:noFill/>
              </a:ln>
              <a:solidFill>
                <a:srgbClr val="FFFFFF"/>
              </a:solidFill>
              <a:effectLst/>
              <a:uLnTx/>
              <a:uFillTx/>
              <a:latin typeface="Arial" charset="0"/>
            </a:endParaRPr>
          </a:p>
        </p:txBody>
      </p:sp>
      <p:sp>
        <p:nvSpPr>
          <p:cNvPr id="11" name="Line 7"/>
          <p:cNvSpPr>
            <a:spLocks noChangeShapeType="1"/>
          </p:cNvSpPr>
          <p:nvPr/>
        </p:nvSpPr>
        <p:spPr bwMode="auto">
          <a:xfrm>
            <a:off x="1565275" y="2455689"/>
            <a:ext cx="2036763" cy="1587"/>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49263" eaLnBrk="1" fontAlgn="base" latinLnBrk="0" hangingPunct="1">
              <a:lnSpc>
                <a:spcPct val="93000"/>
              </a:lnSpc>
              <a:spcBef>
                <a:spcPct val="0"/>
              </a:spcBef>
              <a:spcAft>
                <a:spcPct val="0"/>
              </a:spcAft>
              <a:buClr>
                <a:srgbClr val="000000"/>
              </a:buClr>
              <a:buSzPct val="100000"/>
              <a:buFont typeface="Times New Roman" pitchFamily="18" charset="0"/>
              <a:buNone/>
              <a:tabLst/>
              <a:defRPr/>
            </a:pPr>
            <a:endParaRPr kumimoji="0" lang="en-US" sz="1800" b="0" i="0" u="none" strike="noStrike" kern="0" cap="none" spc="0" normalizeH="0" baseline="0" noProof="0" smtClean="0">
              <a:ln>
                <a:noFill/>
              </a:ln>
              <a:solidFill>
                <a:srgbClr val="FFFFFF"/>
              </a:solidFill>
              <a:effectLst/>
              <a:uLnTx/>
              <a:uFillTx/>
              <a:latin typeface="Arial" charset="0"/>
            </a:endParaRPr>
          </a:p>
        </p:txBody>
      </p:sp>
      <p:sp>
        <p:nvSpPr>
          <p:cNvPr id="12" name="Text Box 8"/>
          <p:cNvSpPr txBox="1">
            <a:spLocks noChangeArrowheads="1"/>
          </p:cNvSpPr>
          <p:nvPr/>
        </p:nvSpPr>
        <p:spPr bwMode="auto">
          <a:xfrm>
            <a:off x="2090738" y="3106564"/>
            <a:ext cx="1008062"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49263" fontAlgn="base">
              <a:spcBef>
                <a:spcPct val="50000"/>
              </a:spcBef>
              <a:spcAft>
                <a:spcPct val="0"/>
              </a:spcAft>
            </a:pPr>
            <a:r>
              <a:rPr lang="en-GB" altLang="de-DE" sz="900" b="1" smtClean="0">
                <a:solidFill>
                  <a:srgbClr val="003399"/>
                </a:solidFill>
                <a:latin typeface="Verdana" pitchFamily="34" charset="0"/>
              </a:rPr>
              <a:t>LYSO =76 mm</a:t>
            </a:r>
            <a:endParaRPr lang="de-DE" altLang="de-DE" sz="900" b="1" smtClean="0">
              <a:solidFill>
                <a:srgbClr val="003399"/>
              </a:solidFill>
              <a:latin typeface="Verdana" pitchFamily="34" charset="0"/>
            </a:endParaRPr>
          </a:p>
        </p:txBody>
      </p:sp>
      <p:sp>
        <p:nvSpPr>
          <p:cNvPr id="13" name="Line 9"/>
          <p:cNvSpPr>
            <a:spLocks noChangeShapeType="1"/>
          </p:cNvSpPr>
          <p:nvPr/>
        </p:nvSpPr>
        <p:spPr bwMode="auto">
          <a:xfrm>
            <a:off x="2593975" y="1784176"/>
            <a:ext cx="1588" cy="1328738"/>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49263" eaLnBrk="1" fontAlgn="base" latinLnBrk="0" hangingPunct="1">
              <a:lnSpc>
                <a:spcPct val="93000"/>
              </a:lnSpc>
              <a:spcBef>
                <a:spcPct val="0"/>
              </a:spcBef>
              <a:spcAft>
                <a:spcPct val="0"/>
              </a:spcAft>
              <a:buClr>
                <a:srgbClr val="000000"/>
              </a:buClr>
              <a:buSzPct val="100000"/>
              <a:buFont typeface="Times New Roman" pitchFamily="18" charset="0"/>
              <a:buNone/>
              <a:tabLst/>
              <a:defRPr/>
            </a:pPr>
            <a:endParaRPr kumimoji="0" lang="en-US" sz="1800" b="0" i="0" u="none" strike="noStrike" kern="0" cap="none" spc="0" normalizeH="0" baseline="0" noProof="0" smtClean="0">
              <a:ln>
                <a:noFill/>
              </a:ln>
              <a:solidFill>
                <a:srgbClr val="FFFFFF"/>
              </a:solidFill>
              <a:effectLst/>
              <a:uLnTx/>
              <a:uFillTx/>
              <a:latin typeface="Arial" charset="0"/>
            </a:endParaRPr>
          </a:p>
        </p:txBody>
      </p:sp>
      <p:sp>
        <p:nvSpPr>
          <p:cNvPr id="14" name="Text Box 10"/>
          <p:cNvSpPr txBox="1">
            <a:spLocks noChangeArrowheads="1"/>
          </p:cNvSpPr>
          <p:nvPr/>
        </p:nvSpPr>
        <p:spPr bwMode="auto">
          <a:xfrm>
            <a:off x="1874838" y="1954039"/>
            <a:ext cx="1677987"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49263" fontAlgn="base">
              <a:spcBef>
                <a:spcPct val="50000"/>
              </a:spcBef>
              <a:spcAft>
                <a:spcPct val="0"/>
              </a:spcAft>
            </a:pPr>
            <a:r>
              <a:rPr lang="en-GB" altLang="de-DE" sz="900" b="1" smtClean="0">
                <a:solidFill>
                  <a:srgbClr val="003399"/>
                </a:solidFill>
                <a:latin typeface="Verdana" pitchFamily="34" charset="0"/>
              </a:rPr>
              <a:t>Photocathode=56.26 mm</a:t>
            </a:r>
            <a:endParaRPr lang="de-DE" altLang="de-DE" sz="900" b="1" smtClean="0">
              <a:solidFill>
                <a:srgbClr val="003399"/>
              </a:solidFill>
              <a:latin typeface="Verdana" pitchFamily="34" charset="0"/>
            </a:endParaRPr>
          </a:p>
        </p:txBody>
      </p:sp>
      <p:sp>
        <p:nvSpPr>
          <p:cNvPr id="15" name="AutoShape 11"/>
          <p:cNvSpPr>
            <a:spLocks noChangeArrowheads="1"/>
          </p:cNvSpPr>
          <p:nvPr/>
        </p:nvSpPr>
        <p:spPr bwMode="auto">
          <a:xfrm>
            <a:off x="2522538" y="2314401"/>
            <a:ext cx="144462" cy="215900"/>
          </a:xfrm>
          <a:prstGeom prst="star4">
            <a:avLst>
              <a:gd name="adj" fmla="val 12500"/>
            </a:avLst>
          </a:prstGeom>
          <a:solidFill>
            <a:srgbClr val="FF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49263" eaLnBrk="1" fontAlgn="base" latinLnBrk="0" hangingPunct="1">
              <a:lnSpc>
                <a:spcPct val="93000"/>
              </a:lnSpc>
              <a:spcBef>
                <a:spcPct val="0"/>
              </a:spcBef>
              <a:spcAft>
                <a:spcPct val="0"/>
              </a:spcAft>
              <a:buClr>
                <a:srgbClr val="000000"/>
              </a:buClr>
              <a:buSzPct val="100000"/>
              <a:buFont typeface="Times New Roman" pitchFamily="18" charset="0"/>
              <a:buNone/>
              <a:tabLst/>
              <a:defRPr/>
            </a:pPr>
            <a:endParaRPr kumimoji="0" lang="en-US" sz="1800" b="0" i="0" u="none" strike="noStrike" kern="0" cap="none" spc="0" normalizeH="0" baseline="0" noProof="0" smtClean="0">
              <a:ln>
                <a:noFill/>
              </a:ln>
              <a:solidFill>
                <a:srgbClr val="FFFFFF"/>
              </a:solidFill>
              <a:effectLst/>
              <a:uLnTx/>
              <a:uFillTx/>
              <a:latin typeface="Arial" charset="0"/>
            </a:endParaRPr>
          </a:p>
        </p:txBody>
      </p:sp>
      <p:sp>
        <p:nvSpPr>
          <p:cNvPr id="16" name="Line 12"/>
          <p:cNvSpPr>
            <a:spLocks noChangeShapeType="1"/>
          </p:cNvSpPr>
          <p:nvPr/>
        </p:nvSpPr>
        <p:spPr bwMode="auto">
          <a:xfrm>
            <a:off x="2667000" y="2530301"/>
            <a:ext cx="1676400" cy="1082675"/>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49263" eaLnBrk="1" fontAlgn="base" latinLnBrk="0" hangingPunct="1">
              <a:lnSpc>
                <a:spcPct val="93000"/>
              </a:lnSpc>
              <a:spcBef>
                <a:spcPct val="0"/>
              </a:spcBef>
              <a:spcAft>
                <a:spcPct val="0"/>
              </a:spcAft>
              <a:buClr>
                <a:srgbClr val="000000"/>
              </a:buClr>
              <a:buSzPct val="100000"/>
              <a:buFont typeface="Times New Roman" pitchFamily="18" charset="0"/>
              <a:buNone/>
              <a:tabLst/>
              <a:defRPr/>
            </a:pPr>
            <a:endParaRPr kumimoji="0" lang="en-US" sz="1800" b="0" i="0" u="none" strike="noStrike" kern="0" cap="none" spc="0" normalizeH="0" baseline="0" noProof="0" smtClean="0">
              <a:ln>
                <a:noFill/>
              </a:ln>
              <a:solidFill>
                <a:srgbClr val="FFFFFF"/>
              </a:solidFill>
              <a:effectLst/>
              <a:uLnTx/>
              <a:uFillTx/>
              <a:latin typeface="Arial" charset="0"/>
            </a:endParaRPr>
          </a:p>
        </p:txBody>
      </p:sp>
      <p:sp>
        <p:nvSpPr>
          <p:cNvPr id="17" name="Text Box 13"/>
          <p:cNvSpPr txBox="1">
            <a:spLocks noChangeArrowheads="1"/>
          </p:cNvSpPr>
          <p:nvPr/>
        </p:nvSpPr>
        <p:spPr bwMode="auto">
          <a:xfrm>
            <a:off x="760413" y="1204739"/>
            <a:ext cx="38877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49263" fontAlgn="base">
              <a:spcBef>
                <a:spcPct val="50000"/>
              </a:spcBef>
              <a:spcAft>
                <a:spcPct val="0"/>
              </a:spcAft>
            </a:pPr>
            <a:r>
              <a:rPr lang="en-GB" altLang="de-DE" sz="1200" b="1" dirty="0" smtClean="0">
                <a:solidFill>
                  <a:srgbClr val="000000"/>
                </a:solidFill>
                <a:latin typeface="Times New Roman" panose="02020603050405020304" pitchFamily="18" charset="0"/>
                <a:cs typeface="Times New Roman" panose="02020603050405020304" pitchFamily="18" charset="0"/>
              </a:rPr>
              <a:t>Central Interaction</a:t>
            </a:r>
            <a:endParaRPr lang="de-DE" altLang="de-DE" sz="1200" b="1" dirty="0" smtClean="0">
              <a:solidFill>
                <a:srgbClr val="000000"/>
              </a:solidFill>
              <a:latin typeface="Times New Roman" panose="02020603050405020304" pitchFamily="18" charset="0"/>
              <a:cs typeface="Times New Roman" panose="02020603050405020304" pitchFamily="18" charset="0"/>
            </a:endParaRPr>
          </a:p>
        </p:txBody>
      </p:sp>
      <p:sp>
        <p:nvSpPr>
          <p:cNvPr id="18" name="Oval 14"/>
          <p:cNvSpPr>
            <a:spLocks noChangeArrowheads="1"/>
          </p:cNvSpPr>
          <p:nvPr/>
        </p:nvSpPr>
        <p:spPr bwMode="auto">
          <a:xfrm>
            <a:off x="5011738" y="1479376"/>
            <a:ext cx="2160587" cy="2016125"/>
          </a:xfrm>
          <a:prstGeom prst="ellipse">
            <a:avLst/>
          </a:prstGeom>
          <a:solidFill>
            <a:srgbClr val="339966"/>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49263" eaLnBrk="1" fontAlgn="base" latinLnBrk="0" hangingPunct="1">
              <a:lnSpc>
                <a:spcPct val="93000"/>
              </a:lnSpc>
              <a:spcBef>
                <a:spcPct val="0"/>
              </a:spcBef>
              <a:spcAft>
                <a:spcPct val="0"/>
              </a:spcAft>
              <a:buClr>
                <a:srgbClr val="000000"/>
              </a:buClr>
              <a:buSzPct val="100000"/>
              <a:buFont typeface="Times New Roman" pitchFamily="18" charset="0"/>
              <a:buNone/>
              <a:tabLst/>
              <a:defRPr/>
            </a:pPr>
            <a:endParaRPr kumimoji="0" lang="en-US" sz="1800" b="0" i="0" u="none" strike="noStrike" kern="0" cap="none" spc="0" normalizeH="0" baseline="0" noProof="0" smtClean="0">
              <a:ln>
                <a:noFill/>
              </a:ln>
              <a:solidFill>
                <a:srgbClr val="FFFFFF"/>
              </a:solidFill>
              <a:effectLst/>
              <a:uLnTx/>
              <a:uFillTx/>
              <a:latin typeface="Arial" charset="0"/>
            </a:endParaRPr>
          </a:p>
        </p:txBody>
      </p:sp>
      <p:sp>
        <p:nvSpPr>
          <p:cNvPr id="19" name="Oval 15"/>
          <p:cNvSpPr>
            <a:spLocks noChangeArrowheads="1"/>
          </p:cNvSpPr>
          <p:nvPr/>
        </p:nvSpPr>
        <p:spPr bwMode="auto">
          <a:xfrm>
            <a:off x="5372100" y="1839739"/>
            <a:ext cx="1476375" cy="1328737"/>
          </a:xfrm>
          <a:prstGeom prst="ellipse">
            <a:avLst/>
          </a:prstGeom>
          <a:solidFill>
            <a:srgbClr val="B2B2B2"/>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49263" eaLnBrk="1" fontAlgn="base" latinLnBrk="0" hangingPunct="1">
              <a:lnSpc>
                <a:spcPct val="93000"/>
              </a:lnSpc>
              <a:spcBef>
                <a:spcPct val="0"/>
              </a:spcBef>
              <a:spcAft>
                <a:spcPct val="0"/>
              </a:spcAft>
              <a:buClr>
                <a:srgbClr val="000000"/>
              </a:buClr>
              <a:buSzPct val="100000"/>
              <a:buFont typeface="Times New Roman" pitchFamily="18" charset="0"/>
              <a:buNone/>
              <a:tabLst/>
              <a:defRPr/>
            </a:pPr>
            <a:endParaRPr kumimoji="0" lang="en-US" sz="1800" b="0" i="0" u="none" strike="noStrike" kern="0" cap="none" spc="0" normalizeH="0" baseline="0" noProof="0" smtClean="0">
              <a:ln>
                <a:noFill/>
              </a:ln>
              <a:solidFill>
                <a:srgbClr val="FFFFFF"/>
              </a:solidFill>
              <a:effectLst/>
              <a:uLnTx/>
              <a:uFillTx/>
              <a:latin typeface="Arial" charset="0"/>
            </a:endParaRPr>
          </a:p>
        </p:txBody>
      </p:sp>
      <p:sp>
        <p:nvSpPr>
          <p:cNvPr id="20" name="AutoShape 16"/>
          <p:cNvSpPr>
            <a:spLocks noChangeArrowheads="1"/>
          </p:cNvSpPr>
          <p:nvPr/>
        </p:nvSpPr>
        <p:spPr bwMode="auto">
          <a:xfrm>
            <a:off x="6710363" y="2416001"/>
            <a:ext cx="144462" cy="215900"/>
          </a:xfrm>
          <a:prstGeom prst="star4">
            <a:avLst>
              <a:gd name="adj" fmla="val 12500"/>
            </a:avLst>
          </a:prstGeom>
          <a:solidFill>
            <a:srgbClr val="FF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49263" eaLnBrk="1" fontAlgn="base" latinLnBrk="0" hangingPunct="1">
              <a:lnSpc>
                <a:spcPct val="93000"/>
              </a:lnSpc>
              <a:spcBef>
                <a:spcPct val="0"/>
              </a:spcBef>
              <a:spcAft>
                <a:spcPct val="0"/>
              </a:spcAft>
              <a:buClr>
                <a:srgbClr val="000000"/>
              </a:buClr>
              <a:buSzPct val="100000"/>
              <a:buFont typeface="Times New Roman" pitchFamily="18" charset="0"/>
              <a:buNone/>
              <a:tabLst/>
              <a:defRPr/>
            </a:pPr>
            <a:endParaRPr kumimoji="0" lang="en-US" sz="1800" b="0" i="0" u="none" strike="noStrike" kern="0" cap="none" spc="0" normalizeH="0" baseline="0" noProof="0" smtClean="0">
              <a:ln>
                <a:noFill/>
              </a:ln>
              <a:solidFill>
                <a:srgbClr val="FFFFFF"/>
              </a:solidFill>
              <a:effectLst/>
              <a:uLnTx/>
              <a:uFillTx/>
              <a:latin typeface="Arial" charset="0"/>
            </a:endParaRPr>
          </a:p>
        </p:txBody>
      </p:sp>
      <p:sp>
        <p:nvSpPr>
          <p:cNvPr id="21" name="Line 17"/>
          <p:cNvSpPr>
            <a:spLocks noChangeShapeType="1"/>
          </p:cNvSpPr>
          <p:nvPr/>
        </p:nvSpPr>
        <p:spPr bwMode="auto">
          <a:xfrm>
            <a:off x="6781800" y="2546176"/>
            <a:ext cx="1670050" cy="1050925"/>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49263" eaLnBrk="1" fontAlgn="base" latinLnBrk="0" hangingPunct="1">
              <a:lnSpc>
                <a:spcPct val="93000"/>
              </a:lnSpc>
              <a:spcBef>
                <a:spcPct val="0"/>
              </a:spcBef>
              <a:spcAft>
                <a:spcPct val="0"/>
              </a:spcAft>
              <a:buClr>
                <a:srgbClr val="000000"/>
              </a:buClr>
              <a:buSzPct val="100000"/>
              <a:buFont typeface="Times New Roman" pitchFamily="18" charset="0"/>
              <a:buNone/>
              <a:tabLst/>
              <a:defRPr/>
            </a:pPr>
            <a:endParaRPr kumimoji="0" lang="en-US" sz="1800" b="0" i="0" u="none" strike="noStrike" kern="0" cap="none" spc="0" normalizeH="0" baseline="0" noProof="0" smtClean="0">
              <a:ln>
                <a:noFill/>
              </a:ln>
              <a:solidFill>
                <a:srgbClr val="FFFFFF"/>
              </a:solidFill>
              <a:effectLst/>
              <a:uLnTx/>
              <a:uFillTx/>
              <a:latin typeface="Arial" charset="0"/>
            </a:endParaRPr>
          </a:p>
        </p:txBody>
      </p:sp>
      <p:sp>
        <p:nvSpPr>
          <p:cNvPr id="22" name="Text Box 18"/>
          <p:cNvSpPr txBox="1">
            <a:spLocks noChangeArrowheads="1"/>
          </p:cNvSpPr>
          <p:nvPr/>
        </p:nvSpPr>
        <p:spPr bwMode="auto">
          <a:xfrm>
            <a:off x="4648200" y="1174576"/>
            <a:ext cx="2951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49263" fontAlgn="base">
              <a:spcBef>
                <a:spcPct val="50000"/>
              </a:spcBef>
              <a:spcAft>
                <a:spcPct val="0"/>
              </a:spcAft>
            </a:pPr>
            <a:r>
              <a:rPr lang="en-GB" altLang="de-DE" sz="1200" b="1" dirty="0" smtClean="0">
                <a:solidFill>
                  <a:srgbClr val="000000"/>
                </a:solidFill>
                <a:latin typeface="Times New Roman" panose="02020603050405020304" pitchFamily="18" charset="0"/>
                <a:cs typeface="Times New Roman" panose="02020603050405020304" pitchFamily="18" charset="0"/>
              </a:rPr>
              <a:t>Peripheral Interaction</a:t>
            </a:r>
            <a:endParaRPr lang="de-DE" altLang="de-DE" sz="1200" b="1" dirty="0" smtClean="0">
              <a:solidFill>
                <a:srgbClr val="000000"/>
              </a:solidFill>
              <a:latin typeface="Times New Roman" panose="02020603050405020304" pitchFamily="18" charset="0"/>
              <a:cs typeface="Times New Roman" panose="02020603050405020304" pitchFamily="18" charset="0"/>
            </a:endParaRPr>
          </a:p>
        </p:txBody>
      </p:sp>
      <p:sp>
        <p:nvSpPr>
          <p:cNvPr id="23" name="Text Box 35"/>
          <p:cNvSpPr txBox="1">
            <a:spLocks noChangeArrowheads="1"/>
          </p:cNvSpPr>
          <p:nvPr/>
        </p:nvSpPr>
        <p:spPr bwMode="auto">
          <a:xfrm>
            <a:off x="0" y="6624000"/>
            <a:ext cx="40320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49263" fontAlgn="base">
              <a:spcBef>
                <a:spcPct val="50000"/>
              </a:spcBef>
              <a:spcAft>
                <a:spcPct val="0"/>
              </a:spcAft>
            </a:pPr>
            <a:r>
              <a:rPr lang="en-GB" altLang="de-DE" sz="1000" dirty="0" smtClean="0">
                <a:solidFill>
                  <a:srgbClr val="000000"/>
                </a:solidFill>
                <a:latin typeface="Times New Roman" panose="02020603050405020304" pitchFamily="18" charset="0"/>
                <a:cs typeface="Times New Roman" panose="02020603050405020304" pitchFamily="18" charset="0"/>
              </a:rPr>
              <a:t> C. Domingo Pardo, </a:t>
            </a:r>
            <a:r>
              <a:rPr lang="en-GB" altLang="de-DE" sz="1000" dirty="0" err="1" smtClean="0">
                <a:solidFill>
                  <a:srgbClr val="000000"/>
                </a:solidFill>
                <a:latin typeface="Times New Roman" panose="02020603050405020304" pitchFamily="18" charset="0"/>
                <a:cs typeface="Times New Roman" panose="02020603050405020304" pitchFamily="18" charset="0"/>
              </a:rPr>
              <a:t>N.Goel</a:t>
            </a:r>
            <a:r>
              <a:rPr lang="en-GB" altLang="de-DE" sz="1000" dirty="0" smtClean="0">
                <a:solidFill>
                  <a:srgbClr val="000000"/>
                </a:solidFill>
                <a:latin typeface="Times New Roman" panose="02020603050405020304" pitchFamily="18" charset="0"/>
                <a:cs typeface="Times New Roman" panose="02020603050405020304" pitchFamily="18" charset="0"/>
              </a:rPr>
              <a:t>, et.al., IEEE, </a:t>
            </a:r>
            <a:r>
              <a:rPr lang="de-DE" altLang="de-DE" sz="1000" dirty="0" err="1" smtClean="0">
                <a:solidFill>
                  <a:srgbClr val="000000"/>
                </a:solidFill>
                <a:latin typeface="Times New Roman" panose="02020603050405020304" pitchFamily="18" charset="0"/>
                <a:cs typeface="Times New Roman" panose="02020603050405020304" pitchFamily="18" charset="0"/>
              </a:rPr>
              <a:t>Dec</a:t>
            </a:r>
            <a:r>
              <a:rPr lang="de-DE" altLang="de-DE" sz="1000" dirty="0" smtClean="0">
                <a:solidFill>
                  <a:srgbClr val="000000"/>
                </a:solidFill>
                <a:latin typeface="Times New Roman" panose="02020603050405020304" pitchFamily="18" charset="0"/>
                <a:cs typeface="Times New Roman" panose="02020603050405020304" pitchFamily="18" charset="0"/>
              </a:rPr>
              <a:t>. 2009 Volume: 28 </a:t>
            </a:r>
            <a:r>
              <a:rPr lang="de-DE" altLang="de-DE" sz="1000" dirty="0" err="1" smtClean="0">
                <a:solidFill>
                  <a:srgbClr val="000000"/>
                </a:solidFill>
                <a:latin typeface="Times New Roman" panose="02020603050405020304" pitchFamily="18" charset="0"/>
                <a:cs typeface="Times New Roman" panose="02020603050405020304" pitchFamily="18" charset="0"/>
              </a:rPr>
              <a:t>Issue</a:t>
            </a:r>
            <a:r>
              <a:rPr lang="de-DE" altLang="de-DE" sz="1000" dirty="0" smtClean="0">
                <a:solidFill>
                  <a:srgbClr val="000000"/>
                </a:solidFill>
                <a:latin typeface="Times New Roman" panose="02020603050405020304" pitchFamily="18" charset="0"/>
                <a:cs typeface="Times New Roman" panose="02020603050405020304" pitchFamily="18" charset="0"/>
              </a:rPr>
              <a:t> 12</a:t>
            </a:r>
          </a:p>
        </p:txBody>
      </p:sp>
      <p:sp>
        <p:nvSpPr>
          <p:cNvPr id="24" name="Text Box 36"/>
          <p:cNvSpPr txBox="1">
            <a:spLocks noChangeArrowheads="1"/>
          </p:cNvSpPr>
          <p:nvPr/>
        </p:nvSpPr>
        <p:spPr bwMode="auto">
          <a:xfrm>
            <a:off x="5436000" y="3780000"/>
            <a:ext cx="13636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449263" fontAlgn="base">
              <a:spcBef>
                <a:spcPct val="50000"/>
              </a:spcBef>
              <a:spcAft>
                <a:spcPct val="0"/>
              </a:spcAft>
            </a:pPr>
            <a:r>
              <a:rPr lang="en-GB" altLang="de-DE" sz="1000" dirty="0" smtClean="0">
                <a:solidFill>
                  <a:srgbClr val="000000"/>
                </a:solidFill>
                <a:latin typeface="Times New Roman" panose="02020603050405020304" pitchFamily="18" charset="0"/>
                <a:cs typeface="Times New Roman" panose="02020603050405020304" pitchFamily="18" charset="0"/>
              </a:rPr>
              <a:t>average charge profile at the </a:t>
            </a:r>
            <a:r>
              <a:rPr lang="en-GB" altLang="de-DE" sz="1000" dirty="0" err="1" smtClean="0">
                <a:solidFill>
                  <a:srgbClr val="000000"/>
                </a:solidFill>
                <a:latin typeface="Times New Roman" panose="02020603050405020304" pitchFamily="18" charset="0"/>
                <a:cs typeface="Times New Roman" panose="02020603050405020304" pitchFamily="18" charset="0"/>
              </a:rPr>
              <a:t>center</a:t>
            </a:r>
            <a:r>
              <a:rPr lang="en-GB" altLang="de-DE" sz="1000" dirty="0" smtClean="0">
                <a:solidFill>
                  <a:srgbClr val="000000"/>
                </a:solidFill>
                <a:latin typeface="Times New Roman" panose="02020603050405020304" pitchFamily="18" charset="0"/>
                <a:cs typeface="Times New Roman" panose="02020603050405020304" pitchFamily="18" charset="0"/>
              </a:rPr>
              <a:t> </a:t>
            </a:r>
            <a:endParaRPr lang="de-DE" altLang="de-DE" sz="1000" dirty="0" smtClean="0">
              <a:solidFill>
                <a:srgbClr val="000000"/>
              </a:solidFill>
              <a:latin typeface="Times New Roman" panose="02020603050405020304" pitchFamily="18" charset="0"/>
              <a:cs typeface="Times New Roman" panose="02020603050405020304" pitchFamily="18" charset="0"/>
            </a:endParaRPr>
          </a:p>
        </p:txBody>
      </p:sp>
      <p:sp>
        <p:nvSpPr>
          <p:cNvPr id="25" name="Line 37"/>
          <p:cNvSpPr>
            <a:spLocks noChangeShapeType="1"/>
          </p:cNvSpPr>
          <p:nvPr/>
        </p:nvSpPr>
        <p:spPr bwMode="auto">
          <a:xfrm>
            <a:off x="5715000" y="4222576"/>
            <a:ext cx="288925"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49263" eaLnBrk="1" fontAlgn="base" latinLnBrk="0" hangingPunct="1">
              <a:lnSpc>
                <a:spcPct val="93000"/>
              </a:lnSpc>
              <a:spcBef>
                <a:spcPct val="0"/>
              </a:spcBef>
              <a:spcAft>
                <a:spcPct val="0"/>
              </a:spcAft>
              <a:buClr>
                <a:srgbClr val="000000"/>
              </a:buClr>
              <a:buSzPct val="100000"/>
              <a:buFont typeface="Times New Roman" pitchFamily="18" charset="0"/>
              <a:buNone/>
              <a:tabLst/>
              <a:defRPr/>
            </a:pPr>
            <a:endParaRPr kumimoji="0" lang="en-US" sz="1800" b="0" i="0" u="none" strike="noStrike" kern="0" cap="none" spc="0" normalizeH="0" baseline="0" noProof="0" smtClean="0">
              <a:ln>
                <a:noFill/>
              </a:ln>
              <a:solidFill>
                <a:srgbClr val="FFFFFF"/>
              </a:solidFill>
              <a:effectLst/>
              <a:uLnTx/>
              <a:uFillTx/>
              <a:latin typeface="Arial" charset="0"/>
            </a:endParaRPr>
          </a:p>
        </p:txBody>
      </p:sp>
      <p:sp>
        <p:nvSpPr>
          <p:cNvPr id="26" name="Text Box 40"/>
          <p:cNvSpPr txBox="1">
            <a:spLocks noChangeArrowheads="1"/>
          </p:cNvSpPr>
          <p:nvPr/>
        </p:nvSpPr>
        <p:spPr bwMode="auto">
          <a:xfrm>
            <a:off x="5940000" y="3456000"/>
            <a:ext cx="1728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49263" fontAlgn="base">
              <a:spcBef>
                <a:spcPct val="50000"/>
              </a:spcBef>
              <a:spcAft>
                <a:spcPct val="0"/>
              </a:spcAft>
            </a:pPr>
            <a:r>
              <a:rPr lang="en-GB" altLang="de-DE" sz="1200" b="1" dirty="0" smtClean="0">
                <a:solidFill>
                  <a:srgbClr val="000000"/>
                </a:solidFill>
                <a:latin typeface="Times New Roman" panose="02020603050405020304" pitchFamily="18" charset="0"/>
                <a:cs typeface="Times New Roman" panose="02020603050405020304" pitchFamily="18" charset="0"/>
              </a:rPr>
              <a:t>Reference peak fitting</a:t>
            </a:r>
            <a:r>
              <a:rPr lang="en-GB" altLang="de-DE" sz="1200" dirty="0" smtClean="0">
                <a:solidFill>
                  <a:srgbClr val="000000"/>
                </a:solidFill>
                <a:latin typeface="Times New Roman" panose="02020603050405020304" pitchFamily="18" charset="0"/>
                <a:cs typeface="Times New Roman" panose="02020603050405020304" pitchFamily="18" charset="0"/>
              </a:rPr>
              <a:t> </a:t>
            </a:r>
            <a:endParaRPr lang="de-DE" altLang="de-DE" sz="1200" dirty="0" smtClean="0">
              <a:solidFill>
                <a:srgbClr val="000000"/>
              </a:solidFill>
              <a:latin typeface="Times New Roman" panose="02020603050405020304" pitchFamily="18" charset="0"/>
              <a:cs typeface="Times New Roman" panose="02020603050405020304" pitchFamily="18" charset="0"/>
            </a:endParaRPr>
          </a:p>
        </p:txBody>
      </p:sp>
      <p:sp>
        <p:nvSpPr>
          <p:cNvPr id="27" name="Text Box 41"/>
          <p:cNvSpPr txBox="1">
            <a:spLocks noChangeArrowheads="1"/>
          </p:cNvSpPr>
          <p:nvPr/>
        </p:nvSpPr>
        <p:spPr bwMode="auto">
          <a:xfrm rot="16200000">
            <a:off x="4716000" y="4176000"/>
            <a:ext cx="972000" cy="23336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449263" eaLnBrk="1" fontAlgn="base" latinLnBrk="0" hangingPunct="1">
              <a:lnSpc>
                <a:spcPct val="93000"/>
              </a:lnSpc>
              <a:spcBef>
                <a:spcPct val="50000"/>
              </a:spcBef>
              <a:spcAft>
                <a:spcPct val="0"/>
              </a:spcAft>
              <a:buClr>
                <a:srgbClr val="000000"/>
              </a:buClr>
              <a:buSzPct val="100000"/>
              <a:buFont typeface="Times New Roman" pitchFamily="18" charset="0"/>
              <a:buNone/>
              <a:tabLst/>
              <a:defRPr/>
            </a:pPr>
            <a:r>
              <a:rPr kumimoji="0" lang="de-DE" altLang="de-DE" sz="10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Charge (</a:t>
            </a:r>
            <a:r>
              <a:rPr kumimoji="0" lang="de-DE" altLang="de-DE" sz="1000" b="1"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a.u</a:t>
            </a:r>
            <a:r>
              <a:rPr kumimoji="0" lang="de-DE" altLang="de-DE" sz="10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28" name="Text Box 42"/>
          <p:cNvSpPr txBox="1">
            <a:spLocks noChangeArrowheads="1"/>
          </p:cNvSpPr>
          <p:nvPr/>
        </p:nvSpPr>
        <p:spPr bwMode="auto">
          <a:xfrm rot="16200000">
            <a:off x="4716000" y="5472000"/>
            <a:ext cx="936000" cy="2333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449263" eaLnBrk="1" fontAlgn="base" latinLnBrk="0" hangingPunct="1">
              <a:lnSpc>
                <a:spcPct val="93000"/>
              </a:lnSpc>
              <a:spcBef>
                <a:spcPct val="50000"/>
              </a:spcBef>
              <a:spcAft>
                <a:spcPct val="0"/>
              </a:spcAft>
              <a:buClr>
                <a:srgbClr val="000000"/>
              </a:buClr>
              <a:buSzPct val="100000"/>
              <a:buFont typeface="Times New Roman" pitchFamily="18" charset="0"/>
              <a:buNone/>
              <a:tabLst/>
              <a:defRPr/>
            </a:pPr>
            <a:r>
              <a:rPr kumimoji="0" lang="de-DE" altLang="de-DE" sz="10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Charge (</a:t>
            </a:r>
            <a:r>
              <a:rPr kumimoji="0" lang="de-DE" altLang="de-DE" sz="1000" b="1"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a.u</a:t>
            </a:r>
            <a:r>
              <a:rPr kumimoji="0" lang="de-DE" altLang="de-DE" sz="10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29" name="Text Box 43"/>
          <p:cNvSpPr txBox="1">
            <a:spLocks noChangeArrowheads="1"/>
          </p:cNvSpPr>
          <p:nvPr/>
        </p:nvSpPr>
        <p:spPr bwMode="auto">
          <a:xfrm>
            <a:off x="7452000" y="4824000"/>
            <a:ext cx="720000" cy="23336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449263" eaLnBrk="1" fontAlgn="base" latinLnBrk="0" hangingPunct="1">
              <a:lnSpc>
                <a:spcPct val="93000"/>
              </a:lnSpc>
              <a:spcBef>
                <a:spcPct val="50000"/>
              </a:spcBef>
              <a:spcAft>
                <a:spcPct val="0"/>
              </a:spcAft>
              <a:buClr>
                <a:srgbClr val="000000"/>
              </a:buClr>
              <a:buSzPct val="100000"/>
              <a:buFont typeface="Times New Roman" pitchFamily="18" charset="0"/>
              <a:buNone/>
              <a:tabLst/>
              <a:defRPr/>
            </a:pPr>
            <a:r>
              <a:rPr kumimoji="0" lang="de-DE" altLang="de-DE" sz="10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Y (mm)</a:t>
            </a:r>
          </a:p>
        </p:txBody>
      </p:sp>
      <p:sp>
        <p:nvSpPr>
          <p:cNvPr id="30" name="Text Box 44"/>
          <p:cNvSpPr txBox="1">
            <a:spLocks noChangeArrowheads="1"/>
          </p:cNvSpPr>
          <p:nvPr/>
        </p:nvSpPr>
        <p:spPr bwMode="auto">
          <a:xfrm>
            <a:off x="7452000" y="6120000"/>
            <a:ext cx="684000" cy="2333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449263" eaLnBrk="1" fontAlgn="base" latinLnBrk="0" hangingPunct="1">
              <a:lnSpc>
                <a:spcPct val="93000"/>
              </a:lnSpc>
              <a:spcBef>
                <a:spcPct val="50000"/>
              </a:spcBef>
              <a:spcAft>
                <a:spcPct val="0"/>
              </a:spcAft>
              <a:buClr>
                <a:srgbClr val="000000"/>
              </a:buClr>
              <a:buSzPct val="100000"/>
              <a:buFont typeface="Times New Roman" pitchFamily="18" charset="0"/>
              <a:buNone/>
              <a:tabLst/>
              <a:defRPr/>
            </a:pPr>
            <a:r>
              <a:rPr kumimoji="0" lang="de-DE" altLang="de-DE" sz="10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Y (mm)</a:t>
            </a:r>
          </a:p>
        </p:txBody>
      </p:sp>
      <p:sp>
        <p:nvSpPr>
          <p:cNvPr id="31" name="Text Box 19"/>
          <p:cNvSpPr txBox="1">
            <a:spLocks noChangeArrowheads="1"/>
          </p:cNvSpPr>
          <p:nvPr/>
        </p:nvSpPr>
        <p:spPr bwMode="auto">
          <a:xfrm>
            <a:off x="4104000" y="6624000"/>
            <a:ext cx="33120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49263" fontAlgn="base">
              <a:spcBef>
                <a:spcPct val="50000"/>
              </a:spcBef>
              <a:spcAft>
                <a:spcPct val="0"/>
              </a:spcAft>
            </a:pPr>
            <a:r>
              <a:rPr lang="en-GB" altLang="de-DE" sz="1000" dirty="0" err="1" smtClean="0">
                <a:solidFill>
                  <a:srgbClr val="000000"/>
                </a:solidFill>
                <a:latin typeface="Times New Roman" panose="02020603050405020304" pitchFamily="18" charset="0"/>
                <a:cs typeface="Times New Roman" panose="02020603050405020304" pitchFamily="18" charset="0"/>
              </a:rPr>
              <a:t>C.W.Lerche</a:t>
            </a:r>
            <a:r>
              <a:rPr lang="en-GB" altLang="de-DE" sz="1000" dirty="0" smtClean="0">
                <a:solidFill>
                  <a:srgbClr val="000000"/>
                </a:solidFill>
                <a:latin typeface="Times New Roman" panose="02020603050405020304" pitchFamily="18" charset="0"/>
                <a:cs typeface="Times New Roman" panose="02020603050405020304" pitchFamily="18" charset="0"/>
              </a:rPr>
              <a:t>, et.al., NIM A, Vol 537, pp. 326-330, Jan. 2005</a:t>
            </a:r>
            <a:endParaRPr lang="de-DE" altLang="de-DE" sz="1000" dirty="0" smtClean="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33205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3" presetClass="exit" presetSubtype="10" fill="hold" grpId="0" nodeType="withEffect">
                                  <p:stCondLst>
                                    <p:cond delay="0"/>
                                  </p:stCondLst>
                                  <p:childTnLst>
                                    <p:animEffect transition="out" filter="blinds(horizontal)">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par>
                                <p:cTn id="14" presetID="3" presetClass="exit" presetSubtype="10" fill="hold" grpId="0" nodeType="withEffect">
                                  <p:stCondLst>
                                    <p:cond delay="0"/>
                                  </p:stCondLst>
                                  <p:childTnLst>
                                    <p:animEffect transition="out" filter="blinds(horizontal)">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1000"/>
                                        <p:tgtEl>
                                          <p:spTgt spid="16"/>
                                        </p:tgtEl>
                                      </p:cBhvr>
                                    </p:animEffect>
                                  </p:childTnLst>
                                </p:cTn>
                              </p:par>
                            </p:childTnLst>
                          </p:cTn>
                        </p:par>
                        <p:par>
                          <p:cTn id="21" fill="hold">
                            <p:stCondLst>
                              <p:cond delay="1500"/>
                            </p:stCondLst>
                            <p:childTnLst>
                              <p:par>
                                <p:cTn id="22" presetID="1"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3" presetClass="entr" presetSubtype="1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linds(horizontal)">
                                      <p:cBhvr>
                                        <p:cTn id="26" dur="500"/>
                                        <p:tgtEl>
                                          <p:spTgt spid="7"/>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2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1000"/>
                                        <p:tgtEl>
                                          <p:spTgt spid="21"/>
                                        </p:tgtEl>
                                      </p:cBhvr>
                                    </p:animEffect>
                                  </p:child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3" presetClass="entr" presetSubtype="1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linds(horizontal)">
                                      <p:cBhvr>
                                        <p:cTn id="45" dur="500"/>
                                        <p:tgtEl>
                                          <p:spTgt spid="25"/>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linds(horizontal)">
                                      <p:cBhvr>
                                        <p:cTn id="48" dur="500"/>
                                        <p:tgtEl>
                                          <p:spTgt spid="24"/>
                                        </p:tgtEl>
                                      </p:cBhvr>
                                    </p:animEffect>
                                  </p:childTnLst>
                                </p:cTn>
                              </p:par>
                              <p:par>
                                <p:cTn id="49" presetID="3" presetClass="entr" presetSubtype="1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linds(horizontal)">
                                      <p:cBhvr>
                                        <p:cTn id="51" dur="500"/>
                                        <p:tgtEl>
                                          <p:spTgt spid="8"/>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linds(horizontal)">
                                      <p:cBhvr>
                                        <p:cTn id="54" dur="500"/>
                                        <p:tgtEl>
                                          <p:spTgt spid="26"/>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blinds(horizontal)">
                                      <p:cBhvr>
                                        <p:cTn id="57" dur="500"/>
                                        <p:tgtEl>
                                          <p:spTgt spid="27"/>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blinds(horizontal)">
                                      <p:cBhvr>
                                        <p:cTn id="60" dur="500"/>
                                        <p:tgtEl>
                                          <p:spTgt spid="29"/>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blinds(horizontal)">
                                      <p:cBhvr>
                                        <p:cTn id="63" dur="500"/>
                                        <p:tgtEl>
                                          <p:spTgt spid="30"/>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blinds(horizontal)">
                                      <p:cBhvr>
                                        <p:cTn id="6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15" grpId="0" animBg="1"/>
      <p:bldP spid="16" grpId="0" animBg="1"/>
      <p:bldP spid="17" grpId="0"/>
      <p:bldP spid="18" grpId="0" animBg="1"/>
      <p:bldP spid="19" grpId="0" animBg="1"/>
      <p:bldP spid="20" grpId="0" animBg="1"/>
      <p:bldP spid="21" grpId="0" animBg="1"/>
      <p:bldP spid="22" grpId="0"/>
      <p:bldP spid="24" grpId="0"/>
      <p:bldP spid="25" grpId="0" animBg="1"/>
      <p:bldP spid="26" grpId="0"/>
      <p:bldP spid="27" grpId="0" animBg="1"/>
      <p:bldP spid="28" grpId="0" animBg="1"/>
      <p:bldP spid="29"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rPr>
              <a:t>Position reconstruction</a:t>
            </a:r>
          </a:p>
        </p:txBody>
      </p:sp>
      <p:graphicFrame>
        <p:nvGraphicFramePr>
          <p:cNvPr id="5" name="Object 2"/>
          <p:cNvGraphicFramePr>
            <a:graphicFrameLocks noChangeAspect="1"/>
          </p:cNvGraphicFramePr>
          <p:nvPr/>
        </p:nvGraphicFramePr>
        <p:xfrm>
          <a:off x="166688" y="1641475"/>
          <a:ext cx="4175125" cy="3235325"/>
        </p:xfrm>
        <a:graphic>
          <a:graphicData uri="http://schemas.openxmlformats.org/presentationml/2006/ole">
            <mc:AlternateContent xmlns:mc="http://schemas.openxmlformats.org/markup-compatibility/2006">
              <mc:Choice xmlns:v="urn:schemas-microsoft-com:vml" Requires="v">
                <p:oleObj spid="_x0000_s58408" name="Bitmap Image" r:id="rId3" imgW="6095238" imgH="4723810" progId="Paint.Picture">
                  <p:embed/>
                </p:oleObj>
              </mc:Choice>
              <mc:Fallback>
                <p:oleObj name="Bitmap Image" r:id="rId3" imgW="6095238" imgH="4723810" progId="Paint.Picture">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641475"/>
                        <a:ext cx="4175125" cy="323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4"/>
          <p:cNvGraphicFramePr>
            <a:graphicFrameLocks noChangeAspect="1"/>
          </p:cNvGraphicFramePr>
          <p:nvPr/>
        </p:nvGraphicFramePr>
        <p:xfrm>
          <a:off x="4919663" y="1727200"/>
          <a:ext cx="3816350" cy="3225800"/>
        </p:xfrm>
        <a:graphic>
          <a:graphicData uri="http://schemas.openxmlformats.org/presentationml/2006/ole">
            <mc:AlternateContent xmlns:mc="http://schemas.openxmlformats.org/markup-compatibility/2006">
              <mc:Choice xmlns:v="urn:schemas-microsoft-com:vml" Requires="v">
                <p:oleObj spid="_x0000_s58409" name="Bitmap Image" r:id="rId5" imgW="6028571" imgH="5095238" progId="Paint.Picture">
                  <p:embed/>
                </p:oleObj>
              </mc:Choice>
              <mc:Fallback>
                <p:oleObj name="Bitmap Image" r:id="rId5" imgW="6028571" imgH="5095238" progId="Paint.Picture">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9663" y="1727200"/>
                        <a:ext cx="3816350" cy="32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5"/>
          <p:cNvSpPr txBox="1">
            <a:spLocks noChangeArrowheads="1"/>
          </p:cNvSpPr>
          <p:nvPr/>
        </p:nvSpPr>
        <p:spPr bwMode="auto">
          <a:xfrm>
            <a:off x="814388" y="1295400"/>
            <a:ext cx="28082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49263" fontAlgn="base">
              <a:spcBef>
                <a:spcPct val="50000"/>
              </a:spcBef>
              <a:spcAft>
                <a:spcPct val="0"/>
              </a:spcAft>
            </a:pPr>
            <a:r>
              <a:rPr lang="en-GB" altLang="de-DE" sz="1600" dirty="0" smtClean="0">
                <a:solidFill>
                  <a:srgbClr val="000000"/>
                </a:solidFill>
                <a:latin typeface="Times New Roman" panose="02020603050405020304" pitchFamily="18" charset="0"/>
                <a:cs typeface="Times New Roman" panose="02020603050405020304" pitchFamily="18" charset="0"/>
              </a:rPr>
              <a:t>Gaussian fitting </a:t>
            </a:r>
            <a:endParaRPr lang="de-DE" altLang="de-DE" sz="1600" dirty="0" smtClean="0">
              <a:solidFill>
                <a:srgbClr val="000000"/>
              </a:solidFill>
              <a:latin typeface="Times New Roman" panose="02020603050405020304" pitchFamily="18" charset="0"/>
              <a:cs typeface="Times New Roman" panose="02020603050405020304" pitchFamily="18" charset="0"/>
            </a:endParaRPr>
          </a:p>
        </p:txBody>
      </p:sp>
      <p:sp>
        <p:nvSpPr>
          <p:cNvPr id="9" name="Line 6"/>
          <p:cNvSpPr>
            <a:spLocks noChangeShapeType="1"/>
          </p:cNvSpPr>
          <p:nvPr/>
        </p:nvSpPr>
        <p:spPr bwMode="auto">
          <a:xfrm>
            <a:off x="730250" y="1828800"/>
            <a:ext cx="3384550"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49263" eaLnBrk="1" fontAlgn="base" latinLnBrk="0" hangingPunct="1">
              <a:lnSpc>
                <a:spcPct val="93000"/>
              </a:lnSpc>
              <a:spcBef>
                <a:spcPct val="0"/>
              </a:spcBef>
              <a:spcAft>
                <a:spcPct val="0"/>
              </a:spcAft>
              <a:buClr>
                <a:srgbClr val="000000"/>
              </a:buClr>
              <a:buSzPct val="100000"/>
              <a:buFont typeface="Times New Roman" pitchFamily="18" charset="0"/>
              <a:buNone/>
              <a:tabLst/>
              <a:defRPr/>
            </a:pPr>
            <a:endParaRPr kumimoji="0" lang="en-US" sz="1800" b="0" i="0" u="none" strike="noStrike" kern="0" cap="none" spc="0" normalizeH="0" baseline="0" noProof="0" smtClean="0">
              <a:ln>
                <a:noFill/>
              </a:ln>
              <a:solidFill>
                <a:srgbClr val="FFFFFF"/>
              </a:solidFill>
              <a:effectLst/>
              <a:uLnTx/>
              <a:uFillTx/>
              <a:latin typeface="Arial" charset="0"/>
            </a:endParaRPr>
          </a:p>
        </p:txBody>
      </p:sp>
      <p:sp>
        <p:nvSpPr>
          <p:cNvPr id="10" name="Text Box 7"/>
          <p:cNvSpPr txBox="1">
            <a:spLocks noChangeArrowheads="1"/>
          </p:cNvSpPr>
          <p:nvPr/>
        </p:nvSpPr>
        <p:spPr bwMode="auto">
          <a:xfrm>
            <a:off x="5029200" y="1295400"/>
            <a:ext cx="37163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49263" fontAlgn="base">
              <a:spcBef>
                <a:spcPct val="50000"/>
              </a:spcBef>
              <a:spcAft>
                <a:spcPct val="0"/>
              </a:spcAft>
            </a:pPr>
            <a:r>
              <a:rPr lang="en-GB" altLang="de-DE" sz="1600" dirty="0" smtClean="0">
                <a:solidFill>
                  <a:srgbClr val="000000"/>
                </a:solidFill>
                <a:latin typeface="Times New Roman" panose="02020603050405020304" pitchFamily="18" charset="0"/>
                <a:cs typeface="Times New Roman" panose="02020603050405020304" pitchFamily="18" charset="0"/>
              </a:rPr>
              <a:t>Reference peak fitting </a:t>
            </a:r>
            <a:endParaRPr lang="de-DE" altLang="de-DE" sz="1600" dirty="0" smtClean="0">
              <a:solidFill>
                <a:srgbClr val="000000"/>
              </a:solidFill>
              <a:latin typeface="Times New Roman" panose="02020603050405020304" pitchFamily="18" charset="0"/>
              <a:cs typeface="Times New Roman" panose="02020603050405020304" pitchFamily="18" charset="0"/>
            </a:endParaRPr>
          </a:p>
        </p:txBody>
      </p:sp>
      <p:sp>
        <p:nvSpPr>
          <p:cNvPr id="11" name="Text Box 8"/>
          <p:cNvSpPr txBox="1">
            <a:spLocks noChangeArrowheads="1"/>
          </p:cNvSpPr>
          <p:nvPr/>
        </p:nvSpPr>
        <p:spPr bwMode="auto">
          <a:xfrm>
            <a:off x="5135563" y="5112000"/>
            <a:ext cx="3779837" cy="70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49263" fontAlgn="base">
              <a:spcBef>
                <a:spcPct val="50000"/>
              </a:spcBef>
              <a:spcAft>
                <a:spcPct val="0"/>
              </a:spcAft>
            </a:pPr>
            <a:r>
              <a:rPr lang="en-GB" altLang="de-DE" sz="1600" dirty="0" smtClean="0">
                <a:solidFill>
                  <a:srgbClr val="000000"/>
                </a:solidFill>
                <a:latin typeface="Times New Roman" panose="02020603050405020304" pitchFamily="18" charset="0"/>
                <a:cs typeface="Times New Roman" panose="02020603050405020304" pitchFamily="18" charset="0"/>
              </a:rPr>
              <a:t>Linear for 50 mm</a:t>
            </a:r>
          </a:p>
          <a:p>
            <a:pPr algn="ctr" defTabSz="449263" fontAlgn="base">
              <a:spcBef>
                <a:spcPct val="50000"/>
              </a:spcBef>
              <a:spcAft>
                <a:spcPct val="0"/>
              </a:spcAft>
            </a:pPr>
            <a:r>
              <a:rPr lang="en-GB" altLang="de-DE" sz="1600" dirty="0" smtClean="0">
                <a:solidFill>
                  <a:srgbClr val="000000"/>
                </a:solidFill>
                <a:latin typeface="Times New Roman" panose="02020603050405020304" pitchFamily="18" charset="0"/>
                <a:cs typeface="Times New Roman" panose="02020603050405020304" pitchFamily="18" charset="0"/>
              </a:rPr>
              <a:t>Field of view = 28 cm</a:t>
            </a:r>
            <a:r>
              <a:rPr lang="en-GB" altLang="de-DE" sz="1600" baseline="30000" dirty="0" smtClean="0">
                <a:solidFill>
                  <a:srgbClr val="000000"/>
                </a:solidFill>
                <a:latin typeface="Times New Roman" panose="02020603050405020304" pitchFamily="18" charset="0"/>
                <a:cs typeface="Times New Roman" panose="02020603050405020304" pitchFamily="18" charset="0"/>
              </a:rPr>
              <a:t>2</a:t>
            </a:r>
            <a:endParaRPr lang="de-DE" altLang="de-DE" sz="1600" dirty="0" smtClean="0">
              <a:solidFill>
                <a:srgbClr val="000000"/>
              </a:solidFill>
              <a:latin typeface="Times New Roman" panose="02020603050405020304" pitchFamily="18" charset="0"/>
              <a:cs typeface="Times New Roman" panose="02020603050405020304" pitchFamily="18" charset="0"/>
            </a:endParaRPr>
          </a:p>
        </p:txBody>
      </p:sp>
      <p:sp>
        <p:nvSpPr>
          <p:cNvPr id="12" name="Text Box 9"/>
          <p:cNvSpPr txBox="1">
            <a:spLocks noChangeArrowheads="1"/>
          </p:cNvSpPr>
          <p:nvPr/>
        </p:nvSpPr>
        <p:spPr bwMode="auto">
          <a:xfrm>
            <a:off x="2471738" y="4692650"/>
            <a:ext cx="1657350" cy="336550"/>
          </a:xfrm>
          <a:prstGeom prst="rect">
            <a:avLst/>
          </a:prstGeom>
          <a:solidFill>
            <a:srgbClr val="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49263" eaLnBrk="1" fontAlgn="base" latinLnBrk="0" hangingPunct="1">
              <a:lnSpc>
                <a:spcPct val="100000"/>
              </a:lnSpc>
              <a:spcBef>
                <a:spcPct val="50000"/>
              </a:spcBef>
              <a:spcAft>
                <a:spcPct val="0"/>
              </a:spcAft>
              <a:buClrTx/>
              <a:buSzTx/>
              <a:buFontTx/>
              <a:buNone/>
              <a:tabLst/>
              <a:defRPr/>
            </a:pPr>
            <a:r>
              <a:rPr kumimoji="0" lang="en-GB" altLang="de-DE" sz="1600" b="1" i="0" u="none" strike="noStrike" kern="0" cap="none" spc="0" normalizeH="0" baseline="0" noProof="0" smtClean="0">
                <a:ln>
                  <a:noFill/>
                </a:ln>
                <a:solidFill>
                  <a:srgbClr val="000000"/>
                </a:solidFill>
                <a:effectLst/>
                <a:uLnTx/>
                <a:uFillTx/>
                <a:latin typeface="Verdana" pitchFamily="34" charset="0"/>
              </a:rPr>
              <a:t>Pos. X (mm)</a:t>
            </a:r>
            <a:endParaRPr kumimoji="0" lang="de-DE" altLang="de-DE" sz="1600" b="1" i="0" u="none" strike="noStrike" kern="0" cap="none" spc="0" normalizeH="0" baseline="0" noProof="0" smtClean="0">
              <a:ln>
                <a:noFill/>
              </a:ln>
              <a:solidFill>
                <a:srgbClr val="000000"/>
              </a:solidFill>
              <a:effectLst/>
              <a:uLnTx/>
              <a:uFillTx/>
              <a:latin typeface="Verdana" pitchFamily="34" charset="0"/>
            </a:endParaRPr>
          </a:p>
        </p:txBody>
      </p:sp>
      <p:sp>
        <p:nvSpPr>
          <p:cNvPr id="13" name="Text Box 10"/>
          <p:cNvSpPr txBox="1">
            <a:spLocks noChangeArrowheads="1"/>
          </p:cNvSpPr>
          <p:nvPr/>
        </p:nvSpPr>
        <p:spPr bwMode="auto">
          <a:xfrm>
            <a:off x="612000" y="5112000"/>
            <a:ext cx="333948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449263" fontAlgn="base">
              <a:spcBef>
                <a:spcPct val="50000"/>
              </a:spcBef>
              <a:spcAft>
                <a:spcPct val="0"/>
              </a:spcAft>
            </a:pPr>
            <a:r>
              <a:rPr lang="en-GB" altLang="de-DE" sz="1600" dirty="0" smtClean="0">
                <a:solidFill>
                  <a:srgbClr val="000000"/>
                </a:solidFill>
                <a:latin typeface="Times New Roman" panose="02020603050405020304" pitchFamily="18" charset="0"/>
                <a:cs typeface="Times New Roman" panose="02020603050405020304" pitchFamily="18" charset="0"/>
              </a:rPr>
              <a:t>Gaussian fitting works relatively well in the central region</a:t>
            </a:r>
            <a:endParaRPr lang="de-DE" altLang="de-DE" sz="1600" dirty="0" smtClean="0">
              <a:solidFill>
                <a:srgbClr val="000000"/>
              </a:solidFill>
              <a:latin typeface="Times New Roman" panose="02020603050405020304" pitchFamily="18" charset="0"/>
              <a:cs typeface="Times New Roman" panose="02020603050405020304" pitchFamily="18" charset="0"/>
            </a:endParaRPr>
          </a:p>
        </p:txBody>
      </p:sp>
      <p:sp>
        <p:nvSpPr>
          <p:cNvPr id="14" name="Text Box 11"/>
          <p:cNvSpPr txBox="1">
            <a:spLocks noChangeArrowheads="1"/>
          </p:cNvSpPr>
          <p:nvPr/>
        </p:nvSpPr>
        <p:spPr bwMode="auto">
          <a:xfrm>
            <a:off x="2232000" y="6019800"/>
            <a:ext cx="4392000" cy="376238"/>
          </a:xfrm>
          <a:prstGeom prst="rect">
            <a:avLst/>
          </a:prstGeom>
          <a:solidFill>
            <a:srgbClr val="FFFF00"/>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49263" eaLnBrk="0" fontAlgn="base" hangingPunct="0">
              <a:spcBef>
                <a:spcPct val="50000"/>
              </a:spcBef>
              <a:spcAft>
                <a:spcPct val="0"/>
              </a:spcAft>
            </a:pPr>
            <a:r>
              <a:rPr lang="de-DE" altLang="de-DE" dirty="0" smtClean="0">
                <a:solidFill>
                  <a:srgbClr val="000000"/>
                </a:solidFill>
                <a:latin typeface="Times New Roman" panose="02020603050405020304" pitchFamily="18" charset="0"/>
                <a:cs typeface="Times New Roman" panose="02020603050405020304" pitchFamily="18" charset="0"/>
              </a:rPr>
              <a:t>Average </a:t>
            </a:r>
            <a:r>
              <a:rPr lang="de-DE" altLang="de-DE" dirty="0" err="1" smtClean="0">
                <a:solidFill>
                  <a:srgbClr val="000000"/>
                </a:solidFill>
                <a:latin typeface="Times New Roman" panose="02020603050405020304" pitchFamily="18" charset="0"/>
                <a:cs typeface="Times New Roman" panose="02020603050405020304" pitchFamily="18" charset="0"/>
              </a:rPr>
              <a:t>spatial</a:t>
            </a:r>
            <a:r>
              <a:rPr lang="de-DE" altLang="de-DE" dirty="0" smtClean="0">
                <a:solidFill>
                  <a:srgbClr val="000000"/>
                </a:solidFill>
                <a:latin typeface="Times New Roman" panose="02020603050405020304" pitchFamily="18" charset="0"/>
                <a:cs typeface="Times New Roman" panose="02020603050405020304" pitchFamily="18" charset="0"/>
              </a:rPr>
              <a:t> </a:t>
            </a:r>
            <a:r>
              <a:rPr lang="de-DE" altLang="de-DE" dirty="0" err="1" smtClean="0">
                <a:solidFill>
                  <a:srgbClr val="000000"/>
                </a:solidFill>
                <a:latin typeface="Times New Roman" panose="02020603050405020304" pitchFamily="18" charset="0"/>
                <a:cs typeface="Times New Roman" panose="02020603050405020304" pitchFamily="18" charset="0"/>
              </a:rPr>
              <a:t>resolution</a:t>
            </a:r>
            <a:r>
              <a:rPr lang="de-DE" altLang="de-DE" dirty="0" smtClean="0">
                <a:solidFill>
                  <a:srgbClr val="000000"/>
                </a:solidFill>
                <a:latin typeface="Times New Roman" panose="02020603050405020304" pitchFamily="18" charset="0"/>
                <a:cs typeface="Times New Roman" panose="02020603050405020304" pitchFamily="18" charset="0"/>
              </a:rPr>
              <a:t> in X </a:t>
            </a:r>
            <a:r>
              <a:rPr lang="de-DE" altLang="de-DE" dirty="0" err="1" smtClean="0">
                <a:solidFill>
                  <a:srgbClr val="000000"/>
                </a:solidFill>
                <a:latin typeface="Times New Roman" panose="02020603050405020304" pitchFamily="18" charset="0"/>
                <a:cs typeface="Times New Roman" panose="02020603050405020304" pitchFamily="18" charset="0"/>
              </a:rPr>
              <a:t>and</a:t>
            </a:r>
            <a:r>
              <a:rPr lang="de-DE" altLang="de-DE" dirty="0" smtClean="0">
                <a:solidFill>
                  <a:srgbClr val="000000"/>
                </a:solidFill>
                <a:latin typeface="Times New Roman" panose="02020603050405020304" pitchFamily="18" charset="0"/>
                <a:cs typeface="Times New Roman" panose="02020603050405020304" pitchFamily="18" charset="0"/>
              </a:rPr>
              <a:t> Y ~ 1mm</a:t>
            </a:r>
            <a:endParaRPr lang="de-DE" altLang="de-DE" b="1" dirty="0" smtClean="0">
              <a:solidFill>
                <a:srgbClr val="000000"/>
              </a:solidFill>
              <a:latin typeface="Times New Roman" panose="02020603050405020304" pitchFamily="18" charset="0"/>
              <a:cs typeface="Times New Roman" panose="02020603050405020304" pitchFamily="18" charset="0"/>
            </a:endParaRPr>
          </a:p>
        </p:txBody>
      </p:sp>
      <p:sp>
        <p:nvSpPr>
          <p:cNvPr id="15" name="Text Box 12"/>
          <p:cNvSpPr txBox="1">
            <a:spLocks noChangeArrowheads="1"/>
          </p:cNvSpPr>
          <p:nvPr/>
        </p:nvSpPr>
        <p:spPr bwMode="auto">
          <a:xfrm>
            <a:off x="7029450" y="4692650"/>
            <a:ext cx="1657350" cy="336550"/>
          </a:xfrm>
          <a:prstGeom prst="rect">
            <a:avLst/>
          </a:prstGeom>
          <a:solidFill>
            <a:srgbClr val="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49263" eaLnBrk="1" fontAlgn="base" latinLnBrk="0" hangingPunct="1">
              <a:lnSpc>
                <a:spcPct val="100000"/>
              </a:lnSpc>
              <a:spcBef>
                <a:spcPct val="50000"/>
              </a:spcBef>
              <a:spcAft>
                <a:spcPct val="0"/>
              </a:spcAft>
              <a:buClrTx/>
              <a:buSzTx/>
              <a:buFontTx/>
              <a:buNone/>
              <a:tabLst/>
              <a:defRPr/>
            </a:pPr>
            <a:r>
              <a:rPr kumimoji="0" lang="en-GB" altLang="de-DE" sz="1600" b="1" i="0" u="none" strike="noStrike" kern="0" cap="none" spc="0" normalizeH="0" baseline="0" noProof="0" smtClean="0">
                <a:ln>
                  <a:noFill/>
                </a:ln>
                <a:solidFill>
                  <a:srgbClr val="000000"/>
                </a:solidFill>
                <a:effectLst/>
                <a:uLnTx/>
                <a:uFillTx/>
                <a:latin typeface="Verdana" pitchFamily="34" charset="0"/>
              </a:rPr>
              <a:t>Pos. X (mm)</a:t>
            </a:r>
            <a:endParaRPr kumimoji="0" lang="de-DE" altLang="de-DE" sz="1600" b="1" i="0" u="none" strike="noStrike" kern="0" cap="none" spc="0" normalizeH="0" baseline="0" noProof="0" smtClean="0">
              <a:ln>
                <a:noFill/>
              </a:ln>
              <a:solidFill>
                <a:srgbClr val="000000"/>
              </a:solidFill>
              <a:effectLst/>
              <a:uLnTx/>
              <a:uFillTx/>
              <a:latin typeface="Verdana" pitchFamily="34" charset="0"/>
            </a:endParaRPr>
          </a:p>
        </p:txBody>
      </p:sp>
    </p:spTree>
    <p:extLst>
      <p:ext uri="{BB962C8B-B14F-4D97-AF65-F5344CB8AC3E}">
        <p14:creationId xmlns:p14="http://schemas.microsoft.com/office/powerpoint/2010/main" val="1159108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Rechteck 16"/>
          <p:cNvSpPr/>
          <p:nvPr/>
        </p:nvSpPr>
        <p:spPr bwMode="auto">
          <a:xfrm>
            <a:off x="0" y="6165304"/>
            <a:ext cx="9151700" cy="720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nvGrpSpPr>
          <p:cNvPr id="48" name="Group 80"/>
          <p:cNvGrpSpPr>
            <a:grpSpLocks/>
          </p:cNvGrpSpPr>
          <p:nvPr/>
        </p:nvGrpSpPr>
        <p:grpSpPr bwMode="auto">
          <a:xfrm>
            <a:off x="230188" y="1283469"/>
            <a:ext cx="8724900" cy="1080000"/>
            <a:chOff x="145" y="383"/>
            <a:chExt cx="5496" cy="892"/>
          </a:xfrm>
        </p:grpSpPr>
        <p:sp>
          <p:nvSpPr>
            <p:cNvPr id="49" name="Text Box 61"/>
            <p:cNvSpPr txBox="1">
              <a:spLocks noChangeArrowheads="1"/>
            </p:cNvSpPr>
            <p:nvPr/>
          </p:nvSpPr>
          <p:spPr bwMode="auto">
            <a:xfrm>
              <a:off x="3039" y="453"/>
              <a:ext cx="2490" cy="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400" b="1" dirty="0">
                  <a:latin typeface="Times New Roman" panose="02020603050405020304" pitchFamily="18" charset="0"/>
                  <a:cs typeface="Times New Roman" panose="02020603050405020304" pitchFamily="18" charset="0"/>
                </a:rPr>
                <a:t>Requirements:</a:t>
              </a:r>
            </a:p>
            <a:p>
              <a:pPr>
                <a:spcBef>
                  <a:spcPct val="50000"/>
                </a:spcBef>
                <a:buFontTx/>
                <a:buChar char="•"/>
              </a:pPr>
              <a:r>
                <a:rPr lang="en-US" altLang="de-DE" sz="1400" dirty="0">
                  <a:latin typeface="Times New Roman" panose="02020603050405020304" pitchFamily="18" charset="0"/>
                  <a:cs typeface="Times New Roman" panose="02020603050405020304" pitchFamily="18" charset="0"/>
                </a:rPr>
                <a:t> </a:t>
              </a:r>
              <a:r>
                <a:rPr lang="en-US" altLang="de-DE" sz="1400" dirty="0" smtClean="0">
                  <a:latin typeface="Times New Roman" panose="02020603050405020304" pitchFamily="18" charset="0"/>
                  <a:cs typeface="Times New Roman" panose="02020603050405020304" pitchFamily="18" charset="0"/>
                </a:rPr>
                <a:t>Excellent </a:t>
              </a:r>
              <a:r>
                <a:rPr lang="en-US" altLang="de-DE" sz="1400" dirty="0">
                  <a:latin typeface="Times New Roman" panose="02020603050405020304" pitchFamily="18" charset="0"/>
                  <a:cs typeface="Times New Roman" panose="02020603050405020304" pitchFamily="18" charset="0"/>
                </a:rPr>
                <a:t>resolution </a:t>
              </a:r>
              <a:r>
                <a:rPr lang="en-US" altLang="de-DE" sz="1400" dirty="0" err="1" smtClean="0">
                  <a:latin typeface="Times New Roman" panose="02020603050405020304" pitchFamily="18" charset="0"/>
                  <a:cs typeface="Times New Roman" panose="02020603050405020304" pitchFamily="18" charset="0"/>
                </a:rPr>
                <a:t>Δx</a:t>
              </a:r>
              <a:r>
                <a:rPr lang="en-US" altLang="de-DE" sz="1400" dirty="0" smtClean="0">
                  <a:latin typeface="Times New Roman" panose="02020603050405020304" pitchFamily="18" charset="0"/>
                  <a:cs typeface="Times New Roman" panose="02020603050405020304" pitchFamily="18" charset="0"/>
                </a:rPr>
                <a:t> </a:t>
              </a:r>
              <a:r>
                <a:rPr lang="en-US" altLang="de-DE" sz="1400" dirty="0">
                  <a:latin typeface="Times New Roman" panose="02020603050405020304" pitchFamily="18" charset="0"/>
                  <a:cs typeface="Times New Roman" panose="02020603050405020304" pitchFamily="18" charset="0"/>
                </a:rPr>
                <a:t>= 2 mm</a:t>
              </a:r>
            </a:p>
            <a:p>
              <a:pPr>
                <a:spcBef>
                  <a:spcPct val="50000"/>
                </a:spcBef>
                <a:buFontTx/>
                <a:buChar char="•"/>
              </a:pPr>
              <a:r>
                <a:rPr lang="en-US" altLang="de-DE" sz="1400" dirty="0">
                  <a:latin typeface="Times New Roman" panose="02020603050405020304" pitchFamily="18" charset="0"/>
                  <a:cs typeface="Times New Roman" panose="02020603050405020304" pitchFamily="18" charset="0"/>
                </a:rPr>
                <a:t> Large field of view FOV = 8x9 cm</a:t>
              </a:r>
              <a:r>
                <a:rPr lang="en-US" altLang="de-DE" sz="1400" baseline="30000" dirty="0">
                  <a:latin typeface="Times New Roman" panose="02020603050405020304" pitchFamily="18" charset="0"/>
                  <a:cs typeface="Times New Roman" panose="02020603050405020304" pitchFamily="18" charset="0"/>
                </a:rPr>
                <a:t>2</a:t>
              </a:r>
            </a:p>
          </p:txBody>
        </p:sp>
        <p:sp>
          <p:nvSpPr>
            <p:cNvPr id="50" name="Rectangle 77"/>
            <p:cNvSpPr>
              <a:spLocks noChangeArrowheads="1"/>
            </p:cNvSpPr>
            <p:nvPr/>
          </p:nvSpPr>
          <p:spPr bwMode="auto">
            <a:xfrm>
              <a:off x="145" y="383"/>
              <a:ext cx="5496" cy="892"/>
            </a:xfrm>
            <a:prstGeom prst="rect">
              <a:avLst/>
            </a:prstGeom>
            <a:noFill/>
            <a:ln w="76200">
              <a:solidFill>
                <a:srgbClr val="0000FF">
                  <a:alpha val="53999"/>
                </a:srgb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00" y="2340000"/>
            <a:ext cx="8011082" cy="4510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US" altLang="de-DE" sz="2600" b="1" dirty="0" smtClean="0">
                <a:solidFill>
                  <a:srgbClr val="0000CC"/>
                </a:solidFill>
                <a:latin typeface="Times New Roman"/>
                <a:ea typeface="ＭＳ Ｐゴシック" pitchFamily="34" charset="-128"/>
                <a:cs typeface="Times New Roman"/>
              </a:rPr>
              <a:t>Method to characterize the pulse shape of </a:t>
            </a:r>
            <a:r>
              <a:rPr lang="en-US" altLang="de-DE" sz="2600" b="1" dirty="0" err="1" smtClean="0">
                <a:solidFill>
                  <a:srgbClr val="0000CC"/>
                </a:solidFill>
                <a:latin typeface="Times New Roman"/>
                <a:ea typeface="ＭＳ Ｐゴシック" pitchFamily="34" charset="-128"/>
                <a:cs typeface="Times New Roman"/>
              </a:rPr>
              <a:t>HPGe</a:t>
            </a:r>
            <a:r>
              <a:rPr lang="en-US" altLang="de-DE" sz="2600" b="1" dirty="0" smtClean="0">
                <a:solidFill>
                  <a:srgbClr val="0000CC"/>
                </a:solidFill>
                <a:latin typeface="Times New Roman"/>
                <a:ea typeface="ＭＳ Ｐゴシック" pitchFamily="34" charset="-128"/>
                <a:cs typeface="Times New Roman"/>
              </a:rPr>
              <a:t> detectors</a:t>
            </a:r>
            <a:endParaRPr lang="en-US" altLang="de-DE" sz="2600" b="1" dirty="0" smtClean="0">
              <a:solidFill>
                <a:srgbClr val="0000CC"/>
              </a:solidFill>
              <a:latin typeface="Times New Roman" pitchFamily="18" charset="0"/>
              <a:ea typeface="ＭＳ Ｐゴシック" pitchFamily="34" charset="-128"/>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000" y="1368000"/>
            <a:ext cx="2433600" cy="917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38897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Rechteck 16"/>
          <p:cNvSpPr/>
          <p:nvPr/>
        </p:nvSpPr>
        <p:spPr bwMode="auto">
          <a:xfrm>
            <a:off x="0" y="6165304"/>
            <a:ext cx="9151700" cy="720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nvGrpSpPr>
          <p:cNvPr id="48" name="Group 80"/>
          <p:cNvGrpSpPr>
            <a:grpSpLocks/>
          </p:cNvGrpSpPr>
          <p:nvPr/>
        </p:nvGrpSpPr>
        <p:grpSpPr bwMode="auto">
          <a:xfrm>
            <a:off x="230188" y="1283469"/>
            <a:ext cx="8724900" cy="1080000"/>
            <a:chOff x="145" y="383"/>
            <a:chExt cx="5496" cy="892"/>
          </a:xfrm>
        </p:grpSpPr>
        <p:sp>
          <p:nvSpPr>
            <p:cNvPr id="49" name="Text Box 61"/>
            <p:cNvSpPr txBox="1">
              <a:spLocks noChangeArrowheads="1"/>
            </p:cNvSpPr>
            <p:nvPr/>
          </p:nvSpPr>
          <p:spPr bwMode="auto">
            <a:xfrm>
              <a:off x="3039" y="453"/>
              <a:ext cx="2490" cy="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400" b="1" dirty="0">
                  <a:latin typeface="Times New Roman" panose="02020603050405020304" pitchFamily="18" charset="0"/>
                  <a:cs typeface="Times New Roman" panose="02020603050405020304" pitchFamily="18" charset="0"/>
                </a:rPr>
                <a:t>Requirements:</a:t>
              </a:r>
            </a:p>
            <a:p>
              <a:pPr>
                <a:spcBef>
                  <a:spcPct val="50000"/>
                </a:spcBef>
                <a:buFontTx/>
                <a:buChar char="•"/>
              </a:pPr>
              <a:r>
                <a:rPr lang="en-US" altLang="de-DE" sz="1400" dirty="0">
                  <a:latin typeface="Times New Roman" panose="02020603050405020304" pitchFamily="18" charset="0"/>
                  <a:cs typeface="Times New Roman" panose="02020603050405020304" pitchFamily="18" charset="0"/>
                </a:rPr>
                <a:t> </a:t>
              </a:r>
              <a:r>
                <a:rPr lang="en-US" altLang="de-DE" sz="1400" dirty="0" smtClean="0">
                  <a:latin typeface="Times New Roman" panose="02020603050405020304" pitchFamily="18" charset="0"/>
                  <a:cs typeface="Times New Roman" panose="02020603050405020304" pitchFamily="18" charset="0"/>
                </a:rPr>
                <a:t>Excellent </a:t>
              </a:r>
              <a:r>
                <a:rPr lang="en-US" altLang="de-DE" sz="1400" dirty="0">
                  <a:latin typeface="Times New Roman" panose="02020603050405020304" pitchFamily="18" charset="0"/>
                  <a:cs typeface="Times New Roman" panose="02020603050405020304" pitchFamily="18" charset="0"/>
                </a:rPr>
                <a:t>resolution </a:t>
              </a:r>
              <a:r>
                <a:rPr lang="en-US" altLang="de-DE" sz="1400" dirty="0" err="1" smtClean="0">
                  <a:latin typeface="Times New Roman" panose="02020603050405020304" pitchFamily="18" charset="0"/>
                  <a:cs typeface="Times New Roman" panose="02020603050405020304" pitchFamily="18" charset="0"/>
                </a:rPr>
                <a:t>Δx</a:t>
              </a:r>
              <a:r>
                <a:rPr lang="en-US" altLang="de-DE" sz="1400" dirty="0" smtClean="0">
                  <a:latin typeface="Times New Roman" panose="02020603050405020304" pitchFamily="18" charset="0"/>
                  <a:cs typeface="Times New Roman" panose="02020603050405020304" pitchFamily="18" charset="0"/>
                </a:rPr>
                <a:t> </a:t>
              </a:r>
              <a:r>
                <a:rPr lang="en-US" altLang="de-DE" sz="1400" dirty="0">
                  <a:latin typeface="Times New Roman" panose="02020603050405020304" pitchFamily="18" charset="0"/>
                  <a:cs typeface="Times New Roman" panose="02020603050405020304" pitchFamily="18" charset="0"/>
                </a:rPr>
                <a:t>= 2 mm</a:t>
              </a:r>
            </a:p>
            <a:p>
              <a:pPr>
                <a:spcBef>
                  <a:spcPct val="50000"/>
                </a:spcBef>
                <a:buFontTx/>
                <a:buChar char="•"/>
              </a:pPr>
              <a:r>
                <a:rPr lang="en-US" altLang="de-DE" sz="1400" dirty="0">
                  <a:latin typeface="Times New Roman" panose="02020603050405020304" pitchFamily="18" charset="0"/>
                  <a:cs typeface="Times New Roman" panose="02020603050405020304" pitchFamily="18" charset="0"/>
                </a:rPr>
                <a:t> Large field of view FOV = 8x9 cm</a:t>
              </a:r>
              <a:r>
                <a:rPr lang="en-US" altLang="de-DE" sz="1400" baseline="30000" dirty="0">
                  <a:latin typeface="Times New Roman" panose="02020603050405020304" pitchFamily="18" charset="0"/>
                  <a:cs typeface="Times New Roman" panose="02020603050405020304" pitchFamily="18" charset="0"/>
                </a:rPr>
                <a:t>2</a:t>
              </a:r>
            </a:p>
          </p:txBody>
        </p:sp>
        <p:sp>
          <p:nvSpPr>
            <p:cNvPr id="50" name="Rectangle 77"/>
            <p:cNvSpPr>
              <a:spLocks noChangeArrowheads="1"/>
            </p:cNvSpPr>
            <p:nvPr/>
          </p:nvSpPr>
          <p:spPr bwMode="auto">
            <a:xfrm>
              <a:off x="145" y="383"/>
              <a:ext cx="5496" cy="892"/>
            </a:xfrm>
            <a:prstGeom prst="rect">
              <a:avLst/>
            </a:prstGeom>
            <a:noFill/>
            <a:ln w="76200">
              <a:solidFill>
                <a:srgbClr val="0000FF">
                  <a:alpha val="53999"/>
                </a:srgb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US" altLang="de-DE" sz="2600" b="1" dirty="0" smtClean="0">
                <a:solidFill>
                  <a:srgbClr val="0000CC"/>
                </a:solidFill>
                <a:latin typeface="Times New Roman"/>
                <a:ea typeface="ＭＳ Ｐゴシック" pitchFamily="34" charset="-128"/>
                <a:cs typeface="Times New Roman"/>
              </a:rPr>
              <a:t>Method to characterize the pulse shape of </a:t>
            </a:r>
            <a:r>
              <a:rPr lang="en-US" altLang="de-DE" sz="2600" b="1" dirty="0" err="1" smtClean="0">
                <a:solidFill>
                  <a:srgbClr val="0000CC"/>
                </a:solidFill>
                <a:latin typeface="Times New Roman"/>
                <a:ea typeface="ＭＳ Ｐゴシック" pitchFamily="34" charset="-128"/>
                <a:cs typeface="Times New Roman"/>
              </a:rPr>
              <a:t>HPGe</a:t>
            </a:r>
            <a:r>
              <a:rPr lang="en-US" altLang="de-DE" sz="2600" b="1" dirty="0" smtClean="0">
                <a:solidFill>
                  <a:srgbClr val="0000CC"/>
                </a:solidFill>
                <a:latin typeface="Times New Roman"/>
                <a:ea typeface="ＭＳ Ｐゴシック" pitchFamily="34" charset="-128"/>
                <a:cs typeface="Times New Roman"/>
              </a:rPr>
              <a:t> detectors</a:t>
            </a:r>
            <a:endParaRPr lang="en-US" altLang="de-DE" sz="2600" b="1" dirty="0" smtClean="0">
              <a:solidFill>
                <a:srgbClr val="0000CC"/>
              </a:solidFill>
              <a:latin typeface="Times New Roman" pitchFamily="18" charset="0"/>
              <a:ea typeface="ＭＳ Ｐゴシック" pitchFamily="34" charset="-128"/>
            </a:endParaRPr>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00" y="2340000"/>
            <a:ext cx="8011082" cy="4510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000" y="1368000"/>
            <a:ext cx="2433600" cy="917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7852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Rechteck 16"/>
          <p:cNvSpPr/>
          <p:nvPr/>
        </p:nvSpPr>
        <p:spPr bwMode="auto">
          <a:xfrm>
            <a:off x="0" y="6165304"/>
            <a:ext cx="9151700" cy="720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nvGrpSpPr>
          <p:cNvPr id="48" name="Group 80"/>
          <p:cNvGrpSpPr>
            <a:grpSpLocks/>
          </p:cNvGrpSpPr>
          <p:nvPr/>
        </p:nvGrpSpPr>
        <p:grpSpPr bwMode="auto">
          <a:xfrm>
            <a:off x="230188" y="1283469"/>
            <a:ext cx="8724900" cy="1080000"/>
            <a:chOff x="145" y="383"/>
            <a:chExt cx="5496" cy="892"/>
          </a:xfrm>
        </p:grpSpPr>
        <p:sp>
          <p:nvSpPr>
            <p:cNvPr id="49" name="Text Box 61"/>
            <p:cNvSpPr txBox="1">
              <a:spLocks noChangeArrowheads="1"/>
            </p:cNvSpPr>
            <p:nvPr/>
          </p:nvSpPr>
          <p:spPr bwMode="auto">
            <a:xfrm>
              <a:off x="3039" y="453"/>
              <a:ext cx="2490" cy="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400" b="1" dirty="0">
                  <a:latin typeface="Times New Roman" panose="02020603050405020304" pitchFamily="18" charset="0"/>
                  <a:cs typeface="Times New Roman" panose="02020603050405020304" pitchFamily="18" charset="0"/>
                </a:rPr>
                <a:t>Requirements:</a:t>
              </a:r>
            </a:p>
            <a:p>
              <a:pPr>
                <a:spcBef>
                  <a:spcPct val="50000"/>
                </a:spcBef>
                <a:buFontTx/>
                <a:buChar char="•"/>
              </a:pPr>
              <a:r>
                <a:rPr lang="en-US" altLang="de-DE" sz="1400" dirty="0">
                  <a:latin typeface="Times New Roman" panose="02020603050405020304" pitchFamily="18" charset="0"/>
                  <a:cs typeface="Times New Roman" panose="02020603050405020304" pitchFamily="18" charset="0"/>
                </a:rPr>
                <a:t> </a:t>
              </a:r>
              <a:r>
                <a:rPr lang="en-US" altLang="de-DE" sz="1400" dirty="0" smtClean="0">
                  <a:latin typeface="Times New Roman" panose="02020603050405020304" pitchFamily="18" charset="0"/>
                  <a:cs typeface="Times New Roman" panose="02020603050405020304" pitchFamily="18" charset="0"/>
                </a:rPr>
                <a:t>Excellent </a:t>
              </a:r>
              <a:r>
                <a:rPr lang="en-US" altLang="de-DE" sz="1400" dirty="0">
                  <a:latin typeface="Times New Roman" panose="02020603050405020304" pitchFamily="18" charset="0"/>
                  <a:cs typeface="Times New Roman" panose="02020603050405020304" pitchFamily="18" charset="0"/>
                </a:rPr>
                <a:t>resolution </a:t>
              </a:r>
              <a:r>
                <a:rPr lang="en-US" altLang="de-DE" sz="1400" dirty="0" err="1" smtClean="0">
                  <a:latin typeface="Times New Roman" panose="02020603050405020304" pitchFamily="18" charset="0"/>
                  <a:cs typeface="Times New Roman" panose="02020603050405020304" pitchFamily="18" charset="0"/>
                </a:rPr>
                <a:t>Δx</a:t>
              </a:r>
              <a:r>
                <a:rPr lang="en-US" altLang="de-DE" sz="1400" dirty="0" smtClean="0">
                  <a:latin typeface="Times New Roman" panose="02020603050405020304" pitchFamily="18" charset="0"/>
                  <a:cs typeface="Times New Roman" panose="02020603050405020304" pitchFamily="18" charset="0"/>
                </a:rPr>
                <a:t> </a:t>
              </a:r>
              <a:r>
                <a:rPr lang="en-US" altLang="de-DE" sz="1400" dirty="0">
                  <a:latin typeface="Times New Roman" panose="02020603050405020304" pitchFamily="18" charset="0"/>
                  <a:cs typeface="Times New Roman" panose="02020603050405020304" pitchFamily="18" charset="0"/>
                </a:rPr>
                <a:t>= 2 mm</a:t>
              </a:r>
            </a:p>
            <a:p>
              <a:pPr>
                <a:spcBef>
                  <a:spcPct val="50000"/>
                </a:spcBef>
                <a:buFontTx/>
                <a:buChar char="•"/>
              </a:pPr>
              <a:r>
                <a:rPr lang="en-US" altLang="de-DE" sz="1400" dirty="0">
                  <a:latin typeface="Times New Roman" panose="02020603050405020304" pitchFamily="18" charset="0"/>
                  <a:cs typeface="Times New Roman" panose="02020603050405020304" pitchFamily="18" charset="0"/>
                </a:rPr>
                <a:t> Large field of view FOV = 8x9 cm</a:t>
              </a:r>
              <a:r>
                <a:rPr lang="en-US" altLang="de-DE" sz="1400" baseline="30000" dirty="0">
                  <a:latin typeface="Times New Roman" panose="02020603050405020304" pitchFamily="18" charset="0"/>
                  <a:cs typeface="Times New Roman" panose="02020603050405020304" pitchFamily="18" charset="0"/>
                </a:rPr>
                <a:t>2</a:t>
              </a:r>
            </a:p>
          </p:txBody>
        </p:sp>
        <p:sp>
          <p:nvSpPr>
            <p:cNvPr id="50" name="Rectangle 77"/>
            <p:cNvSpPr>
              <a:spLocks noChangeArrowheads="1"/>
            </p:cNvSpPr>
            <p:nvPr/>
          </p:nvSpPr>
          <p:spPr bwMode="auto">
            <a:xfrm>
              <a:off x="145" y="383"/>
              <a:ext cx="5496" cy="892"/>
            </a:xfrm>
            <a:prstGeom prst="rect">
              <a:avLst/>
            </a:prstGeom>
            <a:noFill/>
            <a:ln w="76200">
              <a:solidFill>
                <a:srgbClr val="0000FF">
                  <a:alpha val="53999"/>
                </a:srgb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US" altLang="de-DE" sz="2600" b="1" dirty="0" smtClean="0">
                <a:solidFill>
                  <a:srgbClr val="0000CC"/>
                </a:solidFill>
                <a:latin typeface="Times New Roman"/>
                <a:ea typeface="ＭＳ Ｐゴシック" pitchFamily="34" charset="-128"/>
                <a:cs typeface="Times New Roman"/>
              </a:rPr>
              <a:t>Method to characterize the pulse shape of </a:t>
            </a:r>
            <a:r>
              <a:rPr lang="en-US" altLang="de-DE" sz="2600" b="1" dirty="0" err="1" smtClean="0">
                <a:solidFill>
                  <a:srgbClr val="0000CC"/>
                </a:solidFill>
                <a:latin typeface="Times New Roman"/>
                <a:ea typeface="ＭＳ Ｐゴシック" pitchFamily="34" charset="-128"/>
                <a:cs typeface="Times New Roman"/>
              </a:rPr>
              <a:t>HPGe</a:t>
            </a:r>
            <a:r>
              <a:rPr lang="en-US" altLang="de-DE" sz="2600" b="1" dirty="0" smtClean="0">
                <a:solidFill>
                  <a:srgbClr val="0000CC"/>
                </a:solidFill>
                <a:latin typeface="Times New Roman"/>
                <a:ea typeface="ＭＳ Ｐゴシック" pitchFamily="34" charset="-128"/>
                <a:cs typeface="Times New Roman"/>
              </a:rPr>
              <a:t> detectors</a:t>
            </a:r>
            <a:endParaRPr lang="en-US" altLang="de-DE" sz="2600" b="1" dirty="0" smtClean="0">
              <a:solidFill>
                <a:srgbClr val="0000CC"/>
              </a:solidFill>
              <a:latin typeface="Times New Roman" pitchFamily="18" charset="0"/>
              <a:ea typeface="ＭＳ Ｐゴシック" pitchFamily="34" charset="-128"/>
            </a:endParaRPr>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00" y="2340000"/>
            <a:ext cx="8011082" cy="4510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000" y="1368000"/>
            <a:ext cx="2433600" cy="917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8282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Rechteck 16"/>
          <p:cNvSpPr/>
          <p:nvPr/>
        </p:nvSpPr>
        <p:spPr bwMode="auto">
          <a:xfrm>
            <a:off x="0" y="6165304"/>
            <a:ext cx="9151700" cy="720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nvGrpSpPr>
          <p:cNvPr id="48" name="Group 80"/>
          <p:cNvGrpSpPr>
            <a:grpSpLocks/>
          </p:cNvGrpSpPr>
          <p:nvPr/>
        </p:nvGrpSpPr>
        <p:grpSpPr bwMode="auto">
          <a:xfrm>
            <a:off x="230188" y="1283469"/>
            <a:ext cx="8724900" cy="1080000"/>
            <a:chOff x="145" y="383"/>
            <a:chExt cx="5496" cy="892"/>
          </a:xfrm>
        </p:grpSpPr>
        <p:sp>
          <p:nvSpPr>
            <p:cNvPr id="49" name="Text Box 61"/>
            <p:cNvSpPr txBox="1">
              <a:spLocks noChangeArrowheads="1"/>
            </p:cNvSpPr>
            <p:nvPr/>
          </p:nvSpPr>
          <p:spPr bwMode="auto">
            <a:xfrm>
              <a:off x="3039" y="453"/>
              <a:ext cx="2490" cy="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400" b="1" dirty="0">
                  <a:latin typeface="Times New Roman" panose="02020603050405020304" pitchFamily="18" charset="0"/>
                  <a:cs typeface="Times New Roman" panose="02020603050405020304" pitchFamily="18" charset="0"/>
                </a:rPr>
                <a:t>Requirements:</a:t>
              </a:r>
            </a:p>
            <a:p>
              <a:pPr>
                <a:spcBef>
                  <a:spcPct val="50000"/>
                </a:spcBef>
                <a:buFontTx/>
                <a:buChar char="•"/>
              </a:pPr>
              <a:r>
                <a:rPr lang="en-US" altLang="de-DE" sz="1400" dirty="0">
                  <a:latin typeface="Times New Roman" panose="02020603050405020304" pitchFamily="18" charset="0"/>
                  <a:cs typeface="Times New Roman" panose="02020603050405020304" pitchFamily="18" charset="0"/>
                </a:rPr>
                <a:t> </a:t>
              </a:r>
              <a:r>
                <a:rPr lang="en-US" altLang="de-DE" sz="1400" dirty="0" smtClean="0">
                  <a:latin typeface="Times New Roman" panose="02020603050405020304" pitchFamily="18" charset="0"/>
                  <a:cs typeface="Times New Roman" panose="02020603050405020304" pitchFamily="18" charset="0"/>
                </a:rPr>
                <a:t>Excellent </a:t>
              </a:r>
              <a:r>
                <a:rPr lang="en-US" altLang="de-DE" sz="1400" dirty="0">
                  <a:latin typeface="Times New Roman" panose="02020603050405020304" pitchFamily="18" charset="0"/>
                  <a:cs typeface="Times New Roman" panose="02020603050405020304" pitchFamily="18" charset="0"/>
                </a:rPr>
                <a:t>resolution </a:t>
              </a:r>
              <a:r>
                <a:rPr lang="en-US" altLang="de-DE" sz="1400" dirty="0" err="1" smtClean="0">
                  <a:latin typeface="Times New Roman" panose="02020603050405020304" pitchFamily="18" charset="0"/>
                  <a:cs typeface="Times New Roman" panose="02020603050405020304" pitchFamily="18" charset="0"/>
                </a:rPr>
                <a:t>Δx</a:t>
              </a:r>
              <a:r>
                <a:rPr lang="en-US" altLang="de-DE" sz="1400" dirty="0" smtClean="0">
                  <a:latin typeface="Times New Roman" panose="02020603050405020304" pitchFamily="18" charset="0"/>
                  <a:cs typeface="Times New Roman" panose="02020603050405020304" pitchFamily="18" charset="0"/>
                </a:rPr>
                <a:t> </a:t>
              </a:r>
              <a:r>
                <a:rPr lang="en-US" altLang="de-DE" sz="1400" dirty="0">
                  <a:latin typeface="Times New Roman" panose="02020603050405020304" pitchFamily="18" charset="0"/>
                  <a:cs typeface="Times New Roman" panose="02020603050405020304" pitchFamily="18" charset="0"/>
                </a:rPr>
                <a:t>= 2 mm</a:t>
              </a:r>
            </a:p>
            <a:p>
              <a:pPr>
                <a:spcBef>
                  <a:spcPct val="50000"/>
                </a:spcBef>
                <a:buFontTx/>
                <a:buChar char="•"/>
              </a:pPr>
              <a:r>
                <a:rPr lang="en-US" altLang="de-DE" sz="1400" dirty="0">
                  <a:latin typeface="Times New Roman" panose="02020603050405020304" pitchFamily="18" charset="0"/>
                  <a:cs typeface="Times New Roman" panose="02020603050405020304" pitchFamily="18" charset="0"/>
                </a:rPr>
                <a:t> Large field of view FOV = 8x9 cm</a:t>
              </a:r>
              <a:r>
                <a:rPr lang="en-US" altLang="de-DE" sz="1400" baseline="30000" dirty="0">
                  <a:latin typeface="Times New Roman" panose="02020603050405020304" pitchFamily="18" charset="0"/>
                  <a:cs typeface="Times New Roman" panose="02020603050405020304" pitchFamily="18" charset="0"/>
                </a:rPr>
                <a:t>2</a:t>
              </a:r>
            </a:p>
          </p:txBody>
        </p:sp>
        <p:sp>
          <p:nvSpPr>
            <p:cNvPr id="50" name="Rectangle 77"/>
            <p:cNvSpPr>
              <a:spLocks noChangeArrowheads="1"/>
            </p:cNvSpPr>
            <p:nvPr/>
          </p:nvSpPr>
          <p:spPr bwMode="auto">
            <a:xfrm>
              <a:off x="145" y="383"/>
              <a:ext cx="5496" cy="892"/>
            </a:xfrm>
            <a:prstGeom prst="rect">
              <a:avLst/>
            </a:prstGeom>
            <a:noFill/>
            <a:ln w="76200">
              <a:solidFill>
                <a:srgbClr val="0000FF">
                  <a:alpha val="53999"/>
                </a:srgb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US" altLang="de-DE" sz="2600" b="1" dirty="0" smtClean="0">
                <a:solidFill>
                  <a:srgbClr val="0000CC"/>
                </a:solidFill>
                <a:latin typeface="Times New Roman"/>
                <a:ea typeface="ＭＳ Ｐゴシック" pitchFamily="34" charset="-128"/>
                <a:cs typeface="Times New Roman"/>
              </a:rPr>
              <a:t>Method to characterize the pulse shape of </a:t>
            </a:r>
            <a:r>
              <a:rPr lang="en-US" altLang="de-DE" sz="2600" b="1" dirty="0" err="1" smtClean="0">
                <a:solidFill>
                  <a:srgbClr val="0000CC"/>
                </a:solidFill>
                <a:latin typeface="Times New Roman"/>
                <a:ea typeface="ＭＳ Ｐゴシック" pitchFamily="34" charset="-128"/>
                <a:cs typeface="Times New Roman"/>
              </a:rPr>
              <a:t>HPGe</a:t>
            </a:r>
            <a:r>
              <a:rPr lang="en-US" altLang="de-DE" sz="2600" b="1" dirty="0" smtClean="0">
                <a:solidFill>
                  <a:srgbClr val="0000CC"/>
                </a:solidFill>
                <a:latin typeface="Times New Roman"/>
                <a:ea typeface="ＭＳ Ｐゴシック" pitchFamily="34" charset="-128"/>
                <a:cs typeface="Times New Roman"/>
              </a:rPr>
              <a:t> detectors</a:t>
            </a:r>
            <a:endParaRPr lang="en-US" altLang="de-DE" sz="2600" b="1" dirty="0" smtClean="0">
              <a:solidFill>
                <a:srgbClr val="0000CC"/>
              </a:solidFill>
              <a:latin typeface="Times New Roman" pitchFamily="18" charset="0"/>
              <a:ea typeface="ＭＳ Ｐゴシック" pitchFamily="34" charset="-128"/>
            </a:endParaRPr>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00" y="2340000"/>
            <a:ext cx="8011082" cy="4510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000" y="1368000"/>
            <a:ext cx="2433600" cy="917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5135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3" name="Text Box 9"/>
          <p:cNvSpPr txBox="1">
            <a:spLocks noChangeArrowheads="1"/>
          </p:cNvSpPr>
          <p:nvPr/>
        </p:nvSpPr>
        <p:spPr bwMode="auto">
          <a:xfrm>
            <a:off x="5562600" y="2286000"/>
            <a:ext cx="2819400" cy="1446550"/>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600" dirty="0">
                <a:solidFill>
                  <a:srgbClr val="000000"/>
                </a:solidFill>
                <a:latin typeface="Times New Roman" panose="02020603050405020304" pitchFamily="18" charset="0"/>
                <a:cs typeface="Times New Roman" panose="02020603050405020304" pitchFamily="18" charset="0"/>
              </a:rPr>
              <a:t>Characteristics:</a:t>
            </a:r>
          </a:p>
          <a:p>
            <a:pPr>
              <a:spcBef>
                <a:spcPct val="50000"/>
              </a:spcBef>
              <a:buFontTx/>
              <a:buChar char="•"/>
            </a:pPr>
            <a:r>
              <a:rPr lang="en-US" altLang="de-DE" sz="1600" dirty="0">
                <a:solidFill>
                  <a:srgbClr val="000000"/>
                </a:solidFill>
                <a:latin typeface="Times New Roman" panose="02020603050405020304" pitchFamily="18" charset="0"/>
                <a:cs typeface="Times New Roman" panose="02020603050405020304" pitchFamily="18" charset="0"/>
              </a:rPr>
              <a:t>  Faster</a:t>
            </a:r>
            <a:endParaRPr lang="en-US" altLang="de-DE" sz="1600" baseline="30000" dirty="0">
              <a:solidFill>
                <a:srgbClr val="000000"/>
              </a:solidFill>
              <a:latin typeface="Times New Roman" panose="02020603050405020304" pitchFamily="18" charset="0"/>
              <a:cs typeface="Times New Roman" panose="02020603050405020304" pitchFamily="18" charset="0"/>
            </a:endParaRPr>
          </a:p>
          <a:p>
            <a:pPr>
              <a:spcBef>
                <a:spcPct val="50000"/>
              </a:spcBef>
              <a:buFontTx/>
              <a:buChar char="•"/>
            </a:pPr>
            <a:r>
              <a:rPr lang="en-US" altLang="de-DE" sz="1600" dirty="0">
                <a:solidFill>
                  <a:srgbClr val="000000"/>
                </a:solidFill>
                <a:latin typeface="Times New Roman" panose="02020603050405020304" pitchFamily="18" charset="0"/>
                <a:cs typeface="Times New Roman" panose="02020603050405020304" pitchFamily="18" charset="0"/>
              </a:rPr>
              <a:t>  Precision: 1-2 mm</a:t>
            </a:r>
          </a:p>
          <a:p>
            <a:pPr>
              <a:spcBef>
                <a:spcPct val="50000"/>
              </a:spcBef>
              <a:buFontTx/>
              <a:buChar char="•"/>
            </a:pPr>
            <a:r>
              <a:rPr lang="en-US" altLang="de-DE" sz="1600" dirty="0">
                <a:solidFill>
                  <a:srgbClr val="000000"/>
                </a:solidFill>
                <a:latin typeface="Times New Roman" panose="02020603050405020304" pitchFamily="18" charset="0"/>
                <a:cs typeface="Times New Roman" panose="02020603050405020304" pitchFamily="18" charset="0"/>
              </a:rPr>
              <a:t>  Imaging capability</a:t>
            </a:r>
          </a:p>
        </p:txBody>
      </p:sp>
      <p:sp>
        <p:nvSpPr>
          <p:cNvPr id="36874" name="Text Box 10"/>
          <p:cNvSpPr txBox="1">
            <a:spLocks noChangeArrowheads="1"/>
          </p:cNvSpPr>
          <p:nvPr/>
        </p:nvSpPr>
        <p:spPr bwMode="auto">
          <a:xfrm>
            <a:off x="2052000" y="5220000"/>
            <a:ext cx="2988000" cy="1323439"/>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de-DE" sz="1600" dirty="0">
                <a:solidFill>
                  <a:srgbClr val="000000"/>
                </a:solidFill>
                <a:latin typeface="Times New Roman" panose="02020603050405020304" pitchFamily="18" charset="0"/>
                <a:cs typeface="Times New Roman" panose="02020603050405020304" pitchFamily="18" charset="0"/>
              </a:rPr>
              <a:t>Requirements:</a:t>
            </a:r>
          </a:p>
          <a:p>
            <a:r>
              <a:rPr lang="en-US" altLang="de-DE" sz="1600" dirty="0">
                <a:solidFill>
                  <a:srgbClr val="000000"/>
                </a:solidFill>
                <a:latin typeface="Times New Roman" panose="02020603050405020304" pitchFamily="18" charset="0"/>
                <a:cs typeface="Times New Roman" panose="02020603050405020304" pitchFamily="18" charset="0"/>
              </a:rPr>
              <a:t>1. Position sensitive detector</a:t>
            </a:r>
          </a:p>
          <a:p>
            <a:r>
              <a:rPr lang="en-US" altLang="de-DE" sz="1600" dirty="0">
                <a:solidFill>
                  <a:srgbClr val="000000"/>
                </a:solidFill>
                <a:latin typeface="Times New Roman" panose="02020603050405020304" pitchFamily="18" charset="0"/>
                <a:cs typeface="Times New Roman" panose="02020603050405020304" pitchFamily="18" charset="0"/>
              </a:rPr>
              <a:t>   - Excellent </a:t>
            </a:r>
            <a:r>
              <a:rPr lang="el-GR" altLang="de-DE" sz="1600" dirty="0">
                <a:solidFill>
                  <a:srgbClr val="000000"/>
                </a:solidFill>
                <a:latin typeface="Times New Roman" panose="02020603050405020304" pitchFamily="18" charset="0"/>
                <a:cs typeface="Times New Roman" panose="02020603050405020304" pitchFamily="18" charset="0"/>
              </a:rPr>
              <a:t>Δ</a:t>
            </a:r>
            <a:r>
              <a:rPr lang="en-US" altLang="de-DE" sz="1600" dirty="0">
                <a:solidFill>
                  <a:srgbClr val="000000"/>
                </a:solidFill>
                <a:latin typeface="Times New Roman" panose="02020603050405020304" pitchFamily="18" charset="0"/>
                <a:cs typeface="Times New Roman" panose="02020603050405020304" pitchFamily="18" charset="0"/>
              </a:rPr>
              <a:t>x/x</a:t>
            </a:r>
          </a:p>
          <a:p>
            <a:r>
              <a:rPr lang="en-US" altLang="de-DE" sz="1600" dirty="0">
                <a:solidFill>
                  <a:srgbClr val="000000"/>
                </a:solidFill>
                <a:latin typeface="Times New Roman" panose="02020603050405020304" pitchFamily="18" charset="0"/>
                <a:cs typeface="Times New Roman" panose="02020603050405020304" pitchFamily="18" charset="0"/>
              </a:rPr>
              <a:t>   - Large field of view</a:t>
            </a:r>
          </a:p>
          <a:p>
            <a:r>
              <a:rPr lang="en-US" altLang="de-DE" sz="1600" dirty="0">
                <a:solidFill>
                  <a:srgbClr val="000000"/>
                </a:solidFill>
                <a:latin typeface="Times New Roman" panose="02020603050405020304" pitchFamily="18" charset="0"/>
                <a:cs typeface="Times New Roman" panose="02020603050405020304" pitchFamily="18" charset="0"/>
              </a:rPr>
              <a:t>2. Method to compare the pulses</a:t>
            </a:r>
            <a:endParaRPr lang="de-DE" altLang="de-DE" sz="1600" dirty="0">
              <a:solidFill>
                <a:srgbClr val="000000"/>
              </a:solidFill>
              <a:latin typeface="Times New Roman" panose="02020603050405020304" pitchFamily="18" charset="0"/>
              <a:cs typeface="Times New Roman" panose="02020603050405020304" pitchFamily="18" charset="0"/>
            </a:endParaRPr>
          </a:p>
        </p:txBody>
      </p:sp>
      <p:pic>
        <p:nvPicPr>
          <p:cNvPr id="36875"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219200"/>
            <a:ext cx="4724400" cy="394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6" name="AutoShape 12"/>
          <p:cNvSpPr>
            <a:spLocks noChangeArrowheads="1"/>
          </p:cNvSpPr>
          <p:nvPr/>
        </p:nvSpPr>
        <p:spPr bwMode="auto">
          <a:xfrm>
            <a:off x="3657600" y="3886200"/>
            <a:ext cx="504825" cy="838200"/>
          </a:xfrm>
          <a:prstGeom prst="curvedLeftArrow">
            <a:avLst>
              <a:gd name="adj1" fmla="val 33208"/>
              <a:gd name="adj2" fmla="val 66415"/>
              <a:gd name="adj3" fmla="val 33333"/>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6877" name="Text Box 13"/>
          <p:cNvSpPr txBox="1">
            <a:spLocks noChangeArrowheads="1"/>
          </p:cNvSpPr>
          <p:nvPr/>
        </p:nvSpPr>
        <p:spPr bwMode="auto">
          <a:xfrm>
            <a:off x="5105400" y="4114800"/>
            <a:ext cx="2209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400" b="1" dirty="0" err="1">
                <a:solidFill>
                  <a:srgbClr val="000000"/>
                </a:solidFill>
                <a:latin typeface="Times New Roman" panose="02020603050405020304" pitchFamily="18" charset="0"/>
                <a:cs typeface="Times New Roman" panose="02020603050405020304" pitchFamily="18" charset="0"/>
              </a:rPr>
              <a:t>Rotating</a:t>
            </a:r>
            <a:r>
              <a:rPr lang="de-DE" altLang="de-DE" sz="1400" b="1" dirty="0">
                <a:solidFill>
                  <a:srgbClr val="000000"/>
                </a:solidFill>
                <a:latin typeface="Times New Roman" panose="02020603050405020304" pitchFamily="18" charset="0"/>
                <a:cs typeface="Times New Roman" panose="02020603050405020304" pitchFamily="18" charset="0"/>
              </a:rPr>
              <a:t> </a:t>
            </a:r>
            <a:r>
              <a:rPr lang="de-DE" altLang="de-DE" sz="1400" b="1" dirty="0" err="1">
                <a:solidFill>
                  <a:srgbClr val="000000"/>
                </a:solidFill>
                <a:latin typeface="Times New Roman" panose="02020603050405020304" pitchFamily="18" charset="0"/>
                <a:cs typeface="Times New Roman" panose="02020603050405020304" pitchFamily="18" charset="0"/>
              </a:rPr>
              <a:t>table</a:t>
            </a:r>
            <a:endParaRPr lang="de-DE" altLang="de-DE" sz="1400" b="1" dirty="0">
              <a:solidFill>
                <a:srgbClr val="000000"/>
              </a:solidFill>
              <a:latin typeface="Times New Roman" panose="02020603050405020304" pitchFamily="18" charset="0"/>
              <a:cs typeface="Times New Roman" panose="02020603050405020304" pitchFamily="18" charset="0"/>
            </a:endParaRPr>
          </a:p>
        </p:txBody>
      </p:sp>
      <p:sp>
        <p:nvSpPr>
          <p:cNvPr id="36878" name="Line 14"/>
          <p:cNvSpPr>
            <a:spLocks noChangeShapeType="1"/>
          </p:cNvSpPr>
          <p:nvPr/>
        </p:nvSpPr>
        <p:spPr bwMode="auto">
          <a:xfrm flipH="1">
            <a:off x="4267200" y="4267200"/>
            <a:ext cx="838200" cy="0"/>
          </a:xfrm>
          <a:prstGeom prst="line">
            <a:avLst/>
          </a:prstGeom>
          <a:noFill/>
          <a:ln w="28575">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879" name="Line 15"/>
          <p:cNvSpPr>
            <a:spLocks noChangeShapeType="1"/>
          </p:cNvSpPr>
          <p:nvPr/>
        </p:nvSpPr>
        <p:spPr bwMode="auto">
          <a:xfrm flipH="1">
            <a:off x="4419600" y="1981200"/>
            <a:ext cx="685800" cy="0"/>
          </a:xfrm>
          <a:prstGeom prst="line">
            <a:avLst/>
          </a:prstGeom>
          <a:noFill/>
          <a:ln w="28575">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880" name="Text Box 16"/>
          <p:cNvSpPr txBox="1">
            <a:spLocks noChangeArrowheads="1"/>
          </p:cNvSpPr>
          <p:nvPr/>
        </p:nvSpPr>
        <p:spPr bwMode="auto">
          <a:xfrm>
            <a:off x="5105400" y="1828800"/>
            <a:ext cx="2895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400" b="1" dirty="0">
                <a:solidFill>
                  <a:srgbClr val="000000"/>
                </a:solidFill>
                <a:latin typeface="Times New Roman" panose="02020603050405020304" pitchFamily="18" charset="0"/>
                <a:cs typeface="Times New Roman" panose="02020603050405020304" pitchFamily="18" charset="0"/>
              </a:rPr>
              <a:t>Position sensitive </a:t>
            </a:r>
            <a:r>
              <a:rPr lang="de-DE" altLang="de-DE" sz="1400" b="1" dirty="0" err="1">
                <a:solidFill>
                  <a:srgbClr val="000000"/>
                </a:solidFill>
                <a:latin typeface="Times New Roman" panose="02020603050405020304" pitchFamily="18" charset="0"/>
                <a:cs typeface="Times New Roman" panose="02020603050405020304" pitchFamily="18" charset="0"/>
              </a:rPr>
              <a:t>detector</a:t>
            </a:r>
            <a:endParaRPr lang="de-DE" altLang="de-DE" sz="1400" b="1" dirty="0">
              <a:solidFill>
                <a:srgbClr val="000000"/>
              </a:solidFill>
              <a:latin typeface="Times New Roman" panose="02020603050405020304" pitchFamily="18" charset="0"/>
              <a:cs typeface="Times New Roman" panose="02020603050405020304" pitchFamily="18" charset="0"/>
            </a:endParaRPr>
          </a:p>
        </p:txBody>
      </p:sp>
      <p:sp>
        <p:nvSpPr>
          <p:cNvPr id="36881" name="AutoShape 17"/>
          <p:cNvSpPr>
            <a:spLocks noChangeArrowheads="1"/>
          </p:cNvSpPr>
          <p:nvPr/>
        </p:nvSpPr>
        <p:spPr bwMode="auto">
          <a:xfrm>
            <a:off x="3733800" y="2133600"/>
            <a:ext cx="76200" cy="76200"/>
          </a:xfrm>
          <a:prstGeom prst="irregularSeal1">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6882" name="Oval 18"/>
          <p:cNvSpPr>
            <a:spLocks noChangeArrowheads="1"/>
          </p:cNvSpPr>
          <p:nvPr/>
        </p:nvSpPr>
        <p:spPr bwMode="auto">
          <a:xfrm>
            <a:off x="3429000" y="1628775"/>
            <a:ext cx="647700" cy="50482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de-DE" sz="1200" b="1" baseline="30000">
                <a:solidFill>
                  <a:srgbClr val="FFCC00"/>
                </a:solidFill>
                <a:latin typeface="Verdana" pitchFamily="34" charset="0"/>
              </a:rPr>
              <a:t>22</a:t>
            </a:r>
            <a:r>
              <a:rPr lang="en-GB" altLang="de-DE" sz="1200" b="1">
                <a:solidFill>
                  <a:srgbClr val="FFCC00"/>
                </a:solidFill>
                <a:latin typeface="Verdana" pitchFamily="34" charset="0"/>
              </a:rPr>
              <a:t>Na</a:t>
            </a:r>
            <a:endParaRPr lang="de-DE" altLang="de-DE" sz="1200" b="1">
              <a:solidFill>
                <a:srgbClr val="FFCC00"/>
              </a:solidFill>
              <a:latin typeface="Verdana" pitchFamily="34" charset="0"/>
            </a:endParaRPr>
          </a:p>
        </p:txBody>
      </p:sp>
      <p:sp>
        <p:nvSpPr>
          <p:cNvPr id="13"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rPr>
              <a:t>Scanner at GSI</a:t>
            </a:r>
          </a:p>
        </p:txBody>
      </p:sp>
    </p:spTree>
    <p:extLst>
      <p:ext uri="{BB962C8B-B14F-4D97-AF65-F5344CB8AC3E}">
        <p14:creationId xmlns:p14="http://schemas.microsoft.com/office/powerpoint/2010/main" val="1842504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onventionalscan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20875"/>
            <a:ext cx="5448300" cy="3032125"/>
          </a:xfrm>
          <a:prstGeom prst="rect">
            <a:avLst/>
          </a:prstGeom>
          <a:noFill/>
          <a:extLst>
            <a:ext uri="{909E8E84-426E-40DD-AFC4-6F175D3DCCD1}">
              <a14:hiddenFill xmlns:a14="http://schemas.microsoft.com/office/drawing/2010/main">
                <a:solidFill>
                  <a:srgbClr val="FFFFFF"/>
                </a:solidFill>
              </a14:hiddenFill>
            </a:ext>
          </a:extLst>
        </p:spPr>
      </p:pic>
      <p:sp>
        <p:nvSpPr>
          <p:cNvPr id="69635" name="Text Box 3"/>
          <p:cNvSpPr txBox="1">
            <a:spLocks noChangeArrowheads="1"/>
          </p:cNvSpPr>
          <p:nvPr/>
        </p:nvSpPr>
        <p:spPr bwMode="auto">
          <a:xfrm>
            <a:off x="359999" y="5036983"/>
            <a:ext cx="8316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00000"/>
              </a:lnSpc>
              <a:spcBef>
                <a:spcPct val="50000"/>
              </a:spcBef>
              <a:buClrTx/>
              <a:buSzTx/>
              <a:buFontTx/>
              <a:buNone/>
            </a:pPr>
            <a:r>
              <a:rPr lang="en-US" altLang="de-DE" dirty="0" smtClean="0">
                <a:solidFill>
                  <a:srgbClr val="0000CC"/>
                </a:solidFill>
                <a:latin typeface="Times New Roman" panose="02020603050405020304" pitchFamily="18" charset="0"/>
                <a:cs typeface="Times New Roman" panose="02020603050405020304" pitchFamily="18" charset="0"/>
              </a:rPr>
              <a:t>Advantage over conventional scanner: Full detector can be scanned in one measurement 10 times faster than a conventional scanner                                                            Accuracy of simulations can be checked for complex regions of electric field</a:t>
            </a:r>
            <a:endParaRPr lang="en-US" altLang="de-DE" dirty="0">
              <a:solidFill>
                <a:srgbClr val="0000CC"/>
              </a:solidFill>
              <a:latin typeface="Times New Roman" panose="02020603050405020304" pitchFamily="18" charset="0"/>
              <a:cs typeface="Times New Roman" panose="02020603050405020304" pitchFamily="18" charset="0"/>
            </a:endParaRPr>
          </a:p>
        </p:txBody>
      </p:sp>
      <p:sp>
        <p:nvSpPr>
          <p:cNvPr id="17"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cs typeface="Times New Roman"/>
              </a:rPr>
              <a:t>Superiority over conventional scanner</a:t>
            </a:r>
            <a:endParaRPr lang="en-GB" altLang="de-DE" sz="2600" b="1" dirty="0" smtClean="0">
              <a:solidFill>
                <a:srgbClr val="0000CC"/>
              </a:solidFill>
              <a:latin typeface="Times New Roman" pitchFamily="18" charset="0"/>
              <a:ea typeface="ＭＳ Ｐゴシック" pitchFamily="34" charset="-128"/>
            </a:endParaRPr>
          </a:p>
        </p:txBody>
      </p:sp>
      <p:sp>
        <p:nvSpPr>
          <p:cNvPr id="18" name="Text Box 72"/>
          <p:cNvSpPr txBox="1">
            <a:spLocks noChangeArrowheads="1"/>
          </p:cNvSpPr>
          <p:nvPr/>
        </p:nvSpPr>
        <p:spPr bwMode="auto">
          <a:xfrm>
            <a:off x="504000" y="2736000"/>
            <a:ext cx="612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600" dirty="0">
                <a:solidFill>
                  <a:srgbClr val="990000"/>
                </a:solidFill>
                <a:latin typeface="Times New Roman" panose="02020603050405020304" pitchFamily="18" charset="0"/>
                <a:cs typeface="Times New Roman" panose="02020603050405020304" pitchFamily="18" charset="0"/>
              </a:rPr>
              <a:t>BGO</a:t>
            </a:r>
          </a:p>
        </p:txBody>
      </p:sp>
      <p:sp>
        <p:nvSpPr>
          <p:cNvPr id="19" name="Text Box 72"/>
          <p:cNvSpPr txBox="1">
            <a:spLocks noChangeArrowheads="1"/>
          </p:cNvSpPr>
          <p:nvPr/>
        </p:nvSpPr>
        <p:spPr bwMode="auto">
          <a:xfrm>
            <a:off x="4176000" y="2736000"/>
            <a:ext cx="612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600" dirty="0">
                <a:solidFill>
                  <a:srgbClr val="990000"/>
                </a:solidFill>
                <a:latin typeface="Times New Roman" panose="02020603050405020304" pitchFamily="18" charset="0"/>
                <a:cs typeface="Times New Roman" panose="02020603050405020304" pitchFamily="18" charset="0"/>
              </a:rPr>
              <a:t>BGO</a:t>
            </a:r>
          </a:p>
        </p:txBody>
      </p:sp>
      <p:sp>
        <p:nvSpPr>
          <p:cNvPr id="20" name="Text Box 83"/>
          <p:cNvSpPr txBox="1">
            <a:spLocks noChangeArrowheads="1"/>
          </p:cNvSpPr>
          <p:nvPr/>
        </p:nvSpPr>
        <p:spPr bwMode="auto">
          <a:xfrm>
            <a:off x="683568" y="1268760"/>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de-DE" sz="1200" dirty="0" smtClean="0">
                <a:solidFill>
                  <a:srgbClr val="000000"/>
                </a:solidFill>
                <a:latin typeface="Times New Roman" panose="02020603050405020304" pitchFamily="18" charset="0"/>
                <a:cs typeface="Times New Roman" panose="02020603050405020304" pitchFamily="18" charset="0"/>
              </a:rPr>
              <a:t>coincidence between the Germanium and BGO detectors for 90 degree </a:t>
            </a:r>
            <a:r>
              <a:rPr lang="en-US" altLang="de-DE" sz="1200" dirty="0">
                <a:solidFill>
                  <a:srgbClr val="000000"/>
                </a:solidFill>
                <a:latin typeface="Times New Roman" panose="02020603050405020304" pitchFamily="18" charset="0"/>
                <a:cs typeface="Times New Roman" panose="02020603050405020304" pitchFamily="18" charset="0"/>
              </a:rPr>
              <a:t>C</a:t>
            </a:r>
            <a:r>
              <a:rPr lang="en-US" altLang="de-DE" sz="1200" dirty="0" smtClean="0">
                <a:solidFill>
                  <a:srgbClr val="000000"/>
                </a:solidFill>
                <a:latin typeface="Times New Roman" panose="02020603050405020304" pitchFamily="18" charset="0"/>
                <a:cs typeface="Times New Roman" panose="02020603050405020304" pitchFamily="18" charset="0"/>
              </a:rPr>
              <a:t>ompton scattered events for depth determination</a:t>
            </a:r>
            <a:endParaRPr lang="en-US" altLang="de-DE" sz="1200" dirty="0">
              <a:solidFill>
                <a:srgbClr val="000000"/>
              </a:solidFill>
              <a:latin typeface="Times New Roman" panose="02020603050405020304" pitchFamily="18" charset="0"/>
              <a:cs typeface="Times New Roman" panose="02020603050405020304" pitchFamily="18"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9999" y="2520000"/>
            <a:ext cx="2904762" cy="109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5436096" y="4077072"/>
            <a:ext cx="659155" cy="369332"/>
          </a:xfrm>
          <a:prstGeom prst="rect">
            <a:avLst/>
          </a:prstGeom>
          <a:noFill/>
        </p:spPr>
        <p:txBody>
          <a:bodyPr wrap="none" rtlCol="0">
            <a:spAutoFit/>
          </a:bodyPr>
          <a:lstStyle/>
          <a:p>
            <a:r>
              <a:rPr lang="en-US" baseline="30000" dirty="0" smtClean="0">
                <a:latin typeface="Times New Roman" panose="02020603050405020304" pitchFamily="18" charset="0"/>
                <a:cs typeface="Times New Roman" panose="02020603050405020304" pitchFamily="18" charset="0"/>
              </a:rPr>
              <a:t>137</a:t>
            </a:r>
            <a:r>
              <a:rPr lang="en-US" dirty="0" smtClean="0">
                <a:latin typeface="Times New Roman" panose="02020603050405020304" pitchFamily="18" charset="0"/>
                <a:cs typeface="Times New Roman" panose="02020603050405020304" pitchFamily="18" charset="0"/>
              </a:rPr>
              <a:t>Cs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0165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6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Text Box 5"/>
          <p:cNvSpPr txBox="1">
            <a:spLocks noChangeArrowheads="1"/>
          </p:cNvSpPr>
          <p:nvPr/>
        </p:nvSpPr>
        <p:spPr bwMode="auto">
          <a:xfrm>
            <a:off x="2819400" y="2209800"/>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sz="1600">
              <a:solidFill>
                <a:srgbClr val="000000"/>
              </a:solidFill>
            </a:endParaRPr>
          </a:p>
        </p:txBody>
      </p:sp>
      <p:grpSp>
        <p:nvGrpSpPr>
          <p:cNvPr id="33799" name="Group 7"/>
          <p:cNvGrpSpPr>
            <a:grpSpLocks/>
          </p:cNvGrpSpPr>
          <p:nvPr/>
        </p:nvGrpSpPr>
        <p:grpSpPr bwMode="auto">
          <a:xfrm>
            <a:off x="72000" y="1800000"/>
            <a:ext cx="2895600" cy="1939925"/>
            <a:chOff x="0" y="960"/>
            <a:chExt cx="1824" cy="1222"/>
          </a:xfrm>
        </p:grpSpPr>
        <p:pic>
          <p:nvPicPr>
            <p:cNvPr id="3380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0"/>
              <a:ext cx="1824" cy="1222"/>
            </a:xfrm>
            <a:prstGeom prst="rect">
              <a:avLst/>
            </a:prstGeom>
            <a:noFill/>
            <a:extLst>
              <a:ext uri="{909E8E84-426E-40DD-AFC4-6F175D3DCCD1}">
                <a14:hiddenFill xmlns:a14="http://schemas.microsoft.com/office/drawing/2010/main">
                  <a:solidFill>
                    <a:srgbClr val="FFFFFF"/>
                  </a:solidFill>
                </a14:hiddenFill>
              </a:ext>
            </a:extLst>
          </p:spPr>
        </p:pic>
        <p:sp>
          <p:nvSpPr>
            <p:cNvPr id="33801" name="Text Box 9"/>
            <p:cNvSpPr txBox="1">
              <a:spLocks noChangeArrowheads="1"/>
            </p:cNvSpPr>
            <p:nvPr/>
          </p:nvSpPr>
          <p:spPr bwMode="auto">
            <a:xfrm>
              <a:off x="288" y="1008"/>
              <a:ext cx="40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600" b="1">
                  <a:solidFill>
                    <a:srgbClr val="FF0000"/>
                  </a:solidFill>
                </a:rPr>
                <a:t>a)</a:t>
              </a:r>
            </a:p>
          </p:txBody>
        </p:sp>
      </p:grpSp>
      <p:sp>
        <p:nvSpPr>
          <p:cNvPr id="33803" name="Text Box 11"/>
          <p:cNvSpPr txBox="1">
            <a:spLocks noChangeArrowheads="1"/>
          </p:cNvSpPr>
          <p:nvPr/>
        </p:nvSpPr>
        <p:spPr bwMode="auto">
          <a:xfrm>
            <a:off x="360000" y="6624000"/>
            <a:ext cx="2448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de-DE" sz="1000" dirty="0" smtClean="0">
                <a:solidFill>
                  <a:srgbClr val="000000"/>
                </a:solidFill>
                <a:latin typeface="Times New Roman" panose="02020603050405020304" pitchFamily="18" charset="0"/>
                <a:cs typeface="Times New Roman" panose="02020603050405020304" pitchFamily="18" charset="0"/>
              </a:rPr>
              <a:t>F.C.L. </a:t>
            </a:r>
            <a:r>
              <a:rPr lang="es-ES" altLang="de-DE" sz="1000" dirty="0" err="1">
                <a:solidFill>
                  <a:srgbClr val="000000"/>
                </a:solidFill>
                <a:latin typeface="Times New Roman" panose="02020603050405020304" pitchFamily="18" charset="0"/>
                <a:cs typeface="Times New Roman" panose="02020603050405020304" pitchFamily="18" charset="0"/>
              </a:rPr>
              <a:t>Crespi</a:t>
            </a:r>
            <a:r>
              <a:rPr lang="es-ES" altLang="de-DE" sz="1000" dirty="0">
                <a:solidFill>
                  <a:srgbClr val="000000"/>
                </a:solidFill>
                <a:latin typeface="Times New Roman" panose="02020603050405020304" pitchFamily="18" charset="0"/>
                <a:cs typeface="Times New Roman" panose="02020603050405020304" pitchFamily="18" charset="0"/>
              </a:rPr>
              <a:t>, et al. NIM A </a:t>
            </a:r>
            <a:r>
              <a:rPr lang="es-ES" altLang="de-DE" sz="1000" dirty="0" smtClean="0">
                <a:solidFill>
                  <a:srgbClr val="000000"/>
                </a:solidFill>
                <a:latin typeface="Times New Roman" panose="02020603050405020304" pitchFamily="18" charset="0"/>
                <a:cs typeface="Times New Roman" panose="02020603050405020304" pitchFamily="18" charset="0"/>
              </a:rPr>
              <a:t>593 (2008), 440</a:t>
            </a:r>
            <a:endParaRPr lang="es-ES" altLang="de-DE" sz="1000" dirty="0">
              <a:solidFill>
                <a:srgbClr val="000000"/>
              </a:solidFill>
              <a:latin typeface="Times New Roman" panose="02020603050405020304" pitchFamily="18" charset="0"/>
              <a:cs typeface="Times New Roman" panose="02020603050405020304" pitchFamily="18" charset="0"/>
            </a:endParaRPr>
          </a:p>
        </p:txBody>
      </p:sp>
      <p:sp>
        <p:nvSpPr>
          <p:cNvPr id="21"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rPr>
              <a:t>Scanner based on pulse shape comparison scan</a:t>
            </a:r>
          </a:p>
        </p:txBody>
      </p:sp>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l="45107" t="27321" r="6444"/>
          <a:stretch>
            <a:fillRect/>
          </a:stretch>
        </p:blipFill>
        <p:spPr bwMode="auto">
          <a:xfrm>
            <a:off x="3924300" y="1845420"/>
            <a:ext cx="13779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4"/>
          <p:cNvGrpSpPr>
            <a:grpSpLocks/>
          </p:cNvGrpSpPr>
          <p:nvPr/>
        </p:nvGrpSpPr>
        <p:grpSpPr bwMode="auto">
          <a:xfrm rot="18900000">
            <a:off x="4643438" y="2132757"/>
            <a:ext cx="107950" cy="468313"/>
            <a:chOff x="2959" y="1207"/>
            <a:chExt cx="68" cy="295"/>
          </a:xfrm>
        </p:grpSpPr>
        <p:sp>
          <p:nvSpPr>
            <p:cNvPr id="24" name="AutoShape 5"/>
            <p:cNvSpPr>
              <a:spLocks noChangeArrowheads="1"/>
            </p:cNvSpPr>
            <p:nvPr/>
          </p:nvSpPr>
          <p:spPr bwMode="auto">
            <a:xfrm>
              <a:off x="2959" y="1457"/>
              <a:ext cx="68" cy="45"/>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5" name="AutoShape 6"/>
            <p:cNvSpPr>
              <a:spLocks noChangeArrowheads="1"/>
            </p:cNvSpPr>
            <p:nvPr/>
          </p:nvSpPr>
          <p:spPr bwMode="auto">
            <a:xfrm>
              <a:off x="2959" y="1366"/>
              <a:ext cx="68" cy="45"/>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6" name="AutoShape 7"/>
            <p:cNvSpPr>
              <a:spLocks noChangeArrowheads="1"/>
            </p:cNvSpPr>
            <p:nvPr/>
          </p:nvSpPr>
          <p:spPr bwMode="auto">
            <a:xfrm>
              <a:off x="2959" y="1298"/>
              <a:ext cx="68" cy="45"/>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7" name="AutoShape 8"/>
            <p:cNvSpPr>
              <a:spLocks noChangeArrowheads="1"/>
            </p:cNvSpPr>
            <p:nvPr/>
          </p:nvSpPr>
          <p:spPr bwMode="auto">
            <a:xfrm>
              <a:off x="2959" y="1207"/>
              <a:ext cx="68" cy="45"/>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
        <p:nvSpPr>
          <p:cNvPr id="28" name="Text Box 9"/>
          <p:cNvSpPr txBox="1">
            <a:spLocks noChangeArrowheads="1"/>
          </p:cNvSpPr>
          <p:nvPr/>
        </p:nvSpPr>
        <p:spPr bwMode="auto">
          <a:xfrm>
            <a:off x="5435600" y="2672507"/>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600" b="1">
                <a:solidFill>
                  <a:srgbClr val="FF0000"/>
                </a:solidFill>
              </a:rPr>
              <a:t>a)</a:t>
            </a:r>
          </a:p>
        </p:txBody>
      </p:sp>
      <p:sp>
        <p:nvSpPr>
          <p:cNvPr id="29" name="Line 10"/>
          <p:cNvSpPr>
            <a:spLocks noChangeShapeType="1"/>
          </p:cNvSpPr>
          <p:nvPr/>
        </p:nvSpPr>
        <p:spPr bwMode="auto">
          <a:xfrm flipH="1" flipV="1">
            <a:off x="5040313" y="2672507"/>
            <a:ext cx="612775" cy="539750"/>
          </a:xfrm>
          <a:prstGeom prst="line">
            <a:avLst/>
          </a:prstGeom>
          <a:noFill/>
          <a:ln w="190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0" name="Line 11"/>
          <p:cNvSpPr>
            <a:spLocks noChangeShapeType="1"/>
          </p:cNvSpPr>
          <p:nvPr/>
        </p:nvSpPr>
        <p:spPr bwMode="auto">
          <a:xfrm flipH="1" flipV="1">
            <a:off x="4427538" y="2132757"/>
            <a:ext cx="612775" cy="539750"/>
          </a:xfrm>
          <a:prstGeom prst="line">
            <a:avLst/>
          </a:prstGeom>
          <a:noFill/>
          <a:ln w="19050">
            <a:solidFill>
              <a:srgbClr val="00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 name="AutoShape 16"/>
          <p:cNvSpPr>
            <a:spLocks noChangeArrowheads="1"/>
          </p:cNvSpPr>
          <p:nvPr/>
        </p:nvSpPr>
        <p:spPr bwMode="auto">
          <a:xfrm rot="18900000">
            <a:off x="4681538" y="2383582"/>
            <a:ext cx="107950" cy="71438"/>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7" name="AutoShape 29"/>
          <p:cNvSpPr>
            <a:spLocks noChangeArrowheads="1"/>
          </p:cNvSpPr>
          <p:nvPr/>
        </p:nvSpPr>
        <p:spPr bwMode="auto">
          <a:xfrm rot="18900000">
            <a:off x="5556250" y="3126532"/>
            <a:ext cx="361950" cy="285750"/>
          </a:xfrm>
          <a:prstGeom prst="cube">
            <a:avLst>
              <a:gd name="adj" fmla="val 25000"/>
            </a:avLst>
          </a:prstGeom>
          <a:solidFill>
            <a:schemeClr val="accent2">
              <a:alpha val="67000"/>
            </a:schemeClr>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8" name="AutoShape 30"/>
          <p:cNvSpPr>
            <a:spLocks noChangeArrowheads="1"/>
          </p:cNvSpPr>
          <p:nvPr/>
        </p:nvSpPr>
        <p:spPr bwMode="auto">
          <a:xfrm>
            <a:off x="5638800" y="3183682"/>
            <a:ext cx="228600" cy="228600"/>
          </a:xfrm>
          <a:prstGeom prst="star5">
            <a:avLst/>
          </a:prstGeom>
          <a:solidFill>
            <a:srgbClr val="FF0000">
              <a:alpha val="52000"/>
            </a:srgbClr>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26470493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l-GR" altLang="de-DE" sz="2600" b="1" dirty="0" smtClean="0">
                <a:solidFill>
                  <a:srgbClr val="0000CC"/>
                </a:solidFill>
                <a:latin typeface="Times New Roman"/>
                <a:ea typeface="ＭＳ Ｐゴシック" pitchFamily="34" charset="-128"/>
                <a:cs typeface="Times New Roman"/>
              </a:rPr>
              <a:t>γ</a:t>
            </a:r>
            <a:r>
              <a:rPr lang="en-US" altLang="de-DE" sz="2600" b="1" dirty="0" smtClean="0">
                <a:solidFill>
                  <a:srgbClr val="0000CC"/>
                </a:solidFill>
                <a:latin typeface="Times New Roman"/>
                <a:ea typeface="ＭＳ Ｐゴシック" pitchFamily="34" charset="-128"/>
                <a:cs typeface="Times New Roman"/>
              </a:rPr>
              <a:t>-ray spectroscopy with 3D position sensitive </a:t>
            </a:r>
            <a:r>
              <a:rPr lang="en-US" altLang="de-DE" sz="2600" b="1" dirty="0" err="1" smtClean="0">
                <a:solidFill>
                  <a:srgbClr val="0000CC"/>
                </a:solidFill>
                <a:latin typeface="Times New Roman"/>
                <a:ea typeface="ＭＳ Ｐゴシック" pitchFamily="34" charset="-128"/>
                <a:cs typeface="Times New Roman"/>
              </a:rPr>
              <a:t>HPGe</a:t>
            </a:r>
            <a:r>
              <a:rPr lang="en-US" altLang="de-DE" sz="2600" b="1" dirty="0" smtClean="0">
                <a:solidFill>
                  <a:srgbClr val="0000CC"/>
                </a:solidFill>
                <a:latin typeface="Times New Roman"/>
                <a:ea typeface="ＭＳ Ｐゴシック" pitchFamily="34" charset="-128"/>
                <a:cs typeface="Times New Roman"/>
              </a:rPr>
              <a:t> detectors</a:t>
            </a:r>
            <a:endParaRPr lang="en-US" altLang="de-DE" sz="2600" b="1" dirty="0" smtClean="0">
              <a:solidFill>
                <a:srgbClr val="0000CC"/>
              </a:solidFill>
              <a:latin typeface="Times New Roman" pitchFamily="18" charset="0"/>
              <a:ea typeface="ＭＳ Ｐゴシック" pitchFamily="34" charset="-128"/>
            </a:endParaRPr>
          </a:p>
        </p:txBody>
      </p:sp>
      <p:sp>
        <p:nvSpPr>
          <p:cNvPr id="3" name="Text Box 2"/>
          <p:cNvSpPr txBox="1">
            <a:spLocks noChangeArrowheads="1"/>
          </p:cNvSpPr>
          <p:nvPr/>
        </p:nvSpPr>
        <p:spPr bwMode="auto">
          <a:xfrm>
            <a:off x="228600" y="1807939"/>
            <a:ext cx="723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de-DE" sz="1800"/>
          </a:p>
        </p:txBody>
      </p:sp>
      <p:sp>
        <p:nvSpPr>
          <p:cNvPr id="4" name="Rectangle 5"/>
          <p:cNvSpPr>
            <a:spLocks noChangeArrowheads="1"/>
          </p:cNvSpPr>
          <p:nvPr/>
        </p:nvSpPr>
        <p:spPr bwMode="auto">
          <a:xfrm>
            <a:off x="179958" y="3068414"/>
            <a:ext cx="2519363" cy="10445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 name="Text Box 6"/>
          <p:cNvSpPr txBox="1">
            <a:spLocks noChangeArrowheads="1"/>
          </p:cNvSpPr>
          <p:nvPr/>
        </p:nvSpPr>
        <p:spPr bwMode="auto">
          <a:xfrm>
            <a:off x="0" y="1196752"/>
            <a:ext cx="5400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de-DE" b="1" dirty="0"/>
              <a:t>In </a:t>
            </a:r>
            <a:r>
              <a:rPr lang="es-ES" altLang="de-DE" b="1" dirty="0" err="1"/>
              <a:t>flight</a:t>
            </a:r>
            <a:r>
              <a:rPr lang="es-ES" altLang="de-DE" b="1" dirty="0"/>
              <a:t> </a:t>
            </a:r>
            <a:r>
              <a:rPr lang="es-ES" altLang="de-DE" b="1" dirty="0">
                <a:latin typeface="Symbol" pitchFamily="18" charset="2"/>
              </a:rPr>
              <a:t>g</a:t>
            </a:r>
            <a:r>
              <a:rPr lang="es-ES" altLang="de-DE" b="1" dirty="0"/>
              <a:t>-</a:t>
            </a:r>
            <a:r>
              <a:rPr lang="es-ES" altLang="de-DE" b="1" dirty="0" err="1"/>
              <a:t>ray</a:t>
            </a:r>
            <a:r>
              <a:rPr lang="es-ES" altLang="de-DE" b="1" dirty="0"/>
              <a:t> </a:t>
            </a:r>
            <a:r>
              <a:rPr lang="es-ES" altLang="de-DE" b="1" dirty="0" err="1"/>
              <a:t>spectroscopy</a:t>
            </a:r>
            <a:endParaRPr lang="es-ES" altLang="de-DE" b="1" dirty="0"/>
          </a:p>
        </p:txBody>
      </p:sp>
      <p:sp>
        <p:nvSpPr>
          <p:cNvPr id="6" name="Text Box 7"/>
          <p:cNvSpPr txBox="1">
            <a:spLocks noChangeArrowheads="1"/>
          </p:cNvSpPr>
          <p:nvPr/>
        </p:nvSpPr>
        <p:spPr bwMode="auto">
          <a:xfrm>
            <a:off x="0" y="4100400"/>
            <a:ext cx="5400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de-DE" b="1" dirty="0" err="1"/>
              <a:t>Decay</a:t>
            </a:r>
            <a:r>
              <a:rPr lang="es-ES" altLang="de-DE" b="1" dirty="0"/>
              <a:t> </a:t>
            </a:r>
            <a:r>
              <a:rPr lang="es-ES" altLang="de-DE" b="1" dirty="0">
                <a:latin typeface="Symbol" pitchFamily="18" charset="2"/>
              </a:rPr>
              <a:t>g-</a:t>
            </a:r>
            <a:r>
              <a:rPr lang="es-ES" altLang="de-DE" b="1" dirty="0" err="1"/>
              <a:t>ray</a:t>
            </a:r>
            <a:r>
              <a:rPr lang="es-ES" altLang="de-DE" b="1" dirty="0"/>
              <a:t> </a:t>
            </a:r>
            <a:r>
              <a:rPr lang="es-ES" altLang="de-DE" b="1" dirty="0" err="1"/>
              <a:t>spectroscopy</a:t>
            </a:r>
            <a:r>
              <a:rPr lang="es-ES" altLang="de-DE" b="1" dirty="0"/>
              <a:t> </a:t>
            </a:r>
            <a:r>
              <a:rPr lang="es-ES" altLang="de-DE" b="1" dirty="0" err="1"/>
              <a:t>after</a:t>
            </a:r>
            <a:r>
              <a:rPr lang="es-ES" altLang="de-DE" b="1" dirty="0"/>
              <a:t> </a:t>
            </a:r>
            <a:r>
              <a:rPr lang="es-ES" altLang="de-DE" b="1" dirty="0" err="1"/>
              <a:t>implantation</a:t>
            </a:r>
            <a:endParaRPr lang="es-ES" altLang="de-DE" b="1" dirty="0"/>
          </a:p>
        </p:txBody>
      </p:sp>
      <p:sp>
        <p:nvSpPr>
          <p:cNvPr id="7" name="Rectangle 8"/>
          <p:cNvSpPr>
            <a:spLocks noChangeArrowheads="1"/>
          </p:cNvSpPr>
          <p:nvPr/>
        </p:nvSpPr>
        <p:spPr bwMode="auto">
          <a:xfrm>
            <a:off x="1114996" y="1736502"/>
            <a:ext cx="2089150"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Rectangle 9"/>
          <p:cNvSpPr>
            <a:spLocks noChangeArrowheads="1"/>
          </p:cNvSpPr>
          <p:nvPr/>
        </p:nvSpPr>
        <p:spPr bwMode="auto">
          <a:xfrm>
            <a:off x="1258888" y="4544789"/>
            <a:ext cx="2089150"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Rectangle 10"/>
          <p:cNvSpPr>
            <a:spLocks noChangeArrowheads="1"/>
          </p:cNvSpPr>
          <p:nvPr/>
        </p:nvSpPr>
        <p:spPr bwMode="auto">
          <a:xfrm>
            <a:off x="3167063" y="5841777"/>
            <a:ext cx="144462" cy="179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 name="Group 11"/>
          <p:cNvGrpSpPr>
            <a:grpSpLocks/>
          </p:cNvGrpSpPr>
          <p:nvPr/>
        </p:nvGrpSpPr>
        <p:grpSpPr bwMode="auto">
          <a:xfrm>
            <a:off x="0" y="4424400"/>
            <a:ext cx="4535488" cy="2139950"/>
            <a:chOff x="0" y="2568"/>
            <a:chExt cx="2857" cy="1348"/>
          </a:xfrm>
        </p:grpSpPr>
        <p:grpSp>
          <p:nvGrpSpPr>
            <p:cNvPr id="11" name="Group 12"/>
            <p:cNvGrpSpPr>
              <a:grpSpLocks/>
            </p:cNvGrpSpPr>
            <p:nvPr/>
          </p:nvGrpSpPr>
          <p:grpSpPr bwMode="auto">
            <a:xfrm>
              <a:off x="0" y="2568"/>
              <a:ext cx="2857" cy="1348"/>
              <a:chOff x="0" y="2682"/>
              <a:chExt cx="2857" cy="1348"/>
            </a:xfrm>
          </p:grpSpPr>
          <p:pic>
            <p:nvPicPr>
              <p:cNvPr id="13"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82"/>
                <a:ext cx="2767" cy="13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4"/>
              <p:cNvSpPr>
                <a:spLocks noChangeArrowheads="1"/>
              </p:cNvSpPr>
              <p:nvPr/>
            </p:nvSpPr>
            <p:spPr bwMode="auto">
              <a:xfrm>
                <a:off x="181" y="3543"/>
                <a:ext cx="1406" cy="38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5" name="Group 15"/>
              <p:cNvGrpSpPr>
                <a:grpSpLocks/>
              </p:cNvGrpSpPr>
              <p:nvPr/>
            </p:nvGrpSpPr>
            <p:grpSpPr bwMode="auto">
              <a:xfrm>
                <a:off x="1973" y="3158"/>
                <a:ext cx="884" cy="862"/>
                <a:chOff x="1973" y="3158"/>
                <a:chExt cx="884" cy="862"/>
              </a:xfrm>
            </p:grpSpPr>
            <p:sp>
              <p:nvSpPr>
                <p:cNvPr id="16" name="Rectangle 16"/>
                <p:cNvSpPr>
                  <a:spLocks noChangeArrowheads="1"/>
                </p:cNvSpPr>
                <p:nvPr/>
              </p:nvSpPr>
              <p:spPr bwMode="auto">
                <a:xfrm>
                  <a:off x="1973" y="3838"/>
                  <a:ext cx="884" cy="18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 name="Picture 17" descr="stopped"/>
                <p:cNvPicPr>
                  <a:picLocks noChangeAspect="1" noChangeArrowheads="1"/>
                </p:cNvPicPr>
                <p:nvPr/>
              </p:nvPicPr>
              <p:blipFill>
                <a:blip r:embed="rId3">
                  <a:extLst>
                    <a:ext uri="{28A0092B-C50C-407E-A947-70E740481C1C}">
                      <a14:useLocalDpi xmlns:a14="http://schemas.microsoft.com/office/drawing/2010/main" val="0"/>
                    </a:ext>
                  </a:extLst>
                </a:blip>
                <a:srcRect b="2965"/>
                <a:stretch>
                  <a:fillRect/>
                </a:stretch>
              </p:blipFill>
              <p:spPr bwMode="auto">
                <a:xfrm>
                  <a:off x="2018" y="3158"/>
                  <a:ext cx="816" cy="7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Line 18"/>
                <p:cNvSpPr>
                  <a:spLocks noChangeShapeType="1"/>
                </p:cNvSpPr>
                <p:nvPr/>
              </p:nvSpPr>
              <p:spPr bwMode="auto">
                <a:xfrm>
                  <a:off x="1995" y="3348"/>
                  <a:ext cx="91" cy="46"/>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2" name="Rectangle 19"/>
            <p:cNvSpPr>
              <a:spLocks noChangeArrowheads="1"/>
            </p:cNvSpPr>
            <p:nvPr/>
          </p:nvSpPr>
          <p:spPr bwMode="auto">
            <a:xfrm>
              <a:off x="839" y="2568"/>
              <a:ext cx="1111" cy="2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 name="AutoShape 58"/>
          <p:cNvSpPr>
            <a:spLocks noChangeArrowheads="1"/>
          </p:cNvSpPr>
          <p:nvPr/>
        </p:nvSpPr>
        <p:spPr bwMode="auto">
          <a:xfrm>
            <a:off x="2879725" y="1304702"/>
            <a:ext cx="431800" cy="144462"/>
          </a:xfrm>
          <a:prstGeom prst="rightArrow">
            <a:avLst>
              <a:gd name="adj1" fmla="val 50000"/>
              <a:gd name="adj2" fmla="val 74726"/>
            </a:avLst>
          </a:prstGeom>
          <a:gradFill rotWithShape="1">
            <a:gsLst>
              <a:gs pos="0">
                <a:schemeClr val="accent2">
                  <a:alpha val="36000"/>
                </a:schemeClr>
              </a:gs>
              <a:gs pos="100000">
                <a:schemeClr val="accent2">
                  <a:gamma/>
                  <a:shade val="96863"/>
                  <a:invGamma/>
                </a:schemeClr>
              </a:gs>
            </a:gsLst>
            <a:lin ang="5400000" scaled="1"/>
          </a:gra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de-DE">
              <a:solidFill>
                <a:schemeClr val="accent2"/>
              </a:solidFill>
              <a:latin typeface="Symbol" pitchFamily="18" charset="2"/>
            </a:endParaRPr>
          </a:p>
        </p:txBody>
      </p:sp>
      <p:sp>
        <p:nvSpPr>
          <p:cNvPr id="20" name="Text Box 59"/>
          <p:cNvSpPr txBox="1">
            <a:spLocks noChangeArrowheads="1"/>
          </p:cNvSpPr>
          <p:nvPr/>
        </p:nvSpPr>
        <p:spPr bwMode="auto">
          <a:xfrm>
            <a:off x="3455988" y="1196752"/>
            <a:ext cx="27003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de-DE" sz="2000" b="1" dirty="0">
                <a:solidFill>
                  <a:schemeClr val="accent2"/>
                </a:solidFill>
              </a:rPr>
              <a:t>HISPEC</a:t>
            </a:r>
          </a:p>
        </p:txBody>
      </p:sp>
      <p:sp>
        <p:nvSpPr>
          <p:cNvPr id="21" name="Text Box 60"/>
          <p:cNvSpPr txBox="1">
            <a:spLocks noChangeArrowheads="1"/>
          </p:cNvSpPr>
          <p:nvPr/>
        </p:nvSpPr>
        <p:spPr bwMode="auto">
          <a:xfrm>
            <a:off x="5364088" y="4112989"/>
            <a:ext cx="15478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de-DE" sz="2000" b="1" dirty="0">
                <a:solidFill>
                  <a:schemeClr val="accent2"/>
                </a:solidFill>
              </a:rPr>
              <a:t>DESPEC</a:t>
            </a:r>
          </a:p>
        </p:txBody>
      </p:sp>
      <p:sp>
        <p:nvSpPr>
          <p:cNvPr id="22" name="AutoShape 61"/>
          <p:cNvSpPr>
            <a:spLocks noChangeArrowheads="1"/>
          </p:cNvSpPr>
          <p:nvPr/>
        </p:nvSpPr>
        <p:spPr bwMode="auto">
          <a:xfrm>
            <a:off x="4600575" y="4249514"/>
            <a:ext cx="431800" cy="144463"/>
          </a:xfrm>
          <a:prstGeom prst="rightArrow">
            <a:avLst>
              <a:gd name="adj1" fmla="val 50000"/>
              <a:gd name="adj2" fmla="val 74725"/>
            </a:avLst>
          </a:prstGeom>
          <a:gradFill rotWithShape="1">
            <a:gsLst>
              <a:gs pos="0">
                <a:schemeClr val="accent2">
                  <a:alpha val="36000"/>
                </a:schemeClr>
              </a:gs>
              <a:gs pos="100000">
                <a:schemeClr val="accent2">
                  <a:gamma/>
                  <a:shade val="96863"/>
                  <a:invGamma/>
                </a:schemeClr>
              </a:gs>
            </a:gsLst>
            <a:lin ang="5400000" scaled="1"/>
          </a:gra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de-DE">
              <a:solidFill>
                <a:schemeClr val="accent2"/>
              </a:solidFill>
              <a:latin typeface="Symbol" pitchFamily="18" charset="2"/>
            </a:endParaRPr>
          </a:p>
        </p:txBody>
      </p:sp>
      <p:pic>
        <p:nvPicPr>
          <p:cNvPr id="23" name="Picture 62">
            <a:hlinkClick r:id="rId4" action="ppaction://hlinkfil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6575" y="1376139"/>
            <a:ext cx="1336675" cy="131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 Box 63"/>
          <p:cNvSpPr txBox="1">
            <a:spLocks noChangeArrowheads="1"/>
          </p:cNvSpPr>
          <p:nvPr/>
        </p:nvSpPr>
        <p:spPr bwMode="auto">
          <a:xfrm>
            <a:off x="5580000" y="2808000"/>
            <a:ext cx="3312000" cy="116955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260475" algn="l"/>
                <a:tab pos="2801938" algn="l"/>
              </a:tabLst>
              <a:defRPr>
                <a:solidFill>
                  <a:schemeClr val="tx1"/>
                </a:solidFill>
                <a:latin typeface="Arial" charset="0"/>
              </a:defRPr>
            </a:lvl1pPr>
            <a:lvl2pPr>
              <a:tabLst>
                <a:tab pos="1260475" algn="l"/>
                <a:tab pos="2801938" algn="l"/>
              </a:tabLst>
              <a:defRPr>
                <a:solidFill>
                  <a:schemeClr val="tx1"/>
                </a:solidFill>
                <a:latin typeface="Arial" charset="0"/>
              </a:defRPr>
            </a:lvl2pPr>
            <a:lvl3pPr>
              <a:tabLst>
                <a:tab pos="1260475" algn="l"/>
                <a:tab pos="2801938" algn="l"/>
              </a:tabLst>
              <a:defRPr>
                <a:solidFill>
                  <a:schemeClr val="tx1"/>
                </a:solidFill>
                <a:latin typeface="Arial" charset="0"/>
              </a:defRPr>
            </a:lvl3pPr>
            <a:lvl4pPr>
              <a:tabLst>
                <a:tab pos="1260475" algn="l"/>
                <a:tab pos="2801938" algn="l"/>
              </a:tabLst>
              <a:defRPr>
                <a:solidFill>
                  <a:schemeClr val="tx1"/>
                </a:solidFill>
                <a:latin typeface="Arial" charset="0"/>
              </a:defRPr>
            </a:lvl4pPr>
            <a:lvl5pPr>
              <a:tabLst>
                <a:tab pos="1260475" algn="l"/>
                <a:tab pos="2801938" algn="l"/>
              </a:tabLst>
              <a:defRPr>
                <a:solidFill>
                  <a:schemeClr val="tx1"/>
                </a:solidFill>
                <a:latin typeface="Arial" charset="0"/>
              </a:defRPr>
            </a:lvl5pPr>
            <a:lvl6pPr fontAlgn="base">
              <a:spcBef>
                <a:spcPct val="0"/>
              </a:spcBef>
              <a:spcAft>
                <a:spcPct val="0"/>
              </a:spcAft>
              <a:tabLst>
                <a:tab pos="1260475" algn="l"/>
                <a:tab pos="2801938" algn="l"/>
              </a:tabLst>
              <a:defRPr>
                <a:solidFill>
                  <a:schemeClr val="tx1"/>
                </a:solidFill>
                <a:latin typeface="Arial" charset="0"/>
              </a:defRPr>
            </a:lvl6pPr>
            <a:lvl7pPr fontAlgn="base">
              <a:spcBef>
                <a:spcPct val="0"/>
              </a:spcBef>
              <a:spcAft>
                <a:spcPct val="0"/>
              </a:spcAft>
              <a:tabLst>
                <a:tab pos="1260475" algn="l"/>
                <a:tab pos="2801938" algn="l"/>
              </a:tabLst>
              <a:defRPr>
                <a:solidFill>
                  <a:schemeClr val="tx1"/>
                </a:solidFill>
                <a:latin typeface="Arial" charset="0"/>
              </a:defRPr>
            </a:lvl7pPr>
            <a:lvl8pPr fontAlgn="base">
              <a:spcBef>
                <a:spcPct val="0"/>
              </a:spcBef>
              <a:spcAft>
                <a:spcPct val="0"/>
              </a:spcAft>
              <a:tabLst>
                <a:tab pos="1260475" algn="l"/>
                <a:tab pos="2801938" algn="l"/>
              </a:tabLst>
              <a:defRPr>
                <a:solidFill>
                  <a:schemeClr val="tx1"/>
                </a:solidFill>
                <a:latin typeface="Arial" charset="0"/>
              </a:defRPr>
            </a:lvl8pPr>
            <a:lvl9pPr fontAlgn="base">
              <a:spcBef>
                <a:spcPct val="0"/>
              </a:spcBef>
              <a:spcAft>
                <a:spcPct val="0"/>
              </a:spcAft>
              <a:tabLst>
                <a:tab pos="1260475" algn="l"/>
                <a:tab pos="2801938" algn="l"/>
              </a:tabLst>
              <a:defRPr>
                <a:solidFill>
                  <a:schemeClr val="tx1"/>
                </a:solidFill>
                <a:latin typeface="Arial" charset="0"/>
              </a:defRPr>
            </a:lvl9pPr>
          </a:lstStyle>
          <a:p>
            <a:r>
              <a:rPr lang="it-IT" altLang="de-DE" sz="1400" b="1" dirty="0" err="1">
                <a:solidFill>
                  <a:srgbClr val="0000CC"/>
                </a:solidFill>
                <a:latin typeface="Times New Roman" panose="02020603050405020304" pitchFamily="18" charset="0"/>
                <a:cs typeface="Times New Roman" panose="02020603050405020304" pitchFamily="18" charset="0"/>
              </a:rPr>
              <a:t>Efficiency</a:t>
            </a:r>
            <a:r>
              <a:rPr lang="it-IT" altLang="de-DE" sz="1400" dirty="0">
                <a:solidFill>
                  <a:srgbClr val="0000CC"/>
                </a:solidFill>
                <a:latin typeface="Times New Roman" panose="02020603050405020304" pitchFamily="18" charset="0"/>
                <a:cs typeface="Times New Roman" panose="02020603050405020304" pitchFamily="18" charset="0"/>
              </a:rPr>
              <a:t>:   43% (M</a:t>
            </a:r>
            <a:r>
              <a:rPr lang="it-IT" altLang="de-DE" sz="1400" baseline="-25000" dirty="0">
                <a:solidFill>
                  <a:srgbClr val="0000CC"/>
                </a:solidFill>
                <a:latin typeface="Times New Roman" panose="02020603050405020304" pitchFamily="18" charset="0"/>
                <a:cs typeface="Times New Roman" panose="02020603050405020304" pitchFamily="18" charset="0"/>
                <a:sym typeface="Symbol" pitchFamily="18" charset="2"/>
              </a:rPr>
              <a:t></a:t>
            </a:r>
            <a:r>
              <a:rPr lang="it-IT" altLang="de-DE" sz="1400" baseline="-25000" dirty="0">
                <a:solidFill>
                  <a:srgbClr val="0000CC"/>
                </a:solidFill>
                <a:latin typeface="Times New Roman" panose="02020603050405020304" pitchFamily="18" charset="0"/>
                <a:cs typeface="Times New Roman" panose="02020603050405020304" pitchFamily="18" charset="0"/>
              </a:rPr>
              <a:t> </a:t>
            </a:r>
            <a:r>
              <a:rPr lang="it-IT" altLang="de-DE" sz="1400" dirty="0">
                <a:solidFill>
                  <a:srgbClr val="0000CC"/>
                </a:solidFill>
                <a:latin typeface="Times New Roman" panose="02020603050405020304" pitchFamily="18" charset="0"/>
                <a:cs typeface="Times New Roman" panose="02020603050405020304" pitchFamily="18" charset="0"/>
              </a:rPr>
              <a:t>=1)   28% (M</a:t>
            </a:r>
            <a:r>
              <a:rPr lang="it-IT" altLang="de-DE" sz="1400" baseline="-25000" dirty="0">
                <a:solidFill>
                  <a:srgbClr val="0000CC"/>
                </a:solidFill>
                <a:latin typeface="Times New Roman" panose="02020603050405020304" pitchFamily="18" charset="0"/>
                <a:cs typeface="Times New Roman" panose="02020603050405020304" pitchFamily="18" charset="0"/>
                <a:sym typeface="Symbol" pitchFamily="18" charset="2"/>
              </a:rPr>
              <a:t></a:t>
            </a:r>
            <a:r>
              <a:rPr lang="it-IT" altLang="de-DE" sz="1400" dirty="0">
                <a:solidFill>
                  <a:srgbClr val="0000CC"/>
                </a:solidFill>
                <a:latin typeface="Times New Roman" panose="02020603050405020304" pitchFamily="18" charset="0"/>
                <a:cs typeface="Times New Roman" panose="02020603050405020304" pitchFamily="18" charset="0"/>
              </a:rPr>
              <a:t> =30)</a:t>
            </a:r>
          </a:p>
          <a:p>
            <a:pPr>
              <a:lnSpc>
                <a:spcPct val="140000"/>
              </a:lnSpc>
            </a:pPr>
            <a:r>
              <a:rPr lang="it-IT" altLang="de-DE" sz="1400" b="1" dirty="0">
                <a:solidFill>
                  <a:srgbClr val="0000CC"/>
                </a:solidFill>
                <a:latin typeface="Times New Roman" panose="02020603050405020304" pitchFamily="18" charset="0"/>
                <a:cs typeface="Times New Roman" panose="02020603050405020304" pitchFamily="18" charset="0"/>
              </a:rPr>
              <a:t>P/T:</a:t>
            </a:r>
            <a:r>
              <a:rPr lang="it-IT" altLang="de-DE" sz="1400" dirty="0">
                <a:solidFill>
                  <a:srgbClr val="0000CC"/>
                </a:solidFill>
                <a:latin typeface="Times New Roman" panose="02020603050405020304" pitchFamily="18" charset="0"/>
                <a:cs typeface="Times New Roman" panose="02020603050405020304" pitchFamily="18" charset="0"/>
              </a:rPr>
              <a:t>              </a:t>
            </a:r>
            <a:r>
              <a:rPr lang="it-IT" altLang="de-DE" sz="1400" dirty="0" smtClean="0">
                <a:solidFill>
                  <a:srgbClr val="0000CC"/>
                </a:solidFill>
                <a:latin typeface="Times New Roman" panose="02020603050405020304" pitchFamily="18" charset="0"/>
                <a:cs typeface="Times New Roman" panose="02020603050405020304" pitchFamily="18" charset="0"/>
              </a:rPr>
              <a:t>58</a:t>
            </a:r>
            <a:r>
              <a:rPr lang="it-IT" altLang="de-DE" sz="1400" dirty="0">
                <a:solidFill>
                  <a:srgbClr val="0000CC"/>
                </a:solidFill>
                <a:latin typeface="Times New Roman" panose="02020603050405020304" pitchFamily="18" charset="0"/>
                <a:cs typeface="Times New Roman" panose="02020603050405020304" pitchFamily="18" charset="0"/>
              </a:rPr>
              <a:t>% (M</a:t>
            </a:r>
            <a:r>
              <a:rPr lang="it-IT" altLang="de-DE" sz="1400" baseline="-25000" dirty="0">
                <a:solidFill>
                  <a:srgbClr val="0000CC"/>
                </a:solidFill>
                <a:latin typeface="Times New Roman" panose="02020603050405020304" pitchFamily="18" charset="0"/>
                <a:cs typeface="Times New Roman" panose="02020603050405020304" pitchFamily="18" charset="0"/>
                <a:sym typeface="Symbol" pitchFamily="18" charset="2"/>
              </a:rPr>
              <a:t></a:t>
            </a:r>
            <a:r>
              <a:rPr lang="it-IT" altLang="de-DE" sz="1400" dirty="0">
                <a:solidFill>
                  <a:srgbClr val="0000CC"/>
                </a:solidFill>
                <a:latin typeface="Times New Roman" panose="02020603050405020304" pitchFamily="18" charset="0"/>
                <a:cs typeface="Times New Roman" panose="02020603050405020304" pitchFamily="18" charset="0"/>
              </a:rPr>
              <a:t>=1)  </a:t>
            </a:r>
            <a:r>
              <a:rPr lang="it-IT" altLang="de-DE" sz="1400" dirty="0" smtClean="0">
                <a:solidFill>
                  <a:srgbClr val="0000CC"/>
                </a:solidFill>
                <a:latin typeface="Times New Roman" panose="02020603050405020304" pitchFamily="18" charset="0"/>
                <a:cs typeface="Times New Roman" panose="02020603050405020304" pitchFamily="18" charset="0"/>
              </a:rPr>
              <a:t>  </a:t>
            </a:r>
            <a:r>
              <a:rPr lang="it-IT" altLang="de-DE" sz="1400" dirty="0">
                <a:solidFill>
                  <a:srgbClr val="0000CC"/>
                </a:solidFill>
                <a:latin typeface="Times New Roman" panose="02020603050405020304" pitchFamily="18" charset="0"/>
                <a:cs typeface="Times New Roman" panose="02020603050405020304" pitchFamily="18" charset="0"/>
              </a:rPr>
              <a:t>49% (M</a:t>
            </a:r>
            <a:r>
              <a:rPr lang="it-IT" altLang="de-DE" sz="1400" baseline="-25000" dirty="0">
                <a:solidFill>
                  <a:srgbClr val="0000CC"/>
                </a:solidFill>
                <a:latin typeface="Times New Roman" panose="02020603050405020304" pitchFamily="18" charset="0"/>
                <a:cs typeface="Times New Roman" panose="02020603050405020304" pitchFamily="18" charset="0"/>
                <a:sym typeface="Symbol" pitchFamily="18" charset="2"/>
              </a:rPr>
              <a:t></a:t>
            </a:r>
            <a:r>
              <a:rPr lang="it-IT" altLang="de-DE" sz="1400" dirty="0">
                <a:solidFill>
                  <a:srgbClr val="0000CC"/>
                </a:solidFill>
                <a:latin typeface="Times New Roman" panose="02020603050405020304" pitchFamily="18" charset="0"/>
                <a:cs typeface="Times New Roman" panose="02020603050405020304" pitchFamily="18" charset="0"/>
              </a:rPr>
              <a:t>=30)</a:t>
            </a:r>
          </a:p>
          <a:p>
            <a:pPr>
              <a:lnSpc>
                <a:spcPct val="130000"/>
              </a:lnSpc>
            </a:pPr>
            <a:r>
              <a:rPr lang="it-IT" altLang="de-DE" sz="1400" b="1" dirty="0" err="1">
                <a:solidFill>
                  <a:srgbClr val="0000CC"/>
                </a:solidFill>
                <a:latin typeface="Times New Roman" panose="02020603050405020304" pitchFamily="18" charset="0"/>
                <a:cs typeface="Times New Roman" panose="02020603050405020304" pitchFamily="18" charset="0"/>
              </a:rPr>
              <a:t>Angular</a:t>
            </a:r>
            <a:r>
              <a:rPr lang="it-IT" altLang="de-DE" sz="1400" b="1" dirty="0">
                <a:solidFill>
                  <a:srgbClr val="0000CC"/>
                </a:solidFill>
                <a:latin typeface="Times New Roman" panose="02020603050405020304" pitchFamily="18" charset="0"/>
                <a:cs typeface="Times New Roman" panose="02020603050405020304" pitchFamily="18" charset="0"/>
              </a:rPr>
              <a:t> </a:t>
            </a:r>
            <a:r>
              <a:rPr lang="it-IT" altLang="de-DE" sz="1400" b="1" dirty="0" err="1">
                <a:solidFill>
                  <a:srgbClr val="0000CC"/>
                </a:solidFill>
                <a:latin typeface="Times New Roman" panose="02020603050405020304" pitchFamily="18" charset="0"/>
                <a:cs typeface="Times New Roman" panose="02020603050405020304" pitchFamily="18" charset="0"/>
              </a:rPr>
              <a:t>resolution</a:t>
            </a:r>
            <a:r>
              <a:rPr lang="it-IT" altLang="de-DE" sz="1400" b="1" dirty="0">
                <a:solidFill>
                  <a:srgbClr val="0000CC"/>
                </a:solidFill>
                <a:latin typeface="Times New Roman" panose="02020603050405020304" pitchFamily="18" charset="0"/>
                <a:cs typeface="Times New Roman" panose="02020603050405020304" pitchFamily="18" charset="0"/>
              </a:rPr>
              <a:t>:</a:t>
            </a:r>
            <a:r>
              <a:rPr lang="it-IT" altLang="de-DE" sz="1400" dirty="0">
                <a:solidFill>
                  <a:srgbClr val="0000CC"/>
                </a:solidFill>
                <a:latin typeface="Times New Roman" panose="02020603050405020304" pitchFamily="18" charset="0"/>
                <a:cs typeface="Times New Roman" panose="02020603050405020304" pitchFamily="18" charset="0"/>
              </a:rPr>
              <a:t> </a:t>
            </a:r>
            <a:r>
              <a:rPr lang="en-GB" altLang="de-DE" sz="1400" dirty="0">
                <a:solidFill>
                  <a:srgbClr val="0000CC"/>
                </a:solidFill>
                <a:latin typeface="Times New Roman" panose="02020603050405020304" pitchFamily="18" charset="0"/>
                <a:cs typeface="Times New Roman" panose="02020603050405020304" pitchFamily="18" charset="0"/>
              </a:rPr>
              <a:t>~</a:t>
            </a:r>
            <a:r>
              <a:rPr lang="it-IT" altLang="de-DE" sz="1400" dirty="0">
                <a:solidFill>
                  <a:srgbClr val="0000CC"/>
                </a:solidFill>
                <a:latin typeface="Times New Roman" panose="02020603050405020304" pitchFamily="18" charset="0"/>
                <a:cs typeface="Times New Roman" panose="02020603050405020304" pitchFamily="18" charset="0"/>
              </a:rPr>
              <a:t>1º </a:t>
            </a:r>
          </a:p>
          <a:p>
            <a:pPr>
              <a:lnSpc>
                <a:spcPct val="130000"/>
              </a:lnSpc>
            </a:pPr>
            <a:r>
              <a:rPr lang="it-IT" altLang="de-DE" sz="1400" b="1" dirty="0" smtClean="0">
                <a:solidFill>
                  <a:srgbClr val="0000CC"/>
                </a:solidFill>
                <a:latin typeface="Times New Roman" panose="02020603050405020304" pitchFamily="18" charset="0"/>
                <a:cs typeface="Times New Roman" panose="02020603050405020304" pitchFamily="18" charset="0"/>
                <a:sym typeface="Wingdings" pitchFamily="2" charset="2"/>
              </a:rPr>
              <a:t>FWHM</a:t>
            </a:r>
            <a:r>
              <a:rPr lang="it-IT" altLang="de-DE" sz="1400" dirty="0" smtClean="0">
                <a:solidFill>
                  <a:srgbClr val="0000CC"/>
                </a:solidFill>
                <a:latin typeface="Times New Roman" panose="02020603050405020304" pitchFamily="18" charset="0"/>
                <a:cs typeface="Times New Roman" panose="02020603050405020304" pitchFamily="18" charset="0"/>
                <a:sym typeface="Wingdings" pitchFamily="2" charset="2"/>
              </a:rPr>
              <a:t> </a:t>
            </a:r>
            <a:r>
              <a:rPr lang="it-IT" altLang="de-DE" sz="1400" dirty="0">
                <a:solidFill>
                  <a:srgbClr val="0000CC"/>
                </a:solidFill>
                <a:latin typeface="Times New Roman" panose="02020603050405020304" pitchFamily="18" charset="0"/>
                <a:cs typeface="Times New Roman" panose="02020603050405020304" pitchFamily="18" charset="0"/>
                <a:sym typeface="Wingdings" pitchFamily="2" charset="2"/>
              </a:rPr>
              <a:t>(1 </a:t>
            </a:r>
            <a:r>
              <a:rPr lang="it-IT" altLang="de-DE" sz="1400" dirty="0" err="1">
                <a:solidFill>
                  <a:srgbClr val="0000CC"/>
                </a:solidFill>
                <a:latin typeface="Times New Roman" panose="02020603050405020304" pitchFamily="18" charset="0"/>
                <a:cs typeface="Times New Roman" panose="02020603050405020304" pitchFamily="18" charset="0"/>
                <a:sym typeface="Wingdings" pitchFamily="2" charset="2"/>
              </a:rPr>
              <a:t>MeV</a:t>
            </a:r>
            <a:r>
              <a:rPr lang="it-IT" altLang="de-DE" sz="1400" dirty="0">
                <a:solidFill>
                  <a:srgbClr val="0000CC"/>
                </a:solidFill>
                <a:latin typeface="Times New Roman" panose="02020603050405020304" pitchFamily="18" charset="0"/>
                <a:cs typeface="Times New Roman" panose="02020603050405020304" pitchFamily="18" charset="0"/>
                <a:sym typeface="Wingdings" pitchFamily="2" charset="2"/>
              </a:rPr>
              <a:t>,  v/c=50%)  ~ 6 </a:t>
            </a:r>
            <a:r>
              <a:rPr lang="it-IT" altLang="de-DE" sz="1400" dirty="0" err="1">
                <a:solidFill>
                  <a:srgbClr val="0000CC"/>
                </a:solidFill>
                <a:latin typeface="Times New Roman" panose="02020603050405020304" pitchFamily="18" charset="0"/>
                <a:cs typeface="Times New Roman" panose="02020603050405020304" pitchFamily="18" charset="0"/>
                <a:sym typeface="Wingdings" pitchFamily="2" charset="2"/>
              </a:rPr>
              <a:t>keV</a:t>
            </a:r>
            <a:r>
              <a:rPr lang="it-IT" altLang="de-DE" sz="1400" dirty="0">
                <a:solidFill>
                  <a:srgbClr val="0000CC"/>
                </a:solidFill>
                <a:latin typeface="Times New Roman" panose="02020603050405020304" pitchFamily="18" charset="0"/>
                <a:cs typeface="Times New Roman" panose="02020603050405020304" pitchFamily="18" charset="0"/>
                <a:sym typeface="Wingdings" pitchFamily="2" charset="2"/>
              </a:rPr>
              <a:t> </a:t>
            </a:r>
            <a:endParaRPr lang="it-IT" altLang="de-DE" sz="1400" dirty="0">
              <a:solidFill>
                <a:srgbClr val="0000CC"/>
              </a:solidFill>
              <a:latin typeface="Times New Roman" panose="02020603050405020304" pitchFamily="18" charset="0"/>
              <a:cs typeface="Times New Roman" panose="02020603050405020304" pitchFamily="18" charset="0"/>
            </a:endParaRPr>
          </a:p>
        </p:txBody>
      </p:sp>
      <p:sp>
        <p:nvSpPr>
          <p:cNvPr id="25" name="Text Box 64"/>
          <p:cNvSpPr txBox="1">
            <a:spLocks noChangeArrowheads="1"/>
          </p:cNvSpPr>
          <p:nvPr/>
        </p:nvSpPr>
        <p:spPr bwMode="auto">
          <a:xfrm>
            <a:off x="7308850" y="1268189"/>
            <a:ext cx="14033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de-DE" b="1" dirty="0" err="1" smtClean="0">
                <a:solidFill>
                  <a:srgbClr val="FF0000"/>
                </a:solidFill>
              </a:rPr>
              <a:t>A</a:t>
            </a:r>
            <a:r>
              <a:rPr lang="es-ES" altLang="de-DE" dirty="0" err="1" smtClean="0"/>
              <a:t>dvanced</a:t>
            </a:r>
            <a:r>
              <a:rPr lang="es-ES" altLang="de-DE" dirty="0" smtClean="0"/>
              <a:t> </a:t>
            </a:r>
            <a:r>
              <a:rPr lang="es-ES" altLang="de-DE" b="1" dirty="0" err="1" smtClean="0">
                <a:solidFill>
                  <a:srgbClr val="FF0000"/>
                </a:solidFill>
              </a:rPr>
              <a:t>GA</a:t>
            </a:r>
            <a:r>
              <a:rPr lang="es-ES" altLang="de-DE" dirty="0" err="1" smtClean="0"/>
              <a:t>mma</a:t>
            </a:r>
            <a:r>
              <a:rPr lang="es-ES" altLang="de-DE" dirty="0" smtClean="0"/>
              <a:t> </a:t>
            </a:r>
            <a:r>
              <a:rPr lang="es-ES" altLang="de-DE" b="1" dirty="0" smtClean="0">
                <a:solidFill>
                  <a:srgbClr val="FF0000"/>
                </a:solidFill>
              </a:rPr>
              <a:t>T</a:t>
            </a:r>
            <a:r>
              <a:rPr lang="es-ES" altLang="de-DE" dirty="0" smtClean="0"/>
              <a:t>racking </a:t>
            </a:r>
            <a:r>
              <a:rPr lang="es-ES" altLang="de-DE" b="1" dirty="0" err="1" smtClean="0">
                <a:solidFill>
                  <a:srgbClr val="FF0000"/>
                </a:solidFill>
              </a:rPr>
              <a:t>A</a:t>
            </a:r>
            <a:r>
              <a:rPr lang="es-ES" altLang="de-DE" dirty="0" err="1" smtClean="0"/>
              <a:t>rray</a:t>
            </a:r>
            <a:endParaRPr lang="es-ES" altLang="de-DE" dirty="0"/>
          </a:p>
        </p:txBody>
      </p:sp>
      <p:pic>
        <p:nvPicPr>
          <p:cNvPr id="26" name="Picture 65"/>
          <p:cNvPicPr>
            <a:picLocks noChangeAspect="1" noChangeArrowheads="1"/>
          </p:cNvPicPr>
          <p:nvPr/>
        </p:nvPicPr>
        <p:blipFill>
          <a:blip r:embed="rId6">
            <a:extLst>
              <a:ext uri="{28A0092B-C50C-407E-A947-70E740481C1C}">
                <a14:useLocalDpi xmlns:a14="http://schemas.microsoft.com/office/drawing/2010/main" val="0"/>
              </a:ext>
            </a:extLst>
          </a:blip>
          <a:srcRect l="6831" t="14774" r="46681" b="12663"/>
          <a:stretch>
            <a:fillRect/>
          </a:stretch>
        </p:blipFill>
        <p:spPr bwMode="auto">
          <a:xfrm>
            <a:off x="5543550" y="4436839"/>
            <a:ext cx="2206625"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66"/>
          <p:cNvSpPr>
            <a:spLocks noChangeArrowheads="1"/>
          </p:cNvSpPr>
          <p:nvPr/>
        </p:nvSpPr>
        <p:spPr bwMode="auto">
          <a:xfrm>
            <a:off x="6875463" y="4525739"/>
            <a:ext cx="360362"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8" name="Picture 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24400"/>
            <a:ext cx="4392612" cy="2139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72"/>
          <p:cNvSpPr>
            <a:spLocks noChangeArrowheads="1"/>
          </p:cNvSpPr>
          <p:nvPr/>
        </p:nvSpPr>
        <p:spPr bwMode="auto">
          <a:xfrm>
            <a:off x="322833" y="3138264"/>
            <a:ext cx="2232025" cy="612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Rectangle 77"/>
          <p:cNvSpPr>
            <a:spLocks noChangeArrowheads="1"/>
          </p:cNvSpPr>
          <p:nvPr/>
        </p:nvSpPr>
        <p:spPr bwMode="auto">
          <a:xfrm>
            <a:off x="1367408" y="1771427"/>
            <a:ext cx="1763713" cy="3603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1" name="Picture 78"/>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8204" t="11127" r="16696" b="18318"/>
          <a:stretch>
            <a:fillRect/>
          </a:stretch>
        </p:blipFill>
        <p:spPr bwMode="auto">
          <a:xfrm>
            <a:off x="3407346" y="2525489"/>
            <a:ext cx="1239837" cy="155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4950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l="45107" t="27321" r="6444"/>
          <a:stretch>
            <a:fillRect/>
          </a:stretch>
        </p:blipFill>
        <p:spPr bwMode="auto">
          <a:xfrm>
            <a:off x="3924300" y="1845420"/>
            <a:ext cx="13779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3"/>
          <p:cNvSpPr txBox="1">
            <a:spLocks noChangeArrowheads="1"/>
          </p:cNvSpPr>
          <p:nvPr/>
        </p:nvSpPr>
        <p:spPr bwMode="auto">
          <a:xfrm>
            <a:off x="2819400" y="2497882"/>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sz="1600">
              <a:solidFill>
                <a:srgbClr val="000000"/>
              </a:solidFill>
            </a:endParaRPr>
          </a:p>
        </p:txBody>
      </p:sp>
      <p:grpSp>
        <p:nvGrpSpPr>
          <p:cNvPr id="34820" name="Group 4"/>
          <p:cNvGrpSpPr>
            <a:grpSpLocks/>
          </p:cNvGrpSpPr>
          <p:nvPr/>
        </p:nvGrpSpPr>
        <p:grpSpPr bwMode="auto">
          <a:xfrm rot="18900000">
            <a:off x="4643438" y="2132757"/>
            <a:ext cx="107950" cy="468313"/>
            <a:chOff x="2959" y="1207"/>
            <a:chExt cx="68" cy="295"/>
          </a:xfrm>
        </p:grpSpPr>
        <p:sp>
          <p:nvSpPr>
            <p:cNvPr id="34821" name="AutoShape 5"/>
            <p:cNvSpPr>
              <a:spLocks noChangeArrowheads="1"/>
            </p:cNvSpPr>
            <p:nvPr/>
          </p:nvSpPr>
          <p:spPr bwMode="auto">
            <a:xfrm>
              <a:off x="2959" y="1457"/>
              <a:ext cx="68" cy="45"/>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4822" name="AutoShape 6"/>
            <p:cNvSpPr>
              <a:spLocks noChangeArrowheads="1"/>
            </p:cNvSpPr>
            <p:nvPr/>
          </p:nvSpPr>
          <p:spPr bwMode="auto">
            <a:xfrm>
              <a:off x="2959" y="1366"/>
              <a:ext cx="68" cy="45"/>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4823" name="AutoShape 7"/>
            <p:cNvSpPr>
              <a:spLocks noChangeArrowheads="1"/>
            </p:cNvSpPr>
            <p:nvPr/>
          </p:nvSpPr>
          <p:spPr bwMode="auto">
            <a:xfrm>
              <a:off x="2959" y="1298"/>
              <a:ext cx="68" cy="45"/>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4824" name="AutoShape 8"/>
            <p:cNvSpPr>
              <a:spLocks noChangeArrowheads="1"/>
            </p:cNvSpPr>
            <p:nvPr/>
          </p:nvSpPr>
          <p:spPr bwMode="auto">
            <a:xfrm>
              <a:off x="2959" y="1207"/>
              <a:ext cx="68" cy="45"/>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
        <p:nvSpPr>
          <p:cNvPr id="34825" name="Text Box 9"/>
          <p:cNvSpPr txBox="1">
            <a:spLocks noChangeArrowheads="1"/>
          </p:cNvSpPr>
          <p:nvPr/>
        </p:nvSpPr>
        <p:spPr bwMode="auto">
          <a:xfrm>
            <a:off x="5435600" y="2672507"/>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600" b="1">
                <a:solidFill>
                  <a:srgbClr val="FF0000"/>
                </a:solidFill>
              </a:rPr>
              <a:t>a)</a:t>
            </a:r>
          </a:p>
        </p:txBody>
      </p:sp>
      <p:sp>
        <p:nvSpPr>
          <p:cNvPr id="34826" name="Line 10"/>
          <p:cNvSpPr>
            <a:spLocks noChangeShapeType="1"/>
          </p:cNvSpPr>
          <p:nvPr/>
        </p:nvSpPr>
        <p:spPr bwMode="auto">
          <a:xfrm flipH="1" flipV="1">
            <a:off x="5040313" y="2672507"/>
            <a:ext cx="612775" cy="539750"/>
          </a:xfrm>
          <a:prstGeom prst="line">
            <a:avLst/>
          </a:prstGeom>
          <a:noFill/>
          <a:ln w="190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827" name="Line 11"/>
          <p:cNvSpPr>
            <a:spLocks noChangeShapeType="1"/>
          </p:cNvSpPr>
          <p:nvPr/>
        </p:nvSpPr>
        <p:spPr bwMode="auto">
          <a:xfrm flipH="1" flipV="1">
            <a:off x="4427538" y="2132757"/>
            <a:ext cx="612775" cy="539750"/>
          </a:xfrm>
          <a:prstGeom prst="line">
            <a:avLst/>
          </a:prstGeom>
          <a:noFill/>
          <a:ln w="19050">
            <a:solidFill>
              <a:srgbClr val="00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828" name="Line 12"/>
          <p:cNvSpPr>
            <a:spLocks noChangeShapeType="1"/>
          </p:cNvSpPr>
          <p:nvPr/>
        </p:nvSpPr>
        <p:spPr bwMode="auto">
          <a:xfrm flipH="1">
            <a:off x="4572000" y="1629520"/>
            <a:ext cx="971550" cy="935037"/>
          </a:xfrm>
          <a:prstGeom prst="line">
            <a:avLst/>
          </a:prstGeom>
          <a:noFill/>
          <a:ln w="190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829" name="AutoShape 13"/>
          <p:cNvSpPr>
            <a:spLocks noChangeArrowheads="1"/>
          </p:cNvSpPr>
          <p:nvPr/>
        </p:nvSpPr>
        <p:spPr bwMode="auto">
          <a:xfrm rot="18900000">
            <a:off x="4973638" y="2091482"/>
            <a:ext cx="107950" cy="71438"/>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4830" name="AutoShape 14"/>
          <p:cNvSpPr>
            <a:spLocks noChangeArrowheads="1"/>
          </p:cNvSpPr>
          <p:nvPr/>
        </p:nvSpPr>
        <p:spPr bwMode="auto">
          <a:xfrm rot="18900000">
            <a:off x="4895850" y="2169270"/>
            <a:ext cx="107950" cy="71437"/>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4831" name="AutoShape 15"/>
          <p:cNvSpPr>
            <a:spLocks noChangeArrowheads="1"/>
          </p:cNvSpPr>
          <p:nvPr/>
        </p:nvSpPr>
        <p:spPr bwMode="auto">
          <a:xfrm rot="18900000">
            <a:off x="4787900" y="2277220"/>
            <a:ext cx="107950" cy="71437"/>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4832" name="AutoShape 16"/>
          <p:cNvSpPr>
            <a:spLocks noChangeArrowheads="1"/>
          </p:cNvSpPr>
          <p:nvPr/>
        </p:nvSpPr>
        <p:spPr bwMode="auto">
          <a:xfrm rot="18900000">
            <a:off x="4681538" y="2383582"/>
            <a:ext cx="107950" cy="71438"/>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nvGrpSpPr>
          <p:cNvPr id="34833" name="Group 17"/>
          <p:cNvGrpSpPr>
            <a:grpSpLocks/>
          </p:cNvGrpSpPr>
          <p:nvPr/>
        </p:nvGrpSpPr>
        <p:grpSpPr bwMode="auto">
          <a:xfrm>
            <a:off x="26988" y="4106020"/>
            <a:ext cx="3249612" cy="2201862"/>
            <a:chOff x="17" y="2405"/>
            <a:chExt cx="2047" cy="1387"/>
          </a:xfrm>
        </p:grpSpPr>
        <p:pic>
          <p:nvPicPr>
            <p:cNvPr id="34834" name="Picture 18" descr="ge_pulses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 y="2405"/>
              <a:ext cx="2047" cy="1387"/>
            </a:xfrm>
            <a:prstGeom prst="rect">
              <a:avLst/>
            </a:prstGeom>
            <a:noFill/>
            <a:extLst>
              <a:ext uri="{909E8E84-426E-40DD-AFC4-6F175D3DCCD1}">
                <a14:hiddenFill xmlns:a14="http://schemas.microsoft.com/office/drawing/2010/main">
                  <a:solidFill>
                    <a:srgbClr val="FFFFFF"/>
                  </a:solidFill>
                </a14:hiddenFill>
              </a:ext>
            </a:extLst>
          </p:spPr>
        </p:pic>
        <p:sp>
          <p:nvSpPr>
            <p:cNvPr id="34835" name="Text Box 19"/>
            <p:cNvSpPr txBox="1">
              <a:spLocks noChangeArrowheads="1"/>
            </p:cNvSpPr>
            <p:nvPr/>
          </p:nvSpPr>
          <p:spPr bwMode="auto">
            <a:xfrm>
              <a:off x="362" y="2620"/>
              <a:ext cx="45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600" b="1">
                  <a:solidFill>
                    <a:srgbClr val="0066FF"/>
                  </a:solidFill>
                </a:rPr>
                <a:t>b)</a:t>
              </a:r>
            </a:p>
          </p:txBody>
        </p:sp>
      </p:grpSp>
      <p:pic>
        <p:nvPicPr>
          <p:cNvPr id="34836" name="Picture 20" descr="ge_pul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137770"/>
            <a:ext cx="3200400" cy="2170112"/>
          </a:xfrm>
          <a:prstGeom prst="rect">
            <a:avLst/>
          </a:prstGeom>
          <a:noFill/>
          <a:extLst>
            <a:ext uri="{909E8E84-426E-40DD-AFC4-6F175D3DCCD1}">
              <a14:hiddenFill xmlns:a14="http://schemas.microsoft.com/office/drawing/2010/main">
                <a:solidFill>
                  <a:srgbClr val="FFFFFF"/>
                </a:solidFill>
              </a14:hiddenFill>
            </a:ext>
          </a:extLst>
        </p:spPr>
      </p:pic>
      <p:sp>
        <p:nvSpPr>
          <p:cNvPr id="34837" name="Text Box 21"/>
          <p:cNvSpPr txBox="1">
            <a:spLocks noChangeArrowheads="1"/>
          </p:cNvSpPr>
          <p:nvPr/>
        </p:nvSpPr>
        <p:spPr bwMode="auto">
          <a:xfrm>
            <a:off x="5724525" y="1475532"/>
            <a:ext cx="720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600" b="1">
                <a:solidFill>
                  <a:srgbClr val="0066FF"/>
                </a:solidFill>
              </a:rPr>
              <a:t>b)</a:t>
            </a:r>
          </a:p>
        </p:txBody>
      </p:sp>
      <p:sp>
        <p:nvSpPr>
          <p:cNvPr id="34838" name="Text Box 22"/>
          <p:cNvSpPr txBox="1">
            <a:spLocks noChangeArrowheads="1"/>
          </p:cNvSpPr>
          <p:nvPr/>
        </p:nvSpPr>
        <p:spPr bwMode="auto">
          <a:xfrm>
            <a:off x="3265488" y="3672000"/>
            <a:ext cx="2772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600" dirty="0">
                <a:solidFill>
                  <a:srgbClr val="000000"/>
                </a:solidFill>
              </a:rPr>
              <a:t>Geometric crossing point: </a:t>
            </a:r>
            <a:r>
              <a:rPr lang="en-US" altLang="de-DE" sz="1600" b="1" dirty="0" err="1">
                <a:solidFill>
                  <a:srgbClr val="000000"/>
                </a:solidFill>
              </a:rPr>
              <a:t>x,y,z</a:t>
            </a:r>
            <a:endParaRPr lang="en-US" altLang="de-DE" sz="1600" b="1" dirty="0">
              <a:solidFill>
                <a:srgbClr val="000000"/>
              </a:solidFill>
            </a:endParaRPr>
          </a:p>
        </p:txBody>
      </p:sp>
      <p:sp>
        <p:nvSpPr>
          <p:cNvPr id="34839" name="Text Box 23"/>
          <p:cNvSpPr txBox="1">
            <a:spLocks noChangeArrowheads="1"/>
          </p:cNvSpPr>
          <p:nvPr/>
        </p:nvSpPr>
        <p:spPr bwMode="auto">
          <a:xfrm>
            <a:off x="5724000" y="4068000"/>
            <a:ext cx="3492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600" dirty="0">
                <a:solidFill>
                  <a:srgbClr val="000000"/>
                </a:solidFill>
              </a:rPr>
              <a:t>Common pulse out of data sets (a) &amp; (b)</a:t>
            </a:r>
          </a:p>
        </p:txBody>
      </p:sp>
      <p:grpSp>
        <p:nvGrpSpPr>
          <p:cNvPr id="34840" name="Group 24"/>
          <p:cNvGrpSpPr>
            <a:grpSpLocks/>
          </p:cNvGrpSpPr>
          <p:nvPr/>
        </p:nvGrpSpPr>
        <p:grpSpPr bwMode="auto">
          <a:xfrm>
            <a:off x="72000" y="1800000"/>
            <a:ext cx="2895600" cy="1939925"/>
            <a:chOff x="0" y="960"/>
            <a:chExt cx="1824" cy="1222"/>
          </a:xfrm>
        </p:grpSpPr>
        <p:pic>
          <p:nvPicPr>
            <p:cNvPr id="34841"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60"/>
              <a:ext cx="1824" cy="1222"/>
            </a:xfrm>
            <a:prstGeom prst="rect">
              <a:avLst/>
            </a:prstGeom>
            <a:noFill/>
            <a:extLst>
              <a:ext uri="{909E8E84-426E-40DD-AFC4-6F175D3DCCD1}">
                <a14:hiddenFill xmlns:a14="http://schemas.microsoft.com/office/drawing/2010/main">
                  <a:solidFill>
                    <a:srgbClr val="FFFFFF"/>
                  </a:solidFill>
                </a14:hiddenFill>
              </a:ext>
            </a:extLst>
          </p:spPr>
        </p:pic>
        <p:sp>
          <p:nvSpPr>
            <p:cNvPr id="34842" name="Text Box 26"/>
            <p:cNvSpPr txBox="1">
              <a:spLocks noChangeArrowheads="1"/>
            </p:cNvSpPr>
            <p:nvPr/>
          </p:nvSpPr>
          <p:spPr bwMode="auto">
            <a:xfrm>
              <a:off x="288" y="1008"/>
              <a:ext cx="40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1600" b="1">
                  <a:solidFill>
                    <a:srgbClr val="FF0000"/>
                  </a:solidFill>
                </a:rPr>
                <a:t>a)</a:t>
              </a:r>
            </a:p>
          </p:txBody>
        </p:sp>
      </p:grpSp>
      <p:sp>
        <p:nvSpPr>
          <p:cNvPr id="34845" name="AutoShape 29"/>
          <p:cNvSpPr>
            <a:spLocks noChangeArrowheads="1"/>
          </p:cNvSpPr>
          <p:nvPr/>
        </p:nvSpPr>
        <p:spPr bwMode="auto">
          <a:xfrm rot="18900000">
            <a:off x="5556250" y="3126532"/>
            <a:ext cx="361950" cy="285750"/>
          </a:xfrm>
          <a:prstGeom prst="cube">
            <a:avLst>
              <a:gd name="adj" fmla="val 25000"/>
            </a:avLst>
          </a:prstGeom>
          <a:solidFill>
            <a:schemeClr val="accent2">
              <a:alpha val="67000"/>
            </a:schemeClr>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4846" name="AutoShape 30"/>
          <p:cNvSpPr>
            <a:spLocks noChangeArrowheads="1"/>
          </p:cNvSpPr>
          <p:nvPr/>
        </p:nvSpPr>
        <p:spPr bwMode="auto">
          <a:xfrm>
            <a:off x="5638800" y="3183682"/>
            <a:ext cx="228600" cy="228600"/>
          </a:xfrm>
          <a:prstGeom prst="star5">
            <a:avLst/>
          </a:prstGeom>
          <a:solidFill>
            <a:srgbClr val="FF0000">
              <a:alpha val="52000"/>
            </a:srgbClr>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4847" name="AutoShape 31"/>
          <p:cNvSpPr>
            <a:spLocks noChangeArrowheads="1"/>
          </p:cNvSpPr>
          <p:nvPr/>
        </p:nvSpPr>
        <p:spPr bwMode="auto">
          <a:xfrm rot="18900000">
            <a:off x="5486400" y="1354882"/>
            <a:ext cx="361950" cy="285750"/>
          </a:xfrm>
          <a:prstGeom prst="cube">
            <a:avLst>
              <a:gd name="adj" fmla="val 25000"/>
            </a:avLst>
          </a:prstGeom>
          <a:solidFill>
            <a:schemeClr val="accent2">
              <a:alpha val="67000"/>
            </a:schemeClr>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4848" name="AutoShape 32"/>
          <p:cNvSpPr>
            <a:spLocks noChangeArrowheads="1"/>
          </p:cNvSpPr>
          <p:nvPr/>
        </p:nvSpPr>
        <p:spPr bwMode="auto">
          <a:xfrm>
            <a:off x="5568950" y="1412032"/>
            <a:ext cx="228600" cy="228600"/>
          </a:xfrm>
          <a:prstGeom prst="star5">
            <a:avLst/>
          </a:prstGeom>
          <a:solidFill>
            <a:srgbClr val="FF0000">
              <a:alpha val="52000"/>
            </a:srgbClr>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4849" name="Text Box 33"/>
          <p:cNvSpPr txBox="1">
            <a:spLocks noChangeArrowheads="1"/>
          </p:cNvSpPr>
          <p:nvPr/>
        </p:nvSpPr>
        <p:spPr bwMode="auto">
          <a:xfrm>
            <a:off x="5867400" y="3107482"/>
            <a:ext cx="2286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400" dirty="0" err="1">
                <a:solidFill>
                  <a:srgbClr val="000000"/>
                </a:solidFill>
                <a:latin typeface="Verdana" pitchFamily="34" charset="0"/>
              </a:rPr>
              <a:t>Collimated</a:t>
            </a:r>
            <a:r>
              <a:rPr lang="de-DE" altLang="de-DE" sz="1400" dirty="0">
                <a:solidFill>
                  <a:srgbClr val="000000"/>
                </a:solidFill>
                <a:latin typeface="Verdana" pitchFamily="34" charset="0"/>
              </a:rPr>
              <a:t> </a:t>
            </a:r>
            <a:r>
              <a:rPr lang="de-DE" altLang="de-DE" sz="1400" dirty="0" err="1">
                <a:solidFill>
                  <a:srgbClr val="000000"/>
                </a:solidFill>
                <a:latin typeface="Verdana" pitchFamily="34" charset="0"/>
              </a:rPr>
              <a:t>source</a:t>
            </a:r>
            <a:endParaRPr lang="de-DE" altLang="de-DE" sz="1400" dirty="0">
              <a:solidFill>
                <a:srgbClr val="000000"/>
              </a:solidFill>
              <a:latin typeface="Verdana" pitchFamily="34" charset="0"/>
            </a:endParaRPr>
          </a:p>
        </p:txBody>
      </p:sp>
      <p:sp>
        <p:nvSpPr>
          <p:cNvPr id="34"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rPr>
              <a:t>Scanner based on pulse shape comparison scan</a:t>
            </a:r>
          </a:p>
        </p:txBody>
      </p:sp>
      <p:sp>
        <p:nvSpPr>
          <p:cNvPr id="36" name="Text Box 11"/>
          <p:cNvSpPr txBox="1">
            <a:spLocks noChangeArrowheads="1"/>
          </p:cNvSpPr>
          <p:nvPr/>
        </p:nvSpPr>
        <p:spPr bwMode="auto">
          <a:xfrm>
            <a:off x="360000" y="6624000"/>
            <a:ext cx="2448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de-DE" sz="1000" dirty="0" smtClean="0">
                <a:solidFill>
                  <a:srgbClr val="000000"/>
                </a:solidFill>
                <a:latin typeface="Times New Roman" panose="02020603050405020304" pitchFamily="18" charset="0"/>
                <a:cs typeface="Times New Roman" panose="02020603050405020304" pitchFamily="18" charset="0"/>
              </a:rPr>
              <a:t>F.C.L. </a:t>
            </a:r>
            <a:r>
              <a:rPr lang="es-ES" altLang="de-DE" sz="1000" dirty="0" err="1">
                <a:solidFill>
                  <a:srgbClr val="000000"/>
                </a:solidFill>
                <a:latin typeface="Times New Roman" panose="02020603050405020304" pitchFamily="18" charset="0"/>
                <a:cs typeface="Times New Roman" panose="02020603050405020304" pitchFamily="18" charset="0"/>
              </a:rPr>
              <a:t>Crespi</a:t>
            </a:r>
            <a:r>
              <a:rPr lang="es-ES" altLang="de-DE" sz="1000" dirty="0">
                <a:solidFill>
                  <a:srgbClr val="000000"/>
                </a:solidFill>
                <a:latin typeface="Times New Roman" panose="02020603050405020304" pitchFamily="18" charset="0"/>
                <a:cs typeface="Times New Roman" panose="02020603050405020304" pitchFamily="18" charset="0"/>
              </a:rPr>
              <a:t>, et al. NIM A </a:t>
            </a:r>
            <a:r>
              <a:rPr lang="es-ES" altLang="de-DE" sz="1000" dirty="0" smtClean="0">
                <a:solidFill>
                  <a:srgbClr val="000000"/>
                </a:solidFill>
                <a:latin typeface="Times New Roman" panose="02020603050405020304" pitchFamily="18" charset="0"/>
                <a:cs typeface="Times New Roman" panose="02020603050405020304" pitchFamily="18" charset="0"/>
              </a:rPr>
              <a:t>593 (2008), 440</a:t>
            </a:r>
            <a:endParaRPr lang="es-ES" altLang="de-DE" sz="1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8616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Oval 2"/>
          <p:cNvSpPr>
            <a:spLocks noChangeArrowheads="1"/>
          </p:cNvSpPr>
          <p:nvPr/>
        </p:nvSpPr>
        <p:spPr bwMode="auto">
          <a:xfrm>
            <a:off x="3059113" y="1412875"/>
            <a:ext cx="2808287" cy="2376488"/>
          </a:xfrm>
          <a:prstGeom prst="ellipse">
            <a:avLst/>
          </a:prstGeom>
          <a:solidFill>
            <a:srgbClr val="FF99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5843" name="AutoShape 3"/>
          <p:cNvSpPr>
            <a:spLocks noChangeArrowheads="1"/>
          </p:cNvSpPr>
          <p:nvPr/>
        </p:nvSpPr>
        <p:spPr bwMode="auto">
          <a:xfrm>
            <a:off x="3348038" y="1700213"/>
            <a:ext cx="2233612" cy="1728787"/>
          </a:xfrm>
          <a:prstGeom prst="hexagon">
            <a:avLst>
              <a:gd name="adj" fmla="val 32300"/>
              <a:gd name="vf" fmla="val 115470"/>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5844" name="AutoShape 4"/>
          <p:cNvSpPr>
            <a:spLocks noChangeArrowheads="1"/>
          </p:cNvSpPr>
          <p:nvPr/>
        </p:nvSpPr>
        <p:spPr bwMode="auto">
          <a:xfrm rot="5400000">
            <a:off x="433387" y="2133601"/>
            <a:ext cx="574675" cy="863600"/>
          </a:xfrm>
          <a:prstGeom prst="can">
            <a:avLst>
              <a:gd name="adj" fmla="val 37569"/>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5845" name="AutoShape 5"/>
          <p:cNvSpPr>
            <a:spLocks noChangeArrowheads="1"/>
          </p:cNvSpPr>
          <p:nvPr/>
        </p:nvSpPr>
        <p:spPr bwMode="auto">
          <a:xfrm>
            <a:off x="4211638" y="5589588"/>
            <a:ext cx="576262" cy="900112"/>
          </a:xfrm>
          <a:prstGeom prst="can">
            <a:avLst>
              <a:gd name="adj" fmla="val 3905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5846" name="Line 6"/>
          <p:cNvSpPr>
            <a:spLocks noChangeShapeType="1"/>
          </p:cNvSpPr>
          <p:nvPr/>
        </p:nvSpPr>
        <p:spPr bwMode="auto">
          <a:xfrm>
            <a:off x="1042988" y="2276475"/>
            <a:ext cx="3024187" cy="15128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5847" name="Line 7"/>
          <p:cNvSpPr>
            <a:spLocks noChangeShapeType="1"/>
          </p:cNvSpPr>
          <p:nvPr/>
        </p:nvSpPr>
        <p:spPr bwMode="auto">
          <a:xfrm flipV="1">
            <a:off x="1042988" y="1484313"/>
            <a:ext cx="2881312" cy="13684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5848" name="Line 8"/>
          <p:cNvSpPr>
            <a:spLocks noChangeShapeType="1"/>
          </p:cNvSpPr>
          <p:nvPr/>
        </p:nvSpPr>
        <p:spPr bwMode="auto">
          <a:xfrm flipH="1" flipV="1">
            <a:off x="3059113" y="2852738"/>
            <a:ext cx="1728787" cy="28082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5849" name="Line 9"/>
          <p:cNvSpPr>
            <a:spLocks noChangeShapeType="1"/>
          </p:cNvSpPr>
          <p:nvPr/>
        </p:nvSpPr>
        <p:spPr bwMode="auto">
          <a:xfrm>
            <a:off x="4427538" y="1412875"/>
            <a:ext cx="73025" cy="4321175"/>
          </a:xfrm>
          <a:prstGeom prst="line">
            <a:avLst/>
          </a:prstGeom>
          <a:noFill/>
          <a:ln w="190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5850" name="Line 10"/>
          <p:cNvSpPr>
            <a:spLocks noChangeShapeType="1"/>
          </p:cNvSpPr>
          <p:nvPr/>
        </p:nvSpPr>
        <p:spPr bwMode="auto">
          <a:xfrm flipH="1">
            <a:off x="1042988" y="2565400"/>
            <a:ext cx="4752975" cy="0"/>
          </a:xfrm>
          <a:prstGeom prst="line">
            <a:avLst/>
          </a:prstGeom>
          <a:noFill/>
          <a:ln w="31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5851" name="Oval 11"/>
          <p:cNvSpPr>
            <a:spLocks noChangeArrowheads="1"/>
          </p:cNvSpPr>
          <p:nvPr/>
        </p:nvSpPr>
        <p:spPr bwMode="auto">
          <a:xfrm>
            <a:off x="900113" y="2276475"/>
            <a:ext cx="287337" cy="576263"/>
          </a:xfrm>
          <a:prstGeom prst="ellipse">
            <a:avLst/>
          </a:prstGeom>
          <a:solidFill>
            <a:schemeClr val="hlink"/>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5852" name="Oval 12"/>
          <p:cNvSpPr>
            <a:spLocks noChangeArrowheads="1"/>
          </p:cNvSpPr>
          <p:nvPr/>
        </p:nvSpPr>
        <p:spPr bwMode="auto">
          <a:xfrm rot="5400000">
            <a:off x="4356100" y="5445126"/>
            <a:ext cx="287337" cy="576262"/>
          </a:xfrm>
          <a:prstGeom prst="ellipse">
            <a:avLst/>
          </a:prstGeom>
          <a:solidFill>
            <a:schemeClr val="hlink"/>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5853" name="AutoShape 13"/>
          <p:cNvSpPr>
            <a:spLocks noChangeArrowheads="1"/>
          </p:cNvSpPr>
          <p:nvPr/>
        </p:nvSpPr>
        <p:spPr bwMode="auto">
          <a:xfrm>
            <a:off x="1476375" y="2420938"/>
            <a:ext cx="287338" cy="287337"/>
          </a:xfrm>
          <a:prstGeom prst="irregularSeal2">
            <a:avLst/>
          </a:prstGeom>
          <a:solidFill>
            <a:srgbClr val="FF00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5854" name="AutoShape 14"/>
          <p:cNvSpPr>
            <a:spLocks noChangeArrowheads="1"/>
          </p:cNvSpPr>
          <p:nvPr/>
        </p:nvSpPr>
        <p:spPr bwMode="auto">
          <a:xfrm>
            <a:off x="4356100" y="5084763"/>
            <a:ext cx="287338" cy="287337"/>
          </a:xfrm>
          <a:prstGeom prst="irregularSeal2">
            <a:avLst/>
          </a:prstGeom>
          <a:solidFill>
            <a:srgbClr val="FF00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5855" name="Oval 15"/>
          <p:cNvSpPr>
            <a:spLocks noChangeArrowheads="1"/>
          </p:cNvSpPr>
          <p:nvPr/>
        </p:nvSpPr>
        <p:spPr bwMode="auto">
          <a:xfrm>
            <a:off x="1258888" y="2636838"/>
            <a:ext cx="647700" cy="50482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de-DE" sz="1200" b="1" baseline="30000">
                <a:solidFill>
                  <a:srgbClr val="000000"/>
                </a:solidFill>
                <a:latin typeface="Verdana" pitchFamily="34" charset="0"/>
              </a:rPr>
              <a:t>22</a:t>
            </a:r>
            <a:r>
              <a:rPr lang="en-GB" altLang="de-DE" sz="1200" b="1">
                <a:solidFill>
                  <a:srgbClr val="000000"/>
                </a:solidFill>
                <a:latin typeface="Verdana" pitchFamily="34" charset="0"/>
              </a:rPr>
              <a:t>Na</a:t>
            </a:r>
            <a:endParaRPr lang="de-DE" altLang="de-DE" sz="1200" b="1">
              <a:solidFill>
                <a:srgbClr val="000000"/>
              </a:solidFill>
              <a:latin typeface="Verdana" pitchFamily="34" charset="0"/>
            </a:endParaRPr>
          </a:p>
        </p:txBody>
      </p:sp>
      <p:sp>
        <p:nvSpPr>
          <p:cNvPr id="35856" name="Oval 16"/>
          <p:cNvSpPr>
            <a:spLocks noChangeArrowheads="1"/>
          </p:cNvSpPr>
          <p:nvPr/>
        </p:nvSpPr>
        <p:spPr bwMode="auto">
          <a:xfrm>
            <a:off x="395288" y="1700213"/>
            <a:ext cx="1081087" cy="64928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de-DE" sz="1600" dirty="0">
                <a:solidFill>
                  <a:srgbClr val="000000"/>
                </a:solidFill>
                <a:latin typeface="Times New Roman" panose="02020603050405020304" pitchFamily="18" charset="0"/>
                <a:cs typeface="Times New Roman" panose="02020603050405020304" pitchFamily="18" charset="0"/>
              </a:rPr>
              <a:t>Position sensitive</a:t>
            </a:r>
          </a:p>
          <a:p>
            <a:pPr algn="ctr"/>
            <a:r>
              <a:rPr lang="en-GB" altLang="de-DE" sz="1600" dirty="0">
                <a:solidFill>
                  <a:srgbClr val="000000"/>
                </a:solidFill>
                <a:latin typeface="Times New Roman" panose="02020603050405020304" pitchFamily="18" charset="0"/>
                <a:cs typeface="Times New Roman" panose="02020603050405020304" pitchFamily="18" charset="0"/>
              </a:rPr>
              <a:t> detector</a:t>
            </a:r>
            <a:endParaRPr lang="de-DE" altLang="de-DE" sz="1600" dirty="0">
              <a:solidFill>
                <a:srgbClr val="000000"/>
              </a:solidFill>
              <a:latin typeface="Times New Roman" panose="02020603050405020304" pitchFamily="18" charset="0"/>
              <a:cs typeface="Times New Roman" panose="02020603050405020304" pitchFamily="18" charset="0"/>
            </a:endParaRPr>
          </a:p>
        </p:txBody>
      </p:sp>
      <p:sp>
        <p:nvSpPr>
          <p:cNvPr id="35857" name="Rectangle 17"/>
          <p:cNvSpPr>
            <a:spLocks noChangeArrowheads="1"/>
          </p:cNvSpPr>
          <p:nvPr/>
        </p:nvSpPr>
        <p:spPr bwMode="auto">
          <a:xfrm>
            <a:off x="611188" y="3068638"/>
            <a:ext cx="504825"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r>
              <a:rPr lang="en-GB" altLang="de-DE" b="1">
                <a:solidFill>
                  <a:srgbClr val="000000"/>
                </a:solidFill>
                <a:latin typeface="Verdana" pitchFamily="34" charset="0"/>
              </a:rPr>
              <a:t>a)</a:t>
            </a:r>
            <a:endParaRPr lang="de-DE" altLang="de-DE" b="1">
              <a:solidFill>
                <a:srgbClr val="000000"/>
              </a:solidFill>
              <a:latin typeface="Verdana" pitchFamily="34" charset="0"/>
            </a:endParaRPr>
          </a:p>
        </p:txBody>
      </p:sp>
      <p:sp>
        <p:nvSpPr>
          <p:cNvPr id="35858" name="Rectangle 18"/>
          <p:cNvSpPr>
            <a:spLocks noChangeArrowheads="1"/>
          </p:cNvSpPr>
          <p:nvPr/>
        </p:nvSpPr>
        <p:spPr bwMode="auto">
          <a:xfrm>
            <a:off x="5003800" y="5661025"/>
            <a:ext cx="504825"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r>
              <a:rPr lang="en-GB" altLang="de-DE" b="1">
                <a:solidFill>
                  <a:srgbClr val="000000"/>
                </a:solidFill>
                <a:latin typeface="Verdana" pitchFamily="34" charset="0"/>
              </a:rPr>
              <a:t>b)</a:t>
            </a:r>
            <a:endParaRPr lang="de-DE" altLang="de-DE" b="1">
              <a:solidFill>
                <a:srgbClr val="000000"/>
              </a:solidFill>
              <a:latin typeface="Verdana" pitchFamily="34" charset="0"/>
            </a:endParaRPr>
          </a:p>
        </p:txBody>
      </p:sp>
      <p:sp>
        <p:nvSpPr>
          <p:cNvPr id="35862" name="Line 22"/>
          <p:cNvSpPr>
            <a:spLocks noChangeShapeType="1"/>
          </p:cNvSpPr>
          <p:nvPr/>
        </p:nvSpPr>
        <p:spPr bwMode="auto">
          <a:xfrm flipH="1">
            <a:off x="1116013" y="1700213"/>
            <a:ext cx="4248150" cy="1008062"/>
          </a:xfrm>
          <a:prstGeom prst="line">
            <a:avLst/>
          </a:prstGeom>
          <a:noFill/>
          <a:ln w="31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5863" name="Line 23"/>
          <p:cNvSpPr>
            <a:spLocks noChangeShapeType="1"/>
          </p:cNvSpPr>
          <p:nvPr/>
        </p:nvSpPr>
        <p:spPr bwMode="auto">
          <a:xfrm flipH="1">
            <a:off x="1258888" y="1484313"/>
            <a:ext cx="3744912" cy="1223962"/>
          </a:xfrm>
          <a:prstGeom prst="line">
            <a:avLst/>
          </a:prstGeom>
          <a:noFill/>
          <a:ln w="31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5864" name="Line 24"/>
          <p:cNvSpPr>
            <a:spLocks noChangeShapeType="1"/>
          </p:cNvSpPr>
          <p:nvPr/>
        </p:nvSpPr>
        <p:spPr bwMode="auto">
          <a:xfrm flipH="1">
            <a:off x="1116013" y="2060575"/>
            <a:ext cx="4535487" cy="576263"/>
          </a:xfrm>
          <a:prstGeom prst="line">
            <a:avLst/>
          </a:prstGeom>
          <a:noFill/>
          <a:ln w="31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5865" name="Line 25"/>
          <p:cNvSpPr>
            <a:spLocks noChangeShapeType="1"/>
          </p:cNvSpPr>
          <p:nvPr/>
        </p:nvSpPr>
        <p:spPr bwMode="auto">
          <a:xfrm flipH="1" flipV="1">
            <a:off x="1187450" y="2565400"/>
            <a:ext cx="4537075" cy="503238"/>
          </a:xfrm>
          <a:prstGeom prst="line">
            <a:avLst/>
          </a:prstGeom>
          <a:noFill/>
          <a:ln w="31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5866" name="Line 26"/>
          <p:cNvSpPr>
            <a:spLocks noChangeShapeType="1"/>
          </p:cNvSpPr>
          <p:nvPr/>
        </p:nvSpPr>
        <p:spPr bwMode="auto">
          <a:xfrm flipH="1" flipV="1">
            <a:off x="1042988" y="2492375"/>
            <a:ext cx="4465637" cy="936625"/>
          </a:xfrm>
          <a:prstGeom prst="line">
            <a:avLst/>
          </a:prstGeom>
          <a:noFill/>
          <a:ln w="31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5867" name="Line 27"/>
          <p:cNvSpPr>
            <a:spLocks noChangeShapeType="1"/>
          </p:cNvSpPr>
          <p:nvPr/>
        </p:nvSpPr>
        <p:spPr bwMode="auto">
          <a:xfrm flipH="1" flipV="1">
            <a:off x="1116013" y="2420938"/>
            <a:ext cx="3960812" cy="1223962"/>
          </a:xfrm>
          <a:prstGeom prst="line">
            <a:avLst/>
          </a:prstGeom>
          <a:noFill/>
          <a:ln w="31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5868" name="Line 28"/>
          <p:cNvSpPr>
            <a:spLocks noChangeShapeType="1"/>
          </p:cNvSpPr>
          <p:nvPr/>
        </p:nvSpPr>
        <p:spPr bwMode="auto">
          <a:xfrm flipH="1">
            <a:off x="4500563" y="1484313"/>
            <a:ext cx="287337" cy="4032250"/>
          </a:xfrm>
          <a:prstGeom prst="line">
            <a:avLst/>
          </a:prstGeom>
          <a:noFill/>
          <a:ln w="190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5869" name="Line 29"/>
          <p:cNvSpPr>
            <a:spLocks noChangeShapeType="1"/>
          </p:cNvSpPr>
          <p:nvPr/>
        </p:nvSpPr>
        <p:spPr bwMode="auto">
          <a:xfrm flipH="1">
            <a:off x="4427538" y="1557338"/>
            <a:ext cx="649287" cy="4176712"/>
          </a:xfrm>
          <a:prstGeom prst="line">
            <a:avLst/>
          </a:prstGeom>
          <a:noFill/>
          <a:ln w="190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5870" name="Line 30"/>
          <p:cNvSpPr>
            <a:spLocks noChangeShapeType="1"/>
          </p:cNvSpPr>
          <p:nvPr/>
        </p:nvSpPr>
        <p:spPr bwMode="auto">
          <a:xfrm flipH="1">
            <a:off x="4427538" y="1700213"/>
            <a:ext cx="936625" cy="3960812"/>
          </a:xfrm>
          <a:prstGeom prst="line">
            <a:avLst/>
          </a:prstGeom>
          <a:noFill/>
          <a:ln w="190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5871" name="Line 31"/>
          <p:cNvSpPr>
            <a:spLocks noChangeShapeType="1"/>
          </p:cNvSpPr>
          <p:nvPr/>
        </p:nvSpPr>
        <p:spPr bwMode="auto">
          <a:xfrm flipH="1">
            <a:off x="4356100" y="1916113"/>
            <a:ext cx="1295400" cy="3744912"/>
          </a:xfrm>
          <a:prstGeom prst="line">
            <a:avLst/>
          </a:prstGeom>
          <a:noFill/>
          <a:ln w="190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5873" name="Line 33"/>
          <p:cNvSpPr>
            <a:spLocks noChangeShapeType="1"/>
          </p:cNvSpPr>
          <p:nvPr/>
        </p:nvSpPr>
        <p:spPr bwMode="auto">
          <a:xfrm>
            <a:off x="3635375" y="1557338"/>
            <a:ext cx="936625" cy="4103687"/>
          </a:xfrm>
          <a:prstGeom prst="line">
            <a:avLst/>
          </a:prstGeom>
          <a:noFill/>
          <a:ln w="1270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5874" name="Line 34"/>
          <p:cNvSpPr>
            <a:spLocks noChangeShapeType="1"/>
          </p:cNvSpPr>
          <p:nvPr/>
        </p:nvSpPr>
        <p:spPr bwMode="auto">
          <a:xfrm>
            <a:off x="3276600" y="1916113"/>
            <a:ext cx="1366838" cy="3817937"/>
          </a:xfrm>
          <a:prstGeom prst="line">
            <a:avLst/>
          </a:prstGeom>
          <a:noFill/>
          <a:ln w="1270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5875" name="Line 35"/>
          <p:cNvSpPr>
            <a:spLocks noChangeShapeType="1"/>
          </p:cNvSpPr>
          <p:nvPr/>
        </p:nvSpPr>
        <p:spPr bwMode="auto">
          <a:xfrm flipV="1">
            <a:off x="4211638" y="2708275"/>
            <a:ext cx="1728787" cy="2952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5876" name="Text Box 36"/>
          <p:cNvSpPr txBox="1">
            <a:spLocks noChangeArrowheads="1"/>
          </p:cNvSpPr>
          <p:nvPr/>
        </p:nvSpPr>
        <p:spPr bwMode="auto">
          <a:xfrm>
            <a:off x="5076825" y="4941888"/>
            <a:ext cx="108108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tLang="de-DE" sz="1600" dirty="0">
                <a:solidFill>
                  <a:srgbClr val="000000"/>
                </a:solidFill>
                <a:latin typeface="Times New Roman" panose="02020603050405020304" pitchFamily="18" charset="0"/>
                <a:cs typeface="Times New Roman" panose="02020603050405020304" pitchFamily="18" charset="0"/>
              </a:rPr>
              <a:t>Rotated by 90</a:t>
            </a:r>
            <a:r>
              <a:rPr lang="en-GB" altLang="de-DE" sz="1600" baseline="30000" dirty="0">
                <a:solidFill>
                  <a:srgbClr val="000000"/>
                </a:solidFill>
                <a:latin typeface="Times New Roman" panose="02020603050405020304" pitchFamily="18" charset="0"/>
                <a:cs typeface="Times New Roman" panose="02020603050405020304" pitchFamily="18" charset="0"/>
              </a:rPr>
              <a:t>0</a:t>
            </a:r>
            <a:endParaRPr lang="de-DE" altLang="de-DE" sz="1600" dirty="0">
              <a:solidFill>
                <a:srgbClr val="000000"/>
              </a:solidFill>
              <a:latin typeface="Times New Roman" panose="02020603050405020304" pitchFamily="18" charset="0"/>
              <a:cs typeface="Times New Roman" panose="02020603050405020304" pitchFamily="18" charset="0"/>
            </a:endParaRPr>
          </a:p>
        </p:txBody>
      </p:sp>
      <p:sp>
        <p:nvSpPr>
          <p:cNvPr id="35877" name="Rectangle 37"/>
          <p:cNvSpPr>
            <a:spLocks noChangeArrowheads="1"/>
          </p:cNvSpPr>
          <p:nvPr/>
        </p:nvSpPr>
        <p:spPr bwMode="auto">
          <a:xfrm>
            <a:off x="5940425" y="2590800"/>
            <a:ext cx="3203575" cy="204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rgbClr val="000000"/>
                </a:solidFill>
                <a:latin typeface="Times New Roman" pitchFamily="18" charset="0"/>
              </a:defRPr>
            </a:lvl1pPr>
            <a:lvl2pPr>
              <a:spcBef>
                <a:spcPct val="20000"/>
              </a:spcBef>
              <a:buChar char="–"/>
              <a:defRPr sz="2800">
                <a:solidFill>
                  <a:srgbClr val="000000"/>
                </a:solidFill>
                <a:latin typeface="Times New Roman" pitchFamily="18" charset="0"/>
              </a:defRPr>
            </a:lvl2pPr>
            <a:lvl3pPr>
              <a:spcBef>
                <a:spcPct val="20000"/>
              </a:spcBef>
              <a:buChar char="•"/>
              <a:defRPr sz="2400">
                <a:solidFill>
                  <a:srgbClr val="000000"/>
                </a:solidFill>
                <a:latin typeface="Times New Roman" pitchFamily="18" charset="0"/>
              </a:defRPr>
            </a:lvl3pPr>
            <a:lvl4pPr>
              <a:spcBef>
                <a:spcPct val="20000"/>
              </a:spcBef>
              <a:buChar char="–"/>
              <a:defRPr sz="2000">
                <a:solidFill>
                  <a:srgbClr val="000000"/>
                </a:solidFill>
                <a:latin typeface="Times New Roman" pitchFamily="18" charset="0"/>
              </a:defRPr>
            </a:lvl4pPr>
            <a:lvl5pPr>
              <a:spcBef>
                <a:spcPct val="20000"/>
              </a:spcBef>
              <a:buChar char="»"/>
              <a:defRPr sz="2000">
                <a:solidFill>
                  <a:srgbClr val="000000"/>
                </a:solidFill>
                <a:latin typeface="Times New Roman" pitchFamily="18" charset="0"/>
              </a:defRPr>
            </a:lvl5pPr>
            <a:lvl6pPr marL="2514600" indent="-228600" defTabSz="449263" fontAlgn="base">
              <a:spcBef>
                <a:spcPct val="200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49263" fontAlgn="base">
              <a:spcBef>
                <a:spcPct val="200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49263" fontAlgn="base">
              <a:spcBef>
                <a:spcPct val="200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49263" fontAlgn="base">
              <a:spcBef>
                <a:spcPct val="200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r>
              <a:rPr lang="en-GB" altLang="de-DE" sz="1600" dirty="0">
                <a:cs typeface="Times New Roman" panose="02020603050405020304" pitchFamily="18" charset="0"/>
              </a:rPr>
              <a:t>Recording  pulse shapes for positions (a) and (b)</a:t>
            </a:r>
          </a:p>
          <a:p>
            <a:endParaRPr lang="en-GB" altLang="de-DE" sz="1600" dirty="0">
              <a:cs typeface="Times New Roman" panose="02020603050405020304" pitchFamily="18" charset="0"/>
            </a:endParaRPr>
          </a:p>
          <a:p>
            <a:r>
              <a:rPr lang="en-GB" altLang="de-DE" sz="1600" dirty="0">
                <a:cs typeface="Times New Roman" panose="02020603050405020304" pitchFamily="18" charset="0"/>
              </a:rPr>
              <a:t>Identical signals at the crossing point.</a:t>
            </a:r>
          </a:p>
          <a:p>
            <a:endParaRPr lang="en-GB" altLang="de-DE" sz="1600" dirty="0">
              <a:latin typeface="Verdana" pitchFamily="34" charset="0"/>
            </a:endParaRPr>
          </a:p>
          <a:p>
            <a:pPr>
              <a:buFont typeface="Times New Roman" pitchFamily="18" charset="0"/>
              <a:buNone/>
            </a:pPr>
            <a:r>
              <a:rPr lang="en-GB" altLang="de-DE" sz="1600" dirty="0">
                <a:latin typeface="Verdana" pitchFamily="34" charset="0"/>
              </a:rPr>
              <a:t>  </a:t>
            </a:r>
          </a:p>
          <a:p>
            <a:endParaRPr lang="en-GB" altLang="de-DE" sz="1600" dirty="0">
              <a:latin typeface="Verdana" pitchFamily="34" charset="0"/>
            </a:endParaRPr>
          </a:p>
          <a:p>
            <a:endParaRPr lang="en-GB" altLang="de-DE" sz="1600" dirty="0">
              <a:latin typeface="Verdana" pitchFamily="34" charset="0"/>
            </a:endParaRPr>
          </a:p>
          <a:p>
            <a:endParaRPr lang="en-GB" altLang="de-DE" sz="1600" dirty="0">
              <a:latin typeface="Verdana" pitchFamily="34" charset="0"/>
            </a:endParaRPr>
          </a:p>
        </p:txBody>
      </p:sp>
      <p:sp>
        <p:nvSpPr>
          <p:cNvPr id="35878" name="Line 38"/>
          <p:cNvSpPr>
            <a:spLocks noChangeShapeType="1"/>
          </p:cNvSpPr>
          <p:nvPr/>
        </p:nvSpPr>
        <p:spPr bwMode="auto">
          <a:xfrm>
            <a:off x="3708400" y="2492375"/>
            <a:ext cx="287338" cy="144463"/>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5879" name="Line 39"/>
          <p:cNvSpPr>
            <a:spLocks noChangeShapeType="1"/>
          </p:cNvSpPr>
          <p:nvPr/>
        </p:nvSpPr>
        <p:spPr bwMode="auto">
          <a:xfrm flipH="1">
            <a:off x="3708400" y="2420938"/>
            <a:ext cx="287338" cy="287337"/>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5881" name="Text Box 41"/>
          <p:cNvSpPr txBox="1">
            <a:spLocks noChangeArrowheads="1"/>
          </p:cNvSpPr>
          <p:nvPr/>
        </p:nvSpPr>
        <p:spPr bwMode="auto">
          <a:xfrm>
            <a:off x="1295400" y="2209800"/>
            <a:ext cx="1981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400">
                <a:solidFill>
                  <a:srgbClr val="000000"/>
                </a:solidFill>
                <a:latin typeface="Verdana" pitchFamily="34" charset="0"/>
              </a:rPr>
              <a:t>511 keV</a:t>
            </a:r>
          </a:p>
        </p:txBody>
      </p:sp>
      <p:sp>
        <p:nvSpPr>
          <p:cNvPr id="35882" name="Oval 42"/>
          <p:cNvSpPr>
            <a:spLocks noChangeArrowheads="1"/>
          </p:cNvSpPr>
          <p:nvPr/>
        </p:nvSpPr>
        <p:spPr bwMode="auto">
          <a:xfrm>
            <a:off x="3771900" y="5029200"/>
            <a:ext cx="647700" cy="50482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de-DE" sz="1200" b="1" baseline="30000">
                <a:solidFill>
                  <a:srgbClr val="000000"/>
                </a:solidFill>
                <a:latin typeface="Verdana" pitchFamily="34" charset="0"/>
              </a:rPr>
              <a:t>22</a:t>
            </a:r>
            <a:r>
              <a:rPr lang="en-GB" altLang="de-DE" sz="1200" b="1">
                <a:solidFill>
                  <a:srgbClr val="000000"/>
                </a:solidFill>
                <a:latin typeface="Verdana" pitchFamily="34" charset="0"/>
              </a:rPr>
              <a:t>Na</a:t>
            </a:r>
            <a:endParaRPr lang="de-DE" altLang="de-DE" sz="1200" b="1">
              <a:solidFill>
                <a:srgbClr val="000000"/>
              </a:solidFill>
              <a:latin typeface="Verdana" pitchFamily="34" charset="0"/>
            </a:endParaRPr>
          </a:p>
        </p:txBody>
      </p:sp>
      <p:sp>
        <p:nvSpPr>
          <p:cNvPr id="35872" name="Line 32"/>
          <p:cNvSpPr>
            <a:spLocks noChangeShapeType="1"/>
          </p:cNvSpPr>
          <p:nvPr/>
        </p:nvSpPr>
        <p:spPr bwMode="auto">
          <a:xfrm>
            <a:off x="4067175" y="1412875"/>
            <a:ext cx="433388" cy="4248150"/>
          </a:xfrm>
          <a:prstGeom prst="line">
            <a:avLst/>
          </a:prstGeom>
          <a:noFill/>
          <a:ln w="190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0" name="Rectangle 2"/>
          <p:cNvSpPr>
            <a:spLocks noChangeArrowheads="1"/>
          </p:cNvSpPr>
          <p:nvPr/>
        </p:nvSpPr>
        <p:spPr bwMode="auto">
          <a:xfrm>
            <a:off x="0" y="188640"/>
            <a:ext cx="914400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rPr>
              <a:t>Pulse shape comparison scan method based on </a:t>
            </a:r>
          </a:p>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rPr>
              <a:t>a position sensitive detector</a:t>
            </a:r>
          </a:p>
        </p:txBody>
      </p:sp>
    </p:spTree>
    <p:extLst>
      <p:ext uri="{BB962C8B-B14F-4D97-AF65-F5344CB8AC3E}">
        <p14:creationId xmlns:p14="http://schemas.microsoft.com/office/powerpoint/2010/main" val="604249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863"/>
                                        </p:tgtEl>
                                        <p:attrNameLst>
                                          <p:attrName>style.visibility</p:attrName>
                                        </p:attrNameLst>
                                      </p:cBhvr>
                                      <p:to>
                                        <p:strVal val="visible"/>
                                      </p:to>
                                    </p:set>
                                    <p:animEffect transition="in" filter="blinds(horizontal)">
                                      <p:cBhvr>
                                        <p:cTn id="7" dur="500"/>
                                        <p:tgtEl>
                                          <p:spTgt spid="35863"/>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5862"/>
                                        </p:tgtEl>
                                        <p:attrNameLst>
                                          <p:attrName>style.visibility</p:attrName>
                                        </p:attrNameLst>
                                      </p:cBhvr>
                                      <p:to>
                                        <p:strVal val="visible"/>
                                      </p:to>
                                    </p:set>
                                    <p:animEffect transition="in" filter="blinds(horizontal)">
                                      <p:cBhvr>
                                        <p:cTn id="11" dur="500"/>
                                        <p:tgtEl>
                                          <p:spTgt spid="35862"/>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35850"/>
                                        </p:tgtEl>
                                        <p:attrNameLst>
                                          <p:attrName>style.visibility</p:attrName>
                                        </p:attrNameLst>
                                      </p:cBhvr>
                                      <p:to>
                                        <p:strVal val="visible"/>
                                      </p:to>
                                    </p:set>
                                    <p:animEffect transition="in" filter="blinds(horizontal)">
                                      <p:cBhvr>
                                        <p:cTn id="15" dur="500"/>
                                        <p:tgtEl>
                                          <p:spTgt spid="35850"/>
                                        </p:tgtEl>
                                      </p:cBhvr>
                                    </p:animEffect>
                                  </p:childTnLst>
                                </p:cTn>
                              </p:par>
                            </p:childTnLst>
                          </p:cTn>
                        </p:par>
                        <p:par>
                          <p:cTn id="16" fill="hold" nodeType="afterGroup">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35865"/>
                                        </p:tgtEl>
                                        <p:attrNameLst>
                                          <p:attrName>style.visibility</p:attrName>
                                        </p:attrNameLst>
                                      </p:cBhvr>
                                      <p:to>
                                        <p:strVal val="visible"/>
                                      </p:to>
                                    </p:set>
                                    <p:animEffect transition="in" filter="blinds(horizontal)">
                                      <p:cBhvr>
                                        <p:cTn id="19" dur="500"/>
                                        <p:tgtEl>
                                          <p:spTgt spid="35865"/>
                                        </p:tgtEl>
                                      </p:cBhvr>
                                    </p:animEffect>
                                  </p:childTnLst>
                                </p:cTn>
                              </p:par>
                            </p:childTnLst>
                          </p:cTn>
                        </p:par>
                        <p:par>
                          <p:cTn id="20" fill="hold" nodeType="afterGroup">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35866"/>
                                        </p:tgtEl>
                                        <p:attrNameLst>
                                          <p:attrName>style.visibility</p:attrName>
                                        </p:attrNameLst>
                                      </p:cBhvr>
                                      <p:to>
                                        <p:strVal val="visible"/>
                                      </p:to>
                                    </p:set>
                                    <p:animEffect transition="in" filter="blinds(horizontal)">
                                      <p:cBhvr>
                                        <p:cTn id="23" dur="500"/>
                                        <p:tgtEl>
                                          <p:spTgt spid="35866"/>
                                        </p:tgtEl>
                                      </p:cBhvr>
                                    </p:animEffect>
                                  </p:childTnLst>
                                </p:cTn>
                              </p:par>
                            </p:childTnLst>
                          </p:cTn>
                        </p:par>
                        <p:par>
                          <p:cTn id="24" fill="hold" nodeType="afterGroup">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35867"/>
                                        </p:tgtEl>
                                        <p:attrNameLst>
                                          <p:attrName>style.visibility</p:attrName>
                                        </p:attrNameLst>
                                      </p:cBhvr>
                                      <p:to>
                                        <p:strVal val="visible"/>
                                      </p:to>
                                    </p:set>
                                    <p:animEffect transition="in" filter="blinds(horizontal)">
                                      <p:cBhvr>
                                        <p:cTn id="27" dur="500"/>
                                        <p:tgtEl>
                                          <p:spTgt spid="35867"/>
                                        </p:tgtEl>
                                      </p:cBhvr>
                                    </p:animEffect>
                                  </p:childTnLst>
                                </p:cTn>
                              </p:par>
                            </p:childTnLst>
                          </p:cTn>
                        </p:par>
                        <p:par>
                          <p:cTn id="28" fill="hold" nodeType="afterGroup">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35847"/>
                                        </p:tgtEl>
                                        <p:attrNameLst>
                                          <p:attrName>style.visibility</p:attrName>
                                        </p:attrNameLst>
                                      </p:cBhvr>
                                      <p:to>
                                        <p:strVal val="visible"/>
                                      </p:to>
                                    </p:set>
                                    <p:animEffect transition="in" filter="blinds(horizontal)">
                                      <p:cBhvr>
                                        <p:cTn id="31" dur="500"/>
                                        <p:tgtEl>
                                          <p:spTgt spid="35847"/>
                                        </p:tgtEl>
                                      </p:cBhvr>
                                    </p:animEffect>
                                  </p:childTnLst>
                                </p:cTn>
                              </p:par>
                            </p:childTnLst>
                          </p:cTn>
                        </p:par>
                        <p:par>
                          <p:cTn id="32" fill="hold" nodeType="afterGroup">
                            <p:stCondLst>
                              <p:cond delay="3500"/>
                            </p:stCondLst>
                            <p:childTnLst>
                              <p:par>
                                <p:cTn id="33" presetID="3" presetClass="entr" presetSubtype="10" fill="hold" grpId="0" nodeType="afterEffect">
                                  <p:stCondLst>
                                    <p:cond delay="0"/>
                                  </p:stCondLst>
                                  <p:childTnLst>
                                    <p:set>
                                      <p:cBhvr>
                                        <p:cTn id="34" dur="1" fill="hold">
                                          <p:stCondLst>
                                            <p:cond delay="0"/>
                                          </p:stCondLst>
                                        </p:cTn>
                                        <p:tgtEl>
                                          <p:spTgt spid="35846"/>
                                        </p:tgtEl>
                                        <p:attrNameLst>
                                          <p:attrName>style.visibility</p:attrName>
                                        </p:attrNameLst>
                                      </p:cBhvr>
                                      <p:to>
                                        <p:strVal val="visible"/>
                                      </p:to>
                                    </p:set>
                                    <p:animEffect transition="in" filter="blinds(horizontal)">
                                      <p:cBhvr>
                                        <p:cTn id="35" dur="500"/>
                                        <p:tgtEl>
                                          <p:spTgt spid="3584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35845"/>
                                        </p:tgtEl>
                                        <p:attrNameLst>
                                          <p:attrName>style.visibility</p:attrName>
                                        </p:attrNameLst>
                                      </p:cBhvr>
                                      <p:to>
                                        <p:strVal val="visible"/>
                                      </p:to>
                                    </p:set>
                                    <p:animEffect transition="in" filter="blinds(horizontal)">
                                      <p:cBhvr>
                                        <p:cTn id="40" dur="500"/>
                                        <p:tgtEl>
                                          <p:spTgt spid="35845"/>
                                        </p:tgtEl>
                                      </p:cBhvr>
                                    </p:animEffect>
                                  </p:childTnLst>
                                </p:cTn>
                              </p:par>
                            </p:childTnLst>
                          </p:cTn>
                        </p:par>
                        <p:par>
                          <p:cTn id="41" fill="hold" nodeType="afterGroup">
                            <p:stCondLst>
                              <p:cond delay="500"/>
                            </p:stCondLst>
                            <p:childTnLst>
                              <p:par>
                                <p:cTn id="42" presetID="3" presetClass="entr" presetSubtype="10" fill="hold" grpId="0" nodeType="afterEffect">
                                  <p:stCondLst>
                                    <p:cond delay="0"/>
                                  </p:stCondLst>
                                  <p:childTnLst>
                                    <p:set>
                                      <p:cBhvr>
                                        <p:cTn id="43" dur="1" fill="hold">
                                          <p:stCondLst>
                                            <p:cond delay="0"/>
                                          </p:stCondLst>
                                        </p:cTn>
                                        <p:tgtEl>
                                          <p:spTgt spid="35854"/>
                                        </p:tgtEl>
                                        <p:attrNameLst>
                                          <p:attrName>style.visibility</p:attrName>
                                        </p:attrNameLst>
                                      </p:cBhvr>
                                      <p:to>
                                        <p:strVal val="visible"/>
                                      </p:to>
                                    </p:set>
                                    <p:animEffect transition="in" filter="blinds(horizontal)">
                                      <p:cBhvr>
                                        <p:cTn id="44" dur="500"/>
                                        <p:tgtEl>
                                          <p:spTgt spid="35854"/>
                                        </p:tgtEl>
                                      </p:cBhvr>
                                    </p:animEffect>
                                  </p:childTnLst>
                                </p:cTn>
                              </p:par>
                            </p:childTnLst>
                          </p:cTn>
                        </p:par>
                        <p:par>
                          <p:cTn id="45" fill="hold" nodeType="afterGroup">
                            <p:stCondLst>
                              <p:cond delay="1000"/>
                            </p:stCondLst>
                            <p:childTnLst>
                              <p:par>
                                <p:cTn id="46" presetID="3" presetClass="entr" presetSubtype="10" fill="hold" grpId="0" nodeType="afterEffect">
                                  <p:stCondLst>
                                    <p:cond delay="0"/>
                                  </p:stCondLst>
                                  <p:childTnLst>
                                    <p:set>
                                      <p:cBhvr>
                                        <p:cTn id="47" dur="1" fill="hold">
                                          <p:stCondLst>
                                            <p:cond delay="0"/>
                                          </p:stCondLst>
                                        </p:cTn>
                                        <p:tgtEl>
                                          <p:spTgt spid="35875"/>
                                        </p:tgtEl>
                                        <p:attrNameLst>
                                          <p:attrName>style.visibility</p:attrName>
                                        </p:attrNameLst>
                                      </p:cBhvr>
                                      <p:to>
                                        <p:strVal val="visible"/>
                                      </p:to>
                                    </p:set>
                                    <p:animEffect transition="in" filter="blinds(horizontal)">
                                      <p:cBhvr>
                                        <p:cTn id="48" dur="500"/>
                                        <p:tgtEl>
                                          <p:spTgt spid="35875"/>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35858"/>
                                        </p:tgtEl>
                                        <p:attrNameLst>
                                          <p:attrName>style.visibility</p:attrName>
                                        </p:attrNameLst>
                                      </p:cBhvr>
                                      <p:to>
                                        <p:strVal val="visible"/>
                                      </p:to>
                                    </p:set>
                                    <p:animEffect transition="in" filter="blinds(horizontal)">
                                      <p:cBhvr>
                                        <p:cTn id="51" dur="500"/>
                                        <p:tgtEl>
                                          <p:spTgt spid="35858"/>
                                        </p:tgtEl>
                                      </p:cBhvr>
                                    </p:animEffect>
                                  </p:childTnLst>
                                </p:cTn>
                              </p:par>
                            </p:childTnLst>
                          </p:cTn>
                        </p:par>
                        <p:par>
                          <p:cTn id="52" fill="hold" nodeType="afterGroup">
                            <p:stCondLst>
                              <p:cond delay="1500"/>
                            </p:stCondLst>
                            <p:childTnLst>
                              <p:par>
                                <p:cTn id="53" presetID="3" presetClass="entr" presetSubtype="10" fill="hold" grpId="0" nodeType="afterEffect">
                                  <p:stCondLst>
                                    <p:cond delay="0"/>
                                  </p:stCondLst>
                                  <p:childTnLst>
                                    <p:set>
                                      <p:cBhvr>
                                        <p:cTn id="54" dur="1" fill="hold">
                                          <p:stCondLst>
                                            <p:cond delay="0"/>
                                          </p:stCondLst>
                                        </p:cTn>
                                        <p:tgtEl>
                                          <p:spTgt spid="35852"/>
                                        </p:tgtEl>
                                        <p:attrNameLst>
                                          <p:attrName>style.visibility</p:attrName>
                                        </p:attrNameLst>
                                      </p:cBhvr>
                                      <p:to>
                                        <p:strVal val="visible"/>
                                      </p:to>
                                    </p:set>
                                    <p:animEffect transition="in" filter="blinds(horizontal)">
                                      <p:cBhvr>
                                        <p:cTn id="55" dur="500"/>
                                        <p:tgtEl>
                                          <p:spTgt spid="35852"/>
                                        </p:tgtEl>
                                      </p:cBhvr>
                                    </p:animEffect>
                                  </p:childTnLst>
                                </p:cTn>
                              </p:par>
                            </p:childTnLst>
                          </p:cTn>
                        </p:par>
                        <p:par>
                          <p:cTn id="56" fill="hold" nodeType="afterGroup">
                            <p:stCondLst>
                              <p:cond delay="2000"/>
                            </p:stCondLst>
                            <p:childTnLst>
                              <p:par>
                                <p:cTn id="57" presetID="3" presetClass="entr" presetSubtype="10" fill="hold" grpId="0" nodeType="afterEffect">
                                  <p:stCondLst>
                                    <p:cond delay="0"/>
                                  </p:stCondLst>
                                  <p:childTnLst>
                                    <p:set>
                                      <p:cBhvr>
                                        <p:cTn id="58" dur="1" fill="hold">
                                          <p:stCondLst>
                                            <p:cond delay="0"/>
                                          </p:stCondLst>
                                        </p:cTn>
                                        <p:tgtEl>
                                          <p:spTgt spid="35848"/>
                                        </p:tgtEl>
                                        <p:attrNameLst>
                                          <p:attrName>style.visibility</p:attrName>
                                        </p:attrNameLst>
                                      </p:cBhvr>
                                      <p:to>
                                        <p:strVal val="visible"/>
                                      </p:to>
                                    </p:set>
                                    <p:animEffect transition="in" filter="blinds(horizontal)">
                                      <p:cBhvr>
                                        <p:cTn id="59" dur="500"/>
                                        <p:tgtEl>
                                          <p:spTgt spid="35848"/>
                                        </p:tgtEl>
                                      </p:cBhvr>
                                    </p:animEffect>
                                  </p:childTnLst>
                                </p:cTn>
                              </p:par>
                            </p:childTnLst>
                          </p:cTn>
                        </p:par>
                        <p:par>
                          <p:cTn id="60" fill="hold" nodeType="afterGroup">
                            <p:stCondLst>
                              <p:cond delay="2500"/>
                            </p:stCondLst>
                            <p:childTnLst>
                              <p:par>
                                <p:cTn id="61" presetID="1" presetClass="entr" presetSubtype="0" fill="hold" grpId="0" nodeType="afterEffect">
                                  <p:stCondLst>
                                    <p:cond delay="0"/>
                                  </p:stCondLst>
                                  <p:childTnLst>
                                    <p:set>
                                      <p:cBhvr>
                                        <p:cTn id="62" dur="1" fill="hold">
                                          <p:stCondLst>
                                            <p:cond delay="499"/>
                                          </p:stCondLst>
                                        </p:cTn>
                                        <p:tgtEl>
                                          <p:spTgt spid="35876"/>
                                        </p:tgtEl>
                                        <p:attrNameLst>
                                          <p:attrName>style.visibility</p:attrName>
                                        </p:attrNameLst>
                                      </p:cBhvr>
                                      <p:to>
                                        <p:strVal val="visible"/>
                                      </p:to>
                                    </p:set>
                                  </p:childTnLst>
                                </p:cTn>
                              </p:par>
                            </p:childTnLst>
                          </p:cTn>
                        </p:par>
                        <p:par>
                          <p:cTn id="63" fill="hold" nodeType="afterGroup">
                            <p:stCondLst>
                              <p:cond delay="3000"/>
                            </p:stCondLst>
                            <p:childTnLst>
                              <p:par>
                                <p:cTn id="64" presetID="3" presetClass="entr" presetSubtype="10" fill="hold" grpId="0" nodeType="afterEffect">
                                  <p:stCondLst>
                                    <p:cond delay="500"/>
                                  </p:stCondLst>
                                  <p:childTnLst>
                                    <p:set>
                                      <p:cBhvr>
                                        <p:cTn id="65" dur="1" fill="hold">
                                          <p:stCondLst>
                                            <p:cond delay="0"/>
                                          </p:stCondLst>
                                        </p:cTn>
                                        <p:tgtEl>
                                          <p:spTgt spid="35873"/>
                                        </p:tgtEl>
                                        <p:attrNameLst>
                                          <p:attrName>style.visibility</p:attrName>
                                        </p:attrNameLst>
                                      </p:cBhvr>
                                      <p:to>
                                        <p:strVal val="visible"/>
                                      </p:to>
                                    </p:set>
                                    <p:animEffect transition="in" filter="blinds(horizontal)">
                                      <p:cBhvr>
                                        <p:cTn id="66" dur="500"/>
                                        <p:tgtEl>
                                          <p:spTgt spid="35873"/>
                                        </p:tgtEl>
                                      </p:cBhvr>
                                    </p:animEffect>
                                  </p:childTnLst>
                                </p:cTn>
                              </p:par>
                            </p:childTnLst>
                          </p:cTn>
                        </p:par>
                        <p:par>
                          <p:cTn id="67" fill="hold" nodeType="afterGroup">
                            <p:stCondLst>
                              <p:cond delay="4000"/>
                            </p:stCondLst>
                            <p:childTnLst>
                              <p:par>
                                <p:cTn id="68" presetID="3" presetClass="entr" presetSubtype="10" fill="hold" grpId="0" nodeType="afterEffect">
                                  <p:stCondLst>
                                    <p:cond delay="500"/>
                                  </p:stCondLst>
                                  <p:childTnLst>
                                    <p:set>
                                      <p:cBhvr>
                                        <p:cTn id="69" dur="1" fill="hold">
                                          <p:stCondLst>
                                            <p:cond delay="0"/>
                                          </p:stCondLst>
                                        </p:cTn>
                                        <p:tgtEl>
                                          <p:spTgt spid="35872"/>
                                        </p:tgtEl>
                                        <p:attrNameLst>
                                          <p:attrName>style.visibility</p:attrName>
                                        </p:attrNameLst>
                                      </p:cBhvr>
                                      <p:to>
                                        <p:strVal val="visible"/>
                                      </p:to>
                                    </p:set>
                                    <p:animEffect transition="in" filter="blinds(horizontal)">
                                      <p:cBhvr>
                                        <p:cTn id="70" dur="500"/>
                                        <p:tgtEl>
                                          <p:spTgt spid="35872"/>
                                        </p:tgtEl>
                                      </p:cBhvr>
                                    </p:animEffect>
                                  </p:childTnLst>
                                </p:cTn>
                              </p:par>
                            </p:childTnLst>
                          </p:cTn>
                        </p:par>
                        <p:par>
                          <p:cTn id="71" fill="hold" nodeType="afterGroup">
                            <p:stCondLst>
                              <p:cond delay="5000"/>
                            </p:stCondLst>
                            <p:childTnLst>
                              <p:par>
                                <p:cTn id="72" presetID="3" presetClass="entr" presetSubtype="10" fill="hold" grpId="0" nodeType="afterEffect">
                                  <p:stCondLst>
                                    <p:cond delay="500"/>
                                  </p:stCondLst>
                                  <p:childTnLst>
                                    <p:set>
                                      <p:cBhvr>
                                        <p:cTn id="73" dur="1" fill="hold">
                                          <p:stCondLst>
                                            <p:cond delay="0"/>
                                          </p:stCondLst>
                                        </p:cTn>
                                        <p:tgtEl>
                                          <p:spTgt spid="35849"/>
                                        </p:tgtEl>
                                        <p:attrNameLst>
                                          <p:attrName>style.visibility</p:attrName>
                                        </p:attrNameLst>
                                      </p:cBhvr>
                                      <p:to>
                                        <p:strVal val="visible"/>
                                      </p:to>
                                    </p:set>
                                    <p:animEffect transition="in" filter="blinds(horizontal)">
                                      <p:cBhvr>
                                        <p:cTn id="74" dur="500"/>
                                        <p:tgtEl>
                                          <p:spTgt spid="35849"/>
                                        </p:tgtEl>
                                      </p:cBhvr>
                                    </p:animEffect>
                                  </p:childTnLst>
                                </p:cTn>
                              </p:par>
                            </p:childTnLst>
                          </p:cTn>
                        </p:par>
                        <p:par>
                          <p:cTn id="75" fill="hold" nodeType="afterGroup">
                            <p:stCondLst>
                              <p:cond delay="6000"/>
                            </p:stCondLst>
                            <p:childTnLst>
                              <p:par>
                                <p:cTn id="76" presetID="3" presetClass="entr" presetSubtype="10" fill="hold" grpId="0" nodeType="afterEffect">
                                  <p:stCondLst>
                                    <p:cond delay="500"/>
                                  </p:stCondLst>
                                  <p:childTnLst>
                                    <p:set>
                                      <p:cBhvr>
                                        <p:cTn id="77" dur="1" fill="hold">
                                          <p:stCondLst>
                                            <p:cond delay="0"/>
                                          </p:stCondLst>
                                        </p:cTn>
                                        <p:tgtEl>
                                          <p:spTgt spid="35868"/>
                                        </p:tgtEl>
                                        <p:attrNameLst>
                                          <p:attrName>style.visibility</p:attrName>
                                        </p:attrNameLst>
                                      </p:cBhvr>
                                      <p:to>
                                        <p:strVal val="visible"/>
                                      </p:to>
                                    </p:set>
                                    <p:animEffect transition="in" filter="blinds(horizontal)">
                                      <p:cBhvr>
                                        <p:cTn id="78" dur="500"/>
                                        <p:tgtEl>
                                          <p:spTgt spid="35868"/>
                                        </p:tgtEl>
                                      </p:cBhvr>
                                    </p:animEffect>
                                  </p:childTnLst>
                                </p:cTn>
                              </p:par>
                            </p:childTnLst>
                          </p:cTn>
                        </p:par>
                        <p:par>
                          <p:cTn id="79" fill="hold" nodeType="afterGroup">
                            <p:stCondLst>
                              <p:cond delay="7000"/>
                            </p:stCondLst>
                            <p:childTnLst>
                              <p:par>
                                <p:cTn id="80" presetID="3" presetClass="entr" presetSubtype="10" fill="hold" grpId="0" nodeType="afterEffect">
                                  <p:stCondLst>
                                    <p:cond delay="500"/>
                                  </p:stCondLst>
                                  <p:childTnLst>
                                    <p:set>
                                      <p:cBhvr>
                                        <p:cTn id="81" dur="1" fill="hold">
                                          <p:stCondLst>
                                            <p:cond delay="0"/>
                                          </p:stCondLst>
                                        </p:cTn>
                                        <p:tgtEl>
                                          <p:spTgt spid="35869"/>
                                        </p:tgtEl>
                                        <p:attrNameLst>
                                          <p:attrName>style.visibility</p:attrName>
                                        </p:attrNameLst>
                                      </p:cBhvr>
                                      <p:to>
                                        <p:strVal val="visible"/>
                                      </p:to>
                                    </p:set>
                                    <p:animEffect transition="in" filter="blinds(horizontal)">
                                      <p:cBhvr>
                                        <p:cTn id="82" dur="500"/>
                                        <p:tgtEl>
                                          <p:spTgt spid="35869"/>
                                        </p:tgtEl>
                                      </p:cBhvr>
                                    </p:animEffect>
                                  </p:childTnLst>
                                </p:cTn>
                              </p:par>
                            </p:childTnLst>
                          </p:cTn>
                        </p:par>
                        <p:par>
                          <p:cTn id="83" fill="hold" nodeType="afterGroup">
                            <p:stCondLst>
                              <p:cond delay="8000"/>
                            </p:stCondLst>
                            <p:childTnLst>
                              <p:par>
                                <p:cTn id="84" presetID="3" presetClass="entr" presetSubtype="10" fill="hold" grpId="0" nodeType="afterEffect">
                                  <p:stCondLst>
                                    <p:cond delay="500"/>
                                  </p:stCondLst>
                                  <p:childTnLst>
                                    <p:set>
                                      <p:cBhvr>
                                        <p:cTn id="85" dur="1" fill="hold">
                                          <p:stCondLst>
                                            <p:cond delay="0"/>
                                          </p:stCondLst>
                                        </p:cTn>
                                        <p:tgtEl>
                                          <p:spTgt spid="35871"/>
                                        </p:tgtEl>
                                        <p:attrNameLst>
                                          <p:attrName>style.visibility</p:attrName>
                                        </p:attrNameLst>
                                      </p:cBhvr>
                                      <p:to>
                                        <p:strVal val="visible"/>
                                      </p:to>
                                    </p:set>
                                    <p:animEffect transition="in" filter="blinds(horizontal)">
                                      <p:cBhvr>
                                        <p:cTn id="86" dur="500"/>
                                        <p:tgtEl>
                                          <p:spTgt spid="35871"/>
                                        </p:tgtEl>
                                      </p:cBhvr>
                                    </p:animEffect>
                                  </p:childTnLst>
                                </p:cTn>
                              </p:par>
                            </p:childTnLst>
                          </p:cTn>
                        </p:par>
                        <p:par>
                          <p:cTn id="87" fill="hold" nodeType="afterGroup">
                            <p:stCondLst>
                              <p:cond delay="9000"/>
                            </p:stCondLst>
                            <p:childTnLst>
                              <p:par>
                                <p:cTn id="88" presetID="3" presetClass="entr" presetSubtype="10" fill="hold" grpId="0" nodeType="afterEffect">
                                  <p:stCondLst>
                                    <p:cond delay="500"/>
                                  </p:stCondLst>
                                  <p:childTnLst>
                                    <p:set>
                                      <p:cBhvr>
                                        <p:cTn id="89" dur="1" fill="hold">
                                          <p:stCondLst>
                                            <p:cond delay="0"/>
                                          </p:stCondLst>
                                        </p:cTn>
                                        <p:tgtEl>
                                          <p:spTgt spid="35874"/>
                                        </p:tgtEl>
                                        <p:attrNameLst>
                                          <p:attrName>style.visibility</p:attrName>
                                        </p:attrNameLst>
                                      </p:cBhvr>
                                      <p:to>
                                        <p:strVal val="visible"/>
                                      </p:to>
                                    </p:set>
                                    <p:animEffect transition="in" filter="blinds(horizontal)">
                                      <p:cBhvr>
                                        <p:cTn id="90" dur="500"/>
                                        <p:tgtEl>
                                          <p:spTgt spid="35874"/>
                                        </p:tgtEl>
                                      </p:cBhvr>
                                    </p:animEffect>
                                  </p:childTnLst>
                                </p:cTn>
                              </p:par>
                            </p:childTnLst>
                          </p:cTn>
                        </p:par>
                        <p:par>
                          <p:cTn id="91" fill="hold" nodeType="afterGroup">
                            <p:stCondLst>
                              <p:cond delay="10000"/>
                            </p:stCondLst>
                            <p:childTnLst>
                              <p:par>
                                <p:cTn id="92" presetID="3" presetClass="entr" presetSubtype="10" fill="hold" grpId="0" nodeType="afterEffect">
                                  <p:stCondLst>
                                    <p:cond delay="500"/>
                                  </p:stCondLst>
                                  <p:childTnLst>
                                    <p:set>
                                      <p:cBhvr>
                                        <p:cTn id="93" dur="1" fill="hold">
                                          <p:stCondLst>
                                            <p:cond delay="0"/>
                                          </p:stCondLst>
                                        </p:cTn>
                                        <p:tgtEl>
                                          <p:spTgt spid="35870"/>
                                        </p:tgtEl>
                                        <p:attrNameLst>
                                          <p:attrName>style.visibility</p:attrName>
                                        </p:attrNameLst>
                                      </p:cBhvr>
                                      <p:to>
                                        <p:strVal val="visible"/>
                                      </p:to>
                                    </p:set>
                                    <p:animEffect transition="in" filter="blinds(horizontal)">
                                      <p:cBhvr>
                                        <p:cTn id="94" dur="500"/>
                                        <p:tgtEl>
                                          <p:spTgt spid="35870"/>
                                        </p:tgtEl>
                                      </p:cBhvr>
                                    </p:animEffect>
                                  </p:childTnLst>
                                </p:cTn>
                              </p:par>
                            </p:childTnLst>
                          </p:cTn>
                        </p:par>
                        <p:par>
                          <p:cTn id="95" fill="hold" nodeType="afterGroup">
                            <p:stCondLst>
                              <p:cond delay="11000"/>
                            </p:stCondLst>
                            <p:childTnLst>
                              <p:par>
                                <p:cTn id="96" presetID="3" presetClass="entr" presetSubtype="10" fill="hold" grpId="0" nodeType="afterEffect">
                                  <p:stCondLst>
                                    <p:cond delay="0"/>
                                  </p:stCondLst>
                                  <p:childTnLst>
                                    <p:set>
                                      <p:cBhvr>
                                        <p:cTn id="97" dur="1" fill="hold">
                                          <p:stCondLst>
                                            <p:cond delay="0"/>
                                          </p:stCondLst>
                                        </p:cTn>
                                        <p:tgtEl>
                                          <p:spTgt spid="35877"/>
                                        </p:tgtEl>
                                        <p:attrNameLst>
                                          <p:attrName>style.visibility</p:attrName>
                                        </p:attrNameLst>
                                      </p:cBhvr>
                                      <p:to>
                                        <p:strVal val="visible"/>
                                      </p:to>
                                    </p:set>
                                    <p:animEffect transition="in" filter="blinds(horizontal)">
                                      <p:cBhvr>
                                        <p:cTn id="98" dur="500"/>
                                        <p:tgtEl>
                                          <p:spTgt spid="35877"/>
                                        </p:tgtEl>
                                      </p:cBhvr>
                                    </p:animEffect>
                                  </p:childTnLst>
                                </p:cTn>
                              </p:par>
                            </p:childTnLst>
                          </p:cTn>
                        </p:par>
                        <p:par>
                          <p:cTn id="99" fill="hold" nodeType="afterGroup">
                            <p:stCondLst>
                              <p:cond delay="11500"/>
                            </p:stCondLst>
                            <p:childTnLst>
                              <p:par>
                                <p:cTn id="100" presetID="1" presetClass="entr" presetSubtype="0" fill="hold" grpId="0" nodeType="afterEffect">
                                  <p:stCondLst>
                                    <p:cond delay="0"/>
                                  </p:stCondLst>
                                  <p:childTnLst>
                                    <p:set>
                                      <p:cBhvr>
                                        <p:cTn id="101" dur="1" fill="hold">
                                          <p:stCondLst>
                                            <p:cond delay="499"/>
                                          </p:stCondLst>
                                        </p:cTn>
                                        <p:tgtEl>
                                          <p:spTgt spid="35879"/>
                                        </p:tgtEl>
                                        <p:attrNameLst>
                                          <p:attrName>style.visibility</p:attrName>
                                        </p:attrNameLst>
                                      </p:cBhvr>
                                      <p:to>
                                        <p:strVal val="visible"/>
                                      </p:to>
                                    </p:set>
                                  </p:childTnLst>
                                </p:cTn>
                              </p:par>
                            </p:childTnLst>
                          </p:cTn>
                        </p:par>
                        <p:par>
                          <p:cTn id="102" fill="hold" nodeType="afterGroup">
                            <p:stCondLst>
                              <p:cond delay="12000"/>
                            </p:stCondLst>
                            <p:childTnLst>
                              <p:par>
                                <p:cTn id="103" presetID="1" presetClass="entr" presetSubtype="0" fill="hold" grpId="0" nodeType="afterEffect">
                                  <p:stCondLst>
                                    <p:cond delay="0"/>
                                  </p:stCondLst>
                                  <p:childTnLst>
                                    <p:set>
                                      <p:cBhvr>
                                        <p:cTn id="104" dur="1" fill="hold">
                                          <p:stCondLst>
                                            <p:cond delay="499"/>
                                          </p:stCondLst>
                                        </p:cTn>
                                        <p:tgtEl>
                                          <p:spTgt spid="35878"/>
                                        </p:tgtEl>
                                        <p:attrNameLst>
                                          <p:attrName>style.visibility</p:attrName>
                                        </p:attrNameLst>
                                      </p:cBhvr>
                                      <p:to>
                                        <p:strVal val="visible"/>
                                      </p:to>
                                    </p:set>
                                  </p:childTnLst>
                                </p:cTn>
                              </p:par>
                              <p:par>
                                <p:cTn id="105" presetID="3" presetClass="entr" presetSubtype="10" fill="hold" grpId="0" nodeType="withEffect">
                                  <p:stCondLst>
                                    <p:cond delay="0"/>
                                  </p:stCondLst>
                                  <p:childTnLst>
                                    <p:set>
                                      <p:cBhvr>
                                        <p:cTn id="106" dur="1" fill="hold">
                                          <p:stCondLst>
                                            <p:cond delay="0"/>
                                          </p:stCondLst>
                                        </p:cTn>
                                        <p:tgtEl>
                                          <p:spTgt spid="35882"/>
                                        </p:tgtEl>
                                        <p:attrNameLst>
                                          <p:attrName>style.visibility</p:attrName>
                                        </p:attrNameLst>
                                      </p:cBhvr>
                                      <p:to>
                                        <p:strVal val="visible"/>
                                      </p:to>
                                    </p:set>
                                    <p:animEffect transition="in" filter="blinds(horizontal)">
                                      <p:cBhvr>
                                        <p:cTn id="107" dur="500"/>
                                        <p:tgtEl>
                                          <p:spTgt spid="35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animBg="1"/>
      <p:bldP spid="35846" grpId="0" animBg="1"/>
      <p:bldP spid="35847" grpId="0" animBg="1"/>
      <p:bldP spid="35848" grpId="0" animBg="1"/>
      <p:bldP spid="35849" grpId="0" animBg="1"/>
      <p:bldP spid="35850" grpId="0" animBg="1"/>
      <p:bldP spid="35852" grpId="0" animBg="1"/>
      <p:bldP spid="35854" grpId="0" animBg="1"/>
      <p:bldP spid="35858" grpId="0" autoUpdateAnimBg="0"/>
      <p:bldP spid="35862" grpId="0" animBg="1"/>
      <p:bldP spid="35863" grpId="0" animBg="1"/>
      <p:bldP spid="35865" grpId="0" animBg="1"/>
      <p:bldP spid="35866" grpId="0" animBg="1"/>
      <p:bldP spid="35867" grpId="0" animBg="1"/>
      <p:bldP spid="35868" grpId="0" animBg="1"/>
      <p:bldP spid="35869" grpId="0" animBg="1"/>
      <p:bldP spid="35870" grpId="0" animBg="1"/>
      <p:bldP spid="35871" grpId="0" animBg="1"/>
      <p:bldP spid="35873" grpId="0" animBg="1"/>
      <p:bldP spid="35874" grpId="0" animBg="1"/>
      <p:bldP spid="35875" grpId="0" animBg="1"/>
      <p:bldP spid="35876" grpId="0" autoUpdateAnimBg="0"/>
      <p:bldP spid="35877" grpId="0" autoUpdateAnimBg="0"/>
      <p:bldP spid="35878" grpId="0" animBg="1"/>
      <p:bldP spid="35879" grpId="0" animBg="1"/>
      <p:bldP spid="35882" grpId="0"/>
      <p:bldP spid="3587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cs typeface="Times New Roman"/>
              </a:rPr>
              <a:t>χ</a:t>
            </a:r>
            <a:r>
              <a:rPr lang="en-GB" altLang="de-DE" sz="2600" b="1" baseline="30000" dirty="0" smtClean="0">
                <a:solidFill>
                  <a:srgbClr val="0000CC"/>
                </a:solidFill>
                <a:latin typeface="Times New Roman" pitchFamily="18" charset="0"/>
                <a:ea typeface="ＭＳ Ｐゴシック" pitchFamily="34" charset="-128"/>
                <a:cs typeface="Times New Roman"/>
              </a:rPr>
              <a:t>2</a:t>
            </a:r>
            <a:r>
              <a:rPr lang="en-GB" altLang="de-DE" sz="2600" b="1" dirty="0" smtClean="0">
                <a:solidFill>
                  <a:srgbClr val="0000CC"/>
                </a:solidFill>
                <a:latin typeface="Times New Roman" pitchFamily="18" charset="0"/>
                <a:ea typeface="ＭＳ Ｐゴシック" pitchFamily="34" charset="-128"/>
                <a:cs typeface="Times New Roman"/>
              </a:rPr>
              <a:t> minimization method</a:t>
            </a:r>
            <a:endParaRPr lang="en-GB" altLang="de-DE" sz="2600" b="1" dirty="0" smtClean="0">
              <a:solidFill>
                <a:srgbClr val="0000CC"/>
              </a:solidFill>
              <a:latin typeface="Times New Roman" pitchFamily="18" charset="0"/>
              <a:ea typeface="ＭＳ Ｐゴシック" pitchFamily="34" charset="-128"/>
            </a:endParaRPr>
          </a:p>
        </p:txBody>
      </p:sp>
      <p:pic>
        <p:nvPicPr>
          <p:cNvPr id="37" name="Picture 2" descr="ge_pulsesv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1339627"/>
            <a:ext cx="2386584" cy="161848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763" y="1492027"/>
            <a:ext cx="2286000" cy="1531938"/>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4"/>
          <p:cNvSpPr>
            <a:spLocks noChangeArrowheads="1"/>
          </p:cNvSpPr>
          <p:nvPr/>
        </p:nvSpPr>
        <p:spPr bwMode="auto">
          <a:xfrm>
            <a:off x="3024188" y="5059140"/>
            <a:ext cx="2270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449263" fontAlgn="base">
              <a:spcBef>
                <a:spcPct val="0"/>
              </a:spcBef>
              <a:spcAft>
                <a:spcPct val="0"/>
              </a:spcAft>
            </a:pPr>
            <a:r>
              <a:rPr lang="en-GB" altLang="de-DE" sz="1200" smtClean="0">
                <a:solidFill>
                  <a:srgbClr val="000000"/>
                </a:solidFill>
                <a:latin typeface="Arial" charset="0"/>
                <a:cs typeface="Times New Roman" pitchFamily="18" charset="0"/>
              </a:rPr>
              <a:t> </a:t>
            </a:r>
            <a:endParaRPr lang="en-GB" altLang="de-DE" smtClean="0">
              <a:solidFill>
                <a:srgbClr val="000000"/>
              </a:solidFill>
              <a:latin typeface="Arial" charset="0"/>
            </a:endParaRPr>
          </a:p>
        </p:txBody>
      </p:sp>
      <p:sp>
        <p:nvSpPr>
          <p:cNvPr id="40" name="Rectangle 5"/>
          <p:cNvSpPr>
            <a:spLocks noChangeArrowheads="1"/>
          </p:cNvSpPr>
          <p:nvPr/>
        </p:nvSpPr>
        <p:spPr bwMode="auto">
          <a:xfrm>
            <a:off x="3024188" y="6362477"/>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449263" fontAlgn="base">
              <a:spcBef>
                <a:spcPct val="0"/>
              </a:spcBef>
              <a:spcAft>
                <a:spcPct val="0"/>
              </a:spcAft>
            </a:pPr>
            <a:r>
              <a:rPr lang="de-DE" altLang="de-DE" sz="1000" smtClean="0">
                <a:solidFill>
                  <a:srgbClr val="000000"/>
                </a:solidFill>
                <a:latin typeface="Arial" charset="0"/>
              </a:rPr>
              <a:t> </a:t>
            </a:r>
            <a:endParaRPr lang="de-DE" altLang="de-DE" smtClean="0">
              <a:solidFill>
                <a:srgbClr val="000000"/>
              </a:solidFill>
              <a:latin typeface="Arial" charset="0"/>
            </a:endParaRPr>
          </a:p>
        </p:txBody>
      </p:sp>
      <p:sp>
        <p:nvSpPr>
          <p:cNvPr id="41" name="Text Box 6"/>
          <p:cNvSpPr txBox="1">
            <a:spLocks noChangeArrowheads="1"/>
          </p:cNvSpPr>
          <p:nvPr/>
        </p:nvSpPr>
        <p:spPr bwMode="auto">
          <a:xfrm>
            <a:off x="936000" y="1195200"/>
            <a:ext cx="1512000"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49263" eaLnBrk="0" fontAlgn="base" hangingPunct="0">
              <a:spcBef>
                <a:spcPct val="50000"/>
              </a:spcBef>
              <a:spcAft>
                <a:spcPct val="0"/>
              </a:spcAft>
            </a:pPr>
            <a:r>
              <a:rPr lang="en-GB" altLang="de-DE" sz="1600" dirty="0" smtClean="0">
                <a:solidFill>
                  <a:srgbClr val="000000"/>
                </a:solidFill>
                <a:latin typeface="Times New Roman" panose="02020603050405020304" pitchFamily="18" charset="0"/>
                <a:cs typeface="Times New Roman" panose="02020603050405020304" pitchFamily="18" charset="0"/>
              </a:rPr>
              <a:t>0° measurement</a:t>
            </a:r>
            <a:endParaRPr lang="de-DE" altLang="de-DE" sz="1600" dirty="0" smtClean="0">
              <a:solidFill>
                <a:srgbClr val="000000"/>
              </a:solidFill>
              <a:latin typeface="Times New Roman" panose="02020603050405020304" pitchFamily="18" charset="0"/>
              <a:cs typeface="Times New Roman" panose="02020603050405020304" pitchFamily="18" charset="0"/>
            </a:endParaRPr>
          </a:p>
        </p:txBody>
      </p:sp>
      <p:grpSp>
        <p:nvGrpSpPr>
          <p:cNvPr id="42" name="Group 7"/>
          <p:cNvGrpSpPr>
            <a:grpSpLocks noChangeAspect="1"/>
          </p:cNvGrpSpPr>
          <p:nvPr/>
        </p:nvGrpSpPr>
        <p:grpSpPr bwMode="auto">
          <a:xfrm>
            <a:off x="152443" y="3482791"/>
            <a:ext cx="3321109" cy="2995517"/>
            <a:chOff x="1728" y="578"/>
            <a:chExt cx="2160" cy="2062"/>
          </a:xfrm>
        </p:grpSpPr>
        <p:pic>
          <p:nvPicPr>
            <p:cNvPr id="4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8" y="578"/>
              <a:ext cx="2160" cy="2062"/>
            </a:xfrm>
            <a:prstGeom prst="rect">
              <a:avLst/>
            </a:prstGeom>
            <a:noFill/>
            <a:extLst>
              <a:ext uri="{909E8E84-426E-40DD-AFC4-6F175D3DCCD1}">
                <a14:hiddenFill xmlns:a14="http://schemas.microsoft.com/office/drawing/2010/main">
                  <a:solidFill>
                    <a:srgbClr val="FFFFFF"/>
                  </a:solidFill>
                </a14:hiddenFill>
              </a:ext>
            </a:extLst>
          </p:spPr>
        </p:pic>
        <p:sp>
          <p:nvSpPr>
            <p:cNvPr id="44" name="Line 9"/>
            <p:cNvSpPr>
              <a:spLocks noChangeShapeType="1"/>
            </p:cNvSpPr>
            <p:nvPr/>
          </p:nvSpPr>
          <p:spPr bwMode="auto">
            <a:xfrm>
              <a:off x="2496" y="1872"/>
              <a:ext cx="0" cy="27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8" charset="0"/>
                <a:buNone/>
              </a:pPr>
              <a:endParaRPr lang="en-US" smtClean="0">
                <a:solidFill>
                  <a:srgbClr val="FFFFFF"/>
                </a:solidFill>
                <a:latin typeface="Arial" charset="0"/>
              </a:endParaRPr>
            </a:p>
          </p:txBody>
        </p:sp>
      </p:grpSp>
      <p:sp>
        <p:nvSpPr>
          <p:cNvPr id="45" name="Line 11"/>
          <p:cNvSpPr>
            <a:spLocks noChangeShapeType="1"/>
          </p:cNvSpPr>
          <p:nvPr/>
        </p:nvSpPr>
        <p:spPr bwMode="auto">
          <a:xfrm>
            <a:off x="2286000" y="1730152"/>
            <a:ext cx="0" cy="1143000"/>
          </a:xfrm>
          <a:prstGeom prst="line">
            <a:avLst/>
          </a:prstGeom>
          <a:noFill/>
          <a:ln w="28575">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fontAlgn="base">
              <a:lnSpc>
                <a:spcPct val="93000"/>
              </a:lnSpc>
              <a:spcBef>
                <a:spcPct val="0"/>
              </a:spcBef>
              <a:spcAft>
                <a:spcPct val="0"/>
              </a:spcAft>
              <a:buClr>
                <a:srgbClr val="000000"/>
              </a:buClr>
              <a:buSzPct val="100000"/>
              <a:buFont typeface="Times New Roman" pitchFamily="18" charset="0"/>
              <a:buNone/>
            </a:pPr>
            <a:endParaRPr lang="en-US" smtClean="0">
              <a:solidFill>
                <a:srgbClr val="FFFFFF"/>
              </a:solidFill>
              <a:latin typeface="Arial" charset="0"/>
            </a:endParaRPr>
          </a:p>
        </p:txBody>
      </p:sp>
      <p:sp>
        <p:nvSpPr>
          <p:cNvPr id="46" name="Line 12"/>
          <p:cNvSpPr>
            <a:spLocks noChangeShapeType="1"/>
          </p:cNvSpPr>
          <p:nvPr/>
        </p:nvSpPr>
        <p:spPr bwMode="auto">
          <a:xfrm>
            <a:off x="8077200" y="1730152"/>
            <a:ext cx="0" cy="1219200"/>
          </a:xfrm>
          <a:prstGeom prst="line">
            <a:avLst/>
          </a:prstGeom>
          <a:noFill/>
          <a:ln w="28575">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fontAlgn="base">
              <a:lnSpc>
                <a:spcPct val="93000"/>
              </a:lnSpc>
              <a:spcBef>
                <a:spcPct val="0"/>
              </a:spcBef>
              <a:spcAft>
                <a:spcPct val="0"/>
              </a:spcAft>
              <a:buClr>
                <a:srgbClr val="000000"/>
              </a:buClr>
              <a:buSzPct val="100000"/>
              <a:buFont typeface="Times New Roman" pitchFamily="18" charset="0"/>
              <a:buNone/>
            </a:pPr>
            <a:endParaRPr lang="en-US" smtClean="0">
              <a:solidFill>
                <a:srgbClr val="FFFFFF"/>
              </a:solidFill>
              <a:latin typeface="Arial" charset="0"/>
            </a:endParaRPr>
          </a:p>
        </p:txBody>
      </p:sp>
      <p:sp>
        <p:nvSpPr>
          <p:cNvPr id="47" name="Text Box 13"/>
          <p:cNvSpPr txBox="1">
            <a:spLocks noChangeArrowheads="1"/>
          </p:cNvSpPr>
          <p:nvPr/>
        </p:nvSpPr>
        <p:spPr bwMode="auto">
          <a:xfrm>
            <a:off x="2189163" y="2952000"/>
            <a:ext cx="540000" cy="314325"/>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449263" eaLnBrk="1" fontAlgn="base" latinLnBrk="0" hangingPunct="1">
              <a:lnSpc>
                <a:spcPct val="100000"/>
              </a:lnSpc>
              <a:spcBef>
                <a:spcPct val="50000"/>
              </a:spcBef>
              <a:spcAft>
                <a:spcPct val="0"/>
              </a:spcAft>
              <a:buClrTx/>
              <a:buSzTx/>
              <a:buFontTx/>
              <a:buNone/>
              <a:tabLst/>
              <a:defRPr/>
            </a:pPr>
            <a:r>
              <a:rPr kumimoji="0" lang="de-DE" altLang="de-DE" sz="14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t(</a:t>
            </a:r>
            <a:r>
              <a:rPr kumimoji="0" lang="de-DE" altLang="de-DE" sz="1400" b="0"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ns</a:t>
            </a:r>
            <a:r>
              <a:rPr kumimoji="0" lang="de-DE" altLang="de-DE" sz="14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48" name="Text Box 14"/>
          <p:cNvSpPr txBox="1">
            <a:spLocks noChangeArrowheads="1"/>
          </p:cNvSpPr>
          <p:nvPr/>
        </p:nvSpPr>
        <p:spPr bwMode="auto">
          <a:xfrm>
            <a:off x="7956000" y="2952000"/>
            <a:ext cx="540000" cy="314325"/>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449263" eaLnBrk="1" fontAlgn="base" latinLnBrk="0" hangingPunct="1">
              <a:lnSpc>
                <a:spcPct val="100000"/>
              </a:lnSpc>
              <a:spcBef>
                <a:spcPct val="50000"/>
              </a:spcBef>
              <a:spcAft>
                <a:spcPct val="0"/>
              </a:spcAft>
              <a:buClrTx/>
              <a:buSzTx/>
              <a:buFontTx/>
              <a:buNone/>
              <a:tabLst/>
              <a:defRPr/>
            </a:pPr>
            <a:r>
              <a:rPr kumimoji="0" lang="de-DE" altLang="de-DE" sz="14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t(</a:t>
            </a:r>
            <a:r>
              <a:rPr kumimoji="0" lang="de-DE" altLang="de-DE" sz="1400" b="0"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ns</a:t>
            </a:r>
            <a:r>
              <a:rPr kumimoji="0" lang="de-DE" altLang="de-DE" sz="14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p>
        </p:txBody>
      </p:sp>
      <p:graphicFrame>
        <p:nvGraphicFramePr>
          <p:cNvPr id="49" name="Object 15"/>
          <p:cNvGraphicFramePr>
            <a:graphicFrameLocks noChangeAspect="1"/>
          </p:cNvGraphicFramePr>
          <p:nvPr>
            <p:extLst>
              <p:ext uri="{D42A27DB-BD31-4B8C-83A1-F6EECF244321}">
                <p14:modId xmlns:p14="http://schemas.microsoft.com/office/powerpoint/2010/main" val="458167093"/>
              </p:ext>
            </p:extLst>
          </p:nvPr>
        </p:nvGraphicFramePr>
        <p:xfrm>
          <a:off x="3400712" y="2815568"/>
          <a:ext cx="2539440" cy="685440"/>
        </p:xfrm>
        <a:graphic>
          <a:graphicData uri="http://schemas.openxmlformats.org/presentationml/2006/ole">
            <mc:AlternateContent xmlns:mc="http://schemas.openxmlformats.org/markup-compatibility/2006">
              <mc:Choice xmlns:v="urn:schemas-microsoft-com:vml" Requires="v">
                <p:oleObj spid="_x0000_s61478" name="Equation" r:id="rId6" imgW="1269720" imgH="342720" progId="Equation.3">
                  <p:embed/>
                </p:oleObj>
              </mc:Choice>
              <mc:Fallback>
                <p:oleObj name="Equation" r:id="rId6" imgW="1269720" imgH="3427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0712" y="2815568"/>
                        <a:ext cx="2539440" cy="685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0" name="Line 16"/>
          <p:cNvSpPr>
            <a:spLocks noChangeShapeType="1"/>
          </p:cNvSpPr>
          <p:nvPr/>
        </p:nvSpPr>
        <p:spPr bwMode="auto">
          <a:xfrm flipV="1">
            <a:off x="1600200" y="2492152"/>
            <a:ext cx="0" cy="381000"/>
          </a:xfrm>
          <a:prstGeom prst="line">
            <a:avLst/>
          </a:prstGeom>
          <a:noFill/>
          <a:ln w="28575">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fontAlgn="base">
              <a:lnSpc>
                <a:spcPct val="93000"/>
              </a:lnSpc>
              <a:spcBef>
                <a:spcPct val="0"/>
              </a:spcBef>
              <a:spcAft>
                <a:spcPct val="0"/>
              </a:spcAft>
              <a:buClr>
                <a:srgbClr val="000000"/>
              </a:buClr>
              <a:buSzPct val="100000"/>
              <a:buFont typeface="Times New Roman" pitchFamily="18" charset="0"/>
              <a:buNone/>
            </a:pPr>
            <a:endParaRPr lang="en-US" smtClean="0">
              <a:solidFill>
                <a:srgbClr val="FFFFFF"/>
              </a:solidFill>
              <a:latin typeface="Arial" charset="0"/>
            </a:endParaRPr>
          </a:p>
        </p:txBody>
      </p:sp>
      <p:sp>
        <p:nvSpPr>
          <p:cNvPr id="51" name="Line 17"/>
          <p:cNvSpPr>
            <a:spLocks noChangeShapeType="1"/>
          </p:cNvSpPr>
          <p:nvPr/>
        </p:nvSpPr>
        <p:spPr bwMode="auto">
          <a:xfrm flipV="1">
            <a:off x="7467600" y="2568352"/>
            <a:ext cx="0" cy="381000"/>
          </a:xfrm>
          <a:prstGeom prst="line">
            <a:avLst/>
          </a:prstGeom>
          <a:noFill/>
          <a:ln w="28575">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fontAlgn="base">
              <a:lnSpc>
                <a:spcPct val="93000"/>
              </a:lnSpc>
              <a:spcBef>
                <a:spcPct val="0"/>
              </a:spcBef>
              <a:spcAft>
                <a:spcPct val="0"/>
              </a:spcAft>
              <a:buClr>
                <a:srgbClr val="000000"/>
              </a:buClr>
              <a:buSzPct val="100000"/>
              <a:buFont typeface="Times New Roman" pitchFamily="18" charset="0"/>
              <a:buNone/>
            </a:pPr>
            <a:endParaRPr lang="en-US" smtClean="0">
              <a:solidFill>
                <a:srgbClr val="FFFFFF"/>
              </a:solidFill>
              <a:latin typeface="Arial" charset="0"/>
            </a:endParaRPr>
          </a:p>
        </p:txBody>
      </p:sp>
      <p:sp>
        <p:nvSpPr>
          <p:cNvPr id="52" name="Text Box 19"/>
          <p:cNvSpPr txBox="1">
            <a:spLocks noChangeArrowheads="1"/>
          </p:cNvSpPr>
          <p:nvPr/>
        </p:nvSpPr>
        <p:spPr bwMode="auto">
          <a:xfrm rot="16200000">
            <a:off x="5575300" y="1944000"/>
            <a:ext cx="1366838" cy="284162"/>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449263" eaLnBrk="1" fontAlgn="base" latinLnBrk="0" hangingPunct="1">
              <a:lnSpc>
                <a:spcPct val="100000"/>
              </a:lnSpc>
              <a:spcBef>
                <a:spcPct val="50000"/>
              </a:spcBef>
              <a:spcAft>
                <a:spcPct val="0"/>
              </a:spcAft>
              <a:buClrTx/>
              <a:buSzTx/>
              <a:buFontTx/>
              <a:buNone/>
              <a:tabLst/>
              <a:defRPr/>
            </a:pPr>
            <a:r>
              <a:rPr kumimoji="0" lang="de-DE" altLang="de-DE" sz="1200" b="0" i="0" u="none" strike="noStrike" kern="0" cap="none" spc="0" normalizeH="0" baseline="0" noProof="0" dirty="0" err="1" smtClean="0">
                <a:ln>
                  <a:noFill/>
                </a:ln>
                <a:solidFill>
                  <a:srgbClr val="000000"/>
                </a:solidFill>
                <a:effectLst/>
                <a:uLnTx/>
                <a:uFillTx/>
                <a:latin typeface="Verdana" pitchFamily="34" charset="0"/>
              </a:rPr>
              <a:t>amplitude</a:t>
            </a:r>
            <a:r>
              <a:rPr kumimoji="0" lang="de-DE" altLang="de-DE" sz="1200" b="0" i="0" u="none" strike="noStrike" kern="0" cap="none" spc="0" normalizeH="0" baseline="0" noProof="0" dirty="0" smtClean="0">
                <a:ln>
                  <a:noFill/>
                </a:ln>
                <a:solidFill>
                  <a:srgbClr val="000000"/>
                </a:solidFill>
                <a:effectLst/>
                <a:uLnTx/>
                <a:uFillTx/>
                <a:latin typeface="Verdana" pitchFamily="34" charset="0"/>
              </a:rPr>
              <a:t>, </a:t>
            </a:r>
            <a:r>
              <a:rPr kumimoji="0" lang="el-GR" altLang="de-DE" sz="1200" b="0" i="1" u="none" strike="noStrike" kern="0" cap="none" spc="0" normalizeH="0" baseline="0" noProof="0" dirty="0" smtClean="0">
                <a:ln>
                  <a:noFill/>
                </a:ln>
                <a:solidFill>
                  <a:srgbClr val="000000"/>
                </a:solidFill>
                <a:effectLst/>
                <a:uLnTx/>
                <a:uFillTx/>
                <a:latin typeface="Verdana" pitchFamily="34" charset="0"/>
              </a:rPr>
              <a:t>Φ</a:t>
            </a:r>
          </a:p>
        </p:txBody>
      </p:sp>
      <p:grpSp>
        <p:nvGrpSpPr>
          <p:cNvPr id="53" name="Group 21"/>
          <p:cNvGrpSpPr>
            <a:grpSpLocks/>
          </p:cNvGrpSpPr>
          <p:nvPr/>
        </p:nvGrpSpPr>
        <p:grpSpPr bwMode="auto">
          <a:xfrm>
            <a:off x="683568" y="3501008"/>
            <a:ext cx="2590800" cy="368300"/>
            <a:chOff x="960" y="2112"/>
            <a:chExt cx="1632" cy="232"/>
          </a:xfrm>
        </p:grpSpPr>
        <p:sp>
          <p:nvSpPr>
            <p:cNvPr id="54" name="Text Box 22"/>
            <p:cNvSpPr txBox="1">
              <a:spLocks noChangeArrowheads="1"/>
            </p:cNvSpPr>
            <p:nvPr/>
          </p:nvSpPr>
          <p:spPr bwMode="auto">
            <a:xfrm>
              <a:off x="1056" y="2152"/>
              <a:ext cx="153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449263" eaLnBrk="1" fontAlgn="base" latinLnBrk="0" hangingPunct="1">
                <a:lnSpc>
                  <a:spcPct val="100000"/>
                </a:lnSpc>
                <a:spcBef>
                  <a:spcPct val="50000"/>
                </a:spcBef>
                <a:spcAft>
                  <a:spcPct val="0"/>
                </a:spcAft>
                <a:buClrTx/>
                <a:buSzTx/>
                <a:buFontTx/>
                <a:buNone/>
                <a:tabLst/>
                <a:defRPr/>
              </a:pPr>
              <a:r>
                <a:rPr kumimoji="0" lang="de-DE" altLang="de-DE" sz="1400" b="0" i="0" u="none" strike="noStrike" kern="0" cap="none" spc="0" normalizeH="0" baseline="0" noProof="0" dirty="0" err="1" smtClean="0">
                  <a:ln>
                    <a:noFill/>
                  </a:ln>
                  <a:solidFill>
                    <a:srgbClr val="000000"/>
                  </a:solidFill>
                  <a:effectLst/>
                  <a:uLnTx/>
                  <a:uFillTx/>
                  <a:latin typeface="Verdana" pitchFamily="34" charset="0"/>
                </a:rPr>
                <a:t>distribution</a:t>
              </a:r>
              <a:endParaRPr kumimoji="0" lang="de-DE" altLang="de-DE" sz="1400" b="0" i="0" u="none" strike="noStrike" kern="0" cap="none" spc="0" normalizeH="0" baseline="0" noProof="0" dirty="0" smtClean="0">
                <a:ln>
                  <a:noFill/>
                </a:ln>
                <a:solidFill>
                  <a:srgbClr val="000000"/>
                </a:solidFill>
                <a:effectLst/>
                <a:uLnTx/>
                <a:uFillTx/>
                <a:latin typeface="Verdana" pitchFamily="34" charset="0"/>
              </a:endParaRPr>
            </a:p>
          </p:txBody>
        </p:sp>
        <p:graphicFrame>
          <p:nvGraphicFramePr>
            <p:cNvPr id="55" name="Object 23"/>
            <p:cNvGraphicFramePr>
              <a:graphicFrameLocks noChangeAspect="1"/>
            </p:cNvGraphicFramePr>
            <p:nvPr/>
          </p:nvGraphicFramePr>
          <p:xfrm>
            <a:off x="960" y="2112"/>
            <a:ext cx="187" cy="232"/>
          </p:xfrm>
          <a:graphic>
            <a:graphicData uri="http://schemas.openxmlformats.org/presentationml/2006/ole">
              <mc:AlternateContent xmlns:mc="http://schemas.openxmlformats.org/markup-compatibility/2006">
                <mc:Choice xmlns:v="urn:schemas-microsoft-com:vml" Requires="v">
                  <p:oleObj spid="_x0000_s61479" name="Equation" r:id="rId8" imgW="203040" imgH="228600" progId="Equation.3">
                    <p:embed/>
                  </p:oleObj>
                </mc:Choice>
                <mc:Fallback>
                  <p:oleObj name="Equation" r:id="rId8" imgW="20304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0" y="2112"/>
                          <a:ext cx="187" cy="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pic>
        <p:nvPicPr>
          <p:cNvPr id="56" name="Picture 2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00800" y="4384452"/>
            <a:ext cx="2438400" cy="1497013"/>
          </a:xfrm>
          <a:prstGeom prst="rect">
            <a:avLst/>
          </a:prstGeom>
          <a:noFill/>
          <a:extLst>
            <a:ext uri="{909E8E84-426E-40DD-AFC4-6F175D3DCCD1}">
              <a14:hiddenFill xmlns:a14="http://schemas.microsoft.com/office/drawing/2010/main">
                <a:solidFill>
                  <a:srgbClr val="FFFFFF"/>
                </a:solidFill>
              </a14:hiddenFill>
            </a:ext>
          </a:extLst>
        </p:spPr>
      </p:pic>
      <p:sp>
        <p:nvSpPr>
          <p:cNvPr id="57" name="Text Box 25"/>
          <p:cNvSpPr txBox="1">
            <a:spLocks noChangeArrowheads="1"/>
          </p:cNvSpPr>
          <p:nvPr/>
        </p:nvSpPr>
        <p:spPr bwMode="auto">
          <a:xfrm>
            <a:off x="8229600" y="5844952"/>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49263" fontAlgn="base">
              <a:spcBef>
                <a:spcPct val="50000"/>
              </a:spcBef>
              <a:spcAft>
                <a:spcPct val="0"/>
              </a:spcAft>
            </a:pPr>
            <a:r>
              <a:rPr lang="de-DE" altLang="de-DE" sz="1400" smtClean="0">
                <a:solidFill>
                  <a:srgbClr val="000000"/>
                </a:solidFill>
                <a:latin typeface="Verdana" pitchFamily="34" charset="0"/>
              </a:rPr>
              <a:t>t(ns)</a:t>
            </a:r>
          </a:p>
        </p:txBody>
      </p:sp>
      <p:sp>
        <p:nvSpPr>
          <p:cNvPr id="58" name="Text Box 26"/>
          <p:cNvSpPr txBox="1">
            <a:spLocks noChangeArrowheads="1"/>
          </p:cNvSpPr>
          <p:nvPr/>
        </p:nvSpPr>
        <p:spPr bwMode="auto">
          <a:xfrm rot="16200000">
            <a:off x="4976019" y="4448746"/>
            <a:ext cx="2667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49263" fontAlgn="base">
              <a:spcBef>
                <a:spcPct val="50000"/>
              </a:spcBef>
              <a:spcAft>
                <a:spcPct val="0"/>
              </a:spcAft>
            </a:pPr>
            <a:r>
              <a:rPr lang="de-DE" altLang="de-DE" sz="1200" smtClean="0">
                <a:solidFill>
                  <a:srgbClr val="000000"/>
                </a:solidFill>
                <a:latin typeface="Verdana" pitchFamily="34" charset="0"/>
              </a:rPr>
              <a:t>amplitude, </a:t>
            </a:r>
            <a:r>
              <a:rPr lang="el-GR" altLang="de-DE" sz="1200" i="1" smtClean="0">
                <a:solidFill>
                  <a:srgbClr val="000000"/>
                </a:solidFill>
                <a:latin typeface="Verdana" pitchFamily="34" charset="0"/>
              </a:rPr>
              <a:t>Φ</a:t>
            </a:r>
          </a:p>
        </p:txBody>
      </p:sp>
      <p:sp>
        <p:nvSpPr>
          <p:cNvPr id="59" name="Text Box 27"/>
          <p:cNvSpPr txBox="1">
            <a:spLocks noChangeArrowheads="1"/>
          </p:cNvSpPr>
          <p:nvPr/>
        </p:nvSpPr>
        <p:spPr bwMode="auto">
          <a:xfrm>
            <a:off x="6781800" y="4092352"/>
            <a:ext cx="1368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49263" fontAlgn="base">
              <a:spcBef>
                <a:spcPct val="50000"/>
              </a:spcBef>
              <a:spcAft>
                <a:spcPct val="0"/>
              </a:spcAft>
            </a:pPr>
            <a:r>
              <a:rPr lang="de-DE" altLang="de-DE" sz="1600" dirty="0" smtClean="0">
                <a:solidFill>
                  <a:srgbClr val="000000"/>
                </a:solidFill>
                <a:latin typeface="Times New Roman" panose="02020603050405020304" pitchFamily="18" charset="0"/>
                <a:cs typeface="Times New Roman" panose="02020603050405020304" pitchFamily="18" charset="0"/>
              </a:rPr>
              <a:t>Average pulse</a:t>
            </a:r>
          </a:p>
        </p:txBody>
      </p:sp>
      <p:sp>
        <p:nvSpPr>
          <p:cNvPr id="60" name="Text Box 28"/>
          <p:cNvSpPr txBox="1">
            <a:spLocks noChangeArrowheads="1"/>
          </p:cNvSpPr>
          <p:nvPr/>
        </p:nvSpPr>
        <p:spPr bwMode="auto">
          <a:xfrm rot="16200000">
            <a:off x="-160337" y="1957164"/>
            <a:ext cx="1366838" cy="284163"/>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449263" eaLnBrk="1" fontAlgn="base" latinLnBrk="0" hangingPunct="1">
              <a:lnSpc>
                <a:spcPct val="100000"/>
              </a:lnSpc>
              <a:spcBef>
                <a:spcPct val="50000"/>
              </a:spcBef>
              <a:spcAft>
                <a:spcPct val="0"/>
              </a:spcAft>
              <a:buClrTx/>
              <a:buSzTx/>
              <a:buFontTx/>
              <a:buNone/>
              <a:tabLst/>
              <a:defRPr/>
            </a:pPr>
            <a:r>
              <a:rPr kumimoji="0" lang="de-DE" altLang="de-DE" sz="1200" b="0" i="0" u="none" strike="noStrike" kern="0" cap="none" spc="0" normalizeH="0" baseline="0" noProof="0" dirty="0" err="1" smtClean="0">
                <a:ln>
                  <a:noFill/>
                </a:ln>
                <a:solidFill>
                  <a:srgbClr val="000000"/>
                </a:solidFill>
                <a:effectLst/>
                <a:uLnTx/>
                <a:uFillTx/>
                <a:latin typeface="Verdana" pitchFamily="34" charset="0"/>
              </a:rPr>
              <a:t>amplitude</a:t>
            </a:r>
            <a:r>
              <a:rPr kumimoji="0" lang="de-DE" altLang="de-DE" sz="1200" b="0" i="0" u="none" strike="noStrike" kern="0" cap="none" spc="0" normalizeH="0" baseline="0" noProof="0" dirty="0" smtClean="0">
                <a:ln>
                  <a:noFill/>
                </a:ln>
                <a:solidFill>
                  <a:srgbClr val="000000"/>
                </a:solidFill>
                <a:effectLst/>
                <a:uLnTx/>
                <a:uFillTx/>
                <a:latin typeface="Verdana" pitchFamily="34" charset="0"/>
              </a:rPr>
              <a:t>, </a:t>
            </a:r>
            <a:r>
              <a:rPr kumimoji="0" lang="el-GR" altLang="de-DE" sz="1200" b="0" i="1" u="none" strike="noStrike" kern="0" cap="none" spc="0" normalizeH="0" baseline="0" noProof="0" dirty="0" smtClean="0">
                <a:ln>
                  <a:noFill/>
                </a:ln>
                <a:solidFill>
                  <a:srgbClr val="000000"/>
                </a:solidFill>
                <a:effectLst/>
                <a:uLnTx/>
                <a:uFillTx/>
                <a:latin typeface="Verdana" pitchFamily="34" charset="0"/>
              </a:rPr>
              <a:t>Φ</a:t>
            </a:r>
          </a:p>
        </p:txBody>
      </p:sp>
      <p:sp>
        <p:nvSpPr>
          <p:cNvPr id="61" name="Text Box 29"/>
          <p:cNvSpPr txBox="1">
            <a:spLocks noChangeArrowheads="1"/>
          </p:cNvSpPr>
          <p:nvPr/>
        </p:nvSpPr>
        <p:spPr bwMode="auto">
          <a:xfrm>
            <a:off x="685800" y="5076000"/>
            <a:ext cx="864000" cy="29270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49263" fontAlgn="base">
              <a:lnSpc>
                <a:spcPct val="93000"/>
              </a:lnSpc>
              <a:spcBef>
                <a:spcPct val="50000"/>
              </a:spcBef>
              <a:spcAft>
                <a:spcPct val="0"/>
              </a:spcAft>
              <a:buClr>
                <a:srgbClr val="000000"/>
              </a:buClr>
              <a:buSzPct val="100000"/>
              <a:buFont typeface="Times New Roman" pitchFamily="18" charset="0"/>
              <a:buNone/>
            </a:pPr>
            <a:r>
              <a:rPr lang="de-DE" altLang="de-DE" sz="1400" dirty="0" err="1" smtClean="0">
                <a:solidFill>
                  <a:srgbClr val="000000"/>
                </a:solidFill>
                <a:latin typeface="Times New Roman" panose="02020603050405020304" pitchFamily="18" charset="0"/>
                <a:cs typeface="Times New Roman" panose="02020603050405020304" pitchFamily="18" charset="0"/>
              </a:rPr>
              <a:t>threshold</a:t>
            </a:r>
            <a:endParaRPr lang="de-DE" altLang="de-DE" sz="1400" dirty="0" smtClean="0">
              <a:solidFill>
                <a:srgbClr val="000000"/>
              </a:solidFill>
              <a:latin typeface="Times New Roman" panose="02020603050405020304" pitchFamily="18" charset="0"/>
              <a:cs typeface="Times New Roman" panose="02020603050405020304" pitchFamily="18" charset="0"/>
            </a:endParaRPr>
          </a:p>
        </p:txBody>
      </p:sp>
      <p:sp>
        <p:nvSpPr>
          <p:cNvPr id="62" name="AutoShape 30"/>
          <p:cNvSpPr>
            <a:spLocks noChangeArrowheads="1"/>
          </p:cNvSpPr>
          <p:nvPr/>
        </p:nvSpPr>
        <p:spPr bwMode="auto">
          <a:xfrm>
            <a:off x="4495800" y="4854352"/>
            <a:ext cx="1066800" cy="381000"/>
          </a:xfrm>
          <a:prstGeom prst="rightArrow">
            <a:avLst>
              <a:gd name="adj1" fmla="val 50000"/>
              <a:gd name="adj2" fmla="val 70000"/>
            </a:avLst>
          </a:prstGeom>
          <a:solidFill>
            <a:srgbClr val="00B8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49263" eaLnBrk="1" fontAlgn="base" latinLnBrk="0" hangingPunct="1">
              <a:lnSpc>
                <a:spcPct val="93000"/>
              </a:lnSpc>
              <a:spcBef>
                <a:spcPct val="0"/>
              </a:spcBef>
              <a:spcAft>
                <a:spcPct val="0"/>
              </a:spcAft>
              <a:buClr>
                <a:srgbClr val="000000"/>
              </a:buClr>
              <a:buSzPct val="100000"/>
              <a:buFont typeface="Times New Roman" pitchFamily="18" charset="0"/>
              <a:buNone/>
              <a:tabLst/>
              <a:defRPr/>
            </a:pPr>
            <a:endParaRPr kumimoji="0" lang="en-US" sz="1800" b="0" i="0" u="none" strike="noStrike" kern="0" cap="none" spc="0" normalizeH="0" baseline="0" noProof="0" smtClean="0">
              <a:ln>
                <a:noFill/>
              </a:ln>
              <a:solidFill>
                <a:srgbClr val="FFFFFF"/>
              </a:solidFill>
              <a:effectLst/>
              <a:uLnTx/>
              <a:uFillTx/>
              <a:latin typeface="Arial" charset="0"/>
            </a:endParaRPr>
          </a:p>
        </p:txBody>
      </p:sp>
      <p:sp>
        <p:nvSpPr>
          <p:cNvPr id="71" name="Text Box 6"/>
          <p:cNvSpPr txBox="1">
            <a:spLocks noChangeArrowheads="1"/>
          </p:cNvSpPr>
          <p:nvPr/>
        </p:nvSpPr>
        <p:spPr bwMode="auto">
          <a:xfrm>
            <a:off x="6696000" y="1195200"/>
            <a:ext cx="1656000"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49263" eaLnBrk="0" fontAlgn="base" hangingPunct="0">
              <a:spcBef>
                <a:spcPct val="50000"/>
              </a:spcBef>
              <a:spcAft>
                <a:spcPct val="0"/>
              </a:spcAft>
            </a:pPr>
            <a:r>
              <a:rPr lang="en-GB" altLang="de-DE" sz="1600" dirty="0" smtClean="0">
                <a:solidFill>
                  <a:srgbClr val="000000"/>
                </a:solidFill>
                <a:latin typeface="Times New Roman" panose="02020603050405020304" pitchFamily="18" charset="0"/>
                <a:cs typeface="Times New Roman" panose="02020603050405020304" pitchFamily="18" charset="0"/>
              </a:rPr>
              <a:t>90° measurement</a:t>
            </a:r>
            <a:endParaRPr lang="de-DE" altLang="de-DE" sz="1600" dirty="0" smtClean="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51639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linds(horizontal)">
                                      <p:cBhvr>
                                        <p:cTn id="7" dur="500"/>
                                        <p:tgtEl>
                                          <p:spTgt spid="4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blinds(horizontal)">
                                      <p:cBhvr>
                                        <p:cTn id="10" dur="500"/>
                                        <p:tgtEl>
                                          <p:spTgt spid="59"/>
                                        </p:tgtEl>
                                      </p:cBhvr>
                                    </p:animEffect>
                                  </p:childTnLst>
                                </p:cTn>
                              </p:par>
                              <p:par>
                                <p:cTn id="11" presetID="3" presetClass="entr" presetSubtype="1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blinds(horizontal)">
                                      <p:cBhvr>
                                        <p:cTn id="13" dur="500"/>
                                        <p:tgtEl>
                                          <p:spTgt spid="5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blinds(horizontal)">
                                      <p:cBhvr>
                                        <p:cTn id="16" dur="500"/>
                                        <p:tgtEl>
                                          <p:spTgt spid="5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blinds(horizontal)">
                                      <p:cBhvr>
                                        <p:cTn id="19" dur="500"/>
                                        <p:tgtEl>
                                          <p:spTgt spid="5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blinds(horizontal)">
                                      <p:cBhvr>
                                        <p:cTn id="22" dur="500"/>
                                        <p:tgtEl>
                                          <p:spTgt spid="61"/>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blinds(horizontal)">
                                      <p:cBhvr>
                                        <p:cTn id="25" dur="500"/>
                                        <p:tgtEl>
                                          <p:spTgt spid="62"/>
                                        </p:tgtEl>
                                      </p:cBhvr>
                                    </p:animEffect>
                                  </p:childTnLst>
                                </p:cTn>
                              </p:par>
                              <p:par>
                                <p:cTn id="26" presetID="3" presetClass="entr" presetSubtype="1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blinds(horizontal)">
                                      <p:cBhvr>
                                        <p:cTn id="2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1" grpId="0"/>
      <p:bldP spid="6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cs typeface="Times New Roman"/>
              </a:rPr>
              <a:t>Characterisation of a planar </a:t>
            </a:r>
            <a:r>
              <a:rPr lang="en-GB" altLang="de-DE" sz="2600" b="1" dirty="0" err="1" smtClean="0">
                <a:solidFill>
                  <a:srgbClr val="0000CC"/>
                </a:solidFill>
                <a:latin typeface="Times New Roman" pitchFamily="18" charset="0"/>
                <a:ea typeface="ＭＳ Ｐゴシック" pitchFamily="34" charset="-128"/>
                <a:cs typeface="Times New Roman"/>
              </a:rPr>
              <a:t>HPGe</a:t>
            </a:r>
            <a:r>
              <a:rPr lang="en-GB" altLang="de-DE" sz="2600" b="1" dirty="0" smtClean="0">
                <a:solidFill>
                  <a:srgbClr val="0000CC"/>
                </a:solidFill>
                <a:latin typeface="Times New Roman" pitchFamily="18" charset="0"/>
                <a:ea typeface="ＭＳ Ｐゴシック" pitchFamily="34" charset="-128"/>
                <a:cs typeface="Times New Roman"/>
              </a:rPr>
              <a:t> detector</a:t>
            </a:r>
            <a:endParaRPr lang="en-GB" altLang="de-DE" sz="2600" b="1" dirty="0" smtClean="0">
              <a:solidFill>
                <a:srgbClr val="0000CC"/>
              </a:solidFill>
              <a:latin typeface="Times New Roman" pitchFamily="18" charset="0"/>
              <a:ea typeface="ＭＳ Ｐゴシック" pitchFamily="34" charset="-128"/>
            </a:endParaRPr>
          </a:p>
        </p:txBody>
      </p:sp>
      <p:sp>
        <p:nvSpPr>
          <p:cNvPr id="71" name="Text Box 3"/>
          <p:cNvSpPr txBox="1">
            <a:spLocks noChangeArrowheads="1"/>
          </p:cNvSpPr>
          <p:nvPr/>
        </p:nvSpPr>
        <p:spPr bwMode="auto">
          <a:xfrm>
            <a:off x="1752600" y="1385888"/>
            <a:ext cx="1080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49263" fontAlgn="base">
              <a:spcBef>
                <a:spcPct val="50000"/>
              </a:spcBef>
              <a:spcAft>
                <a:spcPct val="0"/>
              </a:spcAft>
            </a:pPr>
            <a:r>
              <a:rPr lang="de-DE" altLang="de-DE" sz="1600" dirty="0" smtClean="0">
                <a:solidFill>
                  <a:srgbClr val="000000"/>
                </a:solidFill>
                <a:latin typeface="Times New Roman" panose="02020603050405020304" pitchFamily="18" charset="0"/>
                <a:cs typeface="Times New Roman" panose="02020603050405020304" pitchFamily="18" charset="0"/>
              </a:rPr>
              <a:t>Front </a:t>
            </a:r>
            <a:r>
              <a:rPr lang="de-DE" altLang="de-DE" sz="1600" dirty="0" err="1" smtClean="0">
                <a:solidFill>
                  <a:srgbClr val="000000"/>
                </a:solidFill>
                <a:latin typeface="Times New Roman" panose="02020603050405020304" pitchFamily="18" charset="0"/>
                <a:cs typeface="Times New Roman" panose="02020603050405020304" pitchFamily="18" charset="0"/>
              </a:rPr>
              <a:t>view</a:t>
            </a:r>
            <a:endParaRPr lang="de-DE" altLang="de-DE" sz="1600" dirty="0" smtClean="0">
              <a:solidFill>
                <a:srgbClr val="000000"/>
              </a:solidFill>
              <a:latin typeface="Times New Roman" panose="02020603050405020304" pitchFamily="18" charset="0"/>
              <a:cs typeface="Times New Roman" panose="02020603050405020304" pitchFamily="18" charset="0"/>
            </a:endParaRPr>
          </a:p>
        </p:txBody>
      </p:sp>
      <p:sp>
        <p:nvSpPr>
          <p:cNvPr id="72" name="Text Box 4"/>
          <p:cNvSpPr txBox="1">
            <a:spLocks noChangeArrowheads="1"/>
          </p:cNvSpPr>
          <p:nvPr/>
        </p:nvSpPr>
        <p:spPr bwMode="auto">
          <a:xfrm>
            <a:off x="5867400" y="1386000"/>
            <a:ext cx="1008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49263" fontAlgn="base">
              <a:spcBef>
                <a:spcPct val="50000"/>
              </a:spcBef>
              <a:spcAft>
                <a:spcPct val="0"/>
              </a:spcAft>
            </a:pPr>
            <a:r>
              <a:rPr lang="de-DE" altLang="de-DE" sz="1600" dirty="0" smtClean="0">
                <a:solidFill>
                  <a:srgbClr val="000000"/>
                </a:solidFill>
                <a:latin typeface="Times New Roman" panose="02020603050405020304" pitchFamily="18" charset="0"/>
                <a:cs typeface="Times New Roman" panose="02020603050405020304" pitchFamily="18" charset="0"/>
              </a:rPr>
              <a:t>Side </a:t>
            </a:r>
            <a:r>
              <a:rPr lang="de-DE" altLang="de-DE" sz="1600" dirty="0" err="1" smtClean="0">
                <a:solidFill>
                  <a:srgbClr val="000000"/>
                </a:solidFill>
                <a:latin typeface="Times New Roman" panose="02020603050405020304" pitchFamily="18" charset="0"/>
                <a:cs typeface="Times New Roman" panose="02020603050405020304" pitchFamily="18" charset="0"/>
              </a:rPr>
              <a:t>view</a:t>
            </a:r>
            <a:endParaRPr lang="de-DE" altLang="de-DE" sz="1600" dirty="0" smtClean="0">
              <a:solidFill>
                <a:srgbClr val="000000"/>
              </a:solidFill>
              <a:latin typeface="Times New Roman" panose="02020603050405020304" pitchFamily="18" charset="0"/>
              <a:cs typeface="Times New Roman" panose="02020603050405020304" pitchFamily="18" charset="0"/>
            </a:endParaRPr>
          </a:p>
        </p:txBody>
      </p:sp>
      <p:pic>
        <p:nvPicPr>
          <p:cNvPr id="73" name="Picture 5" descr="cimg377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714500"/>
            <a:ext cx="38100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6" descr="cimg377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692000"/>
            <a:ext cx="3786188" cy="284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 name="Line 7"/>
          <p:cNvSpPr>
            <a:spLocks noChangeShapeType="1"/>
          </p:cNvSpPr>
          <p:nvPr/>
        </p:nvSpPr>
        <p:spPr bwMode="auto">
          <a:xfrm flipV="1">
            <a:off x="1219200" y="3352800"/>
            <a:ext cx="762000" cy="1600200"/>
          </a:xfrm>
          <a:prstGeom prst="line">
            <a:avLst/>
          </a:prstGeom>
          <a:noFill/>
          <a:ln w="2857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49263" eaLnBrk="1" fontAlgn="base" latinLnBrk="0" hangingPunct="1">
              <a:lnSpc>
                <a:spcPct val="93000"/>
              </a:lnSpc>
              <a:spcBef>
                <a:spcPct val="0"/>
              </a:spcBef>
              <a:spcAft>
                <a:spcPct val="0"/>
              </a:spcAft>
              <a:buClr>
                <a:srgbClr val="000000"/>
              </a:buClr>
              <a:buSzPct val="100000"/>
              <a:buFont typeface="Times New Roman" pitchFamily="18" charset="0"/>
              <a:buNone/>
              <a:tabLst/>
              <a:defRPr/>
            </a:pPr>
            <a:endParaRPr kumimoji="0" lang="en-US" sz="1800" b="0" i="0" u="none" strike="noStrike" kern="0" cap="none" spc="0" normalizeH="0" baseline="0" noProof="0" smtClean="0">
              <a:ln>
                <a:noFill/>
              </a:ln>
              <a:solidFill>
                <a:srgbClr val="FFFFFF"/>
              </a:solidFill>
              <a:effectLst/>
              <a:uLnTx/>
              <a:uFillTx/>
              <a:latin typeface="Arial" charset="0"/>
            </a:endParaRPr>
          </a:p>
        </p:txBody>
      </p:sp>
      <p:sp>
        <p:nvSpPr>
          <p:cNvPr id="76" name="Text Box 8"/>
          <p:cNvSpPr txBox="1">
            <a:spLocks noChangeArrowheads="1"/>
          </p:cNvSpPr>
          <p:nvPr/>
        </p:nvSpPr>
        <p:spPr bwMode="auto">
          <a:xfrm>
            <a:off x="533400" y="4876800"/>
            <a:ext cx="11160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49263" fontAlgn="base">
              <a:spcBef>
                <a:spcPct val="50000"/>
              </a:spcBef>
              <a:spcAft>
                <a:spcPct val="0"/>
              </a:spcAft>
            </a:pPr>
            <a:r>
              <a:rPr lang="de-DE" altLang="de-DE" sz="1600" dirty="0" err="1" smtClean="0">
                <a:solidFill>
                  <a:srgbClr val="000000"/>
                </a:solidFill>
                <a:latin typeface="Times New Roman" panose="02020603050405020304" pitchFamily="18" charset="0"/>
                <a:cs typeface="Times New Roman" panose="02020603050405020304" pitchFamily="18" charset="0"/>
              </a:rPr>
              <a:t>Planar</a:t>
            </a:r>
            <a:r>
              <a:rPr lang="de-DE" altLang="de-DE" sz="1600" dirty="0" smtClean="0">
                <a:solidFill>
                  <a:srgbClr val="000000"/>
                </a:solidFill>
                <a:latin typeface="Times New Roman" panose="02020603050405020304" pitchFamily="18" charset="0"/>
                <a:cs typeface="Times New Roman" panose="02020603050405020304" pitchFamily="18" charset="0"/>
              </a:rPr>
              <a:t> </a:t>
            </a:r>
            <a:r>
              <a:rPr lang="de-DE" altLang="de-DE" sz="1600" dirty="0" err="1" smtClean="0">
                <a:solidFill>
                  <a:srgbClr val="000000"/>
                </a:solidFill>
                <a:latin typeface="Times New Roman" panose="02020603050405020304" pitchFamily="18" charset="0"/>
                <a:cs typeface="Times New Roman" panose="02020603050405020304" pitchFamily="18" charset="0"/>
              </a:rPr>
              <a:t>Ge</a:t>
            </a:r>
            <a:endParaRPr lang="de-DE" altLang="de-DE" sz="1600" dirty="0" smtClean="0">
              <a:solidFill>
                <a:srgbClr val="000000"/>
              </a:solidFill>
              <a:latin typeface="Times New Roman" panose="02020603050405020304" pitchFamily="18" charset="0"/>
              <a:cs typeface="Times New Roman" panose="02020603050405020304" pitchFamily="18" charset="0"/>
            </a:endParaRPr>
          </a:p>
          <a:p>
            <a:pPr defTabSz="449263" fontAlgn="base">
              <a:spcBef>
                <a:spcPct val="50000"/>
              </a:spcBef>
              <a:spcAft>
                <a:spcPct val="0"/>
              </a:spcAft>
            </a:pPr>
            <a:r>
              <a:rPr lang="de-DE" altLang="de-DE" sz="1600" dirty="0" smtClean="0">
                <a:solidFill>
                  <a:srgbClr val="000000"/>
                </a:solidFill>
                <a:latin typeface="Times New Roman" panose="02020603050405020304" pitchFamily="18" charset="0"/>
                <a:cs typeface="Times New Roman" panose="02020603050405020304" pitchFamily="18" charset="0"/>
              </a:rPr>
              <a:t>d = 4 cm</a:t>
            </a:r>
          </a:p>
          <a:p>
            <a:pPr defTabSz="449263" fontAlgn="base">
              <a:spcBef>
                <a:spcPct val="50000"/>
              </a:spcBef>
              <a:spcAft>
                <a:spcPct val="0"/>
              </a:spcAft>
            </a:pPr>
            <a:r>
              <a:rPr lang="de-DE" altLang="de-DE" sz="1600" dirty="0" smtClean="0">
                <a:solidFill>
                  <a:srgbClr val="000000"/>
                </a:solidFill>
                <a:latin typeface="Times New Roman" panose="02020603050405020304" pitchFamily="18" charset="0"/>
                <a:cs typeface="Times New Roman" panose="02020603050405020304" pitchFamily="18" charset="0"/>
              </a:rPr>
              <a:t>t = 2 cm</a:t>
            </a:r>
          </a:p>
        </p:txBody>
      </p:sp>
      <p:sp>
        <p:nvSpPr>
          <p:cNvPr id="77" name="AutoShape 9"/>
          <p:cNvSpPr>
            <a:spLocks noChangeArrowheads="1"/>
          </p:cNvSpPr>
          <p:nvPr/>
        </p:nvSpPr>
        <p:spPr bwMode="auto">
          <a:xfrm>
            <a:off x="2971800" y="3200400"/>
            <a:ext cx="152400" cy="152400"/>
          </a:xfrm>
          <a:prstGeom prst="irregularSeal1">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8" charset="0"/>
              <a:buNone/>
            </a:pPr>
            <a:endParaRPr lang="en-US" smtClean="0">
              <a:solidFill>
                <a:srgbClr val="FFFFFF"/>
              </a:solidFill>
              <a:latin typeface="Arial" charset="0"/>
            </a:endParaRPr>
          </a:p>
        </p:txBody>
      </p:sp>
      <p:sp>
        <p:nvSpPr>
          <p:cNvPr id="78" name="AutoShape 10"/>
          <p:cNvSpPr>
            <a:spLocks noChangeArrowheads="1"/>
          </p:cNvSpPr>
          <p:nvPr/>
        </p:nvSpPr>
        <p:spPr bwMode="auto">
          <a:xfrm>
            <a:off x="6096000" y="2971800"/>
            <a:ext cx="152400" cy="152400"/>
          </a:xfrm>
          <a:prstGeom prst="irregularSeal1">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8" charset="0"/>
              <a:buNone/>
            </a:pPr>
            <a:endParaRPr lang="en-US" smtClean="0">
              <a:solidFill>
                <a:srgbClr val="FFFFFF"/>
              </a:solidFill>
              <a:latin typeface="Arial" charset="0"/>
            </a:endParaRPr>
          </a:p>
        </p:txBody>
      </p:sp>
      <p:sp>
        <p:nvSpPr>
          <p:cNvPr id="79" name="Line 11"/>
          <p:cNvSpPr>
            <a:spLocks noChangeShapeType="1"/>
          </p:cNvSpPr>
          <p:nvPr/>
        </p:nvSpPr>
        <p:spPr bwMode="auto">
          <a:xfrm flipH="1" flipV="1">
            <a:off x="3124200" y="3352800"/>
            <a:ext cx="609600" cy="1600200"/>
          </a:xfrm>
          <a:prstGeom prst="line">
            <a:avLst/>
          </a:prstGeom>
          <a:noFill/>
          <a:ln w="2857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49263" eaLnBrk="1" fontAlgn="base" latinLnBrk="0" hangingPunct="1">
              <a:lnSpc>
                <a:spcPct val="93000"/>
              </a:lnSpc>
              <a:spcBef>
                <a:spcPct val="0"/>
              </a:spcBef>
              <a:spcAft>
                <a:spcPct val="0"/>
              </a:spcAft>
              <a:buClr>
                <a:srgbClr val="000000"/>
              </a:buClr>
              <a:buSzPct val="100000"/>
              <a:buFont typeface="Times New Roman" pitchFamily="18" charset="0"/>
              <a:buNone/>
              <a:tabLst/>
              <a:defRPr/>
            </a:pPr>
            <a:endParaRPr kumimoji="0" lang="en-US" sz="1800" b="0" i="0" u="none" strike="noStrike" kern="0" cap="none" spc="0" normalizeH="0" baseline="0" noProof="0" smtClean="0">
              <a:ln>
                <a:noFill/>
              </a:ln>
              <a:solidFill>
                <a:srgbClr val="FFFFFF"/>
              </a:solidFill>
              <a:effectLst/>
              <a:uLnTx/>
              <a:uFillTx/>
              <a:latin typeface="Arial" charset="0"/>
            </a:endParaRPr>
          </a:p>
        </p:txBody>
      </p:sp>
      <p:sp>
        <p:nvSpPr>
          <p:cNvPr id="80" name="Text Box 12"/>
          <p:cNvSpPr txBox="1">
            <a:spLocks noChangeArrowheads="1"/>
          </p:cNvSpPr>
          <p:nvPr/>
        </p:nvSpPr>
        <p:spPr bwMode="auto">
          <a:xfrm>
            <a:off x="3352800" y="4876800"/>
            <a:ext cx="576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49263" fontAlgn="base">
              <a:spcBef>
                <a:spcPct val="50000"/>
              </a:spcBef>
              <a:spcAft>
                <a:spcPct val="0"/>
              </a:spcAft>
            </a:pPr>
            <a:r>
              <a:rPr lang="de-DE" altLang="de-DE" sz="1600" baseline="30000" dirty="0" smtClean="0">
                <a:solidFill>
                  <a:srgbClr val="000000"/>
                </a:solidFill>
                <a:latin typeface="Times New Roman" panose="02020603050405020304" pitchFamily="18" charset="0"/>
                <a:cs typeface="Times New Roman" panose="02020603050405020304" pitchFamily="18" charset="0"/>
              </a:rPr>
              <a:t>22</a:t>
            </a:r>
            <a:r>
              <a:rPr lang="de-DE" altLang="de-DE" sz="1600" dirty="0" smtClean="0">
                <a:solidFill>
                  <a:srgbClr val="000000"/>
                </a:solidFill>
                <a:latin typeface="Times New Roman" panose="02020603050405020304" pitchFamily="18" charset="0"/>
                <a:cs typeface="Times New Roman" panose="02020603050405020304" pitchFamily="18" charset="0"/>
              </a:rPr>
              <a:t>Na</a:t>
            </a:r>
          </a:p>
        </p:txBody>
      </p:sp>
      <p:sp>
        <p:nvSpPr>
          <p:cNvPr id="81" name="Line 13"/>
          <p:cNvSpPr>
            <a:spLocks noChangeShapeType="1"/>
          </p:cNvSpPr>
          <p:nvPr/>
        </p:nvSpPr>
        <p:spPr bwMode="auto">
          <a:xfrm flipH="1" flipV="1">
            <a:off x="4038600" y="3429000"/>
            <a:ext cx="533400" cy="1447800"/>
          </a:xfrm>
          <a:prstGeom prst="line">
            <a:avLst/>
          </a:prstGeom>
          <a:noFill/>
          <a:ln w="2857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49263" eaLnBrk="1" fontAlgn="base" latinLnBrk="0" hangingPunct="1">
              <a:lnSpc>
                <a:spcPct val="93000"/>
              </a:lnSpc>
              <a:spcBef>
                <a:spcPct val="0"/>
              </a:spcBef>
              <a:spcAft>
                <a:spcPct val="0"/>
              </a:spcAft>
              <a:buClr>
                <a:srgbClr val="000000"/>
              </a:buClr>
              <a:buSzPct val="100000"/>
              <a:buFont typeface="Times New Roman" pitchFamily="18" charset="0"/>
              <a:buNone/>
              <a:tabLst/>
              <a:defRPr/>
            </a:pPr>
            <a:endParaRPr kumimoji="0" lang="en-US" sz="1800" b="0" i="0" u="none" strike="noStrike" kern="0" cap="none" spc="0" normalizeH="0" baseline="0" noProof="0" smtClean="0">
              <a:ln>
                <a:noFill/>
              </a:ln>
              <a:solidFill>
                <a:srgbClr val="FFFFFF"/>
              </a:solidFill>
              <a:effectLst/>
              <a:uLnTx/>
              <a:uFillTx/>
              <a:latin typeface="Arial" charset="0"/>
            </a:endParaRPr>
          </a:p>
        </p:txBody>
      </p:sp>
      <p:sp>
        <p:nvSpPr>
          <p:cNvPr id="82" name="Line 14"/>
          <p:cNvSpPr>
            <a:spLocks noChangeShapeType="1"/>
          </p:cNvSpPr>
          <p:nvPr/>
        </p:nvSpPr>
        <p:spPr bwMode="auto">
          <a:xfrm flipV="1">
            <a:off x="4572000" y="3276600"/>
            <a:ext cx="533400" cy="1600200"/>
          </a:xfrm>
          <a:prstGeom prst="line">
            <a:avLst/>
          </a:prstGeom>
          <a:noFill/>
          <a:ln w="2857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49263" eaLnBrk="1" fontAlgn="base" latinLnBrk="0" hangingPunct="1">
              <a:lnSpc>
                <a:spcPct val="93000"/>
              </a:lnSpc>
              <a:spcBef>
                <a:spcPct val="0"/>
              </a:spcBef>
              <a:spcAft>
                <a:spcPct val="0"/>
              </a:spcAft>
              <a:buClr>
                <a:srgbClr val="000000"/>
              </a:buClr>
              <a:buSzPct val="100000"/>
              <a:buFont typeface="Times New Roman" pitchFamily="18" charset="0"/>
              <a:buNone/>
              <a:tabLst/>
              <a:defRPr/>
            </a:pPr>
            <a:endParaRPr kumimoji="0" lang="en-US" sz="1800" b="0" i="0" u="none" strike="noStrike" kern="0" cap="none" spc="0" normalizeH="0" baseline="0" noProof="0" smtClean="0">
              <a:ln>
                <a:noFill/>
              </a:ln>
              <a:solidFill>
                <a:srgbClr val="FFFFFF"/>
              </a:solidFill>
              <a:effectLst/>
              <a:uLnTx/>
              <a:uFillTx/>
              <a:latin typeface="Arial" charset="0"/>
            </a:endParaRPr>
          </a:p>
        </p:txBody>
      </p:sp>
      <p:sp>
        <p:nvSpPr>
          <p:cNvPr id="83" name="Text Box 15"/>
          <p:cNvSpPr txBox="1">
            <a:spLocks noChangeArrowheads="1"/>
          </p:cNvSpPr>
          <p:nvPr/>
        </p:nvSpPr>
        <p:spPr bwMode="auto">
          <a:xfrm>
            <a:off x="4419600" y="4876800"/>
            <a:ext cx="2412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49263" fontAlgn="base">
              <a:spcBef>
                <a:spcPct val="50000"/>
              </a:spcBef>
              <a:spcAft>
                <a:spcPct val="0"/>
              </a:spcAft>
            </a:pPr>
            <a:r>
              <a:rPr lang="de-DE" altLang="de-DE" sz="1600" dirty="0" smtClean="0">
                <a:solidFill>
                  <a:srgbClr val="000000"/>
                </a:solidFill>
                <a:latin typeface="Times New Roman" panose="02020603050405020304" pitchFamily="18" charset="0"/>
                <a:cs typeface="Times New Roman" panose="02020603050405020304" pitchFamily="18" charset="0"/>
              </a:rPr>
              <a:t>Position sensitive </a:t>
            </a:r>
            <a:r>
              <a:rPr lang="de-DE" altLang="de-DE" sz="1600" dirty="0" err="1" smtClean="0">
                <a:solidFill>
                  <a:srgbClr val="000000"/>
                </a:solidFill>
                <a:latin typeface="Times New Roman" panose="02020603050405020304" pitchFamily="18" charset="0"/>
                <a:cs typeface="Times New Roman" panose="02020603050405020304" pitchFamily="18" charset="0"/>
              </a:rPr>
              <a:t>detector</a:t>
            </a:r>
            <a:endParaRPr lang="de-DE" altLang="de-DE" sz="1600" dirty="0" smtClean="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90441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6"/>
          <p:cNvSpPr/>
          <p:nvPr/>
        </p:nvSpPr>
        <p:spPr bwMode="auto">
          <a:xfrm>
            <a:off x="0" y="6165384"/>
            <a:ext cx="9151700" cy="720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US" altLang="de-DE" sz="2600" b="1" dirty="0" smtClean="0">
                <a:solidFill>
                  <a:srgbClr val="0000CC"/>
                </a:solidFill>
                <a:latin typeface="Times New Roman"/>
                <a:ea typeface="ＭＳ Ｐゴシック" pitchFamily="34" charset="-128"/>
                <a:cs typeface="Times New Roman"/>
              </a:rPr>
              <a:t>Detector scan (test measurements)</a:t>
            </a:r>
            <a:endParaRPr lang="en-US" altLang="de-DE" sz="2600" b="1" dirty="0" smtClean="0">
              <a:solidFill>
                <a:srgbClr val="0000CC"/>
              </a:solidFill>
              <a:latin typeface="Times New Roman" pitchFamily="18" charset="0"/>
              <a:ea typeface="ＭＳ Ｐゴシック" pitchFamily="34" charset="-128"/>
            </a:endParaRPr>
          </a:p>
        </p:txBody>
      </p:sp>
      <p:sp>
        <p:nvSpPr>
          <p:cNvPr id="33" name="Rectangle 14"/>
          <p:cNvSpPr>
            <a:spLocks noChangeArrowheads="1"/>
          </p:cNvSpPr>
          <p:nvPr/>
        </p:nvSpPr>
        <p:spPr bwMode="auto">
          <a:xfrm>
            <a:off x="0" y="141277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4" name="Rectangle 15"/>
          <p:cNvSpPr>
            <a:spLocks noChangeArrowheads="1"/>
          </p:cNvSpPr>
          <p:nvPr/>
        </p:nvSpPr>
        <p:spPr bwMode="auto">
          <a:xfrm>
            <a:off x="0" y="141277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Rectangle 3"/>
          <p:cNvSpPr>
            <a:spLocks noChangeArrowheads="1"/>
          </p:cNvSpPr>
          <p:nvPr/>
        </p:nvSpPr>
        <p:spPr bwMode="auto">
          <a:xfrm>
            <a:off x="0" y="146429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 name="Rectangle 4"/>
          <p:cNvSpPr>
            <a:spLocks noChangeArrowheads="1"/>
          </p:cNvSpPr>
          <p:nvPr/>
        </p:nvSpPr>
        <p:spPr bwMode="auto">
          <a:xfrm>
            <a:off x="0" y="146429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0" name="Rectangle 5"/>
          <p:cNvSpPr>
            <a:spLocks noChangeArrowheads="1"/>
          </p:cNvSpPr>
          <p:nvPr/>
        </p:nvSpPr>
        <p:spPr bwMode="auto">
          <a:xfrm>
            <a:off x="0" y="145869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Rectangle 9"/>
          <p:cNvSpPr>
            <a:spLocks noChangeArrowheads="1"/>
          </p:cNvSpPr>
          <p:nvPr/>
        </p:nvSpPr>
        <p:spPr bwMode="auto">
          <a:xfrm>
            <a:off x="0" y="364075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9" name="Rectangle 11"/>
          <p:cNvSpPr>
            <a:spLocks noChangeArrowheads="1"/>
          </p:cNvSpPr>
          <p:nvPr/>
        </p:nvSpPr>
        <p:spPr bwMode="auto">
          <a:xfrm>
            <a:off x="0" y="364075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 name="Text Box 2"/>
          <p:cNvSpPr txBox="1">
            <a:spLocks noChangeArrowheads="1"/>
          </p:cNvSpPr>
          <p:nvPr/>
        </p:nvSpPr>
        <p:spPr bwMode="auto">
          <a:xfrm>
            <a:off x="2819400" y="2416796"/>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a:p>
        </p:txBody>
      </p:sp>
      <p:pic>
        <p:nvPicPr>
          <p:cNvPr id="15" name="Picture 4" descr="cimg377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2000" y="1584000"/>
            <a:ext cx="2286000"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cimg376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000" y="3780000"/>
            <a:ext cx="2362200" cy="17716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img377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000" y="1584000"/>
            <a:ext cx="251460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img377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0000" y="3672000"/>
            <a:ext cx="1719263"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8"/>
          <p:cNvSpPr txBox="1">
            <a:spLocks noChangeArrowheads="1"/>
          </p:cNvSpPr>
          <p:nvPr/>
        </p:nvSpPr>
        <p:spPr bwMode="auto">
          <a:xfrm>
            <a:off x="533400" y="1196752"/>
            <a:ext cx="19736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1800" dirty="0">
                <a:latin typeface="Times New Roman" panose="02020603050405020304" pitchFamily="18" charset="0"/>
                <a:cs typeface="Times New Roman" panose="02020603050405020304" pitchFamily="18" charset="0"/>
              </a:rPr>
              <a:t>Front view (0 </a:t>
            </a:r>
            <a:r>
              <a:rPr lang="en-US" altLang="de-DE" sz="1800" dirty="0" err="1">
                <a:latin typeface="Times New Roman" panose="02020603050405020304" pitchFamily="18" charset="0"/>
                <a:cs typeface="Times New Roman" panose="02020603050405020304" pitchFamily="18" charset="0"/>
              </a:rPr>
              <a:t>deg</a:t>
            </a:r>
            <a:r>
              <a:rPr lang="en-US" altLang="de-DE" sz="1800" dirty="0">
                <a:latin typeface="Times New Roman" panose="02020603050405020304" pitchFamily="18" charset="0"/>
                <a:cs typeface="Times New Roman" panose="02020603050405020304" pitchFamily="18" charset="0"/>
              </a:rPr>
              <a:t>):</a:t>
            </a:r>
          </a:p>
        </p:txBody>
      </p:sp>
      <p:sp>
        <p:nvSpPr>
          <p:cNvPr id="27" name="Text Box 9"/>
          <p:cNvSpPr txBox="1">
            <a:spLocks noChangeArrowheads="1"/>
          </p:cNvSpPr>
          <p:nvPr/>
        </p:nvSpPr>
        <p:spPr bwMode="auto">
          <a:xfrm>
            <a:off x="609600" y="3356992"/>
            <a:ext cx="19992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1800" dirty="0">
                <a:latin typeface="Times New Roman" panose="02020603050405020304" pitchFamily="18" charset="0"/>
                <a:cs typeface="Times New Roman" panose="02020603050405020304" pitchFamily="18" charset="0"/>
              </a:rPr>
              <a:t>Side view (90 </a:t>
            </a:r>
            <a:r>
              <a:rPr lang="en-US" altLang="de-DE" sz="1800" dirty="0" err="1">
                <a:latin typeface="Times New Roman" panose="02020603050405020304" pitchFamily="18" charset="0"/>
                <a:cs typeface="Times New Roman" panose="02020603050405020304" pitchFamily="18" charset="0"/>
              </a:rPr>
              <a:t>deg</a:t>
            </a:r>
            <a:r>
              <a:rPr lang="en-US" altLang="de-DE" sz="1800" dirty="0">
                <a:latin typeface="Times New Roman" panose="02020603050405020304" pitchFamily="18" charset="0"/>
                <a:cs typeface="Times New Roman" panose="02020603050405020304" pitchFamily="18" charset="0"/>
              </a:rPr>
              <a:t>):</a:t>
            </a:r>
          </a:p>
        </p:txBody>
      </p:sp>
      <p:grpSp>
        <p:nvGrpSpPr>
          <p:cNvPr id="28" name="Group 10"/>
          <p:cNvGrpSpPr>
            <a:grpSpLocks/>
          </p:cNvGrpSpPr>
          <p:nvPr/>
        </p:nvGrpSpPr>
        <p:grpSpPr bwMode="auto">
          <a:xfrm rot="10800000">
            <a:off x="3836988" y="4053012"/>
            <a:ext cx="1244600" cy="1219200"/>
            <a:chOff x="272" y="2048"/>
            <a:chExt cx="880" cy="816"/>
          </a:xfrm>
        </p:grpSpPr>
        <p:grpSp>
          <p:nvGrpSpPr>
            <p:cNvPr id="30" name="Group 11"/>
            <p:cNvGrpSpPr>
              <a:grpSpLocks/>
            </p:cNvGrpSpPr>
            <p:nvPr/>
          </p:nvGrpSpPr>
          <p:grpSpPr bwMode="auto">
            <a:xfrm>
              <a:off x="272" y="2048"/>
              <a:ext cx="736" cy="816"/>
              <a:chOff x="304" y="3200"/>
              <a:chExt cx="736" cy="816"/>
            </a:xfrm>
          </p:grpSpPr>
          <p:sp>
            <p:nvSpPr>
              <p:cNvPr id="32" name="Rectangle 12"/>
              <p:cNvSpPr>
                <a:spLocks noChangeArrowheads="1"/>
              </p:cNvSpPr>
              <p:nvPr/>
            </p:nvSpPr>
            <p:spPr bwMode="auto">
              <a:xfrm>
                <a:off x="304" y="3200"/>
                <a:ext cx="736" cy="816"/>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Rectangle 13"/>
              <p:cNvSpPr>
                <a:spLocks noChangeArrowheads="1"/>
              </p:cNvSpPr>
              <p:nvPr/>
            </p:nvSpPr>
            <p:spPr bwMode="auto">
              <a:xfrm>
                <a:off x="432" y="3344"/>
                <a:ext cx="256" cy="51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1" name="Rectangle 14"/>
            <p:cNvSpPr>
              <a:spLocks noChangeArrowheads="1"/>
            </p:cNvSpPr>
            <p:nvPr/>
          </p:nvSpPr>
          <p:spPr bwMode="auto">
            <a:xfrm>
              <a:off x="1008" y="2256"/>
              <a:ext cx="144" cy="4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6" name="Group 17"/>
          <p:cNvGrpSpPr>
            <a:grpSpLocks/>
          </p:cNvGrpSpPr>
          <p:nvPr/>
        </p:nvGrpSpPr>
        <p:grpSpPr bwMode="auto">
          <a:xfrm>
            <a:off x="3709988" y="1757984"/>
            <a:ext cx="1346200" cy="1346200"/>
            <a:chOff x="3761" y="1985"/>
            <a:chExt cx="848" cy="848"/>
          </a:xfrm>
        </p:grpSpPr>
        <p:sp>
          <p:nvSpPr>
            <p:cNvPr id="37" name="Oval 15"/>
            <p:cNvSpPr>
              <a:spLocks noChangeArrowheads="1"/>
            </p:cNvSpPr>
            <p:nvPr/>
          </p:nvSpPr>
          <p:spPr bwMode="auto">
            <a:xfrm>
              <a:off x="3761" y="1985"/>
              <a:ext cx="848" cy="848"/>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Oval 16"/>
            <p:cNvSpPr>
              <a:spLocks noChangeArrowheads="1"/>
            </p:cNvSpPr>
            <p:nvPr/>
          </p:nvSpPr>
          <p:spPr bwMode="auto">
            <a:xfrm>
              <a:off x="3906" y="2114"/>
              <a:ext cx="576" cy="592"/>
            </a:xfrm>
            <a:prstGeom prst="ellipse">
              <a:avLst/>
            </a:prstGeom>
            <a:solidFill>
              <a:srgbClr val="66FF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237355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6"/>
          <p:cNvSpPr/>
          <p:nvPr/>
        </p:nvSpPr>
        <p:spPr bwMode="auto">
          <a:xfrm>
            <a:off x="0" y="6165384"/>
            <a:ext cx="9151700" cy="720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US" altLang="de-DE" sz="2600" b="1" dirty="0" smtClean="0">
                <a:solidFill>
                  <a:srgbClr val="0000CC"/>
                </a:solidFill>
                <a:latin typeface="Times New Roman"/>
                <a:ea typeface="ＭＳ Ｐゴシック" pitchFamily="34" charset="-128"/>
                <a:cs typeface="Times New Roman"/>
              </a:rPr>
              <a:t>Detector scan (test measurements)</a:t>
            </a:r>
            <a:endParaRPr lang="en-US" altLang="de-DE" sz="2600" b="1" dirty="0" smtClean="0">
              <a:solidFill>
                <a:srgbClr val="0000CC"/>
              </a:solidFill>
              <a:latin typeface="Times New Roman" pitchFamily="18" charset="0"/>
              <a:ea typeface="ＭＳ Ｐゴシック" pitchFamily="34" charset="-128"/>
            </a:endParaRPr>
          </a:p>
        </p:txBody>
      </p:sp>
      <p:sp>
        <p:nvSpPr>
          <p:cNvPr id="33" name="Rectangle 14"/>
          <p:cNvSpPr>
            <a:spLocks noChangeArrowheads="1"/>
          </p:cNvSpPr>
          <p:nvPr/>
        </p:nvSpPr>
        <p:spPr bwMode="auto">
          <a:xfrm>
            <a:off x="0" y="141277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4" name="Rectangle 15"/>
          <p:cNvSpPr>
            <a:spLocks noChangeArrowheads="1"/>
          </p:cNvSpPr>
          <p:nvPr/>
        </p:nvSpPr>
        <p:spPr bwMode="auto">
          <a:xfrm>
            <a:off x="0" y="141277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Rectangle 3"/>
          <p:cNvSpPr>
            <a:spLocks noChangeArrowheads="1"/>
          </p:cNvSpPr>
          <p:nvPr/>
        </p:nvSpPr>
        <p:spPr bwMode="auto">
          <a:xfrm>
            <a:off x="0" y="146429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 name="Rectangle 4"/>
          <p:cNvSpPr>
            <a:spLocks noChangeArrowheads="1"/>
          </p:cNvSpPr>
          <p:nvPr/>
        </p:nvSpPr>
        <p:spPr bwMode="auto">
          <a:xfrm>
            <a:off x="0" y="146429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0" name="Rectangle 5"/>
          <p:cNvSpPr>
            <a:spLocks noChangeArrowheads="1"/>
          </p:cNvSpPr>
          <p:nvPr/>
        </p:nvSpPr>
        <p:spPr bwMode="auto">
          <a:xfrm>
            <a:off x="0" y="145869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Rectangle 9"/>
          <p:cNvSpPr>
            <a:spLocks noChangeArrowheads="1"/>
          </p:cNvSpPr>
          <p:nvPr/>
        </p:nvSpPr>
        <p:spPr bwMode="auto">
          <a:xfrm>
            <a:off x="0" y="364075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9" name="Rectangle 11"/>
          <p:cNvSpPr>
            <a:spLocks noChangeArrowheads="1"/>
          </p:cNvSpPr>
          <p:nvPr/>
        </p:nvSpPr>
        <p:spPr bwMode="auto">
          <a:xfrm>
            <a:off x="0" y="364075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 name="Text Box 2"/>
          <p:cNvSpPr txBox="1">
            <a:spLocks noChangeArrowheads="1"/>
          </p:cNvSpPr>
          <p:nvPr/>
        </p:nvSpPr>
        <p:spPr bwMode="auto">
          <a:xfrm>
            <a:off x="2819400" y="2416796"/>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a:p>
        </p:txBody>
      </p:sp>
      <p:pic>
        <p:nvPicPr>
          <p:cNvPr id="15" name="Picture 4" descr="cimg377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2000" y="1584000"/>
            <a:ext cx="2286000"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cimg376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000" y="3780000"/>
            <a:ext cx="2362200" cy="1771650"/>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8"/>
          <p:cNvSpPr txBox="1">
            <a:spLocks noChangeArrowheads="1"/>
          </p:cNvSpPr>
          <p:nvPr/>
        </p:nvSpPr>
        <p:spPr bwMode="auto">
          <a:xfrm>
            <a:off x="533400" y="1196752"/>
            <a:ext cx="19736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1800" dirty="0">
                <a:latin typeface="Times New Roman" panose="02020603050405020304" pitchFamily="18" charset="0"/>
                <a:cs typeface="Times New Roman" panose="02020603050405020304" pitchFamily="18" charset="0"/>
              </a:rPr>
              <a:t>Front view (0 </a:t>
            </a:r>
            <a:r>
              <a:rPr lang="en-US" altLang="de-DE" sz="1800" dirty="0" err="1">
                <a:latin typeface="Times New Roman" panose="02020603050405020304" pitchFamily="18" charset="0"/>
                <a:cs typeface="Times New Roman" panose="02020603050405020304" pitchFamily="18" charset="0"/>
              </a:rPr>
              <a:t>deg</a:t>
            </a:r>
            <a:r>
              <a:rPr lang="en-US" altLang="de-DE" sz="1800" dirty="0">
                <a:latin typeface="Times New Roman" panose="02020603050405020304" pitchFamily="18" charset="0"/>
                <a:cs typeface="Times New Roman" panose="02020603050405020304" pitchFamily="18" charset="0"/>
              </a:rPr>
              <a:t>):</a:t>
            </a:r>
          </a:p>
        </p:txBody>
      </p:sp>
      <p:sp>
        <p:nvSpPr>
          <p:cNvPr id="27" name="Text Box 9"/>
          <p:cNvSpPr txBox="1">
            <a:spLocks noChangeArrowheads="1"/>
          </p:cNvSpPr>
          <p:nvPr/>
        </p:nvSpPr>
        <p:spPr bwMode="auto">
          <a:xfrm>
            <a:off x="609600" y="3356992"/>
            <a:ext cx="19992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1800" dirty="0">
                <a:latin typeface="Times New Roman" panose="02020603050405020304" pitchFamily="18" charset="0"/>
                <a:cs typeface="Times New Roman" panose="02020603050405020304" pitchFamily="18" charset="0"/>
              </a:rPr>
              <a:t>Side view (90 </a:t>
            </a:r>
            <a:r>
              <a:rPr lang="en-US" altLang="de-DE" sz="1800" dirty="0" err="1">
                <a:latin typeface="Times New Roman" panose="02020603050405020304" pitchFamily="18" charset="0"/>
                <a:cs typeface="Times New Roman" panose="02020603050405020304" pitchFamily="18" charset="0"/>
              </a:rPr>
              <a:t>deg</a:t>
            </a:r>
            <a:r>
              <a:rPr lang="en-US" altLang="de-DE" sz="1800" dirty="0">
                <a:latin typeface="Times New Roman" panose="02020603050405020304" pitchFamily="18" charset="0"/>
                <a:cs typeface="Times New Roman" panose="02020603050405020304" pitchFamily="18" charset="0"/>
              </a:rPr>
              <a:t>):</a:t>
            </a:r>
          </a:p>
        </p:txBody>
      </p:sp>
      <p:grpSp>
        <p:nvGrpSpPr>
          <p:cNvPr id="28" name="Group 10"/>
          <p:cNvGrpSpPr>
            <a:grpSpLocks/>
          </p:cNvGrpSpPr>
          <p:nvPr/>
        </p:nvGrpSpPr>
        <p:grpSpPr bwMode="auto">
          <a:xfrm rot="10800000">
            <a:off x="3836988" y="4053012"/>
            <a:ext cx="1244600" cy="1219200"/>
            <a:chOff x="272" y="2048"/>
            <a:chExt cx="880" cy="816"/>
          </a:xfrm>
        </p:grpSpPr>
        <p:grpSp>
          <p:nvGrpSpPr>
            <p:cNvPr id="30" name="Group 11"/>
            <p:cNvGrpSpPr>
              <a:grpSpLocks/>
            </p:cNvGrpSpPr>
            <p:nvPr/>
          </p:nvGrpSpPr>
          <p:grpSpPr bwMode="auto">
            <a:xfrm>
              <a:off x="272" y="2048"/>
              <a:ext cx="736" cy="816"/>
              <a:chOff x="304" y="3200"/>
              <a:chExt cx="736" cy="816"/>
            </a:xfrm>
          </p:grpSpPr>
          <p:sp>
            <p:nvSpPr>
              <p:cNvPr id="32" name="Rectangle 12"/>
              <p:cNvSpPr>
                <a:spLocks noChangeArrowheads="1"/>
              </p:cNvSpPr>
              <p:nvPr/>
            </p:nvSpPr>
            <p:spPr bwMode="auto">
              <a:xfrm>
                <a:off x="304" y="3200"/>
                <a:ext cx="736" cy="816"/>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Rectangle 13"/>
              <p:cNvSpPr>
                <a:spLocks noChangeArrowheads="1"/>
              </p:cNvSpPr>
              <p:nvPr/>
            </p:nvSpPr>
            <p:spPr bwMode="auto">
              <a:xfrm>
                <a:off x="432" y="3344"/>
                <a:ext cx="256" cy="51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1" name="Rectangle 14"/>
            <p:cNvSpPr>
              <a:spLocks noChangeArrowheads="1"/>
            </p:cNvSpPr>
            <p:nvPr/>
          </p:nvSpPr>
          <p:spPr bwMode="auto">
            <a:xfrm>
              <a:off x="1008" y="2256"/>
              <a:ext cx="144" cy="4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6" name="Group 17"/>
          <p:cNvGrpSpPr>
            <a:grpSpLocks/>
          </p:cNvGrpSpPr>
          <p:nvPr/>
        </p:nvGrpSpPr>
        <p:grpSpPr bwMode="auto">
          <a:xfrm>
            <a:off x="3709988" y="1757984"/>
            <a:ext cx="1346200" cy="1346200"/>
            <a:chOff x="3761" y="1985"/>
            <a:chExt cx="848" cy="848"/>
          </a:xfrm>
        </p:grpSpPr>
        <p:sp>
          <p:nvSpPr>
            <p:cNvPr id="37" name="Oval 15"/>
            <p:cNvSpPr>
              <a:spLocks noChangeArrowheads="1"/>
            </p:cNvSpPr>
            <p:nvPr/>
          </p:nvSpPr>
          <p:spPr bwMode="auto">
            <a:xfrm>
              <a:off x="3761" y="1985"/>
              <a:ext cx="848" cy="848"/>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Oval 16"/>
            <p:cNvSpPr>
              <a:spLocks noChangeArrowheads="1"/>
            </p:cNvSpPr>
            <p:nvPr/>
          </p:nvSpPr>
          <p:spPr bwMode="auto">
            <a:xfrm>
              <a:off x="3906" y="2114"/>
              <a:ext cx="576" cy="592"/>
            </a:xfrm>
            <a:prstGeom prst="ellipse">
              <a:avLst/>
            </a:prstGeom>
            <a:solidFill>
              <a:srgbClr val="66FF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0" name="Picture 8" descr="front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0000" y="1195200"/>
            <a:ext cx="2363788" cy="239712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9" descr="sidevi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9999" y="3780000"/>
            <a:ext cx="2323308" cy="2411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6385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6"/>
          <p:cNvSpPr/>
          <p:nvPr/>
        </p:nvSpPr>
        <p:spPr bwMode="auto">
          <a:xfrm>
            <a:off x="0" y="6165384"/>
            <a:ext cx="9151700" cy="720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US" altLang="de-DE" sz="2600" b="1" dirty="0" smtClean="0">
                <a:solidFill>
                  <a:srgbClr val="0000CC"/>
                </a:solidFill>
                <a:latin typeface="Times New Roman"/>
                <a:ea typeface="ＭＳ Ｐゴシック" pitchFamily="34" charset="-128"/>
                <a:cs typeface="Times New Roman"/>
              </a:rPr>
              <a:t>Detector scan (data analysis)</a:t>
            </a:r>
            <a:endParaRPr lang="en-US" altLang="de-DE" sz="2600" b="1" dirty="0" smtClean="0">
              <a:solidFill>
                <a:srgbClr val="0000CC"/>
              </a:solidFill>
              <a:latin typeface="Times New Roman" pitchFamily="18" charset="0"/>
              <a:ea typeface="ＭＳ Ｐゴシック" pitchFamily="34" charset="-128"/>
            </a:endParaRPr>
          </a:p>
        </p:txBody>
      </p:sp>
      <p:sp>
        <p:nvSpPr>
          <p:cNvPr id="33" name="Rectangle 14"/>
          <p:cNvSpPr>
            <a:spLocks noChangeArrowheads="1"/>
          </p:cNvSpPr>
          <p:nvPr/>
        </p:nvSpPr>
        <p:spPr bwMode="auto">
          <a:xfrm>
            <a:off x="0" y="141277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4" name="Rectangle 15"/>
          <p:cNvSpPr>
            <a:spLocks noChangeArrowheads="1"/>
          </p:cNvSpPr>
          <p:nvPr/>
        </p:nvSpPr>
        <p:spPr bwMode="auto">
          <a:xfrm>
            <a:off x="0" y="141277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Rectangle 3"/>
          <p:cNvSpPr>
            <a:spLocks noChangeArrowheads="1"/>
          </p:cNvSpPr>
          <p:nvPr/>
        </p:nvSpPr>
        <p:spPr bwMode="auto">
          <a:xfrm>
            <a:off x="0" y="146429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 name="Rectangle 4"/>
          <p:cNvSpPr>
            <a:spLocks noChangeArrowheads="1"/>
          </p:cNvSpPr>
          <p:nvPr/>
        </p:nvSpPr>
        <p:spPr bwMode="auto">
          <a:xfrm>
            <a:off x="0" y="146429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0" name="Rectangle 5"/>
          <p:cNvSpPr>
            <a:spLocks noChangeArrowheads="1"/>
          </p:cNvSpPr>
          <p:nvPr/>
        </p:nvSpPr>
        <p:spPr bwMode="auto">
          <a:xfrm>
            <a:off x="0" y="145869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Rectangle 9"/>
          <p:cNvSpPr>
            <a:spLocks noChangeArrowheads="1"/>
          </p:cNvSpPr>
          <p:nvPr/>
        </p:nvSpPr>
        <p:spPr bwMode="auto">
          <a:xfrm>
            <a:off x="0" y="364075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9" name="Rectangle 11"/>
          <p:cNvSpPr>
            <a:spLocks noChangeArrowheads="1"/>
          </p:cNvSpPr>
          <p:nvPr/>
        </p:nvSpPr>
        <p:spPr bwMode="auto">
          <a:xfrm>
            <a:off x="0" y="364075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00" y="1195200"/>
            <a:ext cx="7626757" cy="5689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8643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6"/>
          <p:cNvSpPr/>
          <p:nvPr/>
        </p:nvSpPr>
        <p:spPr bwMode="auto">
          <a:xfrm>
            <a:off x="0" y="6165384"/>
            <a:ext cx="9151700" cy="720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US" altLang="de-DE" sz="2600" b="1" dirty="0" smtClean="0">
                <a:solidFill>
                  <a:srgbClr val="0000CC"/>
                </a:solidFill>
                <a:latin typeface="Times New Roman"/>
                <a:ea typeface="ＭＳ Ｐゴシック" pitchFamily="34" charset="-128"/>
                <a:cs typeface="Times New Roman"/>
              </a:rPr>
              <a:t>Experimental validation of the method</a:t>
            </a:r>
            <a:endParaRPr lang="en-US" altLang="de-DE" sz="2600" b="1" dirty="0" smtClean="0">
              <a:solidFill>
                <a:srgbClr val="0000CC"/>
              </a:solidFill>
              <a:latin typeface="Times New Roman" pitchFamily="18" charset="0"/>
              <a:ea typeface="ＭＳ Ｐゴシック" pitchFamily="34" charset="-128"/>
            </a:endParaRPr>
          </a:p>
        </p:txBody>
      </p:sp>
      <p:sp>
        <p:nvSpPr>
          <p:cNvPr id="33" name="Rectangle 14"/>
          <p:cNvSpPr>
            <a:spLocks noChangeArrowheads="1"/>
          </p:cNvSpPr>
          <p:nvPr/>
        </p:nvSpPr>
        <p:spPr bwMode="auto">
          <a:xfrm>
            <a:off x="0" y="141277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4" name="Rectangle 15"/>
          <p:cNvSpPr>
            <a:spLocks noChangeArrowheads="1"/>
          </p:cNvSpPr>
          <p:nvPr/>
        </p:nvSpPr>
        <p:spPr bwMode="auto">
          <a:xfrm>
            <a:off x="0" y="141277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Rectangle 3"/>
          <p:cNvSpPr>
            <a:spLocks noChangeArrowheads="1"/>
          </p:cNvSpPr>
          <p:nvPr/>
        </p:nvSpPr>
        <p:spPr bwMode="auto">
          <a:xfrm>
            <a:off x="0" y="146429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 name="Rectangle 4"/>
          <p:cNvSpPr>
            <a:spLocks noChangeArrowheads="1"/>
          </p:cNvSpPr>
          <p:nvPr/>
        </p:nvSpPr>
        <p:spPr bwMode="auto">
          <a:xfrm>
            <a:off x="0" y="146429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0" name="Rectangle 5"/>
          <p:cNvSpPr>
            <a:spLocks noChangeArrowheads="1"/>
          </p:cNvSpPr>
          <p:nvPr/>
        </p:nvSpPr>
        <p:spPr bwMode="auto">
          <a:xfrm>
            <a:off x="0" y="145869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Rectangle 9"/>
          <p:cNvSpPr>
            <a:spLocks noChangeArrowheads="1"/>
          </p:cNvSpPr>
          <p:nvPr/>
        </p:nvSpPr>
        <p:spPr bwMode="auto">
          <a:xfrm>
            <a:off x="0" y="364075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9" name="Rectangle 11"/>
          <p:cNvSpPr>
            <a:spLocks noChangeArrowheads="1"/>
          </p:cNvSpPr>
          <p:nvPr/>
        </p:nvSpPr>
        <p:spPr bwMode="auto">
          <a:xfrm>
            <a:off x="0" y="364075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00" y="1195205"/>
            <a:ext cx="8021812" cy="5360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8541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cs typeface="Times New Roman"/>
              </a:rPr>
              <a:t>AGATA: Advanced Gamma Tracking Array</a:t>
            </a:r>
            <a:endParaRPr lang="en-GB" altLang="de-DE" sz="2600" b="1" dirty="0" smtClean="0">
              <a:solidFill>
                <a:srgbClr val="0000CC"/>
              </a:solidFill>
              <a:latin typeface="Times New Roman" pitchFamily="18" charset="0"/>
              <a:ea typeface="ＭＳ Ｐゴシック" pitchFamily="34" charset="-128"/>
            </a:endParaRPr>
          </a:p>
        </p:txBody>
      </p:sp>
      <p:pic>
        <p:nvPicPr>
          <p:cNvPr id="12" name="Picture 2" descr="ag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1198800"/>
            <a:ext cx="19812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segmentation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667000"/>
            <a:ext cx="4953000" cy="34448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5"/>
          <p:cNvSpPr txBox="1">
            <a:spLocks noChangeArrowheads="1"/>
          </p:cNvSpPr>
          <p:nvPr/>
        </p:nvSpPr>
        <p:spPr bwMode="auto">
          <a:xfrm>
            <a:off x="228600" y="1524000"/>
            <a:ext cx="52200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49263" fontAlgn="base">
              <a:spcBef>
                <a:spcPct val="50000"/>
              </a:spcBef>
              <a:spcAft>
                <a:spcPct val="0"/>
              </a:spcAft>
              <a:buFontTx/>
              <a:buChar char="•"/>
            </a:pPr>
            <a:r>
              <a:rPr lang="de-DE" altLang="de-DE" sz="1600" dirty="0" smtClean="0">
                <a:solidFill>
                  <a:srgbClr val="000000"/>
                </a:solidFill>
                <a:latin typeface="Times New Roman" panose="02020603050405020304" pitchFamily="18" charset="0"/>
                <a:cs typeface="Times New Roman" panose="02020603050405020304" pitchFamily="18" charset="0"/>
              </a:rPr>
              <a:t> 4</a:t>
            </a:r>
            <a:r>
              <a:rPr lang="el-GR" altLang="de-DE" sz="1600" i="1" dirty="0" smtClean="0">
                <a:solidFill>
                  <a:srgbClr val="000000"/>
                </a:solidFill>
                <a:latin typeface="Times New Roman" panose="02020603050405020304" pitchFamily="18" charset="0"/>
                <a:cs typeface="Times New Roman" panose="02020603050405020304" pitchFamily="18" charset="0"/>
              </a:rPr>
              <a:t>π</a:t>
            </a:r>
            <a:r>
              <a:rPr lang="de-DE" altLang="de-DE" sz="1600" i="1" dirty="0" smtClean="0">
                <a:solidFill>
                  <a:srgbClr val="000000"/>
                </a:solidFill>
                <a:latin typeface="Times New Roman" panose="02020603050405020304" pitchFamily="18" charset="0"/>
                <a:cs typeface="Times New Roman" panose="02020603050405020304" pitchFamily="18" charset="0"/>
              </a:rPr>
              <a:t> </a:t>
            </a:r>
            <a:r>
              <a:rPr lang="de-DE" altLang="de-DE" sz="1600" dirty="0" err="1" smtClean="0">
                <a:solidFill>
                  <a:srgbClr val="000000"/>
                </a:solidFill>
                <a:latin typeface="Times New Roman" panose="02020603050405020304" pitchFamily="18" charset="0"/>
                <a:cs typeface="Times New Roman" panose="02020603050405020304" pitchFamily="18" charset="0"/>
              </a:rPr>
              <a:t>array</a:t>
            </a:r>
            <a:r>
              <a:rPr lang="de-DE" altLang="de-DE" sz="1600" dirty="0" smtClean="0">
                <a:solidFill>
                  <a:srgbClr val="000000"/>
                </a:solidFill>
                <a:latin typeface="Times New Roman" panose="02020603050405020304" pitchFamily="18" charset="0"/>
                <a:cs typeface="Times New Roman" panose="02020603050405020304" pitchFamily="18" charset="0"/>
              </a:rPr>
              <a:t> </a:t>
            </a:r>
            <a:r>
              <a:rPr lang="de-DE" altLang="de-DE" sz="1600" dirty="0" err="1" smtClean="0">
                <a:solidFill>
                  <a:srgbClr val="000000"/>
                </a:solidFill>
                <a:latin typeface="Times New Roman" panose="02020603050405020304" pitchFamily="18" charset="0"/>
                <a:cs typeface="Times New Roman" panose="02020603050405020304" pitchFamily="18" charset="0"/>
              </a:rPr>
              <a:t>of</a:t>
            </a:r>
            <a:r>
              <a:rPr lang="de-DE" altLang="de-DE" sz="1600" dirty="0" smtClean="0">
                <a:solidFill>
                  <a:srgbClr val="000000"/>
                </a:solidFill>
                <a:latin typeface="Times New Roman" panose="02020603050405020304" pitchFamily="18" charset="0"/>
                <a:cs typeface="Times New Roman" panose="02020603050405020304" pitchFamily="18" charset="0"/>
              </a:rPr>
              <a:t> </a:t>
            </a:r>
            <a:r>
              <a:rPr lang="de-DE" altLang="de-DE" sz="1600" dirty="0" err="1" smtClean="0">
                <a:solidFill>
                  <a:srgbClr val="000000"/>
                </a:solidFill>
                <a:latin typeface="Times New Roman" panose="02020603050405020304" pitchFamily="18" charset="0"/>
                <a:cs typeface="Times New Roman" panose="02020603050405020304" pitchFamily="18" charset="0"/>
              </a:rPr>
              <a:t>germanium</a:t>
            </a:r>
            <a:r>
              <a:rPr lang="de-DE" altLang="de-DE" sz="1600" dirty="0" smtClean="0">
                <a:solidFill>
                  <a:srgbClr val="000000"/>
                </a:solidFill>
                <a:latin typeface="Times New Roman" panose="02020603050405020304" pitchFamily="18" charset="0"/>
                <a:cs typeface="Times New Roman" panose="02020603050405020304" pitchFamily="18" charset="0"/>
              </a:rPr>
              <a:t> </a:t>
            </a:r>
            <a:r>
              <a:rPr lang="de-DE" altLang="de-DE" sz="1600" dirty="0" err="1" smtClean="0">
                <a:solidFill>
                  <a:srgbClr val="000000"/>
                </a:solidFill>
                <a:latin typeface="Times New Roman" panose="02020603050405020304" pitchFamily="18" charset="0"/>
                <a:cs typeface="Times New Roman" panose="02020603050405020304" pitchFamily="18" charset="0"/>
              </a:rPr>
              <a:t>crystals</a:t>
            </a:r>
            <a:r>
              <a:rPr lang="de-DE" altLang="de-DE" sz="1600" dirty="0" smtClean="0">
                <a:solidFill>
                  <a:srgbClr val="000000"/>
                </a:solidFill>
                <a:latin typeface="Times New Roman" panose="02020603050405020304" pitchFamily="18" charset="0"/>
                <a:cs typeface="Times New Roman" panose="02020603050405020304" pitchFamily="18" charset="0"/>
              </a:rPr>
              <a:t> </a:t>
            </a:r>
          </a:p>
          <a:p>
            <a:pPr defTabSz="449263" fontAlgn="base">
              <a:spcBef>
                <a:spcPct val="50000"/>
              </a:spcBef>
              <a:spcAft>
                <a:spcPct val="0"/>
              </a:spcAft>
              <a:buFontTx/>
              <a:buChar char="•"/>
            </a:pPr>
            <a:r>
              <a:rPr lang="de-DE" altLang="de-DE" sz="1600" dirty="0" smtClean="0">
                <a:solidFill>
                  <a:srgbClr val="000000"/>
                </a:solidFill>
                <a:latin typeface="Times New Roman" panose="02020603050405020304" pitchFamily="18" charset="0"/>
                <a:cs typeface="Times New Roman" panose="02020603050405020304" pitchFamily="18" charset="0"/>
              </a:rPr>
              <a:t> 180 </a:t>
            </a:r>
            <a:r>
              <a:rPr lang="de-DE" altLang="de-DE" sz="1600" dirty="0" err="1" smtClean="0">
                <a:solidFill>
                  <a:srgbClr val="000000"/>
                </a:solidFill>
                <a:latin typeface="Times New Roman" panose="02020603050405020304" pitchFamily="18" charset="0"/>
                <a:cs typeface="Times New Roman" panose="02020603050405020304" pitchFamily="18" charset="0"/>
              </a:rPr>
              <a:t>segmented</a:t>
            </a:r>
            <a:r>
              <a:rPr lang="de-DE" altLang="de-DE" sz="1600" dirty="0" smtClean="0">
                <a:solidFill>
                  <a:srgbClr val="000000"/>
                </a:solidFill>
                <a:latin typeface="Times New Roman" panose="02020603050405020304" pitchFamily="18" charset="0"/>
                <a:cs typeface="Times New Roman" panose="02020603050405020304" pitchFamily="18" charset="0"/>
              </a:rPr>
              <a:t> </a:t>
            </a:r>
            <a:r>
              <a:rPr lang="de-DE" altLang="de-DE" sz="1600" dirty="0" err="1" smtClean="0">
                <a:solidFill>
                  <a:srgbClr val="000000"/>
                </a:solidFill>
                <a:latin typeface="Times New Roman" panose="02020603050405020304" pitchFamily="18" charset="0"/>
                <a:cs typeface="Times New Roman" panose="02020603050405020304" pitchFamily="18" charset="0"/>
              </a:rPr>
              <a:t>crystals</a:t>
            </a:r>
            <a:r>
              <a:rPr lang="de-DE" altLang="de-DE" sz="1600" dirty="0" smtClean="0">
                <a:solidFill>
                  <a:srgbClr val="000000"/>
                </a:solidFill>
                <a:latin typeface="Times New Roman" panose="02020603050405020304" pitchFamily="18" charset="0"/>
                <a:cs typeface="Times New Roman" panose="02020603050405020304" pitchFamily="18" charset="0"/>
              </a:rPr>
              <a:t> </a:t>
            </a:r>
            <a:r>
              <a:rPr lang="de-DE" altLang="de-DE" sz="1600" dirty="0" err="1" smtClean="0">
                <a:solidFill>
                  <a:srgbClr val="000000"/>
                </a:solidFill>
                <a:latin typeface="Times New Roman" panose="02020603050405020304" pitchFamily="18" charset="0"/>
                <a:cs typeface="Times New Roman" panose="02020603050405020304" pitchFamily="18" charset="0"/>
              </a:rPr>
              <a:t>arranged</a:t>
            </a:r>
            <a:r>
              <a:rPr lang="de-DE" altLang="de-DE" sz="1600" dirty="0" smtClean="0">
                <a:solidFill>
                  <a:srgbClr val="000000"/>
                </a:solidFill>
                <a:latin typeface="Times New Roman" panose="02020603050405020304" pitchFamily="18" charset="0"/>
                <a:cs typeface="Times New Roman" panose="02020603050405020304" pitchFamily="18" charset="0"/>
              </a:rPr>
              <a:t> </a:t>
            </a:r>
            <a:r>
              <a:rPr lang="de-DE" altLang="de-DE" sz="1600" dirty="0" err="1" smtClean="0">
                <a:solidFill>
                  <a:srgbClr val="000000"/>
                </a:solidFill>
                <a:latin typeface="Times New Roman" panose="02020603050405020304" pitchFamily="18" charset="0"/>
                <a:cs typeface="Times New Roman" panose="02020603050405020304" pitchFamily="18" charset="0"/>
              </a:rPr>
              <a:t>around</a:t>
            </a:r>
            <a:r>
              <a:rPr lang="de-DE" altLang="de-DE" sz="1600" dirty="0" smtClean="0">
                <a:solidFill>
                  <a:srgbClr val="000000"/>
                </a:solidFill>
                <a:latin typeface="Times New Roman" panose="02020603050405020304" pitchFamily="18" charset="0"/>
                <a:cs typeface="Times New Roman" panose="02020603050405020304" pitchFamily="18" charset="0"/>
              </a:rPr>
              <a:t> </a:t>
            </a:r>
            <a:r>
              <a:rPr lang="de-DE" altLang="de-DE" sz="1600" dirty="0" err="1" smtClean="0">
                <a:solidFill>
                  <a:srgbClr val="000000"/>
                </a:solidFill>
                <a:latin typeface="Times New Roman" panose="02020603050405020304" pitchFamily="18" charset="0"/>
                <a:cs typeface="Times New Roman" panose="02020603050405020304" pitchFamily="18" charset="0"/>
              </a:rPr>
              <a:t>the</a:t>
            </a:r>
            <a:r>
              <a:rPr lang="de-DE" altLang="de-DE" sz="1600" dirty="0" smtClean="0">
                <a:solidFill>
                  <a:srgbClr val="000000"/>
                </a:solidFill>
                <a:latin typeface="Times New Roman" panose="02020603050405020304" pitchFamily="18" charset="0"/>
                <a:cs typeface="Times New Roman" panose="02020603050405020304" pitchFamily="18" charset="0"/>
              </a:rPr>
              <a:t> </a:t>
            </a:r>
            <a:r>
              <a:rPr lang="de-DE" altLang="de-DE" sz="1600" dirty="0" err="1" smtClean="0">
                <a:solidFill>
                  <a:srgbClr val="000000"/>
                </a:solidFill>
                <a:latin typeface="Times New Roman" panose="02020603050405020304" pitchFamily="18" charset="0"/>
                <a:cs typeface="Times New Roman" panose="02020603050405020304" pitchFamily="18" charset="0"/>
              </a:rPr>
              <a:t>reaction</a:t>
            </a:r>
            <a:r>
              <a:rPr lang="de-DE" altLang="de-DE" sz="1600" dirty="0" smtClean="0">
                <a:solidFill>
                  <a:srgbClr val="000000"/>
                </a:solidFill>
                <a:latin typeface="Times New Roman" panose="02020603050405020304" pitchFamily="18" charset="0"/>
                <a:cs typeface="Times New Roman" panose="02020603050405020304" pitchFamily="18" charset="0"/>
              </a:rPr>
              <a:t> </a:t>
            </a:r>
            <a:r>
              <a:rPr lang="de-DE" altLang="de-DE" sz="1600" dirty="0" err="1" smtClean="0">
                <a:solidFill>
                  <a:srgbClr val="000000"/>
                </a:solidFill>
                <a:latin typeface="Times New Roman" panose="02020603050405020304" pitchFamily="18" charset="0"/>
                <a:cs typeface="Times New Roman" panose="02020603050405020304" pitchFamily="18" charset="0"/>
              </a:rPr>
              <a:t>target</a:t>
            </a:r>
            <a:endParaRPr lang="de-DE" altLang="de-DE" sz="1600" dirty="0" smtClean="0">
              <a:solidFill>
                <a:srgbClr val="000000"/>
              </a:solidFill>
              <a:latin typeface="Times New Roman" panose="02020603050405020304" pitchFamily="18" charset="0"/>
              <a:cs typeface="Times New Roman" panose="02020603050405020304" pitchFamily="18" charset="0"/>
            </a:endParaRPr>
          </a:p>
          <a:p>
            <a:pPr defTabSz="449263" fontAlgn="base">
              <a:spcBef>
                <a:spcPct val="50000"/>
              </a:spcBef>
              <a:spcAft>
                <a:spcPct val="0"/>
              </a:spcAft>
              <a:buFontTx/>
              <a:buChar char="•"/>
            </a:pPr>
            <a:r>
              <a:rPr lang="de-DE" altLang="de-DE" sz="1600" dirty="0" smtClean="0">
                <a:solidFill>
                  <a:srgbClr val="000000"/>
                </a:solidFill>
                <a:latin typeface="Times New Roman" panose="02020603050405020304" pitchFamily="18" charset="0"/>
                <a:cs typeface="Times New Roman" panose="02020603050405020304" pitchFamily="18" charset="0"/>
              </a:rPr>
              <a:t> 3D </a:t>
            </a:r>
            <a:r>
              <a:rPr lang="de-DE" altLang="de-DE" sz="1600" dirty="0" err="1" smtClean="0">
                <a:solidFill>
                  <a:srgbClr val="000000"/>
                </a:solidFill>
                <a:latin typeface="Times New Roman" panose="02020603050405020304" pitchFamily="18" charset="0"/>
                <a:cs typeface="Times New Roman" panose="02020603050405020304" pitchFamily="18" charset="0"/>
              </a:rPr>
              <a:t>sensitivity</a:t>
            </a:r>
            <a:endParaRPr lang="el-GR" altLang="de-DE" sz="1600" i="1" dirty="0" smtClean="0">
              <a:solidFill>
                <a:srgbClr val="000000"/>
              </a:solidFill>
              <a:latin typeface="Times New Roman" panose="02020603050405020304" pitchFamily="18" charset="0"/>
              <a:cs typeface="Times New Roman" panose="02020603050405020304" pitchFamily="18" charset="0"/>
            </a:endParaRPr>
          </a:p>
        </p:txBody>
      </p:sp>
      <p:sp>
        <p:nvSpPr>
          <p:cNvPr id="15" name="Text Box 6"/>
          <p:cNvSpPr txBox="1">
            <a:spLocks noChangeArrowheads="1"/>
          </p:cNvSpPr>
          <p:nvPr/>
        </p:nvSpPr>
        <p:spPr bwMode="auto">
          <a:xfrm>
            <a:off x="1656000" y="6228000"/>
            <a:ext cx="3456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49263" fontAlgn="base">
              <a:spcBef>
                <a:spcPct val="50000"/>
              </a:spcBef>
              <a:spcAft>
                <a:spcPct val="0"/>
              </a:spcAft>
            </a:pPr>
            <a:r>
              <a:rPr lang="de-DE" altLang="de-DE" sz="1600" b="1" dirty="0" err="1" smtClean="0">
                <a:solidFill>
                  <a:srgbClr val="000000"/>
                </a:solidFill>
                <a:latin typeface="Times New Roman" panose="02020603050405020304" pitchFamily="18" charset="0"/>
                <a:cs typeface="Times New Roman" panose="02020603050405020304" pitchFamily="18" charset="0"/>
              </a:rPr>
              <a:t>Symmetric</a:t>
            </a:r>
            <a:r>
              <a:rPr lang="de-DE" altLang="de-DE" sz="1600" b="1" dirty="0" smtClean="0">
                <a:solidFill>
                  <a:srgbClr val="000000"/>
                </a:solidFill>
                <a:latin typeface="Times New Roman" panose="02020603050405020304" pitchFamily="18" charset="0"/>
                <a:cs typeface="Times New Roman" panose="02020603050405020304" pitchFamily="18" charset="0"/>
              </a:rPr>
              <a:t> AGATA prototype </a:t>
            </a:r>
            <a:r>
              <a:rPr lang="de-DE" altLang="de-DE" sz="1600" b="1" dirty="0" err="1" smtClean="0">
                <a:solidFill>
                  <a:srgbClr val="000000"/>
                </a:solidFill>
                <a:latin typeface="Times New Roman" panose="02020603050405020304" pitchFamily="18" charset="0"/>
                <a:cs typeface="Times New Roman" panose="02020603050405020304" pitchFamily="18" charset="0"/>
              </a:rPr>
              <a:t>crystal</a:t>
            </a:r>
            <a:r>
              <a:rPr lang="de-DE" altLang="de-DE" sz="1600" b="1" dirty="0" smtClean="0">
                <a:solidFill>
                  <a:srgbClr val="00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893057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cs typeface="Times New Roman"/>
              </a:rPr>
              <a:t>Signal shapes from all 36 segments</a:t>
            </a:r>
            <a:endParaRPr lang="en-GB" altLang="de-DE" sz="2600" b="1" dirty="0" smtClean="0">
              <a:solidFill>
                <a:srgbClr val="0000CC"/>
              </a:solidFill>
              <a:latin typeface="Times New Roman" pitchFamily="18" charset="0"/>
              <a:ea typeface="ＭＳ Ｐゴシック" pitchFamily="34" charset="-128"/>
            </a:endParaRPr>
          </a:p>
        </p:txBody>
      </p:sp>
      <p:pic>
        <p:nvPicPr>
          <p:cNvPr id="7" name="Picture 2" descr="tra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122363"/>
            <a:ext cx="5181600" cy="4592637"/>
          </a:xfrm>
          <a:prstGeom prst="rect">
            <a:avLst/>
          </a:prstGeom>
          <a:noFill/>
          <a:extLst>
            <a:ext uri="{909E8E84-426E-40DD-AFC4-6F175D3DCCD1}">
              <a14:hiddenFill xmlns:a14="http://schemas.microsoft.com/office/drawing/2010/main">
                <a:solidFill>
                  <a:srgbClr val="FFFFFF"/>
                </a:solidFill>
              </a14:hiddenFill>
            </a:ext>
          </a:extLst>
        </p:spPr>
      </p:pic>
      <p:sp>
        <p:nvSpPr>
          <p:cNvPr id="8" name="Line 4"/>
          <p:cNvSpPr>
            <a:spLocks noChangeShapeType="1"/>
          </p:cNvSpPr>
          <p:nvPr/>
        </p:nvSpPr>
        <p:spPr bwMode="auto">
          <a:xfrm flipH="1">
            <a:off x="4495800" y="2514600"/>
            <a:ext cx="2819400" cy="381000"/>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49263" eaLnBrk="1" fontAlgn="base" latinLnBrk="0" hangingPunct="1">
              <a:lnSpc>
                <a:spcPct val="93000"/>
              </a:lnSpc>
              <a:spcBef>
                <a:spcPct val="0"/>
              </a:spcBef>
              <a:spcAft>
                <a:spcPct val="0"/>
              </a:spcAft>
              <a:buClr>
                <a:srgbClr val="000000"/>
              </a:buClr>
              <a:buSzPct val="100000"/>
              <a:buFont typeface="Times New Roman" pitchFamily="18" charset="0"/>
              <a:buNone/>
              <a:tabLst/>
              <a:defRPr/>
            </a:pPr>
            <a:endParaRPr kumimoji="0" lang="en-US" sz="1800" b="0" i="0" u="none" strike="noStrike" kern="0" cap="none" spc="0" normalizeH="0" baseline="0" noProof="0" smtClean="0">
              <a:ln>
                <a:noFill/>
              </a:ln>
              <a:solidFill>
                <a:srgbClr val="FFFFFF"/>
              </a:solidFill>
              <a:effectLst/>
              <a:uLnTx/>
              <a:uFillTx/>
              <a:latin typeface="Arial" charset="0"/>
            </a:endParaRPr>
          </a:p>
        </p:txBody>
      </p:sp>
      <p:sp>
        <p:nvSpPr>
          <p:cNvPr id="9" name="Text Box 5"/>
          <p:cNvSpPr txBox="1">
            <a:spLocks noChangeArrowheads="1"/>
          </p:cNvSpPr>
          <p:nvPr/>
        </p:nvSpPr>
        <p:spPr bwMode="auto">
          <a:xfrm>
            <a:off x="7010400" y="2178050"/>
            <a:ext cx="172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49263" fontAlgn="base">
              <a:spcBef>
                <a:spcPct val="50000"/>
              </a:spcBef>
              <a:spcAft>
                <a:spcPct val="0"/>
              </a:spcAft>
            </a:pPr>
            <a:r>
              <a:rPr lang="de-DE" altLang="de-DE" dirty="0" err="1" smtClean="0">
                <a:solidFill>
                  <a:srgbClr val="000000"/>
                </a:solidFill>
                <a:latin typeface="Times New Roman" panose="02020603050405020304" pitchFamily="18" charset="0"/>
                <a:cs typeface="Times New Roman" panose="02020603050405020304" pitchFamily="18" charset="0"/>
              </a:rPr>
              <a:t>Photopeak</a:t>
            </a:r>
            <a:r>
              <a:rPr lang="de-DE" altLang="de-DE" dirty="0" smtClean="0">
                <a:solidFill>
                  <a:srgbClr val="000000"/>
                </a:solidFill>
                <a:latin typeface="Times New Roman" panose="02020603050405020304" pitchFamily="18" charset="0"/>
                <a:cs typeface="Times New Roman" panose="02020603050405020304" pitchFamily="18" charset="0"/>
              </a:rPr>
              <a:t> </a:t>
            </a:r>
            <a:r>
              <a:rPr lang="de-DE" altLang="de-DE" dirty="0" err="1" smtClean="0">
                <a:solidFill>
                  <a:srgbClr val="000000"/>
                </a:solidFill>
                <a:latin typeface="Times New Roman" panose="02020603050405020304" pitchFamily="18" charset="0"/>
                <a:cs typeface="Times New Roman" panose="02020603050405020304" pitchFamily="18" charset="0"/>
              </a:rPr>
              <a:t>event</a:t>
            </a:r>
            <a:r>
              <a:rPr lang="de-DE" altLang="de-DE" dirty="0" smtClean="0">
                <a:solidFill>
                  <a:srgbClr val="000000"/>
                </a:solidFill>
                <a:latin typeface="Times New Roman" panose="02020603050405020304" pitchFamily="18" charset="0"/>
                <a:cs typeface="Times New Roman" panose="02020603050405020304" pitchFamily="18" charset="0"/>
              </a:rPr>
              <a:t> </a:t>
            </a:r>
          </a:p>
        </p:txBody>
      </p:sp>
      <p:sp>
        <p:nvSpPr>
          <p:cNvPr id="10" name="Text Box 6"/>
          <p:cNvSpPr txBox="1">
            <a:spLocks noChangeArrowheads="1"/>
          </p:cNvSpPr>
          <p:nvPr/>
        </p:nvSpPr>
        <p:spPr bwMode="auto">
          <a:xfrm>
            <a:off x="504000" y="5760000"/>
            <a:ext cx="7884000" cy="324000"/>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49263" fontAlgn="base">
              <a:spcBef>
                <a:spcPct val="50000"/>
              </a:spcBef>
              <a:spcAft>
                <a:spcPct val="0"/>
              </a:spcAft>
            </a:pPr>
            <a:r>
              <a:rPr lang="de-DE" altLang="de-DE" dirty="0" smtClean="0">
                <a:solidFill>
                  <a:srgbClr val="000000"/>
                </a:solidFill>
                <a:latin typeface="Times New Roman" panose="02020603050405020304" pitchFamily="18" charset="0"/>
                <a:cs typeface="Times New Roman" panose="02020603050405020304" pitchFamily="18" charset="0"/>
              </a:rPr>
              <a:t>Most </a:t>
            </a:r>
            <a:r>
              <a:rPr lang="de-DE" altLang="de-DE" dirty="0" err="1" smtClean="0">
                <a:solidFill>
                  <a:srgbClr val="000000"/>
                </a:solidFill>
                <a:latin typeface="Times New Roman" panose="02020603050405020304" pitchFamily="18" charset="0"/>
                <a:cs typeface="Times New Roman" panose="02020603050405020304" pitchFamily="18" charset="0"/>
              </a:rPr>
              <a:t>significant</a:t>
            </a:r>
            <a:r>
              <a:rPr lang="de-DE" altLang="de-DE" dirty="0" smtClean="0">
                <a:solidFill>
                  <a:srgbClr val="000000"/>
                </a:solidFill>
                <a:latin typeface="Times New Roman" panose="02020603050405020304" pitchFamily="18" charset="0"/>
                <a:cs typeface="Times New Roman" panose="02020603050405020304" pitchFamily="18" charset="0"/>
              </a:rPr>
              <a:t> transient </a:t>
            </a:r>
            <a:r>
              <a:rPr lang="de-DE" altLang="de-DE" dirty="0" err="1" smtClean="0">
                <a:solidFill>
                  <a:srgbClr val="000000"/>
                </a:solidFill>
                <a:latin typeface="Times New Roman" panose="02020603050405020304" pitchFamily="18" charset="0"/>
                <a:cs typeface="Times New Roman" panose="02020603050405020304" pitchFamily="18" charset="0"/>
              </a:rPr>
              <a:t>charge</a:t>
            </a:r>
            <a:r>
              <a:rPr lang="de-DE" altLang="de-DE" dirty="0" smtClean="0">
                <a:solidFill>
                  <a:srgbClr val="000000"/>
                </a:solidFill>
                <a:latin typeface="Times New Roman" panose="02020603050405020304" pitchFamily="18" charset="0"/>
                <a:cs typeface="Times New Roman" panose="02020603050405020304" pitchFamily="18" charset="0"/>
              </a:rPr>
              <a:t> </a:t>
            </a:r>
            <a:r>
              <a:rPr lang="de-DE" altLang="de-DE" dirty="0" err="1" smtClean="0">
                <a:solidFill>
                  <a:srgbClr val="000000"/>
                </a:solidFill>
                <a:latin typeface="Times New Roman" panose="02020603050405020304" pitchFamily="18" charset="0"/>
                <a:cs typeface="Times New Roman" panose="02020603050405020304" pitchFamily="18" charset="0"/>
              </a:rPr>
              <a:t>signals</a:t>
            </a:r>
            <a:r>
              <a:rPr lang="de-DE" altLang="de-DE" dirty="0" smtClean="0">
                <a:solidFill>
                  <a:srgbClr val="000000"/>
                </a:solidFill>
                <a:latin typeface="Times New Roman" panose="02020603050405020304" pitchFamily="18" charset="0"/>
                <a:cs typeface="Times New Roman" panose="02020603050405020304" pitchFamily="18" charset="0"/>
              </a:rPr>
              <a:t> </a:t>
            </a:r>
            <a:r>
              <a:rPr lang="de-DE" altLang="de-DE" dirty="0" err="1" smtClean="0">
                <a:solidFill>
                  <a:srgbClr val="000000"/>
                </a:solidFill>
                <a:latin typeface="Times New Roman" panose="02020603050405020304" pitchFamily="18" charset="0"/>
                <a:cs typeface="Times New Roman" panose="02020603050405020304" pitchFamily="18" charset="0"/>
              </a:rPr>
              <a:t>are</a:t>
            </a:r>
            <a:r>
              <a:rPr lang="de-DE" altLang="de-DE" dirty="0" smtClean="0">
                <a:solidFill>
                  <a:srgbClr val="000000"/>
                </a:solidFill>
                <a:latin typeface="Times New Roman" panose="02020603050405020304" pitchFamily="18" charset="0"/>
                <a:cs typeface="Times New Roman" panose="02020603050405020304" pitchFamily="18" charset="0"/>
              </a:rPr>
              <a:t> </a:t>
            </a:r>
            <a:r>
              <a:rPr lang="de-DE" altLang="de-DE" dirty="0" err="1" smtClean="0">
                <a:solidFill>
                  <a:srgbClr val="000000"/>
                </a:solidFill>
                <a:latin typeface="Times New Roman" panose="02020603050405020304" pitchFamily="18" charset="0"/>
                <a:cs typeface="Times New Roman" panose="02020603050405020304" pitchFamily="18" charset="0"/>
              </a:rPr>
              <a:t>from</a:t>
            </a:r>
            <a:r>
              <a:rPr lang="de-DE" altLang="de-DE" dirty="0" smtClean="0">
                <a:solidFill>
                  <a:srgbClr val="000000"/>
                </a:solidFill>
                <a:latin typeface="Times New Roman" panose="02020603050405020304" pitchFamily="18" charset="0"/>
                <a:cs typeface="Times New Roman" panose="02020603050405020304" pitchFamily="18" charset="0"/>
              </a:rPr>
              <a:t> </a:t>
            </a:r>
            <a:r>
              <a:rPr lang="de-DE" altLang="de-DE" dirty="0" err="1" smtClean="0">
                <a:solidFill>
                  <a:srgbClr val="000000"/>
                </a:solidFill>
                <a:latin typeface="Times New Roman" panose="02020603050405020304" pitchFamily="18" charset="0"/>
                <a:cs typeface="Times New Roman" panose="02020603050405020304" pitchFamily="18" charset="0"/>
              </a:rPr>
              <a:t>the</a:t>
            </a:r>
            <a:r>
              <a:rPr lang="de-DE" altLang="de-DE" dirty="0" smtClean="0">
                <a:solidFill>
                  <a:srgbClr val="000000"/>
                </a:solidFill>
                <a:latin typeface="Times New Roman" panose="02020603050405020304" pitchFamily="18" charset="0"/>
                <a:cs typeface="Times New Roman" panose="02020603050405020304" pitchFamily="18" charset="0"/>
              </a:rPr>
              <a:t> </a:t>
            </a:r>
            <a:r>
              <a:rPr lang="de-DE" altLang="de-DE" dirty="0" err="1" smtClean="0">
                <a:solidFill>
                  <a:srgbClr val="000000"/>
                </a:solidFill>
                <a:latin typeface="Times New Roman" panose="02020603050405020304" pitchFamily="18" charset="0"/>
                <a:cs typeface="Times New Roman" panose="02020603050405020304" pitchFamily="18" charset="0"/>
              </a:rPr>
              <a:t>direct</a:t>
            </a:r>
            <a:r>
              <a:rPr lang="de-DE" altLang="de-DE" dirty="0" smtClean="0">
                <a:solidFill>
                  <a:srgbClr val="000000"/>
                </a:solidFill>
                <a:latin typeface="Times New Roman" panose="02020603050405020304" pitchFamily="18" charset="0"/>
                <a:cs typeface="Times New Roman" panose="02020603050405020304" pitchFamily="18" charset="0"/>
              </a:rPr>
              <a:t> </a:t>
            </a:r>
            <a:r>
              <a:rPr lang="de-DE" altLang="de-DE" dirty="0" err="1" smtClean="0">
                <a:solidFill>
                  <a:srgbClr val="000000"/>
                </a:solidFill>
                <a:latin typeface="Times New Roman" panose="02020603050405020304" pitchFamily="18" charset="0"/>
                <a:cs typeface="Times New Roman" panose="02020603050405020304" pitchFamily="18" charset="0"/>
              </a:rPr>
              <a:t>neighbouring</a:t>
            </a:r>
            <a:r>
              <a:rPr lang="de-DE" altLang="de-DE" dirty="0" smtClean="0">
                <a:solidFill>
                  <a:srgbClr val="000000"/>
                </a:solidFill>
                <a:latin typeface="Times New Roman" panose="02020603050405020304" pitchFamily="18" charset="0"/>
                <a:cs typeface="Times New Roman" panose="02020603050405020304" pitchFamily="18" charset="0"/>
              </a:rPr>
              <a:t> </a:t>
            </a:r>
            <a:r>
              <a:rPr lang="de-DE" altLang="de-DE" dirty="0" err="1" smtClean="0">
                <a:solidFill>
                  <a:srgbClr val="000000"/>
                </a:solidFill>
                <a:latin typeface="Times New Roman" panose="02020603050405020304" pitchFamily="18" charset="0"/>
                <a:cs typeface="Times New Roman" panose="02020603050405020304" pitchFamily="18" charset="0"/>
              </a:rPr>
              <a:t>segments</a:t>
            </a:r>
            <a:endParaRPr lang="de-DE" altLang="de-DE" dirty="0" smtClean="0">
              <a:solidFill>
                <a:srgbClr val="000000"/>
              </a:solidFill>
              <a:latin typeface="Times New Roman" panose="02020603050405020304" pitchFamily="18" charset="0"/>
              <a:cs typeface="Times New Roman" panose="02020603050405020304" pitchFamily="18" charset="0"/>
            </a:endParaRPr>
          </a:p>
        </p:txBody>
      </p:sp>
      <p:sp>
        <p:nvSpPr>
          <p:cNvPr id="11" name="Rectangle 7"/>
          <p:cNvSpPr>
            <a:spLocks noChangeArrowheads="1"/>
          </p:cNvSpPr>
          <p:nvPr/>
        </p:nvSpPr>
        <p:spPr bwMode="auto">
          <a:xfrm>
            <a:off x="1524000" y="1143000"/>
            <a:ext cx="1600200" cy="4572000"/>
          </a:xfrm>
          <a:prstGeom prst="rect">
            <a:avLst/>
          </a:prstGeom>
          <a:solidFill>
            <a:srgbClr val="969696">
              <a:alpha val="47000"/>
            </a:srgbClr>
          </a:solidFill>
          <a:ln>
            <a:noFill/>
          </a:ln>
          <a:effectLst/>
          <a:extLst>
            <a:ext uri="{91240B29-F687-4F45-9708-019B960494DF}">
              <a14:hiddenLine xmlns:a14="http://schemas.microsoft.com/office/drawing/2010/main" w="9525">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8" charset="0"/>
              <a:buNone/>
            </a:pPr>
            <a:endParaRPr lang="en-US" smtClean="0">
              <a:solidFill>
                <a:srgbClr val="FFFFFF"/>
              </a:solidFill>
              <a:latin typeface="Arial" charset="0"/>
            </a:endParaRPr>
          </a:p>
        </p:txBody>
      </p:sp>
      <p:sp>
        <p:nvSpPr>
          <p:cNvPr id="16" name="Rectangle 8"/>
          <p:cNvSpPr>
            <a:spLocks noChangeArrowheads="1"/>
          </p:cNvSpPr>
          <p:nvPr/>
        </p:nvSpPr>
        <p:spPr bwMode="auto">
          <a:xfrm>
            <a:off x="5791200" y="1143000"/>
            <a:ext cx="762000" cy="4572000"/>
          </a:xfrm>
          <a:prstGeom prst="rect">
            <a:avLst/>
          </a:prstGeom>
          <a:solidFill>
            <a:srgbClr val="969696">
              <a:alpha val="47000"/>
            </a:srgbClr>
          </a:solidFill>
          <a:ln>
            <a:noFill/>
          </a:ln>
          <a:effectLst/>
          <a:extLst>
            <a:ext uri="{91240B29-F687-4F45-9708-019B960494DF}">
              <a14:hiddenLine xmlns:a14="http://schemas.microsoft.com/office/drawing/2010/main" w="9525">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8" charset="0"/>
              <a:buNone/>
            </a:pPr>
            <a:endParaRPr lang="en-US" smtClean="0">
              <a:solidFill>
                <a:srgbClr val="FFFFFF"/>
              </a:solidFill>
              <a:latin typeface="Arial" charset="0"/>
            </a:endParaRPr>
          </a:p>
        </p:txBody>
      </p:sp>
      <p:sp>
        <p:nvSpPr>
          <p:cNvPr id="17" name="Rectangle 9"/>
          <p:cNvSpPr>
            <a:spLocks noChangeArrowheads="1"/>
          </p:cNvSpPr>
          <p:nvPr/>
        </p:nvSpPr>
        <p:spPr bwMode="auto">
          <a:xfrm rot="5400000">
            <a:off x="4076700" y="190500"/>
            <a:ext cx="762000" cy="2667000"/>
          </a:xfrm>
          <a:prstGeom prst="rect">
            <a:avLst/>
          </a:prstGeom>
          <a:solidFill>
            <a:srgbClr val="969696">
              <a:alpha val="47000"/>
            </a:srgbClr>
          </a:solidFill>
          <a:ln>
            <a:noFill/>
          </a:ln>
          <a:effectLst/>
          <a:extLst>
            <a:ext uri="{91240B29-F687-4F45-9708-019B960494DF}">
              <a14:hiddenLine xmlns:a14="http://schemas.microsoft.com/office/drawing/2010/main" w="9525">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8" charset="0"/>
              <a:buNone/>
            </a:pPr>
            <a:endParaRPr lang="en-US" smtClean="0">
              <a:solidFill>
                <a:srgbClr val="FFFFFF"/>
              </a:solidFill>
              <a:latin typeface="Arial" charset="0"/>
            </a:endParaRPr>
          </a:p>
        </p:txBody>
      </p:sp>
      <p:sp>
        <p:nvSpPr>
          <p:cNvPr id="18" name="Rectangle 10"/>
          <p:cNvSpPr>
            <a:spLocks noChangeArrowheads="1"/>
          </p:cNvSpPr>
          <p:nvPr/>
        </p:nvSpPr>
        <p:spPr bwMode="auto">
          <a:xfrm rot="5400000">
            <a:off x="3695700" y="3619500"/>
            <a:ext cx="1524000" cy="2667000"/>
          </a:xfrm>
          <a:prstGeom prst="rect">
            <a:avLst/>
          </a:prstGeom>
          <a:solidFill>
            <a:srgbClr val="969696">
              <a:alpha val="47000"/>
            </a:srgbClr>
          </a:solidFill>
          <a:ln>
            <a:noFill/>
          </a:ln>
          <a:effectLst/>
          <a:extLst>
            <a:ext uri="{91240B29-F687-4F45-9708-019B960494DF}">
              <a14:hiddenLine xmlns:a14="http://schemas.microsoft.com/office/drawing/2010/main" w="9525">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8" charset="0"/>
              <a:buNone/>
            </a:pPr>
            <a:endParaRPr lang="en-US" smtClean="0">
              <a:solidFill>
                <a:srgbClr val="FFFFFF"/>
              </a:solidFill>
              <a:latin typeface="Arial" charset="0"/>
            </a:endParaRPr>
          </a:p>
        </p:txBody>
      </p:sp>
    </p:spTree>
    <p:extLst>
      <p:ext uri="{BB962C8B-B14F-4D97-AF65-F5344CB8AC3E}">
        <p14:creationId xmlns:p14="http://schemas.microsoft.com/office/powerpoint/2010/main" val="894630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linds(horizont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l-GR" altLang="de-DE" sz="2600" b="1" dirty="0" smtClean="0">
                <a:solidFill>
                  <a:srgbClr val="0000CC"/>
                </a:solidFill>
                <a:latin typeface="Times New Roman"/>
                <a:ea typeface="ＭＳ Ｐゴシック" pitchFamily="34" charset="-128"/>
                <a:cs typeface="Times New Roman"/>
              </a:rPr>
              <a:t>γ</a:t>
            </a:r>
            <a:r>
              <a:rPr lang="en-US" altLang="de-DE" sz="2600" b="1" dirty="0" smtClean="0">
                <a:solidFill>
                  <a:srgbClr val="0000CC"/>
                </a:solidFill>
                <a:latin typeface="Times New Roman"/>
                <a:ea typeface="ＭＳ Ｐゴシック" pitchFamily="34" charset="-128"/>
                <a:cs typeface="Times New Roman"/>
              </a:rPr>
              <a:t>-ray spectroscopy with 3D position sensitive </a:t>
            </a:r>
            <a:r>
              <a:rPr lang="en-US" altLang="de-DE" sz="2600" b="1" dirty="0" err="1" smtClean="0">
                <a:solidFill>
                  <a:srgbClr val="0000CC"/>
                </a:solidFill>
                <a:latin typeface="Times New Roman"/>
                <a:ea typeface="ＭＳ Ｐゴシック" pitchFamily="34" charset="-128"/>
                <a:cs typeface="Times New Roman"/>
              </a:rPr>
              <a:t>HPGe</a:t>
            </a:r>
            <a:r>
              <a:rPr lang="en-US" altLang="de-DE" sz="2600" b="1" dirty="0" smtClean="0">
                <a:solidFill>
                  <a:srgbClr val="0000CC"/>
                </a:solidFill>
                <a:latin typeface="Times New Roman"/>
                <a:ea typeface="ＭＳ Ｐゴシック" pitchFamily="34" charset="-128"/>
                <a:cs typeface="Times New Roman"/>
              </a:rPr>
              <a:t> detectors</a:t>
            </a:r>
            <a:endParaRPr lang="en-US" altLang="de-DE" sz="2600" b="1" dirty="0" smtClean="0">
              <a:solidFill>
                <a:srgbClr val="0000CC"/>
              </a:solidFill>
              <a:latin typeface="Times New Roman" pitchFamily="18" charset="0"/>
              <a:ea typeface="ＭＳ Ｐゴシック" pitchFamily="34" charset="-128"/>
            </a:endParaRPr>
          </a:p>
        </p:txBody>
      </p:sp>
      <p:sp>
        <p:nvSpPr>
          <p:cNvPr id="3" name="Text Box 2"/>
          <p:cNvSpPr txBox="1">
            <a:spLocks noChangeArrowheads="1"/>
          </p:cNvSpPr>
          <p:nvPr/>
        </p:nvSpPr>
        <p:spPr bwMode="auto">
          <a:xfrm>
            <a:off x="228600" y="1796703"/>
            <a:ext cx="723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de-DE" sz="1800"/>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25266"/>
            <a:ext cx="4392613" cy="2139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7"/>
          <p:cNvSpPr>
            <a:spLocks noChangeArrowheads="1"/>
          </p:cNvSpPr>
          <p:nvPr/>
        </p:nvSpPr>
        <p:spPr bwMode="auto">
          <a:xfrm>
            <a:off x="323850" y="3057178"/>
            <a:ext cx="2519363" cy="10445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Rectangle 11"/>
          <p:cNvSpPr>
            <a:spLocks noChangeArrowheads="1"/>
          </p:cNvSpPr>
          <p:nvPr/>
        </p:nvSpPr>
        <p:spPr bwMode="auto">
          <a:xfrm>
            <a:off x="1258888" y="1725266"/>
            <a:ext cx="2089150"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Rectangle 12"/>
          <p:cNvSpPr>
            <a:spLocks noChangeArrowheads="1"/>
          </p:cNvSpPr>
          <p:nvPr/>
        </p:nvSpPr>
        <p:spPr bwMode="auto">
          <a:xfrm>
            <a:off x="1258888" y="4533553"/>
            <a:ext cx="2089150"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Line 15"/>
          <p:cNvSpPr>
            <a:spLocks noChangeShapeType="1"/>
          </p:cNvSpPr>
          <p:nvPr/>
        </p:nvSpPr>
        <p:spPr bwMode="auto">
          <a:xfrm>
            <a:off x="5493891" y="2648446"/>
            <a:ext cx="981075" cy="158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18"/>
          <p:cNvSpPr>
            <a:spLocks noChangeShapeType="1"/>
          </p:cNvSpPr>
          <p:nvPr/>
        </p:nvSpPr>
        <p:spPr bwMode="auto">
          <a:xfrm flipV="1">
            <a:off x="5313363" y="1984871"/>
            <a:ext cx="374650" cy="668337"/>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9"/>
          <p:cNvSpPr>
            <a:spLocks noChangeShapeType="1"/>
          </p:cNvSpPr>
          <p:nvPr/>
        </p:nvSpPr>
        <p:spPr bwMode="auto">
          <a:xfrm flipV="1">
            <a:off x="5313363" y="2308721"/>
            <a:ext cx="663575" cy="344487"/>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Arc 20"/>
          <p:cNvSpPr>
            <a:spLocks/>
          </p:cNvSpPr>
          <p:nvPr/>
        </p:nvSpPr>
        <p:spPr bwMode="auto">
          <a:xfrm rot="2700000">
            <a:off x="5494337" y="2432546"/>
            <a:ext cx="207963" cy="274638"/>
          </a:xfrm>
          <a:custGeom>
            <a:avLst/>
            <a:gdLst>
              <a:gd name="G0" fmla="+- 0 0 0"/>
              <a:gd name="G1" fmla="+- 21600 0 0"/>
              <a:gd name="G2" fmla="+- 21600 0 0"/>
              <a:gd name="T0" fmla="*/ 0 w 18539"/>
              <a:gd name="T1" fmla="*/ 0 h 21600"/>
              <a:gd name="T2" fmla="*/ 18539 w 18539"/>
              <a:gd name="T3" fmla="*/ 10516 h 21600"/>
              <a:gd name="T4" fmla="*/ 0 w 18539"/>
              <a:gd name="T5" fmla="*/ 21600 h 21600"/>
            </a:gdLst>
            <a:ahLst/>
            <a:cxnLst>
              <a:cxn ang="0">
                <a:pos x="T0" y="T1"/>
              </a:cxn>
              <a:cxn ang="0">
                <a:pos x="T2" y="T3"/>
              </a:cxn>
              <a:cxn ang="0">
                <a:pos x="T4" y="T5"/>
              </a:cxn>
            </a:cxnLst>
            <a:rect l="0" t="0" r="r" b="b"/>
            <a:pathLst>
              <a:path w="18539" h="21600" fill="none" extrusionOk="0">
                <a:moveTo>
                  <a:pt x="-1" y="0"/>
                </a:moveTo>
                <a:cubicBezTo>
                  <a:pt x="7599" y="0"/>
                  <a:pt x="14639" y="3993"/>
                  <a:pt x="18539" y="10515"/>
                </a:cubicBezTo>
              </a:path>
              <a:path w="18539" h="21600" stroke="0" extrusionOk="0">
                <a:moveTo>
                  <a:pt x="-1" y="0"/>
                </a:moveTo>
                <a:cubicBezTo>
                  <a:pt x="7599" y="0"/>
                  <a:pt x="14639" y="3993"/>
                  <a:pt x="18539" y="10515"/>
                </a:cubicBezTo>
                <a:lnTo>
                  <a:pt x="0" y="21600"/>
                </a:lnTo>
                <a:close/>
              </a:path>
            </a:pathLst>
          </a:custGeom>
          <a:noFill/>
          <a:ln w="9525">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Text Box 22"/>
          <p:cNvSpPr txBox="1">
            <a:spLocks noChangeArrowheads="1"/>
          </p:cNvSpPr>
          <p:nvPr/>
        </p:nvSpPr>
        <p:spPr bwMode="auto">
          <a:xfrm>
            <a:off x="4967288" y="1913433"/>
            <a:ext cx="4828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2000" dirty="0" smtClean="0">
                <a:latin typeface="Times New Roman" panose="02020603050405020304" pitchFamily="18" charset="0"/>
                <a:cs typeface="Times New Roman" panose="02020603050405020304" pitchFamily="18" charset="0"/>
                <a:sym typeface="Symbol" pitchFamily="18" charset="2"/>
              </a:rPr>
              <a:t>Δ</a:t>
            </a:r>
            <a:endParaRPr lang="en-US" altLang="de-DE" sz="2000" dirty="0">
              <a:latin typeface="Times New Roman" pitchFamily="18" charset="0"/>
              <a:cs typeface="Times New Roman" panose="02020603050405020304" pitchFamily="18" charset="0"/>
            </a:endParaRPr>
          </a:p>
        </p:txBody>
      </p:sp>
      <p:sp>
        <p:nvSpPr>
          <p:cNvPr id="13" name="Text Box 23"/>
          <p:cNvSpPr txBox="1">
            <a:spLocks noChangeArrowheads="1"/>
          </p:cNvSpPr>
          <p:nvPr/>
        </p:nvSpPr>
        <p:spPr bwMode="auto">
          <a:xfrm>
            <a:off x="6480000" y="2416671"/>
            <a:ext cx="90762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2000" dirty="0" smtClean="0">
                <a:solidFill>
                  <a:srgbClr val="FF0000"/>
                </a:solidFill>
                <a:latin typeface="Times New Roman" panose="02020603050405020304" pitchFamily="18" charset="0"/>
                <a:cs typeface="Times New Roman" panose="02020603050405020304" pitchFamily="18" charset="0"/>
              </a:rPr>
              <a:t>β </a:t>
            </a:r>
            <a:r>
              <a:rPr lang="en-US" altLang="de-DE" sz="2000" dirty="0">
                <a:solidFill>
                  <a:srgbClr val="FF0000"/>
                </a:solidFill>
                <a:latin typeface="Times New Roman" panose="02020603050405020304" pitchFamily="18" charset="0"/>
                <a:cs typeface="Times New Roman" panose="02020603050405020304" pitchFamily="18" charset="0"/>
              </a:rPr>
              <a:t>= 0.5</a:t>
            </a:r>
          </a:p>
        </p:txBody>
      </p:sp>
      <p:sp>
        <p:nvSpPr>
          <p:cNvPr id="14" name="Text Box 24"/>
          <p:cNvSpPr txBox="1">
            <a:spLocks noChangeArrowheads="1"/>
          </p:cNvSpPr>
          <p:nvPr/>
        </p:nvSpPr>
        <p:spPr bwMode="auto">
          <a:xfrm>
            <a:off x="6398766" y="2750046"/>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de-DE" sz="2400" baseline="-25000">
              <a:latin typeface="Symbol" pitchFamily="18" charset="2"/>
              <a:sym typeface="Symbol" pitchFamily="18" charset="2"/>
            </a:endParaRPr>
          </a:p>
        </p:txBody>
      </p:sp>
      <p:sp>
        <p:nvSpPr>
          <p:cNvPr id="15" name="Oval 26"/>
          <p:cNvSpPr>
            <a:spLocks noChangeArrowheads="1"/>
          </p:cNvSpPr>
          <p:nvPr/>
        </p:nvSpPr>
        <p:spPr bwMode="auto">
          <a:xfrm>
            <a:off x="5292725" y="2610346"/>
            <a:ext cx="58738" cy="587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16" name="Object 28"/>
          <p:cNvGraphicFramePr>
            <a:graphicFrameLocks noChangeAspect="1"/>
          </p:cNvGraphicFramePr>
          <p:nvPr>
            <p:extLst>
              <p:ext uri="{D42A27DB-BD31-4B8C-83A1-F6EECF244321}">
                <p14:modId xmlns:p14="http://schemas.microsoft.com/office/powerpoint/2010/main" val="4169252118"/>
              </p:ext>
            </p:extLst>
          </p:nvPr>
        </p:nvGraphicFramePr>
        <p:xfrm>
          <a:off x="7200000" y="1260000"/>
          <a:ext cx="1432512" cy="578880"/>
        </p:xfrm>
        <a:graphic>
          <a:graphicData uri="http://schemas.openxmlformats.org/presentationml/2006/ole">
            <mc:AlternateContent xmlns:mc="http://schemas.openxmlformats.org/markup-compatibility/2006">
              <mc:Choice xmlns:v="urn:schemas-microsoft-com:vml" Requires="v">
                <p:oleObj spid="_x0000_s33852" name="Ecuación" r:id="rId4" imgW="1193760" imgH="482400" progId="Equation.3">
                  <p:embed/>
                </p:oleObj>
              </mc:Choice>
              <mc:Fallback>
                <p:oleObj name="Ecuación" r:id="rId4" imgW="1193760" imgH="482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0000" y="1260000"/>
                        <a:ext cx="1432512" cy="578880"/>
                      </a:xfrm>
                      <a:prstGeom prst="rect">
                        <a:avLst/>
                      </a:prstGeom>
                      <a:noFill/>
                      <a:ln>
                        <a:noFill/>
                      </a:ln>
                      <a:effectLst/>
                    </p:spPr>
                  </p:pic>
                </p:oleObj>
              </mc:Fallback>
            </mc:AlternateContent>
          </a:graphicData>
        </a:graphic>
      </p:graphicFrame>
      <p:sp>
        <p:nvSpPr>
          <p:cNvPr id="17" name="AutoShape 32"/>
          <p:cNvSpPr>
            <a:spLocks noChangeArrowheads="1"/>
          </p:cNvSpPr>
          <p:nvPr/>
        </p:nvSpPr>
        <p:spPr bwMode="auto">
          <a:xfrm rot="13500000" flipV="1">
            <a:off x="5729288" y="1368921"/>
            <a:ext cx="855662" cy="93027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Line 21"/>
          <p:cNvSpPr>
            <a:spLocks noChangeShapeType="1"/>
          </p:cNvSpPr>
          <p:nvPr/>
        </p:nvSpPr>
        <p:spPr bwMode="auto">
          <a:xfrm flipV="1">
            <a:off x="5327650" y="1876921"/>
            <a:ext cx="576263" cy="758825"/>
          </a:xfrm>
          <a:prstGeom prst="line">
            <a:avLst/>
          </a:prstGeom>
          <a:noFill/>
          <a:ln w="1905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Oval 48"/>
          <p:cNvSpPr>
            <a:spLocks noChangeArrowheads="1"/>
          </p:cNvSpPr>
          <p:nvPr/>
        </p:nvSpPr>
        <p:spPr bwMode="auto">
          <a:xfrm>
            <a:off x="5257353" y="4159746"/>
            <a:ext cx="58738" cy="587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Line 60"/>
          <p:cNvSpPr>
            <a:spLocks noChangeShapeType="1"/>
          </p:cNvSpPr>
          <p:nvPr/>
        </p:nvSpPr>
        <p:spPr bwMode="auto">
          <a:xfrm>
            <a:off x="5903913" y="1876921"/>
            <a:ext cx="323850" cy="73025"/>
          </a:xfrm>
          <a:prstGeom prst="line">
            <a:avLst/>
          </a:prstGeom>
          <a:noFill/>
          <a:ln w="1905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61"/>
          <p:cNvSpPr>
            <a:spLocks noChangeShapeType="1"/>
          </p:cNvSpPr>
          <p:nvPr/>
        </p:nvSpPr>
        <p:spPr bwMode="auto">
          <a:xfrm flipH="1" flipV="1">
            <a:off x="6192838" y="1661021"/>
            <a:ext cx="34925" cy="288925"/>
          </a:xfrm>
          <a:prstGeom prst="line">
            <a:avLst/>
          </a:prstGeom>
          <a:noFill/>
          <a:ln w="1905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62"/>
          <p:cNvSpPr>
            <a:spLocks noChangeShapeType="1"/>
          </p:cNvSpPr>
          <p:nvPr/>
        </p:nvSpPr>
        <p:spPr bwMode="auto">
          <a:xfrm>
            <a:off x="6192838" y="1661021"/>
            <a:ext cx="323850" cy="73025"/>
          </a:xfrm>
          <a:prstGeom prst="line">
            <a:avLst/>
          </a:prstGeom>
          <a:noFill/>
          <a:ln w="1905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3" name="Group 85"/>
          <p:cNvGrpSpPr>
            <a:grpSpLocks/>
          </p:cNvGrpSpPr>
          <p:nvPr/>
        </p:nvGrpSpPr>
        <p:grpSpPr bwMode="auto">
          <a:xfrm>
            <a:off x="5220841" y="2958008"/>
            <a:ext cx="1368425" cy="1277938"/>
            <a:chOff x="3175" y="1548"/>
            <a:chExt cx="862" cy="805"/>
          </a:xfrm>
        </p:grpSpPr>
        <p:sp>
          <p:nvSpPr>
            <p:cNvPr id="24" name="Line 43"/>
            <p:cNvSpPr>
              <a:spLocks noChangeShapeType="1"/>
            </p:cNvSpPr>
            <p:nvPr/>
          </p:nvSpPr>
          <p:spPr bwMode="auto">
            <a:xfrm>
              <a:off x="3211" y="2329"/>
              <a:ext cx="618" cy="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Arc 46"/>
            <p:cNvSpPr>
              <a:spLocks/>
            </p:cNvSpPr>
            <p:nvPr/>
          </p:nvSpPr>
          <p:spPr bwMode="auto">
            <a:xfrm rot="2700000">
              <a:off x="3291" y="2180"/>
              <a:ext cx="173" cy="173"/>
            </a:xfrm>
            <a:custGeom>
              <a:avLst/>
              <a:gdLst>
                <a:gd name="G0" fmla="+- 5999 0 0"/>
                <a:gd name="G1" fmla="+- 21600 0 0"/>
                <a:gd name="G2" fmla="+- 21600 0 0"/>
                <a:gd name="T0" fmla="*/ 0 w 24538"/>
                <a:gd name="T1" fmla="*/ 850 h 21600"/>
                <a:gd name="T2" fmla="*/ 24538 w 24538"/>
                <a:gd name="T3" fmla="*/ 10516 h 21600"/>
                <a:gd name="T4" fmla="*/ 5999 w 24538"/>
                <a:gd name="T5" fmla="*/ 21600 h 21600"/>
              </a:gdLst>
              <a:ahLst/>
              <a:cxnLst>
                <a:cxn ang="0">
                  <a:pos x="T0" y="T1"/>
                </a:cxn>
                <a:cxn ang="0">
                  <a:pos x="T2" y="T3"/>
                </a:cxn>
                <a:cxn ang="0">
                  <a:pos x="T4" y="T5"/>
                </a:cxn>
              </a:cxnLst>
              <a:rect l="0" t="0" r="r" b="b"/>
              <a:pathLst>
                <a:path w="24538" h="21600" fill="none" extrusionOk="0">
                  <a:moveTo>
                    <a:pt x="-1" y="849"/>
                  </a:moveTo>
                  <a:cubicBezTo>
                    <a:pt x="1949" y="286"/>
                    <a:pt x="3969" y="-1"/>
                    <a:pt x="5999" y="0"/>
                  </a:cubicBezTo>
                  <a:cubicBezTo>
                    <a:pt x="13598" y="0"/>
                    <a:pt x="20638" y="3993"/>
                    <a:pt x="24538" y="10515"/>
                  </a:cubicBezTo>
                </a:path>
                <a:path w="24538" h="21600" stroke="0" extrusionOk="0">
                  <a:moveTo>
                    <a:pt x="-1" y="849"/>
                  </a:moveTo>
                  <a:cubicBezTo>
                    <a:pt x="1949" y="286"/>
                    <a:pt x="3969" y="-1"/>
                    <a:pt x="5999" y="0"/>
                  </a:cubicBezTo>
                  <a:cubicBezTo>
                    <a:pt x="13598" y="0"/>
                    <a:pt x="20638" y="3993"/>
                    <a:pt x="24538" y="10515"/>
                  </a:cubicBezTo>
                  <a:lnTo>
                    <a:pt x="5999" y="21600"/>
                  </a:lnTo>
                  <a:close/>
                </a:path>
              </a:pathLst>
            </a:custGeom>
            <a:noFill/>
            <a:ln w="9525">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Text Box 47"/>
            <p:cNvSpPr txBox="1">
              <a:spLocks noChangeArrowheads="1"/>
            </p:cNvSpPr>
            <p:nvPr/>
          </p:nvSpPr>
          <p:spPr bwMode="auto">
            <a:xfrm>
              <a:off x="3175" y="1865"/>
              <a:ext cx="20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2000" dirty="0">
                  <a:latin typeface="Times New Roman" pitchFamily="18" charset="0"/>
                  <a:sym typeface="Symbol" pitchFamily="18" charset="2"/>
                </a:rPr>
                <a:t></a:t>
              </a:r>
              <a:endParaRPr lang="en-US" altLang="de-DE" sz="2000" dirty="0">
                <a:latin typeface="Times New Roman" pitchFamily="18" charset="0"/>
              </a:endParaRPr>
            </a:p>
          </p:txBody>
        </p:sp>
        <p:grpSp>
          <p:nvGrpSpPr>
            <p:cNvPr id="27" name="Group 50"/>
            <p:cNvGrpSpPr>
              <a:grpSpLocks/>
            </p:cNvGrpSpPr>
            <p:nvPr/>
          </p:nvGrpSpPr>
          <p:grpSpPr bwMode="auto">
            <a:xfrm rot="2700000">
              <a:off x="3472" y="1523"/>
              <a:ext cx="539" cy="590"/>
              <a:chOff x="3719" y="2523"/>
              <a:chExt cx="1012" cy="1246"/>
            </a:xfrm>
          </p:grpSpPr>
          <p:sp>
            <p:nvSpPr>
              <p:cNvPr id="32" name="AutoShape 51"/>
              <p:cNvSpPr>
                <a:spLocks noChangeArrowheads="1"/>
              </p:cNvSpPr>
              <p:nvPr/>
            </p:nvSpPr>
            <p:spPr bwMode="auto">
              <a:xfrm rot="10800000" flipV="1">
                <a:off x="3719" y="2523"/>
                <a:ext cx="1012" cy="123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Line 52"/>
              <p:cNvSpPr>
                <a:spLocks noChangeShapeType="1"/>
              </p:cNvSpPr>
              <p:nvPr/>
            </p:nvSpPr>
            <p:spPr bwMode="auto">
              <a:xfrm rot="16200000" flipV="1">
                <a:off x="4223" y="3274"/>
                <a:ext cx="0" cy="5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53"/>
              <p:cNvSpPr>
                <a:spLocks noChangeShapeType="1"/>
              </p:cNvSpPr>
              <p:nvPr/>
            </p:nvSpPr>
            <p:spPr bwMode="auto">
              <a:xfrm rot="16200000" flipV="1">
                <a:off x="4230" y="3024"/>
                <a:ext cx="0" cy="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54"/>
              <p:cNvSpPr>
                <a:spLocks noChangeShapeType="1"/>
              </p:cNvSpPr>
              <p:nvPr/>
            </p:nvSpPr>
            <p:spPr bwMode="auto">
              <a:xfrm rot="16200000" flipV="1">
                <a:off x="4223" y="2773"/>
                <a:ext cx="0" cy="7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55"/>
              <p:cNvSpPr>
                <a:spLocks noChangeShapeType="1"/>
              </p:cNvSpPr>
              <p:nvPr/>
            </p:nvSpPr>
            <p:spPr bwMode="auto">
              <a:xfrm rot="16200000" flipV="1">
                <a:off x="4223" y="2525"/>
                <a:ext cx="0" cy="8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56"/>
              <p:cNvSpPr>
                <a:spLocks noChangeShapeType="1"/>
              </p:cNvSpPr>
              <p:nvPr/>
            </p:nvSpPr>
            <p:spPr bwMode="auto">
              <a:xfrm rot="16200000" flipV="1">
                <a:off x="4217" y="2276"/>
                <a:ext cx="0" cy="9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Line 57"/>
              <p:cNvSpPr>
                <a:spLocks noChangeShapeType="1"/>
              </p:cNvSpPr>
              <p:nvPr/>
            </p:nvSpPr>
            <p:spPr bwMode="auto">
              <a:xfrm rot="-5400000">
                <a:off x="3758" y="3102"/>
                <a:ext cx="1238" cy="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Line 58"/>
              <p:cNvSpPr>
                <a:spLocks noChangeShapeType="1"/>
              </p:cNvSpPr>
              <p:nvPr/>
            </p:nvSpPr>
            <p:spPr bwMode="auto">
              <a:xfrm rot="16200000" flipV="1">
                <a:off x="3420" y="3108"/>
                <a:ext cx="1238" cy="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8" name="Line 63"/>
            <p:cNvSpPr>
              <a:spLocks noChangeShapeType="1"/>
            </p:cNvSpPr>
            <p:nvPr/>
          </p:nvSpPr>
          <p:spPr bwMode="auto">
            <a:xfrm flipV="1">
              <a:off x="3220" y="1820"/>
              <a:ext cx="431" cy="499"/>
            </a:xfrm>
            <a:prstGeom prst="line">
              <a:avLst/>
            </a:prstGeom>
            <a:noFill/>
            <a:ln w="1905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64"/>
            <p:cNvSpPr>
              <a:spLocks noChangeShapeType="1"/>
            </p:cNvSpPr>
            <p:nvPr/>
          </p:nvSpPr>
          <p:spPr bwMode="auto">
            <a:xfrm>
              <a:off x="3651" y="1820"/>
              <a:ext cx="159" cy="0"/>
            </a:xfrm>
            <a:prstGeom prst="line">
              <a:avLst/>
            </a:prstGeom>
            <a:noFill/>
            <a:ln w="1905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65"/>
            <p:cNvSpPr>
              <a:spLocks noChangeShapeType="1"/>
            </p:cNvSpPr>
            <p:nvPr/>
          </p:nvSpPr>
          <p:spPr bwMode="auto">
            <a:xfrm flipH="1" flipV="1">
              <a:off x="3788" y="1684"/>
              <a:ext cx="22" cy="136"/>
            </a:xfrm>
            <a:prstGeom prst="line">
              <a:avLst/>
            </a:prstGeom>
            <a:noFill/>
            <a:ln w="1905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66"/>
            <p:cNvSpPr>
              <a:spLocks noChangeShapeType="1"/>
            </p:cNvSpPr>
            <p:nvPr/>
          </p:nvSpPr>
          <p:spPr bwMode="auto">
            <a:xfrm>
              <a:off x="3788" y="1684"/>
              <a:ext cx="204" cy="46"/>
            </a:xfrm>
            <a:prstGeom prst="line">
              <a:avLst/>
            </a:prstGeom>
            <a:noFill/>
            <a:ln w="1905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0" name="Text Box 67"/>
          <p:cNvSpPr txBox="1">
            <a:spLocks noChangeArrowheads="1"/>
          </p:cNvSpPr>
          <p:nvPr/>
        </p:nvSpPr>
        <p:spPr bwMode="auto">
          <a:xfrm>
            <a:off x="7021066" y="3137396"/>
            <a:ext cx="230346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s-ES" altLang="de-DE" sz="1400" dirty="0" err="1">
                <a:latin typeface="Times New Roman" panose="02020603050405020304" pitchFamily="18" charset="0"/>
                <a:cs typeface="Times New Roman" panose="02020603050405020304" pitchFamily="18" charset="0"/>
              </a:rPr>
              <a:t>Via</a:t>
            </a:r>
            <a:r>
              <a:rPr lang="es-ES" altLang="de-DE" sz="1400" dirty="0">
                <a:latin typeface="Times New Roman" panose="02020603050405020304" pitchFamily="18" charset="0"/>
                <a:cs typeface="Times New Roman" panose="02020603050405020304" pitchFamily="18" charset="0"/>
              </a:rPr>
              <a:t> </a:t>
            </a:r>
            <a:r>
              <a:rPr lang="es-ES" altLang="de-DE" sz="1400" i="1" dirty="0">
                <a:solidFill>
                  <a:srgbClr val="0000CC"/>
                </a:solidFill>
                <a:latin typeface="Times New Roman" panose="02020603050405020304" pitchFamily="18" charset="0"/>
                <a:cs typeface="Times New Roman" panose="02020603050405020304" pitchFamily="18" charset="0"/>
              </a:rPr>
              <a:t>tracking</a:t>
            </a:r>
            <a:r>
              <a:rPr lang="es-ES" altLang="de-DE" sz="1400" dirty="0">
                <a:latin typeface="Times New Roman" panose="02020603050405020304" pitchFamily="18" charset="0"/>
                <a:cs typeface="Times New Roman" panose="02020603050405020304" pitchFamily="18" charset="0"/>
              </a:rPr>
              <a:t> </a:t>
            </a:r>
            <a:r>
              <a:rPr lang="es-ES" altLang="de-DE" sz="1400" dirty="0" err="1">
                <a:latin typeface="Times New Roman" panose="02020603050405020304" pitchFamily="18" charset="0"/>
                <a:cs typeface="Times New Roman" panose="02020603050405020304" pitchFamily="18" charset="0"/>
              </a:rPr>
              <a:t>it</a:t>
            </a:r>
            <a:r>
              <a:rPr lang="es-ES" altLang="de-DE" sz="1400" dirty="0">
                <a:latin typeface="Times New Roman" panose="02020603050405020304" pitchFamily="18" charset="0"/>
                <a:cs typeface="Times New Roman" panose="02020603050405020304" pitchFamily="18" charset="0"/>
              </a:rPr>
              <a:t> </a:t>
            </a:r>
            <a:r>
              <a:rPr lang="es-ES" altLang="de-DE" sz="1400" dirty="0" err="1">
                <a:latin typeface="Times New Roman" panose="02020603050405020304" pitchFamily="18" charset="0"/>
                <a:cs typeface="Times New Roman" panose="02020603050405020304" pitchFamily="18" charset="0"/>
              </a:rPr>
              <a:t>becomes</a:t>
            </a:r>
            <a:r>
              <a:rPr lang="es-ES" altLang="de-DE" sz="1400" dirty="0">
                <a:latin typeface="Times New Roman" panose="02020603050405020304" pitchFamily="18" charset="0"/>
                <a:cs typeface="Times New Roman" panose="02020603050405020304" pitchFamily="18" charset="0"/>
              </a:rPr>
              <a:t> </a:t>
            </a:r>
            <a:r>
              <a:rPr lang="es-ES" altLang="de-DE" sz="1400" dirty="0" err="1">
                <a:latin typeface="Times New Roman" panose="02020603050405020304" pitchFamily="18" charset="0"/>
                <a:cs typeface="Times New Roman" panose="02020603050405020304" pitchFamily="18" charset="0"/>
              </a:rPr>
              <a:t>possible</a:t>
            </a:r>
            <a:r>
              <a:rPr lang="es-ES" altLang="de-DE" sz="1400" dirty="0">
                <a:latin typeface="Times New Roman" panose="02020603050405020304" pitchFamily="18" charset="0"/>
                <a:cs typeface="Times New Roman" panose="02020603050405020304" pitchFamily="18" charset="0"/>
              </a:rPr>
              <a:t> to determine </a:t>
            </a:r>
            <a:r>
              <a:rPr lang="es-ES" altLang="de-DE" sz="1400" dirty="0" err="1">
                <a:latin typeface="Times New Roman" panose="02020603050405020304" pitchFamily="18" charset="0"/>
                <a:cs typeface="Times New Roman" panose="02020603050405020304" pitchFamily="18" charset="0"/>
              </a:rPr>
              <a:t>the</a:t>
            </a:r>
            <a:r>
              <a:rPr lang="es-ES" altLang="de-DE" sz="1400" dirty="0">
                <a:latin typeface="Times New Roman" panose="02020603050405020304" pitchFamily="18" charset="0"/>
                <a:cs typeface="Times New Roman" panose="02020603050405020304" pitchFamily="18" charset="0"/>
              </a:rPr>
              <a:t> </a:t>
            </a:r>
            <a:r>
              <a:rPr lang="es-ES" altLang="de-DE" sz="1400" dirty="0" err="1">
                <a:latin typeface="Times New Roman" panose="02020603050405020304" pitchFamily="18" charset="0"/>
                <a:cs typeface="Times New Roman" panose="02020603050405020304" pitchFamily="18" charset="0"/>
              </a:rPr>
              <a:t>incident</a:t>
            </a:r>
            <a:r>
              <a:rPr lang="es-ES" altLang="de-DE" sz="1400" dirty="0">
                <a:latin typeface="Times New Roman" panose="02020603050405020304" pitchFamily="18" charset="0"/>
                <a:cs typeface="Times New Roman" panose="02020603050405020304" pitchFamily="18" charset="0"/>
              </a:rPr>
              <a:t> </a:t>
            </a:r>
            <a:r>
              <a:rPr lang="es-ES" altLang="de-DE" sz="1400" dirty="0" err="1">
                <a:latin typeface="Times New Roman" panose="02020603050405020304" pitchFamily="18" charset="0"/>
                <a:cs typeface="Times New Roman" panose="02020603050405020304" pitchFamily="18" charset="0"/>
              </a:rPr>
              <a:t>angle</a:t>
            </a:r>
            <a:r>
              <a:rPr lang="es-ES" altLang="de-DE" sz="1400" dirty="0">
                <a:latin typeface="Times New Roman" panose="02020603050405020304" pitchFamily="18" charset="0"/>
                <a:cs typeface="Times New Roman" panose="02020603050405020304" pitchFamily="18" charset="0"/>
              </a:rPr>
              <a:t> and preserve </a:t>
            </a:r>
            <a:r>
              <a:rPr lang="es-ES" altLang="de-DE" sz="1400" dirty="0" err="1">
                <a:latin typeface="Times New Roman" panose="02020603050405020304" pitchFamily="18" charset="0"/>
                <a:cs typeface="Times New Roman" panose="02020603050405020304" pitchFamily="18" charset="0"/>
              </a:rPr>
              <a:t>the</a:t>
            </a:r>
            <a:r>
              <a:rPr lang="es-ES" altLang="de-DE" sz="1400" dirty="0">
                <a:latin typeface="Times New Roman" panose="02020603050405020304" pitchFamily="18" charset="0"/>
                <a:cs typeface="Times New Roman" panose="02020603050405020304" pitchFamily="18" charset="0"/>
              </a:rPr>
              <a:t> </a:t>
            </a:r>
            <a:r>
              <a:rPr lang="es-ES" altLang="de-DE" sz="1400" dirty="0" err="1">
                <a:latin typeface="Times New Roman" panose="02020603050405020304" pitchFamily="18" charset="0"/>
                <a:cs typeface="Times New Roman" panose="02020603050405020304" pitchFamily="18" charset="0"/>
              </a:rPr>
              <a:t>good</a:t>
            </a:r>
            <a:r>
              <a:rPr lang="es-ES" altLang="de-DE" sz="1400" dirty="0">
                <a:latin typeface="Times New Roman" panose="02020603050405020304" pitchFamily="18" charset="0"/>
                <a:cs typeface="Times New Roman" panose="02020603050405020304" pitchFamily="18" charset="0"/>
              </a:rPr>
              <a:t> </a:t>
            </a:r>
            <a:r>
              <a:rPr lang="es-ES" altLang="de-DE" sz="1400" dirty="0" err="1">
                <a:latin typeface="Times New Roman" panose="02020603050405020304" pitchFamily="18" charset="0"/>
                <a:cs typeface="Times New Roman" panose="02020603050405020304" pitchFamily="18" charset="0"/>
              </a:rPr>
              <a:t>energy</a:t>
            </a:r>
            <a:r>
              <a:rPr lang="es-ES" altLang="de-DE" sz="1400" dirty="0">
                <a:latin typeface="Times New Roman" panose="02020603050405020304" pitchFamily="18" charset="0"/>
                <a:cs typeface="Times New Roman" panose="02020603050405020304" pitchFamily="18" charset="0"/>
              </a:rPr>
              <a:t> </a:t>
            </a:r>
            <a:r>
              <a:rPr lang="es-ES" altLang="de-DE" sz="1400" dirty="0" err="1">
                <a:latin typeface="Times New Roman" panose="02020603050405020304" pitchFamily="18" charset="0"/>
                <a:cs typeface="Times New Roman" panose="02020603050405020304" pitchFamily="18" charset="0"/>
              </a:rPr>
              <a:t>resolution</a:t>
            </a:r>
            <a:r>
              <a:rPr lang="es-ES" altLang="de-DE" sz="1400" dirty="0">
                <a:latin typeface="Times New Roman" panose="02020603050405020304" pitchFamily="18" charset="0"/>
                <a:cs typeface="Times New Roman" panose="02020603050405020304" pitchFamily="18" charset="0"/>
              </a:rPr>
              <a:t>.</a:t>
            </a:r>
            <a:endParaRPr lang="es-ES" altLang="de-DE" sz="1400" i="1" dirty="0">
              <a:latin typeface="Times New Roman" panose="02020603050405020304" pitchFamily="18" charset="0"/>
              <a:cs typeface="Times New Roman" panose="02020603050405020304" pitchFamily="18" charset="0"/>
            </a:endParaRPr>
          </a:p>
        </p:txBody>
      </p:sp>
      <p:grpSp>
        <p:nvGrpSpPr>
          <p:cNvPr id="41" name="Group 77"/>
          <p:cNvGrpSpPr>
            <a:grpSpLocks/>
          </p:cNvGrpSpPr>
          <p:nvPr/>
        </p:nvGrpSpPr>
        <p:grpSpPr bwMode="auto">
          <a:xfrm>
            <a:off x="4932040" y="4472484"/>
            <a:ext cx="3241675" cy="1908175"/>
            <a:chOff x="3379" y="2659"/>
            <a:chExt cx="2042" cy="1202"/>
          </a:xfrm>
        </p:grpSpPr>
        <p:pic>
          <p:nvPicPr>
            <p:cNvPr id="42" name="Picture 68" descr="1381"/>
            <p:cNvPicPr>
              <a:picLocks noChangeAspect="1" noChangeArrowheads="1"/>
            </p:cNvPicPr>
            <p:nvPr/>
          </p:nvPicPr>
          <p:blipFill>
            <a:blip r:embed="rId6" cstate="print">
              <a:extLst>
                <a:ext uri="{28A0092B-C50C-407E-A947-70E740481C1C}">
                  <a14:useLocalDpi xmlns:a14="http://schemas.microsoft.com/office/drawing/2010/main" val="0"/>
                </a:ext>
              </a:extLst>
            </a:blip>
            <a:srcRect r="5351"/>
            <a:stretch>
              <a:fillRect/>
            </a:stretch>
          </p:blipFill>
          <p:spPr bwMode="auto">
            <a:xfrm>
              <a:off x="3447" y="2659"/>
              <a:ext cx="1599" cy="1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Rectangle 71"/>
            <p:cNvSpPr>
              <a:spLocks noChangeArrowheads="1"/>
            </p:cNvSpPr>
            <p:nvPr/>
          </p:nvSpPr>
          <p:spPr bwMode="auto">
            <a:xfrm>
              <a:off x="3606" y="3634"/>
              <a:ext cx="1452" cy="2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Rectangle 69"/>
            <p:cNvSpPr>
              <a:spLocks noChangeArrowheads="1"/>
            </p:cNvSpPr>
            <p:nvPr/>
          </p:nvSpPr>
          <p:spPr bwMode="auto">
            <a:xfrm>
              <a:off x="3402" y="2772"/>
              <a:ext cx="204" cy="90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Text Box 74"/>
            <p:cNvSpPr txBox="1">
              <a:spLocks noChangeArrowheads="1"/>
            </p:cNvSpPr>
            <p:nvPr/>
          </p:nvSpPr>
          <p:spPr bwMode="auto">
            <a:xfrm>
              <a:off x="4491" y="3611"/>
              <a:ext cx="93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de-DE" sz="1400"/>
                <a:t>Energy </a:t>
              </a:r>
            </a:p>
          </p:txBody>
        </p:sp>
        <p:sp>
          <p:nvSpPr>
            <p:cNvPr id="46" name="Text Box 75"/>
            <p:cNvSpPr txBox="1">
              <a:spLocks noChangeArrowheads="1"/>
            </p:cNvSpPr>
            <p:nvPr/>
          </p:nvSpPr>
          <p:spPr bwMode="auto">
            <a:xfrm rot="16200000">
              <a:off x="3167" y="2984"/>
              <a:ext cx="63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de-DE"/>
                <a:t>Counts</a:t>
              </a:r>
            </a:p>
          </p:txBody>
        </p:sp>
      </p:grpSp>
      <p:sp>
        <p:nvSpPr>
          <p:cNvPr id="47" name="Rectangle 79"/>
          <p:cNvSpPr>
            <a:spLocks noChangeArrowheads="1"/>
          </p:cNvSpPr>
          <p:nvPr/>
        </p:nvSpPr>
        <p:spPr bwMode="auto">
          <a:xfrm>
            <a:off x="3167063" y="5830541"/>
            <a:ext cx="144462" cy="179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8" name="Group 84"/>
          <p:cNvGrpSpPr>
            <a:grpSpLocks/>
          </p:cNvGrpSpPr>
          <p:nvPr/>
        </p:nvGrpSpPr>
        <p:grpSpPr bwMode="auto">
          <a:xfrm>
            <a:off x="0" y="4425603"/>
            <a:ext cx="4535488" cy="2139950"/>
            <a:chOff x="0" y="2568"/>
            <a:chExt cx="2857" cy="1348"/>
          </a:xfrm>
        </p:grpSpPr>
        <p:grpSp>
          <p:nvGrpSpPr>
            <p:cNvPr id="49" name="Group 82"/>
            <p:cNvGrpSpPr>
              <a:grpSpLocks/>
            </p:cNvGrpSpPr>
            <p:nvPr/>
          </p:nvGrpSpPr>
          <p:grpSpPr bwMode="auto">
            <a:xfrm>
              <a:off x="0" y="2568"/>
              <a:ext cx="2857" cy="1348"/>
              <a:chOff x="0" y="2682"/>
              <a:chExt cx="2857" cy="1348"/>
            </a:xfrm>
          </p:grpSpPr>
          <p:pic>
            <p:nvPicPr>
              <p:cNvPr id="5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82"/>
                <a:ext cx="2767" cy="13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Rectangle 8"/>
              <p:cNvSpPr>
                <a:spLocks noChangeArrowheads="1"/>
              </p:cNvSpPr>
              <p:nvPr/>
            </p:nvSpPr>
            <p:spPr bwMode="auto">
              <a:xfrm>
                <a:off x="181" y="3543"/>
                <a:ext cx="1406" cy="38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3" name="Group 81"/>
              <p:cNvGrpSpPr>
                <a:grpSpLocks/>
              </p:cNvGrpSpPr>
              <p:nvPr/>
            </p:nvGrpSpPr>
            <p:grpSpPr bwMode="auto">
              <a:xfrm>
                <a:off x="1973" y="3158"/>
                <a:ext cx="884" cy="862"/>
                <a:chOff x="1973" y="3158"/>
                <a:chExt cx="884" cy="862"/>
              </a:xfrm>
            </p:grpSpPr>
            <p:sp>
              <p:nvSpPr>
                <p:cNvPr id="54" name="Rectangle 78"/>
                <p:cNvSpPr>
                  <a:spLocks noChangeArrowheads="1"/>
                </p:cNvSpPr>
                <p:nvPr/>
              </p:nvSpPr>
              <p:spPr bwMode="auto">
                <a:xfrm>
                  <a:off x="1973" y="3838"/>
                  <a:ext cx="884" cy="18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5" name="Picture 6" descr="stopped"/>
                <p:cNvPicPr>
                  <a:picLocks noChangeAspect="1" noChangeArrowheads="1"/>
                </p:cNvPicPr>
                <p:nvPr/>
              </p:nvPicPr>
              <p:blipFill>
                <a:blip r:embed="rId7">
                  <a:extLst>
                    <a:ext uri="{28A0092B-C50C-407E-A947-70E740481C1C}">
                      <a14:useLocalDpi xmlns:a14="http://schemas.microsoft.com/office/drawing/2010/main" val="0"/>
                    </a:ext>
                  </a:extLst>
                </a:blip>
                <a:srcRect b="2965"/>
                <a:stretch>
                  <a:fillRect/>
                </a:stretch>
              </p:blipFill>
              <p:spPr bwMode="auto">
                <a:xfrm>
                  <a:off x="2018" y="3158"/>
                  <a:ext cx="816" cy="7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Line 80"/>
                <p:cNvSpPr>
                  <a:spLocks noChangeShapeType="1"/>
                </p:cNvSpPr>
                <p:nvPr/>
              </p:nvSpPr>
              <p:spPr bwMode="auto">
                <a:xfrm>
                  <a:off x="1995" y="3348"/>
                  <a:ext cx="91" cy="46"/>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50" name="Rectangle 83"/>
            <p:cNvSpPr>
              <a:spLocks noChangeArrowheads="1"/>
            </p:cNvSpPr>
            <p:nvPr/>
          </p:nvSpPr>
          <p:spPr bwMode="auto">
            <a:xfrm>
              <a:off x="839" y="2568"/>
              <a:ext cx="1111" cy="2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7" name="Text Box 86"/>
          <p:cNvSpPr txBox="1">
            <a:spLocks noChangeArrowheads="1"/>
          </p:cNvSpPr>
          <p:nvPr/>
        </p:nvSpPr>
        <p:spPr bwMode="auto">
          <a:xfrm>
            <a:off x="7488000" y="4968000"/>
            <a:ext cx="1548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de-DE" sz="1200" b="1" dirty="0" smtClean="0">
                <a:solidFill>
                  <a:srgbClr val="FF0000"/>
                </a:solidFill>
                <a:latin typeface="Times New Roman" panose="02020603050405020304" pitchFamily="18" charset="0"/>
                <a:cs typeface="Times New Roman" panose="02020603050405020304" pitchFamily="18" charset="0"/>
              </a:rPr>
              <a:t>PSA </a:t>
            </a:r>
            <a:r>
              <a:rPr lang="es-ES" altLang="de-DE" sz="1200" b="1" dirty="0">
                <a:solidFill>
                  <a:srgbClr val="FF0000"/>
                </a:solidFill>
                <a:latin typeface="Times New Roman" panose="02020603050405020304" pitchFamily="18" charset="0"/>
                <a:cs typeface="Times New Roman" panose="02020603050405020304" pitchFamily="18" charset="0"/>
              </a:rPr>
              <a:t>= 5 </a:t>
            </a:r>
            <a:r>
              <a:rPr lang="es-ES" altLang="de-DE" sz="1200" b="1" dirty="0" err="1">
                <a:solidFill>
                  <a:srgbClr val="FF0000"/>
                </a:solidFill>
                <a:latin typeface="Times New Roman" panose="02020603050405020304" pitchFamily="18" charset="0"/>
                <a:cs typeface="Times New Roman" panose="02020603050405020304" pitchFamily="18" charset="0"/>
              </a:rPr>
              <a:t>keV</a:t>
            </a:r>
            <a:endParaRPr lang="es-ES" altLang="de-DE" sz="1200" b="1" dirty="0">
              <a:solidFill>
                <a:srgbClr val="FF0000"/>
              </a:solidFill>
              <a:latin typeface="Times New Roman" panose="02020603050405020304" pitchFamily="18" charset="0"/>
              <a:cs typeface="Times New Roman" panose="02020603050405020304" pitchFamily="18" charset="0"/>
            </a:endParaRPr>
          </a:p>
          <a:p>
            <a:pPr>
              <a:spcBef>
                <a:spcPct val="50000"/>
              </a:spcBef>
            </a:pPr>
            <a:r>
              <a:rPr lang="es-ES" altLang="de-DE" sz="1200" b="1" dirty="0" err="1" smtClean="0">
                <a:solidFill>
                  <a:schemeClr val="accent2"/>
                </a:solidFill>
                <a:latin typeface="Times New Roman" panose="02020603050405020304" pitchFamily="18" charset="0"/>
                <a:cs typeface="Times New Roman" panose="02020603050405020304" pitchFamily="18" charset="0"/>
              </a:rPr>
              <a:t>Segment</a:t>
            </a:r>
            <a:r>
              <a:rPr lang="es-ES" altLang="de-DE" sz="1200" b="1" dirty="0" smtClean="0">
                <a:solidFill>
                  <a:schemeClr val="accent2"/>
                </a:solidFill>
                <a:latin typeface="Times New Roman" panose="02020603050405020304" pitchFamily="18" charset="0"/>
                <a:cs typeface="Times New Roman" panose="02020603050405020304" pitchFamily="18" charset="0"/>
              </a:rPr>
              <a:t> </a:t>
            </a:r>
            <a:r>
              <a:rPr lang="es-ES" altLang="de-DE" sz="1200" b="1" dirty="0">
                <a:solidFill>
                  <a:schemeClr val="accent2"/>
                </a:solidFill>
                <a:latin typeface="Times New Roman" panose="02020603050405020304" pitchFamily="18" charset="0"/>
                <a:cs typeface="Times New Roman" panose="02020603050405020304" pitchFamily="18" charset="0"/>
              </a:rPr>
              <a:t>= 12 </a:t>
            </a:r>
            <a:r>
              <a:rPr lang="es-ES" altLang="de-DE" sz="1200" b="1" dirty="0" err="1">
                <a:solidFill>
                  <a:schemeClr val="accent2"/>
                </a:solidFill>
                <a:latin typeface="Times New Roman" panose="02020603050405020304" pitchFamily="18" charset="0"/>
                <a:cs typeface="Times New Roman" panose="02020603050405020304" pitchFamily="18" charset="0"/>
              </a:rPr>
              <a:t>keV</a:t>
            </a:r>
            <a:endParaRPr lang="es-ES" altLang="de-DE" sz="1200" b="1" dirty="0">
              <a:solidFill>
                <a:schemeClr val="accent2"/>
              </a:solidFill>
              <a:latin typeface="Times New Roman" panose="02020603050405020304" pitchFamily="18" charset="0"/>
              <a:cs typeface="Times New Roman" panose="02020603050405020304" pitchFamily="18" charset="0"/>
            </a:endParaRPr>
          </a:p>
          <a:p>
            <a:pPr>
              <a:spcBef>
                <a:spcPct val="50000"/>
              </a:spcBef>
            </a:pPr>
            <a:r>
              <a:rPr lang="es-ES" altLang="de-DE" sz="1200" b="1" dirty="0" smtClean="0">
                <a:latin typeface="Times New Roman" panose="02020603050405020304" pitchFamily="18" charset="0"/>
                <a:cs typeface="Times New Roman" panose="02020603050405020304" pitchFamily="18" charset="0"/>
              </a:rPr>
              <a:t>Detector </a:t>
            </a:r>
            <a:r>
              <a:rPr lang="es-ES" altLang="de-DE" sz="1200" b="1" dirty="0">
                <a:latin typeface="Times New Roman" panose="02020603050405020304" pitchFamily="18" charset="0"/>
                <a:cs typeface="Times New Roman" panose="02020603050405020304" pitchFamily="18" charset="0"/>
              </a:rPr>
              <a:t>= 35 </a:t>
            </a:r>
            <a:r>
              <a:rPr lang="es-ES" altLang="de-DE" sz="1200" b="1" dirty="0" err="1">
                <a:latin typeface="Times New Roman" panose="02020603050405020304" pitchFamily="18" charset="0"/>
                <a:cs typeface="Times New Roman" panose="02020603050405020304" pitchFamily="18" charset="0"/>
              </a:rPr>
              <a:t>keV</a:t>
            </a:r>
            <a:endParaRPr lang="es-ES" altLang="de-DE" sz="1200" b="1" dirty="0">
              <a:latin typeface="Times New Roman" panose="02020603050405020304" pitchFamily="18" charset="0"/>
              <a:cs typeface="Times New Roman" panose="02020603050405020304" pitchFamily="18" charset="0"/>
            </a:endParaRPr>
          </a:p>
        </p:txBody>
      </p:sp>
      <p:sp>
        <p:nvSpPr>
          <p:cNvPr id="58" name="Text Box 87"/>
          <p:cNvSpPr txBox="1">
            <a:spLocks noChangeArrowheads="1"/>
          </p:cNvSpPr>
          <p:nvPr/>
        </p:nvSpPr>
        <p:spPr bwMode="auto">
          <a:xfrm>
            <a:off x="7488000" y="4608000"/>
            <a:ext cx="1260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de-DE" sz="1400" dirty="0" err="1" smtClean="0">
                <a:latin typeface="Times New Roman" panose="02020603050405020304" pitchFamily="18" charset="0"/>
                <a:cs typeface="Times New Roman" panose="02020603050405020304" pitchFamily="18" charset="0"/>
              </a:rPr>
              <a:t>E</a:t>
            </a:r>
            <a:r>
              <a:rPr lang="es-ES" altLang="de-DE" sz="1400" baseline="-25000" dirty="0" err="1" smtClean="0">
                <a:latin typeface="Times New Roman" panose="02020603050405020304" pitchFamily="18" charset="0"/>
                <a:cs typeface="Times New Roman" panose="02020603050405020304" pitchFamily="18" charset="0"/>
              </a:rPr>
              <a:t>γ</a:t>
            </a:r>
            <a:r>
              <a:rPr lang="es-ES" altLang="de-DE" sz="1400" dirty="0" smtClean="0">
                <a:latin typeface="Times New Roman" panose="02020603050405020304" pitchFamily="18" charset="0"/>
                <a:cs typeface="Times New Roman" panose="02020603050405020304" pitchFamily="18" charset="0"/>
              </a:rPr>
              <a:t> </a:t>
            </a:r>
            <a:r>
              <a:rPr lang="es-ES" altLang="de-DE" sz="1400" dirty="0">
                <a:latin typeface="Times New Roman" panose="02020603050405020304" pitchFamily="18" charset="0"/>
                <a:cs typeface="Times New Roman" panose="02020603050405020304" pitchFamily="18" charset="0"/>
              </a:rPr>
              <a:t>= 1.3 </a:t>
            </a:r>
            <a:r>
              <a:rPr lang="es-ES" altLang="de-DE" sz="1400" dirty="0" err="1">
                <a:latin typeface="Times New Roman" panose="02020603050405020304" pitchFamily="18" charset="0"/>
                <a:cs typeface="Times New Roman" panose="02020603050405020304" pitchFamily="18" charset="0"/>
              </a:rPr>
              <a:t>MeV</a:t>
            </a:r>
            <a:endParaRPr lang="es-ES" altLang="de-DE" sz="1400" dirty="0">
              <a:latin typeface="Times New Roman" panose="02020603050405020304" pitchFamily="18" charset="0"/>
              <a:cs typeface="Times New Roman" panose="02020603050405020304" pitchFamily="18" charset="0"/>
            </a:endParaRPr>
          </a:p>
        </p:txBody>
      </p:sp>
      <p:sp>
        <p:nvSpPr>
          <p:cNvPr id="59" name="Text Box 89"/>
          <p:cNvSpPr txBox="1">
            <a:spLocks noChangeArrowheads="1"/>
          </p:cNvSpPr>
          <p:nvPr/>
        </p:nvSpPr>
        <p:spPr bwMode="auto">
          <a:xfrm>
            <a:off x="0" y="1195200"/>
            <a:ext cx="5400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de-DE" b="1" dirty="0"/>
              <a:t>In </a:t>
            </a:r>
            <a:r>
              <a:rPr lang="es-ES" altLang="de-DE" b="1" dirty="0" err="1"/>
              <a:t>flight</a:t>
            </a:r>
            <a:r>
              <a:rPr lang="es-ES" altLang="de-DE" b="1" dirty="0"/>
              <a:t> </a:t>
            </a:r>
            <a:r>
              <a:rPr lang="es-ES" altLang="de-DE" b="1" dirty="0">
                <a:latin typeface="Symbol" pitchFamily="18" charset="2"/>
              </a:rPr>
              <a:t>g</a:t>
            </a:r>
            <a:r>
              <a:rPr lang="es-ES" altLang="de-DE" b="1" dirty="0"/>
              <a:t>-</a:t>
            </a:r>
            <a:r>
              <a:rPr lang="es-ES" altLang="de-DE" b="1" dirty="0" err="1"/>
              <a:t>ray</a:t>
            </a:r>
            <a:r>
              <a:rPr lang="es-ES" altLang="de-DE" b="1" dirty="0"/>
              <a:t> </a:t>
            </a:r>
            <a:r>
              <a:rPr lang="es-ES" altLang="de-DE" b="1" dirty="0" err="1"/>
              <a:t>spectroscopy</a:t>
            </a:r>
            <a:endParaRPr lang="es-ES" altLang="de-DE" b="1" dirty="0"/>
          </a:p>
        </p:txBody>
      </p:sp>
      <p:sp>
        <p:nvSpPr>
          <p:cNvPr id="60" name="Text Box 90"/>
          <p:cNvSpPr txBox="1">
            <a:spLocks noChangeArrowheads="1"/>
          </p:cNvSpPr>
          <p:nvPr/>
        </p:nvSpPr>
        <p:spPr bwMode="auto">
          <a:xfrm>
            <a:off x="0" y="4101753"/>
            <a:ext cx="5400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de-DE" b="1" dirty="0" err="1"/>
              <a:t>Decay</a:t>
            </a:r>
            <a:r>
              <a:rPr lang="es-ES" altLang="de-DE" b="1" dirty="0"/>
              <a:t> </a:t>
            </a:r>
            <a:r>
              <a:rPr lang="es-ES" altLang="de-DE" b="1" dirty="0">
                <a:latin typeface="Symbol" pitchFamily="18" charset="2"/>
              </a:rPr>
              <a:t>g-</a:t>
            </a:r>
            <a:r>
              <a:rPr lang="es-ES" altLang="de-DE" b="1" dirty="0" err="1"/>
              <a:t>ray</a:t>
            </a:r>
            <a:r>
              <a:rPr lang="es-ES" altLang="de-DE" b="1" dirty="0"/>
              <a:t> </a:t>
            </a:r>
            <a:r>
              <a:rPr lang="es-ES" altLang="de-DE" b="1" dirty="0" err="1"/>
              <a:t>spectroscopy</a:t>
            </a:r>
            <a:r>
              <a:rPr lang="es-ES" altLang="de-DE" b="1" dirty="0"/>
              <a:t> </a:t>
            </a:r>
            <a:r>
              <a:rPr lang="es-ES" altLang="de-DE" b="1" dirty="0" err="1"/>
              <a:t>after</a:t>
            </a:r>
            <a:r>
              <a:rPr lang="es-ES" altLang="de-DE" b="1" dirty="0"/>
              <a:t> </a:t>
            </a:r>
            <a:r>
              <a:rPr lang="es-ES" altLang="de-DE" b="1" dirty="0" err="1"/>
              <a:t>implantation</a:t>
            </a:r>
            <a:endParaRPr lang="es-ES" altLang="de-DE" b="1" dirty="0"/>
          </a:p>
        </p:txBody>
      </p:sp>
      <p:graphicFrame>
        <p:nvGraphicFramePr>
          <p:cNvPr id="61" name="Object 96"/>
          <p:cNvGraphicFramePr>
            <a:graphicFrameLocks noChangeAspect="1"/>
          </p:cNvGraphicFramePr>
          <p:nvPr>
            <p:extLst>
              <p:ext uri="{D42A27DB-BD31-4B8C-83A1-F6EECF244321}">
                <p14:modId xmlns:p14="http://schemas.microsoft.com/office/powerpoint/2010/main" val="612862764"/>
              </p:ext>
            </p:extLst>
          </p:nvPr>
        </p:nvGraphicFramePr>
        <p:xfrm>
          <a:off x="7092000" y="2052000"/>
          <a:ext cx="1569456" cy="304560"/>
        </p:xfrm>
        <a:graphic>
          <a:graphicData uri="http://schemas.openxmlformats.org/presentationml/2006/ole">
            <mc:AlternateContent xmlns:mc="http://schemas.openxmlformats.org/markup-compatibility/2006">
              <mc:Choice xmlns:v="urn:schemas-microsoft-com:vml" Requires="v">
                <p:oleObj spid="_x0000_s33853" name="Equation" r:id="rId8" imgW="1307880" imgH="253800" progId="Equation.3">
                  <p:embed/>
                </p:oleObj>
              </mc:Choice>
              <mc:Fallback>
                <p:oleObj name="Equation" r:id="rId8" imgW="1307880" imgH="253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2000" y="2052000"/>
                        <a:ext cx="1569456" cy="30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2" name="Picture 78"/>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8204" t="11127" r="16696" b="18318"/>
          <a:stretch>
            <a:fillRect/>
          </a:stretch>
        </p:blipFill>
        <p:spPr bwMode="auto">
          <a:xfrm>
            <a:off x="3407346" y="2525489"/>
            <a:ext cx="1239837" cy="155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7831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79675"/>
            <a:ext cx="2057400" cy="1939925"/>
          </a:xfrm>
          <a:prstGeom prst="rect">
            <a:avLst/>
          </a:prstGeom>
          <a:noFill/>
          <a:extLst>
            <a:ext uri="{909E8E84-426E-40DD-AFC4-6F175D3DCCD1}">
              <a14:hiddenFill xmlns:a14="http://schemas.microsoft.com/office/drawing/2010/main">
                <a:solidFill>
                  <a:srgbClr val="FFFFFF"/>
                </a:solidFill>
              </a14:hiddenFill>
            </a:ext>
          </a:extLst>
        </p:spPr>
      </p:pic>
      <p:pic>
        <p:nvPicPr>
          <p:cNvPr id="52227" name="Picture 5" descr="3x3_H98_pos_11_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783" y="1196752"/>
            <a:ext cx="5256657" cy="508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llipse 5"/>
          <p:cNvSpPr>
            <a:spLocks noChangeArrowheads="1"/>
          </p:cNvSpPr>
          <p:nvPr/>
        </p:nvSpPr>
        <p:spPr bwMode="auto">
          <a:xfrm>
            <a:off x="1433513" y="3048000"/>
            <a:ext cx="90487" cy="90488"/>
          </a:xfrm>
          <a:prstGeom prst="ellipse">
            <a:avLst/>
          </a:prstGeom>
          <a:solidFill>
            <a:srgbClr val="FF0000"/>
          </a:solidFill>
          <a:ln w="9525">
            <a:solidFill>
              <a:srgbClr val="0000FF"/>
            </a:solidFill>
            <a:round/>
            <a:headEnd/>
            <a:tailEnd/>
          </a:ln>
          <a:effectLst>
            <a:outerShdw blurRad="40000" dist="23000" dir="5400000" rotWithShape="0">
              <a:srgbClr val="808080">
                <a:alpha val="34999"/>
              </a:srgbClr>
            </a:outerShdw>
          </a:effectLst>
        </p:spPr>
        <p:txBody>
          <a:bodyPr anchor="ctr"/>
          <a:lstStyle/>
          <a:p>
            <a:pPr algn="ctr" defTabSz="457200">
              <a:lnSpc>
                <a:spcPct val="100000"/>
              </a:lnSpc>
              <a:buClrTx/>
              <a:buSzTx/>
              <a:buFontTx/>
              <a:buNone/>
              <a:defRPr/>
            </a:pPr>
            <a:endParaRPr lang="en-US">
              <a:solidFill>
                <a:schemeClr val="lt1"/>
              </a:solidFill>
              <a:latin typeface="+mn-lt"/>
            </a:endParaRPr>
          </a:p>
        </p:txBody>
      </p:sp>
      <p:sp>
        <p:nvSpPr>
          <p:cNvPr id="52230" name="Text Box 6"/>
          <p:cNvSpPr txBox="1">
            <a:spLocks noChangeArrowheads="1"/>
          </p:cNvSpPr>
          <p:nvPr/>
        </p:nvSpPr>
        <p:spPr bwMode="auto">
          <a:xfrm>
            <a:off x="3851976" y="3096000"/>
            <a:ext cx="50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dirty="0" err="1">
                <a:solidFill>
                  <a:schemeClr val="tx1"/>
                </a:solidFill>
                <a:latin typeface="Times New Roman" panose="02020603050405020304" pitchFamily="18" charset="0"/>
                <a:cs typeface="Times New Roman" panose="02020603050405020304" pitchFamily="18" charset="0"/>
              </a:rPr>
              <a:t>left</a:t>
            </a:r>
            <a:endParaRPr lang="de-DE" altLang="de-DE" dirty="0">
              <a:solidFill>
                <a:schemeClr val="tx1"/>
              </a:solidFill>
              <a:latin typeface="Times New Roman" panose="02020603050405020304" pitchFamily="18" charset="0"/>
              <a:cs typeface="Times New Roman" panose="02020603050405020304" pitchFamily="18" charset="0"/>
            </a:endParaRPr>
          </a:p>
        </p:txBody>
      </p:sp>
      <p:sp>
        <p:nvSpPr>
          <p:cNvPr id="52231" name="Text Box 7"/>
          <p:cNvSpPr txBox="1">
            <a:spLocks noChangeArrowheads="1"/>
          </p:cNvSpPr>
          <p:nvPr/>
        </p:nvSpPr>
        <p:spPr bwMode="auto">
          <a:xfrm>
            <a:off x="7452392" y="3062288"/>
            <a:ext cx="648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dirty="0" err="1">
                <a:solidFill>
                  <a:schemeClr val="tx1"/>
                </a:solidFill>
                <a:latin typeface="Times New Roman" panose="02020603050405020304" pitchFamily="18" charset="0"/>
                <a:cs typeface="Times New Roman" panose="02020603050405020304" pitchFamily="18" charset="0"/>
              </a:rPr>
              <a:t>right</a:t>
            </a:r>
            <a:endParaRPr lang="de-DE" altLang="de-DE" dirty="0">
              <a:solidFill>
                <a:schemeClr val="tx1"/>
              </a:solidFill>
              <a:latin typeface="Times New Roman" panose="02020603050405020304" pitchFamily="18" charset="0"/>
              <a:cs typeface="Times New Roman" panose="02020603050405020304" pitchFamily="18" charset="0"/>
            </a:endParaRPr>
          </a:p>
        </p:txBody>
      </p:sp>
      <p:sp>
        <p:nvSpPr>
          <p:cNvPr id="52239" name="Text Box 15"/>
          <p:cNvSpPr txBox="1">
            <a:spLocks noChangeArrowheads="1"/>
          </p:cNvSpPr>
          <p:nvPr/>
        </p:nvSpPr>
        <p:spPr bwMode="auto">
          <a:xfrm>
            <a:off x="5457800" y="1403484"/>
            <a:ext cx="914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00000"/>
              </a:lnSpc>
              <a:spcBef>
                <a:spcPct val="50000"/>
              </a:spcBef>
              <a:buClrTx/>
              <a:buSzTx/>
              <a:buFontTx/>
              <a:buNone/>
            </a:pPr>
            <a:r>
              <a:rPr lang="de-DE" altLang="de-DE" dirty="0" smtClean="0">
                <a:solidFill>
                  <a:schemeClr val="tx1"/>
                </a:solidFill>
                <a:latin typeface="Times New Roman" panose="02020603050405020304" pitchFamily="18" charset="0"/>
                <a:cs typeface="Times New Roman" panose="02020603050405020304" pitchFamily="18" charset="0"/>
              </a:rPr>
              <a:t>top F5</a:t>
            </a:r>
            <a:endParaRPr lang="de-DE" altLang="de-DE" dirty="0">
              <a:solidFill>
                <a:schemeClr val="tx1"/>
              </a:solidFill>
              <a:latin typeface="Times New Roman" panose="02020603050405020304" pitchFamily="18" charset="0"/>
              <a:cs typeface="Times New Roman" panose="02020603050405020304" pitchFamily="18" charset="0"/>
            </a:endParaRPr>
          </a:p>
        </p:txBody>
      </p:sp>
      <p:sp>
        <p:nvSpPr>
          <p:cNvPr id="52240" name="Text Box 16"/>
          <p:cNvSpPr txBox="1">
            <a:spLocks noChangeArrowheads="1"/>
          </p:cNvSpPr>
          <p:nvPr/>
        </p:nvSpPr>
        <p:spPr bwMode="auto">
          <a:xfrm>
            <a:off x="5253608" y="4787860"/>
            <a:ext cx="1190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00000"/>
              </a:lnSpc>
              <a:spcBef>
                <a:spcPct val="50000"/>
              </a:spcBef>
              <a:buClrTx/>
              <a:buSzTx/>
              <a:buFontTx/>
              <a:buNone/>
            </a:pPr>
            <a:r>
              <a:rPr lang="de-DE" altLang="de-DE" dirty="0" err="1" smtClean="0">
                <a:solidFill>
                  <a:schemeClr val="tx1"/>
                </a:solidFill>
                <a:latin typeface="Times New Roman" panose="02020603050405020304" pitchFamily="18" charset="0"/>
                <a:cs typeface="Times New Roman" panose="02020603050405020304" pitchFamily="18" charset="0"/>
              </a:rPr>
              <a:t>bottom</a:t>
            </a:r>
            <a:r>
              <a:rPr lang="de-DE" altLang="de-DE" dirty="0" smtClean="0">
                <a:solidFill>
                  <a:schemeClr val="tx1"/>
                </a:solidFill>
                <a:latin typeface="Times New Roman" panose="02020603050405020304" pitchFamily="18" charset="0"/>
                <a:cs typeface="Times New Roman" panose="02020603050405020304" pitchFamily="18" charset="0"/>
              </a:rPr>
              <a:t> F3</a:t>
            </a:r>
            <a:endParaRPr lang="de-DE" altLang="de-DE" dirty="0">
              <a:solidFill>
                <a:schemeClr val="tx1"/>
              </a:solidFill>
              <a:latin typeface="Times New Roman" panose="02020603050405020304" pitchFamily="18" charset="0"/>
              <a:cs typeface="Times New Roman" panose="02020603050405020304" pitchFamily="18" charset="0"/>
            </a:endParaRPr>
          </a:p>
        </p:txBody>
      </p:sp>
      <p:sp>
        <p:nvSpPr>
          <p:cNvPr id="52241" name="Text Box 17"/>
          <p:cNvSpPr txBox="1">
            <a:spLocks noChangeArrowheads="1"/>
          </p:cNvSpPr>
          <p:nvPr/>
        </p:nvSpPr>
        <p:spPr bwMode="auto">
          <a:xfrm>
            <a:off x="1143000" y="2743200"/>
            <a:ext cx="381000" cy="2619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200">
                <a:solidFill>
                  <a:schemeClr val="tx1"/>
                </a:solidFill>
                <a:latin typeface="Verdana" pitchFamily="34" charset="0"/>
              </a:rPr>
              <a:t>F4</a:t>
            </a:r>
          </a:p>
        </p:txBody>
      </p:sp>
      <p:sp>
        <p:nvSpPr>
          <p:cNvPr id="52242" name="Text Box 18"/>
          <p:cNvSpPr txBox="1">
            <a:spLocks noChangeArrowheads="1"/>
          </p:cNvSpPr>
          <p:nvPr/>
        </p:nvSpPr>
        <p:spPr bwMode="auto">
          <a:xfrm>
            <a:off x="1447800" y="3276600"/>
            <a:ext cx="457200" cy="2619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200" dirty="0">
                <a:solidFill>
                  <a:schemeClr val="tx1"/>
                </a:solidFill>
                <a:latin typeface="Verdana" pitchFamily="34" charset="0"/>
              </a:rPr>
              <a:t>E4</a:t>
            </a:r>
          </a:p>
        </p:txBody>
      </p:sp>
      <p:sp>
        <p:nvSpPr>
          <p:cNvPr id="52243" name="Text Box 19"/>
          <p:cNvSpPr txBox="1">
            <a:spLocks noChangeArrowheads="1"/>
          </p:cNvSpPr>
          <p:nvPr/>
        </p:nvSpPr>
        <p:spPr bwMode="auto">
          <a:xfrm>
            <a:off x="533400" y="2743200"/>
            <a:ext cx="457200" cy="2619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200">
                <a:solidFill>
                  <a:schemeClr val="tx1"/>
                </a:solidFill>
                <a:latin typeface="Verdana" pitchFamily="34" charset="0"/>
              </a:rPr>
              <a:t>A4</a:t>
            </a:r>
          </a:p>
        </p:txBody>
      </p:sp>
      <p:sp>
        <p:nvSpPr>
          <p:cNvPr id="22"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cs typeface="Times New Roman"/>
              </a:rPr>
              <a:t>Azimuthal position</a:t>
            </a:r>
            <a:endParaRPr lang="en-GB" altLang="de-DE" sz="2600" b="1" dirty="0" smtClean="0">
              <a:solidFill>
                <a:srgbClr val="0000CC"/>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1383612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descr="3x3_H98_pos_10_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000" y="1195200"/>
            <a:ext cx="5256657" cy="5099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79675"/>
            <a:ext cx="2057400" cy="1939925"/>
          </a:xfrm>
          <a:prstGeom prst="rect">
            <a:avLst/>
          </a:prstGeom>
          <a:noFill/>
          <a:extLst>
            <a:ext uri="{909E8E84-426E-40DD-AFC4-6F175D3DCCD1}">
              <a14:hiddenFill xmlns:a14="http://schemas.microsoft.com/office/drawing/2010/main">
                <a:solidFill>
                  <a:srgbClr val="FFFFFF"/>
                </a:solidFill>
              </a14:hiddenFill>
            </a:ext>
          </a:extLst>
        </p:spPr>
      </p:pic>
      <p:sp>
        <p:nvSpPr>
          <p:cNvPr id="6" name="Ellipse 5"/>
          <p:cNvSpPr>
            <a:spLocks noChangeArrowheads="1"/>
          </p:cNvSpPr>
          <p:nvPr/>
        </p:nvSpPr>
        <p:spPr bwMode="auto">
          <a:xfrm>
            <a:off x="1371600" y="2971800"/>
            <a:ext cx="90488" cy="90488"/>
          </a:xfrm>
          <a:prstGeom prst="ellipse">
            <a:avLst/>
          </a:prstGeom>
          <a:solidFill>
            <a:srgbClr val="FF0000"/>
          </a:solidFill>
          <a:ln w="9525">
            <a:solidFill>
              <a:srgbClr val="0000FF"/>
            </a:solidFill>
            <a:round/>
            <a:headEnd/>
            <a:tailEnd/>
          </a:ln>
          <a:effectLst>
            <a:outerShdw blurRad="40000" dist="23000" dir="5400000" rotWithShape="0">
              <a:srgbClr val="808080">
                <a:alpha val="34999"/>
              </a:srgbClr>
            </a:outerShdw>
          </a:effectLst>
        </p:spPr>
        <p:txBody>
          <a:bodyPr anchor="ctr"/>
          <a:lstStyle/>
          <a:p>
            <a:pPr algn="ctr" defTabSz="457200">
              <a:lnSpc>
                <a:spcPct val="100000"/>
              </a:lnSpc>
              <a:buClrTx/>
              <a:buSzTx/>
              <a:buFontTx/>
              <a:buNone/>
              <a:defRPr/>
            </a:pPr>
            <a:endParaRPr lang="en-US">
              <a:solidFill>
                <a:schemeClr val="lt1"/>
              </a:solidFill>
              <a:latin typeface="+mn-lt"/>
            </a:endParaRPr>
          </a:p>
        </p:txBody>
      </p:sp>
      <p:sp>
        <p:nvSpPr>
          <p:cNvPr id="53266" name="Text Box 18"/>
          <p:cNvSpPr txBox="1">
            <a:spLocks noChangeArrowheads="1"/>
          </p:cNvSpPr>
          <p:nvPr/>
        </p:nvSpPr>
        <p:spPr bwMode="auto">
          <a:xfrm>
            <a:off x="1143000" y="2743200"/>
            <a:ext cx="381000" cy="2619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200">
                <a:solidFill>
                  <a:schemeClr val="tx1"/>
                </a:solidFill>
                <a:latin typeface="Verdana" pitchFamily="34" charset="0"/>
              </a:rPr>
              <a:t>F4</a:t>
            </a:r>
          </a:p>
        </p:txBody>
      </p:sp>
      <p:sp>
        <p:nvSpPr>
          <p:cNvPr id="53267" name="Text Box 19"/>
          <p:cNvSpPr txBox="1">
            <a:spLocks noChangeArrowheads="1"/>
          </p:cNvSpPr>
          <p:nvPr/>
        </p:nvSpPr>
        <p:spPr bwMode="auto">
          <a:xfrm>
            <a:off x="1447800" y="3276600"/>
            <a:ext cx="457200" cy="2619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200">
                <a:solidFill>
                  <a:schemeClr val="tx1"/>
                </a:solidFill>
                <a:latin typeface="Verdana" pitchFamily="34" charset="0"/>
              </a:rPr>
              <a:t>E4</a:t>
            </a:r>
          </a:p>
        </p:txBody>
      </p:sp>
      <p:sp>
        <p:nvSpPr>
          <p:cNvPr id="53268" name="Text Box 20"/>
          <p:cNvSpPr txBox="1">
            <a:spLocks noChangeArrowheads="1"/>
          </p:cNvSpPr>
          <p:nvPr/>
        </p:nvSpPr>
        <p:spPr bwMode="auto">
          <a:xfrm>
            <a:off x="533400" y="2743200"/>
            <a:ext cx="457200" cy="2619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200">
                <a:solidFill>
                  <a:schemeClr val="tx1"/>
                </a:solidFill>
                <a:latin typeface="Verdana" pitchFamily="34" charset="0"/>
              </a:rPr>
              <a:t>A4</a:t>
            </a:r>
          </a:p>
        </p:txBody>
      </p:sp>
      <p:sp>
        <p:nvSpPr>
          <p:cNvPr id="22"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cs typeface="Times New Roman"/>
              </a:rPr>
              <a:t>Azimuthal position</a:t>
            </a:r>
            <a:endParaRPr lang="en-GB" altLang="de-DE" sz="2600" b="1" dirty="0" smtClean="0">
              <a:solidFill>
                <a:srgbClr val="0000CC"/>
              </a:solidFill>
              <a:latin typeface="Times New Roman" pitchFamily="18" charset="0"/>
              <a:ea typeface="ＭＳ Ｐゴシック" pitchFamily="34" charset="-128"/>
            </a:endParaRPr>
          </a:p>
        </p:txBody>
      </p:sp>
      <p:sp>
        <p:nvSpPr>
          <p:cNvPr id="23" name="Text Box 6"/>
          <p:cNvSpPr txBox="1">
            <a:spLocks noChangeArrowheads="1"/>
          </p:cNvSpPr>
          <p:nvPr/>
        </p:nvSpPr>
        <p:spPr bwMode="auto">
          <a:xfrm>
            <a:off x="3851976" y="3096000"/>
            <a:ext cx="50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dirty="0" err="1">
                <a:solidFill>
                  <a:schemeClr val="tx1"/>
                </a:solidFill>
                <a:latin typeface="Times New Roman" panose="02020603050405020304" pitchFamily="18" charset="0"/>
                <a:cs typeface="Times New Roman" panose="02020603050405020304" pitchFamily="18" charset="0"/>
              </a:rPr>
              <a:t>left</a:t>
            </a:r>
            <a:endParaRPr lang="de-DE" altLang="de-DE" dirty="0">
              <a:solidFill>
                <a:schemeClr val="tx1"/>
              </a:solidFill>
              <a:latin typeface="Times New Roman" panose="02020603050405020304" pitchFamily="18" charset="0"/>
              <a:cs typeface="Times New Roman" panose="02020603050405020304" pitchFamily="18" charset="0"/>
            </a:endParaRPr>
          </a:p>
        </p:txBody>
      </p:sp>
      <p:sp>
        <p:nvSpPr>
          <p:cNvPr id="24" name="Text Box 7"/>
          <p:cNvSpPr txBox="1">
            <a:spLocks noChangeArrowheads="1"/>
          </p:cNvSpPr>
          <p:nvPr/>
        </p:nvSpPr>
        <p:spPr bwMode="auto">
          <a:xfrm>
            <a:off x="7452392" y="3062288"/>
            <a:ext cx="648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dirty="0" err="1">
                <a:solidFill>
                  <a:schemeClr val="tx1"/>
                </a:solidFill>
                <a:latin typeface="Times New Roman" panose="02020603050405020304" pitchFamily="18" charset="0"/>
                <a:cs typeface="Times New Roman" panose="02020603050405020304" pitchFamily="18" charset="0"/>
              </a:rPr>
              <a:t>right</a:t>
            </a:r>
            <a:endParaRPr lang="de-DE" altLang="de-DE" dirty="0">
              <a:solidFill>
                <a:schemeClr val="tx1"/>
              </a:solidFill>
              <a:latin typeface="Times New Roman" panose="02020603050405020304" pitchFamily="18" charset="0"/>
              <a:cs typeface="Times New Roman" panose="02020603050405020304" pitchFamily="18" charset="0"/>
            </a:endParaRPr>
          </a:p>
        </p:txBody>
      </p:sp>
      <p:sp>
        <p:nvSpPr>
          <p:cNvPr id="25" name="Text Box 15"/>
          <p:cNvSpPr txBox="1">
            <a:spLocks noChangeArrowheads="1"/>
          </p:cNvSpPr>
          <p:nvPr/>
        </p:nvSpPr>
        <p:spPr bwMode="auto">
          <a:xfrm>
            <a:off x="5457800" y="1403484"/>
            <a:ext cx="914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00000"/>
              </a:lnSpc>
              <a:spcBef>
                <a:spcPct val="50000"/>
              </a:spcBef>
              <a:buClrTx/>
              <a:buSzTx/>
              <a:buFontTx/>
              <a:buNone/>
            </a:pPr>
            <a:r>
              <a:rPr lang="de-DE" altLang="de-DE" dirty="0" smtClean="0">
                <a:solidFill>
                  <a:schemeClr val="tx1"/>
                </a:solidFill>
                <a:latin typeface="Times New Roman" panose="02020603050405020304" pitchFamily="18" charset="0"/>
                <a:cs typeface="Times New Roman" panose="02020603050405020304" pitchFamily="18" charset="0"/>
              </a:rPr>
              <a:t>top F5</a:t>
            </a:r>
            <a:endParaRPr lang="de-DE" altLang="de-DE" dirty="0">
              <a:solidFill>
                <a:schemeClr val="tx1"/>
              </a:solidFill>
              <a:latin typeface="Times New Roman" panose="02020603050405020304" pitchFamily="18" charset="0"/>
              <a:cs typeface="Times New Roman" panose="02020603050405020304" pitchFamily="18" charset="0"/>
            </a:endParaRPr>
          </a:p>
        </p:txBody>
      </p:sp>
      <p:sp>
        <p:nvSpPr>
          <p:cNvPr id="26" name="Text Box 16"/>
          <p:cNvSpPr txBox="1">
            <a:spLocks noChangeArrowheads="1"/>
          </p:cNvSpPr>
          <p:nvPr/>
        </p:nvSpPr>
        <p:spPr bwMode="auto">
          <a:xfrm>
            <a:off x="5253608" y="4787860"/>
            <a:ext cx="1190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00000"/>
              </a:lnSpc>
              <a:spcBef>
                <a:spcPct val="50000"/>
              </a:spcBef>
              <a:buClrTx/>
              <a:buSzTx/>
              <a:buFontTx/>
              <a:buNone/>
            </a:pPr>
            <a:r>
              <a:rPr lang="de-DE" altLang="de-DE" dirty="0" err="1" smtClean="0">
                <a:solidFill>
                  <a:schemeClr val="tx1"/>
                </a:solidFill>
                <a:latin typeface="Times New Roman" panose="02020603050405020304" pitchFamily="18" charset="0"/>
                <a:cs typeface="Times New Roman" panose="02020603050405020304" pitchFamily="18" charset="0"/>
              </a:rPr>
              <a:t>bottom</a:t>
            </a:r>
            <a:r>
              <a:rPr lang="de-DE" altLang="de-DE" dirty="0" smtClean="0">
                <a:solidFill>
                  <a:schemeClr val="tx1"/>
                </a:solidFill>
                <a:latin typeface="Times New Roman" panose="02020603050405020304" pitchFamily="18" charset="0"/>
                <a:cs typeface="Times New Roman" panose="02020603050405020304" pitchFamily="18" charset="0"/>
              </a:rPr>
              <a:t> F3</a:t>
            </a:r>
            <a:endParaRPr lang="de-DE" altLang="de-DE"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7381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5" descr="3x3_H98_pos_10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000" y="1195200"/>
            <a:ext cx="5256657" cy="508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79675"/>
            <a:ext cx="2057400" cy="1939925"/>
          </a:xfrm>
          <a:prstGeom prst="rect">
            <a:avLst/>
          </a:prstGeom>
          <a:noFill/>
          <a:extLst>
            <a:ext uri="{909E8E84-426E-40DD-AFC4-6F175D3DCCD1}">
              <a14:hiddenFill xmlns:a14="http://schemas.microsoft.com/office/drawing/2010/main">
                <a:solidFill>
                  <a:srgbClr val="FFFFFF"/>
                </a:solidFill>
              </a14:hiddenFill>
            </a:ext>
          </a:extLst>
        </p:spPr>
      </p:pic>
      <p:sp>
        <p:nvSpPr>
          <p:cNvPr id="6" name="Ellipse 5"/>
          <p:cNvSpPr>
            <a:spLocks noChangeArrowheads="1"/>
          </p:cNvSpPr>
          <p:nvPr/>
        </p:nvSpPr>
        <p:spPr bwMode="auto">
          <a:xfrm>
            <a:off x="1295400" y="2895600"/>
            <a:ext cx="90488" cy="90488"/>
          </a:xfrm>
          <a:prstGeom prst="ellipse">
            <a:avLst/>
          </a:prstGeom>
          <a:solidFill>
            <a:srgbClr val="FF0000"/>
          </a:solidFill>
          <a:ln w="9525">
            <a:solidFill>
              <a:srgbClr val="0000FF"/>
            </a:solidFill>
            <a:round/>
            <a:headEnd/>
            <a:tailEnd/>
          </a:ln>
          <a:effectLst>
            <a:outerShdw blurRad="40000" dist="23000" dir="5400000" rotWithShape="0">
              <a:srgbClr val="808080">
                <a:alpha val="34999"/>
              </a:srgbClr>
            </a:outerShdw>
          </a:effectLst>
        </p:spPr>
        <p:txBody>
          <a:bodyPr anchor="ctr"/>
          <a:lstStyle/>
          <a:p>
            <a:pPr algn="ctr" defTabSz="457200">
              <a:lnSpc>
                <a:spcPct val="100000"/>
              </a:lnSpc>
              <a:buClrTx/>
              <a:buSzTx/>
              <a:buFontTx/>
              <a:buNone/>
              <a:defRPr/>
            </a:pPr>
            <a:endParaRPr lang="en-US">
              <a:solidFill>
                <a:schemeClr val="lt1"/>
              </a:solidFill>
              <a:latin typeface="+mn-lt"/>
            </a:endParaRPr>
          </a:p>
        </p:txBody>
      </p:sp>
      <p:sp>
        <p:nvSpPr>
          <p:cNvPr id="54290" name="Text Box 18"/>
          <p:cNvSpPr txBox="1">
            <a:spLocks noChangeArrowheads="1"/>
          </p:cNvSpPr>
          <p:nvPr/>
        </p:nvSpPr>
        <p:spPr bwMode="auto">
          <a:xfrm>
            <a:off x="1143000" y="2743200"/>
            <a:ext cx="381000" cy="2619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200">
                <a:solidFill>
                  <a:schemeClr val="tx1"/>
                </a:solidFill>
                <a:latin typeface="Verdana" pitchFamily="34" charset="0"/>
              </a:rPr>
              <a:t>F4</a:t>
            </a:r>
          </a:p>
        </p:txBody>
      </p:sp>
      <p:sp>
        <p:nvSpPr>
          <p:cNvPr id="54291" name="Text Box 19"/>
          <p:cNvSpPr txBox="1">
            <a:spLocks noChangeArrowheads="1"/>
          </p:cNvSpPr>
          <p:nvPr/>
        </p:nvSpPr>
        <p:spPr bwMode="auto">
          <a:xfrm>
            <a:off x="1447800" y="3276600"/>
            <a:ext cx="457200" cy="2619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200">
                <a:solidFill>
                  <a:schemeClr val="tx1"/>
                </a:solidFill>
                <a:latin typeface="Verdana" pitchFamily="34" charset="0"/>
              </a:rPr>
              <a:t>E4</a:t>
            </a:r>
          </a:p>
        </p:txBody>
      </p:sp>
      <p:sp>
        <p:nvSpPr>
          <p:cNvPr id="54292" name="Text Box 20"/>
          <p:cNvSpPr txBox="1">
            <a:spLocks noChangeArrowheads="1"/>
          </p:cNvSpPr>
          <p:nvPr/>
        </p:nvSpPr>
        <p:spPr bwMode="auto">
          <a:xfrm>
            <a:off x="533400" y="2743200"/>
            <a:ext cx="457200" cy="2619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200">
                <a:solidFill>
                  <a:schemeClr val="tx1"/>
                </a:solidFill>
                <a:latin typeface="Verdana" pitchFamily="34" charset="0"/>
              </a:rPr>
              <a:t>A4</a:t>
            </a:r>
          </a:p>
        </p:txBody>
      </p:sp>
      <p:sp>
        <p:nvSpPr>
          <p:cNvPr id="22"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cs typeface="Times New Roman"/>
              </a:rPr>
              <a:t>Azimuthal position</a:t>
            </a:r>
            <a:endParaRPr lang="en-GB" altLang="de-DE" sz="2600" b="1" dirty="0" smtClean="0">
              <a:solidFill>
                <a:srgbClr val="0000CC"/>
              </a:solidFill>
              <a:latin typeface="Times New Roman" pitchFamily="18" charset="0"/>
              <a:ea typeface="ＭＳ Ｐゴシック" pitchFamily="34" charset="-128"/>
            </a:endParaRPr>
          </a:p>
        </p:txBody>
      </p:sp>
      <p:sp>
        <p:nvSpPr>
          <p:cNvPr id="23" name="Text Box 6"/>
          <p:cNvSpPr txBox="1">
            <a:spLocks noChangeArrowheads="1"/>
          </p:cNvSpPr>
          <p:nvPr/>
        </p:nvSpPr>
        <p:spPr bwMode="auto">
          <a:xfrm>
            <a:off x="3851976" y="3096000"/>
            <a:ext cx="50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dirty="0" err="1">
                <a:solidFill>
                  <a:schemeClr val="tx1"/>
                </a:solidFill>
                <a:latin typeface="Times New Roman" panose="02020603050405020304" pitchFamily="18" charset="0"/>
                <a:cs typeface="Times New Roman" panose="02020603050405020304" pitchFamily="18" charset="0"/>
              </a:rPr>
              <a:t>left</a:t>
            </a:r>
            <a:endParaRPr lang="de-DE" altLang="de-DE" dirty="0">
              <a:solidFill>
                <a:schemeClr val="tx1"/>
              </a:solidFill>
              <a:latin typeface="Times New Roman" panose="02020603050405020304" pitchFamily="18" charset="0"/>
              <a:cs typeface="Times New Roman" panose="02020603050405020304" pitchFamily="18" charset="0"/>
            </a:endParaRPr>
          </a:p>
        </p:txBody>
      </p:sp>
      <p:sp>
        <p:nvSpPr>
          <p:cNvPr id="24" name="Text Box 7"/>
          <p:cNvSpPr txBox="1">
            <a:spLocks noChangeArrowheads="1"/>
          </p:cNvSpPr>
          <p:nvPr/>
        </p:nvSpPr>
        <p:spPr bwMode="auto">
          <a:xfrm>
            <a:off x="7452392" y="3062288"/>
            <a:ext cx="648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dirty="0" err="1">
                <a:solidFill>
                  <a:schemeClr val="tx1"/>
                </a:solidFill>
                <a:latin typeface="Times New Roman" panose="02020603050405020304" pitchFamily="18" charset="0"/>
                <a:cs typeface="Times New Roman" panose="02020603050405020304" pitchFamily="18" charset="0"/>
              </a:rPr>
              <a:t>right</a:t>
            </a:r>
            <a:endParaRPr lang="de-DE" altLang="de-DE" dirty="0">
              <a:solidFill>
                <a:schemeClr val="tx1"/>
              </a:solidFill>
              <a:latin typeface="Times New Roman" panose="02020603050405020304" pitchFamily="18" charset="0"/>
              <a:cs typeface="Times New Roman" panose="02020603050405020304" pitchFamily="18" charset="0"/>
            </a:endParaRPr>
          </a:p>
        </p:txBody>
      </p:sp>
      <p:sp>
        <p:nvSpPr>
          <p:cNvPr id="25" name="Text Box 15"/>
          <p:cNvSpPr txBox="1">
            <a:spLocks noChangeArrowheads="1"/>
          </p:cNvSpPr>
          <p:nvPr/>
        </p:nvSpPr>
        <p:spPr bwMode="auto">
          <a:xfrm>
            <a:off x="5457800" y="1403484"/>
            <a:ext cx="914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00000"/>
              </a:lnSpc>
              <a:spcBef>
                <a:spcPct val="50000"/>
              </a:spcBef>
              <a:buClrTx/>
              <a:buSzTx/>
              <a:buFontTx/>
              <a:buNone/>
            </a:pPr>
            <a:r>
              <a:rPr lang="de-DE" altLang="de-DE" dirty="0" smtClean="0">
                <a:solidFill>
                  <a:schemeClr val="tx1"/>
                </a:solidFill>
                <a:latin typeface="Times New Roman" panose="02020603050405020304" pitchFamily="18" charset="0"/>
                <a:cs typeface="Times New Roman" panose="02020603050405020304" pitchFamily="18" charset="0"/>
              </a:rPr>
              <a:t>top F5</a:t>
            </a:r>
            <a:endParaRPr lang="de-DE" altLang="de-DE" dirty="0">
              <a:solidFill>
                <a:schemeClr val="tx1"/>
              </a:solidFill>
              <a:latin typeface="Times New Roman" panose="02020603050405020304" pitchFamily="18" charset="0"/>
              <a:cs typeface="Times New Roman" panose="02020603050405020304" pitchFamily="18" charset="0"/>
            </a:endParaRPr>
          </a:p>
        </p:txBody>
      </p:sp>
      <p:sp>
        <p:nvSpPr>
          <p:cNvPr id="26" name="Text Box 16"/>
          <p:cNvSpPr txBox="1">
            <a:spLocks noChangeArrowheads="1"/>
          </p:cNvSpPr>
          <p:nvPr/>
        </p:nvSpPr>
        <p:spPr bwMode="auto">
          <a:xfrm>
            <a:off x="5253608" y="4787860"/>
            <a:ext cx="1190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00000"/>
              </a:lnSpc>
              <a:spcBef>
                <a:spcPct val="50000"/>
              </a:spcBef>
              <a:buClrTx/>
              <a:buSzTx/>
              <a:buFontTx/>
              <a:buNone/>
            </a:pPr>
            <a:r>
              <a:rPr lang="de-DE" altLang="de-DE" dirty="0" err="1" smtClean="0">
                <a:solidFill>
                  <a:schemeClr val="tx1"/>
                </a:solidFill>
                <a:latin typeface="Times New Roman" panose="02020603050405020304" pitchFamily="18" charset="0"/>
                <a:cs typeface="Times New Roman" panose="02020603050405020304" pitchFamily="18" charset="0"/>
              </a:rPr>
              <a:t>bottom</a:t>
            </a:r>
            <a:r>
              <a:rPr lang="de-DE" altLang="de-DE" dirty="0" smtClean="0">
                <a:solidFill>
                  <a:schemeClr val="tx1"/>
                </a:solidFill>
                <a:latin typeface="Times New Roman" panose="02020603050405020304" pitchFamily="18" charset="0"/>
                <a:cs typeface="Times New Roman" panose="02020603050405020304" pitchFamily="18" charset="0"/>
              </a:rPr>
              <a:t> F3</a:t>
            </a:r>
            <a:endParaRPr lang="de-DE" altLang="de-DE"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869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 descr="3x3_H98_pos_10_-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000" y="1195200"/>
            <a:ext cx="5256657" cy="508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79675"/>
            <a:ext cx="2057400" cy="1939925"/>
          </a:xfrm>
          <a:prstGeom prst="rect">
            <a:avLst/>
          </a:prstGeom>
          <a:noFill/>
          <a:extLst>
            <a:ext uri="{909E8E84-426E-40DD-AFC4-6F175D3DCCD1}">
              <a14:hiddenFill xmlns:a14="http://schemas.microsoft.com/office/drawing/2010/main">
                <a:solidFill>
                  <a:srgbClr val="FFFFFF"/>
                </a:solidFill>
              </a14:hiddenFill>
            </a:ext>
          </a:extLst>
        </p:spPr>
      </p:pic>
      <p:sp>
        <p:nvSpPr>
          <p:cNvPr id="6" name="Ellipse 5"/>
          <p:cNvSpPr>
            <a:spLocks noChangeArrowheads="1"/>
          </p:cNvSpPr>
          <p:nvPr/>
        </p:nvSpPr>
        <p:spPr bwMode="auto">
          <a:xfrm>
            <a:off x="1219200" y="2819400"/>
            <a:ext cx="90488" cy="90488"/>
          </a:xfrm>
          <a:prstGeom prst="ellipse">
            <a:avLst/>
          </a:prstGeom>
          <a:solidFill>
            <a:srgbClr val="FF0000"/>
          </a:solidFill>
          <a:ln w="9525">
            <a:solidFill>
              <a:srgbClr val="0000FF"/>
            </a:solidFill>
            <a:round/>
            <a:headEnd/>
            <a:tailEnd/>
          </a:ln>
          <a:effectLst>
            <a:outerShdw blurRad="40000" dist="23000" dir="5400000" rotWithShape="0">
              <a:srgbClr val="808080">
                <a:alpha val="34999"/>
              </a:srgbClr>
            </a:outerShdw>
          </a:effectLst>
        </p:spPr>
        <p:txBody>
          <a:bodyPr anchor="ctr"/>
          <a:lstStyle/>
          <a:p>
            <a:pPr algn="ctr" defTabSz="457200">
              <a:lnSpc>
                <a:spcPct val="100000"/>
              </a:lnSpc>
              <a:buClrTx/>
              <a:buSzTx/>
              <a:buFontTx/>
              <a:buNone/>
              <a:defRPr/>
            </a:pPr>
            <a:endParaRPr lang="en-US">
              <a:solidFill>
                <a:schemeClr val="lt1"/>
              </a:solidFill>
              <a:latin typeface="+mn-lt"/>
            </a:endParaRPr>
          </a:p>
        </p:txBody>
      </p:sp>
      <p:sp>
        <p:nvSpPr>
          <p:cNvPr id="55314" name="Text Box 18"/>
          <p:cNvSpPr txBox="1">
            <a:spLocks noChangeArrowheads="1"/>
          </p:cNvSpPr>
          <p:nvPr/>
        </p:nvSpPr>
        <p:spPr bwMode="auto">
          <a:xfrm>
            <a:off x="1143000" y="2743200"/>
            <a:ext cx="381000" cy="2619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200">
                <a:solidFill>
                  <a:schemeClr val="tx1"/>
                </a:solidFill>
                <a:latin typeface="Verdana" pitchFamily="34" charset="0"/>
              </a:rPr>
              <a:t>F4</a:t>
            </a:r>
          </a:p>
        </p:txBody>
      </p:sp>
      <p:sp>
        <p:nvSpPr>
          <p:cNvPr id="55315" name="Text Box 19"/>
          <p:cNvSpPr txBox="1">
            <a:spLocks noChangeArrowheads="1"/>
          </p:cNvSpPr>
          <p:nvPr/>
        </p:nvSpPr>
        <p:spPr bwMode="auto">
          <a:xfrm>
            <a:off x="1447800" y="3276600"/>
            <a:ext cx="457200" cy="2619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200">
                <a:solidFill>
                  <a:schemeClr val="tx1"/>
                </a:solidFill>
                <a:latin typeface="Verdana" pitchFamily="34" charset="0"/>
              </a:rPr>
              <a:t>E4</a:t>
            </a:r>
          </a:p>
        </p:txBody>
      </p:sp>
      <p:sp>
        <p:nvSpPr>
          <p:cNvPr id="55316" name="Text Box 20"/>
          <p:cNvSpPr txBox="1">
            <a:spLocks noChangeArrowheads="1"/>
          </p:cNvSpPr>
          <p:nvPr/>
        </p:nvSpPr>
        <p:spPr bwMode="auto">
          <a:xfrm>
            <a:off x="533400" y="2743200"/>
            <a:ext cx="457200" cy="2619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200">
                <a:solidFill>
                  <a:schemeClr val="tx1"/>
                </a:solidFill>
                <a:latin typeface="Verdana" pitchFamily="34" charset="0"/>
              </a:rPr>
              <a:t>A4</a:t>
            </a:r>
          </a:p>
        </p:txBody>
      </p:sp>
      <p:sp>
        <p:nvSpPr>
          <p:cNvPr id="22"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cs typeface="Times New Roman"/>
              </a:rPr>
              <a:t>Azimuthal position</a:t>
            </a:r>
            <a:endParaRPr lang="en-GB" altLang="de-DE" sz="2600" b="1" dirty="0" smtClean="0">
              <a:solidFill>
                <a:srgbClr val="0000CC"/>
              </a:solidFill>
              <a:latin typeface="Times New Roman" pitchFamily="18" charset="0"/>
              <a:ea typeface="ＭＳ Ｐゴシック" pitchFamily="34" charset="-128"/>
            </a:endParaRPr>
          </a:p>
        </p:txBody>
      </p:sp>
      <p:sp>
        <p:nvSpPr>
          <p:cNvPr id="23" name="Text Box 6"/>
          <p:cNvSpPr txBox="1">
            <a:spLocks noChangeArrowheads="1"/>
          </p:cNvSpPr>
          <p:nvPr/>
        </p:nvSpPr>
        <p:spPr bwMode="auto">
          <a:xfrm>
            <a:off x="3851976" y="3096000"/>
            <a:ext cx="50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dirty="0" err="1">
                <a:solidFill>
                  <a:schemeClr val="tx1"/>
                </a:solidFill>
                <a:latin typeface="Times New Roman" panose="02020603050405020304" pitchFamily="18" charset="0"/>
                <a:cs typeface="Times New Roman" panose="02020603050405020304" pitchFamily="18" charset="0"/>
              </a:rPr>
              <a:t>left</a:t>
            </a:r>
            <a:endParaRPr lang="de-DE" altLang="de-DE" dirty="0">
              <a:solidFill>
                <a:schemeClr val="tx1"/>
              </a:solidFill>
              <a:latin typeface="Times New Roman" panose="02020603050405020304" pitchFamily="18" charset="0"/>
              <a:cs typeface="Times New Roman" panose="02020603050405020304" pitchFamily="18" charset="0"/>
            </a:endParaRPr>
          </a:p>
        </p:txBody>
      </p:sp>
      <p:sp>
        <p:nvSpPr>
          <p:cNvPr id="24" name="Text Box 7"/>
          <p:cNvSpPr txBox="1">
            <a:spLocks noChangeArrowheads="1"/>
          </p:cNvSpPr>
          <p:nvPr/>
        </p:nvSpPr>
        <p:spPr bwMode="auto">
          <a:xfrm>
            <a:off x="7452392" y="3062288"/>
            <a:ext cx="648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dirty="0" err="1">
                <a:solidFill>
                  <a:schemeClr val="tx1"/>
                </a:solidFill>
                <a:latin typeface="Times New Roman" panose="02020603050405020304" pitchFamily="18" charset="0"/>
                <a:cs typeface="Times New Roman" panose="02020603050405020304" pitchFamily="18" charset="0"/>
              </a:rPr>
              <a:t>right</a:t>
            </a:r>
            <a:endParaRPr lang="de-DE" altLang="de-DE" dirty="0">
              <a:solidFill>
                <a:schemeClr val="tx1"/>
              </a:solidFill>
              <a:latin typeface="Times New Roman" panose="02020603050405020304" pitchFamily="18" charset="0"/>
              <a:cs typeface="Times New Roman" panose="02020603050405020304" pitchFamily="18" charset="0"/>
            </a:endParaRPr>
          </a:p>
        </p:txBody>
      </p:sp>
      <p:sp>
        <p:nvSpPr>
          <p:cNvPr id="25" name="Text Box 15"/>
          <p:cNvSpPr txBox="1">
            <a:spLocks noChangeArrowheads="1"/>
          </p:cNvSpPr>
          <p:nvPr/>
        </p:nvSpPr>
        <p:spPr bwMode="auto">
          <a:xfrm>
            <a:off x="5457800" y="1403484"/>
            <a:ext cx="914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00000"/>
              </a:lnSpc>
              <a:spcBef>
                <a:spcPct val="50000"/>
              </a:spcBef>
              <a:buClrTx/>
              <a:buSzTx/>
              <a:buFontTx/>
              <a:buNone/>
            </a:pPr>
            <a:r>
              <a:rPr lang="de-DE" altLang="de-DE" dirty="0" smtClean="0">
                <a:solidFill>
                  <a:schemeClr val="tx1"/>
                </a:solidFill>
                <a:latin typeface="Times New Roman" panose="02020603050405020304" pitchFamily="18" charset="0"/>
                <a:cs typeface="Times New Roman" panose="02020603050405020304" pitchFamily="18" charset="0"/>
              </a:rPr>
              <a:t>top F5</a:t>
            </a:r>
            <a:endParaRPr lang="de-DE" altLang="de-DE" dirty="0">
              <a:solidFill>
                <a:schemeClr val="tx1"/>
              </a:solidFill>
              <a:latin typeface="Times New Roman" panose="02020603050405020304" pitchFamily="18" charset="0"/>
              <a:cs typeface="Times New Roman" panose="02020603050405020304" pitchFamily="18" charset="0"/>
            </a:endParaRPr>
          </a:p>
        </p:txBody>
      </p:sp>
      <p:sp>
        <p:nvSpPr>
          <p:cNvPr id="26" name="Text Box 16"/>
          <p:cNvSpPr txBox="1">
            <a:spLocks noChangeArrowheads="1"/>
          </p:cNvSpPr>
          <p:nvPr/>
        </p:nvSpPr>
        <p:spPr bwMode="auto">
          <a:xfrm>
            <a:off x="5253608" y="4787860"/>
            <a:ext cx="1190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00000"/>
              </a:lnSpc>
              <a:spcBef>
                <a:spcPct val="50000"/>
              </a:spcBef>
              <a:buClrTx/>
              <a:buSzTx/>
              <a:buFontTx/>
              <a:buNone/>
            </a:pPr>
            <a:r>
              <a:rPr lang="de-DE" altLang="de-DE" dirty="0" err="1" smtClean="0">
                <a:solidFill>
                  <a:schemeClr val="tx1"/>
                </a:solidFill>
                <a:latin typeface="Times New Roman" panose="02020603050405020304" pitchFamily="18" charset="0"/>
                <a:cs typeface="Times New Roman" panose="02020603050405020304" pitchFamily="18" charset="0"/>
              </a:rPr>
              <a:t>bottom</a:t>
            </a:r>
            <a:r>
              <a:rPr lang="de-DE" altLang="de-DE" dirty="0" smtClean="0">
                <a:solidFill>
                  <a:schemeClr val="tx1"/>
                </a:solidFill>
                <a:latin typeface="Times New Roman" panose="02020603050405020304" pitchFamily="18" charset="0"/>
                <a:cs typeface="Times New Roman" panose="02020603050405020304" pitchFamily="18" charset="0"/>
              </a:rPr>
              <a:t> F3</a:t>
            </a:r>
            <a:endParaRPr lang="de-DE" altLang="de-DE"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29109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descr="3x3_H98_pos_9_-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000" y="1195200"/>
            <a:ext cx="5256657" cy="5099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79675"/>
            <a:ext cx="2057400" cy="1939925"/>
          </a:xfrm>
          <a:prstGeom prst="rect">
            <a:avLst/>
          </a:prstGeom>
          <a:noFill/>
          <a:extLst>
            <a:ext uri="{909E8E84-426E-40DD-AFC4-6F175D3DCCD1}">
              <a14:hiddenFill xmlns:a14="http://schemas.microsoft.com/office/drawing/2010/main">
                <a:solidFill>
                  <a:srgbClr val="FFFFFF"/>
                </a:solidFill>
              </a14:hiddenFill>
            </a:ext>
          </a:extLst>
        </p:spPr>
      </p:pic>
      <p:sp>
        <p:nvSpPr>
          <p:cNvPr id="6" name="Ellipse 5"/>
          <p:cNvSpPr>
            <a:spLocks noChangeArrowheads="1"/>
          </p:cNvSpPr>
          <p:nvPr/>
        </p:nvSpPr>
        <p:spPr bwMode="auto">
          <a:xfrm>
            <a:off x="1066800" y="2805113"/>
            <a:ext cx="90488" cy="90487"/>
          </a:xfrm>
          <a:prstGeom prst="ellipse">
            <a:avLst/>
          </a:prstGeom>
          <a:solidFill>
            <a:srgbClr val="FF0000"/>
          </a:solidFill>
          <a:ln w="9525">
            <a:solidFill>
              <a:srgbClr val="0000FF"/>
            </a:solidFill>
            <a:round/>
            <a:headEnd/>
            <a:tailEnd/>
          </a:ln>
          <a:effectLst>
            <a:outerShdw blurRad="40000" dist="23000" dir="5400000" rotWithShape="0">
              <a:srgbClr val="808080">
                <a:alpha val="34999"/>
              </a:srgbClr>
            </a:outerShdw>
          </a:effectLst>
        </p:spPr>
        <p:txBody>
          <a:bodyPr anchor="ctr"/>
          <a:lstStyle/>
          <a:p>
            <a:pPr algn="ctr" defTabSz="457200">
              <a:lnSpc>
                <a:spcPct val="100000"/>
              </a:lnSpc>
              <a:buClrTx/>
              <a:buSzTx/>
              <a:buFontTx/>
              <a:buNone/>
              <a:defRPr/>
            </a:pPr>
            <a:endParaRPr lang="en-US">
              <a:solidFill>
                <a:schemeClr val="lt1"/>
              </a:solidFill>
              <a:latin typeface="+mn-lt"/>
            </a:endParaRPr>
          </a:p>
        </p:txBody>
      </p:sp>
      <p:sp>
        <p:nvSpPr>
          <p:cNvPr id="56338" name="Text Box 18"/>
          <p:cNvSpPr txBox="1">
            <a:spLocks noChangeArrowheads="1"/>
          </p:cNvSpPr>
          <p:nvPr/>
        </p:nvSpPr>
        <p:spPr bwMode="auto">
          <a:xfrm>
            <a:off x="1143000" y="2743200"/>
            <a:ext cx="381000" cy="2619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200">
                <a:solidFill>
                  <a:schemeClr val="tx1"/>
                </a:solidFill>
                <a:latin typeface="Verdana" pitchFamily="34" charset="0"/>
              </a:rPr>
              <a:t>F4</a:t>
            </a:r>
          </a:p>
        </p:txBody>
      </p:sp>
      <p:sp>
        <p:nvSpPr>
          <p:cNvPr id="56339" name="Text Box 19"/>
          <p:cNvSpPr txBox="1">
            <a:spLocks noChangeArrowheads="1"/>
          </p:cNvSpPr>
          <p:nvPr/>
        </p:nvSpPr>
        <p:spPr bwMode="auto">
          <a:xfrm>
            <a:off x="1447800" y="3276600"/>
            <a:ext cx="457200" cy="2619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200">
                <a:solidFill>
                  <a:schemeClr val="tx1"/>
                </a:solidFill>
                <a:latin typeface="Verdana" pitchFamily="34" charset="0"/>
              </a:rPr>
              <a:t>E4</a:t>
            </a:r>
          </a:p>
        </p:txBody>
      </p:sp>
      <p:sp>
        <p:nvSpPr>
          <p:cNvPr id="56340" name="Text Box 20"/>
          <p:cNvSpPr txBox="1">
            <a:spLocks noChangeArrowheads="1"/>
          </p:cNvSpPr>
          <p:nvPr/>
        </p:nvSpPr>
        <p:spPr bwMode="auto">
          <a:xfrm>
            <a:off x="533400" y="2743200"/>
            <a:ext cx="457200" cy="2619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200">
                <a:solidFill>
                  <a:schemeClr val="tx1"/>
                </a:solidFill>
                <a:latin typeface="Verdana" pitchFamily="34" charset="0"/>
              </a:rPr>
              <a:t>A4</a:t>
            </a:r>
          </a:p>
        </p:txBody>
      </p:sp>
      <p:sp>
        <p:nvSpPr>
          <p:cNvPr id="22"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cs typeface="Times New Roman"/>
              </a:rPr>
              <a:t>Azimuthal position</a:t>
            </a:r>
            <a:endParaRPr lang="en-GB" altLang="de-DE" sz="2600" b="1" dirty="0" smtClean="0">
              <a:solidFill>
                <a:srgbClr val="0000CC"/>
              </a:solidFill>
              <a:latin typeface="Times New Roman" pitchFamily="18" charset="0"/>
              <a:ea typeface="ＭＳ Ｐゴシック" pitchFamily="34" charset="-128"/>
            </a:endParaRPr>
          </a:p>
        </p:txBody>
      </p:sp>
      <p:sp>
        <p:nvSpPr>
          <p:cNvPr id="23" name="Text Box 6"/>
          <p:cNvSpPr txBox="1">
            <a:spLocks noChangeArrowheads="1"/>
          </p:cNvSpPr>
          <p:nvPr/>
        </p:nvSpPr>
        <p:spPr bwMode="auto">
          <a:xfrm>
            <a:off x="3851976" y="3096000"/>
            <a:ext cx="50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dirty="0" err="1">
                <a:solidFill>
                  <a:schemeClr val="tx1"/>
                </a:solidFill>
                <a:latin typeface="Times New Roman" panose="02020603050405020304" pitchFamily="18" charset="0"/>
                <a:cs typeface="Times New Roman" panose="02020603050405020304" pitchFamily="18" charset="0"/>
              </a:rPr>
              <a:t>left</a:t>
            </a:r>
            <a:endParaRPr lang="de-DE" altLang="de-DE" dirty="0">
              <a:solidFill>
                <a:schemeClr val="tx1"/>
              </a:solidFill>
              <a:latin typeface="Times New Roman" panose="02020603050405020304" pitchFamily="18" charset="0"/>
              <a:cs typeface="Times New Roman" panose="02020603050405020304" pitchFamily="18" charset="0"/>
            </a:endParaRPr>
          </a:p>
        </p:txBody>
      </p:sp>
      <p:sp>
        <p:nvSpPr>
          <p:cNvPr id="24" name="Text Box 7"/>
          <p:cNvSpPr txBox="1">
            <a:spLocks noChangeArrowheads="1"/>
          </p:cNvSpPr>
          <p:nvPr/>
        </p:nvSpPr>
        <p:spPr bwMode="auto">
          <a:xfrm>
            <a:off x="7452392" y="3062288"/>
            <a:ext cx="648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dirty="0" err="1">
                <a:solidFill>
                  <a:schemeClr val="tx1"/>
                </a:solidFill>
                <a:latin typeface="Times New Roman" panose="02020603050405020304" pitchFamily="18" charset="0"/>
                <a:cs typeface="Times New Roman" panose="02020603050405020304" pitchFamily="18" charset="0"/>
              </a:rPr>
              <a:t>right</a:t>
            </a:r>
            <a:endParaRPr lang="de-DE" altLang="de-DE" dirty="0">
              <a:solidFill>
                <a:schemeClr val="tx1"/>
              </a:solidFill>
              <a:latin typeface="Times New Roman" panose="02020603050405020304" pitchFamily="18" charset="0"/>
              <a:cs typeface="Times New Roman" panose="02020603050405020304" pitchFamily="18" charset="0"/>
            </a:endParaRPr>
          </a:p>
        </p:txBody>
      </p:sp>
      <p:sp>
        <p:nvSpPr>
          <p:cNvPr id="25" name="Text Box 15"/>
          <p:cNvSpPr txBox="1">
            <a:spLocks noChangeArrowheads="1"/>
          </p:cNvSpPr>
          <p:nvPr/>
        </p:nvSpPr>
        <p:spPr bwMode="auto">
          <a:xfrm>
            <a:off x="5457800" y="1403484"/>
            <a:ext cx="914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00000"/>
              </a:lnSpc>
              <a:spcBef>
                <a:spcPct val="50000"/>
              </a:spcBef>
              <a:buClrTx/>
              <a:buSzTx/>
              <a:buFontTx/>
              <a:buNone/>
            </a:pPr>
            <a:r>
              <a:rPr lang="de-DE" altLang="de-DE" dirty="0" smtClean="0">
                <a:solidFill>
                  <a:schemeClr val="tx1"/>
                </a:solidFill>
                <a:latin typeface="Times New Roman" panose="02020603050405020304" pitchFamily="18" charset="0"/>
                <a:cs typeface="Times New Roman" panose="02020603050405020304" pitchFamily="18" charset="0"/>
              </a:rPr>
              <a:t>top F5</a:t>
            </a:r>
            <a:endParaRPr lang="de-DE" altLang="de-DE" dirty="0">
              <a:solidFill>
                <a:schemeClr val="tx1"/>
              </a:solidFill>
              <a:latin typeface="Times New Roman" panose="02020603050405020304" pitchFamily="18" charset="0"/>
              <a:cs typeface="Times New Roman" panose="02020603050405020304" pitchFamily="18" charset="0"/>
            </a:endParaRPr>
          </a:p>
        </p:txBody>
      </p:sp>
      <p:sp>
        <p:nvSpPr>
          <p:cNvPr id="26" name="Text Box 16"/>
          <p:cNvSpPr txBox="1">
            <a:spLocks noChangeArrowheads="1"/>
          </p:cNvSpPr>
          <p:nvPr/>
        </p:nvSpPr>
        <p:spPr bwMode="auto">
          <a:xfrm>
            <a:off x="5253608" y="4787860"/>
            <a:ext cx="1190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00000"/>
              </a:lnSpc>
              <a:spcBef>
                <a:spcPct val="50000"/>
              </a:spcBef>
              <a:buClrTx/>
              <a:buSzTx/>
              <a:buFontTx/>
              <a:buNone/>
            </a:pPr>
            <a:r>
              <a:rPr lang="de-DE" altLang="de-DE" dirty="0" err="1" smtClean="0">
                <a:solidFill>
                  <a:schemeClr val="tx1"/>
                </a:solidFill>
                <a:latin typeface="Times New Roman" panose="02020603050405020304" pitchFamily="18" charset="0"/>
                <a:cs typeface="Times New Roman" panose="02020603050405020304" pitchFamily="18" charset="0"/>
              </a:rPr>
              <a:t>bottom</a:t>
            </a:r>
            <a:r>
              <a:rPr lang="de-DE" altLang="de-DE" dirty="0" smtClean="0">
                <a:solidFill>
                  <a:schemeClr val="tx1"/>
                </a:solidFill>
                <a:latin typeface="Times New Roman" panose="02020603050405020304" pitchFamily="18" charset="0"/>
                <a:cs typeface="Times New Roman" panose="02020603050405020304" pitchFamily="18" charset="0"/>
              </a:rPr>
              <a:t> F3</a:t>
            </a:r>
            <a:endParaRPr lang="de-DE" altLang="de-DE"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6026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95200"/>
            <a:ext cx="3581400" cy="2982913"/>
          </a:xfrm>
          <a:prstGeom prst="rect">
            <a:avLst/>
          </a:prstGeom>
          <a:noFill/>
          <a:extLst>
            <a:ext uri="{909E8E84-426E-40DD-AFC4-6F175D3DCCD1}">
              <a14:hiddenFill xmlns:a14="http://schemas.microsoft.com/office/drawing/2010/main">
                <a:solidFill>
                  <a:srgbClr val="FFFFFF"/>
                </a:solidFill>
              </a14:hiddenFill>
            </a:ext>
          </a:extLst>
        </p:spPr>
      </p:pic>
      <p:sp>
        <p:nvSpPr>
          <p:cNvPr id="63491" name="Text Box 3"/>
          <p:cNvSpPr txBox="1">
            <a:spLocks noChangeArrowheads="1"/>
          </p:cNvSpPr>
          <p:nvPr/>
        </p:nvSpPr>
        <p:spPr bwMode="auto">
          <a:xfrm>
            <a:off x="468424" y="5229200"/>
            <a:ext cx="7920000" cy="376237"/>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dirty="0" err="1">
                <a:solidFill>
                  <a:schemeClr val="tx1"/>
                </a:solidFill>
              </a:rPr>
              <a:t>We</a:t>
            </a:r>
            <a:r>
              <a:rPr lang="de-DE" altLang="de-DE" dirty="0">
                <a:solidFill>
                  <a:schemeClr val="tx1"/>
                </a:solidFill>
              </a:rPr>
              <a:t> </a:t>
            </a:r>
            <a:r>
              <a:rPr lang="de-DE" altLang="de-DE" dirty="0" err="1">
                <a:solidFill>
                  <a:schemeClr val="tx1"/>
                </a:solidFill>
              </a:rPr>
              <a:t>have</a:t>
            </a:r>
            <a:r>
              <a:rPr lang="de-DE" altLang="de-DE" dirty="0">
                <a:solidFill>
                  <a:schemeClr val="tx1"/>
                </a:solidFill>
              </a:rPr>
              <a:t> </a:t>
            </a:r>
            <a:r>
              <a:rPr lang="de-DE" altLang="de-DE" dirty="0" err="1">
                <a:solidFill>
                  <a:schemeClr val="tx1"/>
                </a:solidFill>
              </a:rPr>
              <a:t>the</a:t>
            </a:r>
            <a:r>
              <a:rPr lang="de-DE" altLang="de-DE" dirty="0">
                <a:solidFill>
                  <a:schemeClr val="tx1"/>
                </a:solidFill>
              </a:rPr>
              <a:t> </a:t>
            </a:r>
            <a:r>
              <a:rPr lang="de-DE" altLang="de-DE" dirty="0" err="1">
                <a:solidFill>
                  <a:schemeClr val="tx1"/>
                </a:solidFill>
              </a:rPr>
              <a:t>method</a:t>
            </a:r>
            <a:r>
              <a:rPr lang="de-DE" altLang="de-DE" dirty="0">
                <a:solidFill>
                  <a:schemeClr val="tx1"/>
                </a:solidFill>
              </a:rPr>
              <a:t>, </a:t>
            </a:r>
            <a:r>
              <a:rPr lang="de-DE" altLang="de-DE" dirty="0" err="1">
                <a:solidFill>
                  <a:schemeClr val="tx1"/>
                </a:solidFill>
              </a:rPr>
              <a:t>the</a:t>
            </a:r>
            <a:r>
              <a:rPr lang="de-DE" altLang="de-DE" dirty="0">
                <a:solidFill>
                  <a:schemeClr val="tx1"/>
                </a:solidFill>
              </a:rPr>
              <a:t> </a:t>
            </a:r>
            <a:r>
              <a:rPr lang="de-DE" altLang="de-DE" dirty="0" err="1">
                <a:solidFill>
                  <a:schemeClr val="tx1"/>
                </a:solidFill>
              </a:rPr>
              <a:t>device</a:t>
            </a:r>
            <a:r>
              <a:rPr lang="de-DE" altLang="de-DE" dirty="0">
                <a:solidFill>
                  <a:schemeClr val="tx1"/>
                </a:solidFill>
              </a:rPr>
              <a:t> </a:t>
            </a:r>
            <a:r>
              <a:rPr lang="de-DE" altLang="de-DE" dirty="0" err="1">
                <a:solidFill>
                  <a:schemeClr val="tx1"/>
                </a:solidFill>
              </a:rPr>
              <a:t>and</a:t>
            </a:r>
            <a:r>
              <a:rPr lang="de-DE" altLang="de-DE" dirty="0">
                <a:solidFill>
                  <a:schemeClr val="tx1"/>
                </a:solidFill>
              </a:rPr>
              <a:t> </a:t>
            </a:r>
            <a:r>
              <a:rPr lang="de-DE" altLang="de-DE" dirty="0" err="1">
                <a:solidFill>
                  <a:schemeClr val="tx1"/>
                </a:solidFill>
              </a:rPr>
              <a:t>the</a:t>
            </a:r>
            <a:r>
              <a:rPr lang="de-DE" altLang="de-DE" dirty="0">
                <a:solidFill>
                  <a:schemeClr val="tx1"/>
                </a:solidFill>
              </a:rPr>
              <a:t> </a:t>
            </a:r>
            <a:r>
              <a:rPr lang="de-DE" altLang="de-DE" dirty="0" err="1">
                <a:solidFill>
                  <a:schemeClr val="tx1"/>
                </a:solidFill>
              </a:rPr>
              <a:t>detector</a:t>
            </a:r>
            <a:r>
              <a:rPr lang="de-DE" altLang="de-DE" dirty="0">
                <a:solidFill>
                  <a:schemeClr val="tx1"/>
                </a:solidFill>
              </a:rPr>
              <a:t> </a:t>
            </a:r>
            <a:r>
              <a:rPr lang="de-DE" altLang="de-DE" dirty="0" err="1">
                <a:solidFill>
                  <a:schemeClr val="tx1"/>
                </a:solidFill>
              </a:rPr>
              <a:t>ready</a:t>
            </a:r>
            <a:r>
              <a:rPr lang="de-DE" altLang="de-DE" dirty="0">
                <a:solidFill>
                  <a:schemeClr val="tx1"/>
                </a:solidFill>
              </a:rPr>
              <a:t>, </a:t>
            </a:r>
            <a:r>
              <a:rPr lang="de-DE" altLang="de-DE" dirty="0" err="1">
                <a:solidFill>
                  <a:schemeClr val="tx1"/>
                </a:solidFill>
              </a:rPr>
              <a:t>lets</a:t>
            </a:r>
            <a:r>
              <a:rPr lang="de-DE" altLang="de-DE" dirty="0">
                <a:solidFill>
                  <a:schemeClr val="tx1"/>
                </a:solidFill>
              </a:rPr>
              <a:t> do </a:t>
            </a:r>
            <a:r>
              <a:rPr lang="de-DE" altLang="de-DE" dirty="0" err="1">
                <a:solidFill>
                  <a:schemeClr val="tx1"/>
                </a:solidFill>
              </a:rPr>
              <a:t>the</a:t>
            </a:r>
            <a:r>
              <a:rPr lang="de-DE" altLang="de-DE" dirty="0">
                <a:solidFill>
                  <a:schemeClr val="tx1"/>
                </a:solidFill>
              </a:rPr>
              <a:t> </a:t>
            </a:r>
            <a:r>
              <a:rPr lang="de-DE" altLang="de-DE" dirty="0" err="1">
                <a:solidFill>
                  <a:schemeClr val="tx1"/>
                </a:solidFill>
              </a:rPr>
              <a:t>scan</a:t>
            </a:r>
            <a:r>
              <a:rPr lang="de-DE" altLang="de-DE" dirty="0">
                <a:solidFill>
                  <a:schemeClr val="tx1"/>
                </a:solidFill>
              </a:rPr>
              <a:t> </a:t>
            </a:r>
            <a:r>
              <a:rPr lang="de-DE" altLang="de-DE" dirty="0" err="1">
                <a:solidFill>
                  <a:schemeClr val="tx1"/>
                </a:solidFill>
              </a:rPr>
              <a:t>of</a:t>
            </a:r>
            <a:r>
              <a:rPr lang="de-DE" altLang="de-DE" dirty="0">
                <a:solidFill>
                  <a:schemeClr val="tx1"/>
                </a:solidFill>
              </a:rPr>
              <a:t> AGATA! </a:t>
            </a:r>
          </a:p>
        </p:txBody>
      </p:sp>
      <p:sp>
        <p:nvSpPr>
          <p:cNvPr id="63492" name="Text Box 4"/>
          <p:cNvSpPr txBox="1">
            <a:spLocks noChangeArrowheads="1"/>
          </p:cNvSpPr>
          <p:nvPr/>
        </p:nvSpPr>
        <p:spPr bwMode="auto">
          <a:xfrm>
            <a:off x="4968368" y="3861048"/>
            <a:ext cx="2916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sz="1600" dirty="0" err="1">
                <a:solidFill>
                  <a:schemeClr val="tx1"/>
                </a:solidFill>
                <a:latin typeface="Times New Roman" panose="02020603050405020304" pitchFamily="18" charset="0"/>
                <a:cs typeface="Times New Roman" panose="02020603050405020304" pitchFamily="18" charset="0"/>
              </a:rPr>
              <a:t>Direct</a:t>
            </a:r>
            <a:r>
              <a:rPr lang="de-DE" altLang="de-DE" sz="1600" dirty="0">
                <a:solidFill>
                  <a:schemeClr val="tx1"/>
                </a:solidFill>
                <a:latin typeface="Times New Roman" panose="02020603050405020304" pitchFamily="18" charset="0"/>
                <a:cs typeface="Times New Roman" panose="02020603050405020304" pitchFamily="18" charset="0"/>
              </a:rPr>
              <a:t> </a:t>
            </a:r>
            <a:r>
              <a:rPr lang="de-DE" altLang="de-DE" sz="1600" dirty="0" err="1">
                <a:solidFill>
                  <a:schemeClr val="tx1"/>
                </a:solidFill>
                <a:latin typeface="Times New Roman" panose="02020603050405020304" pitchFamily="18" charset="0"/>
                <a:cs typeface="Times New Roman" panose="02020603050405020304" pitchFamily="18" charset="0"/>
              </a:rPr>
              <a:t>neighbours</a:t>
            </a:r>
            <a:r>
              <a:rPr lang="de-DE" altLang="de-DE" sz="1600" dirty="0">
                <a:solidFill>
                  <a:schemeClr val="tx1"/>
                </a:solidFill>
                <a:latin typeface="Times New Roman" panose="02020603050405020304" pitchFamily="18" charset="0"/>
                <a:cs typeface="Times New Roman" panose="02020603050405020304" pitchFamily="18" charset="0"/>
              </a:rPr>
              <a:t> </a:t>
            </a:r>
            <a:r>
              <a:rPr lang="de-DE" altLang="de-DE" sz="1600" dirty="0" err="1">
                <a:solidFill>
                  <a:schemeClr val="tx1"/>
                </a:solidFill>
                <a:latin typeface="Times New Roman" panose="02020603050405020304" pitchFamily="18" charset="0"/>
                <a:cs typeface="Times New Roman" panose="02020603050405020304" pitchFamily="18" charset="0"/>
              </a:rPr>
              <a:t>of</a:t>
            </a:r>
            <a:r>
              <a:rPr lang="de-DE" altLang="de-DE" sz="1600" dirty="0">
                <a:solidFill>
                  <a:schemeClr val="tx1"/>
                </a:solidFill>
                <a:latin typeface="Times New Roman" panose="02020603050405020304" pitchFamily="18" charset="0"/>
                <a:cs typeface="Times New Roman" panose="02020603050405020304" pitchFamily="18" charset="0"/>
              </a:rPr>
              <a:t> </a:t>
            </a:r>
            <a:r>
              <a:rPr lang="de-DE" altLang="de-DE" sz="1600" dirty="0" err="1">
                <a:solidFill>
                  <a:schemeClr val="tx1"/>
                </a:solidFill>
                <a:latin typeface="Times New Roman" panose="02020603050405020304" pitchFamily="18" charset="0"/>
                <a:cs typeface="Times New Roman" panose="02020603050405020304" pitchFamily="18" charset="0"/>
              </a:rPr>
              <a:t>segment</a:t>
            </a:r>
            <a:r>
              <a:rPr lang="de-DE" altLang="de-DE" sz="1600" dirty="0">
                <a:solidFill>
                  <a:schemeClr val="tx1"/>
                </a:solidFill>
                <a:latin typeface="Times New Roman" panose="02020603050405020304" pitchFamily="18" charset="0"/>
                <a:cs typeface="Times New Roman" panose="02020603050405020304" pitchFamily="18" charset="0"/>
              </a:rPr>
              <a:t> F3</a:t>
            </a:r>
          </a:p>
        </p:txBody>
      </p:sp>
      <p:grpSp>
        <p:nvGrpSpPr>
          <p:cNvPr id="63493" name="Group 5"/>
          <p:cNvGrpSpPr>
            <a:grpSpLocks/>
          </p:cNvGrpSpPr>
          <p:nvPr/>
        </p:nvGrpSpPr>
        <p:grpSpPr bwMode="auto">
          <a:xfrm>
            <a:off x="4536702" y="2204864"/>
            <a:ext cx="3995738" cy="1609725"/>
            <a:chOff x="1419" y="2682"/>
            <a:chExt cx="2517" cy="1014"/>
          </a:xfrm>
        </p:grpSpPr>
        <p:grpSp>
          <p:nvGrpSpPr>
            <p:cNvPr id="63494" name="Group 6"/>
            <p:cNvGrpSpPr>
              <a:grpSpLocks/>
            </p:cNvGrpSpPr>
            <p:nvPr/>
          </p:nvGrpSpPr>
          <p:grpSpPr bwMode="auto">
            <a:xfrm>
              <a:off x="1419" y="2682"/>
              <a:ext cx="2517" cy="1014"/>
              <a:chOff x="1248" y="2682"/>
              <a:chExt cx="2517" cy="1014"/>
            </a:xfrm>
          </p:grpSpPr>
          <p:pic>
            <p:nvPicPr>
              <p:cNvPr id="6349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 y="2784"/>
                <a:ext cx="912" cy="896"/>
              </a:xfrm>
              <a:prstGeom prst="rect">
                <a:avLst/>
              </a:prstGeom>
              <a:noFill/>
              <a:extLst>
                <a:ext uri="{909E8E84-426E-40DD-AFC4-6F175D3DCCD1}">
                  <a14:hiddenFill xmlns:a14="http://schemas.microsoft.com/office/drawing/2010/main">
                    <a:solidFill>
                      <a:srgbClr val="FFFFFF"/>
                    </a:solidFill>
                  </a14:hiddenFill>
                </a:ext>
              </a:extLst>
            </p:spPr>
          </p:pic>
          <p:pic>
            <p:nvPicPr>
              <p:cNvPr id="6349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 y="2832"/>
                <a:ext cx="813" cy="846"/>
              </a:xfrm>
              <a:prstGeom prst="rect">
                <a:avLst/>
              </a:prstGeom>
              <a:noFill/>
              <a:extLst>
                <a:ext uri="{909E8E84-426E-40DD-AFC4-6F175D3DCCD1}">
                  <a14:hiddenFill xmlns:a14="http://schemas.microsoft.com/office/drawing/2010/main">
                    <a:solidFill>
                      <a:srgbClr val="FFFFFF"/>
                    </a:solidFill>
                  </a14:hiddenFill>
                </a:ext>
              </a:extLst>
            </p:spPr>
          </p:pic>
          <p:pic>
            <p:nvPicPr>
              <p:cNvPr id="6349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2" y="2682"/>
                <a:ext cx="933" cy="1014"/>
              </a:xfrm>
              <a:prstGeom prst="rect">
                <a:avLst/>
              </a:prstGeom>
              <a:noFill/>
              <a:extLst>
                <a:ext uri="{909E8E84-426E-40DD-AFC4-6F175D3DCCD1}">
                  <a14:hiddenFill xmlns:a14="http://schemas.microsoft.com/office/drawing/2010/main">
                    <a:solidFill>
                      <a:srgbClr val="FFFFFF"/>
                    </a:solidFill>
                  </a14:hiddenFill>
                </a:ext>
              </a:extLst>
            </p:spPr>
          </p:pic>
        </p:grpSp>
        <p:sp>
          <p:nvSpPr>
            <p:cNvPr id="63498" name="Oval 10"/>
            <p:cNvSpPr>
              <a:spLocks noChangeArrowheads="1"/>
            </p:cNvSpPr>
            <p:nvPr/>
          </p:nvSpPr>
          <p:spPr bwMode="auto">
            <a:xfrm>
              <a:off x="2640" y="2976"/>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cs typeface="Times New Roman"/>
              </a:rPr>
              <a:t>Combined trace for pulse shape comparison</a:t>
            </a:r>
            <a:endParaRPr lang="en-GB" altLang="de-DE" sz="2600" b="1" dirty="0" smtClean="0">
              <a:solidFill>
                <a:srgbClr val="0000CC"/>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4435292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894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ring5v2fro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1675" y="3711352"/>
            <a:ext cx="232092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64515" name="Picture 3" descr="ring6v2fr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3288" y="3711352"/>
            <a:ext cx="2322512" cy="2438400"/>
          </a:xfrm>
          <a:prstGeom prst="rect">
            <a:avLst/>
          </a:prstGeom>
          <a:noFill/>
          <a:extLst>
            <a:ext uri="{909E8E84-426E-40DD-AFC4-6F175D3DCCD1}">
              <a14:hiddenFill xmlns:a14="http://schemas.microsoft.com/office/drawing/2010/main">
                <a:solidFill>
                  <a:srgbClr val="FFFFFF"/>
                </a:solidFill>
              </a14:hiddenFill>
            </a:ext>
          </a:extLst>
        </p:spPr>
      </p:pic>
      <p:pic>
        <p:nvPicPr>
          <p:cNvPr id="64516" name="Picture 4" descr="ring1v2fro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96752"/>
            <a:ext cx="2357438" cy="2500313"/>
          </a:xfrm>
          <a:prstGeom prst="rect">
            <a:avLst/>
          </a:prstGeom>
          <a:noFill/>
          <a:extLst>
            <a:ext uri="{909E8E84-426E-40DD-AFC4-6F175D3DCCD1}">
              <a14:hiddenFill xmlns:a14="http://schemas.microsoft.com/office/drawing/2010/main">
                <a:solidFill>
                  <a:srgbClr val="FFFFFF"/>
                </a:solidFill>
              </a14:hiddenFill>
            </a:ext>
          </a:extLst>
        </p:spPr>
      </p:pic>
      <p:pic>
        <p:nvPicPr>
          <p:cNvPr id="64517" name="Picture 5" descr="ring2v2fro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196752"/>
            <a:ext cx="2389188" cy="2514600"/>
          </a:xfrm>
          <a:prstGeom prst="rect">
            <a:avLst/>
          </a:prstGeom>
          <a:noFill/>
          <a:extLst>
            <a:ext uri="{909E8E84-426E-40DD-AFC4-6F175D3DCCD1}">
              <a14:hiddenFill xmlns:a14="http://schemas.microsoft.com/office/drawing/2010/main">
                <a:solidFill>
                  <a:srgbClr val="FFFFFF"/>
                </a:solidFill>
              </a14:hiddenFill>
            </a:ext>
          </a:extLst>
        </p:spPr>
      </p:pic>
      <p:pic>
        <p:nvPicPr>
          <p:cNvPr id="64518" name="Picture 6" descr="ring3v2fro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1196752"/>
            <a:ext cx="2379663" cy="2514600"/>
          </a:xfrm>
          <a:prstGeom prst="rect">
            <a:avLst/>
          </a:prstGeom>
          <a:noFill/>
          <a:extLst>
            <a:ext uri="{909E8E84-426E-40DD-AFC4-6F175D3DCCD1}">
              <a14:hiddenFill xmlns:a14="http://schemas.microsoft.com/office/drawing/2010/main">
                <a:solidFill>
                  <a:srgbClr val="FFFFFF"/>
                </a:solidFill>
              </a14:hiddenFill>
            </a:ext>
          </a:extLst>
        </p:spPr>
      </p:pic>
      <p:pic>
        <p:nvPicPr>
          <p:cNvPr id="64519" name="Picture 7" descr="ring4v2fro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635152"/>
            <a:ext cx="2352675" cy="2514600"/>
          </a:xfrm>
          <a:prstGeom prst="rect">
            <a:avLst/>
          </a:prstGeom>
          <a:noFill/>
          <a:extLst>
            <a:ext uri="{909E8E84-426E-40DD-AFC4-6F175D3DCCD1}">
              <a14:hiddenFill xmlns:a14="http://schemas.microsoft.com/office/drawing/2010/main">
                <a:solidFill>
                  <a:srgbClr val="FFFFFF"/>
                </a:solidFill>
              </a14:hiddenFill>
            </a:ext>
          </a:extLst>
        </p:spPr>
      </p:pic>
      <p:sp>
        <p:nvSpPr>
          <p:cNvPr id="64521" name="Text Box 9"/>
          <p:cNvSpPr txBox="1">
            <a:spLocks noChangeArrowheads="1"/>
          </p:cNvSpPr>
          <p:nvPr/>
        </p:nvSpPr>
        <p:spPr bwMode="auto">
          <a:xfrm>
            <a:off x="180000" y="6048000"/>
            <a:ext cx="8712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00000"/>
              </a:lnSpc>
              <a:spcBef>
                <a:spcPct val="50000"/>
              </a:spcBef>
              <a:buClrTx/>
              <a:buSzTx/>
              <a:buFontTx/>
              <a:buNone/>
            </a:pPr>
            <a:r>
              <a:rPr lang="de-DE" altLang="de-DE" sz="1600" dirty="0">
                <a:solidFill>
                  <a:schemeClr val="tx1"/>
                </a:solidFill>
                <a:latin typeface="Times New Roman" panose="02020603050405020304" pitchFamily="18" charset="0"/>
                <a:cs typeface="Times New Roman" panose="02020603050405020304" pitchFamily="18" charset="0"/>
              </a:rPr>
              <a:t>2D </a:t>
            </a:r>
            <a:r>
              <a:rPr lang="de-DE" altLang="de-DE" sz="1600" dirty="0" err="1">
                <a:solidFill>
                  <a:schemeClr val="tx1"/>
                </a:solidFill>
                <a:latin typeface="Times New Roman" panose="02020603050405020304" pitchFamily="18" charset="0"/>
                <a:cs typeface="Times New Roman" panose="02020603050405020304" pitchFamily="18" charset="0"/>
              </a:rPr>
              <a:t>projected</a:t>
            </a:r>
            <a:r>
              <a:rPr lang="de-DE" altLang="de-DE" sz="1600" dirty="0">
                <a:solidFill>
                  <a:schemeClr val="tx1"/>
                </a:solidFill>
                <a:latin typeface="Times New Roman" panose="02020603050405020304" pitchFamily="18" charset="0"/>
                <a:cs typeface="Times New Roman" panose="02020603050405020304" pitchFamily="18" charset="0"/>
              </a:rPr>
              <a:t> </a:t>
            </a:r>
            <a:r>
              <a:rPr lang="de-DE" altLang="de-DE" sz="1600" dirty="0" err="1">
                <a:solidFill>
                  <a:schemeClr val="tx1"/>
                </a:solidFill>
                <a:latin typeface="Times New Roman" panose="02020603050405020304" pitchFamily="18" charset="0"/>
                <a:cs typeface="Times New Roman" panose="02020603050405020304" pitchFamily="18" charset="0"/>
              </a:rPr>
              <a:t>images</a:t>
            </a:r>
            <a:r>
              <a:rPr lang="de-DE" altLang="de-DE" sz="1600" dirty="0">
                <a:solidFill>
                  <a:schemeClr val="tx1"/>
                </a:solidFill>
                <a:latin typeface="Times New Roman" panose="02020603050405020304" pitchFamily="18" charset="0"/>
                <a:cs typeface="Times New Roman" panose="02020603050405020304" pitchFamily="18" charset="0"/>
              </a:rPr>
              <a:t> </a:t>
            </a:r>
            <a:r>
              <a:rPr lang="de-DE" altLang="de-DE" sz="1600" dirty="0" err="1">
                <a:solidFill>
                  <a:schemeClr val="tx1"/>
                </a:solidFill>
                <a:latin typeface="Times New Roman" panose="02020603050405020304" pitchFamily="18" charset="0"/>
                <a:cs typeface="Times New Roman" panose="02020603050405020304" pitchFamily="18" charset="0"/>
              </a:rPr>
              <a:t>for</a:t>
            </a:r>
            <a:r>
              <a:rPr lang="de-DE" altLang="de-DE" sz="1600" dirty="0">
                <a:solidFill>
                  <a:schemeClr val="tx1"/>
                </a:solidFill>
                <a:latin typeface="Times New Roman" panose="02020603050405020304" pitchFamily="18" charset="0"/>
                <a:cs typeface="Times New Roman" panose="02020603050405020304" pitchFamily="18" charset="0"/>
              </a:rPr>
              <a:t> 511 </a:t>
            </a:r>
            <a:r>
              <a:rPr lang="de-DE" altLang="de-DE" sz="1600" dirty="0" err="1">
                <a:solidFill>
                  <a:schemeClr val="tx1"/>
                </a:solidFill>
                <a:latin typeface="Times New Roman" panose="02020603050405020304" pitchFamily="18" charset="0"/>
                <a:cs typeface="Times New Roman" panose="02020603050405020304" pitchFamily="18" charset="0"/>
              </a:rPr>
              <a:t>keV</a:t>
            </a:r>
            <a:r>
              <a:rPr lang="de-DE" altLang="de-DE" sz="1600" dirty="0">
                <a:solidFill>
                  <a:schemeClr val="tx1"/>
                </a:solidFill>
                <a:latin typeface="Times New Roman" panose="02020603050405020304" pitchFamily="18" charset="0"/>
                <a:cs typeface="Times New Roman" panose="02020603050405020304" pitchFamily="18" charset="0"/>
              </a:rPr>
              <a:t> </a:t>
            </a:r>
            <a:r>
              <a:rPr lang="de-DE" altLang="de-DE" sz="1600" dirty="0" err="1">
                <a:solidFill>
                  <a:schemeClr val="tx1"/>
                </a:solidFill>
                <a:latin typeface="Times New Roman" panose="02020603050405020304" pitchFamily="18" charset="0"/>
                <a:cs typeface="Times New Roman" panose="02020603050405020304" pitchFamily="18" charset="0"/>
              </a:rPr>
              <a:t>coincident</a:t>
            </a:r>
            <a:r>
              <a:rPr lang="de-DE" altLang="de-DE" sz="1600" dirty="0">
                <a:solidFill>
                  <a:schemeClr val="tx1"/>
                </a:solidFill>
                <a:latin typeface="Times New Roman" panose="02020603050405020304" pitchFamily="18" charset="0"/>
                <a:cs typeface="Times New Roman" panose="02020603050405020304" pitchFamily="18" charset="0"/>
              </a:rPr>
              <a:t> </a:t>
            </a:r>
            <a:r>
              <a:rPr lang="de-DE" altLang="de-DE" sz="1600" dirty="0" err="1">
                <a:solidFill>
                  <a:schemeClr val="tx1"/>
                </a:solidFill>
                <a:latin typeface="Times New Roman" panose="02020603050405020304" pitchFamily="18" charset="0"/>
                <a:cs typeface="Times New Roman" panose="02020603050405020304" pitchFamily="18" charset="0"/>
              </a:rPr>
              <a:t>photopeak</a:t>
            </a:r>
            <a:r>
              <a:rPr lang="de-DE" altLang="de-DE" sz="1600" dirty="0">
                <a:solidFill>
                  <a:schemeClr val="tx1"/>
                </a:solidFill>
                <a:latin typeface="Times New Roman" panose="02020603050405020304" pitchFamily="18" charset="0"/>
                <a:cs typeface="Times New Roman" panose="02020603050405020304" pitchFamily="18" charset="0"/>
              </a:rPr>
              <a:t> </a:t>
            </a:r>
            <a:r>
              <a:rPr lang="de-DE" altLang="de-DE" sz="1600" dirty="0" err="1">
                <a:solidFill>
                  <a:schemeClr val="tx1"/>
                </a:solidFill>
                <a:latin typeface="Times New Roman" panose="02020603050405020304" pitchFamily="18" charset="0"/>
                <a:cs typeface="Times New Roman" panose="02020603050405020304" pitchFamily="18" charset="0"/>
              </a:rPr>
              <a:t>events</a:t>
            </a:r>
            <a:r>
              <a:rPr lang="de-DE" altLang="de-DE" sz="1600" dirty="0">
                <a:solidFill>
                  <a:schemeClr val="tx1"/>
                </a:solidFill>
                <a:latin typeface="Times New Roman" panose="02020603050405020304" pitchFamily="18" charset="0"/>
                <a:cs typeface="Times New Roman" panose="02020603050405020304" pitchFamily="18" charset="0"/>
              </a:rPr>
              <a:t> in </a:t>
            </a:r>
            <a:r>
              <a:rPr lang="de-DE" altLang="de-DE" sz="1600" dirty="0" err="1">
                <a:solidFill>
                  <a:schemeClr val="tx1"/>
                </a:solidFill>
                <a:latin typeface="Times New Roman" panose="02020603050405020304" pitchFamily="18" charset="0"/>
                <a:cs typeface="Times New Roman" panose="02020603050405020304" pitchFamily="18" charset="0"/>
              </a:rPr>
              <a:t>position</a:t>
            </a:r>
            <a:r>
              <a:rPr lang="de-DE" altLang="de-DE" sz="1600" dirty="0">
                <a:solidFill>
                  <a:schemeClr val="tx1"/>
                </a:solidFill>
                <a:latin typeface="Times New Roman" panose="02020603050405020304" pitchFamily="18" charset="0"/>
                <a:cs typeface="Times New Roman" panose="02020603050405020304" pitchFamily="18" charset="0"/>
              </a:rPr>
              <a:t> sensitive </a:t>
            </a:r>
            <a:r>
              <a:rPr lang="de-DE" altLang="de-DE" sz="1600" dirty="0" err="1">
                <a:solidFill>
                  <a:schemeClr val="tx1"/>
                </a:solidFill>
                <a:latin typeface="Times New Roman" panose="02020603050405020304" pitchFamily="18" charset="0"/>
                <a:cs typeface="Times New Roman" panose="02020603050405020304" pitchFamily="18" charset="0"/>
              </a:rPr>
              <a:t>detector</a:t>
            </a:r>
            <a:r>
              <a:rPr lang="de-DE" altLang="de-DE" sz="1600" dirty="0">
                <a:solidFill>
                  <a:schemeClr val="tx1"/>
                </a:solidFill>
                <a:latin typeface="Times New Roman" panose="02020603050405020304" pitchFamily="18" charset="0"/>
                <a:cs typeface="Times New Roman" panose="02020603050405020304" pitchFamily="18" charset="0"/>
              </a:rPr>
              <a:t> </a:t>
            </a:r>
            <a:r>
              <a:rPr lang="de-DE" altLang="de-DE" sz="1600" dirty="0" err="1">
                <a:solidFill>
                  <a:schemeClr val="tx1"/>
                </a:solidFill>
                <a:latin typeface="Times New Roman" panose="02020603050405020304" pitchFamily="18" charset="0"/>
                <a:cs typeface="Times New Roman" panose="02020603050405020304" pitchFamily="18" charset="0"/>
              </a:rPr>
              <a:t>and</a:t>
            </a:r>
            <a:r>
              <a:rPr lang="de-DE" altLang="de-DE" sz="1600" dirty="0">
                <a:solidFill>
                  <a:schemeClr val="tx1"/>
                </a:solidFill>
                <a:latin typeface="Times New Roman" panose="02020603050405020304" pitchFamily="18" charset="0"/>
                <a:cs typeface="Times New Roman" panose="02020603050405020304" pitchFamily="18" charset="0"/>
              </a:rPr>
              <a:t> AGATA</a:t>
            </a:r>
          </a:p>
        </p:txBody>
      </p:sp>
      <p:sp>
        <p:nvSpPr>
          <p:cNvPr id="10"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cs typeface="Times New Roman"/>
              </a:rPr>
              <a:t>Intensity distribution</a:t>
            </a:r>
            <a:endParaRPr lang="en-GB" altLang="de-DE" sz="2600" b="1" dirty="0" smtClean="0">
              <a:solidFill>
                <a:srgbClr val="0000CC"/>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38835339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73"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780000"/>
            <a:ext cx="3276600" cy="2711450"/>
          </a:xfrm>
          <a:prstGeom prst="rect">
            <a:avLst/>
          </a:prstGeom>
          <a:noFill/>
          <a:extLst>
            <a:ext uri="{909E8E84-426E-40DD-AFC4-6F175D3DCCD1}">
              <a14:hiddenFill xmlns:a14="http://schemas.microsoft.com/office/drawing/2010/main">
                <a:solidFill>
                  <a:srgbClr val="FFFFFF"/>
                </a:solidFill>
              </a14:hiddenFill>
            </a:ext>
          </a:extLst>
        </p:spPr>
      </p:pic>
      <p:pic>
        <p:nvPicPr>
          <p:cNvPr id="6657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00" y="3780000"/>
            <a:ext cx="3124200" cy="2757487"/>
          </a:xfrm>
          <a:prstGeom prst="rect">
            <a:avLst/>
          </a:prstGeom>
          <a:noFill/>
          <a:extLst>
            <a:ext uri="{909E8E84-426E-40DD-AFC4-6F175D3DCCD1}">
              <a14:hiddenFill xmlns:a14="http://schemas.microsoft.com/office/drawing/2010/main">
                <a:solidFill>
                  <a:srgbClr val="FFFFFF"/>
                </a:solidFill>
              </a14:hiddenFill>
            </a:ext>
          </a:extLst>
        </p:spPr>
      </p:pic>
      <p:pic>
        <p:nvPicPr>
          <p:cNvPr id="6656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1216843"/>
            <a:ext cx="2971800" cy="2716213"/>
          </a:xfrm>
          <a:prstGeom prst="rect">
            <a:avLst/>
          </a:prstGeom>
          <a:noFill/>
          <a:extLst>
            <a:ext uri="{909E8E84-426E-40DD-AFC4-6F175D3DCCD1}">
              <a14:hiddenFill xmlns:a14="http://schemas.microsoft.com/office/drawing/2010/main">
                <a:solidFill>
                  <a:srgbClr val="FFFFFF"/>
                </a:solidFill>
              </a14:hiddenFill>
            </a:ext>
          </a:extLst>
        </p:spPr>
      </p:pic>
      <p:sp>
        <p:nvSpPr>
          <p:cNvPr id="66563" name="Text Box 3"/>
          <p:cNvSpPr txBox="1">
            <a:spLocks noChangeArrowheads="1"/>
          </p:cNvSpPr>
          <p:nvPr/>
        </p:nvSpPr>
        <p:spPr bwMode="auto">
          <a:xfrm>
            <a:off x="1828800" y="5868000"/>
            <a:ext cx="1296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sz="1600" dirty="0">
                <a:solidFill>
                  <a:schemeClr val="tx1"/>
                </a:solidFill>
                <a:latin typeface="Times New Roman" panose="02020603050405020304" pitchFamily="18" charset="0"/>
                <a:cs typeface="Times New Roman" panose="02020603050405020304" pitchFamily="18" charset="0"/>
              </a:rPr>
              <a:t>Experimental </a:t>
            </a:r>
          </a:p>
        </p:txBody>
      </p:sp>
      <p:sp>
        <p:nvSpPr>
          <p:cNvPr id="66564" name="Text Box 4"/>
          <p:cNvSpPr txBox="1">
            <a:spLocks noChangeArrowheads="1"/>
          </p:cNvSpPr>
          <p:nvPr/>
        </p:nvSpPr>
        <p:spPr bwMode="auto">
          <a:xfrm>
            <a:off x="6019800" y="5868000"/>
            <a:ext cx="104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sz="1600" dirty="0" err="1">
                <a:solidFill>
                  <a:schemeClr val="tx1"/>
                </a:solidFill>
                <a:latin typeface="Times New Roman" panose="02020603050405020304" pitchFamily="18" charset="0"/>
                <a:cs typeface="Times New Roman" panose="02020603050405020304" pitchFamily="18" charset="0"/>
              </a:rPr>
              <a:t>Simulated</a:t>
            </a:r>
            <a:endParaRPr lang="de-DE" altLang="de-DE" sz="1600" dirty="0">
              <a:solidFill>
                <a:schemeClr val="tx1"/>
              </a:solidFill>
              <a:latin typeface="Times New Roman" panose="02020603050405020304" pitchFamily="18" charset="0"/>
              <a:cs typeface="Times New Roman" panose="02020603050405020304" pitchFamily="18" charset="0"/>
            </a:endParaRPr>
          </a:p>
        </p:txBody>
      </p:sp>
      <p:pic>
        <p:nvPicPr>
          <p:cNvPr id="6656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279525"/>
            <a:ext cx="5257800" cy="2530475"/>
          </a:xfrm>
          <a:prstGeom prst="rect">
            <a:avLst/>
          </a:prstGeom>
          <a:noFill/>
          <a:extLst>
            <a:ext uri="{909E8E84-426E-40DD-AFC4-6F175D3DCCD1}">
              <a14:hiddenFill xmlns:a14="http://schemas.microsoft.com/office/drawing/2010/main">
                <a:solidFill>
                  <a:srgbClr val="FFFFFF"/>
                </a:solidFill>
              </a14:hiddenFill>
            </a:ext>
          </a:extLst>
        </p:spPr>
      </p:pic>
      <p:sp>
        <p:nvSpPr>
          <p:cNvPr id="66568" name="Text Box 8"/>
          <p:cNvSpPr txBox="1">
            <a:spLocks noChangeArrowheads="1"/>
          </p:cNvSpPr>
          <p:nvPr/>
        </p:nvSpPr>
        <p:spPr bwMode="auto">
          <a:xfrm>
            <a:off x="3810000" y="4032000"/>
            <a:ext cx="576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sz="1600" dirty="0">
                <a:solidFill>
                  <a:schemeClr val="tx1"/>
                </a:solidFill>
                <a:latin typeface="Times New Roman" panose="02020603050405020304" pitchFamily="18" charset="0"/>
                <a:cs typeface="Times New Roman" panose="02020603050405020304" pitchFamily="18" charset="0"/>
              </a:rPr>
              <a:t>t(</a:t>
            </a:r>
            <a:r>
              <a:rPr lang="de-DE" altLang="de-DE" sz="1600" dirty="0" err="1">
                <a:solidFill>
                  <a:schemeClr val="tx1"/>
                </a:solidFill>
                <a:latin typeface="Times New Roman" panose="02020603050405020304" pitchFamily="18" charset="0"/>
                <a:cs typeface="Times New Roman" panose="02020603050405020304" pitchFamily="18" charset="0"/>
              </a:rPr>
              <a:t>ns</a:t>
            </a:r>
            <a:r>
              <a:rPr lang="de-DE" altLang="de-DE" sz="1600" dirty="0">
                <a:solidFill>
                  <a:schemeClr val="tx1"/>
                </a:solidFill>
                <a:latin typeface="Times New Roman" panose="02020603050405020304" pitchFamily="18" charset="0"/>
                <a:cs typeface="Times New Roman" panose="02020603050405020304" pitchFamily="18" charset="0"/>
              </a:rPr>
              <a:t>)</a:t>
            </a:r>
          </a:p>
        </p:txBody>
      </p:sp>
      <p:sp>
        <p:nvSpPr>
          <p:cNvPr id="66571" name="Text Box 11"/>
          <p:cNvSpPr txBox="1">
            <a:spLocks noChangeArrowheads="1"/>
          </p:cNvSpPr>
          <p:nvPr/>
        </p:nvSpPr>
        <p:spPr bwMode="auto">
          <a:xfrm>
            <a:off x="5943600" y="3573016"/>
            <a:ext cx="1332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sz="1600" dirty="0" err="1">
                <a:solidFill>
                  <a:schemeClr val="tx1"/>
                </a:solidFill>
                <a:latin typeface="Times New Roman" panose="02020603050405020304" pitchFamily="18" charset="0"/>
                <a:cs typeface="Times New Roman" panose="02020603050405020304" pitchFamily="18" charset="0"/>
              </a:rPr>
              <a:t>Electric</a:t>
            </a:r>
            <a:r>
              <a:rPr lang="de-DE" altLang="de-DE" sz="1600" dirty="0">
                <a:solidFill>
                  <a:schemeClr val="tx1"/>
                </a:solidFill>
                <a:latin typeface="Times New Roman" panose="02020603050405020304" pitchFamily="18" charset="0"/>
                <a:cs typeface="Times New Roman" panose="02020603050405020304" pitchFamily="18" charset="0"/>
              </a:rPr>
              <a:t> </a:t>
            </a:r>
            <a:r>
              <a:rPr lang="de-DE" altLang="de-DE" sz="1600" dirty="0" err="1">
                <a:solidFill>
                  <a:schemeClr val="tx1"/>
                </a:solidFill>
                <a:latin typeface="Times New Roman" panose="02020603050405020304" pitchFamily="18" charset="0"/>
                <a:cs typeface="Times New Roman" panose="02020603050405020304" pitchFamily="18" charset="0"/>
              </a:rPr>
              <a:t>field</a:t>
            </a:r>
            <a:endParaRPr lang="de-DE" altLang="de-DE" sz="1600" dirty="0">
              <a:solidFill>
                <a:schemeClr val="tx1"/>
              </a:solidFill>
              <a:latin typeface="Times New Roman" panose="02020603050405020304" pitchFamily="18" charset="0"/>
              <a:cs typeface="Times New Roman" panose="02020603050405020304" pitchFamily="18" charset="0"/>
            </a:endParaRPr>
          </a:p>
        </p:txBody>
      </p:sp>
      <p:sp>
        <p:nvSpPr>
          <p:cNvPr id="66572" name="Text Box 12"/>
          <p:cNvSpPr txBox="1">
            <a:spLocks noChangeArrowheads="1"/>
          </p:cNvSpPr>
          <p:nvPr/>
        </p:nvSpPr>
        <p:spPr bwMode="auto">
          <a:xfrm>
            <a:off x="5400000" y="1195200"/>
            <a:ext cx="2484000" cy="338554"/>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600" dirty="0">
                <a:solidFill>
                  <a:schemeClr val="tx1"/>
                </a:solidFill>
                <a:latin typeface="Times New Roman" panose="02020603050405020304" pitchFamily="18" charset="0"/>
                <a:cs typeface="Times New Roman" panose="02020603050405020304" pitchFamily="18" charset="0"/>
              </a:rPr>
              <a:t>Multi </a:t>
            </a:r>
            <a:r>
              <a:rPr lang="de-DE" altLang="de-DE" sz="1600" dirty="0" err="1">
                <a:solidFill>
                  <a:schemeClr val="tx1"/>
                </a:solidFill>
                <a:latin typeface="Times New Roman" panose="02020603050405020304" pitchFamily="18" charset="0"/>
                <a:cs typeface="Times New Roman" panose="02020603050405020304" pitchFamily="18" charset="0"/>
              </a:rPr>
              <a:t>Geometry</a:t>
            </a:r>
            <a:r>
              <a:rPr lang="de-DE" altLang="de-DE" sz="1600" dirty="0">
                <a:solidFill>
                  <a:schemeClr val="tx1"/>
                </a:solidFill>
                <a:latin typeface="Times New Roman" panose="02020603050405020304" pitchFamily="18" charset="0"/>
                <a:cs typeface="Times New Roman" panose="02020603050405020304" pitchFamily="18" charset="0"/>
              </a:rPr>
              <a:t> Simulation </a:t>
            </a:r>
          </a:p>
        </p:txBody>
      </p:sp>
      <p:sp>
        <p:nvSpPr>
          <p:cNvPr id="66574" name="Text Box 14"/>
          <p:cNvSpPr txBox="1">
            <a:spLocks noChangeArrowheads="1"/>
          </p:cNvSpPr>
          <p:nvPr/>
        </p:nvSpPr>
        <p:spPr bwMode="auto">
          <a:xfrm>
            <a:off x="7772400" y="4032000"/>
            <a:ext cx="612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sz="1600" dirty="0">
                <a:solidFill>
                  <a:schemeClr val="tx1"/>
                </a:solidFill>
                <a:latin typeface="Times New Roman" panose="02020603050405020304" pitchFamily="18" charset="0"/>
                <a:cs typeface="Times New Roman" panose="02020603050405020304" pitchFamily="18" charset="0"/>
              </a:rPr>
              <a:t>t(</a:t>
            </a:r>
            <a:r>
              <a:rPr lang="de-DE" altLang="de-DE" sz="1600" dirty="0" err="1">
                <a:solidFill>
                  <a:schemeClr val="tx1"/>
                </a:solidFill>
                <a:latin typeface="Times New Roman" panose="02020603050405020304" pitchFamily="18" charset="0"/>
                <a:cs typeface="Times New Roman" panose="02020603050405020304" pitchFamily="18" charset="0"/>
              </a:rPr>
              <a:t>ns</a:t>
            </a:r>
            <a:r>
              <a:rPr lang="de-DE" altLang="de-DE" sz="1600" dirty="0">
                <a:solidFill>
                  <a:schemeClr val="tx1"/>
                </a:solidFill>
                <a:latin typeface="Times New Roman" panose="02020603050405020304" pitchFamily="18" charset="0"/>
                <a:cs typeface="Times New Roman" panose="02020603050405020304" pitchFamily="18" charset="0"/>
              </a:rPr>
              <a:t>)</a:t>
            </a:r>
          </a:p>
        </p:txBody>
      </p:sp>
      <p:sp>
        <p:nvSpPr>
          <p:cNvPr id="66575" name="Text Box 15"/>
          <p:cNvSpPr txBox="1">
            <a:spLocks noChangeArrowheads="1"/>
          </p:cNvSpPr>
          <p:nvPr/>
        </p:nvSpPr>
        <p:spPr bwMode="auto">
          <a:xfrm>
            <a:off x="8458200" y="1339850"/>
            <a:ext cx="648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sz="1600" dirty="0">
                <a:solidFill>
                  <a:schemeClr val="tx1"/>
                </a:solidFill>
                <a:latin typeface="Times New Roman" panose="02020603050405020304" pitchFamily="18" charset="0"/>
                <a:cs typeface="Times New Roman" panose="02020603050405020304" pitchFamily="18" charset="0"/>
              </a:rPr>
              <a:t>V/cm</a:t>
            </a:r>
          </a:p>
        </p:txBody>
      </p:sp>
      <p:sp>
        <p:nvSpPr>
          <p:cNvPr id="66576" name="Oval 16"/>
          <p:cNvSpPr>
            <a:spLocks noChangeArrowheads="1"/>
          </p:cNvSpPr>
          <p:nvPr/>
        </p:nvSpPr>
        <p:spPr bwMode="auto">
          <a:xfrm>
            <a:off x="3733800" y="2362200"/>
            <a:ext cx="152400" cy="152400"/>
          </a:xfrm>
          <a:prstGeom prst="ellipse">
            <a:avLst/>
          </a:prstGeom>
          <a:solidFill>
            <a:srgbClr val="00B8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solidFill>
                  <a:schemeClr val="tx1"/>
                </a:solidFill>
              </a:rPr>
              <a:t>+</a:t>
            </a:r>
          </a:p>
        </p:txBody>
      </p:sp>
      <p:sp>
        <p:nvSpPr>
          <p:cNvPr id="66577" name="Oval 17"/>
          <p:cNvSpPr>
            <a:spLocks noChangeArrowheads="1"/>
          </p:cNvSpPr>
          <p:nvPr/>
        </p:nvSpPr>
        <p:spPr bwMode="auto">
          <a:xfrm>
            <a:off x="3810000" y="1905000"/>
            <a:ext cx="152400" cy="152400"/>
          </a:xfrm>
          <a:prstGeom prst="ellipse">
            <a:avLst/>
          </a:pr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solidFill>
                  <a:schemeClr val="tx1"/>
                </a:solidFill>
              </a:rPr>
              <a:t>-</a:t>
            </a:r>
          </a:p>
        </p:txBody>
      </p:sp>
      <p:sp>
        <p:nvSpPr>
          <p:cNvPr id="66578" name="Line 18"/>
          <p:cNvSpPr>
            <a:spLocks noChangeShapeType="1"/>
          </p:cNvSpPr>
          <p:nvPr/>
        </p:nvSpPr>
        <p:spPr bwMode="auto">
          <a:xfrm flipV="1">
            <a:off x="3886200" y="2133600"/>
            <a:ext cx="152400" cy="22860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79" name="Line 19"/>
          <p:cNvSpPr>
            <a:spLocks noChangeShapeType="1"/>
          </p:cNvSpPr>
          <p:nvPr/>
        </p:nvSpPr>
        <p:spPr bwMode="auto">
          <a:xfrm flipH="1">
            <a:off x="3581400" y="2209800"/>
            <a:ext cx="152400" cy="228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err="1" smtClean="0">
                <a:solidFill>
                  <a:srgbClr val="0000CC"/>
                </a:solidFill>
                <a:latin typeface="Times New Roman" pitchFamily="18" charset="0"/>
                <a:ea typeface="ＭＳ Ｐゴシック" pitchFamily="34" charset="-128"/>
                <a:cs typeface="Times New Roman"/>
              </a:rPr>
              <a:t>Risetime</a:t>
            </a:r>
            <a:r>
              <a:rPr lang="en-GB" altLang="de-DE" sz="2600" b="1" dirty="0" smtClean="0">
                <a:solidFill>
                  <a:srgbClr val="0000CC"/>
                </a:solidFill>
                <a:latin typeface="Times New Roman" pitchFamily="18" charset="0"/>
                <a:ea typeface="ＭＳ Ｐゴシック" pitchFamily="34" charset="-128"/>
                <a:cs typeface="Times New Roman"/>
              </a:rPr>
              <a:t> distribution plots</a:t>
            </a:r>
            <a:endParaRPr lang="en-GB" altLang="de-DE" sz="2600" b="1" dirty="0" smtClean="0">
              <a:solidFill>
                <a:srgbClr val="0000CC"/>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3751791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3" descr="seg333231"/>
          <p:cNvPicPr>
            <a:picLocks noChangeAspect="1" noChangeArrowheads="1"/>
          </p:cNvPicPr>
          <p:nvPr/>
        </p:nvPicPr>
        <p:blipFill>
          <a:blip r:embed="rId2" cstate="print">
            <a:extLst>
              <a:ext uri="{28A0092B-C50C-407E-A947-70E740481C1C}">
                <a14:useLocalDpi xmlns:a14="http://schemas.microsoft.com/office/drawing/2010/main" val="0"/>
              </a:ext>
            </a:extLst>
          </a:blip>
          <a:srcRect b="14400"/>
          <a:stretch>
            <a:fillRect/>
          </a:stretch>
        </p:blipFill>
        <p:spPr bwMode="auto">
          <a:xfrm>
            <a:off x="609600" y="3789040"/>
            <a:ext cx="74676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 Box 5"/>
          <p:cNvSpPr txBox="1">
            <a:spLocks noChangeArrowheads="1"/>
          </p:cNvSpPr>
          <p:nvPr/>
        </p:nvSpPr>
        <p:spPr bwMode="auto">
          <a:xfrm>
            <a:off x="1600200" y="35052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buClrTx/>
              <a:buSzTx/>
              <a:buFontTx/>
              <a:buNone/>
            </a:pPr>
            <a:endParaRPr lang="de-DE" altLang="de-DE">
              <a:solidFill>
                <a:schemeClr val="tx1"/>
              </a:solidFill>
              <a:latin typeface="Verdana" pitchFamily="34" charset="0"/>
            </a:endParaRPr>
          </a:p>
        </p:txBody>
      </p:sp>
      <p:sp>
        <p:nvSpPr>
          <p:cNvPr id="67590" name="Text Box 6"/>
          <p:cNvSpPr txBox="1">
            <a:spLocks noChangeArrowheads="1"/>
          </p:cNvSpPr>
          <p:nvPr/>
        </p:nvSpPr>
        <p:spPr bwMode="auto">
          <a:xfrm>
            <a:off x="2520192" y="3501008"/>
            <a:ext cx="3780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sz="1600" dirty="0" err="1">
                <a:solidFill>
                  <a:srgbClr val="0000CC"/>
                </a:solidFill>
                <a:latin typeface="Times New Roman" panose="02020603050405020304" pitchFamily="18" charset="0"/>
                <a:cs typeface="Times New Roman" panose="02020603050405020304" pitchFamily="18" charset="0"/>
              </a:rPr>
              <a:t>Intensity</a:t>
            </a:r>
            <a:r>
              <a:rPr lang="de-DE" altLang="de-DE" sz="1600" dirty="0">
                <a:solidFill>
                  <a:srgbClr val="0000CC"/>
                </a:solidFill>
                <a:latin typeface="Times New Roman" panose="02020603050405020304" pitchFamily="18" charset="0"/>
                <a:cs typeface="Times New Roman" panose="02020603050405020304" pitchFamily="18" charset="0"/>
              </a:rPr>
              <a:t> </a:t>
            </a:r>
            <a:r>
              <a:rPr lang="de-DE" altLang="de-DE" sz="1600" dirty="0" err="1">
                <a:solidFill>
                  <a:srgbClr val="0000CC"/>
                </a:solidFill>
                <a:latin typeface="Times New Roman" panose="02020603050405020304" pitchFamily="18" charset="0"/>
                <a:cs typeface="Times New Roman" panose="02020603050405020304" pitchFamily="18" charset="0"/>
              </a:rPr>
              <a:t>distribution</a:t>
            </a:r>
            <a:r>
              <a:rPr lang="de-DE" altLang="de-DE" sz="1600" dirty="0">
                <a:solidFill>
                  <a:srgbClr val="0000CC"/>
                </a:solidFill>
                <a:latin typeface="Times New Roman" panose="02020603050405020304" pitchFamily="18" charset="0"/>
                <a:cs typeface="Times New Roman" panose="02020603050405020304" pitchFamily="18" charset="0"/>
              </a:rPr>
              <a:t> </a:t>
            </a:r>
            <a:r>
              <a:rPr lang="de-DE" altLang="de-DE" sz="1600" dirty="0" err="1">
                <a:solidFill>
                  <a:srgbClr val="0000CC"/>
                </a:solidFill>
                <a:latin typeface="Times New Roman" panose="02020603050405020304" pitchFamily="18" charset="0"/>
                <a:cs typeface="Times New Roman" panose="02020603050405020304" pitchFamily="18" charset="0"/>
              </a:rPr>
              <a:t>for</a:t>
            </a:r>
            <a:r>
              <a:rPr lang="de-DE" altLang="de-DE" sz="1600" dirty="0">
                <a:solidFill>
                  <a:srgbClr val="0000CC"/>
                </a:solidFill>
                <a:latin typeface="Times New Roman" panose="02020603050405020304" pitchFamily="18" charset="0"/>
                <a:cs typeface="Times New Roman" panose="02020603050405020304" pitchFamily="18" charset="0"/>
              </a:rPr>
              <a:t> </a:t>
            </a:r>
            <a:r>
              <a:rPr lang="de-DE" altLang="de-DE" sz="1600" dirty="0" err="1">
                <a:solidFill>
                  <a:srgbClr val="0000CC"/>
                </a:solidFill>
                <a:latin typeface="Times New Roman" panose="02020603050405020304" pitchFamily="18" charset="0"/>
                <a:cs typeface="Times New Roman" panose="02020603050405020304" pitchFamily="18" charset="0"/>
              </a:rPr>
              <a:t>segments</a:t>
            </a:r>
            <a:r>
              <a:rPr lang="de-DE" altLang="de-DE" sz="1600" dirty="0">
                <a:solidFill>
                  <a:srgbClr val="0000CC"/>
                </a:solidFill>
                <a:latin typeface="Times New Roman" panose="02020603050405020304" pitchFamily="18" charset="0"/>
                <a:cs typeface="Times New Roman" panose="02020603050405020304" pitchFamily="18" charset="0"/>
              </a:rPr>
              <a:t> in </a:t>
            </a:r>
            <a:r>
              <a:rPr lang="de-DE" altLang="de-DE" sz="1600" dirty="0" err="1">
                <a:solidFill>
                  <a:srgbClr val="0000CC"/>
                </a:solidFill>
                <a:latin typeface="Times New Roman" panose="02020603050405020304" pitchFamily="18" charset="0"/>
                <a:cs typeface="Times New Roman" panose="02020603050405020304" pitchFamily="18" charset="0"/>
              </a:rPr>
              <a:t>row</a:t>
            </a:r>
            <a:r>
              <a:rPr lang="de-DE" altLang="de-DE" sz="1600" dirty="0">
                <a:solidFill>
                  <a:srgbClr val="0000CC"/>
                </a:solidFill>
                <a:latin typeface="Times New Roman" panose="02020603050405020304" pitchFamily="18" charset="0"/>
                <a:cs typeface="Times New Roman" panose="02020603050405020304" pitchFamily="18" charset="0"/>
              </a:rPr>
              <a:t> F</a:t>
            </a:r>
          </a:p>
        </p:txBody>
      </p:sp>
      <p:sp>
        <p:nvSpPr>
          <p:cNvPr id="67591" name="Text Box 7"/>
          <p:cNvSpPr txBox="1">
            <a:spLocks noChangeArrowheads="1"/>
          </p:cNvSpPr>
          <p:nvPr/>
        </p:nvSpPr>
        <p:spPr bwMode="auto">
          <a:xfrm>
            <a:off x="838200" y="6264000"/>
            <a:ext cx="1188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sz="1600" dirty="0">
                <a:solidFill>
                  <a:schemeClr val="tx1"/>
                </a:solidFill>
                <a:latin typeface="Times New Roman" panose="02020603050405020304" pitchFamily="18" charset="0"/>
                <a:cs typeface="Times New Roman" panose="02020603050405020304" pitchFamily="18" charset="0"/>
              </a:rPr>
              <a:t>Segment F3</a:t>
            </a:r>
          </a:p>
        </p:txBody>
      </p:sp>
      <p:sp>
        <p:nvSpPr>
          <p:cNvPr id="67592" name="Text Box 8"/>
          <p:cNvSpPr txBox="1">
            <a:spLocks noChangeArrowheads="1"/>
          </p:cNvSpPr>
          <p:nvPr/>
        </p:nvSpPr>
        <p:spPr bwMode="auto">
          <a:xfrm>
            <a:off x="3352800" y="6264000"/>
            <a:ext cx="122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sz="1600" dirty="0">
                <a:solidFill>
                  <a:schemeClr val="tx1"/>
                </a:solidFill>
                <a:latin typeface="Times New Roman" panose="02020603050405020304" pitchFamily="18" charset="0"/>
                <a:cs typeface="Times New Roman" panose="02020603050405020304" pitchFamily="18" charset="0"/>
              </a:rPr>
              <a:t>Segment F2</a:t>
            </a:r>
          </a:p>
        </p:txBody>
      </p:sp>
      <p:sp>
        <p:nvSpPr>
          <p:cNvPr id="67593" name="Text Box 9"/>
          <p:cNvSpPr txBox="1">
            <a:spLocks noChangeArrowheads="1"/>
          </p:cNvSpPr>
          <p:nvPr/>
        </p:nvSpPr>
        <p:spPr bwMode="auto">
          <a:xfrm>
            <a:off x="5724000" y="6264000"/>
            <a:ext cx="1188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sz="1600" dirty="0">
                <a:solidFill>
                  <a:schemeClr val="tx1"/>
                </a:solidFill>
                <a:latin typeface="Times New Roman" panose="02020603050405020304" pitchFamily="18" charset="0"/>
                <a:cs typeface="Times New Roman" panose="02020603050405020304" pitchFamily="18" charset="0"/>
              </a:rPr>
              <a:t>Segment F1</a:t>
            </a:r>
          </a:p>
        </p:txBody>
      </p:sp>
      <p:pic>
        <p:nvPicPr>
          <p:cNvPr id="6759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2" y="1195203"/>
            <a:ext cx="1766182" cy="2109129"/>
          </a:xfrm>
          <a:prstGeom prst="rect">
            <a:avLst/>
          </a:prstGeom>
          <a:noFill/>
          <a:extLst>
            <a:ext uri="{909E8E84-426E-40DD-AFC4-6F175D3DCCD1}">
              <a14:hiddenFill xmlns:a14="http://schemas.microsoft.com/office/drawing/2010/main">
                <a:solidFill>
                  <a:srgbClr val="FFFFFF"/>
                </a:solidFill>
              </a14:hiddenFill>
            </a:ext>
          </a:extLst>
        </p:spPr>
      </p:pic>
      <p:pic>
        <p:nvPicPr>
          <p:cNvPr id="67597"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3" y="1195203"/>
            <a:ext cx="2068476" cy="2040286"/>
          </a:xfrm>
          <a:prstGeom prst="rect">
            <a:avLst/>
          </a:prstGeom>
          <a:noFill/>
          <a:extLst>
            <a:ext uri="{909E8E84-426E-40DD-AFC4-6F175D3DCCD1}">
              <a14:hiddenFill xmlns:a14="http://schemas.microsoft.com/office/drawing/2010/main">
                <a:solidFill>
                  <a:srgbClr val="FFFFFF"/>
                </a:solidFill>
              </a14:hiddenFill>
            </a:ext>
          </a:extLst>
        </p:spPr>
      </p:pic>
      <p:sp>
        <p:nvSpPr>
          <p:cNvPr id="67598" name="Text Box 14"/>
          <p:cNvSpPr txBox="1">
            <a:spLocks noChangeArrowheads="1"/>
          </p:cNvSpPr>
          <p:nvPr/>
        </p:nvSpPr>
        <p:spPr bwMode="auto">
          <a:xfrm>
            <a:off x="838200" y="2448000"/>
            <a:ext cx="1296000" cy="70788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600" dirty="0" err="1">
                <a:solidFill>
                  <a:schemeClr val="tx1"/>
                </a:solidFill>
                <a:latin typeface="Times New Roman" panose="02020603050405020304" pitchFamily="18" charset="0"/>
                <a:cs typeface="Times New Roman" panose="02020603050405020304" pitchFamily="18" charset="0"/>
              </a:rPr>
              <a:t>Geometric</a:t>
            </a:r>
            <a:r>
              <a:rPr lang="de-DE" altLang="de-DE" sz="1600" dirty="0">
                <a:solidFill>
                  <a:schemeClr val="tx1"/>
                </a:solidFill>
                <a:latin typeface="Times New Roman" panose="02020603050405020304" pitchFamily="18" charset="0"/>
                <a:cs typeface="Times New Roman" panose="02020603050405020304" pitchFamily="18" charset="0"/>
              </a:rPr>
              <a:t> </a:t>
            </a:r>
          </a:p>
          <a:p>
            <a:pPr>
              <a:spcBef>
                <a:spcPct val="50000"/>
              </a:spcBef>
            </a:pPr>
            <a:r>
              <a:rPr lang="de-DE" altLang="de-DE" sz="1600" dirty="0" err="1">
                <a:solidFill>
                  <a:schemeClr val="tx1"/>
                </a:solidFill>
                <a:latin typeface="Times New Roman" panose="02020603050405020304" pitchFamily="18" charset="0"/>
                <a:cs typeface="Times New Roman" panose="02020603050405020304" pitchFamily="18" charset="0"/>
              </a:rPr>
              <a:t>segmentation</a:t>
            </a:r>
            <a:endParaRPr lang="de-DE" altLang="de-DE" sz="1600" dirty="0">
              <a:solidFill>
                <a:schemeClr val="tx1"/>
              </a:solidFill>
              <a:latin typeface="Times New Roman" panose="02020603050405020304" pitchFamily="18" charset="0"/>
              <a:cs typeface="Times New Roman" panose="02020603050405020304" pitchFamily="18" charset="0"/>
            </a:endParaRPr>
          </a:p>
        </p:txBody>
      </p:sp>
      <p:sp>
        <p:nvSpPr>
          <p:cNvPr id="67599" name="Text Box 15"/>
          <p:cNvSpPr txBox="1">
            <a:spLocks noChangeArrowheads="1"/>
          </p:cNvSpPr>
          <p:nvPr/>
        </p:nvSpPr>
        <p:spPr bwMode="auto">
          <a:xfrm>
            <a:off x="7010400" y="2592000"/>
            <a:ext cx="1836000" cy="33855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600" dirty="0">
                <a:solidFill>
                  <a:schemeClr val="tx1"/>
                </a:solidFill>
                <a:latin typeface="Times New Roman" panose="02020603050405020304" pitchFamily="18" charset="0"/>
                <a:cs typeface="Times New Roman" panose="02020603050405020304" pitchFamily="18" charset="0"/>
              </a:rPr>
              <a:t>MGS Segmentation </a:t>
            </a:r>
          </a:p>
        </p:txBody>
      </p:sp>
      <p:sp>
        <p:nvSpPr>
          <p:cNvPr id="67600" name="Text Box 16"/>
          <p:cNvSpPr txBox="1">
            <a:spLocks noChangeArrowheads="1"/>
          </p:cNvSpPr>
          <p:nvPr/>
        </p:nvSpPr>
        <p:spPr bwMode="auto">
          <a:xfrm>
            <a:off x="4860000" y="3276000"/>
            <a:ext cx="864000" cy="24622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000" dirty="0" err="1">
                <a:latin typeface="Times New Roman" panose="02020603050405020304" pitchFamily="18" charset="0"/>
                <a:cs typeface="Times New Roman" panose="02020603050405020304" pitchFamily="18" charset="0"/>
              </a:rPr>
              <a:t>r</a:t>
            </a:r>
            <a:r>
              <a:rPr lang="de-DE" altLang="de-DE" sz="1000" dirty="0" err="1" smtClean="0">
                <a:solidFill>
                  <a:schemeClr val="tx1"/>
                </a:solidFill>
                <a:latin typeface="Times New Roman" panose="02020603050405020304" pitchFamily="18" charset="0"/>
                <a:cs typeface="Times New Roman" panose="02020603050405020304" pitchFamily="18" charset="0"/>
              </a:rPr>
              <a:t>adius</a:t>
            </a:r>
            <a:r>
              <a:rPr lang="de-DE" altLang="de-DE" sz="1000" dirty="0" smtClean="0">
                <a:solidFill>
                  <a:schemeClr val="tx1"/>
                </a:solidFill>
                <a:latin typeface="Times New Roman" panose="02020603050405020304" pitchFamily="18" charset="0"/>
                <a:cs typeface="Times New Roman" panose="02020603050405020304" pitchFamily="18" charset="0"/>
              </a:rPr>
              <a:t> </a:t>
            </a:r>
            <a:r>
              <a:rPr lang="de-DE" altLang="de-DE" sz="1000" dirty="0">
                <a:solidFill>
                  <a:schemeClr val="tx1"/>
                </a:solidFill>
                <a:latin typeface="Times New Roman" panose="02020603050405020304" pitchFamily="18" charset="0"/>
                <a:cs typeface="Times New Roman" panose="02020603050405020304" pitchFamily="18" charset="0"/>
              </a:rPr>
              <a:t>(mm)</a:t>
            </a:r>
          </a:p>
        </p:txBody>
      </p:sp>
      <p:sp>
        <p:nvSpPr>
          <p:cNvPr id="14"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cs typeface="Times New Roman"/>
              </a:rPr>
              <a:t>Effective segmentation</a:t>
            </a:r>
            <a:endParaRPr lang="en-GB" altLang="de-DE" sz="2600" b="1" dirty="0" smtClean="0">
              <a:solidFill>
                <a:srgbClr val="0000CC"/>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1888438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l-GR" altLang="de-DE" sz="2600" b="1" dirty="0" smtClean="0">
                <a:solidFill>
                  <a:srgbClr val="0000CC"/>
                </a:solidFill>
                <a:latin typeface="Times New Roman"/>
                <a:ea typeface="ＭＳ Ｐゴシック" pitchFamily="34" charset="-128"/>
                <a:cs typeface="Times New Roman"/>
              </a:rPr>
              <a:t>γ</a:t>
            </a:r>
            <a:r>
              <a:rPr lang="en-US" altLang="de-DE" sz="2600" b="1" dirty="0" smtClean="0">
                <a:solidFill>
                  <a:srgbClr val="0000CC"/>
                </a:solidFill>
                <a:latin typeface="Times New Roman"/>
                <a:ea typeface="ＭＳ Ｐゴシック" pitchFamily="34" charset="-128"/>
                <a:cs typeface="Times New Roman"/>
              </a:rPr>
              <a:t>-ray spectroscopy with 3D position sensitive </a:t>
            </a:r>
            <a:r>
              <a:rPr lang="en-US" altLang="de-DE" sz="2600" b="1" dirty="0" err="1" smtClean="0">
                <a:solidFill>
                  <a:srgbClr val="0000CC"/>
                </a:solidFill>
                <a:latin typeface="Times New Roman"/>
                <a:ea typeface="ＭＳ Ｐゴシック" pitchFamily="34" charset="-128"/>
                <a:cs typeface="Times New Roman"/>
              </a:rPr>
              <a:t>HPGe</a:t>
            </a:r>
            <a:r>
              <a:rPr lang="en-US" altLang="de-DE" sz="2600" b="1" dirty="0" smtClean="0">
                <a:solidFill>
                  <a:srgbClr val="0000CC"/>
                </a:solidFill>
                <a:latin typeface="Times New Roman"/>
                <a:ea typeface="ＭＳ Ｐゴシック" pitchFamily="34" charset="-128"/>
                <a:cs typeface="Times New Roman"/>
              </a:rPr>
              <a:t> detectors</a:t>
            </a:r>
            <a:endParaRPr lang="en-US" altLang="de-DE" sz="2600" b="1" dirty="0" smtClean="0">
              <a:solidFill>
                <a:srgbClr val="0000CC"/>
              </a:solidFill>
              <a:latin typeface="Times New Roman" pitchFamily="18" charset="0"/>
              <a:ea typeface="ＭＳ Ｐゴシック" pitchFamily="34" charset="-128"/>
            </a:endParaRPr>
          </a:p>
        </p:txBody>
      </p:sp>
      <p:sp>
        <p:nvSpPr>
          <p:cNvPr id="3" name="Text Box 2"/>
          <p:cNvSpPr txBox="1">
            <a:spLocks noChangeArrowheads="1"/>
          </p:cNvSpPr>
          <p:nvPr/>
        </p:nvSpPr>
        <p:spPr bwMode="auto">
          <a:xfrm>
            <a:off x="228600" y="1796703"/>
            <a:ext cx="723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de-DE" sz="1800"/>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25266"/>
            <a:ext cx="4392613" cy="2139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7"/>
          <p:cNvSpPr>
            <a:spLocks noChangeArrowheads="1"/>
          </p:cNvSpPr>
          <p:nvPr/>
        </p:nvSpPr>
        <p:spPr bwMode="auto">
          <a:xfrm>
            <a:off x="323850" y="3057178"/>
            <a:ext cx="2519363" cy="10445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Rectangle 11"/>
          <p:cNvSpPr>
            <a:spLocks noChangeArrowheads="1"/>
          </p:cNvSpPr>
          <p:nvPr/>
        </p:nvSpPr>
        <p:spPr bwMode="auto">
          <a:xfrm>
            <a:off x="1258888" y="1725266"/>
            <a:ext cx="2089150"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Rectangle 12"/>
          <p:cNvSpPr>
            <a:spLocks noChangeArrowheads="1"/>
          </p:cNvSpPr>
          <p:nvPr/>
        </p:nvSpPr>
        <p:spPr bwMode="auto">
          <a:xfrm>
            <a:off x="1258888" y="4533553"/>
            <a:ext cx="2089150"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 name="Rectangle 79"/>
          <p:cNvSpPr>
            <a:spLocks noChangeArrowheads="1"/>
          </p:cNvSpPr>
          <p:nvPr/>
        </p:nvSpPr>
        <p:spPr bwMode="auto">
          <a:xfrm>
            <a:off x="3167063" y="5830541"/>
            <a:ext cx="144462" cy="179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8" name="Group 84"/>
          <p:cNvGrpSpPr>
            <a:grpSpLocks/>
          </p:cNvGrpSpPr>
          <p:nvPr/>
        </p:nvGrpSpPr>
        <p:grpSpPr bwMode="auto">
          <a:xfrm>
            <a:off x="0" y="4425603"/>
            <a:ext cx="4535488" cy="2139950"/>
            <a:chOff x="0" y="2568"/>
            <a:chExt cx="2857" cy="1348"/>
          </a:xfrm>
        </p:grpSpPr>
        <p:grpSp>
          <p:nvGrpSpPr>
            <p:cNvPr id="49" name="Group 82"/>
            <p:cNvGrpSpPr>
              <a:grpSpLocks/>
            </p:cNvGrpSpPr>
            <p:nvPr/>
          </p:nvGrpSpPr>
          <p:grpSpPr bwMode="auto">
            <a:xfrm>
              <a:off x="0" y="2568"/>
              <a:ext cx="2857" cy="1348"/>
              <a:chOff x="0" y="2682"/>
              <a:chExt cx="2857" cy="1348"/>
            </a:xfrm>
          </p:grpSpPr>
          <p:pic>
            <p:nvPicPr>
              <p:cNvPr id="5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82"/>
                <a:ext cx="2767" cy="13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Rectangle 8"/>
              <p:cNvSpPr>
                <a:spLocks noChangeArrowheads="1"/>
              </p:cNvSpPr>
              <p:nvPr/>
            </p:nvSpPr>
            <p:spPr bwMode="auto">
              <a:xfrm>
                <a:off x="181" y="3543"/>
                <a:ext cx="1406" cy="38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3" name="Group 81"/>
              <p:cNvGrpSpPr>
                <a:grpSpLocks/>
              </p:cNvGrpSpPr>
              <p:nvPr/>
            </p:nvGrpSpPr>
            <p:grpSpPr bwMode="auto">
              <a:xfrm>
                <a:off x="1973" y="3158"/>
                <a:ext cx="884" cy="862"/>
                <a:chOff x="1973" y="3158"/>
                <a:chExt cx="884" cy="862"/>
              </a:xfrm>
            </p:grpSpPr>
            <p:sp>
              <p:nvSpPr>
                <p:cNvPr id="54" name="Rectangle 78"/>
                <p:cNvSpPr>
                  <a:spLocks noChangeArrowheads="1"/>
                </p:cNvSpPr>
                <p:nvPr/>
              </p:nvSpPr>
              <p:spPr bwMode="auto">
                <a:xfrm>
                  <a:off x="1973" y="3838"/>
                  <a:ext cx="884" cy="18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5" name="Picture 6" descr="stopped"/>
                <p:cNvPicPr>
                  <a:picLocks noChangeAspect="1" noChangeArrowheads="1"/>
                </p:cNvPicPr>
                <p:nvPr/>
              </p:nvPicPr>
              <p:blipFill>
                <a:blip r:embed="rId3">
                  <a:extLst>
                    <a:ext uri="{28A0092B-C50C-407E-A947-70E740481C1C}">
                      <a14:useLocalDpi xmlns:a14="http://schemas.microsoft.com/office/drawing/2010/main" val="0"/>
                    </a:ext>
                  </a:extLst>
                </a:blip>
                <a:srcRect b="2965"/>
                <a:stretch>
                  <a:fillRect/>
                </a:stretch>
              </p:blipFill>
              <p:spPr bwMode="auto">
                <a:xfrm>
                  <a:off x="2018" y="3158"/>
                  <a:ext cx="816" cy="7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Line 80"/>
                <p:cNvSpPr>
                  <a:spLocks noChangeShapeType="1"/>
                </p:cNvSpPr>
                <p:nvPr/>
              </p:nvSpPr>
              <p:spPr bwMode="auto">
                <a:xfrm>
                  <a:off x="1995" y="3348"/>
                  <a:ext cx="91" cy="46"/>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50" name="Rectangle 83"/>
            <p:cNvSpPr>
              <a:spLocks noChangeArrowheads="1"/>
            </p:cNvSpPr>
            <p:nvPr/>
          </p:nvSpPr>
          <p:spPr bwMode="auto">
            <a:xfrm>
              <a:off x="839" y="2568"/>
              <a:ext cx="1111" cy="2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9" name="Text Box 89"/>
          <p:cNvSpPr txBox="1">
            <a:spLocks noChangeArrowheads="1"/>
          </p:cNvSpPr>
          <p:nvPr/>
        </p:nvSpPr>
        <p:spPr bwMode="auto">
          <a:xfrm>
            <a:off x="0" y="1195200"/>
            <a:ext cx="5400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de-DE" b="1" dirty="0"/>
              <a:t>In </a:t>
            </a:r>
            <a:r>
              <a:rPr lang="es-ES" altLang="de-DE" b="1" dirty="0" err="1"/>
              <a:t>flight</a:t>
            </a:r>
            <a:r>
              <a:rPr lang="es-ES" altLang="de-DE" b="1" dirty="0"/>
              <a:t> </a:t>
            </a:r>
            <a:r>
              <a:rPr lang="es-ES" altLang="de-DE" b="1" dirty="0">
                <a:latin typeface="Symbol" pitchFamily="18" charset="2"/>
              </a:rPr>
              <a:t>g</a:t>
            </a:r>
            <a:r>
              <a:rPr lang="es-ES" altLang="de-DE" b="1" dirty="0"/>
              <a:t>-</a:t>
            </a:r>
            <a:r>
              <a:rPr lang="es-ES" altLang="de-DE" b="1" dirty="0" err="1"/>
              <a:t>ray</a:t>
            </a:r>
            <a:r>
              <a:rPr lang="es-ES" altLang="de-DE" b="1" dirty="0"/>
              <a:t> </a:t>
            </a:r>
            <a:r>
              <a:rPr lang="es-ES" altLang="de-DE" b="1" dirty="0" err="1"/>
              <a:t>spectroscopy</a:t>
            </a:r>
            <a:endParaRPr lang="es-ES" altLang="de-DE" b="1" dirty="0"/>
          </a:p>
        </p:txBody>
      </p:sp>
      <p:sp>
        <p:nvSpPr>
          <p:cNvPr id="60" name="Text Box 90"/>
          <p:cNvSpPr txBox="1">
            <a:spLocks noChangeArrowheads="1"/>
          </p:cNvSpPr>
          <p:nvPr/>
        </p:nvSpPr>
        <p:spPr bwMode="auto">
          <a:xfrm>
            <a:off x="0" y="4101753"/>
            <a:ext cx="5400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de-DE" b="1"/>
              <a:t>Decay </a:t>
            </a:r>
            <a:r>
              <a:rPr lang="es-ES" altLang="de-DE" b="1">
                <a:latin typeface="Symbol" pitchFamily="18" charset="2"/>
              </a:rPr>
              <a:t>g-</a:t>
            </a:r>
            <a:r>
              <a:rPr lang="es-ES" altLang="de-DE" b="1"/>
              <a:t>ray spectroscopy after implantation</a:t>
            </a:r>
          </a:p>
        </p:txBody>
      </p:sp>
      <p:grpSp>
        <p:nvGrpSpPr>
          <p:cNvPr id="62" name="Group 20"/>
          <p:cNvGrpSpPr>
            <a:grpSpLocks/>
          </p:cNvGrpSpPr>
          <p:nvPr/>
        </p:nvGrpSpPr>
        <p:grpSpPr bwMode="auto">
          <a:xfrm>
            <a:off x="5076825" y="1557338"/>
            <a:ext cx="1368425" cy="1277937"/>
            <a:chOff x="3175" y="1548"/>
            <a:chExt cx="862" cy="805"/>
          </a:xfrm>
        </p:grpSpPr>
        <p:sp>
          <p:nvSpPr>
            <p:cNvPr id="63" name="Line 21"/>
            <p:cNvSpPr>
              <a:spLocks noChangeShapeType="1"/>
            </p:cNvSpPr>
            <p:nvPr/>
          </p:nvSpPr>
          <p:spPr bwMode="auto">
            <a:xfrm>
              <a:off x="3211" y="2329"/>
              <a:ext cx="618" cy="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 name="Arc 22"/>
            <p:cNvSpPr>
              <a:spLocks/>
            </p:cNvSpPr>
            <p:nvPr/>
          </p:nvSpPr>
          <p:spPr bwMode="auto">
            <a:xfrm rot="2700000">
              <a:off x="3291" y="2180"/>
              <a:ext cx="173" cy="173"/>
            </a:xfrm>
            <a:custGeom>
              <a:avLst/>
              <a:gdLst>
                <a:gd name="G0" fmla="+- 5999 0 0"/>
                <a:gd name="G1" fmla="+- 21600 0 0"/>
                <a:gd name="G2" fmla="+- 21600 0 0"/>
                <a:gd name="T0" fmla="*/ 0 w 24538"/>
                <a:gd name="T1" fmla="*/ 850 h 21600"/>
                <a:gd name="T2" fmla="*/ 24538 w 24538"/>
                <a:gd name="T3" fmla="*/ 10516 h 21600"/>
                <a:gd name="T4" fmla="*/ 5999 w 24538"/>
                <a:gd name="T5" fmla="*/ 21600 h 21600"/>
              </a:gdLst>
              <a:ahLst/>
              <a:cxnLst>
                <a:cxn ang="0">
                  <a:pos x="T0" y="T1"/>
                </a:cxn>
                <a:cxn ang="0">
                  <a:pos x="T2" y="T3"/>
                </a:cxn>
                <a:cxn ang="0">
                  <a:pos x="T4" y="T5"/>
                </a:cxn>
              </a:cxnLst>
              <a:rect l="0" t="0" r="r" b="b"/>
              <a:pathLst>
                <a:path w="24538" h="21600" fill="none" extrusionOk="0">
                  <a:moveTo>
                    <a:pt x="-1" y="849"/>
                  </a:moveTo>
                  <a:cubicBezTo>
                    <a:pt x="1949" y="286"/>
                    <a:pt x="3969" y="-1"/>
                    <a:pt x="5999" y="0"/>
                  </a:cubicBezTo>
                  <a:cubicBezTo>
                    <a:pt x="13598" y="0"/>
                    <a:pt x="20638" y="3993"/>
                    <a:pt x="24538" y="10515"/>
                  </a:cubicBezTo>
                </a:path>
                <a:path w="24538" h="21600" stroke="0" extrusionOk="0">
                  <a:moveTo>
                    <a:pt x="-1" y="849"/>
                  </a:moveTo>
                  <a:cubicBezTo>
                    <a:pt x="1949" y="286"/>
                    <a:pt x="3969" y="-1"/>
                    <a:pt x="5999" y="0"/>
                  </a:cubicBezTo>
                  <a:cubicBezTo>
                    <a:pt x="13598" y="0"/>
                    <a:pt x="20638" y="3993"/>
                    <a:pt x="24538" y="10515"/>
                  </a:cubicBezTo>
                  <a:lnTo>
                    <a:pt x="5999" y="21600"/>
                  </a:lnTo>
                  <a:close/>
                </a:path>
              </a:pathLst>
            </a:custGeom>
            <a:noFill/>
            <a:ln w="9525">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Text Box 23"/>
            <p:cNvSpPr txBox="1">
              <a:spLocks noChangeArrowheads="1"/>
            </p:cNvSpPr>
            <p:nvPr/>
          </p:nvSpPr>
          <p:spPr bwMode="auto">
            <a:xfrm>
              <a:off x="3175" y="1865"/>
              <a:ext cx="2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2400">
                  <a:latin typeface="Times New Roman" pitchFamily="18" charset="0"/>
                  <a:sym typeface="Symbol" pitchFamily="18" charset="2"/>
                </a:rPr>
                <a:t></a:t>
              </a:r>
              <a:endParaRPr lang="en-US" altLang="de-DE" sz="2400">
                <a:latin typeface="Times New Roman" pitchFamily="18" charset="0"/>
              </a:endParaRPr>
            </a:p>
          </p:txBody>
        </p:sp>
        <p:grpSp>
          <p:nvGrpSpPr>
            <p:cNvPr id="66" name="Group 24"/>
            <p:cNvGrpSpPr>
              <a:grpSpLocks/>
            </p:cNvGrpSpPr>
            <p:nvPr/>
          </p:nvGrpSpPr>
          <p:grpSpPr bwMode="auto">
            <a:xfrm rot="2700000">
              <a:off x="3472" y="1523"/>
              <a:ext cx="539" cy="590"/>
              <a:chOff x="3719" y="2523"/>
              <a:chExt cx="1012" cy="1246"/>
            </a:xfrm>
          </p:grpSpPr>
          <p:sp>
            <p:nvSpPr>
              <p:cNvPr id="71" name="AutoShape 25"/>
              <p:cNvSpPr>
                <a:spLocks noChangeArrowheads="1"/>
              </p:cNvSpPr>
              <p:nvPr/>
            </p:nvSpPr>
            <p:spPr bwMode="auto">
              <a:xfrm rot="10800000" flipV="1">
                <a:off x="3719" y="2523"/>
                <a:ext cx="1012" cy="123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Line 26"/>
              <p:cNvSpPr>
                <a:spLocks noChangeShapeType="1"/>
              </p:cNvSpPr>
              <p:nvPr/>
            </p:nvSpPr>
            <p:spPr bwMode="auto">
              <a:xfrm rot="16200000" flipV="1">
                <a:off x="4223" y="3274"/>
                <a:ext cx="0" cy="5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 name="Line 27"/>
              <p:cNvSpPr>
                <a:spLocks noChangeShapeType="1"/>
              </p:cNvSpPr>
              <p:nvPr/>
            </p:nvSpPr>
            <p:spPr bwMode="auto">
              <a:xfrm rot="16200000" flipV="1">
                <a:off x="4230" y="3024"/>
                <a:ext cx="0" cy="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 name="Line 28"/>
              <p:cNvSpPr>
                <a:spLocks noChangeShapeType="1"/>
              </p:cNvSpPr>
              <p:nvPr/>
            </p:nvSpPr>
            <p:spPr bwMode="auto">
              <a:xfrm rot="16200000" flipV="1">
                <a:off x="4223" y="2773"/>
                <a:ext cx="0" cy="7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 name="Line 29"/>
              <p:cNvSpPr>
                <a:spLocks noChangeShapeType="1"/>
              </p:cNvSpPr>
              <p:nvPr/>
            </p:nvSpPr>
            <p:spPr bwMode="auto">
              <a:xfrm rot="16200000" flipV="1">
                <a:off x="4223" y="2525"/>
                <a:ext cx="0" cy="8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 name="Line 30"/>
              <p:cNvSpPr>
                <a:spLocks noChangeShapeType="1"/>
              </p:cNvSpPr>
              <p:nvPr/>
            </p:nvSpPr>
            <p:spPr bwMode="auto">
              <a:xfrm rot="16200000" flipV="1">
                <a:off x="4217" y="2276"/>
                <a:ext cx="0" cy="9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 name="Line 31"/>
              <p:cNvSpPr>
                <a:spLocks noChangeShapeType="1"/>
              </p:cNvSpPr>
              <p:nvPr/>
            </p:nvSpPr>
            <p:spPr bwMode="auto">
              <a:xfrm rot="-5400000">
                <a:off x="3758" y="3102"/>
                <a:ext cx="1238" cy="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 name="Line 32"/>
              <p:cNvSpPr>
                <a:spLocks noChangeShapeType="1"/>
              </p:cNvSpPr>
              <p:nvPr/>
            </p:nvSpPr>
            <p:spPr bwMode="auto">
              <a:xfrm rot="16200000" flipV="1">
                <a:off x="3420" y="3108"/>
                <a:ext cx="1238" cy="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7" name="Line 33"/>
            <p:cNvSpPr>
              <a:spLocks noChangeShapeType="1"/>
            </p:cNvSpPr>
            <p:nvPr/>
          </p:nvSpPr>
          <p:spPr bwMode="auto">
            <a:xfrm flipV="1">
              <a:off x="3220" y="1820"/>
              <a:ext cx="431" cy="499"/>
            </a:xfrm>
            <a:prstGeom prst="line">
              <a:avLst/>
            </a:prstGeom>
            <a:noFill/>
            <a:ln w="1905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 name="Line 34"/>
            <p:cNvSpPr>
              <a:spLocks noChangeShapeType="1"/>
            </p:cNvSpPr>
            <p:nvPr/>
          </p:nvSpPr>
          <p:spPr bwMode="auto">
            <a:xfrm>
              <a:off x="3651" y="1820"/>
              <a:ext cx="159" cy="0"/>
            </a:xfrm>
            <a:prstGeom prst="line">
              <a:avLst/>
            </a:prstGeom>
            <a:noFill/>
            <a:ln w="1905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 name="Line 35"/>
            <p:cNvSpPr>
              <a:spLocks noChangeShapeType="1"/>
            </p:cNvSpPr>
            <p:nvPr/>
          </p:nvSpPr>
          <p:spPr bwMode="auto">
            <a:xfrm flipH="1" flipV="1">
              <a:off x="3788" y="1684"/>
              <a:ext cx="22" cy="136"/>
            </a:xfrm>
            <a:prstGeom prst="line">
              <a:avLst/>
            </a:prstGeom>
            <a:noFill/>
            <a:ln w="1905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 name="Line 36"/>
            <p:cNvSpPr>
              <a:spLocks noChangeShapeType="1"/>
            </p:cNvSpPr>
            <p:nvPr/>
          </p:nvSpPr>
          <p:spPr bwMode="auto">
            <a:xfrm>
              <a:off x="3788" y="1684"/>
              <a:ext cx="204" cy="46"/>
            </a:xfrm>
            <a:prstGeom prst="line">
              <a:avLst/>
            </a:prstGeom>
            <a:noFill/>
            <a:ln w="1905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79" name="Picture 38" descr="science?_ob=MiamiCaptionURL&amp;_method=retrieve&amp;_udi=B6TJM-4R9GGMT-2&amp;_image=B6TJM-4R9GGMT-2-3&amp;_ba=&amp;_user=100081&amp;_rdoc=1&amp;_fmt=full&amp;_orig=search&amp;_cdi=5314&amp;view=c&amp;_isHiQual=Y&amp;_acct=C000007478&amp;_version=1&amp;_urlVersion=0&amp;_userid=100081&amp;md5=d0eb0128c89e0e81be3d636218fc88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7288" y="3356992"/>
            <a:ext cx="165735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Text Box 39"/>
          <p:cNvSpPr txBox="1">
            <a:spLocks noChangeArrowheads="1"/>
          </p:cNvSpPr>
          <p:nvPr/>
        </p:nvSpPr>
        <p:spPr bwMode="auto">
          <a:xfrm>
            <a:off x="6804248" y="3717355"/>
            <a:ext cx="233975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de-DE" sz="1400" i="1" dirty="0" smtClean="0">
                <a:solidFill>
                  <a:srgbClr val="0000CC"/>
                </a:solidFill>
                <a:latin typeface="Times New Roman" panose="02020603050405020304" pitchFamily="18" charset="0"/>
                <a:cs typeface="Times New Roman" panose="02020603050405020304" pitchFamily="18" charset="0"/>
              </a:rPr>
              <a:t>Background suppression </a:t>
            </a:r>
            <a:r>
              <a:rPr lang="es-ES" altLang="de-DE" sz="1400" dirty="0" smtClean="0">
                <a:latin typeface="Times New Roman" panose="02020603050405020304" pitchFamily="18" charset="0"/>
                <a:cs typeface="Times New Roman" panose="02020603050405020304" pitchFamily="18" charset="0"/>
              </a:rPr>
              <a:t>and </a:t>
            </a:r>
            <a:r>
              <a:rPr lang="es-ES" altLang="de-DE" sz="1400" dirty="0">
                <a:latin typeface="Times New Roman" panose="02020603050405020304" pitchFamily="18" charset="0"/>
                <a:cs typeface="Times New Roman" panose="02020603050405020304" pitchFamily="18" charset="0"/>
              </a:rPr>
              <a:t>P/T </a:t>
            </a:r>
            <a:r>
              <a:rPr lang="en-US" altLang="de-DE" sz="1400" dirty="0" smtClean="0">
                <a:latin typeface="Times New Roman" panose="02020603050405020304" pitchFamily="18" charset="0"/>
                <a:cs typeface="Times New Roman" panose="02020603050405020304" pitchFamily="18" charset="0"/>
              </a:rPr>
              <a:t>can be improved by applying imaging techniques.</a:t>
            </a:r>
            <a:endParaRPr lang="en-US" altLang="de-DE" sz="1400" i="1" dirty="0">
              <a:latin typeface="Times New Roman" panose="02020603050405020304" pitchFamily="18" charset="0"/>
              <a:cs typeface="Times New Roman" panose="02020603050405020304" pitchFamily="18" charset="0"/>
            </a:endParaRPr>
          </a:p>
        </p:txBody>
      </p:sp>
      <p:pic>
        <p:nvPicPr>
          <p:cNvPr id="81" name="Picture 40" descr="science?_ob=MiamiCaptionURL&amp;_method=retrieve&amp;_udi=B6TJM-4R9GGMT-2&amp;_image=B6TJM-4R9GGMT-2-D&amp;_ba=&amp;_user=100081&amp;_rdoc=1&amp;_fmt=full&amp;_orig=search&amp;_cdi=5314&amp;view=c&amp;_isHiQual=Y&amp;_acct=C000007478&amp;_version=1&amp;_urlVersion=0&amp;_userid=100081&amp;md5=962bc0db7dfc89dcbc6eb47a59540c9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357" y="4968000"/>
            <a:ext cx="2708087" cy="1340876"/>
          </a:xfrm>
          <a:prstGeom prst="rect">
            <a:avLst/>
          </a:prstGeom>
          <a:noFill/>
          <a:extLst>
            <a:ext uri="{909E8E84-426E-40DD-AFC4-6F175D3DCCD1}">
              <a14:hiddenFill xmlns:a14="http://schemas.microsoft.com/office/drawing/2010/main">
                <a:solidFill>
                  <a:srgbClr val="FFFFFF"/>
                </a:solidFill>
              </a14:hiddenFill>
            </a:ext>
          </a:extLst>
        </p:spPr>
      </p:pic>
      <p:sp>
        <p:nvSpPr>
          <p:cNvPr id="82" name="Text Box 41"/>
          <p:cNvSpPr txBox="1">
            <a:spLocks noChangeArrowheads="1"/>
          </p:cNvSpPr>
          <p:nvPr/>
        </p:nvSpPr>
        <p:spPr bwMode="auto">
          <a:xfrm>
            <a:off x="4140000" y="6624000"/>
            <a:ext cx="25920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de-DE" sz="1000" dirty="0">
                <a:latin typeface="Times New Roman" panose="02020603050405020304" pitchFamily="18" charset="0"/>
                <a:cs typeface="Times New Roman" panose="02020603050405020304" pitchFamily="18" charset="0"/>
              </a:rPr>
              <a:t>S. </a:t>
            </a:r>
            <a:r>
              <a:rPr lang="es-ES" altLang="de-DE" sz="1000" dirty="0" err="1">
                <a:latin typeface="Times New Roman" panose="02020603050405020304" pitchFamily="18" charset="0"/>
                <a:cs typeface="Times New Roman" panose="02020603050405020304" pitchFamily="18" charset="0"/>
              </a:rPr>
              <a:t>Tashenov</a:t>
            </a:r>
            <a:r>
              <a:rPr lang="es-ES" altLang="de-DE" sz="1000" dirty="0">
                <a:latin typeface="Times New Roman" panose="02020603050405020304" pitchFamily="18" charset="0"/>
                <a:cs typeface="Times New Roman" panose="02020603050405020304" pitchFamily="18" charset="0"/>
              </a:rPr>
              <a:t>, et al. NIMA 586 (2008) 224-228</a:t>
            </a:r>
          </a:p>
        </p:txBody>
      </p:sp>
      <p:pic>
        <p:nvPicPr>
          <p:cNvPr id="41" name="Picture 78"/>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8204" t="11127" r="16696" b="18318"/>
          <a:stretch>
            <a:fillRect/>
          </a:stretch>
        </p:blipFill>
        <p:spPr bwMode="auto">
          <a:xfrm>
            <a:off x="3407346" y="2525489"/>
            <a:ext cx="1239837" cy="155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0261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T90_mgs_scan"/>
          <p:cNvPicPr>
            <a:picLocks noChangeAspect="1" noChangeArrowheads="1"/>
          </p:cNvPicPr>
          <p:nvPr/>
        </p:nvPicPr>
        <p:blipFill>
          <a:blip r:embed="rId2">
            <a:extLst>
              <a:ext uri="{28A0092B-C50C-407E-A947-70E740481C1C}">
                <a14:useLocalDpi xmlns:a14="http://schemas.microsoft.com/office/drawing/2010/main" val="0"/>
              </a:ext>
            </a:extLst>
          </a:blip>
          <a:srcRect b="5917"/>
          <a:stretch>
            <a:fillRect/>
          </a:stretch>
        </p:blipFill>
        <p:spPr bwMode="auto">
          <a:xfrm>
            <a:off x="2667000" y="1443038"/>
            <a:ext cx="6477000" cy="3067050"/>
          </a:xfrm>
          <a:prstGeom prst="rect">
            <a:avLst/>
          </a:prstGeom>
          <a:noFill/>
          <a:extLst>
            <a:ext uri="{909E8E84-426E-40DD-AFC4-6F175D3DCCD1}">
              <a14:hiddenFill xmlns:a14="http://schemas.microsoft.com/office/drawing/2010/main">
                <a:solidFill>
                  <a:srgbClr val="FFFFFF"/>
                </a:solidFill>
              </a14:hiddenFill>
            </a:ext>
          </a:extLst>
        </p:spPr>
      </p:pic>
      <p:sp>
        <p:nvSpPr>
          <p:cNvPr id="68611" name="Text Box 3"/>
          <p:cNvSpPr txBox="1">
            <a:spLocks noChangeArrowheads="1"/>
          </p:cNvSpPr>
          <p:nvPr/>
        </p:nvSpPr>
        <p:spPr bwMode="auto">
          <a:xfrm>
            <a:off x="3352800" y="4433888"/>
            <a:ext cx="2971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a:solidFill>
                  <a:schemeClr val="tx1"/>
                </a:solidFill>
                <a:latin typeface="Verdana" pitchFamily="34" charset="0"/>
              </a:rPr>
              <a:t>Experimental </a:t>
            </a:r>
          </a:p>
        </p:txBody>
      </p:sp>
      <p:sp>
        <p:nvSpPr>
          <p:cNvPr id="68612" name="Text Box 4"/>
          <p:cNvSpPr txBox="1">
            <a:spLocks noChangeArrowheads="1"/>
          </p:cNvSpPr>
          <p:nvPr/>
        </p:nvSpPr>
        <p:spPr bwMode="auto">
          <a:xfrm>
            <a:off x="6781800" y="4433888"/>
            <a:ext cx="2971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a:solidFill>
                  <a:schemeClr val="tx1"/>
                </a:solidFill>
                <a:latin typeface="Verdana" pitchFamily="34" charset="0"/>
              </a:rPr>
              <a:t>Simulated </a:t>
            </a:r>
          </a:p>
        </p:txBody>
      </p:sp>
      <p:sp>
        <p:nvSpPr>
          <p:cNvPr id="68614" name="Text Box 6"/>
          <p:cNvSpPr txBox="1">
            <a:spLocks noChangeArrowheads="1"/>
          </p:cNvSpPr>
          <p:nvPr/>
        </p:nvSpPr>
        <p:spPr bwMode="auto">
          <a:xfrm>
            <a:off x="2988000" y="4860000"/>
            <a:ext cx="5760000" cy="3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dirty="0" err="1">
                <a:solidFill>
                  <a:schemeClr val="tx1"/>
                </a:solidFill>
                <a:latin typeface="Times New Roman" panose="02020603050405020304" pitchFamily="18" charset="0"/>
                <a:cs typeface="Times New Roman" panose="02020603050405020304" pitchFamily="18" charset="0"/>
              </a:rPr>
              <a:t>Discrepancy</a:t>
            </a:r>
            <a:r>
              <a:rPr lang="de-DE" altLang="de-DE" dirty="0">
                <a:solidFill>
                  <a:schemeClr val="tx1"/>
                </a:solidFill>
                <a:latin typeface="Times New Roman" panose="02020603050405020304" pitchFamily="18" charset="0"/>
                <a:cs typeface="Times New Roman" panose="02020603050405020304" pitchFamily="18" charset="0"/>
              </a:rPr>
              <a:t> in </a:t>
            </a:r>
            <a:r>
              <a:rPr lang="de-DE" altLang="de-DE" dirty="0" err="1">
                <a:solidFill>
                  <a:schemeClr val="tx1"/>
                </a:solidFill>
                <a:latin typeface="Times New Roman" panose="02020603050405020304" pitchFamily="18" charset="0"/>
                <a:cs typeface="Times New Roman" panose="02020603050405020304" pitchFamily="18" charset="0"/>
              </a:rPr>
              <a:t>the</a:t>
            </a:r>
            <a:r>
              <a:rPr lang="de-DE" altLang="de-DE" dirty="0">
                <a:solidFill>
                  <a:schemeClr val="tx1"/>
                </a:solidFill>
                <a:latin typeface="Times New Roman" panose="02020603050405020304" pitchFamily="18" charset="0"/>
                <a:cs typeface="Times New Roman" panose="02020603050405020304" pitchFamily="18" charset="0"/>
              </a:rPr>
              <a:t> T90 </a:t>
            </a:r>
            <a:r>
              <a:rPr lang="de-DE" altLang="de-DE" dirty="0" err="1">
                <a:solidFill>
                  <a:schemeClr val="tx1"/>
                </a:solidFill>
                <a:latin typeface="Times New Roman" panose="02020603050405020304" pitchFamily="18" charset="0"/>
                <a:cs typeface="Times New Roman" panose="02020603050405020304" pitchFamily="18" charset="0"/>
              </a:rPr>
              <a:t>values</a:t>
            </a:r>
            <a:r>
              <a:rPr lang="de-DE" altLang="de-DE" dirty="0">
                <a:solidFill>
                  <a:schemeClr val="tx1"/>
                </a:solidFill>
                <a:latin typeface="Times New Roman" panose="02020603050405020304" pitchFamily="18" charset="0"/>
                <a:cs typeface="Times New Roman" panose="02020603050405020304" pitchFamily="18" charset="0"/>
              </a:rPr>
              <a:t> </a:t>
            </a:r>
            <a:r>
              <a:rPr lang="de-DE" altLang="de-DE" dirty="0" err="1">
                <a:solidFill>
                  <a:schemeClr val="tx1"/>
                </a:solidFill>
                <a:latin typeface="Times New Roman" panose="02020603050405020304" pitchFamily="18" charset="0"/>
                <a:cs typeface="Times New Roman" panose="02020603050405020304" pitchFamily="18" charset="0"/>
              </a:rPr>
              <a:t>near</a:t>
            </a:r>
            <a:r>
              <a:rPr lang="de-DE" altLang="de-DE" dirty="0">
                <a:solidFill>
                  <a:schemeClr val="tx1"/>
                </a:solidFill>
                <a:latin typeface="Times New Roman" panose="02020603050405020304" pitchFamily="18" charset="0"/>
                <a:cs typeface="Times New Roman" panose="02020603050405020304" pitchFamily="18" charset="0"/>
              </a:rPr>
              <a:t> </a:t>
            </a:r>
            <a:r>
              <a:rPr lang="de-DE" altLang="de-DE" dirty="0" err="1">
                <a:solidFill>
                  <a:schemeClr val="tx1"/>
                </a:solidFill>
                <a:latin typeface="Times New Roman" panose="02020603050405020304" pitchFamily="18" charset="0"/>
                <a:cs typeface="Times New Roman" panose="02020603050405020304" pitchFamily="18" charset="0"/>
              </a:rPr>
              <a:t>the</a:t>
            </a:r>
            <a:r>
              <a:rPr lang="de-DE" altLang="de-DE" dirty="0">
                <a:solidFill>
                  <a:schemeClr val="tx1"/>
                </a:solidFill>
                <a:latin typeface="Times New Roman" panose="02020603050405020304" pitchFamily="18" charset="0"/>
                <a:cs typeface="Times New Roman" panose="02020603050405020304" pitchFamily="18" charset="0"/>
              </a:rPr>
              <a:t> </a:t>
            </a:r>
            <a:r>
              <a:rPr lang="de-DE" altLang="de-DE" dirty="0" err="1">
                <a:solidFill>
                  <a:schemeClr val="tx1"/>
                </a:solidFill>
                <a:latin typeface="Times New Roman" panose="02020603050405020304" pitchFamily="18" charset="0"/>
                <a:cs typeface="Times New Roman" panose="02020603050405020304" pitchFamily="18" charset="0"/>
              </a:rPr>
              <a:t>core</a:t>
            </a:r>
            <a:r>
              <a:rPr lang="de-DE" altLang="de-DE" dirty="0">
                <a:solidFill>
                  <a:schemeClr val="tx1"/>
                </a:solidFill>
                <a:latin typeface="Times New Roman" panose="02020603050405020304" pitchFamily="18" charset="0"/>
                <a:cs typeface="Times New Roman" panose="02020603050405020304" pitchFamily="18" charset="0"/>
              </a:rPr>
              <a:t> in ring 1 ~ 50 </a:t>
            </a:r>
            <a:r>
              <a:rPr lang="de-DE" altLang="de-DE" dirty="0" err="1">
                <a:solidFill>
                  <a:schemeClr val="tx1"/>
                </a:solidFill>
                <a:latin typeface="Times New Roman" panose="02020603050405020304" pitchFamily="18" charset="0"/>
                <a:cs typeface="Times New Roman" panose="02020603050405020304" pitchFamily="18" charset="0"/>
              </a:rPr>
              <a:t>ns</a:t>
            </a:r>
            <a:endParaRPr lang="de-DE" altLang="de-DE" dirty="0">
              <a:solidFill>
                <a:schemeClr val="tx1"/>
              </a:solidFill>
              <a:latin typeface="Times New Roman" panose="02020603050405020304" pitchFamily="18" charset="0"/>
              <a:cs typeface="Times New Roman" panose="02020603050405020304" pitchFamily="18" charset="0"/>
            </a:endParaRPr>
          </a:p>
        </p:txBody>
      </p:sp>
      <p:sp>
        <p:nvSpPr>
          <p:cNvPr id="68615" name="Text Box 7"/>
          <p:cNvSpPr txBox="1">
            <a:spLocks noChangeArrowheads="1"/>
          </p:cNvSpPr>
          <p:nvPr/>
        </p:nvSpPr>
        <p:spPr bwMode="auto">
          <a:xfrm>
            <a:off x="540000" y="5562600"/>
            <a:ext cx="7776000" cy="584775"/>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100000"/>
              </a:lnSpc>
              <a:buClrTx/>
              <a:buSzTx/>
              <a:buFontTx/>
              <a:buNone/>
            </a:pPr>
            <a:r>
              <a:rPr lang="en-US" altLang="de-DE" sz="1600" dirty="0" smtClean="0">
                <a:solidFill>
                  <a:schemeClr val="tx1"/>
                </a:solidFill>
                <a:latin typeface="Times New Roman" panose="02020603050405020304" pitchFamily="18" charset="0"/>
                <a:cs typeface="Times New Roman" panose="02020603050405020304" pitchFamily="18" charset="0"/>
              </a:rPr>
              <a:t>Extremely important to have an experimental pulse shape basis for PSA to be applied to the complicated geometries.</a:t>
            </a:r>
            <a:endParaRPr lang="en-US" altLang="de-DE" sz="1600" dirty="0">
              <a:solidFill>
                <a:schemeClr val="tx1"/>
              </a:solidFill>
              <a:latin typeface="Times New Roman" panose="02020603050405020304" pitchFamily="18" charset="0"/>
              <a:cs typeface="Times New Roman" panose="02020603050405020304" pitchFamily="18" charset="0"/>
            </a:endParaRPr>
          </a:p>
        </p:txBody>
      </p:sp>
      <p:pic>
        <p:nvPicPr>
          <p:cNvPr id="6861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828800"/>
            <a:ext cx="2209800" cy="2022475"/>
          </a:xfrm>
          <a:prstGeom prst="rect">
            <a:avLst/>
          </a:prstGeom>
          <a:noFill/>
          <a:extLst>
            <a:ext uri="{909E8E84-426E-40DD-AFC4-6F175D3DCCD1}">
              <a14:hiddenFill xmlns:a14="http://schemas.microsoft.com/office/drawing/2010/main">
                <a:solidFill>
                  <a:srgbClr val="FFFFFF"/>
                </a:solidFill>
              </a14:hiddenFill>
            </a:ext>
          </a:extLst>
        </p:spPr>
      </p:pic>
      <p:sp>
        <p:nvSpPr>
          <p:cNvPr id="68617" name="Text Box 9"/>
          <p:cNvSpPr txBox="1">
            <a:spLocks noChangeArrowheads="1"/>
          </p:cNvSpPr>
          <p:nvPr/>
        </p:nvSpPr>
        <p:spPr bwMode="auto">
          <a:xfrm>
            <a:off x="5257800" y="1309688"/>
            <a:ext cx="160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sz="1600">
                <a:solidFill>
                  <a:schemeClr val="tx1"/>
                </a:solidFill>
                <a:latin typeface="Verdana" pitchFamily="34" charset="0"/>
              </a:rPr>
              <a:t>t(ns)</a:t>
            </a:r>
          </a:p>
        </p:txBody>
      </p:sp>
      <p:sp>
        <p:nvSpPr>
          <p:cNvPr id="68618" name="Text Box 10"/>
          <p:cNvSpPr txBox="1">
            <a:spLocks noChangeArrowheads="1"/>
          </p:cNvSpPr>
          <p:nvPr/>
        </p:nvSpPr>
        <p:spPr bwMode="auto">
          <a:xfrm>
            <a:off x="8229600" y="1295400"/>
            <a:ext cx="160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sz="1600">
                <a:solidFill>
                  <a:schemeClr val="tx1"/>
                </a:solidFill>
                <a:latin typeface="Verdana" pitchFamily="34" charset="0"/>
              </a:rPr>
              <a:t>t(ns)</a:t>
            </a:r>
          </a:p>
        </p:txBody>
      </p:sp>
      <p:sp>
        <p:nvSpPr>
          <p:cNvPr id="11"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cs typeface="Times New Roman"/>
              </a:rPr>
              <a:t>From 2D to 3D: first deep insight into the detector</a:t>
            </a:r>
            <a:endParaRPr lang="en-GB" altLang="de-DE" sz="2600" b="1" dirty="0" smtClean="0">
              <a:solidFill>
                <a:srgbClr val="0000CC"/>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104359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8615"/>
                                        </p:tgtEl>
                                        <p:attrNameLst>
                                          <p:attrName>style.visibility</p:attrName>
                                        </p:attrNameLst>
                                      </p:cBhvr>
                                      <p:to>
                                        <p:strVal val="visible"/>
                                      </p:to>
                                    </p:set>
                                    <p:animEffect transition="in" filter="blinds(horizontal)">
                                      <p:cBhvr>
                                        <p:cTn id="7" dur="500"/>
                                        <p:tgtEl>
                                          <p:spTgt spid="68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US" altLang="de-DE" sz="2600" b="1" dirty="0" smtClean="0">
                <a:solidFill>
                  <a:srgbClr val="0000CC"/>
                </a:solidFill>
                <a:latin typeface="Times New Roman"/>
                <a:ea typeface="ＭＳ Ｐゴシック" pitchFamily="34" charset="-128"/>
                <a:cs typeface="Times New Roman"/>
              </a:rPr>
              <a:t>Summary &amp; outlook</a:t>
            </a:r>
            <a:endParaRPr lang="en-US" altLang="de-DE" sz="2600" b="1" dirty="0" smtClean="0">
              <a:solidFill>
                <a:srgbClr val="0000CC"/>
              </a:solidFill>
              <a:latin typeface="Times New Roman" pitchFamily="18" charset="0"/>
              <a:ea typeface="ＭＳ Ｐゴシック" pitchFamily="34" charset="-128"/>
            </a:endParaRPr>
          </a:p>
        </p:txBody>
      </p:sp>
      <p:sp>
        <p:nvSpPr>
          <p:cNvPr id="12" name="Text Box 3"/>
          <p:cNvSpPr txBox="1">
            <a:spLocks noChangeArrowheads="1"/>
          </p:cNvSpPr>
          <p:nvPr/>
        </p:nvSpPr>
        <p:spPr bwMode="auto">
          <a:xfrm>
            <a:off x="0" y="1195200"/>
            <a:ext cx="9144000" cy="521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altLang="de-DE" dirty="0"/>
              <a:t> We have developed a </a:t>
            </a:r>
            <a:r>
              <a:rPr lang="en-US" altLang="de-DE" dirty="0">
                <a:latin typeface="Symbol" pitchFamily="18" charset="2"/>
              </a:rPr>
              <a:t>g</a:t>
            </a:r>
            <a:r>
              <a:rPr lang="en-US" altLang="de-DE" dirty="0"/>
              <a:t>-camera with spatial resolution, linearity and field of view substantially improved with respect to similar existing devices (3 times larger FOV, 2 times better resolution).</a:t>
            </a:r>
          </a:p>
          <a:p>
            <a:pPr>
              <a:spcBef>
                <a:spcPct val="50000"/>
              </a:spcBef>
              <a:buFontTx/>
              <a:buChar char="•"/>
            </a:pPr>
            <a:r>
              <a:rPr lang="en-US" altLang="de-DE" dirty="0"/>
              <a:t> These improvements in the detection system allow us to characterize the pulse shape of </a:t>
            </a:r>
            <a:r>
              <a:rPr lang="en-US" altLang="de-DE" dirty="0" err="1"/>
              <a:t>HPGe</a:t>
            </a:r>
            <a:r>
              <a:rPr lang="en-US" altLang="de-DE" dirty="0"/>
              <a:t> detectors with an spatial matrix resolution of about 2 mm and in a short period of time (about 2 days per crystal of 9x7 cm</a:t>
            </a:r>
            <a:r>
              <a:rPr lang="en-US" altLang="de-DE" baseline="30000" dirty="0"/>
              <a:t>2</a:t>
            </a:r>
            <a:r>
              <a:rPr lang="en-US" altLang="de-DE" dirty="0"/>
              <a:t> size compared to 3 months needed by other approaches).</a:t>
            </a:r>
          </a:p>
          <a:p>
            <a:pPr>
              <a:spcBef>
                <a:spcPct val="50000"/>
              </a:spcBef>
              <a:buFontTx/>
              <a:buChar char="•"/>
            </a:pPr>
            <a:r>
              <a:rPr lang="en-US" altLang="de-DE" dirty="0"/>
              <a:t> The good performance of this new detection system makes it very suitable for many </a:t>
            </a:r>
            <a:r>
              <a:rPr lang="en-US" altLang="de-DE" dirty="0">
                <a:latin typeface="Symbol" pitchFamily="18" charset="2"/>
              </a:rPr>
              <a:t>g</a:t>
            </a:r>
            <a:r>
              <a:rPr lang="en-US" altLang="de-DE" dirty="0"/>
              <a:t>-ray  imaging applications, not only in RIB experiments but also e.g. for medical </a:t>
            </a:r>
            <a:r>
              <a:rPr lang="en-US" altLang="de-DE" dirty="0" smtClean="0"/>
              <a:t>physics</a:t>
            </a:r>
            <a:endParaRPr lang="en-US" altLang="de-DE" dirty="0"/>
          </a:p>
          <a:p>
            <a:pPr>
              <a:spcBef>
                <a:spcPct val="50000"/>
              </a:spcBef>
              <a:buFontTx/>
              <a:buChar char="•"/>
            </a:pPr>
            <a:endParaRPr lang="en-US" altLang="de-DE" dirty="0"/>
          </a:p>
          <a:p>
            <a:pPr>
              <a:spcBef>
                <a:spcPct val="50000"/>
              </a:spcBef>
              <a:buFontTx/>
              <a:buChar char="•"/>
            </a:pPr>
            <a:r>
              <a:rPr lang="en-US" altLang="de-DE" dirty="0"/>
              <a:t> Our system uses conventional NIM and VME electronics, which makes it not easily portable, not easily scalable and rather expensive if one wants to build many of these devices. However, this drawback could be overcome thanks to the increasing technology of electronics, e.g. a new acquisition system based on ASIC, FPGA, </a:t>
            </a:r>
            <a:r>
              <a:rPr lang="en-US" altLang="de-DE" dirty="0" err="1"/>
              <a:t>etc</a:t>
            </a:r>
            <a:r>
              <a:rPr lang="en-US" altLang="de-DE" dirty="0"/>
              <a:t> technologies. This would also make the system more suitable for medical applications.</a:t>
            </a:r>
          </a:p>
          <a:p>
            <a:pPr>
              <a:spcBef>
                <a:spcPct val="50000"/>
              </a:spcBef>
              <a:buFontTx/>
              <a:buChar char="•"/>
            </a:pPr>
            <a:r>
              <a:rPr lang="en-US" altLang="de-DE" dirty="0"/>
              <a:t> Applications with thicker scintillation crystals (1 cm) may become possible, without compromising its good performance, thanks to the more accurate measurement of the DOI. (Tests are in progress).</a:t>
            </a:r>
          </a:p>
        </p:txBody>
      </p:sp>
    </p:spTree>
    <p:extLst>
      <p:ext uri="{BB962C8B-B14F-4D97-AF65-F5344CB8AC3E}">
        <p14:creationId xmlns:p14="http://schemas.microsoft.com/office/powerpoint/2010/main" val="15618959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US" altLang="de-DE" sz="2600" b="1" dirty="0" smtClean="0">
                <a:solidFill>
                  <a:srgbClr val="0000CC"/>
                </a:solidFill>
                <a:latin typeface="Times New Roman"/>
                <a:ea typeface="ＭＳ Ｐゴシック" pitchFamily="34" charset="-128"/>
                <a:cs typeface="Times New Roman"/>
              </a:rPr>
              <a:t>Summary &amp; outlook</a:t>
            </a:r>
            <a:endParaRPr lang="en-US" altLang="de-DE" sz="2600" b="1" dirty="0" smtClean="0">
              <a:solidFill>
                <a:srgbClr val="0000CC"/>
              </a:solidFill>
              <a:latin typeface="Times New Roman" pitchFamily="18" charset="0"/>
              <a:ea typeface="ＭＳ Ｐゴシック" pitchFamily="34" charset="-128"/>
            </a:endParaRPr>
          </a:p>
        </p:txBody>
      </p:sp>
      <p:sp>
        <p:nvSpPr>
          <p:cNvPr id="12" name="Text Box 3"/>
          <p:cNvSpPr txBox="1">
            <a:spLocks noChangeArrowheads="1"/>
          </p:cNvSpPr>
          <p:nvPr/>
        </p:nvSpPr>
        <p:spPr bwMode="auto">
          <a:xfrm>
            <a:off x="0" y="3934504"/>
            <a:ext cx="9144000"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altLang="de-DE" dirty="0"/>
              <a:t> </a:t>
            </a:r>
            <a:r>
              <a:rPr lang="en-US" altLang="de-DE" dirty="0" smtClean="0"/>
              <a:t>Our </a:t>
            </a:r>
            <a:r>
              <a:rPr lang="en-US" altLang="de-DE" dirty="0"/>
              <a:t>system uses conventional NIM and VME electronics, which makes it not easily portable, not easily scalable and rather expensive if one wants to build many of these devices. However, this drawback could be overcome thanks to the increasing technology of electronics, e.g. a new acquisition system based on ASIC, FPGA, </a:t>
            </a:r>
            <a:r>
              <a:rPr lang="en-US" altLang="de-DE" dirty="0" err="1"/>
              <a:t>etc</a:t>
            </a:r>
            <a:r>
              <a:rPr lang="en-US" altLang="de-DE" dirty="0"/>
              <a:t> technologies. This would also make the system more suitable for medical applications.</a:t>
            </a:r>
          </a:p>
          <a:p>
            <a:pPr>
              <a:spcBef>
                <a:spcPct val="50000"/>
              </a:spcBef>
              <a:buFontTx/>
              <a:buChar char="•"/>
            </a:pPr>
            <a:r>
              <a:rPr lang="en-US" altLang="de-DE" dirty="0"/>
              <a:t> Applications with thicker scintillation crystals (1 cm) may become possible, without compromising its good performance, thanks to the more accurate measurement of the DOI. (Tests are in progress).</a:t>
            </a:r>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0" y="1195205"/>
            <a:ext cx="6815980" cy="2722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315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type="body" idx="1"/>
          </p:nvPr>
        </p:nvSpPr>
        <p:spPr>
          <a:xfrm>
            <a:off x="457200" y="1219200"/>
            <a:ext cx="8229600" cy="5105400"/>
          </a:xfrm>
        </p:spPr>
        <p:txBody>
          <a:bodyPr/>
          <a:lstStyle/>
          <a:p>
            <a:pPr marL="609600" indent="-609600" defTabSz="914400">
              <a:lnSpc>
                <a:spcPct val="90000"/>
              </a:lnSpc>
            </a:pPr>
            <a:r>
              <a:rPr lang="de-DE" altLang="de-DE" sz="1400"/>
              <a:t>1.Next generation of segmented HPGe based gamma arrays</a:t>
            </a:r>
          </a:p>
          <a:p>
            <a:pPr marL="609600" indent="-609600" defTabSz="914400">
              <a:lnSpc>
                <a:spcPct val="90000"/>
              </a:lnSpc>
            </a:pPr>
            <a:r>
              <a:rPr lang="de-DE" altLang="de-DE" sz="1400"/>
              <a:t>   for inflight spectroscopy</a:t>
            </a:r>
          </a:p>
          <a:p>
            <a:pPr marL="609600" indent="-609600" defTabSz="914400">
              <a:lnSpc>
                <a:spcPct val="90000"/>
              </a:lnSpc>
            </a:pPr>
            <a:r>
              <a:rPr lang="de-DE" altLang="de-DE" sz="1400"/>
              <a:t>2.Pulse shape analysis and gamma ray tracking</a:t>
            </a:r>
          </a:p>
          <a:p>
            <a:pPr marL="609600" indent="-609600" defTabSz="914400">
              <a:lnSpc>
                <a:spcPct val="90000"/>
              </a:lnSpc>
            </a:pPr>
            <a:r>
              <a:rPr lang="de-DE" altLang="de-DE" sz="1400"/>
              <a:t>3.A novel scanner based on pulse shape comparison scan</a:t>
            </a:r>
          </a:p>
          <a:p>
            <a:pPr marL="609600" indent="-609600" defTabSz="914400">
              <a:lnSpc>
                <a:spcPct val="90000"/>
              </a:lnSpc>
            </a:pPr>
            <a:endParaRPr lang="de-DE" altLang="de-DE" sz="1400"/>
          </a:p>
          <a:p>
            <a:pPr marL="609600" indent="-609600" defTabSz="914400">
              <a:lnSpc>
                <a:spcPct val="90000"/>
              </a:lnSpc>
            </a:pPr>
            <a:endParaRPr lang="de-DE" altLang="de-DE" sz="1400"/>
          </a:p>
        </p:txBody>
      </p:sp>
      <p:pic>
        <p:nvPicPr>
          <p:cNvPr id="72708" name="Picture 4" descr="scanningtable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971800"/>
            <a:ext cx="4800600" cy="30210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cs typeface="Times New Roman"/>
              </a:rPr>
              <a:t>Conclusion and summary</a:t>
            </a:r>
            <a:endParaRPr lang="en-GB" altLang="de-DE" sz="2600" b="1" dirty="0" smtClean="0">
              <a:solidFill>
                <a:srgbClr val="0000CC"/>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1184248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noChangeArrowheads="1"/>
          </p:cNvSpPr>
          <p:nvPr>
            <p:ph type="body" sz="half" idx="1"/>
          </p:nvPr>
        </p:nvSpPr>
        <p:spPr>
          <a:xfrm>
            <a:off x="457200" y="1219200"/>
            <a:ext cx="8686800" cy="3886200"/>
          </a:xfrm>
        </p:spPr>
        <p:txBody>
          <a:bodyPr/>
          <a:lstStyle/>
          <a:p>
            <a:pPr marL="609600" indent="-609600" defTabSz="914400">
              <a:lnSpc>
                <a:spcPct val="100000"/>
              </a:lnSpc>
              <a:spcBef>
                <a:spcPct val="20000"/>
              </a:spcBef>
            </a:pPr>
            <a:r>
              <a:rPr lang="de-DE" altLang="de-DE" sz="1400"/>
              <a:t>1.Next generation of segmented HPGe based gamma arrays</a:t>
            </a:r>
          </a:p>
          <a:p>
            <a:pPr marL="609600" indent="-609600" defTabSz="914400">
              <a:lnSpc>
                <a:spcPct val="100000"/>
              </a:lnSpc>
              <a:spcBef>
                <a:spcPct val="20000"/>
              </a:spcBef>
            </a:pPr>
            <a:r>
              <a:rPr lang="de-DE" altLang="de-DE" sz="1400"/>
              <a:t>   for inflight spectroscopy</a:t>
            </a:r>
          </a:p>
          <a:p>
            <a:pPr marL="609600" indent="-609600" defTabSz="914400">
              <a:lnSpc>
                <a:spcPct val="100000"/>
              </a:lnSpc>
              <a:spcBef>
                <a:spcPct val="20000"/>
              </a:spcBef>
            </a:pPr>
            <a:r>
              <a:rPr lang="de-DE" altLang="de-DE" sz="1400"/>
              <a:t>2.Pulse shape analysis and gamma ray tracking</a:t>
            </a:r>
          </a:p>
          <a:p>
            <a:pPr marL="609600" indent="-609600" defTabSz="914400">
              <a:lnSpc>
                <a:spcPct val="100000"/>
              </a:lnSpc>
              <a:spcBef>
                <a:spcPct val="20000"/>
              </a:spcBef>
            </a:pPr>
            <a:r>
              <a:rPr lang="de-DE" altLang="de-DE" sz="1400"/>
              <a:t>3.A novel scanner based on pulse shape comparison scan</a:t>
            </a:r>
          </a:p>
          <a:p>
            <a:pPr marL="609600" indent="-609600" defTabSz="914400">
              <a:lnSpc>
                <a:spcPct val="100000"/>
              </a:lnSpc>
              <a:spcBef>
                <a:spcPct val="20000"/>
              </a:spcBef>
            </a:pPr>
            <a:r>
              <a:rPr lang="de-DE" altLang="de-DE" sz="1400"/>
              <a:t>4.Development of a gamma camera to achieve superior  </a:t>
            </a:r>
          </a:p>
          <a:p>
            <a:pPr marL="609600" indent="-609600" defTabSz="914400">
              <a:lnSpc>
                <a:spcPct val="100000"/>
              </a:lnSpc>
              <a:spcBef>
                <a:spcPct val="20000"/>
              </a:spcBef>
            </a:pPr>
            <a:r>
              <a:rPr lang="de-DE" altLang="de-DE" sz="1400"/>
              <a:t>   position resolution of 1 mm</a:t>
            </a:r>
          </a:p>
        </p:txBody>
      </p:sp>
      <p:graphicFrame>
        <p:nvGraphicFramePr>
          <p:cNvPr id="73732" name="Object 4"/>
          <p:cNvGraphicFramePr>
            <a:graphicFrameLocks noGrp="1" noChangeAspect="1"/>
          </p:cNvGraphicFramePr>
          <p:nvPr>
            <p:ph sz="half" idx="2"/>
          </p:nvPr>
        </p:nvGraphicFramePr>
        <p:xfrm>
          <a:off x="2970213" y="2979738"/>
          <a:ext cx="2960687" cy="2759075"/>
        </p:xfrm>
        <a:graphic>
          <a:graphicData uri="http://schemas.openxmlformats.org/presentationml/2006/ole">
            <mc:AlternateContent xmlns:mc="http://schemas.openxmlformats.org/markup-compatibility/2006">
              <mc:Choice xmlns:v="urn:schemas-microsoft-com:vml" Requires="v">
                <p:oleObj spid="_x0000_s30754" name="Bitmap Image" r:id="rId3" imgW="6028571" imgH="5095238" progId="Paint.Picture">
                  <p:embed/>
                </p:oleObj>
              </mc:Choice>
              <mc:Fallback>
                <p:oleObj name="Bitmap Image" r:id="rId3" imgW="6028571" imgH="5095238"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0213" y="2979738"/>
                        <a:ext cx="2960687" cy="275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cs typeface="Times New Roman"/>
              </a:rPr>
              <a:t>Conclusion and summary</a:t>
            </a:r>
            <a:endParaRPr lang="en-GB" altLang="de-DE" sz="2600" b="1" dirty="0" smtClean="0">
              <a:solidFill>
                <a:srgbClr val="0000CC"/>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3668845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type="body" idx="1"/>
          </p:nvPr>
        </p:nvSpPr>
        <p:spPr>
          <a:xfrm>
            <a:off x="457200" y="1219200"/>
            <a:ext cx="8229600" cy="5105400"/>
          </a:xfrm>
        </p:spPr>
        <p:txBody>
          <a:bodyPr/>
          <a:lstStyle/>
          <a:p>
            <a:pPr marL="609600" indent="-609600" defTabSz="914400">
              <a:lnSpc>
                <a:spcPct val="90000"/>
              </a:lnSpc>
            </a:pPr>
            <a:r>
              <a:rPr lang="de-DE" altLang="de-DE" sz="1400"/>
              <a:t>1.Next generation of segmented HPGe based gamma arrays</a:t>
            </a:r>
          </a:p>
          <a:p>
            <a:pPr marL="609600" indent="-609600" defTabSz="914400">
              <a:lnSpc>
                <a:spcPct val="90000"/>
              </a:lnSpc>
            </a:pPr>
            <a:r>
              <a:rPr lang="de-DE" altLang="de-DE" sz="1400"/>
              <a:t>   for inflight spectroscopy</a:t>
            </a:r>
          </a:p>
          <a:p>
            <a:pPr marL="609600" indent="-609600" defTabSz="914400">
              <a:lnSpc>
                <a:spcPct val="90000"/>
              </a:lnSpc>
            </a:pPr>
            <a:r>
              <a:rPr lang="de-DE" altLang="de-DE" sz="1400"/>
              <a:t>2.Pulse shape analysis and gamma ray tracking</a:t>
            </a:r>
          </a:p>
          <a:p>
            <a:pPr marL="609600" indent="-609600" defTabSz="914400">
              <a:lnSpc>
                <a:spcPct val="90000"/>
              </a:lnSpc>
            </a:pPr>
            <a:r>
              <a:rPr lang="de-DE" altLang="de-DE" sz="1400"/>
              <a:t>3.A novel scanner based on pulse shape comparison scan</a:t>
            </a:r>
          </a:p>
          <a:p>
            <a:pPr marL="609600" indent="-609600" defTabSz="914400">
              <a:lnSpc>
                <a:spcPct val="90000"/>
              </a:lnSpc>
            </a:pPr>
            <a:r>
              <a:rPr lang="de-DE" altLang="de-DE" sz="1400"/>
              <a:t>4.Development of a gamma camera to achieve superior  </a:t>
            </a:r>
          </a:p>
          <a:p>
            <a:pPr marL="609600" indent="-609600" defTabSz="914400">
              <a:lnSpc>
                <a:spcPct val="90000"/>
              </a:lnSpc>
            </a:pPr>
            <a:r>
              <a:rPr lang="de-DE" altLang="de-DE" sz="1400"/>
              <a:t>   position resolution</a:t>
            </a:r>
          </a:p>
          <a:p>
            <a:pPr marL="609600" indent="-609600" defTabSz="914400">
              <a:lnSpc>
                <a:spcPct val="90000"/>
              </a:lnSpc>
            </a:pPr>
            <a:r>
              <a:rPr lang="de-DE" altLang="de-DE" sz="1400"/>
              <a:t>5.Succesful test with a planar HPGe crystal</a:t>
            </a:r>
          </a:p>
          <a:p>
            <a:pPr marL="609600" indent="-609600" defTabSz="914400">
              <a:lnSpc>
                <a:spcPct val="90000"/>
              </a:lnSpc>
            </a:pPr>
            <a:endParaRPr lang="de-DE" altLang="de-DE" sz="1400"/>
          </a:p>
        </p:txBody>
      </p:sp>
      <p:grpSp>
        <p:nvGrpSpPr>
          <p:cNvPr id="74756" name="Group 4"/>
          <p:cNvGrpSpPr>
            <a:grpSpLocks/>
          </p:cNvGrpSpPr>
          <p:nvPr/>
        </p:nvGrpSpPr>
        <p:grpSpPr bwMode="auto">
          <a:xfrm>
            <a:off x="2286000" y="3810000"/>
            <a:ext cx="3733800" cy="3009900"/>
            <a:chOff x="2880" y="701"/>
            <a:chExt cx="2400" cy="1882"/>
          </a:xfrm>
        </p:grpSpPr>
        <p:pic>
          <p:nvPicPr>
            <p:cNvPr id="74757" name="Picture 5" descr="tracesGSI"/>
            <p:cNvPicPr>
              <a:picLocks noChangeAspect="1" noChangeArrowheads="1"/>
            </p:cNvPicPr>
            <p:nvPr/>
          </p:nvPicPr>
          <p:blipFill>
            <a:blip r:embed="rId2">
              <a:extLst>
                <a:ext uri="{28A0092B-C50C-407E-A947-70E740481C1C}">
                  <a14:useLocalDpi xmlns:a14="http://schemas.microsoft.com/office/drawing/2010/main" val="0"/>
                </a:ext>
              </a:extLst>
            </a:blip>
            <a:srcRect b="4616"/>
            <a:stretch>
              <a:fillRect/>
            </a:stretch>
          </p:blipFill>
          <p:spPr bwMode="auto">
            <a:xfrm>
              <a:off x="2880" y="701"/>
              <a:ext cx="2400" cy="1758"/>
            </a:xfrm>
            <a:prstGeom prst="rect">
              <a:avLst/>
            </a:prstGeom>
            <a:noFill/>
            <a:extLst>
              <a:ext uri="{909E8E84-426E-40DD-AFC4-6F175D3DCCD1}">
                <a14:hiddenFill xmlns:a14="http://schemas.microsoft.com/office/drawing/2010/main">
                  <a:solidFill>
                    <a:srgbClr val="FFFFFF"/>
                  </a:solidFill>
                </a14:hiddenFill>
              </a:ext>
            </a:extLst>
          </p:spPr>
        </p:pic>
        <p:sp>
          <p:nvSpPr>
            <p:cNvPr id="74758" name="Text Box 6"/>
            <p:cNvSpPr txBox="1">
              <a:spLocks noChangeArrowheads="1"/>
            </p:cNvSpPr>
            <p:nvPr/>
          </p:nvSpPr>
          <p:spPr bwMode="auto">
            <a:xfrm>
              <a:off x="3935" y="2354"/>
              <a:ext cx="241" cy="2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endParaRPr lang="de-DE" altLang="de-DE">
                <a:solidFill>
                  <a:schemeClr val="tx1"/>
                </a:solidFill>
                <a:latin typeface="Verdana" pitchFamily="34" charset="0"/>
              </a:endParaRPr>
            </a:p>
          </p:txBody>
        </p:sp>
      </p:grpSp>
      <p:sp>
        <p:nvSpPr>
          <p:cNvPr id="8"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cs typeface="Times New Roman"/>
              </a:rPr>
              <a:t>Conclusion and summary</a:t>
            </a:r>
            <a:endParaRPr lang="en-GB" altLang="de-DE" sz="2600" b="1" dirty="0" smtClean="0">
              <a:solidFill>
                <a:srgbClr val="0000CC"/>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2641571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Grp="1" noChangeArrowheads="1"/>
          </p:cNvSpPr>
          <p:nvPr>
            <p:ph type="body" idx="1"/>
          </p:nvPr>
        </p:nvSpPr>
        <p:spPr>
          <a:xfrm>
            <a:off x="457200" y="1219200"/>
            <a:ext cx="8229600" cy="5105400"/>
          </a:xfrm>
        </p:spPr>
        <p:txBody>
          <a:bodyPr/>
          <a:lstStyle/>
          <a:p>
            <a:pPr marL="609600" indent="-609600" defTabSz="914400">
              <a:lnSpc>
                <a:spcPct val="90000"/>
              </a:lnSpc>
            </a:pPr>
            <a:r>
              <a:rPr lang="de-DE" altLang="de-DE" sz="1400"/>
              <a:t>1.Next generation of segmented HPGe based gamma arrays</a:t>
            </a:r>
          </a:p>
          <a:p>
            <a:pPr marL="609600" indent="-609600" defTabSz="914400">
              <a:lnSpc>
                <a:spcPct val="90000"/>
              </a:lnSpc>
            </a:pPr>
            <a:r>
              <a:rPr lang="de-DE" altLang="de-DE" sz="1400"/>
              <a:t>   for inflight spectroscopy</a:t>
            </a:r>
          </a:p>
          <a:p>
            <a:pPr marL="609600" indent="-609600" defTabSz="914400">
              <a:lnSpc>
                <a:spcPct val="90000"/>
              </a:lnSpc>
            </a:pPr>
            <a:r>
              <a:rPr lang="de-DE" altLang="de-DE" sz="1400"/>
              <a:t>2.Pulse shape analysis and gamma ray tracking</a:t>
            </a:r>
          </a:p>
          <a:p>
            <a:pPr marL="609600" indent="-609600" defTabSz="914400">
              <a:lnSpc>
                <a:spcPct val="90000"/>
              </a:lnSpc>
            </a:pPr>
            <a:r>
              <a:rPr lang="de-DE" altLang="de-DE" sz="1400"/>
              <a:t>3.A novel scanner based on pulse shape comparison scan</a:t>
            </a:r>
          </a:p>
          <a:p>
            <a:pPr marL="609600" indent="-609600" defTabSz="914400">
              <a:lnSpc>
                <a:spcPct val="90000"/>
              </a:lnSpc>
            </a:pPr>
            <a:r>
              <a:rPr lang="de-DE" altLang="de-DE" sz="1400"/>
              <a:t>4.Development of a gamma camera to achieve superior  </a:t>
            </a:r>
          </a:p>
          <a:p>
            <a:pPr marL="609600" indent="-609600" defTabSz="914400">
              <a:lnSpc>
                <a:spcPct val="90000"/>
              </a:lnSpc>
            </a:pPr>
            <a:r>
              <a:rPr lang="de-DE" altLang="de-DE" sz="1400"/>
              <a:t>   position resolution</a:t>
            </a:r>
          </a:p>
          <a:p>
            <a:pPr marL="609600" indent="-609600" defTabSz="914400">
              <a:lnSpc>
                <a:spcPct val="90000"/>
              </a:lnSpc>
            </a:pPr>
            <a:r>
              <a:rPr lang="de-DE" altLang="de-DE" sz="1400"/>
              <a:t>5.Succesful test with a planar HPGe crystal</a:t>
            </a:r>
          </a:p>
          <a:p>
            <a:pPr marL="609600" indent="-609600" defTabSz="914400">
              <a:lnSpc>
                <a:spcPct val="90000"/>
              </a:lnSpc>
            </a:pPr>
            <a:r>
              <a:rPr lang="de-DE" altLang="de-DE" sz="1400"/>
              <a:t>6.Spatial characterisation of an AGATA detector</a:t>
            </a:r>
          </a:p>
        </p:txBody>
      </p:sp>
      <p:pic>
        <p:nvPicPr>
          <p:cNvPr id="75780" name="Picture 4" descr="T30_seg33v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4191000"/>
            <a:ext cx="4419600" cy="20399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cs typeface="Times New Roman"/>
              </a:rPr>
              <a:t>Conclusion and summary</a:t>
            </a:r>
            <a:endParaRPr lang="en-GB" altLang="de-DE" sz="2600" b="1" dirty="0" smtClean="0">
              <a:solidFill>
                <a:srgbClr val="0000CC"/>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35801729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Grp="1" noChangeArrowheads="1"/>
          </p:cNvSpPr>
          <p:nvPr>
            <p:ph type="body" idx="1"/>
          </p:nvPr>
        </p:nvSpPr>
        <p:spPr>
          <a:xfrm>
            <a:off x="457200" y="1219200"/>
            <a:ext cx="8229600" cy="5105400"/>
          </a:xfrm>
        </p:spPr>
        <p:txBody>
          <a:bodyPr/>
          <a:lstStyle/>
          <a:p>
            <a:pPr marL="609600" indent="-609600" defTabSz="914400">
              <a:lnSpc>
                <a:spcPct val="90000"/>
              </a:lnSpc>
            </a:pPr>
            <a:r>
              <a:rPr lang="de-DE" altLang="de-DE" sz="1400"/>
              <a:t>1.Next generation of segmented HPGe based gamma arrays</a:t>
            </a:r>
          </a:p>
          <a:p>
            <a:pPr marL="609600" indent="-609600" defTabSz="914400">
              <a:lnSpc>
                <a:spcPct val="90000"/>
              </a:lnSpc>
            </a:pPr>
            <a:r>
              <a:rPr lang="de-DE" altLang="de-DE" sz="1400"/>
              <a:t>   for inflight spectroscopy</a:t>
            </a:r>
          </a:p>
          <a:p>
            <a:pPr marL="609600" indent="-609600" defTabSz="914400">
              <a:lnSpc>
                <a:spcPct val="90000"/>
              </a:lnSpc>
            </a:pPr>
            <a:r>
              <a:rPr lang="de-DE" altLang="de-DE" sz="1400"/>
              <a:t>2.Pulse shape analysis and gamma ray tracking</a:t>
            </a:r>
          </a:p>
          <a:p>
            <a:pPr marL="609600" indent="-609600" defTabSz="914400">
              <a:lnSpc>
                <a:spcPct val="90000"/>
              </a:lnSpc>
            </a:pPr>
            <a:r>
              <a:rPr lang="de-DE" altLang="de-DE" sz="1400"/>
              <a:t>3.A novel scanner based on pulse shape comparison scan</a:t>
            </a:r>
          </a:p>
          <a:p>
            <a:pPr marL="609600" indent="-609600" defTabSz="914400">
              <a:lnSpc>
                <a:spcPct val="90000"/>
              </a:lnSpc>
            </a:pPr>
            <a:r>
              <a:rPr lang="de-DE" altLang="de-DE" sz="1400"/>
              <a:t>4.Development of a gamma camera to achieve superior  </a:t>
            </a:r>
          </a:p>
          <a:p>
            <a:pPr marL="609600" indent="-609600" defTabSz="914400">
              <a:lnSpc>
                <a:spcPct val="90000"/>
              </a:lnSpc>
            </a:pPr>
            <a:r>
              <a:rPr lang="de-DE" altLang="de-DE" sz="1400"/>
              <a:t>   position resolution</a:t>
            </a:r>
          </a:p>
          <a:p>
            <a:pPr marL="609600" indent="-609600" defTabSz="914400">
              <a:lnSpc>
                <a:spcPct val="90000"/>
              </a:lnSpc>
            </a:pPr>
            <a:r>
              <a:rPr lang="de-DE" altLang="de-DE" sz="1400"/>
              <a:t>5.Succesful test with a planar HPGe crystal</a:t>
            </a:r>
          </a:p>
          <a:p>
            <a:pPr marL="609600" indent="-609600" defTabSz="914400">
              <a:lnSpc>
                <a:spcPct val="90000"/>
              </a:lnSpc>
            </a:pPr>
            <a:r>
              <a:rPr lang="de-DE" altLang="de-DE" sz="1400"/>
              <a:t>6.Spatial characterisation of an AGATA detector</a:t>
            </a:r>
          </a:p>
          <a:p>
            <a:pPr marL="609600" indent="-609600" defTabSz="914400">
              <a:lnSpc>
                <a:spcPct val="90000"/>
              </a:lnSpc>
            </a:pPr>
            <a:r>
              <a:rPr lang="de-DE" altLang="de-DE" sz="1400"/>
              <a:t>7.Comparison with simulation</a:t>
            </a:r>
          </a:p>
          <a:p>
            <a:pPr marL="609600" indent="-609600" defTabSz="914400">
              <a:lnSpc>
                <a:spcPct val="90000"/>
              </a:lnSpc>
            </a:pPr>
            <a:endParaRPr lang="de-DE" altLang="de-DE" sz="1400"/>
          </a:p>
        </p:txBody>
      </p:sp>
      <p:pic>
        <p:nvPicPr>
          <p:cNvPr id="76804" name="Picture 4" descr="T90_mgs_scan"/>
          <p:cNvPicPr>
            <a:picLocks noChangeAspect="1" noChangeArrowheads="1"/>
          </p:cNvPicPr>
          <p:nvPr/>
        </p:nvPicPr>
        <p:blipFill>
          <a:blip r:embed="rId2" cstate="print">
            <a:extLst>
              <a:ext uri="{28A0092B-C50C-407E-A947-70E740481C1C}">
                <a14:useLocalDpi xmlns:a14="http://schemas.microsoft.com/office/drawing/2010/main" val="0"/>
              </a:ext>
            </a:extLst>
          </a:blip>
          <a:srcRect b="5917"/>
          <a:stretch>
            <a:fillRect/>
          </a:stretch>
        </p:blipFill>
        <p:spPr bwMode="auto">
          <a:xfrm>
            <a:off x="1905000" y="4267200"/>
            <a:ext cx="4648200" cy="22002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cs typeface="Times New Roman"/>
              </a:rPr>
              <a:t>Conclusion and summary</a:t>
            </a:r>
            <a:endParaRPr lang="en-GB" altLang="de-DE" sz="2600" b="1" dirty="0" smtClean="0">
              <a:solidFill>
                <a:srgbClr val="0000CC"/>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2961416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linds(horizontal)">
                                      <p:cBhvr>
                                        <p:cTn id="7" dur="500"/>
                                        <p:tgtEl>
                                          <p:spTgt spid="76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type="body" idx="1"/>
          </p:nvPr>
        </p:nvSpPr>
        <p:spPr>
          <a:xfrm>
            <a:off x="457200" y="1219200"/>
            <a:ext cx="8229600" cy="5105400"/>
          </a:xfrm>
        </p:spPr>
        <p:txBody>
          <a:bodyPr/>
          <a:lstStyle/>
          <a:p>
            <a:pPr marL="609600" indent="-609600" defTabSz="914400">
              <a:lnSpc>
                <a:spcPct val="90000"/>
              </a:lnSpc>
            </a:pPr>
            <a:r>
              <a:rPr lang="de-DE" altLang="de-DE" sz="1400"/>
              <a:t>1.Next generation of segmented HPGe based gamma arrays</a:t>
            </a:r>
          </a:p>
          <a:p>
            <a:pPr marL="609600" indent="-609600" defTabSz="914400">
              <a:lnSpc>
                <a:spcPct val="90000"/>
              </a:lnSpc>
            </a:pPr>
            <a:r>
              <a:rPr lang="de-DE" altLang="de-DE" sz="1400"/>
              <a:t>   for inflight spectroscopy</a:t>
            </a:r>
          </a:p>
          <a:p>
            <a:pPr marL="609600" indent="-609600" defTabSz="914400">
              <a:lnSpc>
                <a:spcPct val="90000"/>
              </a:lnSpc>
            </a:pPr>
            <a:r>
              <a:rPr lang="de-DE" altLang="de-DE" sz="1400"/>
              <a:t>2.Pulse shape analysis and gamma ray tracking</a:t>
            </a:r>
          </a:p>
          <a:p>
            <a:pPr marL="609600" indent="-609600" defTabSz="914400">
              <a:lnSpc>
                <a:spcPct val="90000"/>
              </a:lnSpc>
            </a:pPr>
            <a:r>
              <a:rPr lang="de-DE" altLang="de-DE" sz="1400"/>
              <a:t>3.A novel scanner based on pulse shape comparison scan</a:t>
            </a:r>
          </a:p>
          <a:p>
            <a:pPr marL="609600" indent="-609600" defTabSz="914400">
              <a:lnSpc>
                <a:spcPct val="90000"/>
              </a:lnSpc>
            </a:pPr>
            <a:r>
              <a:rPr lang="de-DE" altLang="de-DE" sz="1400"/>
              <a:t>4.Development of a gamma camera to achieve superior  </a:t>
            </a:r>
          </a:p>
          <a:p>
            <a:pPr marL="609600" indent="-609600" defTabSz="914400">
              <a:lnSpc>
                <a:spcPct val="90000"/>
              </a:lnSpc>
            </a:pPr>
            <a:r>
              <a:rPr lang="de-DE" altLang="de-DE" sz="1400"/>
              <a:t>   position resolution</a:t>
            </a:r>
          </a:p>
          <a:p>
            <a:pPr marL="609600" indent="-609600" defTabSz="914400">
              <a:lnSpc>
                <a:spcPct val="90000"/>
              </a:lnSpc>
            </a:pPr>
            <a:r>
              <a:rPr lang="de-DE" altLang="de-DE" sz="1400"/>
              <a:t>5.Succesful test with a planar HPGe crystal</a:t>
            </a:r>
          </a:p>
          <a:p>
            <a:pPr marL="609600" indent="-609600" defTabSz="914400">
              <a:lnSpc>
                <a:spcPct val="90000"/>
              </a:lnSpc>
            </a:pPr>
            <a:r>
              <a:rPr lang="de-DE" altLang="de-DE" sz="1400"/>
              <a:t>6.Spatial characterisation of an AGATA detector</a:t>
            </a:r>
          </a:p>
          <a:p>
            <a:pPr marL="609600" indent="-609600" defTabSz="914400">
              <a:lnSpc>
                <a:spcPct val="90000"/>
              </a:lnSpc>
            </a:pPr>
            <a:r>
              <a:rPr lang="de-DE" altLang="de-DE" sz="1400"/>
              <a:t>7.Comparison with simulation</a:t>
            </a:r>
          </a:p>
          <a:p>
            <a:pPr marL="609600" indent="-609600" defTabSz="914400">
              <a:lnSpc>
                <a:spcPct val="90000"/>
              </a:lnSpc>
            </a:pPr>
            <a:r>
              <a:rPr lang="de-DE" altLang="de-DE" sz="1400"/>
              <a:t>8.Implement signal basis for PSA</a:t>
            </a:r>
          </a:p>
          <a:p>
            <a:pPr marL="609600" indent="-609600" defTabSz="914400">
              <a:lnSpc>
                <a:spcPct val="90000"/>
              </a:lnSpc>
            </a:pPr>
            <a:endParaRPr lang="de-DE" altLang="de-DE" sz="1400"/>
          </a:p>
          <a:p>
            <a:pPr marL="609600" indent="-609600" defTabSz="914400">
              <a:lnSpc>
                <a:spcPct val="90000"/>
              </a:lnSpc>
            </a:pPr>
            <a:endParaRPr lang="de-DE" altLang="de-DE" sz="1400"/>
          </a:p>
        </p:txBody>
      </p:sp>
      <p:sp>
        <p:nvSpPr>
          <p:cNvPr id="5"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cs typeface="Times New Roman"/>
              </a:rPr>
              <a:t>Conclusion and summary</a:t>
            </a:r>
            <a:endParaRPr lang="en-GB" altLang="de-DE" sz="2600" b="1" dirty="0" smtClean="0">
              <a:solidFill>
                <a:srgbClr val="0000CC"/>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200329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940175"/>
            <a:ext cx="2819400" cy="2232025"/>
          </a:xfrm>
          <a:prstGeom prst="rect">
            <a:avLst/>
          </a:prstGeom>
          <a:noFill/>
          <a:extLst>
            <a:ext uri="{909E8E84-426E-40DD-AFC4-6F175D3DCCD1}">
              <a14:hiddenFill xmlns:a14="http://schemas.microsoft.com/office/drawing/2010/main">
                <a:solidFill>
                  <a:srgbClr val="FFFFFF"/>
                </a:solidFill>
              </a14:hiddenFill>
            </a:ext>
          </a:extLst>
        </p:spPr>
      </p:pic>
      <p:pic>
        <p:nvPicPr>
          <p:cNvPr id="655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190625"/>
            <a:ext cx="2190750" cy="790575"/>
          </a:xfrm>
          <a:prstGeom prst="rect">
            <a:avLst/>
          </a:prstGeom>
          <a:noFill/>
          <a:extLst>
            <a:ext uri="{909E8E84-426E-40DD-AFC4-6F175D3DCCD1}">
              <a14:hiddenFill xmlns:a14="http://schemas.microsoft.com/office/drawing/2010/main">
                <a:solidFill>
                  <a:srgbClr val="FFFFFF"/>
                </a:solidFill>
              </a14:hiddenFill>
            </a:ext>
          </a:extLst>
        </p:spPr>
      </p:pic>
      <p:pic>
        <p:nvPicPr>
          <p:cNvPr id="65541" name="Picture 5"/>
          <p:cNvPicPr>
            <a:picLocks noChangeAspect="1" noChangeArrowheads="1"/>
          </p:cNvPicPr>
          <p:nvPr/>
        </p:nvPicPr>
        <p:blipFill>
          <a:blip r:embed="rId5">
            <a:lum contrast="6000"/>
            <a:extLst>
              <a:ext uri="{28A0092B-C50C-407E-A947-70E740481C1C}">
                <a14:useLocalDpi xmlns:a14="http://schemas.microsoft.com/office/drawing/2010/main" val="0"/>
              </a:ext>
            </a:extLst>
          </a:blip>
          <a:srcRect/>
          <a:stretch>
            <a:fillRect/>
          </a:stretch>
        </p:blipFill>
        <p:spPr bwMode="auto">
          <a:xfrm>
            <a:off x="2590800" y="1209675"/>
            <a:ext cx="2200275" cy="695325"/>
          </a:xfrm>
          <a:prstGeom prst="rect">
            <a:avLst/>
          </a:prstGeom>
          <a:noFill/>
          <a:extLst>
            <a:ext uri="{909E8E84-426E-40DD-AFC4-6F175D3DCCD1}">
              <a14:hiddenFill xmlns:a14="http://schemas.microsoft.com/office/drawing/2010/main">
                <a:solidFill>
                  <a:srgbClr val="FFFFFF"/>
                </a:solidFill>
              </a14:hiddenFill>
            </a:ext>
          </a:extLst>
        </p:spPr>
      </p:pic>
      <p:pic>
        <p:nvPicPr>
          <p:cNvPr id="655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2038350"/>
            <a:ext cx="2324100" cy="628650"/>
          </a:xfrm>
          <a:prstGeom prst="rect">
            <a:avLst/>
          </a:prstGeom>
          <a:noFill/>
          <a:extLst>
            <a:ext uri="{909E8E84-426E-40DD-AFC4-6F175D3DCCD1}">
              <a14:hiddenFill xmlns:a14="http://schemas.microsoft.com/office/drawing/2010/main">
                <a:solidFill>
                  <a:srgbClr val="FFFFFF"/>
                </a:solidFill>
              </a14:hiddenFill>
            </a:ext>
          </a:extLst>
        </p:spPr>
      </p:pic>
      <p:pic>
        <p:nvPicPr>
          <p:cNvPr id="65543" name="Picture 7" descr="electricfield"/>
          <p:cNvPicPr>
            <a:picLocks noChangeAspect="1" noChangeArrowheads="1"/>
          </p:cNvPicPr>
          <p:nvPr/>
        </p:nvPicPr>
        <p:blipFill>
          <a:blip r:embed="rId7">
            <a:extLst>
              <a:ext uri="{28A0092B-C50C-407E-A947-70E740481C1C}">
                <a14:useLocalDpi xmlns:a14="http://schemas.microsoft.com/office/drawing/2010/main" val="0"/>
              </a:ext>
            </a:extLst>
          </a:blip>
          <a:srcRect b="7121"/>
          <a:stretch>
            <a:fillRect/>
          </a:stretch>
        </p:blipFill>
        <p:spPr bwMode="auto">
          <a:xfrm>
            <a:off x="152400" y="3212976"/>
            <a:ext cx="6248400" cy="3148013"/>
          </a:xfrm>
          <a:prstGeom prst="rect">
            <a:avLst/>
          </a:prstGeom>
          <a:noFill/>
          <a:extLst>
            <a:ext uri="{909E8E84-426E-40DD-AFC4-6F175D3DCCD1}">
              <a14:hiddenFill xmlns:a14="http://schemas.microsoft.com/office/drawing/2010/main">
                <a:solidFill>
                  <a:srgbClr val="FFFFFF"/>
                </a:solidFill>
              </a14:hiddenFill>
            </a:ext>
          </a:extLst>
        </p:spPr>
      </p:pic>
      <p:sp>
        <p:nvSpPr>
          <p:cNvPr id="65544" name="Text Box 8"/>
          <p:cNvSpPr txBox="1">
            <a:spLocks noChangeArrowheads="1"/>
          </p:cNvSpPr>
          <p:nvPr/>
        </p:nvSpPr>
        <p:spPr bwMode="auto">
          <a:xfrm>
            <a:off x="609600" y="6228000"/>
            <a:ext cx="16129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en-US" altLang="de-DE" dirty="0" smtClean="0">
                <a:solidFill>
                  <a:schemeClr val="tx1"/>
                </a:solidFill>
                <a:latin typeface="Times New Roman" panose="02020603050405020304" pitchFamily="18" charset="0"/>
                <a:cs typeface="Times New Roman" panose="02020603050405020304" pitchFamily="18" charset="0"/>
              </a:rPr>
              <a:t>Potential map</a:t>
            </a:r>
            <a:endParaRPr lang="en-US" altLang="de-DE" dirty="0">
              <a:solidFill>
                <a:schemeClr val="tx1"/>
              </a:solidFill>
              <a:latin typeface="Times New Roman" panose="02020603050405020304" pitchFamily="18" charset="0"/>
              <a:cs typeface="Times New Roman" panose="02020603050405020304" pitchFamily="18" charset="0"/>
            </a:endParaRPr>
          </a:p>
        </p:txBody>
      </p:sp>
      <p:sp>
        <p:nvSpPr>
          <p:cNvPr id="65545" name="Text Box 9"/>
          <p:cNvSpPr txBox="1">
            <a:spLocks noChangeArrowheads="1"/>
          </p:cNvSpPr>
          <p:nvPr/>
        </p:nvSpPr>
        <p:spPr bwMode="auto">
          <a:xfrm>
            <a:off x="3733800" y="6228000"/>
            <a:ext cx="140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en-US" altLang="de-DE" dirty="0" smtClean="0">
                <a:solidFill>
                  <a:schemeClr val="tx1"/>
                </a:solidFill>
                <a:latin typeface="Times New Roman" panose="02020603050405020304" pitchFamily="18" charset="0"/>
                <a:cs typeface="Times New Roman" panose="02020603050405020304" pitchFamily="18" charset="0"/>
              </a:rPr>
              <a:t>Electric field</a:t>
            </a:r>
            <a:endParaRPr lang="en-US" altLang="de-DE" dirty="0">
              <a:solidFill>
                <a:schemeClr val="tx1"/>
              </a:solidFill>
              <a:latin typeface="Times New Roman" panose="02020603050405020304" pitchFamily="18" charset="0"/>
              <a:cs typeface="Times New Roman" panose="02020603050405020304" pitchFamily="18" charset="0"/>
            </a:endParaRPr>
          </a:p>
        </p:txBody>
      </p:sp>
      <p:graphicFrame>
        <p:nvGraphicFramePr>
          <p:cNvPr id="65546" name="Object 10"/>
          <p:cNvGraphicFramePr>
            <a:graphicFrameLocks noGrp="1" noChangeAspect="1"/>
          </p:cNvGraphicFramePr>
          <p:nvPr>
            <p:ph sz="half" idx="2"/>
          </p:nvPr>
        </p:nvGraphicFramePr>
        <p:xfrm>
          <a:off x="2819400" y="2184400"/>
          <a:ext cx="2514600" cy="482600"/>
        </p:xfrm>
        <a:graphic>
          <a:graphicData uri="http://schemas.openxmlformats.org/presentationml/2006/ole">
            <mc:AlternateContent xmlns:mc="http://schemas.openxmlformats.org/markup-compatibility/2006">
              <mc:Choice xmlns:v="urn:schemas-microsoft-com:vml" Requires="v">
                <p:oleObj spid="_x0000_s31780" name="Equation" r:id="rId8" imgW="1257120" imgH="241200" progId="Equation.3">
                  <p:embed/>
                </p:oleObj>
              </mc:Choice>
              <mc:Fallback>
                <p:oleObj name="Equation" r:id="rId8" imgW="1257120" imgH="241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19400" y="2184400"/>
                        <a:ext cx="251460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5547"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1219200"/>
            <a:ext cx="3733800" cy="197802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cs typeface="Times New Roman"/>
              </a:rPr>
              <a:t>Multi Geometry Simulation</a:t>
            </a:r>
            <a:endParaRPr lang="en-GB" altLang="de-DE" sz="2600" b="1" dirty="0" smtClean="0">
              <a:solidFill>
                <a:srgbClr val="0000CC"/>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1945639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US" altLang="de-DE" sz="2600" b="1" dirty="0" err="1" smtClean="0">
                <a:solidFill>
                  <a:srgbClr val="0000CC"/>
                </a:solidFill>
                <a:latin typeface="Times New Roman"/>
                <a:ea typeface="ＭＳ Ｐゴシック" pitchFamily="34" charset="-128"/>
                <a:cs typeface="Times New Roman"/>
              </a:rPr>
              <a:t>HPGe</a:t>
            </a:r>
            <a:r>
              <a:rPr lang="en-US" altLang="de-DE" sz="2600" b="1" dirty="0" smtClean="0">
                <a:solidFill>
                  <a:srgbClr val="0000CC"/>
                </a:solidFill>
                <a:latin typeface="Times New Roman"/>
                <a:ea typeface="ＭＳ Ｐゴシック" pitchFamily="34" charset="-128"/>
                <a:cs typeface="Times New Roman"/>
              </a:rPr>
              <a:t> detector</a:t>
            </a:r>
            <a:endParaRPr lang="en-US" altLang="de-DE" sz="2600" b="1" dirty="0" smtClean="0">
              <a:solidFill>
                <a:srgbClr val="0000CC"/>
              </a:solidFill>
              <a:latin typeface="Times New Roman" pitchFamily="18" charset="0"/>
              <a:ea typeface="ＭＳ Ｐゴシック" pitchFamily="34" charset="-128"/>
            </a:endParaRPr>
          </a:p>
        </p:txBody>
      </p:sp>
      <p:pic>
        <p:nvPicPr>
          <p:cNvPr id="3" name="Picture 14" descr="capsu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443" y="1854870"/>
            <a:ext cx="3403600" cy="328136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17"/>
          <p:cNvGrpSpPr>
            <a:grpSpLocks/>
          </p:cNvGrpSpPr>
          <p:nvPr/>
        </p:nvGrpSpPr>
        <p:grpSpPr bwMode="auto">
          <a:xfrm>
            <a:off x="683568" y="3713832"/>
            <a:ext cx="1803400" cy="1803400"/>
            <a:chOff x="1824" y="1816"/>
            <a:chExt cx="1136" cy="1136"/>
          </a:xfrm>
        </p:grpSpPr>
        <p:sp>
          <p:nvSpPr>
            <p:cNvPr id="5" name="Line 15"/>
            <p:cNvSpPr>
              <a:spLocks noChangeShapeType="1"/>
            </p:cNvSpPr>
            <p:nvPr/>
          </p:nvSpPr>
          <p:spPr bwMode="auto">
            <a:xfrm>
              <a:off x="1824" y="1816"/>
              <a:ext cx="1136" cy="1136"/>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Text Box 16"/>
            <p:cNvSpPr txBox="1">
              <a:spLocks noChangeArrowheads="1"/>
            </p:cNvSpPr>
            <p:nvPr/>
          </p:nvSpPr>
          <p:spPr bwMode="auto">
            <a:xfrm>
              <a:off x="2016" y="2424"/>
              <a:ext cx="64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a:t>9 cm</a:t>
              </a:r>
            </a:p>
          </p:txBody>
        </p:sp>
      </p:grpSp>
      <p:sp>
        <p:nvSpPr>
          <p:cNvPr id="7" name="Line 18"/>
          <p:cNvSpPr>
            <a:spLocks noChangeShapeType="1"/>
          </p:cNvSpPr>
          <p:nvPr/>
        </p:nvSpPr>
        <p:spPr bwMode="auto">
          <a:xfrm flipV="1">
            <a:off x="759768" y="1707232"/>
            <a:ext cx="1600200" cy="16002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Text Box 19"/>
          <p:cNvSpPr txBox="1">
            <a:spLocks noChangeArrowheads="1"/>
          </p:cNvSpPr>
          <p:nvPr/>
        </p:nvSpPr>
        <p:spPr bwMode="auto">
          <a:xfrm>
            <a:off x="1013768" y="2062832"/>
            <a:ext cx="1117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a:t>7 cm</a:t>
            </a:r>
          </a:p>
        </p:txBody>
      </p:sp>
      <p:pic>
        <p:nvPicPr>
          <p:cNvPr id="9" name="Picture 6" descr="agata-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00" y="1908000"/>
            <a:ext cx="3063240" cy="3068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418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905000"/>
            <a:ext cx="3914775" cy="1828800"/>
          </a:xfrm>
          <a:prstGeom prst="rect">
            <a:avLst/>
          </a:prstGeom>
          <a:noFill/>
          <a:extLst>
            <a:ext uri="{909E8E84-426E-40DD-AFC4-6F175D3DCCD1}">
              <a14:hiddenFill xmlns:a14="http://schemas.microsoft.com/office/drawing/2010/main">
                <a:solidFill>
                  <a:srgbClr val="FFFFFF"/>
                </a:solidFill>
              </a14:hiddenFill>
            </a:ext>
          </a:extLst>
        </p:spPr>
      </p:pic>
      <p:sp>
        <p:nvSpPr>
          <p:cNvPr id="92164" name="Text Box 4"/>
          <p:cNvSpPr txBox="1">
            <a:spLocks noChangeArrowheads="1"/>
          </p:cNvSpPr>
          <p:nvPr/>
        </p:nvSpPr>
        <p:spPr bwMode="auto">
          <a:xfrm>
            <a:off x="228600" y="2071688"/>
            <a:ext cx="2209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a:solidFill>
                  <a:schemeClr val="tx1"/>
                </a:solidFill>
              </a:rPr>
              <a:t>Planar Geometry</a:t>
            </a:r>
          </a:p>
        </p:txBody>
      </p:sp>
      <p:sp>
        <p:nvSpPr>
          <p:cNvPr id="92165" name="Text Box 5"/>
          <p:cNvSpPr txBox="1">
            <a:spLocks noChangeArrowheads="1"/>
          </p:cNvSpPr>
          <p:nvPr/>
        </p:nvSpPr>
        <p:spPr bwMode="auto">
          <a:xfrm>
            <a:off x="228600" y="3138488"/>
            <a:ext cx="2209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a:solidFill>
                  <a:schemeClr val="tx1"/>
                </a:solidFill>
              </a:rPr>
              <a:t>Coaxial Geometry</a:t>
            </a:r>
          </a:p>
        </p:txBody>
      </p:sp>
      <p:sp>
        <p:nvSpPr>
          <p:cNvPr id="92166" name="Text Box 6"/>
          <p:cNvSpPr txBox="1">
            <a:spLocks noChangeArrowheads="1"/>
          </p:cNvSpPr>
          <p:nvPr/>
        </p:nvSpPr>
        <p:spPr bwMode="auto">
          <a:xfrm>
            <a:off x="381000" y="4267200"/>
            <a:ext cx="84582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100000"/>
              </a:lnSpc>
              <a:buClrTx/>
              <a:buSzTx/>
              <a:buFontTx/>
              <a:buNone/>
            </a:pPr>
            <a:r>
              <a:rPr lang="en-US" altLang="de-DE" sz="2000" dirty="0" smtClean="0">
                <a:solidFill>
                  <a:srgbClr val="FF0000"/>
                </a:solidFill>
                <a:latin typeface="Times New Roman" panose="02020603050405020304" pitchFamily="18" charset="0"/>
                <a:cs typeface="Times New Roman" panose="02020603050405020304" pitchFamily="18" charset="0"/>
              </a:rPr>
              <a:t>It is not sufficient to find the impurity charge concentration applying</a:t>
            </a:r>
          </a:p>
          <a:p>
            <a:pPr algn="just">
              <a:lnSpc>
                <a:spcPct val="100000"/>
              </a:lnSpc>
              <a:buClrTx/>
              <a:buSzTx/>
              <a:buFontTx/>
              <a:buNone/>
            </a:pPr>
            <a:r>
              <a:rPr lang="en-US" altLang="de-DE" sz="2000" dirty="0" smtClean="0">
                <a:solidFill>
                  <a:srgbClr val="FF0000"/>
                </a:solidFill>
                <a:latin typeface="Times New Roman" panose="02020603050405020304" pitchFamily="18" charset="0"/>
                <a:cs typeface="Times New Roman" panose="02020603050405020304" pitchFamily="18" charset="0"/>
              </a:rPr>
              <a:t>only the assumption of cylindrical or planar geometry.</a:t>
            </a:r>
          </a:p>
          <a:p>
            <a:pPr algn="just">
              <a:lnSpc>
                <a:spcPct val="100000"/>
              </a:lnSpc>
              <a:buClrTx/>
              <a:buSzTx/>
              <a:buFontTx/>
              <a:buNone/>
            </a:pPr>
            <a:endParaRPr lang="en-US" altLang="de-DE" sz="2000" dirty="0" smtClean="0">
              <a:solidFill>
                <a:srgbClr val="FF0000"/>
              </a:solidFill>
              <a:latin typeface="Times New Roman" panose="02020603050405020304" pitchFamily="18" charset="0"/>
              <a:cs typeface="Times New Roman" panose="02020603050405020304" pitchFamily="18" charset="0"/>
            </a:endParaRPr>
          </a:p>
          <a:p>
            <a:pPr algn="just">
              <a:lnSpc>
                <a:spcPct val="100000"/>
              </a:lnSpc>
              <a:buClrTx/>
              <a:buSzTx/>
              <a:buFontTx/>
              <a:buNone/>
            </a:pPr>
            <a:r>
              <a:rPr lang="en-US" altLang="de-DE" sz="2000" dirty="0" smtClean="0">
                <a:solidFill>
                  <a:srgbClr val="FF0000"/>
                </a:solidFill>
                <a:latin typeface="Times New Roman" panose="02020603050405020304" pitchFamily="18" charset="0"/>
                <a:cs typeface="Times New Roman" panose="02020603050405020304" pitchFamily="18" charset="0"/>
              </a:rPr>
              <a:t>Extremely important to have an experimental pulse shape basis for PSA to be applied to the complicated geometries.</a:t>
            </a:r>
            <a:endParaRPr lang="en-US" altLang="de-DE" sz="2000" dirty="0">
              <a:solidFill>
                <a:srgbClr val="FF0000"/>
              </a:solidFill>
              <a:latin typeface="Times New Roman" panose="02020603050405020304" pitchFamily="18" charset="0"/>
              <a:cs typeface="Times New Roman" panose="02020603050405020304" pitchFamily="18" charset="0"/>
            </a:endParaRPr>
          </a:p>
        </p:txBody>
      </p:sp>
      <p:sp>
        <p:nvSpPr>
          <p:cNvPr id="92167" name="Text Box 7"/>
          <p:cNvSpPr txBox="1">
            <a:spLocks noChangeArrowheads="1"/>
          </p:cNvSpPr>
          <p:nvPr/>
        </p:nvSpPr>
        <p:spPr bwMode="auto">
          <a:xfrm>
            <a:off x="228600" y="1295400"/>
            <a:ext cx="621560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00000"/>
              </a:lnSpc>
              <a:buClrTx/>
              <a:buSzTx/>
              <a:buFontTx/>
              <a:buNone/>
            </a:pPr>
            <a:r>
              <a:rPr lang="en-US" altLang="de-DE" dirty="0" smtClean="0">
                <a:solidFill>
                  <a:schemeClr val="tx1"/>
                </a:solidFill>
                <a:latin typeface="Times New Roman" panose="02020603050405020304" pitchFamily="18" charset="0"/>
                <a:cs typeface="Times New Roman" panose="02020603050405020304" pitchFamily="18" charset="0"/>
              </a:rPr>
              <a:t>Impurity concentration from capacitance-voltage measurements</a:t>
            </a:r>
          </a:p>
          <a:p>
            <a:pPr>
              <a:lnSpc>
                <a:spcPct val="100000"/>
              </a:lnSpc>
              <a:buClrTx/>
              <a:buSzTx/>
              <a:buFontTx/>
              <a:buNone/>
            </a:pPr>
            <a:endParaRPr lang="de-DE" altLang="de-DE" dirty="0">
              <a:solidFill>
                <a:schemeClr val="tx1"/>
              </a:solidFill>
              <a:latin typeface="Verdana" pitchFamily="34" charset="0"/>
            </a:endParaRPr>
          </a:p>
        </p:txBody>
      </p:sp>
      <p:sp>
        <p:nvSpPr>
          <p:cNvPr id="8"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GB" altLang="de-DE" sz="2600" b="1" dirty="0" smtClean="0">
                <a:solidFill>
                  <a:srgbClr val="0000CC"/>
                </a:solidFill>
                <a:latin typeface="Times New Roman" pitchFamily="18" charset="0"/>
                <a:ea typeface="ＭＳ Ｐゴシック" pitchFamily="34" charset="-128"/>
                <a:cs typeface="Times New Roman"/>
              </a:rPr>
              <a:t>Necessity to scan detectors experimentally</a:t>
            </a:r>
            <a:endParaRPr lang="en-GB" altLang="de-DE" sz="2600" b="1" dirty="0" smtClean="0">
              <a:solidFill>
                <a:srgbClr val="0000CC"/>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29528655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3186" name="Picture 2" descr="scann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2954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93187" name="Text Box 3"/>
          <p:cNvSpPr txBox="1">
            <a:spLocks noChangeArrowheads="1"/>
          </p:cNvSpPr>
          <p:nvPr/>
        </p:nvSpPr>
        <p:spPr bwMode="auto">
          <a:xfrm>
            <a:off x="-2209800" y="441325"/>
            <a:ext cx="9144000" cy="396875"/>
          </a:xfrm>
          <a:prstGeom prst="rect">
            <a:avLst/>
          </a:prstGeom>
          <a:noFill/>
          <a:ln>
            <a:noFill/>
          </a:ln>
          <a:effectLst/>
          <a:extLst>
            <a:ext uri="{909E8E84-426E-40DD-AFC4-6F175D3DCCD1}">
              <a14:hiddenFill xmlns:a14="http://schemas.microsoft.com/office/drawing/2010/main">
                <a:solidFill>
                  <a:srgbClr val="3366FF">
                    <a:alpha val="39999"/>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SzTx/>
              <a:buFontTx/>
              <a:buNone/>
            </a:pPr>
            <a:r>
              <a:rPr lang="en-GB" altLang="de-DE" sz="2000" b="1">
                <a:solidFill>
                  <a:schemeClr val="tx1"/>
                </a:solidFill>
                <a:latin typeface="Verdana" pitchFamily="34" charset="0"/>
              </a:rPr>
              <a:t>AGATA S001 Detector Scan</a:t>
            </a:r>
          </a:p>
        </p:txBody>
      </p:sp>
      <p:sp>
        <p:nvSpPr>
          <p:cNvPr id="93188" name="Line 4"/>
          <p:cNvSpPr>
            <a:spLocks noChangeShapeType="1"/>
          </p:cNvSpPr>
          <p:nvPr/>
        </p:nvSpPr>
        <p:spPr bwMode="auto">
          <a:xfrm>
            <a:off x="3962400" y="3657600"/>
            <a:ext cx="762000" cy="0"/>
          </a:xfrm>
          <a:prstGeom prst="line">
            <a:avLst/>
          </a:prstGeom>
          <a:noFill/>
          <a:ln w="2857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189" name="Line 5"/>
          <p:cNvSpPr>
            <a:spLocks noChangeShapeType="1"/>
          </p:cNvSpPr>
          <p:nvPr/>
        </p:nvSpPr>
        <p:spPr bwMode="auto">
          <a:xfrm flipH="1" flipV="1">
            <a:off x="3429000" y="3657600"/>
            <a:ext cx="381000" cy="0"/>
          </a:xfrm>
          <a:prstGeom prst="line">
            <a:avLst/>
          </a:prstGeom>
          <a:noFill/>
          <a:ln w="2857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190" name="Text Box 6"/>
          <p:cNvSpPr txBox="1">
            <a:spLocks noChangeArrowheads="1"/>
          </p:cNvSpPr>
          <p:nvPr/>
        </p:nvSpPr>
        <p:spPr bwMode="auto">
          <a:xfrm>
            <a:off x="2895600" y="2757488"/>
            <a:ext cx="3505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a:solidFill>
                  <a:srgbClr val="00FF00"/>
                </a:solidFill>
                <a:latin typeface="Verdana" pitchFamily="34" charset="0"/>
              </a:rPr>
              <a:t>511 keV coincident events</a:t>
            </a:r>
          </a:p>
        </p:txBody>
      </p:sp>
    </p:spTree>
    <p:extLst>
      <p:ext uri="{BB962C8B-B14F-4D97-AF65-F5344CB8AC3E}">
        <p14:creationId xmlns:p14="http://schemas.microsoft.com/office/powerpoint/2010/main" val="3327848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4210" name="Picture 2" descr="azimuthal2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447800"/>
            <a:ext cx="3124200" cy="3063875"/>
          </a:xfrm>
          <a:prstGeom prst="rect">
            <a:avLst/>
          </a:prstGeom>
          <a:noFill/>
          <a:extLst>
            <a:ext uri="{909E8E84-426E-40DD-AFC4-6F175D3DCCD1}">
              <a14:hiddenFill xmlns:a14="http://schemas.microsoft.com/office/drawing/2010/main">
                <a:solidFill>
                  <a:srgbClr val="FFFFFF"/>
                </a:solidFill>
              </a14:hiddenFill>
            </a:ext>
          </a:extLst>
        </p:spPr>
      </p:pic>
      <p:pic>
        <p:nvPicPr>
          <p:cNvPr id="94211" name="Picture 3" descr="polarityv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47800"/>
            <a:ext cx="3048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94212" name="Text Box 4"/>
          <p:cNvSpPr txBox="1">
            <a:spLocks noChangeArrowheads="1"/>
          </p:cNvSpPr>
          <p:nvPr/>
        </p:nvSpPr>
        <p:spPr bwMode="auto">
          <a:xfrm>
            <a:off x="304800" y="304800"/>
            <a:ext cx="7162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sz="2000" b="1">
                <a:solidFill>
                  <a:schemeClr val="tx1"/>
                </a:solidFill>
                <a:latin typeface="Verdana" pitchFamily="34" charset="0"/>
              </a:rPr>
              <a:t>Position information from the polarity and amplitude of the image charges</a:t>
            </a:r>
          </a:p>
        </p:txBody>
      </p:sp>
      <p:sp>
        <p:nvSpPr>
          <p:cNvPr id="94213" name="Text Box 5"/>
          <p:cNvSpPr txBox="1">
            <a:spLocks noChangeArrowheads="1"/>
          </p:cNvSpPr>
          <p:nvPr/>
        </p:nvSpPr>
        <p:spPr bwMode="auto">
          <a:xfrm>
            <a:off x="2667000" y="1890713"/>
            <a:ext cx="1905000" cy="62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sz="1400">
                <a:solidFill>
                  <a:schemeClr val="tx1"/>
                </a:solidFill>
                <a:latin typeface="Verdana" pitchFamily="34" charset="0"/>
              </a:rPr>
              <a:t>12 mm</a:t>
            </a:r>
          </a:p>
          <a:p>
            <a:pPr>
              <a:lnSpc>
                <a:spcPct val="100000"/>
              </a:lnSpc>
              <a:spcBef>
                <a:spcPct val="50000"/>
              </a:spcBef>
              <a:buClrTx/>
              <a:buSzTx/>
              <a:buFontTx/>
              <a:buNone/>
            </a:pPr>
            <a:r>
              <a:rPr lang="de-DE" altLang="de-DE" sz="1400">
                <a:solidFill>
                  <a:schemeClr val="tx1"/>
                </a:solidFill>
                <a:latin typeface="Verdana" pitchFamily="34" charset="0"/>
              </a:rPr>
              <a:t>30 mm</a:t>
            </a:r>
          </a:p>
        </p:txBody>
      </p:sp>
      <p:sp>
        <p:nvSpPr>
          <p:cNvPr id="94214" name="Text Box 6"/>
          <p:cNvSpPr txBox="1">
            <a:spLocks noChangeArrowheads="1"/>
          </p:cNvSpPr>
          <p:nvPr/>
        </p:nvSpPr>
        <p:spPr bwMode="auto">
          <a:xfrm>
            <a:off x="2133600" y="17526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sz="1400">
                <a:solidFill>
                  <a:schemeClr val="tx1"/>
                </a:solidFill>
                <a:latin typeface="Verdana" pitchFamily="34" charset="0"/>
              </a:rPr>
              <a:t>Radius </a:t>
            </a:r>
          </a:p>
        </p:txBody>
      </p:sp>
      <p:pic>
        <p:nvPicPr>
          <p:cNvPr id="9421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172075"/>
            <a:ext cx="4953000" cy="1555750"/>
          </a:xfrm>
          <a:prstGeom prst="rect">
            <a:avLst/>
          </a:prstGeom>
          <a:noFill/>
          <a:extLst>
            <a:ext uri="{909E8E84-426E-40DD-AFC4-6F175D3DCCD1}">
              <a14:hiddenFill xmlns:a14="http://schemas.microsoft.com/office/drawing/2010/main">
                <a:solidFill>
                  <a:srgbClr val="FFFFFF"/>
                </a:solidFill>
              </a14:hiddenFill>
            </a:ext>
          </a:extLst>
        </p:spPr>
      </p:pic>
      <p:sp>
        <p:nvSpPr>
          <p:cNvPr id="94216" name="Line 8"/>
          <p:cNvSpPr>
            <a:spLocks noChangeShapeType="1"/>
          </p:cNvSpPr>
          <p:nvPr/>
        </p:nvSpPr>
        <p:spPr bwMode="auto">
          <a:xfrm>
            <a:off x="2209800" y="2057400"/>
            <a:ext cx="533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17" name="Line 9"/>
          <p:cNvSpPr>
            <a:spLocks noChangeShapeType="1"/>
          </p:cNvSpPr>
          <p:nvPr/>
        </p:nvSpPr>
        <p:spPr bwMode="auto">
          <a:xfrm>
            <a:off x="2209800" y="2362200"/>
            <a:ext cx="533400" cy="0"/>
          </a:xfrm>
          <a:prstGeom prst="line">
            <a:avLst/>
          </a:prstGeom>
          <a:noFill/>
          <a:ln w="2857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18" name="Text Box 10"/>
          <p:cNvSpPr txBox="1">
            <a:spLocks noChangeArrowheads="1"/>
          </p:cNvSpPr>
          <p:nvPr/>
        </p:nvSpPr>
        <p:spPr bwMode="auto">
          <a:xfrm>
            <a:off x="6172200" y="3643313"/>
            <a:ext cx="1905000" cy="62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sz="1400">
                <a:solidFill>
                  <a:schemeClr val="tx1"/>
                </a:solidFill>
                <a:latin typeface="Verdana" pitchFamily="34" charset="0"/>
              </a:rPr>
              <a:t>90°</a:t>
            </a:r>
          </a:p>
          <a:p>
            <a:pPr>
              <a:lnSpc>
                <a:spcPct val="100000"/>
              </a:lnSpc>
              <a:spcBef>
                <a:spcPct val="50000"/>
              </a:spcBef>
              <a:buClrTx/>
              <a:buSzTx/>
              <a:buFontTx/>
              <a:buNone/>
            </a:pPr>
            <a:r>
              <a:rPr lang="de-DE" altLang="de-DE" sz="1400">
                <a:solidFill>
                  <a:schemeClr val="tx1"/>
                </a:solidFill>
                <a:latin typeface="Verdana" pitchFamily="34" charset="0"/>
              </a:rPr>
              <a:t>30°</a:t>
            </a:r>
          </a:p>
        </p:txBody>
      </p:sp>
      <p:sp>
        <p:nvSpPr>
          <p:cNvPr id="94219" name="Text Box 11"/>
          <p:cNvSpPr txBox="1">
            <a:spLocks noChangeArrowheads="1"/>
          </p:cNvSpPr>
          <p:nvPr/>
        </p:nvSpPr>
        <p:spPr bwMode="auto">
          <a:xfrm>
            <a:off x="5638800" y="35052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de-DE" altLang="de-DE" sz="1400">
                <a:solidFill>
                  <a:schemeClr val="tx1"/>
                </a:solidFill>
                <a:latin typeface="Verdana" pitchFamily="34" charset="0"/>
              </a:rPr>
              <a:t>Angle </a:t>
            </a:r>
          </a:p>
        </p:txBody>
      </p:sp>
      <p:sp>
        <p:nvSpPr>
          <p:cNvPr id="94220" name="Line 12"/>
          <p:cNvSpPr>
            <a:spLocks noChangeShapeType="1"/>
          </p:cNvSpPr>
          <p:nvPr/>
        </p:nvSpPr>
        <p:spPr bwMode="auto">
          <a:xfrm>
            <a:off x="5715000" y="3810000"/>
            <a:ext cx="533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21" name="Line 13"/>
          <p:cNvSpPr>
            <a:spLocks noChangeShapeType="1"/>
          </p:cNvSpPr>
          <p:nvPr/>
        </p:nvSpPr>
        <p:spPr bwMode="auto">
          <a:xfrm>
            <a:off x="5715000" y="4114800"/>
            <a:ext cx="533400" cy="0"/>
          </a:xfrm>
          <a:prstGeom prst="line">
            <a:avLst/>
          </a:prstGeom>
          <a:noFill/>
          <a:ln w="2857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94222"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5257800"/>
            <a:ext cx="1571625"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150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
          <p:cNvSpPr txBox="1">
            <a:spLocks noChangeArrowheads="1"/>
          </p:cNvSpPr>
          <p:nvPr/>
        </p:nvSpPr>
        <p:spPr bwMode="auto">
          <a:xfrm>
            <a:off x="504825" y="288000"/>
            <a:ext cx="3716338" cy="6508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de-DE">
                <a:latin typeface="Comic Sans MS" pitchFamily="66" charset="0"/>
                <a:cs typeface="Arial" pitchFamily="34" charset="0"/>
              </a:rPr>
              <a:t>Gamma Arrays based on Compton</a:t>
            </a:r>
            <a:br>
              <a:rPr lang="en-US" altLang="de-DE">
                <a:latin typeface="Comic Sans MS" pitchFamily="66" charset="0"/>
                <a:cs typeface="Arial" pitchFamily="34" charset="0"/>
              </a:rPr>
            </a:br>
            <a:r>
              <a:rPr lang="en-US" altLang="de-DE">
                <a:latin typeface="Comic Sans MS" pitchFamily="66" charset="0"/>
                <a:cs typeface="Arial" pitchFamily="34" charset="0"/>
              </a:rPr>
              <a:t> Suppressed Spectrometers</a:t>
            </a:r>
          </a:p>
        </p:txBody>
      </p:sp>
      <p:sp>
        <p:nvSpPr>
          <p:cNvPr id="16" name="Text Box 3"/>
          <p:cNvSpPr txBox="1">
            <a:spLocks noChangeArrowheads="1"/>
          </p:cNvSpPr>
          <p:nvPr/>
        </p:nvSpPr>
        <p:spPr bwMode="auto">
          <a:xfrm>
            <a:off x="4989513" y="288000"/>
            <a:ext cx="3581400" cy="6508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de-DE" b="1" dirty="0">
                <a:solidFill>
                  <a:srgbClr val="0000CC"/>
                </a:solidFill>
                <a:latin typeface="Comic Sans MS" pitchFamily="66" charset="0"/>
                <a:cs typeface="Arial" pitchFamily="34" charset="0"/>
              </a:rPr>
              <a:t>Tracking Arrays</a:t>
            </a:r>
            <a:r>
              <a:rPr lang="en-US" altLang="de-DE" dirty="0">
                <a:latin typeface="Comic Sans MS" pitchFamily="66" charset="0"/>
                <a:cs typeface="Arial" pitchFamily="34" charset="0"/>
              </a:rPr>
              <a:t> based on</a:t>
            </a:r>
          </a:p>
          <a:p>
            <a:pPr algn="ctr"/>
            <a:r>
              <a:rPr lang="en-US" altLang="de-DE" dirty="0">
                <a:latin typeface="Comic Sans MS" pitchFamily="66" charset="0"/>
                <a:cs typeface="Arial" pitchFamily="34" charset="0"/>
              </a:rPr>
              <a:t>Position Sensitive Ge Detectors</a:t>
            </a:r>
          </a:p>
        </p:txBody>
      </p:sp>
      <p:sp>
        <p:nvSpPr>
          <p:cNvPr id="17" name="Line 4"/>
          <p:cNvSpPr>
            <a:spLocks noChangeShapeType="1"/>
          </p:cNvSpPr>
          <p:nvPr/>
        </p:nvSpPr>
        <p:spPr bwMode="auto">
          <a:xfrm rot="16200000">
            <a:off x="4533900" y="4987925"/>
            <a:ext cx="0" cy="1600200"/>
          </a:xfrm>
          <a:prstGeom prst="line">
            <a:avLst/>
          </a:prstGeom>
          <a:noFill/>
          <a:ln w="1524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Text Box 5"/>
          <p:cNvSpPr txBox="1">
            <a:spLocks noChangeArrowheads="1"/>
          </p:cNvSpPr>
          <p:nvPr/>
        </p:nvSpPr>
        <p:spPr bwMode="auto">
          <a:xfrm>
            <a:off x="5688368" y="5486400"/>
            <a:ext cx="2196000" cy="781752"/>
          </a:xfrm>
          <a:prstGeom prst="rect">
            <a:avLst/>
          </a:prstGeom>
          <a:solidFill>
            <a:srgbClr val="FFFF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it-IT" altLang="de-DE" sz="3200" b="1" dirty="0" smtClean="0">
                <a:solidFill>
                  <a:srgbClr val="CC0000"/>
                </a:solidFill>
                <a:latin typeface="Times New Roman" panose="02020603050405020304" pitchFamily="18" charset="0"/>
                <a:cs typeface="Times New Roman" panose="02020603050405020304" pitchFamily="18" charset="0"/>
              </a:rPr>
              <a:t>ε</a:t>
            </a:r>
            <a:r>
              <a:rPr lang="it-IT" altLang="de-DE" sz="2800" b="1" dirty="0" smtClean="0">
                <a:solidFill>
                  <a:srgbClr val="CC0000"/>
                </a:solidFill>
                <a:latin typeface="Times New Roman" panose="02020603050405020304" pitchFamily="18" charset="0"/>
                <a:cs typeface="Times New Roman" panose="02020603050405020304" pitchFamily="18" charset="0"/>
              </a:rPr>
              <a:t> </a:t>
            </a:r>
            <a:r>
              <a:rPr lang="en-GB" altLang="de-DE" sz="2800" b="1" dirty="0">
                <a:solidFill>
                  <a:srgbClr val="CC0000"/>
                </a:solidFill>
                <a:latin typeface="Times New Roman" panose="02020603050405020304" pitchFamily="18" charset="0"/>
                <a:cs typeface="Times New Roman" panose="02020603050405020304" pitchFamily="18" charset="0"/>
              </a:rPr>
              <a:t>~</a:t>
            </a:r>
            <a:r>
              <a:rPr lang="it-IT" altLang="de-DE" sz="2800" b="1" dirty="0">
                <a:solidFill>
                  <a:srgbClr val="CC0000"/>
                </a:solidFill>
                <a:latin typeface="Times New Roman" panose="02020603050405020304" pitchFamily="18" charset="0"/>
                <a:cs typeface="Times New Roman" panose="02020603050405020304" pitchFamily="18" charset="0"/>
              </a:rPr>
              <a:t> </a:t>
            </a:r>
            <a:r>
              <a:rPr lang="it-IT" altLang="de-DE" sz="2800" b="1" dirty="0" smtClean="0">
                <a:solidFill>
                  <a:srgbClr val="CC0000"/>
                </a:solidFill>
                <a:latin typeface="Times New Roman" panose="02020603050405020304" pitchFamily="18" charset="0"/>
                <a:cs typeface="Times New Roman" panose="02020603050405020304" pitchFamily="18" charset="0"/>
              </a:rPr>
              <a:t>50 - 25 </a:t>
            </a:r>
            <a:r>
              <a:rPr lang="it-IT" altLang="de-DE" sz="2800" b="1" dirty="0">
                <a:solidFill>
                  <a:srgbClr val="CC0000"/>
                </a:solidFill>
                <a:latin typeface="Times New Roman" panose="02020603050405020304" pitchFamily="18" charset="0"/>
                <a:cs typeface="Times New Roman" panose="02020603050405020304" pitchFamily="18" charset="0"/>
              </a:rPr>
              <a:t>%</a:t>
            </a:r>
          </a:p>
          <a:p>
            <a:pPr algn="ctr" eaLnBrk="0" hangingPunct="0">
              <a:lnSpc>
                <a:spcPct val="80000"/>
              </a:lnSpc>
            </a:pPr>
            <a:r>
              <a:rPr lang="en-GB" altLang="de-DE" sz="1600" b="1" dirty="0" smtClean="0">
                <a:latin typeface="Times New Roman" panose="02020603050405020304" pitchFamily="18" charset="0"/>
                <a:cs typeface="Times New Roman" panose="02020603050405020304" pitchFamily="18" charset="0"/>
              </a:rPr>
              <a:t>( </a:t>
            </a:r>
            <a:r>
              <a:rPr lang="en-GB" altLang="de-DE" sz="1600" b="1" dirty="0" err="1" smtClean="0">
                <a:latin typeface="Times New Roman" panose="02020603050405020304" pitchFamily="18" charset="0"/>
                <a:cs typeface="Times New Roman" panose="02020603050405020304" pitchFamily="18" charset="0"/>
              </a:rPr>
              <a:t>M</a:t>
            </a:r>
            <a:r>
              <a:rPr lang="en-GB" altLang="de-DE" sz="1600" b="1" baseline="-25000" dirty="0" err="1">
                <a:latin typeface="Times New Roman" panose="02020603050405020304" pitchFamily="18" charset="0"/>
                <a:cs typeface="Times New Roman" panose="02020603050405020304" pitchFamily="18" charset="0"/>
              </a:rPr>
              <a:t>γ</a:t>
            </a:r>
            <a:r>
              <a:rPr lang="en-GB" altLang="de-DE" sz="1600" b="1" baseline="-25000" dirty="0" smtClean="0">
                <a:latin typeface="Times New Roman" panose="02020603050405020304" pitchFamily="18" charset="0"/>
                <a:cs typeface="Times New Roman" panose="02020603050405020304" pitchFamily="18" charset="0"/>
              </a:rPr>
              <a:t> </a:t>
            </a:r>
            <a:r>
              <a:rPr lang="en-GB" altLang="de-DE" sz="1600" b="1" dirty="0" smtClean="0">
                <a:latin typeface="Times New Roman" panose="02020603050405020304" pitchFamily="18" charset="0"/>
                <a:cs typeface="Times New Roman" panose="02020603050405020304" pitchFamily="18" charset="0"/>
              </a:rPr>
              <a:t>= 1 - </a:t>
            </a:r>
            <a:r>
              <a:rPr lang="en-GB" altLang="de-DE" sz="1600" b="1" dirty="0" err="1" smtClean="0">
                <a:latin typeface="Times New Roman" panose="02020603050405020304" pitchFamily="18" charset="0"/>
                <a:cs typeface="Times New Roman" panose="02020603050405020304" pitchFamily="18" charset="0"/>
              </a:rPr>
              <a:t>M</a:t>
            </a:r>
            <a:r>
              <a:rPr lang="en-GB" altLang="de-DE" sz="1600" b="1" baseline="-25000" dirty="0" err="1">
                <a:latin typeface="Times New Roman" panose="02020603050405020304" pitchFamily="18" charset="0"/>
                <a:cs typeface="Times New Roman" panose="02020603050405020304" pitchFamily="18" charset="0"/>
              </a:rPr>
              <a:t>γ</a:t>
            </a:r>
            <a:r>
              <a:rPr lang="en-GB" altLang="de-DE" sz="1600" b="1" baseline="-25000" dirty="0" smtClean="0">
                <a:latin typeface="Times New Roman" panose="02020603050405020304" pitchFamily="18" charset="0"/>
                <a:cs typeface="Times New Roman" panose="02020603050405020304" pitchFamily="18" charset="0"/>
              </a:rPr>
              <a:t> </a:t>
            </a:r>
            <a:r>
              <a:rPr lang="en-GB" altLang="de-DE" sz="1600" b="1" dirty="0" smtClean="0">
                <a:latin typeface="Times New Roman" panose="02020603050405020304" pitchFamily="18" charset="0"/>
                <a:cs typeface="Times New Roman" panose="02020603050405020304" pitchFamily="18" charset="0"/>
              </a:rPr>
              <a:t>= 30</a:t>
            </a:r>
            <a:r>
              <a:rPr lang="en-GB" altLang="de-DE" sz="1600" b="1" dirty="0">
                <a:latin typeface="Times New Roman" panose="02020603050405020304" pitchFamily="18" charset="0"/>
                <a:cs typeface="Times New Roman" panose="02020603050405020304" pitchFamily="18" charset="0"/>
              </a:rPr>
              <a:t>)</a:t>
            </a:r>
            <a:endParaRPr lang="it-IT" altLang="de-DE" sz="1600" b="1" dirty="0">
              <a:latin typeface="Times New Roman" panose="02020603050405020304" pitchFamily="18" charset="0"/>
              <a:cs typeface="Times New Roman" panose="02020603050405020304" pitchFamily="18" charset="0"/>
            </a:endParaRPr>
          </a:p>
        </p:txBody>
      </p:sp>
      <p:sp>
        <p:nvSpPr>
          <p:cNvPr id="19" name="Text Box 6"/>
          <p:cNvSpPr txBox="1">
            <a:spLocks noChangeArrowheads="1"/>
          </p:cNvSpPr>
          <p:nvPr/>
        </p:nvSpPr>
        <p:spPr bwMode="auto">
          <a:xfrm>
            <a:off x="1403872" y="5486400"/>
            <a:ext cx="2016000" cy="806375"/>
          </a:xfrm>
          <a:prstGeom prst="rect">
            <a:avLst/>
          </a:prstGeom>
          <a:solidFill>
            <a:srgbClr val="FFFF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it-IT" altLang="de-DE" sz="3200" b="1" dirty="0" smtClean="0">
                <a:solidFill>
                  <a:srgbClr val="CC0000"/>
                </a:solidFill>
                <a:latin typeface="Times New Roman" panose="02020603050405020304" pitchFamily="18" charset="0"/>
                <a:cs typeface="Times New Roman" panose="02020603050405020304" pitchFamily="18" charset="0"/>
              </a:rPr>
              <a:t>ε</a:t>
            </a:r>
            <a:r>
              <a:rPr lang="it-IT" altLang="de-DE" sz="2800" b="1" dirty="0" smtClean="0">
                <a:solidFill>
                  <a:srgbClr val="CC0000"/>
                </a:solidFill>
                <a:latin typeface="Times New Roman" panose="02020603050405020304" pitchFamily="18" charset="0"/>
                <a:cs typeface="Times New Roman" panose="02020603050405020304" pitchFamily="18" charset="0"/>
              </a:rPr>
              <a:t> </a:t>
            </a:r>
            <a:r>
              <a:rPr lang="en-GB" altLang="de-DE" sz="2800" b="1" dirty="0">
                <a:solidFill>
                  <a:srgbClr val="CC0000"/>
                </a:solidFill>
                <a:latin typeface="Times New Roman" panose="02020603050405020304" pitchFamily="18" charset="0"/>
                <a:cs typeface="Times New Roman" panose="02020603050405020304" pitchFamily="18" charset="0"/>
              </a:rPr>
              <a:t>~</a:t>
            </a:r>
            <a:r>
              <a:rPr lang="it-IT" altLang="de-DE" sz="2800" b="1" dirty="0">
                <a:solidFill>
                  <a:srgbClr val="CC0000"/>
                </a:solidFill>
                <a:latin typeface="Times New Roman" panose="02020603050405020304" pitchFamily="18" charset="0"/>
                <a:cs typeface="Times New Roman" panose="02020603050405020304" pitchFamily="18" charset="0"/>
              </a:rPr>
              <a:t> </a:t>
            </a:r>
            <a:r>
              <a:rPr lang="it-IT" altLang="de-DE" sz="2800" b="1" dirty="0" smtClean="0">
                <a:solidFill>
                  <a:srgbClr val="CC0000"/>
                </a:solidFill>
                <a:latin typeface="Times New Roman" panose="02020603050405020304" pitchFamily="18" charset="0"/>
                <a:cs typeface="Times New Roman" panose="02020603050405020304" pitchFamily="18" charset="0"/>
              </a:rPr>
              <a:t>10 - 7 </a:t>
            </a:r>
            <a:r>
              <a:rPr lang="it-IT" altLang="de-DE" sz="2800" b="1" dirty="0">
                <a:solidFill>
                  <a:srgbClr val="CC0000"/>
                </a:solidFill>
                <a:latin typeface="Times New Roman" panose="02020603050405020304" pitchFamily="18" charset="0"/>
                <a:cs typeface="Times New Roman" panose="02020603050405020304" pitchFamily="18" charset="0"/>
              </a:rPr>
              <a:t>%</a:t>
            </a:r>
          </a:p>
          <a:p>
            <a:pPr algn="ctr" eaLnBrk="0" hangingPunct="0">
              <a:lnSpc>
                <a:spcPct val="80000"/>
              </a:lnSpc>
            </a:pPr>
            <a:r>
              <a:rPr lang="en-GB" altLang="de-DE" b="1" dirty="0">
                <a:cs typeface="Arial" pitchFamily="34" charset="0"/>
              </a:rPr>
              <a:t> </a:t>
            </a:r>
            <a:r>
              <a:rPr lang="en-GB" altLang="de-DE" sz="1600" b="1" dirty="0" smtClean="0">
                <a:latin typeface="Times New Roman" panose="02020603050405020304" pitchFamily="18" charset="0"/>
                <a:cs typeface="Times New Roman" panose="02020603050405020304" pitchFamily="18" charset="0"/>
              </a:rPr>
              <a:t>( </a:t>
            </a:r>
            <a:r>
              <a:rPr lang="en-GB" altLang="de-DE" sz="1600" b="1" dirty="0" err="1" smtClean="0">
                <a:latin typeface="Times New Roman" panose="02020603050405020304" pitchFamily="18" charset="0"/>
                <a:cs typeface="Times New Roman" panose="02020603050405020304" pitchFamily="18" charset="0"/>
              </a:rPr>
              <a:t>M</a:t>
            </a:r>
            <a:r>
              <a:rPr lang="en-GB" altLang="de-DE" sz="1600" b="1" baseline="-25000" dirty="0" err="1">
                <a:latin typeface="Times New Roman" panose="02020603050405020304" pitchFamily="18" charset="0"/>
                <a:cs typeface="Times New Roman" panose="02020603050405020304" pitchFamily="18" charset="0"/>
              </a:rPr>
              <a:t>γ</a:t>
            </a:r>
            <a:r>
              <a:rPr lang="en-GB" altLang="de-DE" sz="1600" b="1" baseline="-25000" dirty="0" smtClean="0">
                <a:latin typeface="Times New Roman" panose="02020603050405020304" pitchFamily="18" charset="0"/>
                <a:cs typeface="Times New Roman" panose="02020603050405020304" pitchFamily="18" charset="0"/>
              </a:rPr>
              <a:t> </a:t>
            </a:r>
            <a:r>
              <a:rPr lang="en-GB" altLang="de-DE" sz="1600" b="1" dirty="0" smtClean="0">
                <a:latin typeface="Times New Roman" panose="02020603050405020304" pitchFamily="18" charset="0"/>
                <a:cs typeface="Times New Roman" panose="02020603050405020304" pitchFamily="18" charset="0"/>
              </a:rPr>
              <a:t>= 1 – </a:t>
            </a:r>
            <a:r>
              <a:rPr lang="en-GB" altLang="de-DE" sz="1600" b="1" dirty="0" err="1" smtClean="0">
                <a:latin typeface="Times New Roman" panose="02020603050405020304" pitchFamily="18" charset="0"/>
                <a:cs typeface="Times New Roman" panose="02020603050405020304" pitchFamily="18" charset="0"/>
              </a:rPr>
              <a:t>M</a:t>
            </a:r>
            <a:r>
              <a:rPr lang="en-GB" altLang="de-DE" sz="1600" b="1" baseline="-25000" dirty="0" err="1">
                <a:latin typeface="Times New Roman" panose="02020603050405020304" pitchFamily="18" charset="0"/>
                <a:cs typeface="Times New Roman" panose="02020603050405020304" pitchFamily="18" charset="0"/>
              </a:rPr>
              <a:t>γ</a:t>
            </a:r>
            <a:r>
              <a:rPr lang="en-GB" altLang="de-DE" sz="1600" b="1" baseline="-25000" dirty="0" smtClean="0">
                <a:latin typeface="Times New Roman" panose="02020603050405020304" pitchFamily="18" charset="0"/>
                <a:cs typeface="Times New Roman" panose="02020603050405020304" pitchFamily="18" charset="0"/>
              </a:rPr>
              <a:t> </a:t>
            </a:r>
            <a:r>
              <a:rPr lang="en-GB" altLang="de-DE" sz="1600" b="1" dirty="0" smtClean="0">
                <a:latin typeface="Times New Roman" panose="02020603050405020304" pitchFamily="18" charset="0"/>
                <a:cs typeface="Times New Roman" panose="02020603050405020304" pitchFamily="18" charset="0"/>
              </a:rPr>
              <a:t>= 30</a:t>
            </a:r>
            <a:r>
              <a:rPr lang="en-GB" altLang="de-DE" sz="1600" b="1" dirty="0">
                <a:latin typeface="Times New Roman" panose="02020603050405020304" pitchFamily="18" charset="0"/>
                <a:cs typeface="Times New Roman" panose="02020603050405020304" pitchFamily="18" charset="0"/>
              </a:rPr>
              <a:t>)</a:t>
            </a:r>
            <a:endParaRPr lang="it-IT" altLang="de-DE" sz="1600" b="1" dirty="0">
              <a:latin typeface="Times New Roman" panose="02020603050405020304" pitchFamily="18" charset="0"/>
              <a:cs typeface="Times New Roman" panose="02020603050405020304" pitchFamily="18" charset="0"/>
            </a:endParaRPr>
          </a:p>
        </p:txBody>
      </p:sp>
      <p:pic>
        <p:nvPicPr>
          <p:cNvPr id="20"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r="6175" b="3778"/>
          <a:stretch>
            <a:fillRect/>
          </a:stretch>
        </p:blipFill>
        <p:spPr bwMode="auto">
          <a:xfrm>
            <a:off x="381000" y="2895600"/>
            <a:ext cx="19050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gammasphere"/>
          <p:cNvPicPr>
            <a:picLocks noChangeAspect="1" noChangeArrowheads="1"/>
          </p:cNvPicPr>
          <p:nvPr/>
        </p:nvPicPr>
        <p:blipFill>
          <a:blip r:embed="rId6">
            <a:extLst>
              <a:ext uri="{28A0092B-C50C-407E-A947-70E740481C1C}">
                <a14:useLocalDpi xmlns:a14="http://schemas.microsoft.com/office/drawing/2010/main" val="0"/>
              </a:ext>
            </a:extLst>
          </a:blip>
          <a:srcRect r="6078"/>
          <a:stretch>
            <a:fillRect/>
          </a:stretch>
        </p:blipFill>
        <p:spPr bwMode="auto">
          <a:xfrm>
            <a:off x="2427288" y="2903538"/>
            <a:ext cx="1839912" cy="19653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descr="Quickie04"/>
          <p:cNvPicPr>
            <a:picLocks noChangeAspect="1" noChangeArrowheads="1"/>
          </p:cNvPicPr>
          <p:nvPr/>
        </p:nvPicPr>
        <p:blipFill>
          <a:blip r:embed="rId7">
            <a:extLst>
              <a:ext uri="{28A0092B-C50C-407E-A947-70E740481C1C}">
                <a14:useLocalDpi xmlns:a14="http://schemas.microsoft.com/office/drawing/2010/main" val="0"/>
              </a:ext>
            </a:extLst>
          </a:blip>
          <a:srcRect l="7355" b="14325"/>
          <a:stretch>
            <a:fillRect/>
          </a:stretch>
        </p:blipFill>
        <p:spPr bwMode="auto">
          <a:xfrm>
            <a:off x="6883400" y="2898775"/>
            <a:ext cx="1879600" cy="1974850"/>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10"/>
          <p:cNvSpPr txBox="1">
            <a:spLocks noChangeArrowheads="1"/>
          </p:cNvSpPr>
          <p:nvPr/>
        </p:nvSpPr>
        <p:spPr bwMode="auto">
          <a:xfrm>
            <a:off x="2386013" y="4967288"/>
            <a:ext cx="19875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de-DE">
                <a:solidFill>
                  <a:srgbClr val="FF0000"/>
                </a:solidFill>
                <a:cs typeface="Arial" pitchFamily="34" charset="0"/>
              </a:rPr>
              <a:t>GAMMASPHERE</a:t>
            </a:r>
            <a:endParaRPr lang="en-US" altLang="de-DE">
              <a:solidFill>
                <a:srgbClr val="FF0000"/>
              </a:solidFill>
              <a:cs typeface="Arial" pitchFamily="34" charset="0"/>
            </a:endParaRPr>
          </a:p>
        </p:txBody>
      </p:sp>
      <p:sp>
        <p:nvSpPr>
          <p:cNvPr id="24" name="Text Box 11"/>
          <p:cNvSpPr txBox="1">
            <a:spLocks noChangeArrowheads="1"/>
          </p:cNvSpPr>
          <p:nvPr/>
        </p:nvSpPr>
        <p:spPr bwMode="auto">
          <a:xfrm>
            <a:off x="620713" y="4967288"/>
            <a:ext cx="14033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de-DE">
                <a:solidFill>
                  <a:srgbClr val="FF0000"/>
                </a:solidFill>
                <a:cs typeface="Arial" pitchFamily="34" charset="0"/>
              </a:rPr>
              <a:t>EUROBALL</a:t>
            </a:r>
            <a:endParaRPr lang="en-US" altLang="de-DE">
              <a:solidFill>
                <a:srgbClr val="FF0000"/>
              </a:solidFill>
              <a:cs typeface="Arial" pitchFamily="34" charset="0"/>
            </a:endParaRPr>
          </a:p>
        </p:txBody>
      </p:sp>
      <p:sp>
        <p:nvSpPr>
          <p:cNvPr id="25" name="Text Box 12"/>
          <p:cNvSpPr txBox="1">
            <a:spLocks noChangeArrowheads="1"/>
          </p:cNvSpPr>
          <p:nvPr/>
        </p:nvSpPr>
        <p:spPr bwMode="auto">
          <a:xfrm>
            <a:off x="7334250" y="4967288"/>
            <a:ext cx="9715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a:solidFill>
                  <a:srgbClr val="FF0000"/>
                </a:solidFill>
                <a:cs typeface="Arial" pitchFamily="34" charset="0"/>
              </a:rPr>
              <a:t>GRETA</a:t>
            </a:r>
            <a:endParaRPr lang="en-US" altLang="de-DE">
              <a:latin typeface="Times New Roman" pitchFamily="18" charset="0"/>
              <a:cs typeface="Arial" pitchFamily="34" charset="0"/>
            </a:endParaRPr>
          </a:p>
        </p:txBody>
      </p:sp>
      <p:sp>
        <p:nvSpPr>
          <p:cNvPr id="26" name="Text Box 13"/>
          <p:cNvSpPr txBox="1">
            <a:spLocks noChangeArrowheads="1"/>
          </p:cNvSpPr>
          <p:nvPr/>
        </p:nvSpPr>
        <p:spPr bwMode="auto">
          <a:xfrm>
            <a:off x="5257800" y="4967288"/>
            <a:ext cx="9588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a:solidFill>
                  <a:srgbClr val="FF0000"/>
                </a:solidFill>
                <a:cs typeface="Arial" pitchFamily="34" charset="0"/>
              </a:rPr>
              <a:t>AGATA</a:t>
            </a:r>
          </a:p>
        </p:txBody>
      </p:sp>
      <p:pic>
        <p:nvPicPr>
          <p:cNvPr id="27" name="Picture 14" descr="design_pi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3950" y="2903538"/>
            <a:ext cx="1847850" cy="1973262"/>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spid="63506" name="ShockwaveFlash3" r:id="rId2" imgW="2668785" imgH="1506755"/>
        </mc:Choice>
        <mc:Fallback>
          <p:control name="ShockwaveFlash3" r:id="rId2" imgW="2668785" imgH="1506755">
            <p:pic>
              <p:nvPicPr>
                <p:cNvPr id="0" name="ShockwaveFlash3"/>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1187450" y="1341438"/>
                  <a:ext cx="2668588" cy="150653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63507" name="ShockwaveFlash4" r:id="rId3" imgW="2190476" imgH="1506755"/>
        </mc:Choice>
        <mc:Fallback>
          <p:control name="ShockwaveFlash4" r:id="rId3" imgW="2190476" imgH="1506755">
            <p:pic>
              <p:nvPicPr>
                <p:cNvPr id="0" name="ShockwaveFlash4"/>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5505450" y="1328738"/>
                  <a:ext cx="2190750" cy="150653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445663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360000"/>
            <a:ext cx="9144000"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eaLnBrk="0" hangingPunct="0">
              <a:defRPr sz="4400">
                <a:solidFill>
                  <a:schemeClr val="tx2"/>
                </a:solidFill>
                <a:latin typeface="Times" pitchFamily="18" charset="0"/>
              </a:defRPr>
            </a:lvl1pPr>
            <a:lvl2pPr algn="ctr" eaLnBrk="0" hangingPunct="0">
              <a:defRPr sz="4400">
                <a:solidFill>
                  <a:schemeClr val="tx2"/>
                </a:solidFill>
                <a:latin typeface="Times" pitchFamily="18" charset="0"/>
              </a:defRPr>
            </a:lvl2pPr>
            <a:lvl3pPr algn="ctr" eaLnBrk="0" hangingPunct="0">
              <a:defRPr sz="4400">
                <a:solidFill>
                  <a:schemeClr val="tx2"/>
                </a:solidFill>
                <a:latin typeface="Times" pitchFamily="18" charset="0"/>
              </a:defRPr>
            </a:lvl3pPr>
            <a:lvl4pPr algn="ctr" eaLnBrk="0" hangingPunct="0">
              <a:defRPr sz="4400">
                <a:solidFill>
                  <a:schemeClr val="tx2"/>
                </a:solidFill>
                <a:latin typeface="Times" pitchFamily="18" charset="0"/>
              </a:defRPr>
            </a:lvl4pPr>
            <a:lvl5pPr algn="ctr" eaLnBrk="0" hangingPunct="0">
              <a:defRPr sz="4400">
                <a:solidFill>
                  <a:schemeClr val="tx2"/>
                </a:solidFill>
                <a:latin typeface="Times" pitchFamily="18" charset="0"/>
              </a:defRPr>
            </a:lvl5pPr>
            <a:lvl6pPr marL="457200" algn="ctr" eaLnBrk="0" fontAlgn="base" hangingPunct="0">
              <a:spcBef>
                <a:spcPct val="0"/>
              </a:spcBef>
              <a:spcAft>
                <a:spcPct val="0"/>
              </a:spcAft>
              <a:defRPr sz="4400">
                <a:solidFill>
                  <a:schemeClr val="tx2"/>
                </a:solidFill>
                <a:latin typeface="Times" pitchFamily="18" charset="0"/>
              </a:defRPr>
            </a:lvl6pPr>
            <a:lvl7pPr marL="914400" algn="ctr" eaLnBrk="0" fontAlgn="base" hangingPunct="0">
              <a:spcBef>
                <a:spcPct val="0"/>
              </a:spcBef>
              <a:spcAft>
                <a:spcPct val="0"/>
              </a:spcAft>
              <a:defRPr sz="4400">
                <a:solidFill>
                  <a:schemeClr val="tx2"/>
                </a:solidFill>
                <a:latin typeface="Times" pitchFamily="18" charset="0"/>
              </a:defRPr>
            </a:lvl7pPr>
            <a:lvl8pPr marL="1371600" algn="ctr" eaLnBrk="0" fontAlgn="base" hangingPunct="0">
              <a:spcBef>
                <a:spcPct val="0"/>
              </a:spcBef>
              <a:spcAft>
                <a:spcPct val="0"/>
              </a:spcAft>
              <a:defRPr sz="4400">
                <a:solidFill>
                  <a:schemeClr val="tx2"/>
                </a:solidFill>
                <a:latin typeface="Times" pitchFamily="18" charset="0"/>
              </a:defRPr>
            </a:lvl8pPr>
            <a:lvl9pPr marL="1828800" algn="ctr" eaLnBrk="0" fontAlgn="base" hangingPunct="0">
              <a:spcBef>
                <a:spcPct val="0"/>
              </a:spcBef>
              <a:spcAft>
                <a:spcPct val="0"/>
              </a:spcAft>
              <a:defRPr sz="4400">
                <a:solidFill>
                  <a:schemeClr val="tx2"/>
                </a:solidFill>
                <a:latin typeface="Times" pitchFamily="18" charset="0"/>
              </a:defRPr>
            </a:lvl9pPr>
          </a:lstStyle>
          <a:p>
            <a:pPr fontAlgn="base">
              <a:spcBef>
                <a:spcPct val="0"/>
              </a:spcBef>
              <a:spcAft>
                <a:spcPct val="0"/>
              </a:spcAft>
            </a:pPr>
            <a:r>
              <a:rPr lang="en-US" altLang="de-DE" sz="2600" b="1" dirty="0" err="1" smtClean="0">
                <a:solidFill>
                  <a:srgbClr val="0000CC"/>
                </a:solidFill>
                <a:latin typeface="Times New Roman"/>
                <a:ea typeface="ＭＳ Ｐゴシック" pitchFamily="34" charset="-128"/>
                <a:cs typeface="Times New Roman"/>
              </a:rPr>
              <a:t>HPGe</a:t>
            </a:r>
            <a:r>
              <a:rPr lang="en-US" altLang="de-DE" sz="2600" b="1" dirty="0" smtClean="0">
                <a:solidFill>
                  <a:srgbClr val="0000CC"/>
                </a:solidFill>
                <a:latin typeface="Times New Roman"/>
                <a:ea typeface="ＭＳ Ｐゴシック" pitchFamily="34" charset="-128"/>
                <a:cs typeface="Times New Roman"/>
              </a:rPr>
              <a:t> detector: working principle</a:t>
            </a:r>
            <a:endParaRPr lang="en-US" altLang="de-DE" sz="2600" b="1" dirty="0" smtClean="0">
              <a:solidFill>
                <a:srgbClr val="0000CC"/>
              </a:solidFill>
              <a:latin typeface="Times New Roman" pitchFamily="18" charset="0"/>
              <a:ea typeface="ＭＳ Ｐゴシック" pitchFamily="34" charset="-128"/>
            </a:endParaRPr>
          </a:p>
        </p:txBody>
      </p:sp>
      <p:pic>
        <p:nvPicPr>
          <p:cNvPr id="358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000" y="1252800"/>
            <a:ext cx="2504759" cy="2383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6183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re Präsentation">
      <a:majorFont>
        <a:latin typeface="Times"/>
        <a:ea typeface=""/>
        <a:cs typeface=""/>
      </a:majorFont>
      <a:minorFont>
        <a:latin typeface="Time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SI-Zukunft">
  <a:themeElements>
    <a:clrScheme name="GSI-Zukun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SI-Zukunf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altLang="de-DE"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altLang="de-DE"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GSI-Zukun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SI-Zukunf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SI-Zukunf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SI-Zukunf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SI-Zukunf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SI-Zukunf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SI-Zukunf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SI-Zukunf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SI-Zukunf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SI-Zukunf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SI-Zukunf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SI-Zukunf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GSI-Zukunft1">
  <a:themeElements>
    <a:clrScheme name="GSI-Zukunft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SI-Zukunft1">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lnDef>
  </a:objectDefaults>
  <a:extraClrSchemeLst>
    <a:extraClrScheme>
      <a:clrScheme name="GSI-Zukunft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SI-Zukunft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SI-Zukunft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SI-Zukunft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SI-Zukunft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SI-Zukunft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SI-Zukunft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SI-Zukunft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SI-Zukunft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SI-Zukunft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SI-Zukunft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SI-Zukunft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2568</Words>
  <Application>Microsoft Office PowerPoint</Application>
  <PresentationFormat>Bildschirmpräsentation (4:3)</PresentationFormat>
  <Paragraphs>503</Paragraphs>
  <Slides>72</Slides>
  <Notes>0</Notes>
  <HiddenSlides>12</HiddenSlides>
  <MMClips>0</MMClips>
  <ScaleCrop>false</ScaleCrop>
  <HeadingPairs>
    <vt:vector size="6" baseType="variant">
      <vt:variant>
        <vt:lpstr>Design</vt:lpstr>
      </vt:variant>
      <vt:variant>
        <vt:i4>3</vt:i4>
      </vt:variant>
      <vt:variant>
        <vt:lpstr>Eingebettete OLE-Server</vt:lpstr>
      </vt:variant>
      <vt:variant>
        <vt:i4>4</vt:i4>
      </vt:variant>
      <vt:variant>
        <vt:lpstr>Folientitel</vt:lpstr>
      </vt:variant>
      <vt:variant>
        <vt:i4>72</vt:i4>
      </vt:variant>
    </vt:vector>
  </HeadingPairs>
  <TitlesOfParts>
    <vt:vector size="79" baseType="lpstr">
      <vt:lpstr>Leere Präsentation</vt:lpstr>
      <vt:lpstr>GSI-Zukunft</vt:lpstr>
      <vt:lpstr>3_GSI-Zukunft1</vt:lpstr>
      <vt:lpstr>Equation</vt:lpstr>
      <vt:lpstr>Ecuación</vt:lpstr>
      <vt:lpstr>Photo Editor Photo</vt:lpstr>
      <vt:lpstr>Bitmap Image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GSI Helmholzzentrum für Schwerionenforschung mbH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Wollersheim, Hans-Juergen Dr.</dc:creator>
  <cp:lastModifiedBy>Hans</cp:lastModifiedBy>
  <cp:revision>202</cp:revision>
  <dcterms:created xsi:type="dcterms:W3CDTF">2014-04-15T06:49:44Z</dcterms:created>
  <dcterms:modified xsi:type="dcterms:W3CDTF">2016-12-18T13:52:36Z</dcterms:modified>
</cp:coreProperties>
</file>