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0" r:id="rId2"/>
    <p:sldId id="367" r:id="rId3"/>
    <p:sldId id="331" r:id="rId4"/>
    <p:sldId id="365" r:id="rId5"/>
    <p:sldId id="336" r:id="rId6"/>
    <p:sldId id="332" r:id="rId7"/>
    <p:sldId id="338" r:id="rId8"/>
    <p:sldId id="339" r:id="rId9"/>
    <p:sldId id="366" r:id="rId10"/>
    <p:sldId id="335" r:id="rId11"/>
    <p:sldId id="337" r:id="rId12"/>
    <p:sldId id="364" r:id="rId13"/>
    <p:sldId id="333" r:id="rId14"/>
    <p:sldId id="343" r:id="rId15"/>
    <p:sldId id="344" r:id="rId16"/>
    <p:sldId id="342" r:id="rId17"/>
    <p:sldId id="347" r:id="rId18"/>
    <p:sldId id="334" r:id="rId19"/>
    <p:sldId id="340" r:id="rId20"/>
    <p:sldId id="345" r:id="rId21"/>
    <p:sldId id="346" r:id="rId22"/>
    <p:sldId id="348" r:id="rId23"/>
    <p:sldId id="341" r:id="rId24"/>
    <p:sldId id="349" r:id="rId25"/>
    <p:sldId id="360" r:id="rId26"/>
    <p:sldId id="358" r:id="rId27"/>
    <p:sldId id="359" r:id="rId28"/>
    <p:sldId id="351" r:id="rId29"/>
    <p:sldId id="357" r:id="rId30"/>
    <p:sldId id="352" r:id="rId31"/>
    <p:sldId id="353" r:id="rId32"/>
    <p:sldId id="356" r:id="rId33"/>
    <p:sldId id="361" r:id="rId34"/>
    <p:sldId id="362" r:id="rId35"/>
    <p:sldId id="368" r:id="rId36"/>
    <p:sldId id="369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00"/>
    <a:srgbClr val="006600"/>
    <a:srgbClr val="008000"/>
    <a:srgbClr val="660066"/>
    <a:srgbClr val="00CC00"/>
    <a:srgbClr val="F2F5D7"/>
    <a:srgbClr val="EDF0DC"/>
    <a:srgbClr val="FF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>
        <p:scale>
          <a:sx n="80" d="100"/>
          <a:sy n="80" d="100"/>
        </p:scale>
        <p:origin x="-225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06.07.2020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84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 flipH="1">
            <a:off x="0" y="6597650"/>
            <a:ext cx="66595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8610600" y="659765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Line 16"/>
          <p:cNvSpPr>
            <a:spLocks noChangeShapeType="1"/>
          </p:cNvSpPr>
          <p:nvPr/>
        </p:nvSpPr>
        <p:spPr bwMode="auto">
          <a:xfrm>
            <a:off x="7380288" y="6597650"/>
            <a:ext cx="3603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Bild 9" descr="FAIR@GSI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86500"/>
            <a:ext cx="1871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iH_NerysrQAhUGMY8KHeKWCV8QjRwIBw&amp;url=http://sekizawa.fizyka.pw.edu.pl/english/&amp;psig=AFQjCNERejY2_f3zSqZW6XwsqLzTlnnRdg&amp;ust=14803925412821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2.png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Peripheral collisions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Hans-Jürgen </a:t>
            </a: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Wollersheim</a:t>
            </a:r>
            <a:endParaRPr lang="en-GB" altLang="de-DE" sz="16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050" name="Picture 2" descr="Bildergebnis für nuclear reaction nucleon transf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440000"/>
            <a:ext cx="742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0000" y="4140000"/>
            <a:ext cx="69172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probing single particle aspects and nucleon-nucleon correlations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quasi elastic to deep inelastic processes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other reaction channels (near and sub-barrier fusion)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neutron-rich nuclei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00000" y="6624000"/>
            <a:ext cx="2300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density functional theory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88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29561" y="227687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3348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43558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260000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6120000"/>
            <a:ext cx="6227987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barrier Q-values gets very narrow and without deep inelastic components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872000"/>
            <a:ext cx="344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1692001"/>
            <a:ext cx="2154286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92280" y="5569495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TKEL [MeV] = -Q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16000" y="42480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16000" y="21960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16000" y="32760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03848" y="2924944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8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1340768"/>
            <a:ext cx="2019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2924944"/>
            <a:ext cx="2019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4487633"/>
            <a:ext cx="19907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29561" y="227687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3348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43558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260000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6120000"/>
            <a:ext cx="622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barrier Q-values gets very narrow and without deep inelastic components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872000"/>
            <a:ext cx="298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Ni) 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49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1260000"/>
            <a:ext cx="6720000" cy="50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From quasi-elastic to deep-inelastic regime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90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Zr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208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Pb at E = 560 MeV (PRISMA)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0000" y="6264000"/>
            <a:ext cx="156966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cm</a:t>
            </a:r>
            <a:r>
              <a:rPr lang="en-US" sz="1400" dirty="0" smtClean="0">
                <a:solidFill>
                  <a:srgbClr val="0000CC"/>
                </a:solidFill>
              </a:rPr>
              <a:t>/V</a:t>
            </a:r>
            <a:r>
              <a:rPr lang="en-US" sz="1400" baseline="-25000" dirty="0" smtClean="0">
                <a:solidFill>
                  <a:srgbClr val="0000CC"/>
                </a:solidFill>
              </a:rPr>
              <a:t>C</a:t>
            </a:r>
            <a:r>
              <a:rPr lang="en-US" sz="1400" dirty="0" smtClean="0">
                <a:solidFill>
                  <a:srgbClr val="0000CC"/>
                </a:solidFill>
              </a:rPr>
              <a:t>(</a:t>
            </a:r>
            <a:r>
              <a:rPr lang="en-US" sz="1400" dirty="0" err="1" smtClean="0">
                <a:solidFill>
                  <a:srgbClr val="0000CC"/>
                </a:solidFill>
              </a:rPr>
              <a:t>R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int</a:t>
            </a:r>
            <a:r>
              <a:rPr lang="en-US" sz="1400" dirty="0" smtClean="0">
                <a:solidFill>
                  <a:srgbClr val="0000CC"/>
                </a:solidFill>
              </a:rPr>
              <a:t>) = 1.19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2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20000" y="6624000"/>
            <a:ext cx="3065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Montanari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Lett 113, 052501 (2014)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224011"/>
            <a:ext cx="3498000" cy="53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1260000"/>
            <a:ext cx="34453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572000" y="2636872"/>
                <a:ext cx="2374946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6872"/>
                <a:ext cx="2374946" cy="532005"/>
              </a:xfrm>
              <a:prstGeom prst="rect">
                <a:avLst/>
              </a:prstGeom>
              <a:blipFill rotWithShape="1">
                <a:blip r:embed="rId3"/>
                <a:stretch>
                  <a:fillRect t="-11494" b="-90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92000" y="2456872"/>
                <a:ext cx="115659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2456872"/>
                <a:ext cx="1156599" cy="819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20000" y="6120000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6120000"/>
                <a:ext cx="2428935" cy="494110"/>
              </a:xfrm>
              <a:prstGeom prst="rect">
                <a:avLst/>
              </a:prstGeom>
              <a:blipFill rotWithShape="1">
                <a:blip r:embed="rId5"/>
                <a:stretch>
                  <a:fillRect t="-28395" r="-6784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572000" y="2276872"/>
            <a:ext cx="445660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slopes of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D are expected from the binding energy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B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→ binding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956985" y="3903359"/>
            <a:ext cx="2007503" cy="1901905"/>
            <a:chOff x="7018492" y="4392000"/>
            <a:chExt cx="2007503" cy="190190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92" y="4572000"/>
              <a:ext cx="1801905" cy="172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8388000" y="4932000"/>
              <a:ext cx="63799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D = 17 </a:t>
              </a:r>
              <a:r>
                <a:rPr lang="en-US" sz="1200" dirty="0" err="1" smtClean="0"/>
                <a:t>fm</a:t>
              </a:r>
              <a:endParaRPr lang="en-US" sz="1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388000" y="5832000"/>
              <a:ext cx="63799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D = 18 </a:t>
              </a:r>
              <a:r>
                <a:rPr lang="en-US" sz="1200" dirty="0" err="1" smtClean="0"/>
                <a:t>fm</a:t>
              </a:r>
              <a:endParaRPr lang="en-US" sz="1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039496" y="4824000"/>
              <a:ext cx="205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</a:rPr>
                <a:t>B</a:t>
              </a:r>
              <a:r>
                <a:rPr lang="en-US" sz="1200" baseline="-25000" dirty="0">
                  <a:solidFill>
                    <a:srgbClr val="0000CC"/>
                  </a:solidFill>
                </a:rPr>
                <a:t>2</a:t>
              </a:r>
              <a:r>
                <a:rPr lang="en-US" sz="1200" baseline="-25000" dirty="0" smtClean="0">
                  <a:solidFill>
                    <a:srgbClr val="0000CC"/>
                  </a:solidFill>
                </a:rPr>
                <a:t>n</a:t>
              </a:r>
              <a:endParaRPr lang="en-US" sz="1200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390800" y="4392000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aseline="30000" dirty="0" smtClean="0"/>
                <a:t>206</a:t>
              </a:r>
              <a:r>
                <a:rPr lang="en-US" sz="1200" dirty="0" smtClean="0"/>
                <a:t>Pb</a:t>
              </a:r>
              <a:endParaRPr lang="en-US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930800" y="4392000"/>
              <a:ext cx="3254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aseline="30000" dirty="0" smtClean="0"/>
                <a:t>232</a:t>
              </a:r>
              <a:r>
                <a:rPr lang="en-US" sz="1200" dirty="0" smtClean="0"/>
                <a:t>Th</a:t>
              </a:r>
              <a:endParaRPr lang="en-US" sz="12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20000" y="4662000"/>
              <a:ext cx="205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</a:rPr>
                <a:t>B</a:t>
              </a:r>
              <a:r>
                <a:rPr lang="en-US" sz="1200" baseline="-25000" dirty="0" smtClean="0">
                  <a:solidFill>
                    <a:srgbClr val="0000CC"/>
                  </a:solidFill>
                </a:rPr>
                <a:t>1n</a:t>
              </a:r>
              <a:endParaRPr lang="en-US" sz="1200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572000" y="4977264"/>
            <a:ext cx="2268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probes tunneling effects between interacting nuclei, which enter into contact through the tail of their density distributions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092000" y="3348000"/>
                <a:ext cx="2012795" cy="278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baseline="-25000" smtClean="0">
                          <a:latin typeface="Cambria Math"/>
                          <a:ea typeface="Cambria Math"/>
                        </a:rPr>
                        <m:t>𝑥𝑛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=0.21874</m:t>
                      </m:r>
                      <m:rad>
                        <m:radPr>
                          <m:degHide m:val="on"/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3348000"/>
                <a:ext cx="2012795" cy="2786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35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studies at energies below the Coulomb barrier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1440000"/>
            <a:ext cx="79072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reaction channels are open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uncertainties with nuclear potentials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 distributions get much narrower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one can probe nucleon correlations close to the ground state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distributions are backward peaked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projectile-like particles have low kinetic energy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complete identification of final reaction products in A,Z and Q-values becomes difficult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get very small (need for high efficiency)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use Recoil Mass Separator</a:t>
            </a:r>
          </a:p>
          <a:p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use Magnetic Spectrometers with inverse kinematics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00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29561" y="227687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33480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43558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260000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872000"/>
            <a:ext cx="321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Zr,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+5.5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92280" y="5569495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TKEL [MeV] = -Q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52000" y="424800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52000" y="219600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52000" y="327600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03848" y="292494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1836000"/>
            <a:ext cx="2148572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72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probabilities for multi-neutron transfer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812382" cy="44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553058" y="1988840"/>
                <a:ext cx="2374946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58" y="1988840"/>
                <a:ext cx="2374946" cy="532005"/>
              </a:xfrm>
              <a:prstGeom prst="rect">
                <a:avLst/>
              </a:prstGeom>
              <a:blipFill rotWithShape="1">
                <a:blip r:embed="rId3"/>
                <a:stretch>
                  <a:fillRect t="-11364" b="-8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663873" y="2708920"/>
                <a:ext cx="115659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873" y="2708920"/>
                <a:ext cx="1156599" cy="819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680000" y="1692000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96</a:t>
            </a:r>
            <a:r>
              <a:rPr lang="en-US" dirty="0" smtClean="0"/>
              <a:t>Zr + </a:t>
            </a:r>
            <a:r>
              <a:rPr lang="en-US" baseline="30000" dirty="0" smtClean="0"/>
              <a:t>40</a:t>
            </a:r>
            <a:r>
              <a:rPr lang="en-US" dirty="0" smtClean="0"/>
              <a:t>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04000" y="5580000"/>
                <a:ext cx="2012795" cy="278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baseline="-2500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=0.43747</m:t>
                      </m:r>
                      <m:rad>
                        <m:radPr>
                          <m:degHide m:val="on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00" y="5580000"/>
                <a:ext cx="2012795" cy="2786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85159"/>
              </p:ext>
            </p:extLst>
          </p:nvPr>
        </p:nvGraphicFramePr>
        <p:xfrm>
          <a:off x="6804000" y="3924000"/>
          <a:ext cx="197938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</a:t>
                      </a:r>
                      <a:r>
                        <a:rPr lang="en-US" sz="1200" baseline="-25000" dirty="0" err="1" smtClean="0"/>
                        <a:t>xn</a:t>
                      </a:r>
                      <a:r>
                        <a:rPr lang="en-US" sz="1200" baseline="0" dirty="0" smtClean="0"/>
                        <a:t> (MeV)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aseline="0" dirty="0" smtClean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lang="de-DE" sz="1200" baseline="-25000" dirty="0" err="1" smtClean="0">
                          <a:latin typeface="Times New Roman"/>
                          <a:cs typeface="Times New Roman"/>
                        </a:rPr>
                        <a:t>xn</a:t>
                      </a:r>
                      <a:r>
                        <a:rPr lang="en-US" sz="1200" baseline="0" dirty="0" smtClean="0"/>
                        <a:t> (fm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7.854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14.317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22.537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6120000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6120000"/>
                <a:ext cx="2428935" cy="494110"/>
              </a:xfrm>
              <a:prstGeom prst="rect">
                <a:avLst/>
              </a:prstGeom>
              <a:blipFill rotWithShape="1">
                <a:blip r:embed="rId6"/>
                <a:stretch>
                  <a:fillRect t="-28395" r="-6784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080000" y="6624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3.6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11.8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13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probabilities for multi-neutron transfer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5812382" cy="44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80000" y="1692000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96</a:t>
            </a:r>
            <a:r>
              <a:rPr lang="en-US" dirty="0" smtClean="0"/>
              <a:t>Zr + </a:t>
            </a:r>
            <a:r>
              <a:rPr lang="en-US" baseline="30000" dirty="0" smtClean="0"/>
              <a:t>40</a:t>
            </a:r>
            <a:r>
              <a:rPr lang="en-US" dirty="0" smtClean="0"/>
              <a:t>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6120000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6120000"/>
                <a:ext cx="2428935" cy="494110"/>
              </a:xfrm>
              <a:prstGeom prst="rect">
                <a:avLst/>
              </a:prstGeom>
              <a:blipFill rotWithShape="1">
                <a:blip r:embed="rId3"/>
                <a:stretch>
                  <a:fillRect t="-28395" r="-6784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547664" y="4324454"/>
            <a:ext cx="12202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P</a:t>
            </a:r>
            <a:r>
              <a:rPr lang="en-US" baseline="-25000" dirty="0">
                <a:solidFill>
                  <a:srgbClr val="00CC00"/>
                </a:solidFill>
              </a:rPr>
              <a:t>4</a:t>
            </a:r>
            <a:r>
              <a:rPr lang="en-US" baseline="-25000" dirty="0" smtClean="0">
                <a:solidFill>
                  <a:srgbClr val="00CC00"/>
                </a:solidFill>
              </a:rPr>
              <a:t>n</a:t>
            </a:r>
            <a:r>
              <a:rPr lang="en-US" dirty="0" smtClean="0">
                <a:solidFill>
                  <a:srgbClr val="00CC00"/>
                </a:solidFill>
              </a:rPr>
              <a:t> ~ </a:t>
            </a:r>
            <a:r>
              <a:rPr lang="en-US" dirty="0" smtClean="0">
                <a:solidFill>
                  <a:srgbClr val="00CC00"/>
                </a:solidFill>
                <a:latin typeface="Times New Roman"/>
                <a:cs typeface="Times New Roman"/>
              </a:rPr>
              <a:t>(P</a:t>
            </a:r>
            <a:r>
              <a:rPr lang="en-US" baseline="-25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2n</a:t>
            </a:r>
            <a:r>
              <a:rPr lang="en-US" dirty="0" smtClean="0">
                <a:solidFill>
                  <a:srgbClr val="00CC00"/>
                </a:solidFill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2</a:t>
            </a:r>
            <a:endParaRPr lang="en-US" baseline="30000" dirty="0">
              <a:solidFill>
                <a:srgbClr val="00CC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176000" y="2376000"/>
            <a:ext cx="165618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499992" y="3888000"/>
            <a:ext cx="1440160" cy="333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832368" y="4104024"/>
            <a:ext cx="1179792" cy="333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420000" y="4536072"/>
            <a:ext cx="1476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08000" y="4860000"/>
            <a:ext cx="1476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44000" y="3924000"/>
            <a:ext cx="14510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</a:t>
            </a:r>
            <a:r>
              <a:rPr lang="en-US" baseline="-25000" dirty="0" smtClean="0">
                <a:solidFill>
                  <a:srgbClr val="660066"/>
                </a:solidFill>
              </a:rPr>
              <a:t>2n</a:t>
            </a:r>
            <a:r>
              <a:rPr lang="en-US" dirty="0" smtClean="0">
                <a:solidFill>
                  <a:srgbClr val="660066"/>
                </a:solidFill>
              </a:rPr>
              <a:t> ~ 3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·(P</a:t>
            </a:r>
            <a:r>
              <a:rPr lang="en-US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1n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endParaRPr lang="en-US" baseline="30000" dirty="0">
              <a:solidFill>
                <a:srgbClr val="66006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28000" y="4572000"/>
            <a:ext cx="13484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baseline="-25000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</a:rPr>
              <a:t> ~ P</a:t>
            </a:r>
            <a:r>
              <a:rPr lang="en-US" baseline="-25000" dirty="0" smtClean="0">
                <a:solidFill>
                  <a:srgbClr val="0000CC"/>
                </a:solidFill>
              </a:rPr>
              <a:t>2n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·P</a:t>
            </a:r>
            <a:r>
              <a:rPr lang="en-US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1n</a:t>
            </a:r>
            <a:endParaRPr lang="en-US" baseline="-250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80000" y="6624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3.6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11.8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9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spectrometer</a:t>
            </a:r>
          </a:p>
        </p:txBody>
      </p:sp>
      <p:pic>
        <p:nvPicPr>
          <p:cNvPr id="6" name="Picture 3" descr="LNLprisma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200"/>
            <a:ext cx="9144000" cy="50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180000" y="5256000"/>
            <a:ext cx="3017173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36000" rIns="36000" bIns="36000" rtlCol="0">
            <a:spAutoFit/>
          </a:bodyPr>
          <a:lstStyle/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PRISMA:	</a:t>
            </a:r>
            <a:r>
              <a:rPr lang="en-US" altLang="de-DE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acceptance 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magnetic spectrometer 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l-GR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Ω</a:t>
            </a:r>
            <a:r>
              <a:rPr lang="de-DE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altLang="de-DE" sz="1600" kern="0" dirty="0" err="1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msr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l-GR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ρ</a:t>
            </a:r>
            <a:r>
              <a:rPr lang="en-US" altLang="de-DE" sz="1600" kern="0" baseline="-2500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max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1.2 Tm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ΔA/A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1/200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Energy acceptance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±20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%</a:t>
            </a:r>
            <a:endParaRPr lang="en-US" altLang="de-DE" sz="1600" kern="0" dirty="0">
              <a:solidFill>
                <a:srgbClr val="3E3E5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60418" name="Picture 2" descr="http://www.lnl.infn.it/~prisma/img/prisma_log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15"/>
            <a:ext cx="1860804" cy="12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71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spectrometer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224000"/>
            <a:ext cx="8213334" cy="50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26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Peripheral collisions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Hans-Jürgen </a:t>
            </a: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Wollersheim</a:t>
            </a:r>
            <a:endParaRPr lang="en-GB" altLang="de-DE" sz="16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20000" y="1260000"/>
            <a:ext cx="37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Sub-barrier transfer reactions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study of nucleon-nucleon correlations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1260000"/>
            <a:ext cx="37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M</a:t>
            </a:r>
            <a:r>
              <a:rPr lang="en-US" dirty="0" smtClean="0">
                <a:solidFill>
                  <a:srgbClr val="0000CC"/>
                </a:solidFill>
              </a:rPr>
              <a:t>ulti-nucleon transfer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study of secondary processes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016008"/>
            <a:ext cx="3715239" cy="44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2" y="2016012"/>
            <a:ext cx="3972572" cy="23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40000" y="6624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4.2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5.5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12.7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42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Ion Reaction Analyzer (HIRA)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830513" y="1268760"/>
            <a:ext cx="5133975" cy="3581400"/>
            <a:chOff x="3830513" y="1268760"/>
            <a:chExt cx="5133975" cy="3581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513" y="1268760"/>
              <a:ext cx="5133975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3842414" y="3028310"/>
              <a:ext cx="682879" cy="1846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focal plane</a:t>
              </a:r>
              <a:endPara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405501" y="3744000"/>
              <a:ext cx="1069139" cy="2154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chamber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64986"/>
            <a:ext cx="2893429" cy="23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" y="3744000"/>
            <a:ext cx="3064286" cy="26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6000" y="3852000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/>
              <a:t>28</a:t>
            </a:r>
            <a:r>
              <a:rPr lang="en-US" sz="1000" dirty="0" smtClean="0"/>
              <a:t>Si </a:t>
            </a:r>
            <a:r>
              <a:rPr lang="en-US" sz="1000" dirty="0" smtClean="0">
                <a:latin typeface="Times New Roman"/>
                <a:cs typeface="Times New Roman"/>
              </a:rPr>
              <a:t>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94</a:t>
            </a:r>
            <a:r>
              <a:rPr lang="en-US" sz="1000" dirty="0" smtClean="0">
                <a:latin typeface="Times New Roman"/>
                <a:cs typeface="Times New Roman"/>
              </a:rPr>
              <a:t>Zr @ 97 MeV</a:t>
            </a:r>
            <a:endParaRPr lang="en-US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4183853" y="5229200"/>
            <a:ext cx="422102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83.3, 86.4, 89.5, 92.5, 95.5 MeV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100" baseline="30000" dirty="0" smtClean="0">
                <a:latin typeface="Times New Roman"/>
                <a:cs typeface="Times New Roman"/>
              </a:rPr>
              <a:t>28</a:t>
            </a:r>
            <a:r>
              <a:rPr lang="en-US" sz="1100" dirty="0" smtClean="0"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90</a:t>
            </a:r>
            <a:r>
              <a:rPr lang="en-US" sz="1100" dirty="0" smtClean="0">
                <a:latin typeface="Times New Roman"/>
                <a:cs typeface="Times New Roman"/>
              </a:rPr>
              <a:t>Zr @ </a:t>
            </a:r>
            <a:r>
              <a:rPr lang="en-US" sz="1100" dirty="0" err="1" smtClean="0">
                <a:latin typeface="Times New Roman"/>
                <a:cs typeface="Times New Roman"/>
              </a:rPr>
              <a:t>E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cm</a:t>
            </a:r>
            <a:r>
              <a:rPr lang="en-US" sz="1100" dirty="0" smtClean="0">
                <a:latin typeface="Times New Roman"/>
                <a:cs typeface="Times New Roman"/>
              </a:rPr>
              <a:t> = 63.5, 65.9, 68.3, 70.6, 72.8 MeV   V</a:t>
            </a:r>
            <a:r>
              <a:rPr lang="en-US" sz="1100" baseline="-25000" dirty="0" smtClean="0">
                <a:latin typeface="Times New Roman"/>
                <a:cs typeface="Times New Roman"/>
              </a:rPr>
              <a:t>C</a:t>
            </a:r>
            <a:r>
              <a:rPr lang="en-US" sz="1100" dirty="0" smtClean="0">
                <a:latin typeface="Times New Roman"/>
                <a:cs typeface="Times New Roman"/>
              </a:rPr>
              <a:t> = 71.5 MeV</a:t>
            </a:r>
          </a:p>
          <a:p>
            <a:pPr lvl="0"/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94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Zr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@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64.2, 66.6, 69.0, 71.3, 73.6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   V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71.1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6624000"/>
            <a:ext cx="2597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Kalkal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C83 (2011) 054607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2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and two nucleon transfer reactions </a:t>
            </a:r>
            <a:r>
              <a:rPr lang="en-US" altLang="de-DE" sz="2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+ </a:t>
            </a:r>
            <a:r>
              <a:rPr lang="en-US" altLang="de-DE" sz="2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90,94</a:t>
            </a: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83853" y="5229200"/>
            <a:ext cx="422102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83.3, 86.4, 89.5, 92.5, 95.5 MeV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100" baseline="30000" dirty="0" smtClean="0">
                <a:latin typeface="Times New Roman"/>
                <a:cs typeface="Times New Roman"/>
              </a:rPr>
              <a:t>28</a:t>
            </a:r>
            <a:r>
              <a:rPr lang="en-US" sz="1100" dirty="0" smtClean="0"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90</a:t>
            </a:r>
            <a:r>
              <a:rPr lang="en-US" sz="1100" dirty="0" smtClean="0">
                <a:latin typeface="Times New Roman"/>
                <a:cs typeface="Times New Roman"/>
              </a:rPr>
              <a:t>Zr @ </a:t>
            </a:r>
            <a:r>
              <a:rPr lang="en-US" sz="1100" dirty="0" err="1" smtClean="0">
                <a:latin typeface="Times New Roman"/>
                <a:cs typeface="Times New Roman"/>
              </a:rPr>
              <a:t>E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cm</a:t>
            </a:r>
            <a:r>
              <a:rPr lang="en-US" sz="1100" dirty="0" smtClean="0">
                <a:latin typeface="Times New Roman"/>
                <a:cs typeface="Times New Roman"/>
              </a:rPr>
              <a:t> = 63.5, 65.9, 68.3, 70.6, 72.8 MeV   V</a:t>
            </a:r>
            <a:r>
              <a:rPr lang="en-US" sz="1100" baseline="-25000" dirty="0" smtClean="0">
                <a:latin typeface="Times New Roman"/>
                <a:cs typeface="Times New Roman"/>
              </a:rPr>
              <a:t>C</a:t>
            </a:r>
            <a:r>
              <a:rPr lang="en-US" sz="1100" dirty="0" smtClean="0">
                <a:latin typeface="Times New Roman"/>
                <a:cs typeface="Times New Roman"/>
              </a:rPr>
              <a:t> = 71.5 MeV</a:t>
            </a:r>
          </a:p>
          <a:p>
            <a:pPr lvl="0"/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94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Zr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@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64.2, 66.6, 69.0, 71.3, 73.6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   V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71.1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6624000"/>
            <a:ext cx="2597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Kalkal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C83 (2011) 054607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96000"/>
            <a:ext cx="6874286" cy="39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76000" y="6624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5.0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11.3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195200"/>
            <a:ext cx="6685715" cy="48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Purpose Scattering Chamber (GPSC)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000" y="6120000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120 MeV</a:t>
            </a:r>
          </a:p>
        </p:txBody>
      </p:sp>
    </p:spTree>
    <p:extLst>
      <p:ext uri="{BB962C8B-B14F-4D97-AF65-F5344CB8AC3E}">
        <p14:creationId xmlns:p14="http://schemas.microsoft.com/office/powerpoint/2010/main" val="1646413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20000"/>
            <a:ext cx="45815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should we measure sub-barrier transfer?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0073" y="1988840"/>
            <a:ext cx="237626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probes transfer and fusion in an overlapping region of energies and angular momenta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44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Transfer reactions with weakly bound nuclei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7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Li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209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1260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3356992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E:\WorkNew\Documents\基金项目\2014申请\CJLin重点\Pics\Break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8003"/>
            <a:ext cx="3236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46428"/>
              </p:ext>
            </p:extLst>
          </p:nvPr>
        </p:nvGraphicFramePr>
        <p:xfrm>
          <a:off x="720000" y="4680000"/>
          <a:ext cx="537591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-3.18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-2.65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-5.43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-8.25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-4.99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+13.46 MeV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94431"/>
              </p:ext>
            </p:extLst>
          </p:nvPr>
        </p:nvGraphicFramePr>
        <p:xfrm>
          <a:off x="720000" y="5688000"/>
          <a:ext cx="5375919" cy="5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He+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+1.965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-1.474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+0.092 MeV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313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Transfer triggered breakup reactions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6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Li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209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1260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3356992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-1.474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E:\WorkNew\Documents\基金项目\2014申请\CJLin重点\Pics\Break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8003"/>
            <a:ext cx="3236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44909"/>
              </p:ext>
            </p:extLst>
          </p:nvPr>
        </p:nvGraphicFramePr>
        <p:xfrm>
          <a:off x="720000" y="4680000"/>
          <a:ext cx="537591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-1.06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-5.06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+0.40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+1.81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14699"/>
              </p:ext>
            </p:extLst>
          </p:nvPr>
        </p:nvGraphicFramePr>
        <p:xfrm>
          <a:off x="720000" y="5688000"/>
          <a:ext cx="5375919" cy="5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He+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+1.965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-1.474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+0.092 MeV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534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Structure and thresholds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00" y="1252800"/>
            <a:ext cx="5428572" cy="41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312000" y="5940000"/>
            <a:ext cx="321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D. R. Tilley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Phys.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A490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3 (1988)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267744" y="3573016"/>
            <a:ext cx="576064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78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260000"/>
            <a:ext cx="7578572" cy="49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899592" y="1484784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Structure and thresholds</a:t>
            </a:r>
          </a:p>
        </p:txBody>
      </p:sp>
    </p:spTree>
    <p:extLst>
      <p:ext uri="{BB962C8B-B14F-4D97-AF65-F5344CB8AC3E}">
        <p14:creationId xmlns:p14="http://schemas.microsoft.com/office/powerpoint/2010/main" val="3906840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the reduction in fusion?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1654941" y="1332000"/>
            <a:ext cx="7957619" cy="4881429"/>
            <a:chOff x="540000" y="1260000"/>
            <a:chExt cx="7957619" cy="4881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260000"/>
              <a:ext cx="7957619" cy="488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827584" y="4725144"/>
              <a:ext cx="3096344" cy="1224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5364088" y="4725144"/>
              <a:ext cx="3133531" cy="14162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40000" y="1700808"/>
              <a:ext cx="1223688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540000" y="3356992"/>
              <a:ext cx="143971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720000" y="6624000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82 (1999) 1395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40000" y="1260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0000" y="3356992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26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0000" y="1260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3356992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260000"/>
            <a:ext cx="5228572" cy="33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464138" y="465313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/V</a:t>
            </a:r>
            <a:r>
              <a:rPr lang="en-US" baseline="-25000" dirty="0" smtClean="0"/>
              <a:t>C</a:t>
            </a: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40000" y="6624000"/>
            <a:ext cx="2637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C70, 024606 (2004)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48000" y="5400000"/>
            <a:ext cx="424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Fusion of weakly bound </a:t>
            </a:r>
            <a:r>
              <a:rPr lang="en-US" sz="1400" b="1" baseline="30000" dirty="0" smtClean="0">
                <a:solidFill>
                  <a:srgbClr val="0000CC"/>
                </a:solidFill>
              </a:rPr>
              <a:t>7</a:t>
            </a:r>
            <a:r>
              <a:rPr lang="en-US" sz="1400" b="1" dirty="0" smtClean="0">
                <a:solidFill>
                  <a:srgbClr val="0000CC"/>
                </a:solidFill>
              </a:rPr>
              <a:t>Li + </a:t>
            </a:r>
            <a:r>
              <a:rPr lang="en-US" sz="1400" b="1" baseline="30000" dirty="0" smtClean="0">
                <a:solidFill>
                  <a:srgbClr val="0000CC"/>
                </a:solidFill>
              </a:rPr>
              <a:t>209</a:t>
            </a:r>
            <a:r>
              <a:rPr lang="en-US" sz="1400" b="1" dirty="0" smtClean="0">
                <a:solidFill>
                  <a:srgbClr val="0000CC"/>
                </a:solidFill>
              </a:rPr>
              <a:t>Bi </a:t>
            </a:r>
            <a:r>
              <a:rPr lang="en-US" sz="1400" dirty="0" smtClean="0"/>
              <a:t>suppressed relative to single-barrier calculation in contrast to </a:t>
            </a:r>
            <a:r>
              <a:rPr lang="en-US" sz="1400" b="1" baseline="30000" dirty="0" smtClean="0">
                <a:solidFill>
                  <a:srgbClr val="0000CC"/>
                </a:solidFill>
              </a:rPr>
              <a:t>18</a:t>
            </a:r>
            <a:r>
              <a:rPr lang="en-US" sz="1400" b="1" dirty="0" smtClean="0">
                <a:solidFill>
                  <a:srgbClr val="0000CC"/>
                </a:solidFill>
              </a:rPr>
              <a:t>O + </a:t>
            </a:r>
            <a:r>
              <a:rPr lang="en-US" sz="1400" b="1" baseline="30000" dirty="0" smtClean="0">
                <a:solidFill>
                  <a:srgbClr val="0000CC"/>
                </a:solidFill>
              </a:rPr>
              <a:t>198</a:t>
            </a:r>
            <a:r>
              <a:rPr lang="en-US" sz="1400" b="1" dirty="0" smtClean="0">
                <a:solidFill>
                  <a:srgbClr val="0000CC"/>
                </a:solidFill>
              </a:rPr>
              <a:t>Pt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causes the reduction in fusion?</a:t>
            </a:r>
          </a:p>
        </p:txBody>
      </p:sp>
    </p:spTree>
    <p:extLst>
      <p:ext uri="{BB962C8B-B14F-4D97-AF65-F5344CB8AC3E}">
        <p14:creationId xmlns:p14="http://schemas.microsoft.com/office/powerpoint/2010/main" val="2785421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0001" y="1296000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if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uppieren 1027"/>
          <p:cNvGrpSpPr/>
          <p:nvPr/>
        </p:nvGrpSpPr>
        <p:grpSpPr>
          <a:xfrm>
            <a:off x="5400000" y="1620000"/>
            <a:ext cx="3312368" cy="1728192"/>
            <a:chOff x="4716016" y="4221088"/>
            <a:chExt cx="3312368" cy="1728192"/>
          </a:xfrm>
        </p:grpSpPr>
        <p:sp>
          <p:nvSpPr>
            <p:cNvPr id="2" name="Ellipse 1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Gerade Verbindung mit Pfeil 4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Ellipse 10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1025" name="Bogen 1024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7" name="Bogen 1026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feld 1028"/>
              <p:cNvSpPr txBox="1"/>
              <p:nvPr/>
            </p:nvSpPr>
            <p:spPr>
              <a:xfrm>
                <a:off x="720000" y="5788060"/>
                <a:ext cx="3205172" cy="295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29" name="Textfeld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788060"/>
                <a:ext cx="3205172" cy="2950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Textfeld 1029"/>
              <p:cNvSpPr txBox="1"/>
              <p:nvPr/>
            </p:nvSpPr>
            <p:spPr>
              <a:xfrm>
                <a:off x="720000" y="6148060"/>
                <a:ext cx="3320268" cy="305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30" name="Textfeld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48060"/>
                <a:ext cx="3320268" cy="305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5760000" y="4068000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</a:rPr>
              <a:t>https://www.nndc.bnl.gov/qcalc/</a:t>
            </a:r>
          </a:p>
        </p:txBody>
      </p:sp>
      <p:pic>
        <p:nvPicPr>
          <p:cNvPr id="2050" name="Picture 2" descr="https://www.nndc.bnl.gov/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4320001"/>
            <a:ext cx="2880000" cy="19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39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1332000"/>
            <a:ext cx="5172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4680000"/>
            <a:ext cx="2954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wedge detectors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Micron semiconductor Ltd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angular coverage (0.83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Detectors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with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high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pixellation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de-DE" sz="1400" dirty="0">
                <a:latin typeface="Times New Roman"/>
                <a:cs typeface="Times New Roman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     (512 </a:t>
            </a:r>
            <a:r>
              <a:rPr lang="de-DE" sz="1400" dirty="0" err="1" smtClean="0">
                <a:latin typeface="Times New Roman"/>
                <a:cs typeface="Times New Roman"/>
              </a:rPr>
              <a:t>pixels</a:t>
            </a:r>
            <a:r>
              <a:rPr lang="de-DE" sz="1400" dirty="0" smtClean="0">
                <a:latin typeface="Times New Roman"/>
                <a:cs typeface="Times New Roman"/>
              </a:rPr>
              <a:t>)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2979048" cy="1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0"/>
            <a:ext cx="3542858" cy="199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48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Reconstruction of Q-value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non-relativistic implementation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0000" y="1800000"/>
            <a:ext cx="41280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conservation: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(3-body breakup)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2232000"/>
                <a:ext cx="3428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𝑟𝑒𝑐𝑜𝑖𝑙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232000"/>
                <a:ext cx="342875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48000" y="3600000"/>
                <a:ext cx="282558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𝑟𝑒𝑐𝑜𝑖𝑙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600000"/>
                <a:ext cx="2825582" cy="402931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48000" y="3996000"/>
                <a:ext cx="2157001" cy="78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𝑟𝑒𝑐𝑜𝑖𝑙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𝑟𝑒𝑐𝑜𝑖𝑙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𝑟𝑒𝑐𝑜𝑖𝑙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996000"/>
                <a:ext cx="2157001" cy="785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1331640" y="2672912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measured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3976" y="2636912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from momentum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conservation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47976" y="2672912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known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1440000"/>
            <a:ext cx="4508572" cy="40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380312" y="2787340"/>
            <a:ext cx="802070" cy="28814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006600"/>
                </a:solidFill>
              </a:rPr>
              <a:t>4</a:t>
            </a:r>
            <a:r>
              <a:rPr lang="en-US" sz="1400" dirty="0" smtClean="0">
                <a:solidFill>
                  <a:srgbClr val="006600"/>
                </a:solidFill>
              </a:rPr>
              <a:t>He + </a:t>
            </a:r>
            <a:r>
              <a:rPr lang="en-US" sz="1400" baseline="30000" dirty="0" smtClean="0">
                <a:solidFill>
                  <a:srgbClr val="006600"/>
                </a:solidFill>
              </a:rPr>
              <a:t>4</a:t>
            </a:r>
            <a:r>
              <a:rPr lang="en-US" sz="1400" dirty="0" smtClean="0">
                <a:solidFill>
                  <a:srgbClr val="006600"/>
                </a:solidFill>
              </a:rPr>
              <a:t>He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236296" y="4493517"/>
            <a:ext cx="721920" cy="28814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</a:rPr>
              <a:t>4</a:t>
            </a:r>
            <a:r>
              <a:rPr lang="en-US" sz="1400" dirty="0" smtClean="0">
                <a:solidFill>
                  <a:srgbClr val="0000CC"/>
                </a:solidFill>
              </a:rPr>
              <a:t>He + </a:t>
            </a:r>
            <a:r>
              <a:rPr lang="en-US" sz="1400" baseline="30000" dirty="0" smtClean="0">
                <a:solidFill>
                  <a:srgbClr val="0000CC"/>
                </a:solidFill>
              </a:rPr>
              <a:t>3</a:t>
            </a:r>
            <a:r>
              <a:rPr lang="en-US" sz="1400" dirty="0" smtClean="0">
                <a:solidFill>
                  <a:srgbClr val="0000CC"/>
                </a:solidFill>
              </a:rPr>
              <a:t>H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40366" y="4781664"/>
            <a:ext cx="721920" cy="288147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660066"/>
                </a:solidFill>
              </a:rPr>
              <a:t>4</a:t>
            </a:r>
            <a:r>
              <a:rPr lang="en-US" sz="1400" dirty="0" smtClean="0">
                <a:solidFill>
                  <a:srgbClr val="660066"/>
                </a:solidFill>
              </a:rPr>
              <a:t>He + </a:t>
            </a:r>
            <a:r>
              <a:rPr lang="en-US" sz="1400" baseline="30000" dirty="0">
                <a:solidFill>
                  <a:srgbClr val="660066"/>
                </a:solidFill>
              </a:rPr>
              <a:t>2</a:t>
            </a:r>
            <a:r>
              <a:rPr lang="en-US" sz="1400" dirty="0" smtClean="0">
                <a:solidFill>
                  <a:srgbClr val="660066"/>
                </a:solidFill>
              </a:rPr>
              <a:t>H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56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1260000"/>
            <a:ext cx="8350477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Q-value spectrum (target states)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5994000"/>
            <a:ext cx="2690407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208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13.457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211</a:t>
            </a:r>
            <a:r>
              <a:rPr lang="en-US" sz="1100" dirty="0" smtClean="0">
                <a:latin typeface="Times New Roman"/>
                <a:cs typeface="Times New Roman"/>
              </a:rPr>
              <a:t>Bi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-3.175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210</a:t>
            </a:r>
            <a:r>
              <a:rPr lang="en-US" sz="1100" dirty="0" smtClean="0">
                <a:latin typeface="Times New Roman"/>
                <a:cs typeface="Times New Roman"/>
              </a:rPr>
              <a:t>Bi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-2.645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5994000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1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Q-value spectrum (target states)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40000" y="1450811"/>
            <a:ext cx="14302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Li+</a:t>
            </a:r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/V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=0.95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2" y="5516677"/>
            <a:ext cx="5798096" cy="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5994000"/>
            <a:ext cx="2706437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207</a:t>
            </a:r>
            <a:r>
              <a:rPr lang="en-US" sz="1100" dirty="0" smtClean="0">
                <a:latin typeface="Times New Roman"/>
                <a:cs typeface="Times New Roman"/>
              </a:rPr>
              <a:t>Tl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   9.246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210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-3.792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209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-3.313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2232000"/>
            <a:ext cx="6363429" cy="3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80000" y="5994000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45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Q-value spectrum (target states)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00" y="2232000"/>
            <a:ext cx="6357905" cy="32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0000" y="1450811"/>
            <a:ext cx="14302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Li+</a:t>
            </a:r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/V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=0.95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2" y="5516677"/>
            <a:ext cx="5798096" cy="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5994000"/>
            <a:ext cx="2730482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206</a:t>
            </a:r>
            <a:r>
              <a:rPr lang="en-US" sz="1100" dirty="0" smtClean="0">
                <a:latin typeface="Times New Roman"/>
                <a:cs typeface="Times New Roman"/>
              </a:rPr>
              <a:t>Tl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   9.766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209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-1.610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208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  0.118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5994000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31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Reactions with halo nuclei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620000"/>
            <a:ext cx="1703388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20"/>
          <p:cNvSpPr>
            <a:spLocks/>
          </p:cNvSpPr>
          <p:nvPr/>
        </p:nvSpPr>
        <p:spPr bwMode="auto">
          <a:xfrm>
            <a:off x="6871022" y="3002558"/>
            <a:ext cx="1114425" cy="1157287"/>
          </a:xfrm>
          <a:custGeom>
            <a:avLst/>
            <a:gdLst>
              <a:gd name="T0" fmla="*/ 0 w 702"/>
              <a:gd name="T1" fmla="*/ 2147483647 h 729"/>
              <a:gd name="T2" fmla="*/ 2147483647 w 702"/>
              <a:gd name="T3" fmla="*/ 2147483647 h 729"/>
              <a:gd name="T4" fmla="*/ 2147483647 w 702"/>
              <a:gd name="T5" fmla="*/ 2147483647 h 729"/>
              <a:gd name="T6" fmla="*/ 2147483647 w 702"/>
              <a:gd name="T7" fmla="*/ 2147483647 h 729"/>
              <a:gd name="T8" fmla="*/ 2147483647 w 702"/>
              <a:gd name="T9" fmla="*/ 2147483647 h 729"/>
              <a:gd name="T10" fmla="*/ 2147483647 w 702"/>
              <a:gd name="T11" fmla="*/ 2147483647 h 729"/>
              <a:gd name="T12" fmla="*/ 2147483647 w 702"/>
              <a:gd name="T13" fmla="*/ 2147483647 h 729"/>
              <a:gd name="T14" fmla="*/ 2147483647 w 702"/>
              <a:gd name="T15" fmla="*/ 2147483647 h 7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2"/>
              <a:gd name="T25" fmla="*/ 0 h 729"/>
              <a:gd name="T26" fmla="*/ 702 w 702"/>
              <a:gd name="T27" fmla="*/ 729 h 7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2" h="729">
                <a:moveTo>
                  <a:pt x="0" y="726"/>
                </a:moveTo>
                <a:cubicBezTo>
                  <a:pt x="60" y="727"/>
                  <a:pt x="120" y="729"/>
                  <a:pt x="162" y="717"/>
                </a:cubicBezTo>
                <a:cubicBezTo>
                  <a:pt x="204" y="705"/>
                  <a:pt x="226" y="696"/>
                  <a:pt x="252" y="654"/>
                </a:cubicBezTo>
                <a:cubicBezTo>
                  <a:pt x="278" y="612"/>
                  <a:pt x="294" y="537"/>
                  <a:pt x="315" y="465"/>
                </a:cubicBezTo>
                <a:cubicBezTo>
                  <a:pt x="336" y="393"/>
                  <a:pt x="360" y="291"/>
                  <a:pt x="378" y="222"/>
                </a:cubicBezTo>
                <a:cubicBezTo>
                  <a:pt x="396" y="153"/>
                  <a:pt x="398" y="87"/>
                  <a:pt x="423" y="51"/>
                </a:cubicBezTo>
                <a:cubicBezTo>
                  <a:pt x="448" y="15"/>
                  <a:pt x="485" y="12"/>
                  <a:pt x="531" y="6"/>
                </a:cubicBezTo>
                <a:cubicBezTo>
                  <a:pt x="577" y="0"/>
                  <a:pt x="639" y="7"/>
                  <a:pt x="702" y="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948685" y="3007320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6863085" y="2588220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5"/>
          <p:cNvSpPr>
            <a:spLocks/>
          </p:cNvSpPr>
          <p:nvPr/>
        </p:nvSpPr>
        <p:spPr bwMode="auto">
          <a:xfrm>
            <a:off x="6315397" y="3245445"/>
            <a:ext cx="546100" cy="1231900"/>
          </a:xfrm>
          <a:custGeom>
            <a:avLst/>
            <a:gdLst>
              <a:gd name="T0" fmla="*/ 0 w 384"/>
              <a:gd name="T1" fmla="*/ 0 h 776"/>
              <a:gd name="T2" fmla="*/ 2147483647 w 384"/>
              <a:gd name="T3" fmla="*/ 2147483647 h 776"/>
              <a:gd name="T4" fmla="*/ 2147483647 w 384"/>
              <a:gd name="T5" fmla="*/ 2147483647 h 776"/>
              <a:gd name="T6" fmla="*/ 2147483647 w 384"/>
              <a:gd name="T7" fmla="*/ 2147483647 h 776"/>
              <a:gd name="T8" fmla="*/ 2147483647 w 384"/>
              <a:gd name="T9" fmla="*/ 2147483647 h 776"/>
              <a:gd name="T10" fmla="*/ 2147483647 w 384"/>
              <a:gd name="T11" fmla="*/ 2147483647 h 776"/>
              <a:gd name="T12" fmla="*/ 2147483647 w 384"/>
              <a:gd name="T13" fmla="*/ 2147483647 h 776"/>
              <a:gd name="T14" fmla="*/ 2147483647 w 384"/>
              <a:gd name="T15" fmla="*/ 2147483647 h 776"/>
              <a:gd name="T16" fmla="*/ 2147483647 w 384"/>
              <a:gd name="T17" fmla="*/ 2147483647 h 776"/>
              <a:gd name="T18" fmla="*/ 2147483647 w 384"/>
              <a:gd name="T19" fmla="*/ 2147483647 h 776"/>
              <a:gd name="T20" fmla="*/ 2147483647 w 384"/>
              <a:gd name="T21" fmla="*/ 2147483647 h 776"/>
              <a:gd name="T22" fmla="*/ 2147483647 w 384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776"/>
              <a:gd name="T38" fmla="*/ 384 w 384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776">
                <a:moveTo>
                  <a:pt x="0" y="0"/>
                </a:moveTo>
                <a:lnTo>
                  <a:pt x="32" y="164"/>
                </a:lnTo>
                <a:lnTo>
                  <a:pt x="76" y="456"/>
                </a:lnTo>
                <a:lnTo>
                  <a:pt x="124" y="644"/>
                </a:lnTo>
                <a:lnTo>
                  <a:pt x="160" y="692"/>
                </a:lnTo>
                <a:lnTo>
                  <a:pt x="188" y="720"/>
                </a:lnTo>
                <a:lnTo>
                  <a:pt x="232" y="744"/>
                </a:lnTo>
                <a:lnTo>
                  <a:pt x="292" y="776"/>
                </a:lnTo>
                <a:lnTo>
                  <a:pt x="328" y="776"/>
                </a:lnTo>
                <a:lnTo>
                  <a:pt x="384" y="772"/>
                </a:lnTo>
                <a:lnTo>
                  <a:pt x="384" y="36"/>
                </a:lnTo>
                <a:lnTo>
                  <a:pt x="8" y="36"/>
                </a:lnTo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6861497" y="3054945"/>
            <a:ext cx="698500" cy="1104900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6264597" y="3302595"/>
            <a:ext cx="595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2207072" y="2793008"/>
            <a:ext cx="914400" cy="1254125"/>
          </a:xfrm>
          <a:custGeom>
            <a:avLst/>
            <a:gdLst>
              <a:gd name="T0" fmla="*/ 0 w 576"/>
              <a:gd name="T1" fmla="*/ 2147483647 h 1050"/>
              <a:gd name="T2" fmla="*/ 2147483647 w 576"/>
              <a:gd name="T3" fmla="*/ 2147483647 h 1050"/>
              <a:gd name="T4" fmla="*/ 2147483647 w 576"/>
              <a:gd name="T5" fmla="*/ 2147483647 h 1050"/>
              <a:gd name="T6" fmla="*/ 2147483647 w 576"/>
              <a:gd name="T7" fmla="*/ 2147483647 h 1050"/>
              <a:gd name="T8" fmla="*/ 2147483647 w 576"/>
              <a:gd name="T9" fmla="*/ 2147483647 h 1050"/>
              <a:gd name="T10" fmla="*/ 2147483647 w 576"/>
              <a:gd name="T11" fmla="*/ 2147483647 h 1050"/>
              <a:gd name="T12" fmla="*/ 2147483647 w 576"/>
              <a:gd name="T13" fmla="*/ 2147483647 h 1050"/>
              <a:gd name="T14" fmla="*/ 2147483647 w 576"/>
              <a:gd name="T15" fmla="*/ 2147483647 h 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050"/>
              <a:gd name="T26" fmla="*/ 576 w 576"/>
              <a:gd name="T27" fmla="*/ 1050 h 1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050">
                <a:moveTo>
                  <a:pt x="0" y="117"/>
                </a:moveTo>
                <a:cubicBezTo>
                  <a:pt x="29" y="119"/>
                  <a:pt x="58" y="121"/>
                  <a:pt x="81" y="108"/>
                </a:cubicBezTo>
                <a:cubicBezTo>
                  <a:pt x="104" y="95"/>
                  <a:pt x="114" y="0"/>
                  <a:pt x="135" y="36"/>
                </a:cubicBezTo>
                <a:cubicBezTo>
                  <a:pt x="156" y="72"/>
                  <a:pt x="184" y="216"/>
                  <a:pt x="207" y="324"/>
                </a:cubicBezTo>
                <a:cubicBezTo>
                  <a:pt x="230" y="432"/>
                  <a:pt x="248" y="581"/>
                  <a:pt x="270" y="684"/>
                </a:cubicBezTo>
                <a:cubicBezTo>
                  <a:pt x="292" y="787"/>
                  <a:pt x="306" y="887"/>
                  <a:pt x="342" y="945"/>
                </a:cubicBezTo>
                <a:cubicBezTo>
                  <a:pt x="378" y="1003"/>
                  <a:pt x="447" y="1020"/>
                  <a:pt x="486" y="1035"/>
                </a:cubicBezTo>
                <a:cubicBezTo>
                  <a:pt x="525" y="1050"/>
                  <a:pt x="557" y="1035"/>
                  <a:pt x="576" y="103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2227709" y="2978745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3142109" y="2559645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35"/>
          <p:cNvSpPr>
            <a:spLocks/>
          </p:cNvSpPr>
          <p:nvPr/>
        </p:nvSpPr>
        <p:spPr bwMode="auto">
          <a:xfrm>
            <a:off x="3140522" y="3270845"/>
            <a:ext cx="647700" cy="860425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>
            <a:off x="2556322" y="3267670"/>
            <a:ext cx="12065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3138934" y="2977158"/>
            <a:ext cx="927100" cy="1155700"/>
          </a:xfrm>
          <a:custGeom>
            <a:avLst/>
            <a:gdLst>
              <a:gd name="T0" fmla="*/ 0 w 584"/>
              <a:gd name="T1" fmla="*/ 2147483647 h 728"/>
              <a:gd name="T2" fmla="*/ 2147483647 w 584"/>
              <a:gd name="T3" fmla="*/ 2147483647 h 728"/>
              <a:gd name="T4" fmla="*/ 2147483647 w 584"/>
              <a:gd name="T5" fmla="*/ 2147483647 h 728"/>
              <a:gd name="T6" fmla="*/ 2147483647 w 584"/>
              <a:gd name="T7" fmla="*/ 2147483647 h 728"/>
              <a:gd name="T8" fmla="*/ 2147483647 w 584"/>
              <a:gd name="T9" fmla="*/ 2147483647 h 728"/>
              <a:gd name="T10" fmla="*/ 2147483647 w 584"/>
              <a:gd name="T11" fmla="*/ 2147483647 h 728"/>
              <a:gd name="T12" fmla="*/ 2147483647 w 584"/>
              <a:gd name="T13" fmla="*/ 2147483647 h 728"/>
              <a:gd name="T14" fmla="*/ 2147483647 w 584"/>
              <a:gd name="T15" fmla="*/ 2147483647 h 728"/>
              <a:gd name="T16" fmla="*/ 2147483647 w 584"/>
              <a:gd name="T17" fmla="*/ 2147483647 h 728"/>
              <a:gd name="T18" fmla="*/ 2147483647 w 584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"/>
              <a:gd name="T31" fmla="*/ 0 h 728"/>
              <a:gd name="T32" fmla="*/ 584 w 584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" h="728">
                <a:moveTo>
                  <a:pt x="0" y="725"/>
                </a:moveTo>
                <a:cubicBezTo>
                  <a:pt x="26" y="725"/>
                  <a:pt x="53" y="725"/>
                  <a:pt x="80" y="725"/>
                </a:cubicBezTo>
                <a:cubicBezTo>
                  <a:pt x="107" y="725"/>
                  <a:pt x="143" y="728"/>
                  <a:pt x="164" y="725"/>
                </a:cubicBezTo>
                <a:cubicBezTo>
                  <a:pt x="185" y="722"/>
                  <a:pt x="194" y="719"/>
                  <a:pt x="208" y="709"/>
                </a:cubicBezTo>
                <a:cubicBezTo>
                  <a:pt x="222" y="699"/>
                  <a:pt x="231" y="704"/>
                  <a:pt x="248" y="665"/>
                </a:cubicBezTo>
                <a:cubicBezTo>
                  <a:pt x="265" y="626"/>
                  <a:pt x="291" y="543"/>
                  <a:pt x="312" y="477"/>
                </a:cubicBezTo>
                <a:cubicBezTo>
                  <a:pt x="333" y="411"/>
                  <a:pt x="359" y="314"/>
                  <a:pt x="372" y="269"/>
                </a:cubicBezTo>
                <a:cubicBezTo>
                  <a:pt x="385" y="224"/>
                  <a:pt x="375" y="244"/>
                  <a:pt x="392" y="205"/>
                </a:cubicBezTo>
                <a:cubicBezTo>
                  <a:pt x="409" y="166"/>
                  <a:pt x="444" y="66"/>
                  <a:pt x="476" y="33"/>
                </a:cubicBezTo>
                <a:cubicBezTo>
                  <a:pt x="508" y="0"/>
                  <a:pt x="546" y="2"/>
                  <a:pt x="584" y="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3204022" y="34280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6980560" y="34661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6493197" y="34788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4" name="Freeform 41"/>
          <p:cNvSpPr>
            <a:spLocks/>
          </p:cNvSpPr>
          <p:nvPr/>
        </p:nvSpPr>
        <p:spPr bwMode="auto">
          <a:xfrm>
            <a:off x="2554734" y="3270845"/>
            <a:ext cx="584200" cy="762000"/>
          </a:xfrm>
          <a:custGeom>
            <a:avLst/>
            <a:gdLst>
              <a:gd name="T0" fmla="*/ 0 w 368"/>
              <a:gd name="T1" fmla="*/ 0 h 480"/>
              <a:gd name="T2" fmla="*/ 2147483647 w 368"/>
              <a:gd name="T3" fmla="*/ 2147483647 h 480"/>
              <a:gd name="T4" fmla="*/ 2147483647 w 368"/>
              <a:gd name="T5" fmla="*/ 2147483647 h 480"/>
              <a:gd name="T6" fmla="*/ 2147483647 w 368"/>
              <a:gd name="T7" fmla="*/ 2147483647 h 480"/>
              <a:gd name="T8" fmla="*/ 2147483647 w 368"/>
              <a:gd name="T9" fmla="*/ 2147483647 h 480"/>
              <a:gd name="T10" fmla="*/ 2147483647 w 368"/>
              <a:gd name="T11" fmla="*/ 2147483647 h 480"/>
              <a:gd name="T12" fmla="*/ 2147483647 w 368"/>
              <a:gd name="T13" fmla="*/ 2147483647 h 480"/>
              <a:gd name="T14" fmla="*/ 2147483647 w 368"/>
              <a:gd name="T15" fmla="*/ 0 h 480"/>
              <a:gd name="T16" fmla="*/ 0 w 368"/>
              <a:gd name="T17" fmla="*/ 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480"/>
              <a:gd name="T29" fmla="*/ 368 w 36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480">
                <a:moveTo>
                  <a:pt x="0" y="0"/>
                </a:moveTo>
                <a:lnTo>
                  <a:pt x="64" y="264"/>
                </a:lnTo>
                <a:lnTo>
                  <a:pt x="92" y="356"/>
                </a:lnTo>
                <a:lnTo>
                  <a:pt x="112" y="400"/>
                </a:lnTo>
                <a:lnTo>
                  <a:pt x="152" y="432"/>
                </a:lnTo>
                <a:lnTo>
                  <a:pt x="240" y="476"/>
                </a:lnTo>
                <a:lnTo>
                  <a:pt x="368" y="480"/>
                </a:lnTo>
                <a:lnTo>
                  <a:pt x="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2776984" y="343277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6" name="Freeform 43"/>
          <p:cNvSpPr>
            <a:spLocks/>
          </p:cNvSpPr>
          <p:nvPr/>
        </p:nvSpPr>
        <p:spPr bwMode="auto">
          <a:xfrm>
            <a:off x="5980435" y="2805708"/>
            <a:ext cx="876300" cy="1681162"/>
          </a:xfrm>
          <a:custGeom>
            <a:avLst/>
            <a:gdLst>
              <a:gd name="T0" fmla="*/ 2147483647 w 552"/>
              <a:gd name="T1" fmla="*/ 2147483647 h 1059"/>
              <a:gd name="T2" fmla="*/ 2147483647 w 552"/>
              <a:gd name="T3" fmla="*/ 2147483647 h 1059"/>
              <a:gd name="T4" fmla="*/ 2147483647 w 552"/>
              <a:gd name="T5" fmla="*/ 2147483647 h 1059"/>
              <a:gd name="T6" fmla="*/ 2147483647 w 552"/>
              <a:gd name="T7" fmla="*/ 2147483647 h 1059"/>
              <a:gd name="T8" fmla="*/ 2147483647 w 552"/>
              <a:gd name="T9" fmla="*/ 2147483647 h 1059"/>
              <a:gd name="T10" fmla="*/ 2147483647 w 552"/>
              <a:gd name="T11" fmla="*/ 2147483647 h 1059"/>
              <a:gd name="T12" fmla="*/ 2147483647 w 552"/>
              <a:gd name="T13" fmla="*/ 2147483647 h 1059"/>
              <a:gd name="T14" fmla="*/ 2147483647 w 552"/>
              <a:gd name="T15" fmla="*/ 2147483647 h 1059"/>
              <a:gd name="T16" fmla="*/ 2147483647 w 552"/>
              <a:gd name="T17" fmla="*/ 2147483647 h 1059"/>
              <a:gd name="T18" fmla="*/ 2147483647 w 552"/>
              <a:gd name="T19" fmla="*/ 2147483647 h 1059"/>
              <a:gd name="T20" fmla="*/ 2147483647 w 552"/>
              <a:gd name="T21" fmla="*/ 2147483647 h 1059"/>
              <a:gd name="T22" fmla="*/ 2147483647 w 552"/>
              <a:gd name="T23" fmla="*/ 2147483647 h 1059"/>
              <a:gd name="T24" fmla="*/ 2147483647 w 552"/>
              <a:gd name="T25" fmla="*/ 2147483647 h 1059"/>
              <a:gd name="T26" fmla="*/ 0 w 552"/>
              <a:gd name="T27" fmla="*/ 2147483647 h 10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2"/>
              <a:gd name="T43" fmla="*/ 0 h 1059"/>
              <a:gd name="T44" fmla="*/ 552 w 552"/>
              <a:gd name="T45" fmla="*/ 1059 h 10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2" h="1059">
                <a:moveTo>
                  <a:pt x="552" y="1051"/>
                </a:moveTo>
                <a:cubicBezTo>
                  <a:pt x="518" y="1055"/>
                  <a:pt x="484" y="1059"/>
                  <a:pt x="460" y="1055"/>
                </a:cubicBezTo>
                <a:cubicBezTo>
                  <a:pt x="436" y="1051"/>
                  <a:pt x="425" y="1040"/>
                  <a:pt x="408" y="1027"/>
                </a:cubicBezTo>
                <a:cubicBezTo>
                  <a:pt x="391" y="1014"/>
                  <a:pt x="369" y="994"/>
                  <a:pt x="356" y="975"/>
                </a:cubicBezTo>
                <a:cubicBezTo>
                  <a:pt x="343" y="956"/>
                  <a:pt x="337" y="938"/>
                  <a:pt x="328" y="911"/>
                </a:cubicBezTo>
                <a:cubicBezTo>
                  <a:pt x="319" y="884"/>
                  <a:pt x="311" y="868"/>
                  <a:pt x="300" y="815"/>
                </a:cubicBezTo>
                <a:cubicBezTo>
                  <a:pt x="289" y="762"/>
                  <a:pt x="275" y="670"/>
                  <a:pt x="264" y="595"/>
                </a:cubicBezTo>
                <a:cubicBezTo>
                  <a:pt x="253" y="520"/>
                  <a:pt x="246" y="453"/>
                  <a:pt x="232" y="363"/>
                </a:cubicBezTo>
                <a:cubicBezTo>
                  <a:pt x="218" y="273"/>
                  <a:pt x="190" y="110"/>
                  <a:pt x="180" y="55"/>
                </a:cubicBezTo>
                <a:cubicBezTo>
                  <a:pt x="170" y="0"/>
                  <a:pt x="179" y="36"/>
                  <a:pt x="172" y="31"/>
                </a:cubicBezTo>
                <a:cubicBezTo>
                  <a:pt x="165" y="26"/>
                  <a:pt x="151" y="16"/>
                  <a:pt x="140" y="27"/>
                </a:cubicBezTo>
                <a:cubicBezTo>
                  <a:pt x="129" y="38"/>
                  <a:pt x="116" y="82"/>
                  <a:pt x="108" y="99"/>
                </a:cubicBezTo>
                <a:cubicBezTo>
                  <a:pt x="100" y="116"/>
                  <a:pt x="110" y="122"/>
                  <a:pt x="92" y="127"/>
                </a:cubicBezTo>
                <a:cubicBezTo>
                  <a:pt x="74" y="132"/>
                  <a:pt x="37" y="131"/>
                  <a:pt x="0" y="13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2465834" y="2081808"/>
            <a:ext cx="1220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stable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6120135" y="2051645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dripline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4738861" y="3008908"/>
            <a:ext cx="990600" cy="10096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4692824" y="3196233"/>
            <a:ext cx="110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400" dirty="0" smtClean="0">
                <a:solidFill>
                  <a:srgbClr val="000000"/>
                </a:solidFill>
                <a:ea typeface="ＭＳ Ｐゴシック" pitchFamily="50" charset="-128"/>
                <a:cs typeface="Arial" charset="0"/>
              </a:rPr>
              <a:t>more neutrons</a:t>
            </a:r>
            <a:endParaRPr kumimoji="1" lang="en-US" altLang="ja-JP" sz="1400" dirty="0">
              <a:solidFill>
                <a:srgbClr val="000000"/>
              </a:solidFill>
              <a:ea typeface="ＭＳ Ｐゴシック" pitchFamily="50" charset="-128"/>
              <a:cs typeface="Arial" charset="0"/>
            </a:endParaRPr>
          </a:p>
        </p:txBody>
      </p:sp>
      <p:grpSp>
        <p:nvGrpSpPr>
          <p:cNvPr id="31" name="Group 60"/>
          <p:cNvGrpSpPr>
            <a:grpSpLocks/>
          </p:cNvGrpSpPr>
          <p:nvPr/>
        </p:nvGrpSpPr>
        <p:grpSpPr bwMode="auto">
          <a:xfrm>
            <a:off x="6936108" y="2677120"/>
            <a:ext cx="1857374" cy="450850"/>
            <a:chOff x="3788" y="394"/>
            <a:chExt cx="1170" cy="284"/>
          </a:xfrm>
        </p:grpSpPr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4171" y="394"/>
              <a:ext cx="7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ja-JP" i="1" dirty="0" smtClean="0">
                  <a:solidFill>
                    <a:srgbClr val="333399"/>
                  </a:solidFill>
                  <a:ea typeface="ＭＳ Ｐゴシック" pitchFamily="50" charset="-128"/>
                  <a:cs typeface="Arial" charset="0"/>
                </a:rPr>
                <a:t>continuum</a:t>
              </a:r>
              <a:endParaRPr kumimoji="1" lang="en-US" altLang="ja-JP" i="1" dirty="0">
                <a:solidFill>
                  <a:srgbClr val="333399"/>
                </a:solidFill>
                <a:ea typeface="ＭＳ Ｐゴシック" pitchFamily="50" charset="-128"/>
                <a:cs typeface="Arial" charset="0"/>
              </a:endParaRPr>
            </a:p>
          </p:txBody>
        </p:sp>
        <p:grpSp>
          <p:nvGrpSpPr>
            <p:cNvPr id="33" name="Group 56"/>
            <p:cNvGrpSpPr>
              <a:grpSpLocks/>
            </p:cNvGrpSpPr>
            <p:nvPr/>
          </p:nvGrpSpPr>
          <p:grpSpPr bwMode="auto">
            <a:xfrm>
              <a:off x="3788" y="471"/>
              <a:ext cx="359" cy="99"/>
              <a:chOff x="4554" y="1704"/>
              <a:chExt cx="359" cy="99"/>
            </a:xfrm>
          </p:grpSpPr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>
                <a:off x="4554" y="1803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3"/>
              <p:cNvSpPr>
                <a:spLocks noChangeShapeType="1"/>
              </p:cNvSpPr>
              <p:nvPr/>
            </p:nvSpPr>
            <p:spPr bwMode="auto">
              <a:xfrm>
                <a:off x="4554" y="1770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4554" y="1737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5"/>
              <p:cNvSpPr>
                <a:spLocks noChangeShapeType="1"/>
              </p:cNvSpPr>
              <p:nvPr/>
            </p:nvSpPr>
            <p:spPr bwMode="auto">
              <a:xfrm>
                <a:off x="4554" y="1704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Line 57"/>
            <p:cNvSpPr>
              <a:spLocks noChangeShapeType="1"/>
            </p:cNvSpPr>
            <p:nvPr/>
          </p:nvSpPr>
          <p:spPr bwMode="auto">
            <a:xfrm flipV="1">
              <a:off x="3998" y="535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8"/>
            <p:cNvSpPr>
              <a:spLocks noChangeShapeType="1"/>
            </p:cNvSpPr>
            <p:nvPr/>
          </p:nvSpPr>
          <p:spPr bwMode="auto">
            <a:xfrm flipV="1">
              <a:off x="3924" y="502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726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Reactions with halo nuclei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95636"/>
            <a:ext cx="35020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6238" y="1289199"/>
            <a:ext cx="3045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err="1" smtClean="0">
                <a:solidFill>
                  <a:srgbClr val="FF0000"/>
                </a:solidFill>
              </a:rPr>
              <a:t>Momentum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distribution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of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baseline="30000" dirty="0">
                <a:solidFill>
                  <a:srgbClr val="FF0000"/>
                </a:solidFill>
              </a:rPr>
              <a:t>11</a:t>
            </a:r>
            <a:r>
              <a:rPr lang="de-DE" altLang="de-DE" dirty="0">
                <a:solidFill>
                  <a:srgbClr val="FF0000"/>
                </a:solidFill>
              </a:rPr>
              <a:t>Li</a:t>
            </a:r>
            <a:endParaRPr lang="de-DE" altLang="de-DE" sz="1600" dirty="0">
              <a:solidFill>
                <a:srgbClr val="0000CC"/>
              </a:solidFill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268561"/>
            <a:ext cx="14319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067175" y="2873524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aseline="30000">
                <a:solidFill>
                  <a:srgbClr val="0000CC"/>
                </a:solidFill>
              </a:rPr>
              <a:t>6</a:t>
            </a:r>
            <a:r>
              <a:rPr lang="de-DE" altLang="de-DE">
                <a:solidFill>
                  <a:srgbClr val="0000CC"/>
                </a:solidFill>
              </a:rPr>
              <a:t>He distribution from </a:t>
            </a:r>
            <a:r>
              <a:rPr lang="de-DE" altLang="de-DE" baseline="30000">
                <a:solidFill>
                  <a:srgbClr val="0000CC"/>
                </a:solidFill>
              </a:rPr>
              <a:t>8</a:t>
            </a:r>
            <a:r>
              <a:rPr lang="de-DE" altLang="de-DE">
                <a:solidFill>
                  <a:srgbClr val="0000CC"/>
                </a:solidFill>
              </a:rPr>
              <a:t>He</a:t>
            </a:r>
          </a:p>
          <a:p>
            <a:endParaRPr lang="de-DE" altLang="de-DE" sz="800">
              <a:solidFill>
                <a:srgbClr val="0000CC"/>
              </a:solidFill>
            </a:endParaRPr>
          </a:p>
          <a:p>
            <a:r>
              <a:rPr lang="de-DE" altLang="de-DE">
                <a:solidFill>
                  <a:srgbClr val="0000CC"/>
                </a:solidFill>
              </a:rPr>
              <a:t>simlar to Goldhaber model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67175" y="4149874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aseline="30000">
                <a:solidFill>
                  <a:srgbClr val="FF0000"/>
                </a:solidFill>
              </a:rPr>
              <a:t>9</a:t>
            </a:r>
            <a:r>
              <a:rPr lang="de-DE" altLang="de-DE">
                <a:solidFill>
                  <a:srgbClr val="FF0000"/>
                </a:solidFill>
              </a:rPr>
              <a:t>Li distribution from </a:t>
            </a:r>
            <a:r>
              <a:rPr lang="de-DE" altLang="de-DE" baseline="30000">
                <a:solidFill>
                  <a:srgbClr val="FF0000"/>
                </a:solidFill>
              </a:rPr>
              <a:t>11</a:t>
            </a:r>
            <a:r>
              <a:rPr lang="de-DE" altLang="de-DE">
                <a:solidFill>
                  <a:srgbClr val="FF0000"/>
                </a:solidFill>
              </a:rPr>
              <a:t>Li (very narrow ! )</a:t>
            </a:r>
          </a:p>
          <a:p>
            <a:endParaRPr lang="de-DE" altLang="de-DE" sz="800">
              <a:solidFill>
                <a:srgbClr val="FF0000"/>
              </a:solidFill>
            </a:endParaRPr>
          </a:p>
          <a:p>
            <a:pPr algn="ctr"/>
            <a:r>
              <a:rPr lang="de-DE" altLang="de-DE">
                <a:solidFill>
                  <a:srgbClr val="0000CC"/>
                </a:solidFill>
              </a:rPr>
              <a:t>uncertainty principle</a:t>
            </a:r>
          </a:p>
        </p:txBody>
      </p:sp>
      <p:graphicFrame>
        <p:nvGraphicFramePr>
          <p:cNvPr id="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46525"/>
              </p:ext>
            </p:extLst>
          </p:nvPr>
        </p:nvGraphicFramePr>
        <p:xfrm>
          <a:off x="5492750" y="4942036"/>
          <a:ext cx="11668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774360" imgH="203040" progId="Equation.3">
                  <p:embed/>
                </p:oleObj>
              </mc:Choice>
              <mc:Fallback>
                <p:oleObj name="Equation" r:id="rId5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942036"/>
                        <a:ext cx="11668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176838" y="5302399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FF0000"/>
                </a:solidFill>
              </a:rPr>
              <a:t>small </a:t>
            </a:r>
            <a:r>
              <a:rPr lang="de-DE" altLang="de-DE" sz="1600">
                <a:solidFill>
                  <a:srgbClr val="FF0000"/>
                </a:solidFill>
                <a:cs typeface="Times New Roman" pitchFamily="18" charset="0"/>
              </a:rPr>
              <a:t>→ large</a:t>
            </a: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5435600" y="5289699"/>
            <a:ext cx="360363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5865813" y="5289699"/>
            <a:ext cx="36036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411413" y="6086624"/>
            <a:ext cx="461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CC"/>
                </a:solidFill>
              </a:rPr>
              <a:t>wider distribution is similar to Goldhaber model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00000" y="6624000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C </a:t>
            </a:r>
            <a:r>
              <a:rPr lang="en-US" sz="1000" dirty="0" smtClean="0">
                <a:latin typeface="Times New Roman"/>
                <a:cs typeface="Times New Roman"/>
              </a:rPr>
              <a:t>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9</a:t>
            </a:r>
            <a:r>
              <a:rPr lang="en-US" sz="1000" dirty="0" smtClean="0">
                <a:latin typeface="Times New Roman"/>
                <a:cs typeface="Times New Roman"/>
              </a:rPr>
              <a:t>Li + X at 800 </a:t>
            </a:r>
            <a:r>
              <a:rPr lang="en-US" sz="1000" dirty="0" err="1" smtClean="0">
                <a:latin typeface="Times New Roman"/>
                <a:cs typeface="Times New Roman"/>
              </a:rPr>
              <a:t>AMeV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9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0001" y="1296000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uppieren 1027"/>
          <p:cNvGrpSpPr/>
          <p:nvPr/>
        </p:nvGrpSpPr>
        <p:grpSpPr>
          <a:xfrm>
            <a:off x="5400000" y="1620000"/>
            <a:ext cx="3312368" cy="1728192"/>
            <a:chOff x="4716016" y="4221088"/>
            <a:chExt cx="3312368" cy="1728192"/>
          </a:xfrm>
        </p:grpSpPr>
        <p:sp>
          <p:nvSpPr>
            <p:cNvPr id="2" name="Ellipse 1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Gerade Verbindung mit Pfeil 4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Ellipse 10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1025" name="Bogen 1024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7" name="Bogen 1026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3284987"/>
            <a:ext cx="5193334" cy="330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3168000" y="5022000"/>
            <a:ext cx="1260000" cy="180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1296000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blipFill rotWithShape="1"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1260000"/>
            <a:ext cx="2913334" cy="4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0115"/>
              </p:ext>
            </p:extLst>
          </p:nvPr>
        </p:nvGraphicFramePr>
        <p:xfrm>
          <a:off x="360000" y="5616000"/>
          <a:ext cx="609599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-4,12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-2.15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Reaction Q-value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neutron transfer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0000" y="4680000"/>
            <a:ext cx="3658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60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Ni @ </a:t>
            </a:r>
            <a:r>
              <a:rPr lang="en-US" sz="16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6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430, 460, 500 MeV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10000" y="4968000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147, 156, 170 MeV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68000" y="4968000"/>
            <a:ext cx="1842171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(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int</a:t>
            </a:r>
            <a:r>
              <a:rPr lang="en-US" sz="1600" dirty="0" smtClean="0"/>
              <a:t>) = 159 MeV</a:t>
            </a:r>
            <a:endParaRPr lang="en-US" sz="1600" dirty="0"/>
          </a:p>
        </p:txBody>
      </p:sp>
      <p:sp>
        <p:nvSpPr>
          <p:cNvPr id="6" name="Ellipse 5"/>
          <p:cNvSpPr/>
          <p:nvPr/>
        </p:nvSpPr>
        <p:spPr bwMode="auto">
          <a:xfrm>
            <a:off x="7344000" y="4950000"/>
            <a:ext cx="216024" cy="216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36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1296000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9999" y="3240000"/>
            <a:ext cx="454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Q-value of the reaction will change for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transfer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rearrangement of nuclear charge.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20000" y="3744000"/>
                <a:ext cx="4461734" cy="60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44000"/>
                <a:ext cx="4461734" cy="601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76872"/>
                <a:ext cx="2930674" cy="340671"/>
              </a:xfrm>
              <a:prstGeom prst="rect">
                <a:avLst/>
              </a:prstGeom>
              <a:blipFill rotWithShape="1"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4320000"/>
                <a:ext cx="3892732" cy="60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20000"/>
                <a:ext cx="3892732" cy="601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76000" y="4428000"/>
                <a:ext cx="2190600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𝐷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0.72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00" y="4428000"/>
                <a:ext cx="2190600" cy="434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932000"/>
                <a:ext cx="4545027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932000"/>
                <a:ext cx="4545027" cy="7693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5688000"/>
                <a:ext cx="3472746" cy="601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88000"/>
                <a:ext cx="3472746" cy="6011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5400000" y="1620000"/>
            <a:ext cx="3312368" cy="1728192"/>
            <a:chOff x="4716016" y="4221088"/>
            <a:chExt cx="3312368" cy="1728192"/>
          </a:xfrm>
        </p:grpSpPr>
        <p:sp>
          <p:nvSpPr>
            <p:cNvPr id="14" name="Ellipse 13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Ellipse 18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feld 21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31" name="Bogen 30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Bogen 31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Reaction Q-value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proton transfer</a:t>
            </a:r>
          </a:p>
        </p:txBody>
      </p:sp>
    </p:spTree>
    <p:extLst>
      <p:ext uri="{BB962C8B-B14F-4D97-AF65-F5344CB8AC3E}">
        <p14:creationId xmlns:p14="http://schemas.microsoft.com/office/powerpoint/2010/main" val="1635263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25" y="1656000"/>
            <a:ext cx="5886667" cy="4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935069" y="122400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0000" y="6228000"/>
            <a:ext cx="2893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197 MeV   V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178 MeV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26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176000" y="6135107"/>
            <a:ext cx="1080000" cy="46224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6"/>
            <a:ext cx="2775143" cy="21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</a:p>
        </p:txBody>
      </p:sp>
      <p:graphicFrame>
        <p:nvGraphicFramePr>
          <p:cNvPr id="2" name="Tabel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1844000"/>
              </p:ext>
            </p:extLst>
          </p:nvPr>
        </p:nvGraphicFramePr>
        <p:xfrm>
          <a:off x="2100060" y="1895955"/>
          <a:ext cx="6936436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0n</a:t>
                      </a:r>
                      <a:endParaRPr lang="en-US" sz="1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54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+25.8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-19.8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 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+31.7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+49.0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284000" y="6135107"/>
            <a:ext cx="576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0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35069" y="122400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9036496" y="3120091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>
            <a:off x="7452320" y="3552139"/>
            <a:ext cx="15841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7441200" y="3552139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6912000" y="4407107"/>
            <a:ext cx="522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922800" y="4407107"/>
            <a:ext cx="0" cy="450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258800" y="3120091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3726000" y="3984187"/>
            <a:ext cx="5403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3726000" y="3984187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Gerade Verbindung 1023"/>
          <p:cNvCxnSpPr/>
          <p:nvPr/>
        </p:nvCxnSpPr>
        <p:spPr bwMode="auto">
          <a:xfrm flipH="1">
            <a:off x="3203848" y="4407107"/>
            <a:ext cx="52215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" name="Gerade Verbindung 1026"/>
          <p:cNvCxnSpPr/>
          <p:nvPr/>
        </p:nvCxnSpPr>
        <p:spPr bwMode="auto">
          <a:xfrm>
            <a:off x="3186000" y="4416235"/>
            <a:ext cx="0" cy="1692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Gerade Verbindung 1034"/>
          <p:cNvCxnSpPr/>
          <p:nvPr/>
        </p:nvCxnSpPr>
        <p:spPr bwMode="auto">
          <a:xfrm>
            <a:off x="5850000" y="4857107"/>
            <a:ext cx="0" cy="40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Gerade Verbindung 1036"/>
          <p:cNvCxnSpPr/>
          <p:nvPr/>
        </p:nvCxnSpPr>
        <p:spPr bwMode="auto">
          <a:xfrm>
            <a:off x="5868144" y="4839107"/>
            <a:ext cx="10546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788024" y="3120091"/>
            <a:ext cx="0" cy="21421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266327" y="3984187"/>
            <a:ext cx="0" cy="2124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4176000" y="6351131"/>
            <a:ext cx="1080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</a:t>
            </a:r>
            <a:r>
              <a:rPr lang="en-US" sz="1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)-V</a:t>
            </a:r>
            <a:r>
              <a:rPr lang="en-US" sz="1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(f)] (MeV) 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124000" y="6135131"/>
            <a:ext cx="158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·[1-V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(f)/V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4248231" y="3120091"/>
            <a:ext cx="478826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Gerade Verbindung 1032"/>
          <p:cNvCxnSpPr/>
          <p:nvPr/>
        </p:nvCxnSpPr>
        <p:spPr bwMode="auto">
          <a:xfrm>
            <a:off x="4788024" y="5262235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Gerade Verbindung 1030"/>
          <p:cNvCxnSpPr/>
          <p:nvPr/>
        </p:nvCxnSpPr>
        <p:spPr bwMode="auto">
          <a:xfrm>
            <a:off x="4788024" y="5262235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Gerade Verbindung 1028"/>
          <p:cNvCxnSpPr/>
          <p:nvPr/>
        </p:nvCxnSpPr>
        <p:spPr bwMode="auto">
          <a:xfrm>
            <a:off x="3168000" y="6108235"/>
            <a:ext cx="162002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3203848" y="1844824"/>
            <a:ext cx="5940152" cy="42903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4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6"/>
            <a:ext cx="2775143" cy="21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6000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</a:p>
        </p:txBody>
      </p:sp>
      <p:graphicFrame>
        <p:nvGraphicFramePr>
          <p:cNvPr id="2" name="Tabel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6605437"/>
              </p:ext>
            </p:extLst>
          </p:nvPr>
        </p:nvGraphicFramePr>
        <p:xfrm>
          <a:off x="2100060" y="1895955"/>
          <a:ext cx="6936436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0n</a:t>
                      </a:r>
                      <a:endParaRPr lang="en-US" sz="1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54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-47.7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-37.4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-23.0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-6.3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+10.8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-8.3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+31.7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+10.4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+49.0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852000" y="6135107"/>
            <a:ext cx="1368000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</a:t>
            </a:r>
            <a:r>
              <a:rPr lang="en-US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)-V</a:t>
            </a:r>
            <a:r>
              <a:rPr lang="en-US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(f)] (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MeV)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35069" y="122400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9036496" y="3120091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>
            <a:off x="7452320" y="3552139"/>
            <a:ext cx="15841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7441200" y="3552139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6912000" y="4407107"/>
            <a:ext cx="522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922800" y="4407107"/>
            <a:ext cx="0" cy="450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258800" y="3120091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3726000" y="3984187"/>
            <a:ext cx="5403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3726000" y="3984187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Gerade Verbindung 1023"/>
          <p:cNvCxnSpPr/>
          <p:nvPr/>
        </p:nvCxnSpPr>
        <p:spPr bwMode="auto">
          <a:xfrm flipH="1">
            <a:off x="3203848" y="4407107"/>
            <a:ext cx="52215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" name="Gerade Verbindung 1026"/>
          <p:cNvCxnSpPr/>
          <p:nvPr/>
        </p:nvCxnSpPr>
        <p:spPr bwMode="auto">
          <a:xfrm>
            <a:off x="3186000" y="4416235"/>
            <a:ext cx="0" cy="1692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Gerade Verbindung 1034"/>
          <p:cNvCxnSpPr/>
          <p:nvPr/>
        </p:nvCxnSpPr>
        <p:spPr bwMode="auto">
          <a:xfrm>
            <a:off x="5850000" y="4857107"/>
            <a:ext cx="0" cy="40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Gerade Verbindung 1036"/>
          <p:cNvCxnSpPr/>
          <p:nvPr/>
        </p:nvCxnSpPr>
        <p:spPr bwMode="auto">
          <a:xfrm>
            <a:off x="5868144" y="4839107"/>
            <a:ext cx="10546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788024" y="3120091"/>
            <a:ext cx="0" cy="21421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266327" y="3984187"/>
            <a:ext cx="0" cy="2124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124000" y="6135131"/>
            <a:ext cx="158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·[1-V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(f)/V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4248231" y="3120091"/>
            <a:ext cx="478826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Gerade Verbindung 1032"/>
          <p:cNvCxnSpPr/>
          <p:nvPr/>
        </p:nvCxnSpPr>
        <p:spPr bwMode="auto">
          <a:xfrm>
            <a:off x="4788024" y="5262235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Gerade Verbindung 1030"/>
          <p:cNvCxnSpPr/>
          <p:nvPr/>
        </p:nvCxnSpPr>
        <p:spPr bwMode="auto">
          <a:xfrm>
            <a:off x="4788024" y="5262235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Gerade Verbindung 1028"/>
          <p:cNvCxnSpPr/>
          <p:nvPr/>
        </p:nvCxnSpPr>
        <p:spPr bwMode="auto">
          <a:xfrm>
            <a:off x="3168000" y="6108235"/>
            <a:ext cx="162002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2156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3091</Words>
  <Application>Microsoft Office PowerPoint</Application>
  <PresentationFormat>Bildschirmpräsentation (4:3)</PresentationFormat>
  <Paragraphs>769</Paragraphs>
  <Slides>36</Slides>
  <Notes>3</Notes>
  <HiddenSlides>7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Leere Präsentation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Hans</cp:lastModifiedBy>
  <cp:revision>824</cp:revision>
  <dcterms:created xsi:type="dcterms:W3CDTF">2014-04-15T06:49:44Z</dcterms:created>
  <dcterms:modified xsi:type="dcterms:W3CDTF">2020-07-06T14:22:23Z</dcterms:modified>
</cp:coreProperties>
</file>