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9" r:id="rId2"/>
    <p:sldId id="286" r:id="rId3"/>
    <p:sldId id="285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4" r:id="rId15"/>
    <p:sldId id="287" r:id="rId16"/>
    <p:sldId id="288" r:id="rId17"/>
    <p:sldId id="289" r:id="rId18"/>
    <p:sldId id="306" r:id="rId19"/>
    <p:sldId id="305" r:id="rId20"/>
    <p:sldId id="291" r:id="rId21"/>
    <p:sldId id="303" r:id="rId22"/>
    <p:sldId id="312" r:id="rId23"/>
    <p:sldId id="304" r:id="rId24"/>
    <p:sldId id="292" r:id="rId25"/>
    <p:sldId id="313" r:id="rId26"/>
    <p:sldId id="293" r:id="rId27"/>
    <p:sldId id="308" r:id="rId28"/>
    <p:sldId id="294" r:id="rId29"/>
    <p:sldId id="309" r:id="rId30"/>
    <p:sldId id="311" r:id="rId31"/>
    <p:sldId id="295" r:id="rId32"/>
    <p:sldId id="296" r:id="rId33"/>
    <p:sldId id="310" r:id="rId34"/>
    <p:sldId id="297" r:id="rId35"/>
    <p:sldId id="298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6DAA65-F73B-4F09-A332-B8CE9BBF5C06}">
          <p14:sldIdLst>
            <p14:sldId id="269"/>
            <p14:sldId id="286"/>
            <p14:sldId id="285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4"/>
            <p14:sldId id="287"/>
            <p14:sldId id="288"/>
            <p14:sldId id="289"/>
            <p14:sldId id="306"/>
            <p14:sldId id="305"/>
            <p14:sldId id="291"/>
            <p14:sldId id="303"/>
            <p14:sldId id="312"/>
            <p14:sldId id="304"/>
            <p14:sldId id="292"/>
            <p14:sldId id="313"/>
            <p14:sldId id="293"/>
            <p14:sldId id="308"/>
            <p14:sldId id="294"/>
            <p14:sldId id="309"/>
            <p14:sldId id="311"/>
            <p14:sldId id="295"/>
            <p14:sldId id="296"/>
            <p14:sldId id="310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FFFF00"/>
    <a:srgbClr val="3366FF"/>
    <a:srgbClr val="E6E6E6"/>
    <a:srgbClr val="EAEAEA"/>
    <a:srgbClr val="DDDDDD"/>
    <a:srgbClr val="C4C4C4"/>
    <a:srgbClr val="C0C0C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1829" autoAdjust="0"/>
  </p:normalViewPr>
  <p:slideViewPr>
    <p:cSldViewPr>
      <p:cViewPr>
        <p:scale>
          <a:sx n="70" d="100"/>
          <a:sy n="70" d="100"/>
        </p:scale>
        <p:origin x="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interact 10</a:t>
            </a:r>
            <a:r>
              <a:rPr lang="en-US" baseline="30000" dirty="0" smtClean="0"/>
              <a:t>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with collinear beam of cold electrons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interact 10</a:t>
            </a:r>
            <a:r>
              <a:rPr lang="en-US" baseline="30000" dirty="0" smtClean="0"/>
              <a:t>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with collinear beam of cold electrons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interact 10</a:t>
            </a:r>
            <a:r>
              <a:rPr lang="en-US" baseline="30000" dirty="0" smtClean="0"/>
              <a:t>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with collinear beam of cold electrons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interact 10</a:t>
            </a:r>
            <a:r>
              <a:rPr lang="en-US" baseline="30000" dirty="0" smtClean="0"/>
              <a:t>6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with collinear beam of cold electrons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image" Target="../media/image75.png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32" Type="http://schemas.openxmlformats.org/officeDocument/2006/relationships/image" Target="../media/image105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1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10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0.wmf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2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Storage Ring </a:t>
            </a:r>
            <a:r>
              <a:rPr lang="en-US" dirty="0" smtClean="0"/>
              <a:t>– ESR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</a:t>
            </a:r>
            <a:r>
              <a:rPr lang="en-US" sz="1400" dirty="0"/>
              <a:t>= 420 MeV/u, 10 </a:t>
            </a:r>
            <a:r>
              <a:rPr lang="en-US" sz="1400" dirty="0" smtClean="0"/>
              <a:t>Tm</a:t>
            </a:r>
            <a:endParaRPr lang="en-US" sz="1400" dirty="0"/>
          </a:p>
        </p:txBody>
      </p:sp>
      <p:pic>
        <p:nvPicPr>
          <p:cNvPr id="11" name="Picture 3" descr="ESR_Grossbil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6000"/>
            <a:ext cx="9144000" cy="5949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315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phase space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900000"/>
                <a:ext cx="806444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In most accelerators the phase space planes are only weakly coupled.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      →</a:t>
                </a:r>
                <a:r>
                  <a:rPr lang="en-US" dirty="0" smtClean="0"/>
                  <a:t> Treat the longitudinal plane independently from the transverse one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    →</a:t>
                </a:r>
                <a:r>
                  <a:rPr lang="en-US" dirty="0" smtClean="0"/>
                  <a:t> Effects of weak coupling can be treated as a perturbation of the uncoupled solution</a:t>
                </a:r>
              </a:p>
              <a:p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In the longitudinal plane, electric fields accelerate the particles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    →</a:t>
                </a:r>
                <a:r>
                  <a:rPr lang="en-US" dirty="0" smtClean="0"/>
                  <a:t> Use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energy</a:t>
                </a:r>
                <a:r>
                  <a:rPr lang="en-US" dirty="0" smtClean="0"/>
                  <a:t> as longitudinal variable together with its canonical conjugated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time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Frequently, we use relative energy variation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and relative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with respect to a reference particle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According to </a:t>
                </a:r>
                <a:r>
                  <a:rPr lang="en-US" dirty="0" err="1" smtClean="0"/>
                  <a:t>Liouville</a:t>
                </a:r>
                <a:r>
                  <a:rPr lang="en-US" dirty="0" smtClean="0"/>
                  <a:t>, in the presence of Hamiltonian forces, the area occupied by the beam in the longitudinal phase space is conserved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900000"/>
                <a:ext cx="8064448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681" t="-674" r="-1210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979712" y="3861048"/>
                <a:ext cx="1344471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61048"/>
                <a:ext cx="1344471" cy="656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20000" y="4004484"/>
                <a:ext cx="1222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004484"/>
                <a:ext cx="122251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Transverse phase space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1" y="900000"/>
                <a:ext cx="5760000" cy="62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For transverse planes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de-DE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/>
                  <a:t>, use a modified phase space, where the momentum components are replaced by: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900000"/>
                <a:ext cx="5760000" cy="621196"/>
              </a:xfrm>
              <a:prstGeom prst="rect">
                <a:avLst/>
              </a:prstGeom>
              <a:blipFill rotWithShape="1">
                <a:blip r:embed="rId3"/>
                <a:stretch>
                  <a:fillRect l="-742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9000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59632" y="1620000"/>
                <a:ext cx="1620765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620000"/>
                <a:ext cx="1620765" cy="616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00000" y="1620000"/>
                <a:ext cx="1633845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620000"/>
                <a:ext cx="1633845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00000" y="2520000"/>
            <a:ext cx="316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where </a:t>
            </a:r>
            <a:r>
              <a:rPr lang="en-US" sz="1600" b="1" i="1" dirty="0" smtClean="0">
                <a:solidFill>
                  <a:srgbClr val="0000CC"/>
                </a:solidFill>
              </a:rPr>
              <a:t>s</a:t>
            </a:r>
            <a:r>
              <a:rPr lang="en-US" sz="1600" dirty="0" smtClean="0"/>
              <a:t> is in the direction of motion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3060000"/>
                <a:ext cx="4928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1600" dirty="0" smtClean="0"/>
                  <a:t>We can relate the old and new variables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)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060000"/>
                <a:ext cx="492827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3600000"/>
                <a:ext cx="5686365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600000"/>
                <a:ext cx="5686365" cy="6183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80000" y="4500000"/>
                <a:ext cx="3672993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sz="1600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500000"/>
                <a:ext cx="3672993" cy="462947"/>
              </a:xfrm>
              <a:prstGeom prst="rect">
                <a:avLst/>
              </a:prstGeom>
              <a:blipFill rotWithShape="1">
                <a:blip r:embed="rId9"/>
                <a:stretch>
                  <a:fillRect l="-82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1" y="5400000"/>
                <a:ext cx="813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Note: </a:t>
                </a:r>
                <a:r>
                  <a:rPr lang="en-US" b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b="1" baseline="-25000" dirty="0" smtClean="0">
                    <a:solidFill>
                      <a:srgbClr val="0000CC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and </a:t>
                </a:r>
                <a:r>
                  <a:rPr lang="en-US" b="1" dirty="0" smtClean="0">
                    <a:solidFill>
                      <a:srgbClr val="0000CC"/>
                    </a:solidFill>
                  </a:rPr>
                  <a:t>p</a:t>
                </a:r>
                <a:r>
                  <a:rPr lang="en-US" b="1" baseline="-25000" dirty="0" smtClean="0">
                    <a:solidFill>
                      <a:srgbClr val="0000CC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are canonical conjugate variables while </a:t>
                </a:r>
                <a:r>
                  <a:rPr lang="en-US" b="1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and </a:t>
                </a:r>
                <a:r>
                  <a:rPr lang="en-US" b="1" dirty="0" smtClean="0">
                    <a:solidFill>
                      <a:srgbClr val="0000CC"/>
                    </a:solidFill>
                  </a:rPr>
                  <a:t>x’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are not, unless there is no acceleration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constant)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5400000"/>
                <a:ext cx="8136456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675" t="-4717" r="-75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Emittance describes the area in phase space of the ensemble of beam particles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02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emittance an important concept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30861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80000" y="900000"/>
                <a:ext cx="511248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Liouville</a:t>
                </a:r>
                <a:r>
                  <a:rPr lang="en-US" dirty="0" smtClean="0"/>
                  <a:t>: Under conservative forces phase space evolves like an incompressible fluid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arenR"/>
                </a:pPr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 smtClean="0"/>
                  <a:t>Under linear forces macroscopic (such as focusing magnets) &amp;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𝑐𝑜𝑛𝑠𝑡𝑎𝑛𝑡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emittanceis</a:t>
                </a:r>
                <a:r>
                  <a:rPr lang="en-US" dirty="0" smtClean="0"/>
                  <a:t> an invariant of motion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dirty="0" smtClean="0"/>
                  <a:t> Under acceleration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𝛾𝜀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an adiabatic invariant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900000"/>
                <a:ext cx="5112480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715" t="-1179" r="-154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080000" y="4140000"/>
            <a:ext cx="508344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there any way to decrease the emittance?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This means taking away mean transverse momentum</a:t>
            </a:r>
          </a:p>
          <a:p>
            <a:pPr algn="ctr"/>
            <a:r>
              <a:rPr lang="en-US" dirty="0" smtClean="0"/>
              <a:t>but</a:t>
            </a:r>
          </a:p>
          <a:p>
            <a:pPr algn="ctr"/>
            <a:r>
              <a:rPr lang="en-US" dirty="0" smtClean="0"/>
              <a:t>keeping mean longitudinal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cooling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9231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Beam cooling: By analogy with kinetic theory of gases, where heat is equivalent to disorder, “cooling” here denotes the </a:t>
            </a:r>
            <a:r>
              <a:rPr lang="en-US" dirty="0" smtClean="0">
                <a:solidFill>
                  <a:srgbClr val="FF0000"/>
                </a:solidFill>
              </a:rPr>
              <a:t>reduction of disorder </a:t>
            </a:r>
            <a:r>
              <a:rPr lang="en-US" dirty="0" smtClean="0"/>
              <a:t>in the beam.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Small emittance and momentum spread: </a:t>
            </a:r>
            <a:r>
              <a:rPr lang="en-US" dirty="0" smtClean="0">
                <a:solidFill>
                  <a:srgbClr val="FF0000"/>
                </a:solidFill>
              </a:rPr>
              <a:t>reduce phase space volume</a:t>
            </a:r>
            <a:r>
              <a:rPr lang="en-US" dirty="0" smtClean="0"/>
              <a:t>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Beam cooling processes are not following the </a:t>
            </a:r>
            <a:r>
              <a:rPr lang="en-US" dirty="0" err="1" smtClean="0"/>
              <a:t>Liouville’s</a:t>
            </a:r>
            <a:r>
              <a:rPr lang="en-US" dirty="0" smtClean="0"/>
              <a:t> Theorem: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  </a:t>
            </a:r>
            <a:r>
              <a:rPr lang="en-US" sz="1600" i="1" dirty="0" smtClean="0"/>
              <a:t>“In a system where the particle motion is controlled by external conservative forces the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phase space density is conserved”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Cooling force: </a:t>
            </a:r>
            <a:r>
              <a:rPr lang="en-US" dirty="0" smtClean="0">
                <a:solidFill>
                  <a:srgbClr val="FF0000"/>
                </a:solidFill>
              </a:rPr>
              <a:t>dissipative</a:t>
            </a:r>
            <a:r>
              <a:rPr lang="en-US" dirty="0" smtClean="0"/>
              <a:t> in nature.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246245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80000"/>
            <a:ext cx="2064286" cy="16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92000" y="3240000"/>
            <a:ext cx="1872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CC"/>
                </a:solidFill>
              </a:rPr>
              <a:t>phase space </a:t>
            </a:r>
            <a:r>
              <a:rPr lang="en-US" sz="1400" dirty="0" smtClean="0"/>
              <a:t>is used for representing particles</a:t>
            </a:r>
            <a:endParaRPr lang="en-US" sz="1400" dirty="0"/>
          </a:p>
        </p:txBody>
      </p:sp>
      <p:sp>
        <p:nvSpPr>
          <p:cNvPr id="5" name="Ellipse 4"/>
          <p:cNvSpPr/>
          <p:nvPr/>
        </p:nvSpPr>
        <p:spPr>
          <a:xfrm rot="-1800000">
            <a:off x="4424400" y="4298400"/>
            <a:ext cx="468000" cy="208800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5749200" y="4024800"/>
            <a:ext cx="468000" cy="208800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3480000">
            <a:off x="7135200" y="3780000"/>
            <a:ext cx="468000" cy="208800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140000" y="5400000"/>
            <a:ext cx="4891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As a particle beam propagates along magnets and other beam-manipulating components of an accelerator, the position spread may change, but in a way that does not change the emittance</a:t>
            </a:r>
            <a:r>
              <a:rPr lang="en-US" sz="1400" dirty="0" smtClean="0">
                <a:solidFill>
                  <a:srgbClr val="0000CC"/>
                </a:solidFill>
              </a:rPr>
              <a:t>.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of the ESR</a:t>
            </a:r>
            <a:endParaRPr lang="en-US" dirty="0"/>
          </a:p>
        </p:txBody>
      </p:sp>
      <p:pic>
        <p:nvPicPr>
          <p:cNvPr id="6" name="Picture 3" descr="ESR_Sche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744538"/>
            <a:ext cx="4176712" cy="5613400"/>
          </a:xfrm>
          <a:noFill/>
          <a:ln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59563" y="13922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Fast Injection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88125" y="3140075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e</a:t>
            </a:r>
            <a:r>
              <a:rPr lang="de-DE" altLang="de-DE" baseline="30000">
                <a:solidFill>
                  <a:srgbClr val="FF0066"/>
                </a:solidFill>
              </a:rPr>
              <a:t>-</a:t>
            </a:r>
            <a:r>
              <a:rPr lang="de-DE" altLang="de-DE">
                <a:solidFill>
                  <a:srgbClr val="FF0066"/>
                </a:solidFill>
              </a:rPr>
              <a:t> cooler</a:t>
            </a:r>
          </a:p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I = 10...500 mA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88125" y="4489450"/>
            <a:ext cx="1944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Six 60</a:t>
            </a:r>
            <a:r>
              <a:rPr lang="de-DE" altLang="de-DE" baseline="30000">
                <a:solidFill>
                  <a:srgbClr val="0000CC"/>
                </a:solidFill>
              </a:rPr>
              <a:t>0</a:t>
            </a:r>
            <a:r>
              <a:rPr lang="de-DE" altLang="de-DE">
                <a:solidFill>
                  <a:srgbClr val="0000CC"/>
                </a:solidFill>
              </a:rPr>
              <a:t> dipoles</a:t>
            </a:r>
          </a:p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B</a:t>
            </a:r>
            <a:r>
              <a:rPr lang="el-GR" altLang="de-DE">
                <a:solidFill>
                  <a:srgbClr val="000000"/>
                </a:solidFill>
                <a:cs typeface="Arial" charset="0"/>
              </a:rPr>
              <a:t>ρ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de-DE">
                <a:solidFill>
                  <a:srgbClr val="000000"/>
                </a:solidFill>
                <a:cs typeface="Arial" charset="0"/>
              </a:rPr>
              <a:t>≤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10 T</a:t>
            </a:r>
            <a:r>
              <a:rPr lang="en-US" altLang="de-DE">
                <a:solidFill>
                  <a:srgbClr val="000000"/>
                </a:solidFill>
                <a:cs typeface="Arial" charset="0"/>
              </a:rPr>
              <a:t>·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m</a:t>
            </a:r>
          </a:p>
          <a:p>
            <a:pPr eaLnBrk="0" hangingPunct="0"/>
            <a:endParaRPr lang="de-DE" altLang="de-DE">
              <a:solidFill>
                <a:srgbClr val="000000"/>
              </a:solidFill>
            </a:endParaRPr>
          </a:p>
          <a:p>
            <a:pPr eaLnBrk="0" hangingPunct="0"/>
            <a:endParaRPr lang="el-GR" altLang="de-DE"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0113" y="2689225"/>
            <a:ext cx="16557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   Schottky</a:t>
            </a:r>
          </a:p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   pick-ups  </a:t>
            </a:r>
            <a:endParaRPr lang="de-DE" altLang="de-DE" sz="2400">
              <a:solidFill>
                <a:srgbClr val="FF0066"/>
              </a:solidFill>
              <a:cs typeface="Arial" charset="0"/>
            </a:endParaRPr>
          </a:p>
          <a:p>
            <a:pPr eaLnBrk="0" hangingPunct="0"/>
            <a:r>
              <a:rPr lang="de-DE" altLang="de-DE"/>
              <a:t> </a:t>
            </a:r>
            <a:r>
              <a:rPr lang="de-DE" altLang="de-DE" sz="2400"/>
              <a:t> </a:t>
            </a:r>
            <a:endParaRPr lang="de-DE" altLang="de-DE" sz="2400">
              <a:solidFill>
                <a:srgbClr val="FF0066"/>
              </a:solidFill>
              <a:cs typeface="Arial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00113" y="1392238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Re-injection</a:t>
            </a:r>
          </a:p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to SIS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59563" y="5372100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Extraction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4489450"/>
            <a:ext cx="2339975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altLang="de-DE"/>
              <a:t>  </a:t>
            </a:r>
            <a:r>
              <a:rPr lang="de-DE" altLang="de-DE">
                <a:solidFill>
                  <a:srgbClr val="000000"/>
                </a:solidFill>
              </a:rPr>
              <a:t>L = 108 m =1/2 L</a:t>
            </a:r>
            <a:r>
              <a:rPr lang="de-DE" altLang="de-DE" baseline="-25000">
                <a:solidFill>
                  <a:srgbClr val="000000"/>
                </a:solidFill>
              </a:rPr>
              <a:t>SIS</a:t>
            </a:r>
            <a:r>
              <a:rPr lang="de-DE" altLang="de-DE"/>
              <a:t>    </a:t>
            </a:r>
            <a:endParaRPr lang="de-DE" altLang="de-DE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de-DE" altLang="de-DE">
                <a:solidFill>
                  <a:srgbClr val="FFFF00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p = 2</a:t>
            </a:r>
            <a:r>
              <a:rPr lang="en-US" altLang="de-DE">
                <a:solidFill>
                  <a:srgbClr val="0000CC"/>
                </a:solidFill>
                <a:cs typeface="Arial" charset="0"/>
              </a:rPr>
              <a:t>·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10</a:t>
            </a:r>
            <a:r>
              <a:rPr lang="de-DE" altLang="de-DE" baseline="30000">
                <a:solidFill>
                  <a:srgbClr val="0000CC"/>
                </a:solidFill>
                <a:cs typeface="Arial" charset="0"/>
              </a:rPr>
              <a:t>-11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mbar</a:t>
            </a:r>
            <a:endParaRPr lang="de-DE" altLang="de-DE" baseline="3000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r>
              <a:rPr lang="de-DE" altLang="de-DE">
                <a:solidFill>
                  <a:srgbClr val="FF0066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E = 3...420 MeV/u</a:t>
            </a:r>
          </a:p>
          <a:p>
            <a:pPr eaLnBrk="0" hangingPunct="0"/>
            <a:r>
              <a:rPr lang="de-DE" altLang="de-DE">
                <a:solidFill>
                  <a:srgbClr val="FF0066"/>
                </a:solidFill>
                <a:cs typeface="Arial" charset="0"/>
              </a:rPr>
              <a:t>  f ≈ 1...2 MHz</a:t>
            </a:r>
          </a:p>
          <a:p>
            <a:pPr eaLnBrk="0" hangingPunct="0"/>
            <a:r>
              <a:rPr lang="de-DE" altLang="de-DE">
                <a:cs typeface="Arial" charset="0"/>
              </a:rPr>
              <a:t>  </a:t>
            </a:r>
            <a:r>
              <a:rPr lang="el-GR" altLang="de-DE">
                <a:solidFill>
                  <a:srgbClr val="0000CC"/>
                </a:solidFill>
                <a:cs typeface="Arial" charset="0"/>
              </a:rPr>
              <a:t>β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= 0.08...0.73</a:t>
            </a:r>
          </a:p>
          <a:p>
            <a:pPr eaLnBrk="0" hangingPunct="0"/>
            <a:r>
              <a:rPr lang="de-DE" altLang="de-DE">
                <a:solidFill>
                  <a:srgbClr val="FFFF00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Q</a:t>
            </a:r>
            <a:r>
              <a:rPr lang="de-DE" altLang="de-DE" baseline="-25000">
                <a:solidFill>
                  <a:srgbClr val="000000"/>
                </a:solidFill>
                <a:cs typeface="Arial" charset="0"/>
              </a:rPr>
              <a:t>h,v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≈ 2.65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79475" y="692150"/>
            <a:ext cx="1316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dirty="0"/>
              <a:t>   </a:t>
            </a:r>
            <a:r>
              <a:rPr lang="de-DE" altLang="de-DE" dirty="0" err="1">
                <a:solidFill>
                  <a:srgbClr val="000000"/>
                </a:solidFill>
              </a:rPr>
              <a:t>Particle</a:t>
            </a:r>
            <a:endParaRPr lang="de-DE" altLang="de-DE" dirty="0">
              <a:solidFill>
                <a:srgbClr val="000000"/>
              </a:solidFill>
            </a:endParaRPr>
          </a:p>
          <a:p>
            <a:pPr eaLnBrk="0" hangingPunct="0"/>
            <a:r>
              <a:rPr lang="de-DE" altLang="de-DE" dirty="0">
                <a:solidFill>
                  <a:srgbClr val="000000"/>
                </a:solidFill>
              </a:rPr>
              <a:t>   </a:t>
            </a:r>
            <a:r>
              <a:rPr lang="de-DE" altLang="de-DE" dirty="0" err="1">
                <a:solidFill>
                  <a:srgbClr val="000000"/>
                </a:solidFill>
              </a:rPr>
              <a:t>detectors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051050" y="960438"/>
            <a:ext cx="1584325" cy="1444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2124075" y="3192463"/>
            <a:ext cx="431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11950" y="83661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Two 5 kV rf-cavities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292725" y="1031875"/>
            <a:ext cx="1366838" cy="73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39838" y="3263900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Gas jet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124075" y="3481388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6372225" y="4705350"/>
            <a:ext cx="287338" cy="21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68538" y="2905125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  <a:cs typeface="Arial" charset="0"/>
              </a:rPr>
              <a:t>  </a:t>
            </a:r>
            <a:r>
              <a:rPr lang="de-DE" altLang="de-DE" b="1">
                <a:solidFill>
                  <a:srgbClr val="000000"/>
                </a:solidFill>
                <a:cs typeface="Arial" charset="0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657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beam cooling?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900000"/>
            <a:ext cx="69429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synonymous for a reduction of beam temperature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terms as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space volume, emittance and momentum spread</a:t>
            </a: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cooling processes are not following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Theorem: 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(which neglects interactions between beam particles)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a system where the particle motion is controlled by external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forces the phase density is conserved”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cooling techniques are non-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interaction of beam particles with other particles (electrons, photons)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4320000"/>
            <a:ext cx="699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of beam cooling: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/>
                <a:cs typeface="Times New Roman"/>
              </a:rPr>
              <a:t>● Improved beam quality (precision experiments, luminosity increase)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7" y="5040000"/>
            <a:ext cx="2805715" cy="12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6012000" y="4295775"/>
            <a:ext cx="2098651" cy="132343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</a:rPr>
              <a:t>Cooling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methods: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cooling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Stochastic cooling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Laser cooling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 cooling at the ESR</a:t>
            </a:r>
            <a:endParaRPr lang="en-US" dirty="0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65125" y="765175"/>
            <a:ext cx="4066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</a:rPr>
              <a:t>What is cooling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    What is temperature?</a:t>
            </a:r>
            <a:endParaRPr lang="en-US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284413" y="1319213"/>
            <a:ext cx="1598612" cy="431800"/>
            <a:chOff x="1439" y="831"/>
            <a:chExt cx="1007" cy="272"/>
          </a:xfrm>
        </p:grpSpPr>
        <p:graphicFrame>
          <p:nvGraphicFramePr>
            <p:cNvPr id="5" name="Object 25"/>
            <p:cNvGraphicFramePr>
              <a:graphicFrameLocks noChangeAspect="1"/>
            </p:cNvGraphicFramePr>
            <p:nvPr/>
          </p:nvGraphicFramePr>
          <p:xfrm>
            <a:off x="1439" y="831"/>
            <a:ext cx="9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3" imgW="1574640" imgH="431640" progId="Equation.3">
                    <p:embed/>
                  </p:oleObj>
                </mc:Choice>
                <mc:Fallback>
                  <p:oleObj name="Equation" r:id="rId3" imgW="1574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" y="831"/>
                          <a:ext cx="992" cy="27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 rot="5400000">
              <a:off x="1792" y="921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 rot="5400000">
              <a:off x="2274" y="909"/>
              <a:ext cx="1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365125" y="1844675"/>
            <a:ext cx="8551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velocity relative to a reference particle, which moves with an average ion-velocity.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temperature is a measure of the random movement.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65125" y="2636838"/>
            <a:ext cx="1382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an accelerator</a:t>
            </a:r>
            <a:endParaRPr lang="en-US" altLang="de-DE" sz="1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303463" y="3070225"/>
            <a:ext cx="1998662" cy="347663"/>
            <a:chOff x="1451" y="1934"/>
            <a:chExt cx="1259" cy="219"/>
          </a:xfrm>
        </p:grpSpPr>
        <p:graphicFrame>
          <p:nvGraphicFramePr>
            <p:cNvPr id="11" name="Object 32"/>
            <p:cNvGraphicFramePr>
              <a:graphicFrameLocks noChangeAspect="1"/>
            </p:cNvGraphicFramePr>
            <p:nvPr/>
          </p:nvGraphicFramePr>
          <p:xfrm>
            <a:off x="1478" y="1934"/>
            <a:ext cx="123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Equation" r:id="rId5" imgW="1574640" imgH="279360" progId="Equation.3">
                    <p:embed/>
                  </p:oleObj>
                </mc:Choice>
                <mc:Fallback>
                  <p:oleObj name="Equation" r:id="rId5" imgW="15746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8" y="1934"/>
                          <a:ext cx="1232" cy="21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1451" y="2039"/>
              <a:ext cx="23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de-DE" sz="120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</a:p>
          </p:txBody>
        </p:sp>
      </p:grpSp>
      <p:graphicFrame>
        <p:nvGraphicFramePr>
          <p:cNvPr id="13" name="Object 3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51088" y="3502025"/>
          <a:ext cx="27971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7" imgW="2222280" imgH="507960" progId="Equation.3">
                  <p:embed/>
                </p:oleObj>
              </mc:Choice>
              <mc:Fallback>
                <p:oleObj name="Equation" r:id="rId7" imgW="2222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02025"/>
                        <a:ext cx="2797175" cy="639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365125" y="4292600"/>
            <a:ext cx="381065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Why beam cooling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de-DE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 of the beam quality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smaller beam size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 reduction of the emittance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broadening of the energy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better beam intensity, accumulation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lifetime of the beam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568825" y="4232275"/>
            <a:ext cx="3748088" cy="1717675"/>
            <a:chOff x="2878" y="2666"/>
            <a:chExt cx="2361" cy="1082"/>
          </a:xfrm>
        </p:grpSpPr>
        <p:pic>
          <p:nvPicPr>
            <p:cNvPr id="17" name="Picture 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" y="2666"/>
              <a:ext cx="2361" cy="1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48"/>
            <p:cNvSpPr txBox="1">
              <a:spLocks noChangeArrowheads="1"/>
            </p:cNvSpPr>
            <p:nvPr/>
          </p:nvSpPr>
          <p:spPr bwMode="auto">
            <a:xfrm>
              <a:off x="3754" y="3245"/>
              <a:ext cx="635" cy="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de-DE" sz="1200">
                  <a:solidFill>
                    <a:srgbClr val="000000"/>
                  </a:solidFill>
                  <a:latin typeface="Times New Roman" pitchFamily="18" charset="0"/>
                </a:rPr>
                <a:t>Makroskopische</a:t>
              </a:r>
            </a:p>
            <a:p>
              <a:pPr algn="ctr"/>
              <a:r>
                <a:rPr lang="en-US" altLang="de-DE" sz="1200">
                  <a:solidFill>
                    <a:srgbClr val="000000"/>
                  </a:solidFill>
                  <a:latin typeface="Times New Roman" pitchFamily="18" charset="0"/>
                </a:rPr>
                <a:t>Emittanz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2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temperature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83600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particle motion (temperature is conserved)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3655"/>
            <a:ext cx="7957144" cy="209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4310647"/>
            <a:ext cx="719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at rest (source)                         low energy                           high energy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3060000" y="5021655"/>
                <a:ext cx="4196405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𝑙𝑜𝑛𝑔𝑖𝑡𝑢𝑑𝑖𝑛𝑎𝑙</m:t>
                      </m:r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5021655"/>
                <a:ext cx="4196405" cy="618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3150000" y="5669655"/>
                <a:ext cx="401404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𝑡𝑟𝑎𝑛𝑠𝑣𝑒𝑟𝑠𝑒</m:t>
                      </m:r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00" y="5669655"/>
                <a:ext cx="4014048" cy="495649"/>
              </a:xfrm>
              <a:prstGeom prst="rect">
                <a:avLst/>
              </a:prstGeom>
              <a:blipFill rotWithShape="1"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619672" y="5462775"/>
            <a:ext cx="12875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720000"/>
            <a:ext cx="482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does the beam temperature originate from?</a:t>
            </a:r>
          </a:p>
          <a:p>
            <a:endParaRPr lang="en-US" sz="400" dirty="0"/>
          </a:p>
          <a:p>
            <a:r>
              <a:rPr lang="en-US" dirty="0" smtClean="0"/>
              <a:t>The beam particles are generated in a ‘hot’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beam cooling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440000" y="1080000"/>
            <a:ext cx="51539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Improve beam quality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Precision experiments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Luminosity increase</a:t>
            </a:r>
            <a:endParaRPr lang="en-US" dirty="0">
              <a:solidFill>
                <a:srgbClr val="0000CC"/>
              </a:solidFill>
            </a:endParaRPr>
          </a:p>
          <a:p>
            <a:pPr lvl="1"/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Compensation of heating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Experiments with internal target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Colliding beams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Intensity increase by accumulation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Weak beams from source can be increased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Secondary beams (antiprotons, rare isotopes)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of the ESR</a:t>
            </a:r>
            <a:endParaRPr lang="en-US" dirty="0"/>
          </a:p>
        </p:txBody>
      </p:sp>
      <p:pic>
        <p:nvPicPr>
          <p:cNvPr id="6" name="Picture 3" descr="ESR_Sche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744538"/>
            <a:ext cx="4176712" cy="5613400"/>
          </a:xfrm>
          <a:noFill/>
          <a:ln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59563" y="13922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Fast Injection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88125" y="3140075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e</a:t>
            </a:r>
            <a:r>
              <a:rPr lang="de-DE" altLang="de-DE" baseline="30000">
                <a:solidFill>
                  <a:srgbClr val="FF0066"/>
                </a:solidFill>
              </a:rPr>
              <a:t>-</a:t>
            </a:r>
            <a:r>
              <a:rPr lang="de-DE" altLang="de-DE">
                <a:solidFill>
                  <a:srgbClr val="FF0066"/>
                </a:solidFill>
              </a:rPr>
              <a:t> cooler</a:t>
            </a:r>
          </a:p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I = 10...500 mA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88125" y="4489450"/>
            <a:ext cx="1944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Six 60</a:t>
            </a:r>
            <a:r>
              <a:rPr lang="de-DE" altLang="de-DE" baseline="30000">
                <a:solidFill>
                  <a:srgbClr val="0000CC"/>
                </a:solidFill>
              </a:rPr>
              <a:t>0</a:t>
            </a:r>
            <a:r>
              <a:rPr lang="de-DE" altLang="de-DE">
                <a:solidFill>
                  <a:srgbClr val="0000CC"/>
                </a:solidFill>
              </a:rPr>
              <a:t> dipoles</a:t>
            </a:r>
          </a:p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B</a:t>
            </a:r>
            <a:r>
              <a:rPr lang="el-GR" altLang="de-DE">
                <a:solidFill>
                  <a:srgbClr val="000000"/>
                </a:solidFill>
                <a:cs typeface="Arial" charset="0"/>
              </a:rPr>
              <a:t>ρ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altLang="de-DE">
                <a:solidFill>
                  <a:srgbClr val="000000"/>
                </a:solidFill>
                <a:cs typeface="Arial" charset="0"/>
              </a:rPr>
              <a:t>≤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10 T</a:t>
            </a:r>
            <a:r>
              <a:rPr lang="en-US" altLang="de-DE">
                <a:solidFill>
                  <a:srgbClr val="000000"/>
                </a:solidFill>
                <a:cs typeface="Arial" charset="0"/>
              </a:rPr>
              <a:t>·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m</a:t>
            </a:r>
          </a:p>
          <a:p>
            <a:pPr eaLnBrk="0" hangingPunct="0"/>
            <a:endParaRPr lang="de-DE" altLang="de-DE">
              <a:solidFill>
                <a:srgbClr val="000000"/>
              </a:solidFill>
            </a:endParaRPr>
          </a:p>
          <a:p>
            <a:pPr eaLnBrk="0" hangingPunct="0"/>
            <a:endParaRPr lang="el-GR" altLang="de-DE"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0113" y="2689225"/>
            <a:ext cx="1655762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   Schottky</a:t>
            </a:r>
          </a:p>
          <a:p>
            <a:pPr eaLnBrk="0" hangingPunct="0"/>
            <a:r>
              <a:rPr lang="de-DE" altLang="de-DE">
                <a:solidFill>
                  <a:srgbClr val="FF0066"/>
                </a:solidFill>
              </a:rPr>
              <a:t>   pick-ups  </a:t>
            </a:r>
            <a:endParaRPr lang="de-DE" altLang="de-DE" sz="2400">
              <a:solidFill>
                <a:srgbClr val="FF0066"/>
              </a:solidFill>
              <a:cs typeface="Arial" charset="0"/>
            </a:endParaRPr>
          </a:p>
          <a:p>
            <a:pPr eaLnBrk="0" hangingPunct="0"/>
            <a:r>
              <a:rPr lang="de-DE" altLang="de-DE"/>
              <a:t> </a:t>
            </a:r>
            <a:r>
              <a:rPr lang="de-DE" altLang="de-DE" sz="2400"/>
              <a:t> </a:t>
            </a:r>
            <a:endParaRPr lang="de-DE" altLang="de-DE" sz="2400">
              <a:solidFill>
                <a:srgbClr val="FF0066"/>
              </a:solidFill>
              <a:cs typeface="Arial" charset="0"/>
            </a:endParaRPr>
          </a:p>
          <a:p>
            <a:pPr eaLnBrk="0" hangingPunct="0"/>
            <a:endParaRPr lang="de-DE" alt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00113" y="1392238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Re-injection</a:t>
            </a:r>
          </a:p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to SIS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59563" y="5372100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CC"/>
                </a:solidFill>
              </a:rPr>
              <a:t>Extraction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4489450"/>
            <a:ext cx="2339975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altLang="de-DE"/>
              <a:t>  </a:t>
            </a:r>
            <a:r>
              <a:rPr lang="de-DE" altLang="de-DE">
                <a:solidFill>
                  <a:srgbClr val="000000"/>
                </a:solidFill>
              </a:rPr>
              <a:t>L = 108 m =1/2 L</a:t>
            </a:r>
            <a:r>
              <a:rPr lang="de-DE" altLang="de-DE" baseline="-25000">
                <a:solidFill>
                  <a:srgbClr val="000000"/>
                </a:solidFill>
              </a:rPr>
              <a:t>SIS</a:t>
            </a:r>
            <a:r>
              <a:rPr lang="de-DE" altLang="de-DE"/>
              <a:t>    </a:t>
            </a:r>
            <a:endParaRPr lang="de-DE" altLang="de-DE">
              <a:solidFill>
                <a:srgbClr val="FFFF00"/>
              </a:solidFill>
              <a:cs typeface="Arial" charset="0"/>
            </a:endParaRPr>
          </a:p>
          <a:p>
            <a:pPr eaLnBrk="0" hangingPunct="0"/>
            <a:r>
              <a:rPr lang="de-DE" altLang="de-DE">
                <a:solidFill>
                  <a:srgbClr val="FFFF00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p = 2</a:t>
            </a:r>
            <a:r>
              <a:rPr lang="en-US" altLang="de-DE">
                <a:solidFill>
                  <a:srgbClr val="0000CC"/>
                </a:solidFill>
                <a:cs typeface="Arial" charset="0"/>
              </a:rPr>
              <a:t>·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10</a:t>
            </a:r>
            <a:r>
              <a:rPr lang="de-DE" altLang="de-DE" baseline="30000">
                <a:solidFill>
                  <a:srgbClr val="0000CC"/>
                </a:solidFill>
                <a:cs typeface="Arial" charset="0"/>
              </a:rPr>
              <a:t>-11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mbar</a:t>
            </a:r>
            <a:endParaRPr lang="de-DE" altLang="de-DE" baseline="3000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r>
              <a:rPr lang="de-DE" altLang="de-DE">
                <a:solidFill>
                  <a:srgbClr val="FF0066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E = 3...420 MeV/u</a:t>
            </a:r>
          </a:p>
          <a:p>
            <a:pPr eaLnBrk="0" hangingPunct="0"/>
            <a:r>
              <a:rPr lang="de-DE" altLang="de-DE">
                <a:solidFill>
                  <a:srgbClr val="FF0066"/>
                </a:solidFill>
                <a:cs typeface="Arial" charset="0"/>
              </a:rPr>
              <a:t>  f ≈ 1...2 MHz</a:t>
            </a:r>
          </a:p>
          <a:p>
            <a:pPr eaLnBrk="0" hangingPunct="0"/>
            <a:r>
              <a:rPr lang="de-DE" altLang="de-DE">
                <a:cs typeface="Arial" charset="0"/>
              </a:rPr>
              <a:t>  </a:t>
            </a:r>
            <a:r>
              <a:rPr lang="el-GR" altLang="de-DE">
                <a:solidFill>
                  <a:srgbClr val="0000CC"/>
                </a:solidFill>
                <a:cs typeface="Arial" charset="0"/>
              </a:rPr>
              <a:t>β</a:t>
            </a:r>
            <a:r>
              <a:rPr lang="de-DE" altLang="de-DE">
                <a:solidFill>
                  <a:srgbClr val="0000CC"/>
                </a:solidFill>
                <a:cs typeface="Arial" charset="0"/>
              </a:rPr>
              <a:t> = 0.08...0.73</a:t>
            </a:r>
          </a:p>
          <a:p>
            <a:pPr eaLnBrk="0" hangingPunct="0"/>
            <a:r>
              <a:rPr lang="de-DE" altLang="de-DE">
                <a:solidFill>
                  <a:srgbClr val="FFFF00"/>
                </a:solidFill>
                <a:cs typeface="Arial" charset="0"/>
              </a:rPr>
              <a:t>  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Q</a:t>
            </a:r>
            <a:r>
              <a:rPr lang="de-DE" altLang="de-DE" baseline="-25000">
                <a:solidFill>
                  <a:srgbClr val="000000"/>
                </a:solidFill>
                <a:cs typeface="Arial" charset="0"/>
              </a:rPr>
              <a:t>h,v</a:t>
            </a:r>
            <a:r>
              <a:rPr lang="de-DE" altLang="de-DE">
                <a:solidFill>
                  <a:srgbClr val="000000"/>
                </a:solidFill>
                <a:cs typeface="Arial" charset="0"/>
              </a:rPr>
              <a:t> ≈ 2.65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79475" y="692150"/>
            <a:ext cx="1316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dirty="0"/>
              <a:t>   </a:t>
            </a:r>
            <a:r>
              <a:rPr lang="en-US" altLang="de-DE" dirty="0" smtClean="0">
                <a:solidFill>
                  <a:srgbClr val="000000"/>
                </a:solidFill>
              </a:rPr>
              <a:t>Particle</a:t>
            </a:r>
          </a:p>
          <a:p>
            <a:pPr eaLnBrk="0" hangingPunct="0"/>
            <a:r>
              <a:rPr lang="en-US" altLang="de-DE" dirty="0" smtClean="0">
                <a:solidFill>
                  <a:srgbClr val="000000"/>
                </a:solidFill>
              </a:rPr>
              <a:t>   detectors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051050" y="960438"/>
            <a:ext cx="1584325" cy="1444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2124075" y="3192463"/>
            <a:ext cx="431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11950" y="83661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Two 5 kV rf-cavities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5292725" y="1031875"/>
            <a:ext cx="1366838" cy="73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39838" y="3263900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</a:rPr>
              <a:t>Gas jet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124075" y="3481388"/>
            <a:ext cx="2873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6372225" y="4705350"/>
            <a:ext cx="287338" cy="21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68538" y="2905125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>
                <a:solidFill>
                  <a:srgbClr val="000000"/>
                </a:solidFill>
                <a:cs typeface="Arial" charset="0"/>
              </a:rPr>
              <a:t>  </a:t>
            </a:r>
            <a:r>
              <a:rPr lang="de-DE" altLang="de-DE" b="1">
                <a:solidFill>
                  <a:srgbClr val="000000"/>
                </a:solidFill>
                <a:cs typeface="Arial" charset="0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1386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cooling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91098" y="692696"/>
            <a:ext cx="5695950" cy="3637280"/>
            <a:chOff x="191098" y="852916"/>
            <a:chExt cx="5695950" cy="363728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8" y="1002776"/>
              <a:ext cx="4883150" cy="348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91098" y="852916"/>
              <a:ext cx="5695950" cy="2183130"/>
              <a:chOff x="824" y="933"/>
              <a:chExt cx="4485" cy="1719"/>
            </a:xfrm>
          </p:grpSpPr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824" y="933"/>
                <a:ext cx="1493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6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electron collector</a:t>
                </a: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3612" y="1008"/>
                <a:ext cx="8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electron</a:t>
                </a:r>
                <a:r>
                  <a:rPr kumimoji="0" lang="de-DE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de-DE" alt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gun</a:t>
                </a:r>
                <a:endParaRPr kumimoji="0" lang="de-DE" alt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1909" y="1473"/>
                <a:ext cx="1790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high </a:t>
                </a:r>
                <a:r>
                  <a:rPr kumimoji="0" lang="en-US" altLang="de-DE" sz="16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voltage platform</a:t>
                </a:r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304" y="2068"/>
                <a:ext cx="97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EA18"/>
                    </a:solidFill>
                    <a:effectLst/>
                    <a:uLnTx/>
                    <a:uFillTx/>
                    <a:latin typeface="Arial" charset="0"/>
                  </a:rPr>
                  <a:t>magnetic field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068" y="2017"/>
                <a:ext cx="1241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6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</a:rPr>
                  <a:t>electron beam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4358" y="2385"/>
                <a:ext cx="855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de-DE" sz="16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ED181E"/>
                    </a:solidFill>
                    <a:effectLst/>
                    <a:uLnTx/>
                    <a:uFillTx/>
                    <a:latin typeface="Arial" charset="0"/>
                  </a:rPr>
                  <a:t>ion beam</a:t>
                </a: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6480000" y="1044000"/>
            <a:ext cx="1827744" cy="769441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‖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</a:t>
            </a:r>
            <a:r>
              <a:rPr lang="en-US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lang="en-US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ion</a:t>
            </a:r>
            <a:r>
              <a:rPr lang="en-US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‖</a:t>
            </a:r>
          </a:p>
          <a:p>
            <a:endParaRPr lang="en-US" sz="8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m</a:t>
            </a:r>
            <a:r>
              <a:rPr lang="en-US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/</a:t>
            </a:r>
            <a:r>
              <a:rPr lang="en-US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ion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 ·</a:t>
            </a:r>
            <a:r>
              <a:rPr lang="en-US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en-US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ion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000" y="1980000"/>
            <a:ext cx="2082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e.g.: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MeV/u ions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300000" y="2844000"/>
                <a:ext cx="2404633" cy="929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temperature: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0.1 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0.1−1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𝑚𝑒𝑉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2844000"/>
                <a:ext cx="2404633" cy="929229"/>
              </a:xfrm>
              <a:prstGeom prst="rect">
                <a:avLst/>
              </a:prstGeom>
              <a:blipFill rotWithShape="1">
                <a:blip r:embed="rId4"/>
                <a:stretch>
                  <a:fillRect l="-2025" t="-328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4679278" y="5040000"/>
            <a:ext cx="4147289" cy="10464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transfer by Coulomb collisions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force results from energy loss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co-moving gas  of free electrons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79912" y="334078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beam frame: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electrons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ions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70907" y="4365104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superposition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cold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electron beam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velocity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80000" y="6120000"/>
            <a:ext cx="3296047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4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G.I.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At. En. 22 (1967) 346</a:t>
            </a:r>
          </a:p>
          <a:p>
            <a:pPr marL="0" marR="0" lvl="0" indent="0" defTabSz="91440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G.I.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A.N.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Skrinsky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et al.,</a:t>
            </a:r>
            <a:r>
              <a:rPr kumimoji="0" lang="de-DE" altLang="de-DE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IEEE NS-22 (1975) 2093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731858" y="97378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5-500 mA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8000" y="586800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</a:t>
            </a:r>
            <a:r>
              <a:rPr lang="en-US" sz="1200" dirty="0" err="1" smtClean="0"/>
              <a:t>Budker</a:t>
            </a:r>
            <a:endParaRPr lang="en-US" sz="1200" dirty="0"/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0" y="4428000"/>
            <a:ext cx="102208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e</a:t>
            </a:r>
            <a:r>
              <a:rPr lang="en-US" dirty="0" smtClean="0"/>
              <a:t>lectron </a:t>
            </a:r>
            <a:r>
              <a:rPr lang="en-US" dirty="0" smtClean="0"/>
              <a:t>cooling force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068840"/>
            <a:ext cx="3834765" cy="30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Analogy: energy loss in matter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(electrons in the shell)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4000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1988840"/>
                <a:ext cx="4343112" cy="657424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𝑖𝑜𝑛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𝑟𝑒𝑙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𝑟𝑒𝑙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𝑟𝑒𝑙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88840"/>
                <a:ext cx="4343112" cy="6574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97" y="3068607"/>
            <a:ext cx="380582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724128" y="1988840"/>
                <a:ext cx="2599558" cy="962571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CC"/>
                    </a:solidFill>
                  </a:rPr>
                  <a:t>cooling force F</a:t>
                </a:r>
              </a:p>
              <a:p>
                <a:r>
                  <a:rPr lang="en-US" sz="1400" dirty="0" smtClean="0"/>
                  <a:t>for 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small</a:t>
                </a:r>
                <a:r>
                  <a:rPr lang="en-US" sz="1400" dirty="0" smtClean="0"/>
                  <a:t> relative velocity: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𝑟𝑒𝑙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r>
                  <a:rPr lang="en-US" sz="1400" dirty="0" smtClean="0"/>
                  <a:t>for </a:t>
                </a:r>
                <a:r>
                  <a:rPr lang="en-US" sz="1400" dirty="0" smtClean="0">
                    <a:solidFill>
                      <a:srgbClr val="0000CC"/>
                    </a:solidFill>
                  </a:rPr>
                  <a:t>large</a:t>
                </a:r>
                <a:r>
                  <a:rPr lang="en-US" sz="1400" dirty="0" smtClean="0"/>
                  <a:t> relative velocity: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𝑟𝑒𝑙</m:t>
                        </m:r>
                      </m:sub>
                      <m:sup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bSup>
                  </m:oMath>
                </a14:m>
                <a:endParaRPr lang="en-US" sz="1400" dirty="0" smtClean="0"/>
              </a:p>
              <a:p>
                <a:r>
                  <a:rPr lang="en-US" sz="1400" dirty="0" smtClean="0"/>
                  <a:t>increase with charge: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988840"/>
                <a:ext cx="2599558" cy="962571"/>
              </a:xfrm>
              <a:prstGeom prst="rect">
                <a:avLst/>
              </a:prstGeom>
              <a:blipFill rotWithShape="1">
                <a:blip r:embed="rId7"/>
                <a:stretch>
                  <a:fillRect l="-467" b="-5000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44000" y="2672840"/>
                <a:ext cx="14556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𝑟𝑒𝑙</m:t>
                              </m:r>
                            </m:sub>
                          </m:sSub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𝑖𝑜𝑛</m:t>
                              </m:r>
                            </m:sub>
                          </m:sSub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2672840"/>
                <a:ext cx="145565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644008" y="6145559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maximum cooling force at effective </a:t>
            </a:r>
            <a:r>
              <a:rPr lang="en-US" sz="1400" b="1" dirty="0" smtClean="0">
                <a:solidFill>
                  <a:srgbClr val="0000CC"/>
                </a:solidFill>
              </a:rPr>
              <a:t>electron temperature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0" name="Gerade Verbindung mit Pfeil 9"/>
          <p:cNvCxnSpPr>
            <a:stCxn id="8" idx="1"/>
          </p:cNvCxnSpPr>
          <p:nvPr/>
        </p:nvCxnSpPr>
        <p:spPr>
          <a:xfrm flipH="1" flipV="1">
            <a:off x="2891556" y="5445224"/>
            <a:ext cx="1752452" cy="8542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1"/>
          </p:cNvCxnSpPr>
          <p:nvPr/>
        </p:nvCxnSpPr>
        <p:spPr>
          <a:xfrm flipV="1">
            <a:off x="4644008" y="4603317"/>
            <a:ext cx="2379899" cy="169613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5508000" y="3204000"/>
                <a:ext cx="8769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latin typeface="Cambria Math"/>
                        </a:rPr>
                        <m:t>𝑭</m:t>
                      </m:r>
                      <m:r>
                        <a:rPr lang="de-DE" sz="1400" b="1" i="1" smtClean="0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𝒓𝒆𝒍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00" y="3204000"/>
                <a:ext cx="87697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7740000" y="3204000"/>
                <a:ext cx="876971" cy="325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latin typeface="Cambria Math"/>
                        </a:rPr>
                        <m:t>𝑭</m:t>
                      </m:r>
                      <m:r>
                        <a:rPr lang="de-DE" sz="1400" b="1" i="1" smtClean="0"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sz="14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𝒓𝒆𝒍</m:t>
                          </m:r>
                        </m:sub>
                        <m:sup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00" y="3204000"/>
                <a:ext cx="876971" cy="325923"/>
              </a:xfrm>
              <a:prstGeom prst="rect">
                <a:avLst/>
              </a:prstGeom>
              <a:blipFill rotWithShape="1"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7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derivation of e</a:t>
            </a:r>
            <a:r>
              <a:rPr lang="en-US" dirty="0" smtClean="0"/>
              <a:t>lectron </a:t>
            </a:r>
            <a:r>
              <a:rPr lang="en-US" dirty="0" smtClean="0"/>
              <a:t>cooling force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20000" y="90000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Analogy: energy loss in matter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        (electrons in the shell)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4000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540000" y="1980000"/>
                <a:ext cx="8327151" cy="558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Rutherford scattering: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</a:rPr>
                      <m:t>𝑡𝑎𝑛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𝑄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𝑖𝑜𝑛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=−1 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𝑒𝑙𝑒𝑐𝑡𝑟𝑜𝑛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80000"/>
                <a:ext cx="8327151" cy="558551"/>
              </a:xfrm>
              <a:prstGeom prst="rect">
                <a:avLst/>
              </a:prstGeom>
              <a:blipFill rotWithShape="1">
                <a:blip r:embed="rId4"/>
                <a:stretch>
                  <a:fillRect l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540000" y="2700000"/>
                <a:ext cx="6603924" cy="558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transfer: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     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𝑓𝑜𝑟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≫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00000"/>
                <a:ext cx="6603924" cy="558551"/>
              </a:xfrm>
              <a:prstGeom prst="rect">
                <a:avLst/>
              </a:prstGeom>
              <a:blipFill rotWithShape="1">
                <a:blip r:embed="rId5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540000" y="3420000"/>
                <a:ext cx="8761822" cy="558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Minimum impact parameter: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𝑄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/>
                      </a:rPr>
                      <m:t>   </m:t>
                    </m:r>
                    <m:r>
                      <a:rPr lang="de-DE" b="0" i="1" smtClean="0">
                        <a:latin typeface="Cambria Math"/>
                      </a:rPr>
                      <m:t>𝑓𝑟𝑜𝑚</m:t>
                    </m:r>
                    <m:r>
                      <a:rPr lang="de-DE" b="0" i="1" smtClean="0">
                        <a:latin typeface="Cambria Math"/>
                      </a:rPr>
                      <m:t>:   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=∆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20000"/>
                <a:ext cx="8761822" cy="558551"/>
              </a:xfrm>
              <a:prstGeom prst="rect">
                <a:avLst/>
              </a:prstGeom>
              <a:blipFill rotWithShape="1">
                <a:blip r:embed="rId6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540000" y="4140000"/>
                <a:ext cx="7150997" cy="56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loss: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𝑑𝐸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=2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𝑑𝑏</m:t>
                        </m:r>
                      </m:e>
                    </m:nary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𝑙𝑛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7150997" cy="568104"/>
              </a:xfrm>
              <a:prstGeom prst="rect">
                <a:avLst/>
              </a:prstGeom>
              <a:blipFill rotWithShape="1">
                <a:blip r:embed="rId7"/>
                <a:stretch>
                  <a:fillRect l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4860000"/>
            <a:ext cx="2503170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540000" y="4752000"/>
                <a:ext cx="5059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CC"/>
                    </a:solidFill>
                  </a:rPr>
                  <a:t>Coulomb logarithm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=</m:t>
                    </m:r>
                    <m:r>
                      <a:rPr lang="de-DE" sz="1400" b="0" i="1" smtClean="0"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sz="1400" b="0" i="1" smtClean="0">
                        <a:latin typeface="Cambria Math"/>
                        <a:ea typeface="Cambria Math"/>
                      </a:rPr>
                      <m:t>≈10   </m:t>
                    </m:r>
                    <m:d>
                      <m:dPr>
                        <m:ctrlPr>
                          <a:rPr lang="de-DE" sz="1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𝑡𝑦𝑝𝑖𝑐𝑎𝑙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𝑣𝑎𝑙𝑢𝑒</m:t>
                        </m:r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752000"/>
                <a:ext cx="5059975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361" t="-94000" b="-1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electron cooling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1"/>
            <a:ext cx="49434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940152" y="9000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cooling at ESR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40001" y="2988000"/>
            <a:ext cx="25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measured with residual gas ionization beam profile monitor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60000" y="5040000"/>
            <a:ext cx="6922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cooling of </a:t>
            </a:r>
            <a:r>
              <a:rPr lang="en-US" sz="1600" dirty="0" smtClean="0">
                <a:solidFill>
                  <a:srgbClr val="FF0000"/>
                </a:solidFill>
              </a:rPr>
              <a:t>350 MeV/u Ar</a:t>
            </a:r>
            <a:r>
              <a:rPr lang="en-US" sz="1600" baseline="30000" dirty="0" smtClean="0">
                <a:solidFill>
                  <a:srgbClr val="FF0000"/>
                </a:solidFill>
              </a:rPr>
              <a:t>18+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ions </a:t>
            </a:r>
            <a:r>
              <a:rPr lang="en-US" sz="1600" dirty="0" smtClean="0">
                <a:solidFill>
                  <a:srgbClr val="0000CC"/>
                </a:solidFill>
              </a:rPr>
              <a:t>0.05 A, 192 </a:t>
            </a:r>
            <a:r>
              <a:rPr lang="en-US" sz="1600" dirty="0" err="1">
                <a:solidFill>
                  <a:srgbClr val="0000CC"/>
                </a:solidFill>
              </a:rPr>
              <a:t>k</a:t>
            </a:r>
            <a:r>
              <a:rPr lang="en-US" sz="1600" dirty="0" err="1" smtClean="0">
                <a:solidFill>
                  <a:srgbClr val="0000CC"/>
                </a:solidFill>
              </a:rPr>
              <a:t>eV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electron beam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= 0.8∙10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2147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cooling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00"/>
            <a:ext cx="3778250" cy="3778250"/>
          </a:xfrm>
          <a:prstGeom prst="rect">
            <a:avLst/>
          </a:prstGeom>
        </p:spPr>
      </p:pic>
      <p:pic>
        <p:nvPicPr>
          <p:cNvPr id="3074" name="Picture 2" descr="Schottky spectrum of cooled and uncooled b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908720"/>
            <a:ext cx="4762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27984" y="3861048"/>
            <a:ext cx="4512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spread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 = 10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 2 mm                        </a:t>
            </a:r>
          </a:p>
          <a:p>
            <a:pPr algn="ctr"/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ions get the sharp velocity of electrons,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small size and divergence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80000" y="6120000"/>
            <a:ext cx="3296047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4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G.I.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At. En. 22 (1967) 346</a:t>
            </a:r>
          </a:p>
          <a:p>
            <a:pPr marL="0" marR="0" lvl="0" indent="0" defTabSz="91440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G.I.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Budker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A.N. </a:t>
            </a:r>
            <a:r>
              <a:rPr kumimoji="0" lang="de-DE" altLang="de-D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Skrinsky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et al.,</a:t>
            </a:r>
            <a:r>
              <a:rPr kumimoji="0" lang="de-DE" altLang="de-DE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IEEE NS-22 (1975) 2093</a:t>
            </a:r>
          </a:p>
        </p:txBody>
      </p:sp>
    </p:spTree>
    <p:extLst>
      <p:ext uri="{BB962C8B-B14F-4D97-AF65-F5344CB8AC3E}">
        <p14:creationId xmlns:p14="http://schemas.microsoft.com/office/powerpoint/2010/main" val="835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Ionization cooling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46041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Hot muon beam:</a:t>
            </a:r>
          </a:p>
          <a:p>
            <a:r>
              <a:rPr lang="en-US" sz="1400" dirty="0">
                <a:solidFill>
                  <a:srgbClr val="0000CC"/>
                </a:solidFill>
              </a:rPr>
              <a:t>	</a:t>
            </a:r>
            <a:r>
              <a:rPr lang="en-US" sz="1400" dirty="0" smtClean="0"/>
              <a:t>- large transverse momentum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- cannot fit in the beam pipe in muon accelerator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3257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16016" y="1728000"/>
            <a:ext cx="38884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Ionization cooling:</a:t>
            </a:r>
          </a:p>
          <a:p>
            <a:endParaRPr lang="en-US" sz="400" b="1" i="1" dirty="0" smtClean="0">
              <a:solidFill>
                <a:srgbClr val="0000CC"/>
              </a:solidFill>
            </a:endParaRPr>
          </a:p>
          <a:p>
            <a:r>
              <a:rPr lang="en-US" sz="1400" dirty="0" smtClean="0"/>
              <a:t>Based on use of ionization energy loss of accelerated charged particles</a:t>
            </a:r>
          </a:p>
          <a:p>
            <a:endParaRPr lang="en-US" sz="400" dirty="0"/>
          </a:p>
          <a:p>
            <a:r>
              <a:rPr lang="en-US" sz="1400" dirty="0" smtClean="0"/>
              <a:t>Reduce the transfers motion and accelerate them in forward direction</a:t>
            </a:r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060000"/>
            <a:ext cx="2647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1" y="4536000"/>
            <a:ext cx="5294948" cy="19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cooling: Implementation at the ESR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547813" y="1196975"/>
            <a:ext cx="5976937" cy="4537075"/>
            <a:chOff x="2928" y="960"/>
            <a:chExt cx="2734" cy="2229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2928" y="960"/>
              <a:ext cx="2734" cy="2229"/>
              <a:chOff x="2777" y="1284"/>
              <a:chExt cx="2734" cy="2229"/>
            </a:xfrm>
          </p:grpSpPr>
          <p:grpSp>
            <p:nvGrpSpPr>
              <p:cNvPr id="7" name="Group 5"/>
              <p:cNvGrpSpPr>
                <a:grpSpLocks noChangeAspect="1"/>
              </p:cNvGrpSpPr>
              <p:nvPr/>
            </p:nvGrpSpPr>
            <p:grpSpPr bwMode="auto">
              <a:xfrm>
                <a:off x="2777" y="1284"/>
                <a:ext cx="2734" cy="2229"/>
                <a:chOff x="2777" y="1284"/>
                <a:chExt cx="2734" cy="2229"/>
              </a:xfrm>
            </p:grpSpPr>
            <p:grpSp>
              <p:nvGrpSpPr>
                <p:cNvPr id="9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2812" y="1284"/>
                  <a:ext cx="2699" cy="2229"/>
                  <a:chOff x="1172" y="847"/>
                  <a:chExt cx="3417" cy="2627"/>
                </a:xfrm>
              </p:grpSpPr>
              <p:graphicFrame>
                <p:nvGraphicFramePr>
                  <p:cNvPr id="18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1172" y="847"/>
                  <a:ext cx="3417" cy="26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96" name="CorelDRAW" r:id="rId3" imgW="5423916" imgH="4170274" progId="CorelDRAW.Graphic.9">
                          <p:embed/>
                        </p:oleObj>
                      </mc:Choice>
                      <mc:Fallback>
                        <p:oleObj name="CorelDRAW" r:id="rId3" imgW="5423916" imgH="4170274" progId="CorelDRAW.Graphic.9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72" y="847"/>
                                <a:ext cx="3417" cy="26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2588" y="1104"/>
                  <a:ext cx="589" cy="5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97" name="CorelDRAW" r:id="rId5" imgW="934517" imgH="935126" progId="CorelDRAW.Graphic.9">
                          <p:embed/>
                        </p:oleObj>
                      </mc:Choice>
                      <mc:Fallback>
                        <p:oleObj name="CorelDRAW" r:id="rId5" imgW="934517" imgH="935126" progId="CorelDRAW.Graphic.9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88" y="1104"/>
                                <a:ext cx="589" cy="58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" name="Text Box 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11" y="2169"/>
                  <a:ext cx="508" cy="27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Combiner-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Station</a:t>
                  </a:r>
                </a:p>
              </p:txBody>
            </p:sp>
            <p:sp>
              <p:nvSpPr>
                <p:cNvPr id="11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35" y="2819"/>
                  <a:ext cx="593" cy="15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long. Pick-up</a:t>
                  </a:r>
                </a:p>
              </p:txBody>
            </p:sp>
            <p:sp>
              <p:nvSpPr>
                <p:cNvPr id="12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77" y="2073"/>
                  <a:ext cx="665" cy="15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transv. Pick-up</a:t>
                  </a:r>
                </a:p>
              </p:txBody>
            </p:sp>
            <p:sp>
              <p:nvSpPr>
                <p:cNvPr id="13" name="Text Box 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44" y="1711"/>
                  <a:ext cx="548" cy="14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long. Kicker</a:t>
                  </a:r>
                </a:p>
              </p:txBody>
            </p:sp>
            <p:sp>
              <p:nvSpPr>
                <p:cNvPr id="14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2" y="2395"/>
                  <a:ext cx="621" cy="15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transv. Kicker</a:t>
                  </a:r>
                </a:p>
              </p:txBody>
            </p:sp>
            <p:sp>
              <p:nvSpPr>
                <p:cNvPr id="15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3235" y="2311"/>
                  <a:ext cx="62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6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4475" y="2311"/>
                  <a:ext cx="63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17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5" y="2311"/>
                  <a:ext cx="460" cy="42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sp>
            <p:nvSpPr>
              <p:cNvPr id="8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475" y="1910"/>
                <a:ext cx="492" cy="3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6" name="Text Box 18"/>
            <p:cNvSpPr txBox="1">
              <a:spLocks noChangeAspect="1" noChangeArrowheads="1"/>
            </p:cNvSpPr>
            <p:nvPr/>
          </p:nvSpPr>
          <p:spPr bwMode="auto">
            <a:xfrm>
              <a:off x="3831" y="2784"/>
              <a:ext cx="96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</a:rPr>
                <a:t>ESR storage ring</a:t>
              </a: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20986" y="5949950"/>
            <a:ext cx="68954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cooling is in particular efficient for </a:t>
            </a:r>
            <a:r>
              <a:rPr lang="en-US" altLang="de-DE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alt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beams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000" y="720000"/>
            <a:ext cx="1094858" cy="14400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740000" y="2160000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Simon van der Meer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9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1533525"/>
            <a:ext cx="49498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‘stochastic’ cooling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8064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Feedback System:</a:t>
            </a:r>
            <a:r>
              <a:rPr lang="en-US" dirty="0" smtClean="0"/>
              <a:t> </a:t>
            </a:r>
            <a:r>
              <a:rPr lang="en-US" sz="1600" dirty="0" smtClean="0"/>
              <a:t>A detector or pick-up which measures the motion of the particle and a corrector, the kicker, which adjusts their angles.</a:t>
            </a:r>
            <a:endParaRPr lang="en-US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2772000"/>
            <a:ext cx="230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Measures the deviation of the center of gravity of a sample of particles with respect to the requisite orbit and sends an error signal to the kicker.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00000" y="2988000"/>
            <a:ext cx="2448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The kicker applies an electric field to the same sample to correct the deviation measured.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‘stochastic’ cooling</a:t>
            </a:r>
            <a:endParaRPr lang="en-US" dirty="0"/>
          </a:p>
        </p:txBody>
      </p:sp>
      <p:pic>
        <p:nvPicPr>
          <p:cNvPr id="4" name="Picture 2" descr="stochastic_cooling_juel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974"/>
            <a:ext cx="40306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4149824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00000"/>
            <a:ext cx="394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correction of ion trajectory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12893" y="900000"/>
            <a:ext cx="5076825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pick-up probe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position of the ion beam is measured at a fixed position via the induced signal. A deviation of the beam from the ideal orbit can be corrected by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of this signal</a:t>
            </a:r>
            <a:r>
              <a:rPr lang="de-DE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amplified signal is now  used as a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 signal</a:t>
            </a:r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acts on the beam at a second position (zero crossing of the </a:t>
            </a:r>
            <a:r>
              <a:rPr lang="en-US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function) via a 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"kicker“.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 was invented for the cooling of hot p(bar) by van der Meer. He showed that after a cooling time of 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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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N/C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(N: particle number, C = Bandwidth of the amplifier) a momentum width of the beam of about  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 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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de-DE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achieved by stochastic cooling.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e-DE" altLang="de-DE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↔ p(bar)</a:t>
            </a:r>
          </a:p>
        </p:txBody>
      </p:sp>
    </p:spTree>
    <p:extLst>
      <p:ext uri="{BB962C8B-B14F-4D97-AF65-F5344CB8AC3E}">
        <p14:creationId xmlns:p14="http://schemas.microsoft.com/office/powerpoint/2010/main" val="37555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tochastic cooling at GSI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648000"/>
            <a:ext cx="2700000" cy="16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2376000"/>
            <a:ext cx="2700000" cy="20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4464000"/>
            <a:ext cx="2700000" cy="20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12312"/>
            <a:ext cx="28575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20000" y="972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electrodes installed inside magnets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7020000" y="3060000"/>
            <a:ext cx="1836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combination of signals from electrodes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000" y="5220000"/>
            <a:ext cx="1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amplifiers for generation of correction kicks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40000" y="612000"/>
            <a:ext cx="298190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pre-cooling of hot fragment beams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1080000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400 </a:t>
            </a:r>
            <a:r>
              <a:rPr lang="en-US" sz="1400" dirty="0" smtClean="0"/>
              <a:t>(-550) </a:t>
            </a:r>
            <a:r>
              <a:rPr lang="en-US" sz="1600" dirty="0" smtClean="0"/>
              <a:t>MeV/u</a:t>
            </a:r>
          </a:p>
          <a:p>
            <a:r>
              <a:rPr lang="en-US" sz="1600" dirty="0" smtClean="0"/>
              <a:t>bandwidth 0.8 GHz </a:t>
            </a:r>
            <a:r>
              <a:rPr lang="en-US" sz="1400" dirty="0" smtClean="0"/>
              <a:t>(range 0.9-1.7 GHz)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40000" y="1692000"/>
                <a:ext cx="3320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f>
                        <m:fPr>
                          <m:type m:val="lin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=±0.35%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=±0.01%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692000"/>
                <a:ext cx="332052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94000" b="-1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648000" y="2052000"/>
                <a:ext cx="297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→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=2∙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052000"/>
                <a:ext cx="2971454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dimensions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2893695" cy="36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79712" y="720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348000" y="2340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99592" y="4140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348000" y="2700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2340000" y="720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440000" y="41400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5" y="126876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For uniform charge distributions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         </a:t>
            </a:r>
            <a:r>
              <a:rPr lang="en-US" dirty="0" smtClean="0"/>
              <a:t>we may use “hard edge values”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For Gaussian charge distributions</a:t>
            </a:r>
          </a:p>
          <a:p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          </a:t>
            </a:r>
            <a:r>
              <a:rPr lang="en-US" dirty="0" smtClean="0"/>
              <a:t>use </a:t>
            </a:r>
            <a:r>
              <a:rPr lang="en-US" dirty="0" err="1" smtClean="0"/>
              <a:t>rms</a:t>
            </a:r>
            <a:r>
              <a:rPr lang="en-US" dirty="0" smtClean="0"/>
              <a:t> values </a:t>
            </a:r>
            <a:r>
              <a:rPr lang="el-GR" dirty="0" smtClean="0"/>
              <a:t>σ</a:t>
            </a:r>
            <a:r>
              <a:rPr lang="de-DE" baseline="-25000" dirty="0" smtClean="0"/>
              <a:t>x</a:t>
            </a:r>
            <a:r>
              <a:rPr lang="de-DE" dirty="0" smtClean="0"/>
              <a:t>, </a:t>
            </a:r>
            <a:r>
              <a:rPr lang="el-GR" dirty="0" smtClean="0"/>
              <a:t>σ</a:t>
            </a:r>
            <a:r>
              <a:rPr lang="de-DE" baseline="-25000" dirty="0" smtClean="0"/>
              <a:t>y</a:t>
            </a:r>
            <a:r>
              <a:rPr lang="de-DE" dirty="0" smtClean="0"/>
              <a:t>, </a:t>
            </a:r>
            <a:r>
              <a:rPr lang="el-GR" dirty="0" smtClean="0"/>
              <a:t>σ</a:t>
            </a:r>
            <a:r>
              <a:rPr lang="de-DE" baseline="-25000" dirty="0" smtClean="0"/>
              <a:t>z</a:t>
            </a:r>
          </a:p>
          <a:p>
            <a:endParaRPr lang="de-DE" dirty="0">
              <a:solidFill>
                <a:srgbClr val="0000CC"/>
              </a:solidFill>
            </a:endParaRPr>
          </a:p>
          <a:p>
            <a:r>
              <a:rPr lang="en-US" dirty="0" smtClean="0"/>
              <a:t>We will discuss measurements of bunch size and charge distribution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Cooling Methods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2310"/>
              </p:ext>
            </p:extLst>
          </p:nvPr>
        </p:nvGraphicFramePr>
        <p:xfrm>
          <a:off x="1331640" y="1412776"/>
          <a:ext cx="6432376" cy="274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808"/>
                <a:gridCol w="2304256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en-US" u="sng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00CC"/>
                          </a:solidFill>
                        </a:rPr>
                        <a:t>Stochastic Cooling</a:t>
                      </a:r>
                      <a:endParaRPr lang="en-US" u="sng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0000CC"/>
                          </a:solidFill>
                        </a:rPr>
                        <a:t>Electron Cooling</a:t>
                      </a:r>
                      <a:endParaRPr lang="en-US" u="sng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Useful for: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low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intensity beams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hot (secondary) beams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high charge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full 3-D 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low energy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all intensities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warm beams (pre-cooled)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charge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bunched beams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Limitations:</a:t>
                      </a:r>
                    </a:p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/problems</a:t>
                      </a:r>
                      <a:endParaRPr lang="en-US" dirty="0">
                        <a:solidFill>
                          <a:srgbClr val="CC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high intensity beams</a:t>
                      </a:r>
                    </a:p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beam quality limited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bunched beams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space charge effects</a:t>
                      </a:r>
                    </a:p>
                    <a:p>
                      <a:r>
                        <a:rPr lang="en-US" dirty="0" smtClean="0">
                          <a:solidFill>
                            <a:srgbClr val="CC00FF"/>
                          </a:solidFill>
                        </a:rPr>
                        <a:t>recombination losses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 energy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laser </a:t>
            </a:r>
            <a:r>
              <a:rPr lang="en-US" dirty="0" smtClean="0"/>
              <a:t>cooling </a:t>
            </a:r>
            <a:r>
              <a:rPr lang="en-US" sz="1400" dirty="0" smtClean="0"/>
              <a:t>(snowplow)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02857" cy="57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147966"/>
            <a:ext cx="4536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photons from a laser beam: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conserved.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Absorption of photons: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transfer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defined direction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momentum transfer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defined direction for the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 re-emission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Momentum transfer cancels out over many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absorption-emission-cycles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cooling times ~ 10 </a:t>
            </a:r>
            <a:r>
              <a:rPr lang="el-G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20000" y="576000"/>
            <a:ext cx="226536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only longitudinal cooling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laser cooling</a:t>
            </a:r>
            <a:br>
              <a:rPr lang="en-US" dirty="0" smtClean="0"/>
            </a:br>
            <a:r>
              <a:rPr lang="en-US" sz="1600" dirty="0" smtClean="0"/>
              <a:t>2-step process</a:t>
            </a:r>
            <a:endParaRPr lang="en-US" sz="1600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0163"/>
            <a:ext cx="86106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 cooling at ESR</a:t>
            </a:r>
            <a:endParaRPr 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0" y="3780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680000"/>
            <a:ext cx="364426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2" y="612002"/>
            <a:ext cx="6386667" cy="31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80000" y="5652000"/>
            <a:ext cx="2210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Argon ion laser </a:t>
            </a:r>
            <a:r>
              <a:rPr lang="en-US" sz="1400" dirty="0" smtClean="0"/>
              <a:t>(257.3 nm)</a:t>
            </a:r>
          </a:p>
          <a:p>
            <a:pPr algn="ctr"/>
            <a:r>
              <a:rPr lang="en-US" sz="1400" dirty="0" smtClean="0"/>
              <a:t>frequency doubled</a:t>
            </a:r>
            <a:endParaRPr lang="en-US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960000" y="5652000"/>
            <a:ext cx="12241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Fluorescence light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05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ooling</a:t>
            </a:r>
            <a:endParaRPr lang="en-US" sz="1600" dirty="0"/>
          </a:p>
        </p:txBody>
      </p:sp>
      <p:pic>
        <p:nvPicPr>
          <p:cNvPr id="4" name="Picture 2" descr="b136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b136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136_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136_01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136_01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b136_01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136_016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b136_017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136_018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b136_019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b136_020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136_021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b136_022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b136_023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b136_024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b136_025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b136_026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b136_027b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b136_028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b136_029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b136_030b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b136_031b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b136_032b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b136_033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136_034b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b136_035b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b136_036b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b136_037b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b136_038b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b136_039b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b136_040b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39875"/>
            <a:ext cx="58293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60000" y="6300000"/>
            <a:ext cx="6896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>
                <a:latin typeface="Times New Roman" pitchFamily="18" charset="0"/>
              </a:rPr>
              <a:t>D. </a:t>
            </a:r>
            <a:r>
              <a:rPr lang="de-DE" altLang="de-DE" sz="1000" dirty="0" err="1">
                <a:latin typeface="Times New Roman" pitchFamily="18" charset="0"/>
              </a:rPr>
              <a:t>Boutin</a:t>
            </a:r>
            <a:endParaRPr lang="de-DE" altLang="de-DE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8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8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8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8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8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8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8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8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8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8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8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8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8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8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8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8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8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8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8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8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8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8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8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8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8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8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8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Cooling with the ESR</a:t>
            </a:r>
            <a:endParaRPr lang="en-US" sz="1600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59688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the </a:t>
            </a:r>
            <a:r>
              <a:rPr lang="en-US" dirty="0" err="1" smtClean="0"/>
              <a:t>Schottky</a:t>
            </a:r>
            <a:r>
              <a:rPr lang="en-US" dirty="0" smtClean="0"/>
              <a:t>-noise</a:t>
            </a:r>
            <a:endParaRPr lang="en-US" sz="1600" dirty="0"/>
          </a:p>
        </p:txBody>
      </p:sp>
      <p:pic>
        <p:nvPicPr>
          <p:cNvPr id="5" name="Picture 2" descr="es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81075"/>
            <a:ext cx="37369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343400" y="1052513"/>
            <a:ext cx="4724400" cy="858837"/>
            <a:chOff x="2688" y="576"/>
            <a:chExt cx="2976" cy="624"/>
          </a:xfrm>
        </p:grpSpPr>
        <p:pic>
          <p:nvPicPr>
            <p:cNvPr id="7" name="Picture 5" descr="esr_equ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72"/>
              <a:ext cx="2736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88" y="576"/>
              <a:ext cx="2976" cy="624"/>
            </a:xfrm>
            <a:prstGeom prst="rect">
              <a:avLst/>
            </a:prstGeom>
            <a:noFill/>
            <a:ln w="2857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451725" y="1052513"/>
            <a:ext cx="504825" cy="858837"/>
            <a:chOff x="3360" y="3120"/>
            <a:chExt cx="1248" cy="105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360" y="3120"/>
              <a:ext cx="1248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360" y="3120"/>
              <a:ext cx="1152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Line 12"/>
          <p:cNvSpPr>
            <a:spLocks noChangeShapeType="1"/>
          </p:cNvSpPr>
          <p:nvPr/>
        </p:nvSpPr>
        <p:spPr bwMode="auto">
          <a:xfrm rot="21300000">
            <a:off x="381000" y="2932113"/>
            <a:ext cx="4038600" cy="66675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3" descr="sms_daq_eas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49500"/>
            <a:ext cx="44196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24388" y="5157788"/>
            <a:ext cx="44116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600">
                <a:solidFill>
                  <a:srgbClr val="000000"/>
                </a:solidFill>
              </a:rPr>
              <a:t>____________________________ 128 msec</a:t>
            </a:r>
          </a:p>
          <a:p>
            <a:pPr eaLnBrk="0" hangingPunct="0"/>
            <a:r>
              <a:rPr lang="de-DE" altLang="de-DE" sz="1600" b="1">
                <a:solidFill>
                  <a:srgbClr val="000000"/>
                </a:solidFill>
                <a:cs typeface="Arial" charset="0"/>
              </a:rPr>
              <a:t>→</a:t>
            </a:r>
            <a:r>
              <a:rPr lang="de-DE" altLang="de-DE" sz="160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600">
                <a:solidFill>
                  <a:srgbClr val="FF0066"/>
                </a:solidFill>
              </a:rPr>
              <a:t>FFT</a:t>
            </a:r>
            <a:r>
              <a:rPr lang="de-DE" altLang="de-DE" sz="1600">
                <a:solidFill>
                  <a:srgbClr val="000000"/>
                </a:solidFill>
              </a:rPr>
              <a:t>                             </a:t>
            </a:r>
          </a:p>
          <a:p>
            <a:pPr eaLnBrk="0" hangingPunct="0"/>
            <a:r>
              <a:rPr lang="de-DE" altLang="de-DE" sz="1600">
                <a:solidFill>
                  <a:srgbClr val="000000"/>
                </a:solidFill>
              </a:rPr>
              <a:t>                64 msec_____________________</a:t>
            </a:r>
          </a:p>
          <a:p>
            <a:pPr eaLnBrk="0" hangingPunct="0"/>
            <a:r>
              <a:rPr lang="de-DE" altLang="de-DE" sz="1600" b="1">
                <a:solidFill>
                  <a:srgbClr val="000000"/>
                </a:solidFill>
                <a:cs typeface="Arial" charset="0"/>
              </a:rPr>
              <a:t>→ </a:t>
            </a:r>
            <a:r>
              <a:rPr lang="de-DE" altLang="de-DE" sz="1600">
                <a:solidFill>
                  <a:srgbClr val="FF0066"/>
                </a:solidFill>
              </a:rPr>
              <a:t>FFT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08488" y="4791075"/>
            <a:ext cx="447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b="1">
                <a:solidFill>
                  <a:srgbClr val="0066FF"/>
                </a:solidFill>
              </a:rPr>
              <a:t>Real time analyzer Sony-Tektronix 3066</a:t>
            </a: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7451725" y="1917700"/>
          <a:ext cx="9366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17700"/>
                        <a:ext cx="9366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2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base_e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0800"/>
            <a:ext cx="57404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blue_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blue_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green_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yellow_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</p:pic>
      <p:pic>
        <p:nvPicPr>
          <p:cNvPr id="22" name="Picture 7" descr="dblue_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263"/>
            <a:ext cx="30480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lblue_s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8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green_s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8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njec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33400"/>
            <a:ext cx="85407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sch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24193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0" y="4238625"/>
            <a:ext cx="3063875" cy="333375"/>
            <a:chOff x="0" y="2670"/>
            <a:chExt cx="1930" cy="210"/>
          </a:xfrm>
        </p:grpSpPr>
        <p:pic>
          <p:nvPicPr>
            <p:cNvPr id="28" name="Picture 13" descr="t_scal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0"/>
              <a:ext cx="1930" cy="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479" y="2707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>
                  <a:solidFill>
                    <a:srgbClr val="FF6600"/>
                  </a:solidFill>
                </a:rPr>
                <a:t>time</a:t>
              </a:r>
            </a:p>
          </p:txBody>
        </p:sp>
      </p:grpSp>
      <p:pic>
        <p:nvPicPr>
          <p:cNvPr id="30" name="Picture 15" descr="yellow_s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613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11188" y="188913"/>
            <a:ext cx="248443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2000" b="1" i="1">
                <a:solidFill>
                  <a:srgbClr val="FF0000"/>
                </a:solidFill>
                <a:latin typeface="Verdana" pitchFamily="34" charset="0"/>
              </a:rPr>
              <a:t>Schottky-Mass-Spectroscopy</a:t>
            </a:r>
            <a:endParaRPr lang="de-DE" altLang="de-DE" sz="2000" b="1" i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1920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>
                <a:solidFill>
                  <a:srgbClr val="000000"/>
                </a:solidFill>
              </a:rPr>
              <a:t>4 particles with different m/q</a:t>
            </a:r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pat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0.00087 0.27061 L -0.00017 0.27894 L -0.00191 0.28588 L -0.00712 0.30093 L -0.01441 0.3169 L -0.0217 0.32894 L -0.03281 0.34329 L -0.04496 0.35533 L -0.05746 0.36389 L -0.07413 0.3713 L -0.08906 0.37848 L -0.09739 0.38218 L -0.1092 0.39236 L -0.1283 0.4044 L -0.14531 0.41551 L -0.15642 0.42292 L -0.16892 0.43241 L -0.18038 0.43774 L -0.19253 0.44121 L -0.20538 0.44283 L -0.22448 0.43936 L -0.23941 0.43311 L -0.25677 0.42153 L -0.26996 0.4132 L -0.28212 0.4044 L -0.29739 0.39422 L -0.30851 0.38635 L -0.3158 0.38102 L -0.32448 0.37709 L -0.33524 0.37199 L -0.3467 0.36644 L -0.35816 0.36042 L -0.36684 0.35348 L -0.38212 0.33681 L -0.39496 0.31736 L -0.40573 0.29514 L -0.40989 0.28033 L -0.41094 0.26644 L -0.41024 -0.13958 L -0.40851 -0.15439 L -0.40434 -0.17384 L -0.39948 -0.18588 L -0.39149 -0.20069 L -0.38246 -0.2118 L -0.3717 -0.2206 L -0.35746 -0.22847 L -0.33489 -0.2368 L -0.32135 -0.23912 L -0.30851 -0.24421 L -0.30156 -0.24745 L -0.28559 -0.25764 L -0.25434 -0.27708 L -0.23906 -0.2868 L -0.2276 -0.29189 L -0.21788 -0.29398 L -0.18559 -0.29328 L -0.17569 -0.28981 L -0.16007 -0.28078 L -0.13819 -0.26689 L -0.12309 -0.25717 L -0.11111 -0.24884 L -0.09601 -0.24189 L -0.08403 -0.23842 L -0.06996 -0.23564 L -0.0559 -0.2287 L -0.04028 -0.22245 L -0.02795 -0.21273 L -0.01701 -0.20092 L -0.00798 -0.18356 L -0.00173 -0.16203 L 0.00139 -0.13564 L -0.00017 -0.00092 Z " pathEditMode="relative" rAng="0" ptsTypes="FFAAAAAAAAAAAAAAAAAAFAAAAAAAAAAAAAAAAAFFAAAAAAAAAAAAAAAFAAAAAAAAAAAAAAAAF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75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92 L -0.00052 0.26644 L -0.00104 0.27963 L -0.00278 0.29028 L -0.00798 0.30417 L -0.01493 0.32223 L -0.025 0.3375 L -0.03298 0.34908 L -0.03854 0.35672 L -0.05486 0.37338 L -0.07882 0.39213 L -0.11007 0.41598 L -0.15451 0.45162 L -0.17361 0.46366 L -0.18923 0.46945 L -0.19757 0.47084 L -0.2066 0.47199 L -0.21701 0.47084 L -0.22743 0.46922 L -0.2375 0.46505 L -0.25694 0.45324 L -0.29548 0.42385 L -0.32708 0.39815 L -0.3559 0.37639 L -0.37187 0.36135 L -0.38576 0.34283 L -0.39444 0.3294 L -0.40104 0.31574 L -0.40555 0.30486 L -0.41042 0.2875 L -0.4125 0.2676 L -0.41285 -0.13865 L -0.41146 -0.15301 L -0.40903 -0.16689 L -0.40555 -0.18171 L -0.40069 -0.19606 L -0.39062 -0.20856 L -0.37882 -0.22291 L -0.36007 -0.23773 L -0.34062 -0.25069 L -0.32569 -0.25764 L -0.31007 -0.26782 L -0.28958 -0.2831 L -0.26319 -0.30162 L -0.2441 -0.31365 L -0.23194 -0.31875 L -0.22257 -0.32152 L -0.21354 -0.32338 L -0.19826 -0.32291 L -0.18854 -0.32152 L -0.17812 -0.31782 L -0.16493 -0.3118 L -0.15278 -0.30347 L -0.14028 -0.29467 L -0.11354 -0.27523 L -0.09444 -0.26134 L -0.07326 -0.24976 L -0.06146 -0.24328 L -0.05 -0.23495 L -0.0375 -0.22523 L -0.02847 -0.21597 L -0.01736 -0.20162 L -0.01042 -0.18912 L -0.0059 -0.17338 L -0.00208 -0.15532 L -0.00104 -0.14189 L -1.11111E-6 -0.00092 Z " pathEditMode="relative" rAng="0" ptsTypes="FFAAAAAAAAAAAAAFAAAAAAAAAAAAAAFFAAAAAAAAAAAAAAAAFAAAAAAAAAAAAAAAAAF">
                                      <p:cBhvr>
                                        <p:cTn id="30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75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L -0.00069 0.26783 L -0.00312 0.28774 L -0.00798 0.30718 L -0.01319 0.32014 L -0.0191 0.33311 L -0.025 0.34445 L -0.03368 0.35533 L -0.04618 0.37246 L -0.05972 0.38519 L -0.09201 0.4169 L -0.11319 0.43426 L -0.14653 0.46227 L -0.16701 0.47662 L -0.18264 0.48588 L -0.19826 0.49005 L -0.2125 0.49051 L -0.22917 0.48635 L -0.25243 0.47338 L -0.27847 0.45348 L -0.30798 0.42755 L -0.33194 0.40764 L -0.35764 0.38218 L -0.37951 0.35718 L -0.38958 0.34098 L -0.39792 0.3257 L -0.40555 0.30394 L -0.41042 0.28635 L -0.41285 0.26829 L -0.41285 -0.13865 L -0.41111 -0.15717 L -0.40729 -0.18032 L -0.40069 -0.19838 L -0.39236 -0.21273 L -0.375 -0.23171 L -0.36146 -0.24421 L -0.32048 -0.27338 L -0.29514 -0.29328 L -0.25625 -0.32291 L -0.24028 -0.33217 L -0.22639 -0.33819 L -0.21528 -0.34051 L -0.19896 -0.34051 L -0.18785 -0.33819 L -0.175 -0.3331 L -0.15972 -0.3243 L -0.14062 -0.31041 L -0.10104 -0.27986 L -0.07986 -0.26365 L -0.06493 -0.25301 L -0.04722 -0.23912 L -0.03403 -0.22662 L -0.01667 -0.20671 L -0.00764 -0.18588 L -0.00278 -0.16365 L -0.00104 -0.13819 L -1.11111E-6 -0.00023 Z " pathEditMode="relative" rAng="0" ptsTypes="FFAAAAAAAAAAAAAFAAAAAAAAAAAAFFAAAAAAAAAAAFAAAAAAAAAAAAAAF">
                                      <p:cBhvr>
                                        <p:cTn id="32" dur="2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7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46 L -1.11111E-6 0.26829 L -0.00208 0.28565 L -0.00486 0.29607 L -0.00868 0.3132 L -0.0184 0.33774 L -0.0309 0.36181 L -0.05 0.38912 L -0.05625 0.39792 L -0.06528 0.41088 L -0.07604 0.4257 L -0.0934 0.44213 L -0.11146 0.46042 L -0.12222 0.47084 L -0.13472 0.48426 L -0.14757 0.49514 L -0.16007 0.50348 L -0.17292 0.51227 L -0.18507 0.51783 L -0.19583 0.52061 L -0.21423 0.52061 L -0.22708 0.51829 L -0.24097 0.51274 L -0.26007 0.49885 L -0.28055 0.48264 L -0.30173 0.46019 L -0.325 0.43774 L -0.33472 0.42871 L -0.3493 0.40996 L -0.36528 0.38519 L -0.37812 0.36829 L -0.38819 0.35047 L -0.39618 0.33542 L -0.40278 0.31574 L -0.40694 0.3 L -0.41146 0.28311 L -0.4125 0.26598 L -0.4125 -0.14051 L -0.41146 -0.15995 L -0.40833 -0.17986 L -0.40278 -0.19861 L -0.39479 -0.21527 L -0.375 -0.24166 L -0.35312 -0.26597 L -0.34028 -0.27986 L -0.32951 -0.29097 L -0.30729 -0.30995 L -0.2868 -0.32847 L -0.2684 -0.34421 L -0.25243 -0.35578 L -0.23576 -0.36365 L -0.22257 -0.36782 L -0.21146 -0.36921 L -0.19792 -0.36828 L -0.18819 -0.36736 L -0.17812 -0.36412 L -0.1684 -0.35995 L -0.15694 -0.35301 L -0.14305 -0.34328 L -0.12153 -0.32384 L -0.10521 -0.30902 L -0.09583 -0.30069 L -0.08785 -0.29421 L -0.07778 -0.28495 L -0.06805 -0.27384 L -0.0559 -0.26088 L -0.04687 -0.25115 L -0.03576 -0.23865 L -0.01875 -0.21412 L -0.01111 -0.19976 L -0.00694 -0.18726 L -0.00417 -0.17291 L -0.00173 -0.15671 L -0.00035 -0.13819 L -1.11111E-6 -0.00046 Z " pathEditMode="relative" rAng="0" ptsTypes="FFAAAAAAAAAAAAAAAAAFAAAAAAAAAAAAAAAAFFAAAAAAAAAAAAAFAAAAAAAAAAAAAAAAAAAAAAF">
                                      <p:cBhvr>
                                        <p:cTn id="34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761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Schottky</a:t>
            </a:r>
            <a:r>
              <a:rPr lang="en-US" dirty="0"/>
              <a:t> </a:t>
            </a:r>
            <a:r>
              <a:rPr lang="en-US" dirty="0" smtClean="0"/>
              <a:t>mass spectroscopy</a:t>
            </a:r>
            <a:endParaRPr lang="en-US" sz="1600" dirty="0"/>
          </a:p>
        </p:txBody>
      </p:sp>
      <p:pic>
        <p:nvPicPr>
          <p:cNvPr id="4" name="Picture 2" descr="dblue_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5175"/>
            <a:ext cx="41941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blue_t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94063"/>
            <a:ext cx="4191000" cy="1193800"/>
          </a:xfrm>
          <a:noFill/>
          <a:ln/>
        </p:spPr>
      </p:pic>
      <p:pic>
        <p:nvPicPr>
          <p:cNvPr id="6" name="Picture 4" descr="green_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5175"/>
            <a:ext cx="41941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yellow_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4863"/>
            <a:ext cx="419258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blue_s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4038"/>
            <a:ext cx="3600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reen_s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706688"/>
            <a:ext cx="28781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blue_s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059238"/>
            <a:ext cx="32416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yellow_s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24971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124200" y="1519238"/>
            <a:ext cx="1974850" cy="4633912"/>
            <a:chOff x="1968" y="864"/>
            <a:chExt cx="1244" cy="2919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968" y="864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</a:rPr>
                <a:t>Sin(</a:t>
              </a:r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1</a:t>
              </a:r>
              <a:r>
                <a:rPr lang="en-US" altLang="de-DE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112" y="1680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</a:rPr>
                <a:t>Sin(</a:t>
              </a:r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2</a:t>
              </a:r>
              <a:r>
                <a:rPr lang="en-US" altLang="de-DE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52" y="2496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Sin(</a:t>
              </a:r>
              <a:r>
                <a:rPr lang="en-US" altLang="de-DE">
                  <a:latin typeface="Symbol" pitchFamily="18" charset="2"/>
                </a:rPr>
                <a:t>w</a:t>
              </a:r>
              <a:r>
                <a:rPr lang="en-US" altLang="de-DE" baseline="-25000"/>
                <a:t>3</a:t>
              </a:r>
              <a:r>
                <a:rPr lang="en-US" altLang="de-DE"/>
                <a:t>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640" y="3552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</a:rPr>
                <a:t>Sin(</a:t>
              </a:r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4</a:t>
              </a:r>
              <a:r>
                <a:rPr lang="en-US" altLang="de-DE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267200" y="3816350"/>
            <a:ext cx="4724400" cy="1822450"/>
            <a:chOff x="2640" y="2208"/>
            <a:chExt cx="2976" cy="1148"/>
          </a:xfrm>
        </p:grpSpPr>
        <p:pic>
          <p:nvPicPr>
            <p:cNvPr id="18" name="Picture 16" descr="freq_s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2976" cy="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040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368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68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996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52400" y="4140200"/>
            <a:ext cx="4191000" cy="503238"/>
            <a:chOff x="96" y="2515"/>
            <a:chExt cx="2640" cy="317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96" y="2544"/>
              <a:ext cx="26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de-DE">
                <a:solidFill>
                  <a:schemeClr val="bg2"/>
                </a:solidFill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391" y="2515"/>
              <a:ext cx="29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200" dirty="0"/>
                <a:t>time</a:t>
              </a: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005388" y="3124200"/>
            <a:ext cx="330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>
                <a:solidFill>
                  <a:schemeClr val="accent2"/>
                </a:solidFill>
              </a:rPr>
              <a:t>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38559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417 -0.316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8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0399 -0.124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076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8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3169 L -0.00416 -0.016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50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2454 L -0.00434 -0.01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5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639 L -0.00416 -0.0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4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 L 3.33333E-6 -0.011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Schottky</a:t>
            </a:r>
            <a:r>
              <a:rPr lang="en-US" dirty="0"/>
              <a:t> </a:t>
            </a:r>
            <a:r>
              <a:rPr lang="en-US" dirty="0" smtClean="0"/>
              <a:t>mass spectroscopy</a:t>
            </a:r>
            <a:endParaRPr lang="en-US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Small-band </a:t>
            </a:r>
            <a:r>
              <a:rPr lang="en-US" dirty="0" err="1" smtClean="0"/>
              <a:t>Schottky</a:t>
            </a:r>
            <a:r>
              <a:rPr lang="en-US" dirty="0" smtClean="0"/>
              <a:t> frequency spectra</a:t>
            </a:r>
            <a:endParaRPr lang="en-US" dirty="0"/>
          </a:p>
        </p:txBody>
      </p:sp>
      <p:pic>
        <p:nvPicPr>
          <p:cNvPr id="28" name="Picture 2" descr="203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1525"/>
            <a:ext cx="8382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spec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6288"/>
            <a:ext cx="8890000" cy="53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pectrum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5175"/>
            <a:ext cx="8848725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rms</a:t>
            </a:r>
            <a:r>
              <a:rPr lang="en-US" dirty="0" smtClean="0"/>
              <a:t> values can be misleading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342900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900000"/>
            <a:ext cx="3497580" cy="33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28000" y="450000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Gaussian beam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904000" y="4500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Beam with halo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20000" y="5400000"/>
            <a:ext cx="433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We need to measure the particle distribution!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484000" y="2016000"/>
            <a:ext cx="32136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727302" y="2160000"/>
            <a:ext cx="252000" cy="2160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340000" y="187200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</a:t>
            </a:r>
            <a:endParaRPr lang="en-US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840000" y="216000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05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space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340000"/>
            <a:ext cx="717042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00000" y="23400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rbit traces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900000" y="10800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of </a:t>
            </a:r>
            <a:r>
              <a:rPr lang="en-US" b="1" i="1" dirty="0" err="1" smtClean="0">
                <a:solidFill>
                  <a:srgbClr val="0000CC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particles is tracked in ordinary 3D-space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600000" y="54000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Not too helpful!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800000"/>
            <a:ext cx="3309524" cy="29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0000" y="900000"/>
            <a:ext cx="707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6 </a:t>
            </a:r>
            <a:r>
              <a:rPr lang="en-US" dirty="0" err="1" smtClean="0">
                <a:solidFill>
                  <a:srgbClr val="0000CC"/>
                </a:solidFill>
              </a:rPr>
              <a:t>N</a:t>
            </a:r>
            <a:r>
              <a:rPr lang="en-US" baseline="-25000" dirty="0" err="1" smtClean="0">
                <a:solidFill>
                  <a:srgbClr val="0000CC"/>
                </a:solidFill>
              </a:rPr>
              <a:t>b</a:t>
            </a:r>
            <a:r>
              <a:rPr lang="en-US" dirty="0" smtClean="0">
                <a:solidFill>
                  <a:srgbClr val="0000CC"/>
                </a:solidFill>
              </a:rPr>
              <a:t>-dimensional space </a:t>
            </a:r>
            <a:r>
              <a:rPr lang="en-US" dirty="0" smtClean="0"/>
              <a:t>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particles; coordinates (x</a:t>
            </a:r>
            <a:r>
              <a:rPr lang="en-US" baseline="-25000" dirty="0" smtClean="0"/>
              <a:t>i</a:t>
            </a:r>
            <a:r>
              <a:rPr lang="en-US" dirty="0" smtClean="0"/>
              <a:t>, p</a:t>
            </a:r>
            <a:r>
              <a:rPr lang="en-US" baseline="-25000" dirty="0" smtClean="0"/>
              <a:t>i</a:t>
            </a:r>
            <a:r>
              <a:rPr lang="en-US" dirty="0" smtClean="0"/>
              <a:t>), </a:t>
            </a:r>
            <a:r>
              <a:rPr lang="en-US" dirty="0" err="1" smtClean="0"/>
              <a:t>i</a:t>
            </a:r>
            <a:r>
              <a:rPr lang="en-US" dirty="0" smtClean="0"/>
              <a:t> = 1, …,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r>
              <a:rPr lang="en-US" dirty="0" smtClean="0"/>
              <a:t>The bunch is represented by a single point that moves in time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798757" y="540000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Useful for Hamiltonian dynamics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 space example:</a:t>
            </a:r>
            <a:br>
              <a:rPr lang="en-US" dirty="0" smtClean="0"/>
            </a:br>
            <a:r>
              <a:rPr lang="en-US" sz="1800" dirty="0" smtClean="0"/>
              <a:t>1 particle in an harmonic potential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35" y="900003"/>
            <a:ext cx="5269525" cy="26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3960000"/>
            <a:ext cx="796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for many problems this description carries much more information than needed:</a:t>
            </a:r>
          </a:p>
          <a:p>
            <a:endParaRPr lang="en-US" dirty="0"/>
          </a:p>
          <a:p>
            <a:r>
              <a:rPr lang="en-US" dirty="0" smtClean="0"/>
              <a:t>We don’t care about each of 10</a:t>
            </a:r>
            <a:r>
              <a:rPr lang="en-US" baseline="30000" dirty="0" smtClean="0"/>
              <a:t>10</a:t>
            </a:r>
            <a:r>
              <a:rPr lang="en-US" dirty="0" smtClean="0"/>
              <a:t> individual particles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28000" y="5400000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But seeing both </a:t>
            </a:r>
            <a:r>
              <a:rPr lang="en-US" b="1" i="1" dirty="0" smtClean="0">
                <a:solidFill>
                  <a:srgbClr val="0000CC"/>
                </a:solidFill>
              </a:rPr>
              <a:t>x</a:t>
            </a:r>
            <a:r>
              <a:rPr lang="en-US" i="1" dirty="0" smtClean="0">
                <a:solidFill>
                  <a:srgbClr val="FF0000"/>
                </a:solidFill>
              </a:rPr>
              <a:t> &amp; </a:t>
            </a:r>
            <a:r>
              <a:rPr lang="en-US" b="1" i="1" dirty="0" err="1" smtClean="0">
                <a:solidFill>
                  <a:srgbClr val="0000CC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00CC"/>
                </a:solidFill>
              </a:rPr>
              <a:t>x</a:t>
            </a:r>
            <a:r>
              <a:rPr lang="en-US" i="1" dirty="0" smtClean="0">
                <a:solidFill>
                  <a:srgbClr val="FF0000"/>
                </a:solidFill>
              </a:rPr>
              <a:t> looks useful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space </a:t>
            </a:r>
            <a:r>
              <a:rPr lang="en-US" sz="1800" dirty="0" smtClean="0"/>
              <a:t>(gas space in statistical mechanics)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2" y="1980002"/>
            <a:ext cx="4525715" cy="290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00000" y="900000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6-dimensional space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particle has coordinates (x</a:t>
            </a:r>
            <a:r>
              <a:rPr lang="en-US" baseline="-25000" dirty="0" smtClean="0"/>
              <a:t>i</a:t>
            </a:r>
            <a:r>
              <a:rPr lang="en-US" dirty="0" smtClean="0"/>
              <a:t>, p</a:t>
            </a:r>
            <a:r>
              <a:rPr lang="en-US" baseline="-25000" dirty="0" smtClean="0"/>
              <a:t>i</a:t>
            </a:r>
            <a:r>
              <a:rPr lang="en-US" dirty="0" smtClean="0"/>
              <a:t>), </a:t>
            </a:r>
            <a:r>
              <a:rPr lang="en-US" dirty="0" err="1" smtClean="0"/>
              <a:t>i</a:t>
            </a:r>
            <a:r>
              <a:rPr lang="en-US" dirty="0" smtClean="0"/>
              <a:t> = x, y, z</a:t>
            </a:r>
          </a:p>
          <a:p>
            <a:r>
              <a:rPr lang="en-US" dirty="0" smtClean="0"/>
              <a:t>The bunch is represented by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points that move in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5256000"/>
                <a:ext cx="69685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most cases, the three planes are to very good approximation decoupled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i="1" dirty="0" smtClean="0">
                    <a:solidFill>
                      <a:srgbClr val="0000CC"/>
                    </a:solidFill>
                  </a:rPr>
                  <a:t> One can study the particle evolution independently in each planes</a:t>
                </a:r>
                <a:endParaRPr lang="en-US" i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256000"/>
                <a:ext cx="696857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8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3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Systems &amp; Ensembles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900000"/>
                <a:ext cx="813645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The set of possible states for a system of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N</a:t>
                </a:r>
                <a:r>
                  <a:rPr lang="en-US" dirty="0" smtClean="0"/>
                  <a:t> particles is referred as an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ensemble</a:t>
                </a:r>
                <a:r>
                  <a:rPr lang="en-US" dirty="0" smtClean="0"/>
                  <a:t> in statistical mechanics.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In the statistical approach, particles lose their individuality.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Properties of the whole system are fully represented by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particle density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6</m:t>
                        </m:r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900000"/>
                <a:ext cx="8136455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525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" y="3240000"/>
                <a:ext cx="4638321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𝑑𝑥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𝑑𝑦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𝑑𝑧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40000"/>
                <a:ext cx="4638321" cy="411010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0" y="3240000"/>
                <a:ext cx="3128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𝑖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=1,2,3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240000"/>
                <a:ext cx="312867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080000" y="4320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340000" y="4140000"/>
                <a:ext cx="346819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𝑑𝑦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𝑑𝑧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140000"/>
                <a:ext cx="3468193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</Words>
  <Application>Microsoft Office PowerPoint</Application>
  <PresentationFormat>Bildschirmpräsentation (4:3)</PresentationFormat>
  <Paragraphs>404</Paragraphs>
  <Slides>39</Slides>
  <Notes>18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Larissa</vt:lpstr>
      <vt:lpstr>Equation</vt:lpstr>
      <vt:lpstr>CorelDRAW</vt:lpstr>
      <vt:lpstr>Experimental Storage Ring – ESR Emax = 420 MeV/u, 10 Tm</vt:lpstr>
      <vt:lpstr>Specification of the ESR</vt:lpstr>
      <vt:lpstr>Bunch dimensions</vt:lpstr>
      <vt:lpstr>But rms values can be misleading</vt:lpstr>
      <vt:lpstr>Coordinate space</vt:lpstr>
      <vt:lpstr>Configuration space</vt:lpstr>
      <vt:lpstr>Configuration space example: 1 particle in an harmonic potential</vt:lpstr>
      <vt:lpstr>Phase space (gas space in statistical mechanics)</vt:lpstr>
      <vt:lpstr>Particle Systems &amp; Ensembles</vt:lpstr>
      <vt:lpstr>Longitudinal phase space</vt:lpstr>
      <vt:lpstr>Transverse phase space</vt:lpstr>
      <vt:lpstr>Emittance describes the area in phase space of the ensemble of beam particles</vt:lpstr>
      <vt:lpstr>Why is emittance an important concept</vt:lpstr>
      <vt:lpstr>Beam cooling</vt:lpstr>
      <vt:lpstr>Specification of the ESR</vt:lpstr>
      <vt:lpstr>What is beam cooling?</vt:lpstr>
      <vt:lpstr>Beam cooling at the ESR</vt:lpstr>
      <vt:lpstr>Beam temperature</vt:lpstr>
      <vt:lpstr>Benefits of beam cooling</vt:lpstr>
      <vt:lpstr>Electron cooling</vt:lpstr>
      <vt:lpstr>Characteristics of electron cooling force</vt:lpstr>
      <vt:lpstr>Simple derivation of electron cooling force</vt:lpstr>
      <vt:lpstr>Example of electron cooling</vt:lpstr>
      <vt:lpstr>Electron cooling</vt:lpstr>
      <vt:lpstr>Ionization cooling</vt:lpstr>
      <vt:lpstr>Stochastic cooling: Implementation at the ESR</vt:lpstr>
      <vt:lpstr>Principle of ‘stochastic’ cooling</vt:lpstr>
      <vt:lpstr>Principle of ‘stochastic’ cooling</vt:lpstr>
      <vt:lpstr>Stochastic cooling at GSI</vt:lpstr>
      <vt:lpstr>Comparison of Cooling Methods</vt:lpstr>
      <vt:lpstr>Principle of laser cooling (snowplow)</vt:lpstr>
      <vt:lpstr>Principle of laser cooling 2-step process</vt:lpstr>
      <vt:lpstr>Laser cooling at ESR</vt:lpstr>
      <vt:lpstr>Cooling</vt:lpstr>
      <vt:lpstr>Cooling with the ESR</vt:lpstr>
      <vt:lpstr>Recording the Schottky-noise</vt:lpstr>
      <vt:lpstr>PowerPoint-Präsentation</vt:lpstr>
      <vt:lpstr>Schottky mass spectroscopy</vt:lpstr>
      <vt:lpstr>Schottky mass spectroscopy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486</cp:revision>
  <dcterms:created xsi:type="dcterms:W3CDTF">2016-04-06T12:04:03Z</dcterms:created>
  <dcterms:modified xsi:type="dcterms:W3CDTF">2017-10-18T05:40:50Z</dcterms:modified>
</cp:coreProperties>
</file>