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6" r:id="rId2"/>
    <p:sldId id="308" r:id="rId3"/>
    <p:sldId id="307" r:id="rId4"/>
    <p:sldId id="277" r:id="rId5"/>
    <p:sldId id="278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79" r:id="rId27"/>
    <p:sldId id="282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00"/>
    <a:srgbClr val="0000CC"/>
    <a:srgbClr val="006666"/>
    <a:srgbClr val="008080"/>
    <a:srgbClr val="B2B2B2"/>
    <a:srgbClr val="CCCC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7" autoAdjust="0"/>
    <p:restoredTop sz="95204" autoAdjust="0"/>
  </p:normalViewPr>
  <p:slideViewPr>
    <p:cSldViewPr>
      <p:cViewPr>
        <p:scale>
          <a:sx n="110" d="100"/>
          <a:sy n="110" d="100"/>
        </p:scale>
        <p:origin x="-140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05A60-5C14-4D14-9F3F-D54E40FB3EED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3EF73-D9D4-4A7D-B1C6-5C75E8CFA9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0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BD00-845F-4FF2-90ED-01FC71D445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BD00-845F-4FF2-90ED-01FC71D445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BD00-845F-4FF2-90ED-01FC71D445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6570000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baseline="0" dirty="0" smtClean="0">
                <a:solidFill>
                  <a:srgbClr val="0000CC"/>
                </a:solidFill>
                <a:cs typeface="Arial" charset="0"/>
              </a:rPr>
              <a:t>Hans Jürgen </a:t>
            </a:r>
            <a:r>
              <a:rPr lang="de-DE" altLang="de-DE" sz="1000" baseline="0" dirty="0" err="1" smtClean="0">
                <a:solidFill>
                  <a:srgbClr val="0000CC"/>
                </a:solidFill>
                <a:cs typeface="Arial" charset="0"/>
              </a:rPr>
              <a:t>Wollersheim</a:t>
            </a:r>
            <a:r>
              <a:rPr lang="de-DE" altLang="de-DE" sz="1000" baseline="0" dirty="0" smtClean="0">
                <a:solidFill>
                  <a:srgbClr val="0000CC"/>
                </a:solidFill>
                <a:cs typeface="Arial" charset="0"/>
              </a:rPr>
              <a:t> (2020)</a:t>
            </a:r>
            <a:endParaRPr lang="en-US" altLang="de-DE" sz="1000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4.png"/><Relationship Id="rId7" Type="http://schemas.openxmlformats.org/officeDocument/2006/relationships/image" Target="../media/image9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Relationship Id="rId9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2.png"/><Relationship Id="rId7" Type="http://schemas.openxmlformats.org/officeDocument/2006/relationships/image" Target="../media/image1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10" Type="http://schemas.openxmlformats.org/officeDocument/2006/relationships/image" Target="../media/image221.png"/><Relationship Id="rId4" Type="http://schemas.openxmlformats.org/officeDocument/2006/relationships/image" Target="../media/image110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www.google.co.in/url?sa=i&amp;rct=j&amp;q=&amp;esrc=s&amp;source=images&amp;cd=&amp;cad=rja&amp;uact=8&amp;ved=0ahUKEwjB1LjC4OfLAhWGt44KHTQhD90QjRwIBw&amp;url=https://geoinfo.nmt.edu/resources/uranium/basics.html&amp;psig=AFQjCNE958qn0bY1Bq2OL4WbBmX-lvNUtw&amp;ust=145940472497722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4.png"/><Relationship Id="rId7" Type="http://schemas.openxmlformats.org/officeDocument/2006/relationships/image" Target="../media/image9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3.png"/><Relationship Id="rId7" Type="http://schemas.openxmlformats.org/officeDocument/2006/relationships/image" Target="../media/image8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0" Type="http://schemas.openxmlformats.org/officeDocument/2006/relationships/image" Target="../media/image9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8.emf"/><Relationship Id="rId3" Type="http://schemas.openxmlformats.org/officeDocument/2006/relationships/image" Target="../media/image49.png"/><Relationship Id="rId7" Type="http://schemas.openxmlformats.org/officeDocument/2006/relationships/image" Target="../media/image170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47.emf"/><Relationship Id="rId5" Type="http://schemas.openxmlformats.org/officeDocument/2006/relationships/image" Target="../media/image15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0.png"/><Relationship Id="rId9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4.jpeg"/><Relationship Id="rId1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51.png"/><Relationship Id="rId4" Type="http://schemas.openxmlformats.org/officeDocument/2006/relationships/image" Target="../media/image70.png"/><Relationship Id="rId9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55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7.png"/><Relationship Id="rId4" Type="http://schemas.openxmlformats.org/officeDocument/2006/relationships/image" Target="../media/image3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g"/><Relationship Id="rId7" Type="http://schemas.openxmlformats.org/officeDocument/2006/relationships/image" Target="../media/image7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Analysis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40000" y="720000"/>
            <a:ext cx="838562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 smtClean="0"/>
              <a:t>Quality of measurements (standard deviation, full with at half maximum FWHM)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smtClean="0"/>
              <a:t>Statistical error: peak on top of a background</a:t>
            </a:r>
          </a:p>
          <a:p>
            <a:r>
              <a:rPr lang="en-US" dirty="0">
                <a:solidFill>
                  <a:srgbClr val="003399"/>
                </a:solidFill>
              </a:rPr>
              <a:t> </a:t>
            </a:r>
            <a:endParaRPr lang="en-US" dirty="0" smtClean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Mean </a:t>
            </a:r>
            <a:r>
              <a:rPr lang="en-US" dirty="0" smtClean="0"/>
              <a:t>value and standard deviation (without and with errors of individual data points)</a:t>
            </a:r>
          </a:p>
          <a:p>
            <a:r>
              <a:rPr lang="en-US" dirty="0">
                <a:solidFill>
                  <a:srgbClr val="003399"/>
                </a:solidFill>
              </a:rPr>
              <a:t>	</a:t>
            </a:r>
            <a:r>
              <a:rPr lang="en-US" dirty="0" smtClean="0"/>
              <a:t>Results for a limited number of </a:t>
            </a:r>
            <a:r>
              <a:rPr lang="en-US" dirty="0" smtClean="0"/>
              <a:t>measurements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smtClean="0"/>
              <a:t>Least-squares </a:t>
            </a:r>
            <a:r>
              <a:rPr lang="en-US" dirty="0" smtClean="0"/>
              <a:t>regression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smtClean="0"/>
              <a:t>Decay curve measured with low statistics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0" y="5220000"/>
            <a:ext cx="1582819" cy="102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00" y="5220000"/>
            <a:ext cx="1582819" cy="102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1404000"/>
            <a:ext cx="1372024" cy="91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2988000"/>
            <a:ext cx="1731414" cy="84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73" y="4068000"/>
            <a:ext cx="761482" cy="87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0" y="4068000"/>
            <a:ext cx="1193834" cy="8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Least-Squares Fit of a Straight Line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5576" y="184482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interested in finding a curve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095448" y="1853592"/>
                <a:ext cx="1062599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448" y="1853592"/>
                <a:ext cx="1062599" cy="2769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755576" y="2844104"/>
            <a:ext cx="2531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617696" y="2636912"/>
                <a:ext cx="2952668" cy="680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14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sz="1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696" y="2636912"/>
                <a:ext cx="2952668" cy="6805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755576" y="3501008"/>
            <a:ext cx="2980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find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such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31285" y="3429000"/>
                <a:ext cx="1232581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𝑑𝑎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𝑑𝑏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285" y="3429000"/>
                <a:ext cx="1232581" cy="462884"/>
              </a:xfrm>
              <a:prstGeom prst="rect">
                <a:avLst/>
              </a:prstGeom>
              <a:blipFill rotWithShape="1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799304" y="4005064"/>
                <a:ext cx="2432461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𝑑𝑎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de-DE" sz="1200" b="0" i="1" smtClean="0">
                              <a:latin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304" y="4005064"/>
                <a:ext cx="2432461" cy="596445"/>
              </a:xfrm>
              <a:prstGeom prst="rect">
                <a:avLst/>
              </a:prstGeom>
              <a:blipFill rotWithShape="1">
                <a:blip r:embed="rId5"/>
                <a:stretch>
                  <a:fillRect l="-251" t="-95918" b="-1479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752000" y="4005064"/>
                <a:ext cx="1725601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𝑛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200" b="0" i="1" smtClean="0">
                          <a:latin typeface="Cambria Math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00" y="4005064"/>
                <a:ext cx="1725601" cy="596445"/>
              </a:xfrm>
              <a:prstGeom prst="rect">
                <a:avLst/>
              </a:prstGeom>
              <a:blipFill rotWithShape="1">
                <a:blip r:embed="rId6"/>
                <a:stretch>
                  <a:fillRect t="-95918" r="-50177" b="-1479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793703" y="4632755"/>
                <a:ext cx="2669897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𝑑𝑏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703" y="4632755"/>
                <a:ext cx="2669897" cy="596445"/>
              </a:xfrm>
              <a:prstGeom prst="rect">
                <a:avLst/>
              </a:prstGeom>
              <a:blipFill rotWithShape="1">
                <a:blip r:embed="rId7"/>
                <a:stretch>
                  <a:fillRect l="-228" t="-95918" b="-1479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752000" y="4632755"/>
                <a:ext cx="2223494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𝑎</m:t>
                      </m:r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r>
                        <a:rPr lang="de-DE" sz="1200" b="0" i="1" smtClean="0">
                          <a:latin typeface="Cambria Math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200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00" y="4632755"/>
                <a:ext cx="2223494" cy="596445"/>
              </a:xfrm>
              <a:prstGeom prst="rect">
                <a:avLst/>
              </a:prstGeom>
              <a:blipFill rotWithShape="1">
                <a:blip r:embed="rId8"/>
                <a:stretch>
                  <a:fillRect l="-16209" t="-95918" r="-28571" b="-1479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feil nach rechts 13"/>
          <p:cNvSpPr>
            <a:spLocks noChangeAspect="1"/>
          </p:cNvSpPr>
          <p:nvPr/>
        </p:nvSpPr>
        <p:spPr>
          <a:xfrm>
            <a:off x="4391576" y="4248104"/>
            <a:ext cx="324029" cy="108000"/>
          </a:xfrm>
          <a:prstGeom prst="rightArrow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>
            <a:spLocks noChangeAspect="1"/>
          </p:cNvSpPr>
          <p:nvPr/>
        </p:nvSpPr>
        <p:spPr>
          <a:xfrm>
            <a:off x="4391576" y="4896104"/>
            <a:ext cx="324029" cy="108000"/>
          </a:xfrm>
          <a:prstGeom prst="rightArrow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LeastSquaresOffse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72" y="899753"/>
            <a:ext cx="291846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3" grpId="0"/>
      <p:bldP spid="8" grpId="0"/>
      <p:bldP spid="10" grpId="0"/>
      <p:bldP spid="12" grpId="0"/>
      <p:bldP spid="13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Least-Squares Fit of a Straight Line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1118401" y="836712"/>
            <a:ext cx="5181791" cy="1224136"/>
            <a:chOff x="1118401" y="836712"/>
            <a:chExt cx="5181791" cy="1224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/>
                <p:cNvSpPr txBox="1"/>
                <p:nvPr/>
              </p:nvSpPr>
              <p:spPr>
                <a:xfrm>
                  <a:off x="1124002" y="836712"/>
                  <a:ext cx="2432461" cy="596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de-DE" sz="1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200" b="0" i="1" smtClean="0">
                                <a:latin typeface="Cambria Math"/>
                              </a:rPr>
                              <m:t>𝑑𝑎</m:t>
                            </m:r>
                          </m:den>
                        </m:f>
                        <m:r>
                          <a:rPr lang="de-DE" sz="12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de-DE" sz="12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1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de-DE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de-DE" sz="1200" b="0" i="1" smtClean="0">
                                <a:latin typeface="Cambria Math"/>
                              </a:rPr>
                              <m:t>=0</m:t>
                            </m:r>
                          </m:e>
                        </m:nary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002" y="836712"/>
                  <a:ext cx="2432461" cy="59644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51" t="-95918" b="-14795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4076698" y="836712"/>
                  <a:ext cx="1725601" cy="596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/>
                          </a:rPr>
                          <m:t>𝑛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de-DE" sz="1200" b="0" i="1" smtClean="0">
                            <a:latin typeface="Cambria Math"/>
                          </a:rPr>
                          <m:t>𝑏</m:t>
                        </m:r>
                        <m:nary>
                          <m:naryPr>
                            <m:chr m:val="∑"/>
                            <m:ctrlPr>
                              <a:rPr lang="de-DE" sz="12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698" y="836712"/>
                  <a:ext cx="1725601" cy="5964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95918" r="-50177" b="-14795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1118401" y="1464403"/>
                  <a:ext cx="2669897" cy="596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de-DE" sz="1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200" b="0" i="1" smtClean="0">
                                <a:latin typeface="Cambria Math"/>
                              </a:rPr>
                              <m:t>𝑑𝑏</m:t>
                            </m:r>
                          </m:den>
                        </m:f>
                        <m:r>
                          <a:rPr lang="de-DE" sz="12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de-DE" sz="12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nary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401" y="1464403"/>
                  <a:ext cx="2669897" cy="5964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28" t="-95918" b="-14795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4076698" y="1464403"/>
                  <a:ext cx="2223494" cy="596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/>
                          </a:rPr>
                          <m:t>𝑎</m:t>
                        </m:r>
                        <m:nary>
                          <m:naryPr>
                            <m:chr m:val="∑"/>
                            <m:ctrlPr>
                              <a:rPr lang="de-DE" sz="12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de-DE" sz="1200" b="0" i="1" smtClean="0">
                            <a:latin typeface="Cambria Math"/>
                          </a:rPr>
                          <m:t>+</m:t>
                        </m:r>
                        <m:r>
                          <a:rPr lang="de-DE" sz="1200" b="0" i="1" smtClean="0">
                            <a:latin typeface="Cambria Math"/>
                          </a:rPr>
                          <m:t>𝑏</m:t>
                        </m:r>
                        <m:nary>
                          <m:naryPr>
                            <m:chr m:val="∑"/>
                            <m:ctrlPr>
                              <a:rPr lang="de-DE" sz="12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sz="1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1200" b="0" i="1" smtClean="0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de-DE" sz="12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de-DE" sz="12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698" y="1464403"/>
                  <a:ext cx="2223494" cy="59644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6209" t="-95918" r="-28571" b="-14795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Pfeil nach rechts 13"/>
            <p:cNvSpPr>
              <a:spLocks noChangeAspect="1"/>
            </p:cNvSpPr>
            <p:nvPr/>
          </p:nvSpPr>
          <p:spPr>
            <a:xfrm>
              <a:off x="3716274" y="1079752"/>
              <a:ext cx="324029" cy="108000"/>
            </a:xfrm>
            <a:prstGeom prst="rightArrow">
              <a:avLst/>
            </a:prstGeom>
            <a:noFill/>
            <a:ln w="127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Pfeil nach rechts 14"/>
            <p:cNvSpPr>
              <a:spLocks noChangeAspect="1"/>
            </p:cNvSpPr>
            <p:nvPr/>
          </p:nvSpPr>
          <p:spPr>
            <a:xfrm>
              <a:off x="3716274" y="1727752"/>
              <a:ext cx="324029" cy="108000"/>
            </a:xfrm>
            <a:prstGeom prst="rightArrow">
              <a:avLst/>
            </a:prstGeom>
            <a:noFill/>
            <a:ln w="127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960000" y="2215135"/>
                <a:ext cx="2663999" cy="781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11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de-DE" sz="11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de-DE" sz="110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</m:m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de-DE" sz="11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11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215135"/>
                <a:ext cx="2663999" cy="7818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960000" y="3212976"/>
                <a:ext cx="2804486" cy="814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11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1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11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mr>
                                <m:m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11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1100" b="0" i="1" smtClean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1100" b="0" i="1" smtClean="0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1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de-DE" sz="11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3212976"/>
                <a:ext cx="2804486" cy="8149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1980000" y="2467543"/>
            <a:ext cx="109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980000" y="4437112"/>
            <a:ext cx="176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2x2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inverse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960000" y="4154785"/>
                <a:ext cx="4492512" cy="781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11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1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1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1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1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de-DE" sz="1100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de-DE" sz="1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sz="11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1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1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de-DE" sz="11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m:rPr>
                                    <m:brk m:alnAt="7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4154785"/>
                <a:ext cx="4492512" cy="7818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3960000" y="5121482"/>
                <a:ext cx="2644314" cy="522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100" b="0" i="0" smtClean="0">
                          <a:latin typeface="Cambria Math"/>
                        </a:rPr>
                        <m:t>a</m:t>
                      </m:r>
                      <m:r>
                        <a:rPr lang="de-DE" sz="11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1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1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100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1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1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1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1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de-DE" sz="1100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de-DE" sz="1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sz="11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1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1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5121482"/>
                <a:ext cx="2644314" cy="522707"/>
              </a:xfrm>
              <a:prstGeom prst="rect">
                <a:avLst/>
              </a:prstGeom>
              <a:blipFill rotWithShape="1">
                <a:blip r:embed="rId9"/>
                <a:stretch>
                  <a:fillRect t="-45349" b="-732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960000" y="5650291"/>
                <a:ext cx="2252475" cy="515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/>
                        </a:rPr>
                        <m:t>𝑏</m:t>
                      </m:r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de-DE" sz="1100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1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1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1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1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1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de-DE" sz="1100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de-DE" sz="1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sz="11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1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1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5650291"/>
                <a:ext cx="2252475" cy="515013"/>
              </a:xfrm>
              <a:prstGeom prst="rect">
                <a:avLst/>
              </a:prstGeom>
              <a:blipFill rotWithShape="1">
                <a:blip r:embed="rId10"/>
                <a:stretch>
                  <a:fillRect t="-48810" r="-4065" b="-7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eck 26"/>
          <p:cNvSpPr/>
          <p:nvPr/>
        </p:nvSpPr>
        <p:spPr>
          <a:xfrm>
            <a:off x="3878288" y="5013176"/>
            <a:ext cx="2781944" cy="12961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4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3" grpId="0"/>
      <p:bldP spid="25" grpId="0"/>
      <p:bldP spid="26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Least-Squares Fit of a Straight Line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786553" y="908720"/>
            <a:ext cx="2781944" cy="1296144"/>
            <a:chOff x="3878288" y="5013176"/>
            <a:chExt cx="2781944" cy="1296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3960000" y="5121482"/>
                  <a:ext cx="2644314" cy="522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1100" b="0" i="0" smtClean="0">
                            <a:latin typeface="Cambria Math"/>
                          </a:rPr>
                          <m:t>a</m:t>
                        </m:r>
                        <m:r>
                          <a:rPr lang="de-DE" sz="1100" b="0" i="0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100" b="0" i="1" smtClean="0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de-DE" sz="1100" b="0" i="1" smtClean="0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de-DE" sz="1100" b="0" i="1" smtClean="0">
                                <a:latin typeface="Cambria Math"/>
                              </a:rPr>
                              <m:t>𝑛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de-DE" sz="11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11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de-DE" sz="1100" dirty="0"/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000" y="5121482"/>
                  <a:ext cx="2644314" cy="52270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45349" b="-732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/>
                <p:cNvSpPr txBox="1"/>
                <p:nvPr/>
              </p:nvSpPr>
              <p:spPr>
                <a:xfrm>
                  <a:off x="3960000" y="5650291"/>
                  <a:ext cx="2252475" cy="5150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100" b="0" i="1" smtClean="0">
                            <a:latin typeface="Cambria Math"/>
                          </a:rPr>
                          <m:t>𝑏</m:t>
                        </m:r>
                        <m:r>
                          <a:rPr lang="de-DE" sz="11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1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1100" b="0" i="1" smtClean="0">
                                <a:latin typeface="Cambria Math"/>
                              </a:rPr>
                              <m:t>𝑛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de-DE" sz="1100" b="0" i="1" smtClean="0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de-DE" sz="1100" b="0" i="1" smtClean="0">
                                <a:latin typeface="Cambria Math"/>
                              </a:rPr>
                              <m:t>𝑛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de-DE" sz="11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11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11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de-DE" sz="1100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de-DE" sz="1100" dirty="0"/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000" y="5650291"/>
                  <a:ext cx="2252475" cy="5150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8810" r="-4054" b="-7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hteck 26"/>
            <p:cNvSpPr/>
            <p:nvPr/>
          </p:nvSpPr>
          <p:spPr>
            <a:xfrm>
              <a:off x="3878288" y="5013176"/>
              <a:ext cx="2781944" cy="12961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01611"/>
              </p:ext>
            </p:extLst>
          </p:nvPr>
        </p:nvGraphicFramePr>
        <p:xfrm>
          <a:off x="900000" y="2700000"/>
          <a:ext cx="468011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de-DE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de-DE" sz="1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de-DE" sz="1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∙y</a:t>
                      </a:r>
                      <a:r>
                        <a:rPr lang="de-DE" sz="1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de-DE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f(x)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de-DE" sz="1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de-DE" sz="1400" baseline="-25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-f(x</a:t>
                      </a:r>
                      <a:r>
                        <a:rPr lang="de-DE" sz="1400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)]</a:t>
                      </a:r>
                      <a:r>
                        <a:rPr lang="de-DE" sz="14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4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4492,8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43264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2356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23104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1175,2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12769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7037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51529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1781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18769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7711,2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56644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3382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31684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1081,6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10816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3629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36481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16900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184,1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34179,8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301960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183,9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00000" y="2340000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63200" y="2700000"/>
            <a:ext cx="1548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725525" y="960347"/>
                <a:ext cx="2084801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de-DE" sz="1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525" y="960347"/>
                <a:ext cx="2084801" cy="596445"/>
              </a:xfrm>
              <a:prstGeom prst="rect">
                <a:avLst/>
              </a:prstGeom>
              <a:blipFill rotWithShape="1">
                <a:blip r:embed="rId4"/>
                <a:stretch>
                  <a:fillRect t="-96907" r="-9064" b="-1505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pieren 17"/>
          <p:cNvGrpSpPr/>
          <p:nvPr/>
        </p:nvGrpSpPr>
        <p:grpSpPr>
          <a:xfrm>
            <a:off x="5760000" y="3268967"/>
            <a:ext cx="2001439" cy="1312161"/>
            <a:chOff x="5760000" y="2916232"/>
            <a:chExt cx="2001439" cy="1312161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5760000" y="2916232"/>
              <a:ext cx="2001439" cy="872808"/>
              <a:chOff x="5760000" y="2700208"/>
              <a:chExt cx="2001439" cy="872808"/>
            </a:xfrm>
          </p:grpSpPr>
          <p:sp>
            <p:nvSpPr>
              <p:cNvPr id="5" name="Textfeld 4"/>
              <p:cNvSpPr txBox="1"/>
              <p:nvPr/>
            </p:nvSpPr>
            <p:spPr>
              <a:xfrm>
                <a:off x="6390551" y="3265239"/>
                <a:ext cx="13708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0,161±0,017</a:t>
                </a:r>
                <a:endParaRPr lang="de-DE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6390551" y="3049215"/>
                <a:ext cx="12410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-8,65±2,89</a:t>
                </a:r>
                <a:endParaRPr lang="de-DE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feld 11"/>
                  <p:cNvSpPr txBox="1"/>
                  <p:nvPr/>
                </p:nvSpPr>
                <p:spPr>
                  <a:xfrm>
                    <a:off x="5760000" y="2700208"/>
                    <a:ext cx="1459054" cy="307777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de-DE" sz="1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feld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0000" y="2700208"/>
                    <a:ext cx="1459054" cy="30777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3774"/>
                    </a:stretch>
                  </a:blipFill>
                  <a:ln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6372200" y="3933056"/>
                  <a:ext cx="1023870" cy="2953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1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20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1200" b="0" i="1" smtClean="0">
                            <a:latin typeface="Cambria Math"/>
                          </a:rPr>
                          <m:t>=5,625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3933056"/>
                  <a:ext cx="1023870" cy="29533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4067999" y="2700000"/>
                <a:ext cx="3872976" cy="36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09CAC0C-691D-4188-82EB-29CBBEC7A0BC}" type="mathplaceholder">
                        <a:rPr lang="de-DE" i="1" smtClean="0">
                          <a:latin typeface="Cambria Math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99" y="2700000"/>
                <a:ext cx="3872976" cy="3672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725525" y="2348880"/>
                <a:ext cx="3308021" cy="594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2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𝑑𝑏</m:t>
                                      </m:r>
                                    </m:num>
                                    <m:den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de-DE" sz="1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2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de-DE" sz="1200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de-DE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sz="1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525" y="2348880"/>
                <a:ext cx="3308021" cy="594522"/>
              </a:xfrm>
              <a:prstGeom prst="rect">
                <a:avLst/>
              </a:prstGeom>
              <a:blipFill rotWithShape="1">
                <a:blip r:embed="rId10"/>
                <a:stretch>
                  <a:fillRect l="-1105" t="-96939" b="-1469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725525" y="1772816"/>
                <a:ext cx="3310971" cy="594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2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𝑑𝑎</m:t>
                                      </m:r>
                                    </m:num>
                                    <m:den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de-DE" sz="1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2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de-DE" sz="1200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de-DE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sz="1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525" y="1772816"/>
                <a:ext cx="3310971" cy="594522"/>
              </a:xfrm>
              <a:prstGeom prst="rect">
                <a:avLst/>
              </a:prstGeom>
              <a:blipFill rotWithShape="1">
                <a:blip r:embed="rId11"/>
                <a:stretch>
                  <a:fillRect l="-921" t="-97938" b="-1494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725525" y="764704"/>
            <a:ext cx="136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725525" y="1556792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6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Least-Squares Regression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1124744"/>
            <a:ext cx="6341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limited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800000" y="1556792"/>
                <a:ext cx="2793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𝑙𝑛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1556792"/>
                <a:ext cx="279307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22951" b="-114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123728" y="2564904"/>
                <a:ext cx="1539589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564904"/>
                <a:ext cx="1539589" cy="374270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195855" y="2564904"/>
                <a:ext cx="3472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𝑙𝑜𝑔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𝑙𝑜𝑔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𝑏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55" y="2564904"/>
                <a:ext cx="347248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feil nach rechts 6"/>
          <p:cNvSpPr>
            <a:spLocks noChangeAspect="1"/>
          </p:cNvSpPr>
          <p:nvPr/>
        </p:nvSpPr>
        <p:spPr>
          <a:xfrm>
            <a:off x="3851920" y="2708920"/>
            <a:ext cx="324029" cy="108000"/>
          </a:xfrm>
          <a:prstGeom prst="rightArrow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123728" y="3126738"/>
                <a:ext cx="167526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126738"/>
                <a:ext cx="1675267" cy="374270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355976" y="3131676"/>
                <a:ext cx="2596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𝑏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131676"/>
                <a:ext cx="259622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feil nach rechts 9"/>
          <p:cNvSpPr>
            <a:spLocks noChangeAspect="1"/>
          </p:cNvSpPr>
          <p:nvPr/>
        </p:nvSpPr>
        <p:spPr>
          <a:xfrm>
            <a:off x="3851920" y="3284984"/>
            <a:ext cx="324029" cy="108000"/>
          </a:xfrm>
          <a:prstGeom prst="rightArrow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116000" y="2132856"/>
            <a:ext cx="2404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Linearization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non-linear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  <a:r>
              <a:rPr lang="de-DE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780000"/>
            <a:ext cx="3114286" cy="229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0000"/>
            <a:ext cx="1902117" cy="219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4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Least-Squares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260000" y="2604477"/>
                <a:ext cx="2528706" cy="680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2604477"/>
                <a:ext cx="2528706" cy="6805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260000" y="1124744"/>
                <a:ext cx="269240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1124744"/>
                <a:ext cx="2692404" cy="8485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6907436" y="2731786"/>
                <a:ext cx="1048940" cy="425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436" y="2731786"/>
                <a:ext cx="1048940" cy="425886"/>
              </a:xfrm>
              <a:prstGeom prst="rect">
                <a:avLst/>
              </a:prstGeom>
              <a:blipFill rotWithShape="1">
                <a:blip r:embed="rId4"/>
                <a:stretch>
                  <a:fillRect t="-90000" r="-34302" b="-14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3939107" y="2806230"/>
            <a:ext cx="3009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5536" y="2204864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461754" y="2235641"/>
                <a:ext cx="1062599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54" y="2235641"/>
                <a:ext cx="1062599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4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Appendix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00000"/>
            <a:ext cx="44481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476000"/>
            <a:ext cx="4659312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240000"/>
            <a:ext cx="5116512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2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476672"/>
            <a:ext cx="6524625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924672"/>
            <a:ext cx="7818437" cy="3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9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48032"/>
            <a:ext cx="7818437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373934"/>
            <a:ext cx="4535487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Decay Activities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eoinfo.nmt.edu/resources/uranium/images/radioactive-atom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357438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4104640" cy="368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650207" y="1124744"/>
            <a:ext cx="7040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</a:t>
            </a:r>
          </a:p>
          <a:p>
            <a:pPr algn="ctr"/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43777" y="1124744"/>
            <a:ext cx="8130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daughter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</a:t>
            </a:r>
          </a:p>
          <a:p>
            <a:pPr algn="ctr"/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27784" y="5661248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half-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-72000" y="4156244"/>
            <a:ext cx="25955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isotope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Decay Activities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80728"/>
            <a:ext cx="3863675" cy="2135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080000" y="1080000"/>
                <a:ext cx="1637371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𝑁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080000"/>
                <a:ext cx="1637371" cy="3796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080000" y="1620000"/>
                <a:ext cx="2001445" cy="388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620000"/>
                <a:ext cx="2001445" cy="388248"/>
              </a:xfrm>
              <a:prstGeom prst="rect">
                <a:avLst/>
              </a:prstGeom>
              <a:blipFill rotWithShape="1">
                <a:blip r:embed="rId4"/>
                <a:stretch>
                  <a:fillRect t="-152381" r="-33841" b="-2269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080000" y="2340000"/>
                <a:ext cx="1304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𝑦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𝑏𝑡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2340000"/>
                <a:ext cx="130439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2407829" y="2401143"/>
            <a:ext cx="2956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(N), a =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(N0)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= -1/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080000" y="2952000"/>
                <a:ext cx="31193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uncertainty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counts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i="1" dirty="0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Poisson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2952000"/>
                <a:ext cx="3119315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391" t="-1961" b="-176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124773" y="2924944"/>
                <a:ext cx="1167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773" y="2924944"/>
                <a:ext cx="1167307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1080000" y="3420000"/>
            <a:ext cx="3993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time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080000" y="4077072"/>
                <a:ext cx="3348289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𝑙𝑛𝑁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𝑑𝑙𝑛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𝑑𝑁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077072"/>
                <a:ext cx="3348289" cy="7085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0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608000" y="2916000"/>
                <a:ext cx="2369495" cy="616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0" y="2916000"/>
                <a:ext cx="2369495" cy="616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2484000" y="3060000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 function: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440000" y="3960000"/>
            <a:ext cx="295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Width at Half Maximum</a:t>
            </a:r>
            <a:r>
              <a:rPr lang="de-DE" dirty="0" smtClean="0"/>
              <a:t>: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608000" y="4009441"/>
                <a:ext cx="2181046" cy="315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𝐹𝑊𝐻𝑀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0" y="4009441"/>
                <a:ext cx="2181046" cy="315151"/>
              </a:xfrm>
              <a:prstGeom prst="rect">
                <a:avLst/>
              </a:prstGeom>
              <a:blipFill>
                <a:blip r:embed="rId3"/>
                <a:stretch>
                  <a:fillRect l="-2235" r="-559" b="-98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s://upload.wikimedia.org/wikipedia/commons/thumb/8/8c/Standard_deviation_diagram.svg/400px-Standard_deviation_diagra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4566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Background Radiation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80000" y="1260000"/>
            <a:ext cx="752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constantly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Earth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emitted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619672" y="1988840"/>
            <a:ext cx="2876108" cy="369332"/>
            <a:chOff x="1691680" y="2204864"/>
            <a:chExt cx="2876108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1691680" y="2204864"/>
              <a:ext cx="2876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=D+D</a:t>
              </a:r>
              <a:r>
                <a:rPr lang="de-DE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D=D</a:t>
              </a:r>
              <a:r>
                <a:rPr lang="de-DE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-D</a:t>
              </a:r>
              <a:r>
                <a:rPr lang="de-DE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Pfeil nach rechts 6"/>
            <p:cNvSpPr/>
            <p:nvPr/>
          </p:nvSpPr>
          <p:spPr>
            <a:xfrm>
              <a:off x="2987824" y="2308230"/>
              <a:ext cx="288032" cy="112658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080000" y="2708920"/>
            <a:ext cx="3852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Earth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such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cosmic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rays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such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radon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Earth‘s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crust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26" y="2226096"/>
            <a:ext cx="3276190" cy="249904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440000" y="4365104"/>
            <a:ext cx="235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Attention: Error </a:t>
            </a:r>
            <a:r>
              <a:rPr lang="de-DE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ropagation !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1052736"/>
            <a:ext cx="7221849" cy="494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altLang="de-DE" sz="2400" dirty="0">
                <a:latin typeface="Times New Roman" pitchFamily="18" charset="0"/>
                <a:cs typeface="Times New Roman" pitchFamily="18" charset="0"/>
              </a:rPr>
              <a:t>One run of decay counts/interval (</a:t>
            </a:r>
            <a:r>
              <a:rPr lang="en-US" altLang="de-DE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de-DE" sz="2400" dirty="0">
                <a:latin typeface="Times New Roman" pitchFamily="18" charset="0"/>
                <a:cs typeface="Times New Roman" pitchFamily="18" charset="0"/>
              </a:rPr>
              <a:t>) vs. time (</a:t>
            </a:r>
            <a:r>
              <a:rPr lang="en-US" altLang="de-DE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de-DE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Calibri" pitchFamily="34" charset="0"/>
              <a:buAutoNum type="alphaLcPeriod"/>
            </a:pPr>
            <a:r>
              <a:rPr lang="en-US" altLang="de-DE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 start counting shortly after sample is loaded</a:t>
            </a:r>
          </a:p>
          <a:p>
            <a:pPr lvl="1">
              <a:spcBef>
                <a:spcPct val="20000"/>
              </a:spcBef>
              <a:buFont typeface="Calibri" pitchFamily="34" charset="0"/>
              <a:buAutoNum type="alphaLcPeriod"/>
            </a:pP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Sampling rate: 10 second/sample (</a:t>
            </a:r>
            <a:r>
              <a:rPr lang="el-GR" altLang="de-DE" sz="20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de-DE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Calibri" pitchFamily="34" charset="0"/>
              <a:buAutoNum type="alphaLcPeriod"/>
            </a:pP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Run time: 600 seconds (# of measurements: </a:t>
            </a:r>
            <a:r>
              <a:rPr lang="en-US" altLang="de-DE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=60).</a:t>
            </a:r>
          </a:p>
          <a:p>
            <a:pPr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altLang="de-DE" sz="2400" dirty="0">
                <a:latin typeface="Times New Roman" pitchFamily="18" charset="0"/>
                <a:cs typeface="Times New Roman" pitchFamily="18" charset="0"/>
              </a:rPr>
              <a:t>Measurement of background radiation</a:t>
            </a:r>
          </a:p>
          <a:p>
            <a:pPr lvl="1">
              <a:spcBef>
                <a:spcPct val="20000"/>
              </a:spcBef>
              <a:buFont typeface="Calibri" pitchFamily="34" charset="0"/>
              <a:buAutoNum type="alphaLcPeriod"/>
            </a:pP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Wait 20-30 minutes</a:t>
            </a:r>
          </a:p>
          <a:p>
            <a:pPr lvl="1">
              <a:spcBef>
                <a:spcPct val="20000"/>
              </a:spcBef>
              <a:buFont typeface="Calibri" pitchFamily="34" charset="0"/>
              <a:buAutoNum type="alphaLcPeriod"/>
            </a:pP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Repeat the counting experiment in 1.</a:t>
            </a:r>
          </a:p>
          <a:p>
            <a:pPr lvl="1">
              <a:spcBef>
                <a:spcPct val="20000"/>
              </a:spcBef>
              <a:buFont typeface="Calibri" pitchFamily="34" charset="0"/>
              <a:buAutoNum type="alphaLcPeriod"/>
            </a:pPr>
            <a:r>
              <a:rPr lang="en-US" altLang="de-DE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sure no other radioactive sources near your counter</a:t>
            </a:r>
            <a:endParaRPr lang="en-US" altLang="de-DE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altLang="de-DE" sz="2400" dirty="0">
                <a:latin typeface="Times New Roman" pitchFamily="18" charset="0"/>
                <a:cs typeface="Times New Roman" pitchFamily="18" charset="0"/>
              </a:rPr>
              <a:t>Analyze data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Subtract background </a:t>
            </a:r>
            <a:r>
              <a:rPr lang="en-US" altLang="de-DE" sz="2000" i="1" dirty="0">
                <a:latin typeface="Times New Roman" pitchFamily="18" charset="0"/>
                <a:cs typeface="Times New Roman" pitchFamily="18" charset="0"/>
              </a:rPr>
              <a:t>D=D*-D</a:t>
            </a:r>
            <a:r>
              <a:rPr lang="en-US" altLang="de-DE" sz="2000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, error propagation.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 plot </a:t>
            </a:r>
            <a:r>
              <a:rPr lang="en-US" altLang="de-DE" sz="20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 vs. </a:t>
            </a:r>
            <a:r>
              <a:rPr lang="en-US" altLang="de-DE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de-DE" sz="20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altLang="de-DE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 vs. </a:t>
            </a:r>
            <a:r>
              <a:rPr lang="en-US" altLang="de-DE" sz="2000" i="1" dirty="0">
                <a:latin typeface="Times New Roman" pitchFamily="18" charset="0"/>
                <a:cs typeface="Times New Roman" pitchFamily="18" charset="0"/>
              </a:rPr>
              <a:t>t 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Least square fit and overlap your fitting curves with data plots.</a:t>
            </a:r>
          </a:p>
          <a:p>
            <a:endParaRPr lang="de-DE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Squares Fitting of Decay Counts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Decay </a:t>
            </a:r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2" y="1124744"/>
            <a:ext cx="3280867" cy="22603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338533" y="1124744"/>
                <a:ext cx="544573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33" y="1124744"/>
                <a:ext cx="544573" cy="6164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3969339" y="3284869"/>
            <a:ext cx="258651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t/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788024" y="1340768"/>
                <a:ext cx="1607812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𝑁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340768"/>
                <a:ext cx="1607812" cy="3822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677769" y="1804437"/>
                <a:ext cx="2198487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69" y="1804437"/>
                <a:ext cx="2198487" cy="616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4572000" y="3649699"/>
            <a:ext cx="4104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Binning of a data set is a pre-processing technique for data smoothing .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content of 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original channels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now contained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 new channel</a:t>
            </a:r>
            <a:endParaRPr lang="en-US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3" y="3624190"/>
            <a:ext cx="3220517" cy="2253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323528" y="3676645"/>
                <a:ext cx="544573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76645"/>
                <a:ext cx="544573" cy="61645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3953309" y="5774372"/>
            <a:ext cx="258651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t/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1123950" y="4624388"/>
            <a:ext cx="3014663" cy="885825"/>
          </a:xfrm>
          <a:custGeom>
            <a:avLst/>
            <a:gdLst>
              <a:gd name="connsiteX0" fmla="*/ 0 w 3014663"/>
              <a:gd name="connsiteY0" fmla="*/ 0 h 885825"/>
              <a:gd name="connsiteX1" fmla="*/ 514350 w 3014663"/>
              <a:gd name="connsiteY1" fmla="*/ 300037 h 885825"/>
              <a:gd name="connsiteX2" fmla="*/ 1000125 w 3014663"/>
              <a:gd name="connsiteY2" fmla="*/ 528637 h 885825"/>
              <a:gd name="connsiteX3" fmla="*/ 1504950 w 3014663"/>
              <a:gd name="connsiteY3" fmla="*/ 671512 h 885825"/>
              <a:gd name="connsiteX4" fmla="*/ 2009775 w 3014663"/>
              <a:gd name="connsiteY4" fmla="*/ 757237 h 885825"/>
              <a:gd name="connsiteX5" fmla="*/ 2519363 w 3014663"/>
              <a:gd name="connsiteY5" fmla="*/ 833437 h 885825"/>
              <a:gd name="connsiteX6" fmla="*/ 3014663 w 3014663"/>
              <a:gd name="connsiteY6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4663" h="885825">
                <a:moveTo>
                  <a:pt x="0" y="0"/>
                </a:moveTo>
                <a:cubicBezTo>
                  <a:pt x="173831" y="105965"/>
                  <a:pt x="347663" y="211931"/>
                  <a:pt x="514350" y="300037"/>
                </a:cubicBezTo>
                <a:cubicBezTo>
                  <a:pt x="681037" y="388143"/>
                  <a:pt x="835025" y="466725"/>
                  <a:pt x="1000125" y="528637"/>
                </a:cubicBezTo>
                <a:cubicBezTo>
                  <a:pt x="1165225" y="590549"/>
                  <a:pt x="1336675" y="633412"/>
                  <a:pt x="1504950" y="671512"/>
                </a:cubicBezTo>
                <a:cubicBezTo>
                  <a:pt x="1673225" y="709612"/>
                  <a:pt x="1840706" y="730250"/>
                  <a:pt x="2009775" y="757237"/>
                </a:cubicBezTo>
                <a:cubicBezTo>
                  <a:pt x="2178844" y="784225"/>
                  <a:pt x="2351882" y="812006"/>
                  <a:pt x="2519363" y="833437"/>
                </a:cubicBezTo>
                <a:cubicBezTo>
                  <a:pt x="2686844" y="854868"/>
                  <a:pt x="2850753" y="870346"/>
                  <a:pt x="3014663" y="88582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339752" y="438556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=14 s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4680000" y="2564904"/>
            <a:ext cx="1764208" cy="459934"/>
            <a:chOff x="4680000" y="2564904"/>
            <a:chExt cx="1764208" cy="459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/>
                <p:cNvSpPr txBox="1"/>
                <p:nvPr/>
              </p:nvSpPr>
              <p:spPr>
                <a:xfrm>
                  <a:off x="5451950" y="2564904"/>
                  <a:ext cx="992258" cy="4599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3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950" y="2564904"/>
                  <a:ext cx="992258" cy="45993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18667" r="-66871" b="-184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feld 23"/>
            <p:cNvSpPr txBox="1"/>
            <p:nvPr/>
          </p:nvSpPr>
          <p:spPr>
            <a:xfrm>
              <a:off x="4680000" y="2636912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lifetime</a:t>
              </a:r>
              <a:r>
                <a:rPr 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de-D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2" grpId="0" animBg="1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Decay Curve</a:t>
            </a:r>
          </a:p>
          <a:p>
            <a:pPr algn="ctr"/>
            <a:r>
              <a:rPr lang="en-US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likelihood estimate of the lifetime </a:t>
            </a:r>
            <a:r>
              <a:rPr lang="el-GR" altLang="de-DE" sz="2400" b="1" dirty="0"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pic>
        <p:nvPicPr>
          <p:cNvPr id="12" name="Picture 4" descr="decay-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3336925" cy="32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ecay-curv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3336925" cy="32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308093" y="4648655"/>
                <a:ext cx="3191899" cy="508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l-GR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≡ℓ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→ 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Θ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de-DE" dirty="0" smtClean="0">
                    <a:solidFill>
                      <a:srgbClr val="0000CC"/>
                    </a:solidFill>
                  </a:rPr>
                  <a:t>     </a:t>
                </a:r>
                <a:r>
                  <a:rPr lang="de-DE" dirty="0" err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dt</a:t>
                </a:r>
                <a:r>
                  <a:rPr lang="de-DE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de-DE" dirty="0" err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t∙d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Θ</m:t>
                    </m:r>
                  </m:oMath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93" y="4648655"/>
                <a:ext cx="3191899" cy="508537"/>
              </a:xfrm>
              <a:prstGeom prst="rect">
                <a:avLst/>
              </a:prstGeom>
              <a:blipFill rotWithShape="1">
                <a:blip r:embed="rId5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115616" y="5148000"/>
                <a:ext cx="241123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Θ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148000"/>
                <a:ext cx="2411238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116000" y="5832000"/>
                <a:ext cx="278954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Θ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Θ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00" y="5832000"/>
                <a:ext cx="2789546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15009"/>
              </p:ext>
            </p:extLst>
          </p:nvPr>
        </p:nvGraphicFramePr>
        <p:xfrm>
          <a:off x="5292228" y="5356374"/>
          <a:ext cx="302418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8" imgW="3066930" imgH="1095285" progId="Equation.3">
                  <p:embed/>
                </p:oleObj>
              </mc:Choice>
              <mc:Fallback>
                <p:oleObj name="Equation" r:id="rId8" imgW="3066930" imgH="10952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228" y="5356374"/>
                        <a:ext cx="302418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426030"/>
              </p:ext>
            </p:extLst>
          </p:nvPr>
        </p:nvGraphicFramePr>
        <p:xfrm>
          <a:off x="6444208" y="6217132"/>
          <a:ext cx="97472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10" imgW="981180" imgH="219165" progId="Equation.3">
                  <p:embed/>
                </p:oleObj>
              </mc:Choice>
              <mc:Fallback>
                <p:oleObj name="Equation" r:id="rId10" imgW="981180" imgH="2191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6217132"/>
                        <a:ext cx="97472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454763"/>
              </p:ext>
            </p:extLst>
          </p:nvPr>
        </p:nvGraphicFramePr>
        <p:xfrm>
          <a:off x="6012160" y="4581128"/>
          <a:ext cx="17827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12" imgW="1409670" imgH="190590" progId="Equation.3">
                  <p:embed/>
                </p:oleObj>
              </mc:Choice>
              <mc:Fallback>
                <p:oleObj name="Equation" r:id="rId12" imgW="1409670" imgH="1905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581128"/>
                        <a:ext cx="178276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08706" y="6611779"/>
            <a:ext cx="2201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K.H.Schmidt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Z.Phys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A316 (1984), 19</a:t>
            </a:r>
            <a:endParaRPr lang="de-DE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63513"/>
            <a:ext cx="91440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Decay Curve</a:t>
            </a:r>
          </a:p>
          <a:p>
            <a:pPr algn="ctr"/>
            <a:r>
              <a:rPr lang="en-US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likelihood estimate of the lifetime </a:t>
            </a:r>
            <a:r>
              <a:rPr lang="el-GR" altLang="de-DE" sz="2400" b="1" dirty="0"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788024" y="1340768"/>
                <a:ext cx="1607812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𝑁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340768"/>
                <a:ext cx="1607812" cy="3822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677769" y="1804437"/>
                <a:ext cx="2198487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69" y="1804437"/>
                <a:ext cx="2198487" cy="6164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en 11"/>
          <p:cNvGrpSpPr/>
          <p:nvPr/>
        </p:nvGrpSpPr>
        <p:grpSpPr>
          <a:xfrm>
            <a:off x="4680000" y="2564904"/>
            <a:ext cx="1764208" cy="459934"/>
            <a:chOff x="4680000" y="2564904"/>
            <a:chExt cx="1764208" cy="459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5451950" y="2564904"/>
                  <a:ext cx="992258" cy="4599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950" y="2564904"/>
                  <a:ext cx="992258" cy="45993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18667" r="-66871" b="-184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4680000" y="2636912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lifetime</a:t>
              </a:r>
              <a:r>
                <a:rPr 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de-D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208706" y="6611779"/>
            <a:ext cx="2201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K.H.Schmidt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Z.Phys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A316 (1984), 19</a:t>
            </a:r>
            <a:endParaRPr lang="de-DE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3" y="1103910"/>
            <a:ext cx="3220517" cy="2253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23528" y="1156365"/>
                <a:ext cx="544573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56365"/>
                <a:ext cx="544573" cy="61645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3953309" y="3254092"/>
            <a:ext cx="258651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t/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ihandform 19"/>
          <p:cNvSpPr/>
          <p:nvPr/>
        </p:nvSpPr>
        <p:spPr>
          <a:xfrm>
            <a:off x="1123950" y="2104108"/>
            <a:ext cx="3014663" cy="885825"/>
          </a:xfrm>
          <a:custGeom>
            <a:avLst/>
            <a:gdLst>
              <a:gd name="connsiteX0" fmla="*/ 0 w 3014663"/>
              <a:gd name="connsiteY0" fmla="*/ 0 h 885825"/>
              <a:gd name="connsiteX1" fmla="*/ 514350 w 3014663"/>
              <a:gd name="connsiteY1" fmla="*/ 300037 h 885825"/>
              <a:gd name="connsiteX2" fmla="*/ 1000125 w 3014663"/>
              <a:gd name="connsiteY2" fmla="*/ 528637 h 885825"/>
              <a:gd name="connsiteX3" fmla="*/ 1504950 w 3014663"/>
              <a:gd name="connsiteY3" fmla="*/ 671512 h 885825"/>
              <a:gd name="connsiteX4" fmla="*/ 2009775 w 3014663"/>
              <a:gd name="connsiteY4" fmla="*/ 757237 h 885825"/>
              <a:gd name="connsiteX5" fmla="*/ 2519363 w 3014663"/>
              <a:gd name="connsiteY5" fmla="*/ 833437 h 885825"/>
              <a:gd name="connsiteX6" fmla="*/ 3014663 w 3014663"/>
              <a:gd name="connsiteY6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4663" h="885825">
                <a:moveTo>
                  <a:pt x="0" y="0"/>
                </a:moveTo>
                <a:cubicBezTo>
                  <a:pt x="173831" y="105965"/>
                  <a:pt x="347663" y="211931"/>
                  <a:pt x="514350" y="300037"/>
                </a:cubicBezTo>
                <a:cubicBezTo>
                  <a:pt x="681037" y="388143"/>
                  <a:pt x="835025" y="466725"/>
                  <a:pt x="1000125" y="528637"/>
                </a:cubicBezTo>
                <a:cubicBezTo>
                  <a:pt x="1165225" y="590549"/>
                  <a:pt x="1336675" y="633412"/>
                  <a:pt x="1504950" y="671512"/>
                </a:cubicBezTo>
                <a:cubicBezTo>
                  <a:pt x="1673225" y="709612"/>
                  <a:pt x="1840706" y="730250"/>
                  <a:pt x="2009775" y="757237"/>
                </a:cubicBezTo>
                <a:cubicBezTo>
                  <a:pt x="2178844" y="784225"/>
                  <a:pt x="2351882" y="812006"/>
                  <a:pt x="2519363" y="833437"/>
                </a:cubicBezTo>
                <a:cubicBezTo>
                  <a:pt x="2686844" y="854868"/>
                  <a:pt x="2850753" y="870346"/>
                  <a:pt x="3014663" y="88582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2339752" y="186528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=14 s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9" y="3717032"/>
            <a:ext cx="3405521" cy="24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31746" y="6136744"/>
                <a:ext cx="7145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746" y="6136744"/>
                <a:ext cx="714555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5496" y="3645024"/>
                <a:ext cx="884601" cy="594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 ℓ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45024"/>
                <a:ext cx="884601" cy="59465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ihandform 7"/>
          <p:cNvSpPr/>
          <p:nvPr/>
        </p:nvSpPr>
        <p:spPr>
          <a:xfrm>
            <a:off x="1157288" y="4973270"/>
            <a:ext cx="2714625" cy="922705"/>
          </a:xfrm>
          <a:custGeom>
            <a:avLst/>
            <a:gdLst>
              <a:gd name="connsiteX0" fmla="*/ 0 w 2714625"/>
              <a:gd name="connsiteY0" fmla="*/ 775068 h 922705"/>
              <a:gd name="connsiteX1" fmla="*/ 300037 w 2714625"/>
              <a:gd name="connsiteY1" fmla="*/ 665530 h 922705"/>
              <a:gd name="connsiteX2" fmla="*/ 600075 w 2714625"/>
              <a:gd name="connsiteY2" fmla="*/ 532180 h 922705"/>
              <a:gd name="connsiteX3" fmla="*/ 890587 w 2714625"/>
              <a:gd name="connsiteY3" fmla="*/ 360730 h 922705"/>
              <a:gd name="connsiteX4" fmla="*/ 1200150 w 2714625"/>
              <a:gd name="connsiteY4" fmla="*/ 165468 h 922705"/>
              <a:gd name="connsiteX5" fmla="*/ 1509712 w 2714625"/>
              <a:gd name="connsiteY5" fmla="*/ 32118 h 922705"/>
              <a:gd name="connsiteX6" fmla="*/ 1781175 w 2714625"/>
              <a:gd name="connsiteY6" fmla="*/ 32118 h 922705"/>
              <a:gd name="connsiteX7" fmla="*/ 2109787 w 2714625"/>
              <a:gd name="connsiteY7" fmla="*/ 389305 h 922705"/>
              <a:gd name="connsiteX8" fmla="*/ 2400300 w 2714625"/>
              <a:gd name="connsiteY8" fmla="*/ 736968 h 922705"/>
              <a:gd name="connsiteX9" fmla="*/ 2690812 w 2714625"/>
              <a:gd name="connsiteY9" fmla="*/ 913180 h 922705"/>
              <a:gd name="connsiteX10" fmla="*/ 2690812 w 2714625"/>
              <a:gd name="connsiteY10" fmla="*/ 913180 h 922705"/>
              <a:gd name="connsiteX11" fmla="*/ 2714625 w 2714625"/>
              <a:gd name="connsiteY11" fmla="*/ 922705 h 92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4625" h="922705">
                <a:moveTo>
                  <a:pt x="0" y="775068"/>
                </a:moveTo>
                <a:cubicBezTo>
                  <a:pt x="100012" y="740539"/>
                  <a:pt x="200025" y="706011"/>
                  <a:pt x="300037" y="665530"/>
                </a:cubicBezTo>
                <a:cubicBezTo>
                  <a:pt x="400050" y="625049"/>
                  <a:pt x="501650" y="582980"/>
                  <a:pt x="600075" y="532180"/>
                </a:cubicBezTo>
                <a:cubicBezTo>
                  <a:pt x="698500" y="481380"/>
                  <a:pt x="790575" y="421849"/>
                  <a:pt x="890587" y="360730"/>
                </a:cubicBezTo>
                <a:cubicBezTo>
                  <a:pt x="990600" y="299611"/>
                  <a:pt x="1096963" y="220237"/>
                  <a:pt x="1200150" y="165468"/>
                </a:cubicBezTo>
                <a:cubicBezTo>
                  <a:pt x="1303337" y="110699"/>
                  <a:pt x="1412874" y="54343"/>
                  <a:pt x="1509712" y="32118"/>
                </a:cubicBezTo>
                <a:cubicBezTo>
                  <a:pt x="1606550" y="9893"/>
                  <a:pt x="1681163" y="-27413"/>
                  <a:pt x="1781175" y="32118"/>
                </a:cubicBezTo>
                <a:cubicBezTo>
                  <a:pt x="1881187" y="91649"/>
                  <a:pt x="2006600" y="271830"/>
                  <a:pt x="2109787" y="389305"/>
                </a:cubicBezTo>
                <a:cubicBezTo>
                  <a:pt x="2212974" y="506780"/>
                  <a:pt x="2303463" y="649656"/>
                  <a:pt x="2400300" y="736968"/>
                </a:cubicBezTo>
                <a:cubicBezTo>
                  <a:pt x="2497137" y="824280"/>
                  <a:pt x="2690812" y="913180"/>
                  <a:pt x="2690812" y="913180"/>
                </a:cubicBezTo>
                <a:lnTo>
                  <a:pt x="2690812" y="913180"/>
                </a:lnTo>
                <a:lnTo>
                  <a:pt x="2714625" y="922705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283968" y="4797152"/>
            <a:ext cx="293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de-DE" sz="160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max</a:t>
            </a:r>
            <a:r>
              <a:rPr lang="de-DE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 smtClean="0">
                <a:latin typeface="Times New Roman"/>
                <a:cs typeface="Times New Roman"/>
              </a:rPr>
              <a:t>= ℓn (</a:t>
            </a:r>
            <a:r>
              <a:rPr lang="el-GR" sz="1600" dirty="0" smtClean="0">
                <a:latin typeface="Times New Roman"/>
                <a:cs typeface="Times New Roman"/>
              </a:rPr>
              <a:t>τ</a:t>
            </a:r>
            <a:r>
              <a:rPr lang="de-DE" sz="1600" dirty="0" smtClean="0">
                <a:latin typeface="Times New Roman"/>
                <a:cs typeface="Times New Roman"/>
              </a:rPr>
              <a:t>) = 2.64 → </a:t>
            </a:r>
            <a:r>
              <a:rPr lang="el-GR" sz="1600" dirty="0" smtClean="0">
                <a:latin typeface="Times New Roman"/>
                <a:cs typeface="Times New Roman"/>
              </a:rPr>
              <a:t>τ</a:t>
            </a:r>
            <a:r>
              <a:rPr lang="de-DE" sz="1600" dirty="0">
                <a:latin typeface="Times New Roman"/>
                <a:cs typeface="Times New Roman"/>
              </a:rPr>
              <a:t> </a:t>
            </a:r>
            <a:r>
              <a:rPr lang="de-DE" sz="1600" dirty="0" smtClean="0">
                <a:latin typeface="Times New Roman"/>
                <a:cs typeface="Times New Roman"/>
              </a:rPr>
              <a:t>= 14.1 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209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/>
      <p:bldP spid="3" grpId="0"/>
      <p:bldP spid="6" grpId="0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63513"/>
            <a:ext cx="91440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Decay Curve</a:t>
            </a:r>
          </a:p>
          <a:p>
            <a:pPr algn="ctr"/>
            <a:r>
              <a:rPr lang="en-US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likelihood estimate of the lifetime </a:t>
            </a:r>
            <a:r>
              <a:rPr lang="el-GR" altLang="de-DE" sz="2400" b="1" dirty="0"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pic>
        <p:nvPicPr>
          <p:cNvPr id="18" name="Picture 4" descr="DECAYLOG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4110037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23850" y="4437063"/>
            <a:ext cx="8496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de-DE"/>
              <a:t>Logarithmic decay-time distribution of 5 events observed in the </a:t>
            </a:r>
            <a:r>
              <a:rPr lang="en-GB" altLang="de-DE">
                <a:sym typeface="Symbol" pitchFamily="18" charset="2"/>
              </a:rPr>
              <a:t></a:t>
            </a:r>
            <a:r>
              <a:rPr lang="en-GB" altLang="de-DE"/>
              <a:t> decay of </a:t>
            </a:r>
            <a:r>
              <a:rPr lang="en-GB" altLang="de-DE" baseline="30000"/>
              <a:t>271</a:t>
            </a:r>
            <a:r>
              <a:rPr lang="en-GB" altLang="de-DE"/>
              <a:t>110 with alpha energies close to 10.74 MeV. Data are taken from S.Hofmann, Rep.Prog.Phys. 61(1998), 639. The curve shows the logarithmic decay-time distribution (</a:t>
            </a:r>
            <a:r>
              <a:rPr lang="el-GR" altLang="de-DE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de-DE">
                <a:latin typeface="Times New Roman" pitchFamily="18" charset="0"/>
                <a:cs typeface="Times New Roman" pitchFamily="18" charset="0"/>
              </a:rPr>
              <a:t>=2.3 ms)</a:t>
            </a:r>
            <a:r>
              <a:rPr lang="en-GB" altLang="de-DE"/>
              <a:t>. The units on the ordinate are arbitrary.</a:t>
            </a:r>
            <a:endParaRPr lang="de-DE" altLang="de-DE"/>
          </a:p>
        </p:txBody>
      </p:sp>
      <p:graphicFrame>
        <p:nvGraphicFramePr>
          <p:cNvPr id="20" name="Group 40"/>
          <p:cNvGraphicFramePr>
            <a:graphicFrameLocks noGrp="1"/>
          </p:cNvGraphicFramePr>
          <p:nvPr/>
        </p:nvGraphicFramePr>
        <p:xfrm>
          <a:off x="827088" y="1773238"/>
          <a:ext cx="1752600" cy="1645920"/>
        </p:xfrm>
        <a:graphic>
          <a:graphicData uri="http://schemas.openxmlformats.org/drawingml/2006/table">
            <a:tbl>
              <a:tblPr/>
              <a:tblGrid>
                <a:gridCol w="815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1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(ms)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9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849313" y="3573463"/>
            <a:ext cx="1679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200">
                <a:solidFill>
                  <a:srgbClr val="0000FF"/>
                </a:solidFill>
              </a:rPr>
              <a:t>average value: 2.0 ms</a:t>
            </a:r>
            <a:endParaRPr lang="de-DE" altLang="de-DE" sz="1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angle</a:t>
            </a:r>
            <a:endParaRPr lang="en-US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6948000" y="908720"/>
            <a:ext cx="2062163" cy="2062163"/>
            <a:chOff x="6372200" y="1272296"/>
            <a:chExt cx="2062163" cy="206216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272296"/>
              <a:ext cx="2062163" cy="206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6991200" y="2304000"/>
              <a:ext cx="128240" cy="276999"/>
            </a:xfrm>
            <a:prstGeom prst="rect">
              <a:avLst/>
            </a:prstGeom>
            <a:solidFill>
              <a:srgbClr val="BEBEC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840000" y="3024000"/>
                <a:ext cx="2233945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i="1"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0" y="3024000"/>
                <a:ext cx="2233945" cy="6481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320000" y="1188000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Ci = 3.7·10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19705"/>
            <a:ext cx="38576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60000" y="3600000"/>
            <a:ext cx="4666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de-DE" dirty="0" smtClean="0"/>
              <a:t> </a:t>
            </a:r>
            <a:r>
              <a:rPr lang="en-US" dirty="0" smtClean="0"/>
              <a:t>= solid angle between source and detector (</a:t>
            </a:r>
            <a:r>
              <a:rPr lang="en-US" dirty="0" err="1" smtClean="0"/>
              <a:t>sr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For a point source: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952259" y="4523330"/>
                <a:ext cx="267310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59" y="4523330"/>
                <a:ext cx="2673103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0461096"/>
                  </p:ext>
                </p:extLst>
              </p:nvPr>
            </p:nvGraphicFramePr>
            <p:xfrm>
              <a:off x="4680000" y="4320000"/>
              <a:ext cx="3718803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016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12651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i="0" dirty="0" smtClean="0"/>
                            <a:t>d</a:t>
                          </a:r>
                          <a:r>
                            <a:rPr lang="en-US" dirty="0" smtClean="0"/>
                            <a:t> (cm)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sz="1400" baseline="0" dirty="0" smtClean="0"/>
                            <a:t>r = 3cm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Ω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de-DE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%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/>
                                        <a:ea typeface="Cambria Math"/>
                                      </a:rPr>
                                      <m:t>Ω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%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00CC"/>
                              </a:solidFill>
                            </a:rPr>
                            <a:t>7.13</a:t>
                          </a:r>
                          <a:endParaRPr lang="en-US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00CC"/>
                              </a:solidFill>
                            </a:rPr>
                            <a:t>2.11</a:t>
                          </a:r>
                          <a:endParaRPr lang="en-US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2.25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00CC"/>
                              </a:solidFill>
                            </a:rPr>
                            <a:t>0.97</a:t>
                          </a:r>
                          <a:endParaRPr lang="en-US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568246"/>
                  </p:ext>
                </p:extLst>
              </p:nvPr>
            </p:nvGraphicFramePr>
            <p:xfrm>
              <a:off x="4680000" y="4320000"/>
              <a:ext cx="3718803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0160"/>
                    <a:gridCol w="1126515"/>
                    <a:gridCol w="115212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i="0" dirty="0" smtClean="0"/>
                            <a:t>d</a:t>
                          </a:r>
                          <a:r>
                            <a:rPr lang="en-US" dirty="0" smtClean="0"/>
                            <a:t> (cm)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sz="1400" baseline="0" dirty="0" smtClean="0"/>
                            <a:t>r = 3cm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128108" t="-114754" r="-102162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23280" t="-114754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00CC"/>
                              </a:solidFill>
                            </a:rPr>
                            <a:t>7.13</a:t>
                          </a:r>
                          <a:endParaRPr lang="en-US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00CC"/>
                              </a:solidFill>
                            </a:rPr>
                            <a:t>2.11</a:t>
                          </a:r>
                          <a:endParaRPr lang="en-US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00CC"/>
                              </a:solidFill>
                            </a:rPr>
                            <a:t>0.97</a:t>
                          </a:r>
                          <a:endParaRPr lang="en-US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48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880000" y="900000"/>
                <a:ext cx="3168688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𝐿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𝑝𝑟𝑜𝑗𝑒𝑐𝑡𝑖𝑙𝑒𝑠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𝑡𝑎𝑟𝑔𝑒𝑡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𝑛𝑢𝑐𝑙𝑒𝑖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900000"/>
                <a:ext cx="3168688" cy="391902"/>
              </a:xfrm>
              <a:prstGeom prst="rect">
                <a:avLst/>
              </a:prstGeom>
              <a:blipFill rotWithShape="1"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720000" y="1800000"/>
            <a:ext cx="623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 current: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number of projectiles?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0000" y="2340000"/>
            <a:ext cx="381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 particle / s   ≡     1.6·10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C/s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6.25·10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particles / s   ≡    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000" y="3420000"/>
            <a:ext cx="570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target thickness: 1 mg/cm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target nuclei?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00000" y="3960000"/>
            <a:ext cx="3950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g/cm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Silicon ≡ 6.02·10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atoms/cm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mg/cm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Silicon ≡ 2.15·10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atoms/cm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00000" y="4860000"/>
            <a:ext cx="550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= 6.25·10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· 2.15·10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1.34·10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[s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800000" y="5580000"/>
            <a:ext cx="56364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rate [s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luminosity [s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· cross section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04000" y="6048000"/>
            <a:ext cx="48077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1.34∙10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[s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∙ cross section [~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≈ 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[s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Measurements: Resolution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720000"/>
            <a:ext cx="5238750" cy="270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3780000"/>
                <a:ext cx="8316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Resolution is generally defined as 1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standard deviation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 smtClean="0"/>
                  <a:t> for a Gaussian distribution, or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full width half maximum (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𝐹𝑊𝐻𝑀</m:t>
                    </m:r>
                    <m:r>
                      <a:rPr lang="de-DE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=∆</m:t>
                    </m:r>
                    <m:r>
                      <a:rPr lang="de-DE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)</a:t>
                </a:r>
                <a:r>
                  <a:rPr lang="en-US" dirty="0" smtClean="0"/>
                  <a:t>.     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 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𝐹𝑊𝐻𝑀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2.355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780000"/>
                <a:ext cx="831649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87" t="-23585" r="-587" b="-1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720000" y="4680000"/>
            <a:ext cx="576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measurement is dominated by </a:t>
            </a:r>
            <a:r>
              <a:rPr lang="en-US" dirty="0" err="1" smtClean="0"/>
              <a:t>Poissonian</a:t>
            </a:r>
            <a:r>
              <a:rPr lang="en-US" dirty="0" smtClean="0"/>
              <a:t> fluctuations: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810110" y="4501201"/>
                <a:ext cx="1815946" cy="726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rad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10" y="4501201"/>
                <a:ext cx="1815946" cy="7269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75856" y="611396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11396"/>
                <a:ext cx="5245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779912" y="1772816"/>
                <a:ext cx="496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772816"/>
                <a:ext cx="49641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5400000"/>
                <a:ext cx="78124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CC"/>
                    </a:solidFill>
                  </a:rPr>
                  <a:t>Fano factor F: </a:t>
                </a:r>
                <a:r>
                  <a:rPr lang="en-US" dirty="0" smtClean="0"/>
                  <a:t>fluctuations on N are reduced by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correlation in the production of consecutive e-hole pairs</a:t>
                </a:r>
                <a:r>
                  <a:rPr lang="en-US" dirty="0" smtClean="0"/>
                  <a:t>. For Germanium detectors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~0.1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400000"/>
                <a:ext cx="781244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62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810110" y="5652000"/>
                <a:ext cx="1213987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10" y="5652000"/>
                <a:ext cx="1213987" cy="9106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5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Measurements: Resolution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720000"/>
            <a:ext cx="5238750" cy="270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3780000"/>
                <a:ext cx="8316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Resolution is generally defined as 1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standard deviation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 smtClean="0"/>
                  <a:t> for a Gaussian distribution, or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full width half maximum (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𝐹𝑊𝐻𝑀</m:t>
                    </m:r>
                    <m:r>
                      <a:rPr lang="de-DE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=∆</m:t>
                    </m:r>
                    <m:r>
                      <a:rPr lang="de-DE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)</a:t>
                </a:r>
                <a:r>
                  <a:rPr lang="en-US" dirty="0" smtClean="0"/>
                  <a:t>.     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 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𝐹𝑊𝐻𝑀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2.355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780000"/>
                <a:ext cx="831649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87" t="-23585" r="-587" b="-1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720000" y="4680000"/>
            <a:ext cx="576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measurement is dominated by </a:t>
            </a:r>
            <a:r>
              <a:rPr lang="en-US" dirty="0" err="1" smtClean="0"/>
              <a:t>Poissonian</a:t>
            </a:r>
            <a:r>
              <a:rPr lang="en-US" dirty="0" smtClean="0"/>
              <a:t> fluctuations: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810110" y="4501201"/>
                <a:ext cx="1815946" cy="726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rad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10" y="4501201"/>
                <a:ext cx="1815946" cy="7269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75856" y="611396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11396"/>
                <a:ext cx="5245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779912" y="1772816"/>
                <a:ext cx="496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772816"/>
                <a:ext cx="49641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20000" y="5400000"/>
                <a:ext cx="4416594" cy="95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What if the distribution is not Gaussian?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- box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- other distributions: RMS, RMS</a:t>
                </a:r>
                <a:r>
                  <a:rPr lang="en-US" baseline="-25000" dirty="0" smtClean="0"/>
                  <a:t>90</a:t>
                </a:r>
                <a:r>
                  <a:rPr lang="en-US" dirty="0" smtClean="0"/>
                  <a:t>, quartiles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400000"/>
                <a:ext cx="4416594" cy="950325"/>
              </a:xfrm>
              <a:prstGeom prst="rect">
                <a:avLst/>
              </a:prstGeom>
              <a:blipFill rotWithShape="1">
                <a:blip r:embed="rId7"/>
                <a:stretch>
                  <a:fillRect l="-1103" t="-12821" b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2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Error: Peak on top of Background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900000"/>
            <a:ext cx="39147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2484000" y="2106000"/>
            <a:ext cx="684000" cy="1116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ihandform 12"/>
          <p:cNvSpPr/>
          <p:nvPr/>
        </p:nvSpPr>
        <p:spPr>
          <a:xfrm>
            <a:off x="3179135" y="1031358"/>
            <a:ext cx="1562986" cy="1286540"/>
          </a:xfrm>
          <a:custGeom>
            <a:avLst/>
            <a:gdLst>
              <a:gd name="connsiteX0" fmla="*/ 0 w 1562986"/>
              <a:gd name="connsiteY0" fmla="*/ 1201479 h 1286540"/>
              <a:gd name="connsiteX1" fmla="*/ 148856 w 1562986"/>
              <a:gd name="connsiteY1" fmla="*/ 1116419 h 1286540"/>
              <a:gd name="connsiteX2" fmla="*/ 308344 w 1562986"/>
              <a:gd name="connsiteY2" fmla="*/ 967563 h 1286540"/>
              <a:gd name="connsiteX3" fmla="*/ 446567 w 1562986"/>
              <a:gd name="connsiteY3" fmla="*/ 680484 h 1286540"/>
              <a:gd name="connsiteX4" fmla="*/ 584791 w 1562986"/>
              <a:gd name="connsiteY4" fmla="*/ 382772 h 1286540"/>
              <a:gd name="connsiteX5" fmla="*/ 733646 w 1562986"/>
              <a:gd name="connsiteY5" fmla="*/ 85061 h 1286540"/>
              <a:gd name="connsiteX6" fmla="*/ 903767 w 1562986"/>
              <a:gd name="connsiteY6" fmla="*/ 0 h 1286540"/>
              <a:gd name="connsiteX7" fmla="*/ 1010093 w 1562986"/>
              <a:gd name="connsiteY7" fmla="*/ 202019 h 1286540"/>
              <a:gd name="connsiteX8" fmla="*/ 1127051 w 1562986"/>
              <a:gd name="connsiteY8" fmla="*/ 520995 h 1286540"/>
              <a:gd name="connsiteX9" fmla="*/ 1286539 w 1562986"/>
              <a:gd name="connsiteY9" fmla="*/ 967563 h 1286540"/>
              <a:gd name="connsiteX10" fmla="*/ 1435395 w 1562986"/>
              <a:gd name="connsiteY10" fmla="*/ 1063256 h 1286540"/>
              <a:gd name="connsiteX11" fmla="*/ 1562986 w 1562986"/>
              <a:gd name="connsiteY11" fmla="*/ 1286540 h 1286540"/>
              <a:gd name="connsiteX12" fmla="*/ 0 w 1562986"/>
              <a:gd name="connsiteY12" fmla="*/ 1201479 h 12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2986" h="1286540">
                <a:moveTo>
                  <a:pt x="0" y="1201479"/>
                </a:moveTo>
                <a:lnTo>
                  <a:pt x="148856" y="1116419"/>
                </a:lnTo>
                <a:lnTo>
                  <a:pt x="308344" y="967563"/>
                </a:lnTo>
                <a:lnTo>
                  <a:pt x="446567" y="680484"/>
                </a:lnTo>
                <a:lnTo>
                  <a:pt x="584791" y="382772"/>
                </a:lnTo>
                <a:lnTo>
                  <a:pt x="733646" y="85061"/>
                </a:lnTo>
                <a:lnTo>
                  <a:pt x="903767" y="0"/>
                </a:lnTo>
                <a:lnTo>
                  <a:pt x="1010093" y="202019"/>
                </a:lnTo>
                <a:lnTo>
                  <a:pt x="1127051" y="520995"/>
                </a:lnTo>
                <a:lnTo>
                  <a:pt x="1286539" y="967563"/>
                </a:lnTo>
                <a:lnTo>
                  <a:pt x="1435395" y="1063256"/>
                </a:lnTo>
                <a:lnTo>
                  <a:pt x="1562986" y="1286540"/>
                </a:lnTo>
                <a:lnTo>
                  <a:pt x="0" y="1201479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ihandform 13"/>
          <p:cNvSpPr/>
          <p:nvPr/>
        </p:nvSpPr>
        <p:spPr>
          <a:xfrm>
            <a:off x="3179135" y="2232837"/>
            <a:ext cx="1562986" cy="988828"/>
          </a:xfrm>
          <a:custGeom>
            <a:avLst/>
            <a:gdLst>
              <a:gd name="connsiteX0" fmla="*/ 0 w 1562986"/>
              <a:gd name="connsiteY0" fmla="*/ 0 h 988828"/>
              <a:gd name="connsiteX1" fmla="*/ 1562986 w 1562986"/>
              <a:gd name="connsiteY1" fmla="*/ 85061 h 988828"/>
              <a:gd name="connsiteX2" fmla="*/ 1562986 w 1562986"/>
              <a:gd name="connsiteY2" fmla="*/ 988828 h 988828"/>
              <a:gd name="connsiteX3" fmla="*/ 0 w 1562986"/>
              <a:gd name="connsiteY3" fmla="*/ 988828 h 988828"/>
              <a:gd name="connsiteX4" fmla="*/ 0 w 1562986"/>
              <a:gd name="connsiteY4" fmla="*/ 0 h 9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986" h="988828">
                <a:moveTo>
                  <a:pt x="0" y="0"/>
                </a:moveTo>
                <a:lnTo>
                  <a:pt x="1562986" y="85061"/>
                </a:lnTo>
                <a:lnTo>
                  <a:pt x="1562986" y="988828"/>
                </a:lnTo>
                <a:lnTo>
                  <a:pt x="0" y="988828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4752000" y="2304000"/>
            <a:ext cx="828000" cy="918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3672000" y="176852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203848" y="2564904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539552" y="37800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area above the background represents the total counts between the vertical lines </a:t>
            </a:r>
            <a:r>
              <a:rPr lang="en-US" b="1" i="1" dirty="0" smtClean="0">
                <a:solidFill>
                  <a:srgbClr val="0000CC"/>
                </a:solidFill>
              </a:rPr>
              <a:t>P</a:t>
            </a:r>
            <a:r>
              <a:rPr lang="en-US" dirty="0" smtClean="0"/>
              <a:t> minus the trapezoidal area </a:t>
            </a:r>
            <a:r>
              <a:rPr lang="en-US" b="1" i="1" dirty="0" smtClean="0">
                <a:solidFill>
                  <a:srgbClr val="0000CC"/>
                </a:solidFill>
              </a:rPr>
              <a:t>B</a:t>
            </a:r>
            <a:r>
              <a:rPr lang="en-US" dirty="0" smtClean="0"/>
              <a:t> (red hatched). If the total counts are </a:t>
            </a:r>
            <a:r>
              <a:rPr lang="en-US" b="1" i="1" dirty="0" smtClean="0">
                <a:solidFill>
                  <a:srgbClr val="0000CC"/>
                </a:solidFill>
              </a:rPr>
              <a:t>(P+B) </a:t>
            </a:r>
            <a:r>
              <a:rPr lang="en-US" dirty="0" smtClean="0"/>
              <a:t>and the end-points of the horizontal line are </a:t>
            </a:r>
            <a:r>
              <a:rPr lang="en-US" b="1" i="1" dirty="0" smtClean="0">
                <a:solidFill>
                  <a:srgbClr val="0000CC"/>
                </a:solidFill>
              </a:rPr>
              <a:t>B</a:t>
            </a:r>
            <a:r>
              <a:rPr lang="en-US" b="1" i="1" baseline="-25000" dirty="0" smtClean="0">
                <a:solidFill>
                  <a:srgbClr val="0000CC"/>
                </a:solidFill>
              </a:rPr>
              <a:t>1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0000CC"/>
                </a:solidFill>
              </a:rPr>
              <a:t>B</a:t>
            </a:r>
            <a:r>
              <a:rPr lang="en-US" b="1" i="1" baseline="-25000" dirty="0" smtClean="0">
                <a:solidFill>
                  <a:srgbClr val="0000CC"/>
                </a:solidFill>
              </a:rPr>
              <a:t>2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(width of B</a:t>
            </a:r>
            <a:r>
              <a:rPr lang="en-US" baseline="-25000" dirty="0" smtClean="0"/>
              <a:t>1</a:t>
            </a:r>
            <a:r>
              <a:rPr lang="en-US" dirty="0" smtClean="0"/>
              <a:t> + B</a:t>
            </a:r>
            <a:r>
              <a:rPr lang="en-US" baseline="-25000" dirty="0" smtClean="0"/>
              <a:t>2</a:t>
            </a:r>
            <a:r>
              <a:rPr lang="en-US" dirty="0" smtClean="0"/>
              <a:t> = width of B), then the net area is given by: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013550" y="4860000"/>
                <a:ext cx="1937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𝑷</m:t>
                      </m:r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𝑷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550" y="4860000"/>
                <a:ext cx="193758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540000" y="5400000"/>
            <a:ext cx="407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00CC"/>
                </a:solidFill>
              </a:rPr>
              <a:t>standard deviation of </a:t>
            </a:r>
            <a:r>
              <a:rPr lang="el-GR" b="1" i="1" dirty="0" smtClean="0">
                <a:solidFill>
                  <a:srgbClr val="0000CC"/>
                </a:solidFill>
              </a:rPr>
              <a:t>Δ</a:t>
            </a:r>
            <a:r>
              <a:rPr lang="en-US" b="1" i="1" dirty="0" smtClean="0">
                <a:solidFill>
                  <a:srgbClr val="0000CC"/>
                </a:solidFill>
              </a:rPr>
              <a:t>P </a:t>
            </a:r>
            <a:r>
              <a:rPr lang="en-US" dirty="0" smtClean="0"/>
              <a:t>is given by: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013200" y="5939913"/>
                <a:ext cx="1908791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𝜟</m:t>
                      </m:r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𝑷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200" y="5939913"/>
                <a:ext cx="1908791" cy="4019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mean value and the standard deviation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555776" y="1585693"/>
                <a:ext cx="1436419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585693"/>
                <a:ext cx="1436419" cy="8470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555776" y="2420888"/>
                <a:ext cx="2032095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420888"/>
                <a:ext cx="2032095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20000" y="1847099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20000" y="2735984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upload.wikimedia.org/wikipedia/commons/thumb/8/8c/Standard_deviation_diagram.svg/400px-Standard_deviation_diagram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39" y="908720"/>
            <a:ext cx="304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700672" y="243272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normal distribution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37917" y="2924944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68.3%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de-DE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94.4%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de-DE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99.7%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543011" y="3861048"/>
                <a:ext cx="1749069" cy="699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11" y="3861048"/>
                <a:ext cx="1749069" cy="6999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360411" y="4534525"/>
                <a:ext cx="286777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411" y="4534525"/>
                <a:ext cx="2867773" cy="9106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720000" y="406778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20000" y="485986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20000" y="3861048"/>
            <a:ext cx="5508184" cy="16561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5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  <p:bldP spid="22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mean value and the standard deviation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536934" y="980728"/>
                <a:ext cx="1749069" cy="699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934" y="980728"/>
                <a:ext cx="1749069" cy="6999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354334" y="1654205"/>
                <a:ext cx="286777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34" y="1654205"/>
                <a:ext cx="2867773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713923" y="118746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13923" y="197954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516404" y="3364505"/>
                <a:ext cx="1919692" cy="712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1/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404" y="3364505"/>
                <a:ext cx="1919692" cy="7125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472112" y="4174485"/>
                <a:ext cx="2900088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1/</m:t>
                                      </m:r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112" y="4174485"/>
                <a:ext cx="2900088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720000" y="2780928"/>
            <a:ext cx="430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400" b="1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± </a:t>
            </a:r>
            <a:r>
              <a:rPr lang="el-GR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sz="1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de-DE" sz="1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20000" y="353612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20000" y="444516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standard deviation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472112" y="3310389"/>
                <a:ext cx="2900088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1/</m:t>
                                      </m:r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112" y="3310389"/>
                <a:ext cx="2900088" cy="910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/>
          <p:cNvSpPr txBox="1"/>
          <p:nvPr/>
        </p:nvSpPr>
        <p:spPr>
          <a:xfrm>
            <a:off x="720000" y="358107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900000" y="954341"/>
            <a:ext cx="4311396" cy="2125980"/>
            <a:chOff x="2393060" y="954341"/>
            <a:chExt cx="4311396" cy="212598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060" y="954341"/>
              <a:ext cx="4311396" cy="21259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6372000" y="1890000"/>
                  <a:ext cx="18332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000" y="1890000"/>
                  <a:ext cx="183320" cy="2769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667" r="-9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4320000" y="1878831"/>
                  <a:ext cx="18332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000" y="1878831"/>
                  <a:ext cx="183320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0000" r="-9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47545" y="4242775"/>
                <a:ext cx="2420599" cy="914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1/</m:t>
                                      </m:r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545" y="4242775"/>
                <a:ext cx="2420599" cy="9144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436096" y="1417165"/>
                <a:ext cx="3312368" cy="121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problems: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trial measurements are limited.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observed errors in these measurements                    include both random </a:t>
                </a:r>
                <a:r>
                  <a:rPr lang="en-US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systematic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errors.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error </a:t>
                </a:r>
                <a:r>
                  <a:rPr lang="el-GR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de-DE" sz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weighted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unphysical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samples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417165"/>
                <a:ext cx="3312368" cy="1216680"/>
              </a:xfrm>
              <a:prstGeom prst="rect">
                <a:avLst/>
              </a:prstGeom>
              <a:blipFill>
                <a:blip r:embed="rId7"/>
                <a:stretch>
                  <a:fillRect l="-184" r="-14549" b="-3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/>
          <p:cNvSpPr/>
          <p:nvPr/>
        </p:nvSpPr>
        <p:spPr>
          <a:xfrm>
            <a:off x="3131840" y="954341"/>
            <a:ext cx="2079556" cy="212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563888" y="5301208"/>
                <a:ext cx="188756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𝑚𝑎𝑥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301208"/>
                <a:ext cx="188756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19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Least-Squares Regression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ptel.ac.in/courses/122104019/numerical-analysis/Rathish-kumar/least-square/oinDrawin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4666"/>
            <a:ext cx="571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15616" y="313200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squares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popular methods for finding a curve fitting a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data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(x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,y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(x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,y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... (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,y</a:t>
            </a:r>
            <a:r>
              <a:rPr lang="en-US" sz="1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be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an experiment. We are interested in finding a curve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67744" y="2647945"/>
            <a:ext cx="10310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scattered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117013" y="2647945"/>
            <a:ext cx="10647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polynomial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fit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811541" y="2647945"/>
            <a:ext cx="11336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fit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574740" y="3296017"/>
                <a:ext cx="8136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40" y="3296017"/>
                <a:ext cx="813684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3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3295</Words>
  <Application>Microsoft Office PowerPoint</Application>
  <PresentationFormat>Bildschirmpräsentation (4:3)</PresentationFormat>
  <Paragraphs>345</Paragraphs>
  <Slides>27</Slides>
  <Notes>3</Notes>
  <HiddenSlides>4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Larissa</vt:lpstr>
      <vt:lpstr>Equation</vt:lpstr>
      <vt:lpstr>Error Analysis</vt:lpstr>
      <vt:lpstr>Gaussian Function</vt:lpstr>
      <vt:lpstr>Quality of Measurements: Resolution</vt:lpstr>
      <vt:lpstr>Quality of Measurements: Resolution</vt:lpstr>
      <vt:lpstr>Statistical Error: Peak on top of Background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Solid angle</vt:lpstr>
      <vt:lpstr>Luminosity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211</cp:revision>
  <dcterms:created xsi:type="dcterms:W3CDTF">2016-04-06T12:04:03Z</dcterms:created>
  <dcterms:modified xsi:type="dcterms:W3CDTF">2020-07-07T15:30:58Z</dcterms:modified>
</cp:coreProperties>
</file>