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97" r:id="rId2"/>
    <p:sldId id="299" r:id="rId3"/>
    <p:sldId id="298" r:id="rId4"/>
    <p:sldId id="300" r:id="rId5"/>
    <p:sldId id="285" r:id="rId6"/>
    <p:sldId id="282" r:id="rId7"/>
    <p:sldId id="273" r:id="rId8"/>
    <p:sldId id="284" r:id="rId9"/>
    <p:sldId id="270" r:id="rId10"/>
    <p:sldId id="271" r:id="rId11"/>
    <p:sldId id="272" r:id="rId12"/>
    <p:sldId id="281" r:id="rId13"/>
    <p:sldId id="274" r:id="rId14"/>
    <p:sldId id="277" r:id="rId15"/>
    <p:sldId id="301" r:id="rId16"/>
    <p:sldId id="302" r:id="rId17"/>
    <p:sldId id="286" r:id="rId18"/>
    <p:sldId id="280" r:id="rId19"/>
    <p:sldId id="278" r:id="rId20"/>
    <p:sldId id="279" r:id="rId21"/>
    <p:sldId id="283" r:id="rId22"/>
    <p:sldId id="291" r:id="rId23"/>
    <p:sldId id="294" r:id="rId24"/>
    <p:sldId id="292" r:id="rId25"/>
    <p:sldId id="295" r:id="rId26"/>
    <p:sldId id="293" r:id="rId27"/>
    <p:sldId id="296"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66DAA65-F73B-4F09-A332-B8CE9BBF5C06}">
          <p14:sldIdLst>
            <p14:sldId id="297"/>
            <p14:sldId id="299"/>
            <p14:sldId id="298"/>
            <p14:sldId id="300"/>
            <p14:sldId id="285"/>
            <p14:sldId id="282"/>
            <p14:sldId id="273"/>
            <p14:sldId id="284"/>
            <p14:sldId id="270"/>
            <p14:sldId id="271"/>
            <p14:sldId id="272"/>
            <p14:sldId id="281"/>
            <p14:sldId id="274"/>
            <p14:sldId id="277"/>
            <p14:sldId id="301"/>
            <p14:sldId id="302"/>
            <p14:sldId id="286"/>
            <p14:sldId id="280"/>
            <p14:sldId id="278"/>
            <p14:sldId id="279"/>
            <p14:sldId id="283"/>
            <p14:sldId id="291"/>
            <p14:sldId id="294"/>
            <p14:sldId id="292"/>
            <p14:sldId id="295"/>
            <p14:sldId id="293"/>
            <p14:sldId id="2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66FF"/>
    <a:srgbClr val="FFFF00"/>
    <a:srgbClr val="E6E6E6"/>
    <a:srgbClr val="EAEAEA"/>
    <a:srgbClr val="DDDDDD"/>
    <a:srgbClr val="C4C4C4"/>
    <a:srgbClr val="C0C0C0"/>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29" autoAdjust="0"/>
  </p:normalViewPr>
  <p:slideViewPr>
    <p:cSldViewPr>
      <p:cViewPr varScale="1">
        <p:scale>
          <a:sx n="67" d="100"/>
          <a:sy n="67" d="100"/>
        </p:scale>
        <p:origin x="5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5A71C-3DBC-4F59-884F-AEEDC74888B3}" type="datetimeFigureOut">
              <a:rPr lang="en-US" smtClean="0"/>
              <a:t>6/25/2022</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0D4B7-0143-42CE-ACBB-5FD4AF8FBEFB}" type="slidenum">
              <a:rPr lang="en-US" smtClean="0"/>
              <a:t>‹Nr.›</a:t>
            </a:fld>
            <a:endParaRPr lang="en-US"/>
          </a:p>
        </p:txBody>
      </p:sp>
    </p:spTree>
    <p:extLst>
      <p:ext uri="{BB962C8B-B14F-4D97-AF65-F5344CB8AC3E}">
        <p14:creationId xmlns:p14="http://schemas.microsoft.com/office/powerpoint/2010/main" val="320885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640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2D0D4B7-0143-42CE-ACBB-5FD4AF8FBEFB}" type="slidenum">
              <a:rPr lang="en-US" smtClean="0"/>
              <a:t>12</a:t>
            </a:fld>
            <a:endParaRPr lang="en-US"/>
          </a:p>
        </p:txBody>
      </p:sp>
    </p:spTree>
    <p:extLst>
      <p:ext uri="{BB962C8B-B14F-4D97-AF65-F5344CB8AC3E}">
        <p14:creationId xmlns:p14="http://schemas.microsoft.com/office/powerpoint/2010/main" val="794922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13</a:t>
            </a:fld>
            <a:endParaRPr lang="en-US"/>
          </a:p>
        </p:txBody>
      </p:sp>
    </p:spTree>
    <p:extLst>
      <p:ext uri="{BB962C8B-B14F-4D97-AF65-F5344CB8AC3E}">
        <p14:creationId xmlns:p14="http://schemas.microsoft.com/office/powerpoint/2010/main" val="3592817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14</a:t>
            </a:fld>
            <a:endParaRPr lang="en-US"/>
          </a:p>
        </p:txBody>
      </p:sp>
    </p:spTree>
    <p:extLst>
      <p:ext uri="{BB962C8B-B14F-4D97-AF65-F5344CB8AC3E}">
        <p14:creationId xmlns:p14="http://schemas.microsoft.com/office/powerpoint/2010/main" val="200553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17</a:t>
            </a:fld>
            <a:endParaRPr lang="en-US"/>
          </a:p>
        </p:txBody>
      </p:sp>
    </p:spTree>
    <p:extLst>
      <p:ext uri="{BB962C8B-B14F-4D97-AF65-F5344CB8AC3E}">
        <p14:creationId xmlns:p14="http://schemas.microsoft.com/office/powerpoint/2010/main" val="200553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18</a:t>
            </a:fld>
            <a:endParaRPr lang="en-US"/>
          </a:p>
        </p:txBody>
      </p:sp>
    </p:spTree>
    <p:extLst>
      <p:ext uri="{BB962C8B-B14F-4D97-AF65-F5344CB8AC3E}">
        <p14:creationId xmlns:p14="http://schemas.microsoft.com/office/powerpoint/2010/main" val="3244077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19</a:t>
            </a:fld>
            <a:endParaRPr lang="en-US"/>
          </a:p>
        </p:txBody>
      </p:sp>
    </p:spTree>
    <p:extLst>
      <p:ext uri="{BB962C8B-B14F-4D97-AF65-F5344CB8AC3E}">
        <p14:creationId xmlns:p14="http://schemas.microsoft.com/office/powerpoint/2010/main" val="317106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20</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21</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22</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23</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3</a:t>
            </a:fld>
            <a:endParaRPr lang="en-US"/>
          </a:p>
        </p:txBody>
      </p:sp>
    </p:spTree>
    <p:extLst>
      <p:ext uri="{BB962C8B-B14F-4D97-AF65-F5344CB8AC3E}">
        <p14:creationId xmlns:p14="http://schemas.microsoft.com/office/powerpoint/2010/main" val="2401456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solidFill>
                  <a:srgbClr val="FF0000"/>
                </a:solidFill>
              </a:rPr>
              <a:t>A</a:t>
            </a:r>
            <a:r>
              <a:rPr lang="en-US" dirty="0" smtClean="0"/>
              <a:t> </a:t>
            </a:r>
            <a:r>
              <a:rPr lang="en-US" b="1" dirty="0" smtClean="0"/>
              <a:t>T</a:t>
            </a:r>
            <a:r>
              <a:rPr lang="en-US" dirty="0" smtClean="0"/>
              <a:t>oroidal </a:t>
            </a:r>
            <a:r>
              <a:rPr lang="en-US" b="1" dirty="0" smtClean="0"/>
              <a:t>L</a:t>
            </a:r>
            <a:r>
              <a:rPr lang="en-US" dirty="0" smtClean="0"/>
              <a:t>HC </a:t>
            </a:r>
            <a:r>
              <a:rPr lang="en-US" b="1" dirty="0" err="1" smtClean="0"/>
              <a:t>A</a:t>
            </a:r>
            <a:r>
              <a:rPr lang="en-US" dirty="0" err="1" smtClean="0"/>
              <a:t>pparatu</a:t>
            </a:r>
            <a:r>
              <a:rPr lang="en-US" b="1" dirty="0" err="1" smtClean="0"/>
              <a:t>S</a:t>
            </a:r>
            <a:endParaRPr lang="en-US" b="1" dirty="0"/>
          </a:p>
        </p:txBody>
      </p:sp>
      <p:sp>
        <p:nvSpPr>
          <p:cNvPr id="4" name="Foliennummernplatzhalter 3"/>
          <p:cNvSpPr>
            <a:spLocks noGrp="1"/>
          </p:cNvSpPr>
          <p:nvPr>
            <p:ph type="sldNum" sz="quarter" idx="10"/>
          </p:nvPr>
        </p:nvSpPr>
        <p:spPr/>
        <p:txBody>
          <a:bodyPr/>
          <a:lstStyle/>
          <a:p>
            <a:fld id="{52D0D4B7-0143-42CE-ACBB-5FD4AF8FBEFB}" type="slidenum">
              <a:rPr lang="en-US" smtClean="0"/>
              <a:t>24</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t>C</a:t>
            </a:r>
            <a:r>
              <a:rPr lang="en-US" dirty="0" smtClean="0"/>
              <a:t>ompact </a:t>
            </a:r>
            <a:r>
              <a:rPr lang="en-US" b="1" dirty="0" smtClean="0"/>
              <a:t>M</a:t>
            </a:r>
            <a:r>
              <a:rPr lang="en-US" dirty="0" smtClean="0"/>
              <a:t>uon </a:t>
            </a:r>
            <a:r>
              <a:rPr lang="en-US" b="1" dirty="0" smtClean="0"/>
              <a:t>S</a:t>
            </a:r>
            <a:r>
              <a:rPr lang="en-US" dirty="0" smtClean="0"/>
              <a:t>olenoid</a:t>
            </a:r>
            <a:endParaRPr lang="en-US" dirty="0"/>
          </a:p>
        </p:txBody>
      </p:sp>
      <p:sp>
        <p:nvSpPr>
          <p:cNvPr id="4" name="Foliennummernplatzhalter 3"/>
          <p:cNvSpPr>
            <a:spLocks noGrp="1"/>
          </p:cNvSpPr>
          <p:nvPr>
            <p:ph type="sldNum" sz="quarter" idx="10"/>
          </p:nvPr>
        </p:nvSpPr>
        <p:spPr/>
        <p:txBody>
          <a:bodyPr/>
          <a:lstStyle/>
          <a:p>
            <a:fld id="{52D0D4B7-0143-42CE-ACBB-5FD4AF8FBEFB}" type="slidenum">
              <a:rPr lang="en-US" smtClean="0"/>
              <a:t>25</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26</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27</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5</a:t>
            </a:fld>
            <a:endParaRPr lang="en-US"/>
          </a:p>
        </p:txBody>
      </p:sp>
    </p:spTree>
    <p:extLst>
      <p:ext uri="{BB962C8B-B14F-4D97-AF65-F5344CB8AC3E}">
        <p14:creationId xmlns:p14="http://schemas.microsoft.com/office/powerpoint/2010/main" val="408127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6</a:t>
            </a:fld>
            <a:endParaRPr lang="en-US"/>
          </a:p>
        </p:txBody>
      </p:sp>
    </p:spTree>
    <p:extLst>
      <p:ext uri="{BB962C8B-B14F-4D97-AF65-F5344CB8AC3E}">
        <p14:creationId xmlns:p14="http://schemas.microsoft.com/office/powerpoint/2010/main" val="419240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endParaRPr lang="en-US" dirty="0"/>
              </a:p>
            </p:txBody>
          </p:sp>
        </mc:Choice>
        <mc:Fallback xmlns="">
          <p:sp>
            <p:nvSpPr>
              <p:cNvPr id="3" name="Notizenplatzhalter 2"/>
              <p:cNvSpPr>
                <a:spLocks noGrp="1"/>
              </p:cNvSpPr>
              <p:nvPr>
                <p:ph type="body" idx="1"/>
              </p:nvPr>
            </p:nvSpPr>
            <p:spPr/>
            <p:txBody>
              <a:bodyPr/>
              <a:lstStyle/>
              <a:p>
                <a:pPr/>
                <a:r>
                  <a:rPr lang="en-US" i="0" smtClean="0">
                    <a:latin typeface="Cambria Math"/>
                  </a:rPr>
                  <a:t>(</a:t>
                </a:r>
                <a:r>
                  <a:rPr lang="de-DE" b="0" i="0" smtClean="0">
                    <a:latin typeface="Cambria Math"/>
                  </a:rPr>
                  <a:t>𝑚</a:t>
                </a:r>
                <a:r>
                  <a:rPr lang="en-US" b="0" i="0" smtClean="0">
                    <a:latin typeface="Cambria Math"/>
                  </a:rPr>
                  <a:t>_</a:t>
                </a:r>
                <a:r>
                  <a:rPr lang="de-DE" b="0" i="0" smtClean="0">
                    <a:latin typeface="Cambria Math"/>
                  </a:rPr>
                  <a:t>𝑝</a:t>
                </a:r>
                <a:r>
                  <a:rPr lang="en-US" b="0" i="0" smtClean="0">
                    <a:latin typeface="Cambria Math"/>
                  </a:rPr>
                  <a:t>/</a:t>
                </a:r>
                <a:r>
                  <a:rPr lang="de-DE" b="0" i="0" smtClean="0">
                    <a:latin typeface="Cambria Math"/>
                  </a:rPr>
                  <a:t>𝑚</a:t>
                </a:r>
                <a:r>
                  <a:rPr lang="en-US" b="0" i="0" smtClean="0">
                    <a:latin typeface="Cambria Math"/>
                  </a:rPr>
                  <a:t>_</a:t>
                </a:r>
                <a:r>
                  <a:rPr lang="de-DE" b="0" i="0" smtClean="0">
                    <a:latin typeface="Cambria Math"/>
                  </a:rPr>
                  <a:t>𝑒</a:t>
                </a:r>
                <a:r>
                  <a:rPr lang="en-US" b="0" i="0" smtClean="0">
                    <a:latin typeface="Cambria Math"/>
                  </a:rPr>
                  <a:t> )^</a:t>
                </a:r>
                <a:r>
                  <a:rPr lang="de-DE" b="0" i="0" smtClean="0">
                    <a:latin typeface="Cambria Math"/>
                  </a:rPr>
                  <a:t>2=((938 𝑀𝑒𝑉)/(0.511 𝑀𝑒𝑉))^2=3.4</a:t>
                </a:r>
                <a:r>
                  <a:rPr lang="de-DE" b="0" i="0" smtClean="0">
                    <a:latin typeface="Cambria Math"/>
                    <a:ea typeface="Cambria Math"/>
                  </a:rPr>
                  <a:t>∙〖10〗^6</a:t>
                </a:r>
                <a:endParaRPr lang="en-US" dirty="0"/>
              </a:p>
            </p:txBody>
          </p:sp>
        </mc:Fallback>
      </mc:AlternateContent>
      <p:sp>
        <p:nvSpPr>
          <p:cNvPr id="4" name="Foliennummernplatzhalter 3"/>
          <p:cNvSpPr>
            <a:spLocks noGrp="1"/>
          </p:cNvSpPr>
          <p:nvPr>
            <p:ph type="sldNum" sz="quarter" idx="10"/>
          </p:nvPr>
        </p:nvSpPr>
        <p:spPr/>
        <p:txBody>
          <a:bodyPr/>
          <a:lstStyle/>
          <a:p>
            <a:fld id="{52D0D4B7-0143-42CE-ACBB-5FD4AF8FBEFB}" type="slidenum">
              <a:rPr lang="en-US" smtClean="0"/>
              <a:t>7</a:t>
            </a:fld>
            <a:endParaRPr lang="en-US"/>
          </a:p>
        </p:txBody>
      </p:sp>
    </p:spTree>
    <p:extLst>
      <p:ext uri="{BB962C8B-B14F-4D97-AF65-F5344CB8AC3E}">
        <p14:creationId xmlns:p14="http://schemas.microsoft.com/office/powerpoint/2010/main" val="420122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8</a:t>
            </a:fld>
            <a:endParaRPr lang="en-US"/>
          </a:p>
        </p:txBody>
      </p:sp>
    </p:spTree>
    <p:extLst>
      <p:ext uri="{BB962C8B-B14F-4D97-AF65-F5344CB8AC3E}">
        <p14:creationId xmlns:p14="http://schemas.microsoft.com/office/powerpoint/2010/main" val="4201224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de-DE" b="0" i="1" smtClean="0">
                                  <a:latin typeface="Cambria Math"/>
                                </a:rPr>
                                <m:t>𝑚</m:t>
                              </m:r>
                            </m:e>
                            <m:sub>
                              <m:r>
                                <a:rPr lang="de-DE" b="0" i="1" smtClean="0">
                                  <a:latin typeface="Cambria Math"/>
                                </a:rPr>
                                <m:t>0</m:t>
                              </m:r>
                            </m:sub>
                          </m:sSub>
                          <m:r>
                            <a:rPr lang="en-US" i="1" smtClean="0">
                              <a:latin typeface="Cambria Math"/>
                              <a:ea typeface="Cambria Math"/>
                            </a:rPr>
                            <m:t>∙</m:t>
                          </m:r>
                          <m:r>
                            <a:rPr lang="en-US" i="1" smtClean="0">
                              <a:latin typeface="Cambria Math"/>
                              <a:ea typeface="Cambria Math"/>
                            </a:rPr>
                            <m:t>𝛾</m:t>
                          </m:r>
                          <m:r>
                            <a:rPr lang="en-US" i="1" smtClean="0">
                              <a:latin typeface="Cambria Math"/>
                              <a:ea typeface="Cambria Math"/>
                            </a:rPr>
                            <m:t>∙</m:t>
                          </m:r>
                          <m:sSup>
                            <m:sSupPr>
                              <m:ctrlPr>
                                <a:rPr lang="en-US" i="1" smtClean="0">
                                  <a:latin typeface="Cambria Math" panose="02040503050406030204" pitchFamily="18" charset="0"/>
                                  <a:ea typeface="Cambria Math"/>
                                </a:rPr>
                              </m:ctrlPr>
                            </m:sSupPr>
                            <m:e>
                              <m:r>
                                <a:rPr lang="de-DE" b="0" i="1" smtClean="0">
                                  <a:latin typeface="Cambria Math"/>
                                  <a:ea typeface="Cambria Math"/>
                                </a:rPr>
                                <m:t>𝑣</m:t>
                              </m:r>
                            </m:e>
                            <m:sup>
                              <m:r>
                                <a:rPr lang="de-DE" b="0" i="1" smtClean="0">
                                  <a:latin typeface="Cambria Math"/>
                                  <a:ea typeface="Cambria Math"/>
                                </a:rPr>
                                <m:t>2</m:t>
                              </m:r>
                            </m:sup>
                          </m:sSup>
                        </m:num>
                        <m:den>
                          <m:r>
                            <a:rPr lang="en-US" i="1" smtClean="0">
                              <a:latin typeface="Cambria Math"/>
                              <a:ea typeface="Cambria Math"/>
                            </a:rPr>
                            <m:t>𝜌</m:t>
                          </m:r>
                        </m:den>
                      </m:f>
                      <m:r>
                        <a:rPr lang="de-DE" b="0" i="1" smtClean="0">
                          <a:latin typeface="Cambria Math"/>
                        </a:rPr>
                        <m:t>=</m:t>
                      </m:r>
                      <m:r>
                        <a:rPr lang="de-DE" b="0" i="1" smtClean="0">
                          <a:latin typeface="Cambria Math"/>
                        </a:rPr>
                        <m:t>𝑞</m:t>
                      </m:r>
                      <m:r>
                        <a:rPr lang="de-DE" b="0" i="1" smtClean="0">
                          <a:latin typeface="Cambria Math"/>
                          <a:ea typeface="Cambria Math"/>
                        </a:rPr>
                        <m:t>∙</m:t>
                      </m:r>
                      <m:r>
                        <a:rPr lang="de-DE" b="0" i="1" smtClean="0">
                          <a:latin typeface="Cambria Math"/>
                          <a:ea typeface="Cambria Math"/>
                        </a:rPr>
                        <m:t>𝑣</m:t>
                      </m:r>
                      <m:r>
                        <a:rPr lang="de-DE" b="0" i="1" smtClean="0">
                          <a:latin typeface="Cambria Math"/>
                          <a:ea typeface="Cambria Math"/>
                        </a:rPr>
                        <m:t>∙</m:t>
                      </m:r>
                      <m:r>
                        <a:rPr lang="de-DE" b="0" i="1" smtClean="0">
                          <a:latin typeface="Cambria Math"/>
                          <a:ea typeface="Cambria Math"/>
                        </a:rPr>
                        <m:t>𝐵</m:t>
                      </m:r>
                      <m:r>
                        <a:rPr lang="de-DE" b="0" i="1" smtClean="0">
                          <a:latin typeface="Cambria Math"/>
                          <a:ea typeface="Cambria Math"/>
                        </a:rPr>
                        <m:t>→</m:t>
                      </m:r>
                      <m:r>
                        <a:rPr lang="de-DE" b="0" i="1" smtClean="0">
                          <a:latin typeface="Cambria Math"/>
                          <a:ea typeface="Cambria Math"/>
                        </a:rPr>
                        <m:t>𝜌</m:t>
                      </m:r>
                      <m:r>
                        <a:rPr lang="de-DE" b="0" i="1" smtClean="0">
                          <a:latin typeface="Cambria Math"/>
                          <a:ea typeface="Cambria Math"/>
                        </a:rPr>
                        <m:t>=</m:t>
                      </m:r>
                      <m:f>
                        <m:fPr>
                          <m:ctrlPr>
                            <a:rPr lang="de-DE" b="0" i="1" smtClean="0">
                              <a:latin typeface="Cambria Math" panose="02040503050406030204" pitchFamily="18" charset="0"/>
                              <a:ea typeface="Cambria Math"/>
                            </a:rPr>
                          </m:ctrlPr>
                        </m:fPr>
                        <m:num>
                          <m:sSub>
                            <m:sSubPr>
                              <m:ctrlPr>
                                <a:rPr lang="de-DE" b="0" i="1" smtClean="0">
                                  <a:latin typeface="Cambria Math" panose="02040503050406030204" pitchFamily="18" charset="0"/>
                                  <a:ea typeface="Cambria Math"/>
                                </a:rPr>
                              </m:ctrlPr>
                            </m:sSubPr>
                            <m:e>
                              <m:r>
                                <a:rPr lang="de-DE" b="0" i="1" smtClean="0">
                                  <a:latin typeface="Cambria Math"/>
                                  <a:ea typeface="Cambria Math"/>
                                </a:rPr>
                                <m:t>𝑚</m:t>
                              </m:r>
                            </m:e>
                            <m:sub>
                              <m:r>
                                <a:rPr lang="de-DE" b="0" i="1" smtClean="0">
                                  <a:latin typeface="Cambria Math"/>
                                  <a:ea typeface="Cambria Math"/>
                                </a:rPr>
                                <m:t>0</m:t>
                              </m:r>
                            </m:sub>
                          </m:sSub>
                          <m:r>
                            <a:rPr lang="de-DE" b="0" i="1" smtClean="0">
                              <a:latin typeface="Cambria Math"/>
                              <a:ea typeface="Cambria Math"/>
                            </a:rPr>
                            <m:t>∙</m:t>
                          </m:r>
                          <m:r>
                            <a:rPr lang="de-DE" b="0" i="1" smtClean="0">
                              <a:latin typeface="Cambria Math"/>
                              <a:ea typeface="Cambria Math"/>
                            </a:rPr>
                            <m:t>𝛾</m:t>
                          </m:r>
                          <m:r>
                            <a:rPr lang="de-DE" b="0" i="1" smtClean="0">
                              <a:latin typeface="Cambria Math"/>
                              <a:ea typeface="Cambria Math"/>
                            </a:rPr>
                            <m:t>∙</m:t>
                          </m:r>
                          <m:r>
                            <a:rPr lang="de-DE" b="0" i="1" smtClean="0">
                              <a:latin typeface="Cambria Math"/>
                              <a:ea typeface="Cambria Math"/>
                            </a:rPr>
                            <m:t>𝑣</m:t>
                          </m:r>
                        </m:num>
                        <m:den>
                          <m:r>
                            <a:rPr lang="de-DE" b="0" i="1" smtClean="0">
                              <a:latin typeface="Cambria Math"/>
                              <a:ea typeface="Cambria Math"/>
                            </a:rPr>
                            <m:t>𝑞</m:t>
                          </m:r>
                          <m:r>
                            <a:rPr lang="de-DE" b="0" i="1" smtClean="0">
                              <a:latin typeface="Cambria Math"/>
                              <a:ea typeface="Cambria Math"/>
                            </a:rPr>
                            <m:t>∙</m:t>
                          </m:r>
                          <m:r>
                            <a:rPr lang="de-DE" b="0" i="1" smtClean="0">
                              <a:latin typeface="Cambria Math"/>
                              <a:ea typeface="Cambria Math"/>
                            </a:rPr>
                            <m:t>𝐵</m:t>
                          </m:r>
                        </m:den>
                      </m:f>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𝑝</m:t>
                          </m:r>
                        </m:num>
                        <m:den>
                          <m:r>
                            <a:rPr lang="de-DE" b="0" i="1" smtClean="0">
                              <a:latin typeface="Cambria Math"/>
                              <a:ea typeface="Cambria Math"/>
                            </a:rPr>
                            <m:t>𝑞</m:t>
                          </m:r>
                          <m:r>
                            <a:rPr lang="de-DE" b="0" i="1" smtClean="0">
                              <a:latin typeface="Cambria Math"/>
                              <a:ea typeface="Cambria Math"/>
                            </a:rPr>
                            <m:t>∙</m:t>
                          </m:r>
                          <m:r>
                            <a:rPr lang="de-DE" b="0" i="1" smtClean="0">
                              <a:latin typeface="Cambria Math"/>
                              <a:ea typeface="Cambria Math"/>
                            </a:rPr>
                            <m:t>𝐵</m:t>
                          </m:r>
                        </m:den>
                      </m:f>
                      <m:r>
                        <a:rPr lang="de-DE" b="0" i="1" smtClean="0">
                          <a:latin typeface="Cambria Math"/>
                          <a:ea typeface="Cambria Math"/>
                        </a:rPr>
                        <m:t>     </m:t>
                      </m:r>
                      <m:r>
                        <a:rPr lang="de-DE" b="0" i="1" smtClean="0">
                          <a:latin typeface="Cambria Math"/>
                          <a:ea typeface="Cambria Math"/>
                        </a:rPr>
                        <m:t>𝑐</m:t>
                      </m:r>
                      <m:r>
                        <a:rPr lang="de-DE" b="0" i="1" smtClean="0">
                          <a:latin typeface="Cambria Math"/>
                          <a:ea typeface="Cambria Math"/>
                        </a:rPr>
                        <m:t>∙</m:t>
                      </m:r>
                      <m:r>
                        <a:rPr lang="de-DE" b="0" i="1" smtClean="0">
                          <a:latin typeface="Cambria Math"/>
                          <a:ea typeface="Cambria Math"/>
                        </a:rPr>
                        <m:t>𝑝</m:t>
                      </m:r>
                      <m:r>
                        <a:rPr lang="de-DE" b="0" i="1" smtClean="0">
                          <a:latin typeface="Cambria Math"/>
                          <a:ea typeface="Cambria Math"/>
                        </a:rPr>
                        <m:t>=</m:t>
                      </m:r>
                      <m:r>
                        <a:rPr lang="de-DE" b="0" i="1" smtClean="0">
                          <a:latin typeface="Cambria Math"/>
                          <a:ea typeface="Cambria Math"/>
                        </a:rPr>
                        <m:t>𝛽</m:t>
                      </m:r>
                      <m:r>
                        <a:rPr lang="de-DE" b="0" i="1" smtClean="0">
                          <a:latin typeface="Cambria Math"/>
                          <a:ea typeface="Cambria Math"/>
                        </a:rPr>
                        <m:t>∙</m:t>
                      </m:r>
                      <m:r>
                        <a:rPr lang="de-DE" b="0" i="1" smtClean="0">
                          <a:latin typeface="Cambria Math"/>
                          <a:ea typeface="Cambria Math"/>
                        </a:rPr>
                        <m:t>𝐸</m:t>
                      </m:r>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1</m:t>
                          </m:r>
                        </m:num>
                        <m:den>
                          <m:r>
                            <a:rPr lang="de-DE" b="0" i="1" smtClean="0">
                              <a:latin typeface="Cambria Math"/>
                              <a:ea typeface="Cambria Math"/>
                            </a:rPr>
                            <m:t>𝜌</m:t>
                          </m:r>
                        </m:den>
                      </m:f>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𝑐</m:t>
                          </m:r>
                          <m:r>
                            <a:rPr lang="de-DE" b="0" i="1" smtClean="0">
                              <a:latin typeface="Cambria Math"/>
                              <a:ea typeface="Cambria Math"/>
                            </a:rPr>
                            <m:t>∙</m:t>
                          </m:r>
                          <m:r>
                            <a:rPr lang="de-DE" b="0" i="1" smtClean="0">
                              <a:latin typeface="Cambria Math"/>
                              <a:ea typeface="Cambria Math"/>
                            </a:rPr>
                            <m:t>𝑞</m:t>
                          </m:r>
                          <m:r>
                            <a:rPr lang="de-DE" b="0" i="1" smtClean="0">
                              <a:latin typeface="Cambria Math"/>
                              <a:ea typeface="Cambria Math"/>
                            </a:rPr>
                            <m:t>∙</m:t>
                          </m:r>
                          <m:r>
                            <a:rPr lang="de-DE" b="0" i="1" smtClean="0">
                              <a:latin typeface="Cambria Math"/>
                              <a:ea typeface="Cambria Math"/>
                            </a:rPr>
                            <m:t>𝐵</m:t>
                          </m:r>
                        </m:num>
                        <m:den>
                          <m:r>
                            <a:rPr lang="de-DE" b="0" i="1" smtClean="0">
                              <a:latin typeface="Cambria Math"/>
                              <a:ea typeface="Cambria Math"/>
                            </a:rPr>
                            <m:t>𝛽</m:t>
                          </m:r>
                          <m:r>
                            <a:rPr lang="de-DE" b="0" i="1" smtClean="0">
                              <a:latin typeface="Cambria Math"/>
                              <a:ea typeface="Cambria Math"/>
                            </a:rPr>
                            <m:t>∙</m:t>
                          </m:r>
                          <m:r>
                            <a:rPr lang="de-DE" b="0" i="1" smtClean="0">
                              <a:latin typeface="Cambria Math"/>
                              <a:ea typeface="Cambria Math"/>
                            </a:rPr>
                            <m:t>𝐸</m:t>
                          </m:r>
                        </m:den>
                      </m:f>
                    </m:oMath>
                  </m:oMathPara>
                </a14:m>
                <a:endParaRPr lang="en-US" dirty="0"/>
              </a:p>
            </p:txBody>
          </p:sp>
        </mc:Choice>
        <mc:Fallback xmlns="">
          <p:sp>
            <p:nvSpPr>
              <p:cNvPr id="3" name="Notizenplatzhalter 2"/>
              <p:cNvSpPr>
                <a:spLocks noGrp="1"/>
              </p:cNvSpPr>
              <p:nvPr>
                <p:ph type="body" idx="1"/>
              </p:nvPr>
            </p:nvSpPr>
            <p:spPr/>
            <p:txBody>
              <a:bodyPr/>
              <a:lstStyle/>
              <a:p>
                <a:pPr/>
                <a:r>
                  <a:rPr lang="en-US" i="0" smtClean="0">
                    <a:latin typeface="Cambria Math"/>
                  </a:rPr>
                  <a:t>(</a:t>
                </a:r>
                <a:r>
                  <a:rPr lang="de-DE" b="0" i="0" smtClean="0">
                    <a:latin typeface="Cambria Math"/>
                  </a:rPr>
                  <a:t>𝑚</a:t>
                </a:r>
                <a:r>
                  <a:rPr lang="en-US" b="0" i="0" smtClean="0">
                    <a:latin typeface="Cambria Math"/>
                  </a:rPr>
                  <a:t>_</a:t>
                </a:r>
                <a:r>
                  <a:rPr lang="de-DE" b="0" i="0" smtClean="0">
                    <a:latin typeface="Cambria Math"/>
                  </a:rPr>
                  <a:t>0</a:t>
                </a:r>
                <a:r>
                  <a:rPr lang="en-US" i="0" smtClean="0">
                    <a:latin typeface="Cambria Math"/>
                    <a:ea typeface="Cambria Math"/>
                  </a:rPr>
                  <a:t>∙𝛾∙</a:t>
                </a:r>
                <a:r>
                  <a:rPr lang="de-DE" b="0" i="0" smtClean="0">
                    <a:latin typeface="Cambria Math"/>
                    <a:ea typeface="Cambria Math"/>
                  </a:rPr>
                  <a:t>𝑣</a:t>
                </a:r>
                <a:r>
                  <a:rPr lang="en-US" b="0" i="0" smtClean="0">
                    <a:latin typeface="Cambria Math"/>
                    <a:ea typeface="Cambria Math"/>
                  </a:rPr>
                  <a:t>^</a:t>
                </a:r>
                <a:r>
                  <a:rPr lang="de-DE" b="0" i="0" smtClean="0">
                    <a:latin typeface="Cambria Math"/>
                    <a:ea typeface="Cambria Math"/>
                  </a:rPr>
                  <a:t>2</a:t>
                </a:r>
                <a:r>
                  <a:rPr lang="en-US" b="0" i="0" smtClean="0">
                    <a:latin typeface="Cambria Math"/>
                    <a:ea typeface="Cambria Math"/>
                  </a:rPr>
                  <a:t>)/</a:t>
                </a:r>
                <a:r>
                  <a:rPr lang="en-US" i="0" smtClean="0">
                    <a:latin typeface="Cambria Math"/>
                    <a:ea typeface="Cambria Math"/>
                  </a:rPr>
                  <a:t>𝜌</a:t>
                </a:r>
                <a:r>
                  <a:rPr lang="de-DE" b="0" i="0" smtClean="0">
                    <a:latin typeface="Cambria Math"/>
                  </a:rPr>
                  <a:t>=𝑞</a:t>
                </a:r>
                <a:r>
                  <a:rPr lang="de-DE" b="0" i="0" smtClean="0">
                    <a:latin typeface="Cambria Math"/>
                    <a:ea typeface="Cambria Math"/>
                  </a:rPr>
                  <a:t>∙𝑣∙𝐵→𝜌=(𝑚_0∙𝛾∙𝑣)/(𝑞∙𝐵)=𝑝/(𝑞∙𝐵)      𝑐∙𝑝=𝛽∙𝐸→1/𝜌=(𝑐∙𝑞∙𝐵)/(𝛽∙𝐸)</a:t>
                </a:r>
                <a:endParaRPr lang="en-US" dirty="0"/>
              </a:p>
            </p:txBody>
          </p:sp>
        </mc:Fallback>
      </mc:AlternateContent>
      <p:sp>
        <p:nvSpPr>
          <p:cNvPr id="4" name="Foliennummernplatzhalter 3"/>
          <p:cNvSpPr>
            <a:spLocks noGrp="1"/>
          </p:cNvSpPr>
          <p:nvPr>
            <p:ph type="sldNum" sz="quarter" idx="10"/>
          </p:nvPr>
        </p:nvSpPr>
        <p:spPr/>
        <p:txBody>
          <a:bodyPr/>
          <a:lstStyle/>
          <a:p>
            <a:fld id="{52D0D4B7-0143-42CE-ACBB-5FD4AF8FBEFB}" type="slidenum">
              <a:rPr lang="en-US" smtClean="0"/>
              <a:t>9</a:t>
            </a:fld>
            <a:endParaRPr lang="en-US"/>
          </a:p>
        </p:txBody>
      </p:sp>
    </p:spTree>
    <p:extLst>
      <p:ext uri="{BB962C8B-B14F-4D97-AF65-F5344CB8AC3E}">
        <p14:creationId xmlns:p14="http://schemas.microsoft.com/office/powerpoint/2010/main" val="756921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10</a:t>
            </a:fld>
            <a:endParaRPr lang="en-US"/>
          </a:p>
        </p:txBody>
      </p:sp>
    </p:spTree>
    <p:extLst>
      <p:ext uri="{BB962C8B-B14F-4D97-AF65-F5344CB8AC3E}">
        <p14:creationId xmlns:p14="http://schemas.microsoft.com/office/powerpoint/2010/main" val="961480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11</a:t>
            </a:fld>
            <a:endParaRPr lang="en-US"/>
          </a:p>
        </p:txBody>
      </p:sp>
    </p:spTree>
    <p:extLst>
      <p:ext uri="{BB962C8B-B14F-4D97-AF65-F5344CB8AC3E}">
        <p14:creationId xmlns:p14="http://schemas.microsoft.com/office/powerpoint/2010/main" val="226869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3835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98077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40701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122167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021789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65368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702226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93876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80805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10170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28974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421298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 </a:t>
            </a:r>
            <a:r>
              <a:rPr lang="de-DE" altLang="de-DE" sz="1000" dirty="0" smtClean="0">
                <a:solidFill>
                  <a:srgbClr val="000000"/>
                </a:solidFill>
                <a:cs typeface="Arial" charset="0"/>
              </a:rPr>
              <a:t>2022</a:t>
            </a:r>
            <a:endParaRPr lang="en-US" altLang="de-DE" sz="1000" dirty="0" smtClean="0">
              <a:solidFill>
                <a:srgbClr val="000000"/>
              </a:solidFill>
              <a:cs typeface="Arial" charset="0"/>
            </a:endParaRPr>
          </a:p>
        </p:txBody>
      </p:sp>
    </p:spTree>
    <p:extLst>
      <p:ext uri="{BB962C8B-B14F-4D97-AF65-F5344CB8AC3E}">
        <p14:creationId xmlns:p14="http://schemas.microsoft.com/office/powerpoint/2010/main" val="1849307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j.wollersheim@gsi.d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eb-docs.gsi.de/~woll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gif"/><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9.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1.bin"/><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4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gif"/><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190.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70.png"/></Relationships>
</file>

<file path=ppt/slides/_rels/slide15.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4.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2.png"/><Relationship Id="rId7"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0.png"/><Relationship Id="rId4" Type="http://schemas.openxmlformats.org/officeDocument/2006/relationships/image" Target="../media/image40.png"/><Relationship Id="rId9"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Outline: Large Hadron Collider</a:t>
            </a:r>
            <a:endParaRPr lang="en-US" dirty="0"/>
          </a:p>
        </p:txBody>
      </p:sp>
      <p:sp>
        <p:nvSpPr>
          <p:cNvPr id="9" name="Textfeld 8"/>
          <p:cNvSpPr txBox="1"/>
          <p:nvPr/>
        </p:nvSpPr>
        <p:spPr>
          <a:xfrm>
            <a:off x="1345839" y="620688"/>
            <a:ext cx="6162264" cy="11387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6600"/>
                </a:solidFill>
                <a:effectLst/>
                <a:uLnTx/>
                <a:uFillTx/>
                <a:latin typeface="Times New Roman" panose="02020603050405020304" pitchFamily="18" charset="0"/>
                <a:ea typeface="+mn-ea"/>
                <a:cs typeface="Times New Roman" panose="02020603050405020304" pitchFamily="18" charset="0"/>
              </a:rPr>
              <a:t>Lecturer: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Hans-Jürgen </a:t>
            </a:r>
            <a:r>
              <a:rPr kumimoji="0" lang="en-US" sz="20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Wollersheim</a:t>
            </a:r>
            <a:endPar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e-mail: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h.j.wollersheim@gsi.de</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web-page: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https://web-docs.gsi.de/~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wolle/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click on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898599"/>
            <a:ext cx="1255222" cy="868680"/>
          </a:xfrm>
          <a:prstGeom prst="rect">
            <a:avLst/>
          </a:prstGeom>
        </p:spPr>
      </p:pic>
      <p:sp>
        <p:nvSpPr>
          <p:cNvPr id="11" name="Textfeld 10"/>
          <p:cNvSpPr txBox="1"/>
          <p:nvPr/>
        </p:nvSpPr>
        <p:spPr>
          <a:xfrm>
            <a:off x="2725949" y="5013176"/>
            <a:ext cx="3461269" cy="1477328"/>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electrons versus protons</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large electron positron collider</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fixed-target or collider</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large hadron collider</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mtClean="0">
                <a:solidFill>
                  <a:prstClr val="black"/>
                </a:solidFill>
                <a:latin typeface="Times New Roman" panose="02020603050405020304" pitchFamily="18" charset="0"/>
                <a:cs typeface="Times New Roman" panose="02020603050405020304" pitchFamily="18" charset="0"/>
              </a:rPr>
              <a:t>accelerator complex CERN</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9484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Synchrotron</a:t>
            </a:r>
            <a:endParaRPr lang="en-US" dirty="0"/>
          </a:p>
        </p:txBody>
      </p:sp>
      <p:pic>
        <p:nvPicPr>
          <p:cNvPr id="9" name="Picture 4" descr="https://pdg.web.cern.ch/pdg/cpep/images/emwav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1620000"/>
            <a:ext cx="4105275" cy="3457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540000" y="720000"/>
            <a:ext cx="7848872"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Requirement </a:t>
            </a:r>
            <a:r>
              <a:rPr lang="en-US" sz="1600" dirty="0"/>
              <a:t>of precise </a:t>
            </a:r>
            <a:r>
              <a:rPr lang="en-US" sz="1600" dirty="0" smtClean="0"/>
              <a:t>synchronization, </a:t>
            </a:r>
            <a:r>
              <a:rPr lang="en-US" sz="1600" dirty="0"/>
              <a:t>however, </a:t>
            </a:r>
            <a:r>
              <a:rPr lang="en-US" sz="1600" dirty="0" smtClean="0"/>
              <a:t>is not </a:t>
            </a:r>
            <a:r>
              <a:rPr lang="en-US" sz="1600" dirty="0"/>
              <a:t>very tight: particles behind the </a:t>
            </a:r>
            <a:r>
              <a:rPr lang="en-US" sz="1600" dirty="0" smtClean="0"/>
              <a:t>radio-frequency phase </a:t>
            </a:r>
            <a:r>
              <a:rPr lang="en-US" sz="1600" dirty="0"/>
              <a:t>will receive lower momentum increase, </a:t>
            </a:r>
            <a:r>
              <a:rPr lang="en-US" sz="1600" dirty="0" smtClean="0"/>
              <a:t>and other </a:t>
            </a:r>
            <a:r>
              <a:rPr lang="en-US" sz="1600" dirty="0"/>
              <a:t>way around.</a:t>
            </a:r>
          </a:p>
        </p:txBody>
      </p:sp>
      <mc:AlternateContent xmlns:mc="http://schemas.openxmlformats.org/markup-compatibility/2006" xmlns:a14="http://schemas.microsoft.com/office/drawing/2010/main">
        <mc:Choice Requires="a14">
          <p:sp>
            <p:nvSpPr>
              <p:cNvPr id="7" name="Textfeld 6"/>
              <p:cNvSpPr txBox="1"/>
              <p:nvPr/>
            </p:nvSpPr>
            <p:spPr>
              <a:xfrm>
                <a:off x="540000" y="5400000"/>
                <a:ext cx="7561288" cy="338554"/>
              </a:xfrm>
              <a:prstGeom prst="rect">
                <a:avLst/>
              </a:prstGeom>
              <a:noFill/>
            </p:spPr>
            <p:txBody>
              <a:bodyPr wrap="square" rtlCol="0">
                <a:spAutoFit/>
              </a:bodyPr>
              <a:lstStyle/>
              <a:p>
                <a14:m>
                  <m:oMath xmlns:m="http://schemas.openxmlformats.org/officeDocument/2006/math">
                    <m:r>
                      <a:rPr lang="en-US" sz="1600" i="1" smtClean="0">
                        <a:solidFill>
                          <a:srgbClr val="FF0000"/>
                        </a:solidFill>
                        <a:latin typeface="Cambria Math"/>
                        <a:ea typeface="Cambria Math"/>
                      </a:rPr>
                      <m:t>⇒</m:t>
                    </m:r>
                  </m:oMath>
                </a14:m>
                <a:r>
                  <a:rPr lang="en-US" sz="1600" dirty="0" smtClean="0">
                    <a:solidFill>
                      <a:srgbClr val="FF0000"/>
                    </a:solidFill>
                  </a:rPr>
                  <a:t> </a:t>
                </a:r>
                <a:r>
                  <a:rPr lang="en-US" sz="1600" dirty="0">
                    <a:solidFill>
                      <a:srgbClr val="FF0000"/>
                    </a:solidFill>
                  </a:rPr>
                  <a:t>Therefore all particles in a bunch stay basically </a:t>
                </a:r>
                <a:r>
                  <a:rPr lang="en-US" sz="1600" dirty="0" smtClean="0">
                    <a:solidFill>
                      <a:srgbClr val="FF0000"/>
                    </a:solidFill>
                  </a:rPr>
                  <a:t>on the </a:t>
                </a:r>
                <a:r>
                  <a:rPr lang="en-US" sz="1600" dirty="0">
                    <a:solidFill>
                      <a:srgbClr val="FF0000"/>
                    </a:solidFill>
                  </a:rPr>
                  <a:t>same orbit, slightly oscillating</a:t>
                </a:r>
              </a:p>
            </p:txBody>
          </p:sp>
        </mc:Choice>
        <mc:Fallback xmlns="">
          <p:sp>
            <p:nvSpPr>
              <p:cNvPr id="7" name="Textfeld 6"/>
              <p:cNvSpPr txBox="1">
                <a:spLocks noRot="1" noChangeAspect="1" noMove="1" noResize="1" noEditPoints="1" noAdjustHandles="1" noChangeArrowheads="1" noChangeShapeType="1" noTextEdit="1"/>
              </p:cNvSpPr>
              <p:nvPr/>
            </p:nvSpPr>
            <p:spPr>
              <a:xfrm>
                <a:off x="540000" y="5400000"/>
                <a:ext cx="7561288" cy="338554"/>
              </a:xfrm>
              <a:prstGeom prst="rect">
                <a:avLst/>
              </a:prstGeom>
              <a:blipFill rotWithShape="1">
                <a:blip r:embed="rId4"/>
                <a:stretch>
                  <a:fillRect t="-5455" b="-23636"/>
                </a:stretch>
              </a:blipFill>
            </p:spPr>
            <p:txBody>
              <a:bodyPr/>
              <a:lstStyle/>
              <a:p>
                <a:r>
                  <a:rPr lang="en-US">
                    <a:noFill/>
                  </a:rPr>
                  <a:t> </a:t>
                </a:r>
              </a:p>
            </p:txBody>
          </p:sp>
        </mc:Fallback>
      </mc:AlternateContent>
      <p:sp>
        <p:nvSpPr>
          <p:cNvPr id="8" name="Textfeld 7"/>
          <p:cNvSpPr txBox="1"/>
          <p:nvPr/>
        </p:nvSpPr>
        <p:spPr>
          <a:xfrm>
            <a:off x="540000" y="5940000"/>
            <a:ext cx="7848872"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To </a:t>
            </a:r>
            <a:r>
              <a:rPr lang="en-US" sz="1600" dirty="0"/>
              <a:t>keep particle beams focused, </a:t>
            </a:r>
            <a:r>
              <a:rPr lang="en-US" sz="1600" dirty="0" smtClean="0"/>
              <a:t>quadrupole and sextuple </a:t>
            </a:r>
            <a:r>
              <a:rPr lang="en-US" sz="1600" dirty="0"/>
              <a:t>magnets are </a:t>
            </a:r>
            <a:r>
              <a:rPr lang="en-US" sz="1600" dirty="0" smtClean="0"/>
              <a:t>also placed </a:t>
            </a:r>
            <a:r>
              <a:rPr lang="en-US" sz="1600" dirty="0"/>
              <a:t>along the ring and </a:t>
            </a:r>
            <a:r>
              <a:rPr lang="en-US" sz="1600" dirty="0" smtClean="0"/>
              <a:t>act like </a:t>
            </a:r>
            <a:r>
              <a:rPr lang="en-US" sz="1600" dirty="0"/>
              <a:t>optical lenses</a:t>
            </a:r>
          </a:p>
        </p:txBody>
      </p:sp>
      <p:pic>
        <p:nvPicPr>
          <p:cNvPr id="3074" name="Picture 2" descr="http://www.particleadventure.org/images/page-elements/wav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1944000"/>
            <a:ext cx="3248025"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363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Synchrotron</a:t>
            </a:r>
            <a:endParaRPr lang="en-US" dirty="0"/>
          </a:p>
        </p:txBody>
      </p:sp>
      <p:sp>
        <p:nvSpPr>
          <p:cNvPr id="3" name="Textfeld 2"/>
          <p:cNvSpPr txBox="1"/>
          <p:nvPr/>
        </p:nvSpPr>
        <p:spPr>
          <a:xfrm>
            <a:off x="540000" y="720000"/>
            <a:ext cx="7992440" cy="646331"/>
          </a:xfrm>
          <a:prstGeom prst="rect">
            <a:avLst/>
          </a:prstGeom>
          <a:noFill/>
        </p:spPr>
        <p:txBody>
          <a:bodyPr wrap="square" rtlCol="0">
            <a:spAutoFit/>
          </a:bodyPr>
          <a:lstStyle/>
          <a:p>
            <a:r>
              <a:rPr lang="en-US" dirty="0"/>
              <a:t>Depending on whether beam is deposited onto </a:t>
            </a:r>
            <a:r>
              <a:rPr lang="en-US" dirty="0" smtClean="0"/>
              <a:t>a fixed </a:t>
            </a:r>
            <a:r>
              <a:rPr lang="en-US" dirty="0"/>
              <a:t>target or is collided with another beam, </a:t>
            </a:r>
            <a:r>
              <a:rPr lang="en-US" dirty="0" smtClean="0"/>
              <a:t>both linear </a:t>
            </a:r>
            <a:r>
              <a:rPr lang="en-US" dirty="0"/>
              <a:t>and cyclic accelerators are subdivided into </a:t>
            </a:r>
            <a:r>
              <a:rPr lang="en-US" dirty="0" smtClean="0"/>
              <a:t>two types</a:t>
            </a:r>
            <a:r>
              <a:rPr lang="en-US" dirty="0"/>
              <a:t>:</a:t>
            </a:r>
          </a:p>
        </p:txBody>
      </p:sp>
      <p:sp>
        <p:nvSpPr>
          <p:cNvPr id="4" name="Textfeld 3"/>
          <p:cNvSpPr txBox="1"/>
          <p:nvPr/>
        </p:nvSpPr>
        <p:spPr>
          <a:xfrm>
            <a:off x="1440000" y="1440000"/>
            <a:ext cx="5679760" cy="646331"/>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t> </a:t>
            </a:r>
            <a:r>
              <a:rPr lang="en-US" b="1" i="1" dirty="0" smtClean="0">
                <a:solidFill>
                  <a:srgbClr val="0000CC"/>
                </a:solidFill>
              </a:rPr>
              <a:t>“fixed-target”</a:t>
            </a:r>
            <a:r>
              <a:rPr lang="en-US" b="1" i="1" dirty="0" smtClean="0"/>
              <a:t> </a:t>
            </a:r>
            <a:r>
              <a:rPr lang="en-US" dirty="0" smtClean="0"/>
              <a:t>machines</a:t>
            </a:r>
          </a:p>
          <a:p>
            <a:pPr marL="285750" indent="-285750">
              <a:buFont typeface="Wingdings" panose="05000000000000000000" pitchFamily="2" charset="2"/>
              <a:buChar char="v"/>
            </a:pPr>
            <a:r>
              <a:rPr lang="en-US" dirty="0"/>
              <a:t> </a:t>
            </a:r>
            <a:r>
              <a:rPr lang="en-US" b="1" i="1" dirty="0" smtClean="0">
                <a:solidFill>
                  <a:srgbClr val="0000CC"/>
                </a:solidFill>
              </a:rPr>
              <a:t>“colliders”</a:t>
            </a:r>
            <a:r>
              <a:rPr lang="en-US" b="1" i="1" dirty="0" smtClean="0"/>
              <a:t> </a:t>
            </a:r>
            <a:r>
              <a:rPr lang="en-US" dirty="0" smtClean="0"/>
              <a:t>(</a:t>
            </a:r>
            <a:r>
              <a:rPr lang="en-US" dirty="0" smtClean="0">
                <a:solidFill>
                  <a:srgbClr val="0000CC"/>
                </a:solidFill>
              </a:rPr>
              <a:t>“storage rings”</a:t>
            </a:r>
            <a:r>
              <a:rPr lang="en-US" dirty="0" smtClean="0"/>
              <a:t> in case of cyclic machines)</a:t>
            </a:r>
            <a:endParaRPr lang="en-US" dirty="0"/>
          </a:p>
        </p:txBody>
      </p:sp>
      <p:sp>
        <p:nvSpPr>
          <p:cNvPr id="6" name="Textfeld 5"/>
          <p:cNvSpPr txBox="1"/>
          <p:nvPr/>
        </p:nvSpPr>
        <p:spPr>
          <a:xfrm>
            <a:off x="540000" y="2232000"/>
            <a:ext cx="7992440" cy="646331"/>
          </a:xfrm>
          <a:prstGeom prst="rect">
            <a:avLst/>
          </a:prstGeom>
          <a:noFill/>
        </p:spPr>
        <p:txBody>
          <a:bodyPr wrap="square" rtlCol="0">
            <a:spAutoFit/>
          </a:bodyPr>
          <a:lstStyle/>
          <a:p>
            <a:r>
              <a:rPr lang="en-US" dirty="0">
                <a:solidFill>
                  <a:srgbClr val="FF0000"/>
                </a:solidFill>
              </a:rPr>
              <a:t>Much higher energies for protons comparing </a:t>
            </a:r>
            <a:r>
              <a:rPr lang="en-US" dirty="0" smtClean="0">
                <a:solidFill>
                  <a:srgbClr val="FF0000"/>
                </a:solidFill>
              </a:rPr>
              <a:t>to electrons </a:t>
            </a:r>
            <a:r>
              <a:rPr lang="en-US" dirty="0">
                <a:solidFill>
                  <a:srgbClr val="FF0000"/>
                </a:solidFill>
              </a:rPr>
              <a:t>are achieved due to smaller losses </a:t>
            </a:r>
            <a:r>
              <a:rPr lang="en-US" dirty="0" smtClean="0">
                <a:solidFill>
                  <a:srgbClr val="FF0000"/>
                </a:solidFill>
              </a:rPr>
              <a:t>caused by </a:t>
            </a:r>
            <a:r>
              <a:rPr lang="en-US" dirty="0">
                <a:solidFill>
                  <a:srgbClr val="FF0000"/>
                </a:solidFill>
              </a:rPr>
              <a:t>synchrotron radiation</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l="2340" t="2049" r="22200" b="2005"/>
          <a:stretch/>
        </p:blipFill>
        <p:spPr>
          <a:xfrm>
            <a:off x="540000" y="3024000"/>
            <a:ext cx="3997448" cy="3466055"/>
          </a:xfrm>
          <a:prstGeom prst="rect">
            <a:avLst/>
          </a:prstGeom>
        </p:spPr>
      </p:pic>
      <p:graphicFrame>
        <p:nvGraphicFramePr>
          <p:cNvPr id="8" name="Object 2"/>
          <p:cNvGraphicFramePr>
            <a:graphicFrameLocks noChangeAspect="1"/>
          </p:cNvGraphicFramePr>
          <p:nvPr>
            <p:extLst>
              <p:ext uri="{D42A27DB-BD31-4B8C-83A1-F6EECF244321}">
                <p14:modId xmlns:p14="http://schemas.microsoft.com/office/powerpoint/2010/main" val="4036089823"/>
              </p:ext>
            </p:extLst>
          </p:nvPr>
        </p:nvGraphicFramePr>
        <p:xfrm>
          <a:off x="5724128" y="3343205"/>
          <a:ext cx="2114100" cy="456840"/>
        </p:xfrm>
        <a:graphic>
          <a:graphicData uri="http://schemas.openxmlformats.org/presentationml/2006/ole">
            <mc:AlternateContent xmlns:mc="http://schemas.openxmlformats.org/markup-compatibility/2006">
              <mc:Choice xmlns:v="urn:schemas-microsoft-com:vml" Requires="v">
                <p:oleObj spid="_x0000_s1040" name="Equation" r:id="rId5" imgW="1409400" imgH="304560" progId="Equation.3">
                  <p:embed/>
                </p:oleObj>
              </mc:Choice>
              <mc:Fallback>
                <p:oleObj name="Equation" r:id="rId5" imgW="1409400" imgH="304560" progId="Equation.3">
                  <p:embed/>
                  <p:pic>
                    <p:nvPicPr>
                      <p:cNvPr id="614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3343205"/>
                        <a:ext cx="2114100" cy="456840"/>
                      </a:xfrm>
                      <a:prstGeom prst="rect">
                        <a:avLst/>
                      </a:prstGeom>
                      <a:noFill/>
                      <a:extLst/>
                    </p:spPr>
                  </p:pic>
                </p:oleObj>
              </mc:Fallback>
            </mc:AlternateContent>
          </a:graphicData>
        </a:graphic>
      </p:graphicFrame>
      <p:sp>
        <p:nvSpPr>
          <p:cNvPr id="9" name="Oval 1"/>
          <p:cNvSpPr/>
          <p:nvPr/>
        </p:nvSpPr>
        <p:spPr>
          <a:xfrm>
            <a:off x="7653728" y="3114599"/>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3"/>
          <p:cNvCxnSpPr/>
          <p:nvPr/>
        </p:nvCxnSpPr>
        <p:spPr>
          <a:xfrm>
            <a:off x="5901128" y="3190799"/>
            <a:ext cx="1600200" cy="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Oval 12"/>
          <p:cNvSpPr/>
          <p:nvPr/>
        </p:nvSpPr>
        <p:spPr>
          <a:xfrm>
            <a:off x="5748728" y="3114599"/>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3"/>
          <p:cNvGraphicFramePr>
            <a:graphicFrameLocks noChangeAspect="1"/>
          </p:cNvGraphicFramePr>
          <p:nvPr>
            <p:extLst>
              <p:ext uri="{D42A27DB-BD31-4B8C-83A1-F6EECF244321}">
                <p14:modId xmlns:p14="http://schemas.microsoft.com/office/powerpoint/2010/main" val="2425962838"/>
              </p:ext>
            </p:extLst>
          </p:nvPr>
        </p:nvGraphicFramePr>
        <p:xfrm>
          <a:off x="6264128" y="4382244"/>
          <a:ext cx="1238220" cy="342900"/>
        </p:xfrm>
        <a:graphic>
          <a:graphicData uri="http://schemas.openxmlformats.org/presentationml/2006/ole">
            <mc:AlternateContent xmlns:mc="http://schemas.openxmlformats.org/markup-compatibility/2006">
              <mc:Choice xmlns:v="urn:schemas-microsoft-com:vml" Requires="v">
                <p:oleObj spid="_x0000_s1041" name="Equation" r:id="rId7" imgW="825480" imgH="228600" progId="Equation.3">
                  <p:embed/>
                </p:oleObj>
              </mc:Choice>
              <mc:Fallback>
                <p:oleObj name="Equation" r:id="rId7" imgW="825480" imgH="228600" progId="Equation.3">
                  <p:embed/>
                  <p:pic>
                    <p:nvPicPr>
                      <p:cNvPr id="614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4128" y="4382244"/>
                        <a:ext cx="1238220" cy="342900"/>
                      </a:xfrm>
                      <a:prstGeom prst="rect">
                        <a:avLst/>
                      </a:prstGeom>
                      <a:noFill/>
                      <a:extLst/>
                    </p:spPr>
                  </p:pic>
                </p:oleObj>
              </mc:Fallback>
            </mc:AlternateContent>
          </a:graphicData>
        </a:graphic>
      </p:graphicFrame>
      <p:sp>
        <p:nvSpPr>
          <p:cNvPr id="13" name="Oval 13"/>
          <p:cNvSpPr/>
          <p:nvPr/>
        </p:nvSpPr>
        <p:spPr>
          <a:xfrm>
            <a:off x="7653728" y="4077444"/>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4"/>
          <p:cNvSpPr/>
          <p:nvPr/>
        </p:nvSpPr>
        <p:spPr>
          <a:xfrm>
            <a:off x="5748728" y="4077444"/>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5"/>
          <p:cNvCxnSpPr/>
          <p:nvPr/>
        </p:nvCxnSpPr>
        <p:spPr>
          <a:xfrm>
            <a:off x="5901128" y="4153644"/>
            <a:ext cx="838200" cy="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7"/>
          <p:cNvCxnSpPr/>
          <p:nvPr/>
        </p:nvCxnSpPr>
        <p:spPr>
          <a:xfrm flipH="1">
            <a:off x="6815528" y="4153644"/>
            <a:ext cx="914400" cy="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Rectangle 3"/>
          <p:cNvSpPr txBox="1">
            <a:spLocks noChangeArrowheads="1"/>
          </p:cNvSpPr>
          <p:nvPr/>
        </p:nvSpPr>
        <p:spPr bwMode="auto">
          <a:xfrm>
            <a:off x="4833760" y="4867423"/>
            <a:ext cx="4310240" cy="1585913"/>
          </a:xfrm>
          <a:prstGeom prst="rect">
            <a:avLst/>
          </a:prstGeom>
          <a:noFill/>
          <a:ln w="9525">
            <a:noFill/>
            <a:miter lim="800000"/>
            <a:headEnd/>
            <a:tailEnd/>
          </a:ln>
        </p:spPr>
        <p:txBody>
          <a:bodyPr/>
          <a:lstStyle/>
          <a:p>
            <a:pPr eaLnBrk="0" hangingPunct="0">
              <a:spcBef>
                <a:spcPts val="600"/>
              </a:spcBef>
              <a:buClr>
                <a:schemeClr val="tx2"/>
              </a:buClr>
              <a:buSzPct val="73000"/>
              <a:defRPr/>
            </a:pPr>
            <a:r>
              <a:rPr lang="en-US" dirty="0">
                <a:latin typeface="+mn-lt"/>
              </a:rPr>
              <a:t>To get the 14 </a:t>
            </a:r>
            <a:r>
              <a:rPr lang="en-US" dirty="0" err="1">
                <a:latin typeface="+mn-lt"/>
              </a:rPr>
              <a:t>TeV</a:t>
            </a:r>
            <a:r>
              <a:rPr lang="en-US" dirty="0">
                <a:latin typeface="+mn-lt"/>
              </a:rPr>
              <a:t> </a:t>
            </a:r>
            <a:r>
              <a:rPr lang="en-US" i="1" dirty="0" smtClean="0"/>
              <a:t>center-of-mass</a:t>
            </a:r>
            <a:r>
              <a:rPr lang="en-US" dirty="0" smtClean="0">
                <a:latin typeface="+mn-lt"/>
              </a:rPr>
              <a:t> (CM) design </a:t>
            </a:r>
            <a:r>
              <a:rPr lang="en-US" dirty="0">
                <a:latin typeface="+mn-lt"/>
              </a:rPr>
              <a:t>energy of the LHC with a single beam  on a fixed target would require that beam to have an energy of 100,000 </a:t>
            </a:r>
            <a:r>
              <a:rPr lang="en-US" dirty="0" err="1">
                <a:latin typeface="+mn-lt"/>
              </a:rPr>
              <a:t>TeV</a:t>
            </a:r>
            <a:r>
              <a:rPr lang="en-US" dirty="0">
                <a:latin typeface="+mn-lt"/>
              </a:rPr>
              <a:t>! </a:t>
            </a:r>
            <a:endParaRPr lang="en-US" dirty="0" smtClean="0">
              <a:latin typeface="+mn-lt"/>
            </a:endParaRPr>
          </a:p>
          <a:p>
            <a:pPr eaLnBrk="0" hangingPunct="0">
              <a:spcBef>
                <a:spcPts val="600"/>
              </a:spcBef>
              <a:buClr>
                <a:schemeClr val="tx2"/>
              </a:buClr>
              <a:buSzPct val="73000"/>
              <a:defRPr/>
            </a:pPr>
            <a:r>
              <a:rPr lang="en-US" sz="1400" i="1" dirty="0" smtClean="0">
                <a:solidFill>
                  <a:srgbClr val="FF0000"/>
                </a:solidFill>
                <a:latin typeface="+mn-lt"/>
              </a:rPr>
              <a:t>Would </a:t>
            </a:r>
            <a:r>
              <a:rPr lang="en-US" sz="1400" i="1" dirty="0">
                <a:solidFill>
                  <a:srgbClr val="FF0000"/>
                </a:solidFill>
                <a:latin typeface="+mn-lt"/>
              </a:rPr>
              <a:t>require a ring 10 times the diameter of the Earth!!</a:t>
            </a:r>
          </a:p>
          <a:p>
            <a:pPr marL="273050" indent="-273050" eaLnBrk="0" hangingPunct="0">
              <a:spcBef>
                <a:spcPts val="600"/>
              </a:spcBef>
              <a:buClr>
                <a:schemeClr val="tx2"/>
              </a:buClr>
              <a:buSzPct val="73000"/>
              <a:buFont typeface="Wingdings 2" pitchFamily="18" charset="2"/>
              <a:buChar char=""/>
              <a:defRPr/>
            </a:pPr>
            <a:endParaRPr lang="en-US" sz="2000" dirty="0">
              <a:latin typeface="+mn-lt"/>
            </a:endParaRPr>
          </a:p>
          <a:p>
            <a:pPr marL="273050" indent="-273050" eaLnBrk="0" hangingPunct="0">
              <a:spcBef>
                <a:spcPts val="600"/>
              </a:spcBef>
              <a:buClr>
                <a:schemeClr val="tx2"/>
              </a:buClr>
              <a:buSzPct val="73000"/>
              <a:buFont typeface="Wingdings 2" pitchFamily="18" charset="2"/>
              <a:buChar char=""/>
              <a:defRPr/>
            </a:pPr>
            <a:endParaRPr lang="en-US" sz="2000" dirty="0">
              <a:latin typeface="+mn-lt"/>
            </a:endParaRPr>
          </a:p>
          <a:p>
            <a:pPr marL="273050" indent="-273050" eaLnBrk="0" hangingPunct="0">
              <a:spcBef>
                <a:spcPts val="600"/>
              </a:spcBef>
              <a:buClr>
                <a:schemeClr val="tx2"/>
              </a:buClr>
              <a:buSzPct val="73000"/>
              <a:buFont typeface="Wingdings 2" pitchFamily="18" charset="2"/>
              <a:buChar char=""/>
              <a:defRPr/>
            </a:pPr>
            <a:endParaRPr lang="en-US" sz="2000" dirty="0">
              <a:latin typeface="+mn-lt"/>
            </a:endParaRPr>
          </a:p>
        </p:txBody>
      </p:sp>
    </p:spTree>
    <p:extLst>
      <p:ext uri="{BB962C8B-B14F-4D97-AF65-F5344CB8AC3E}">
        <p14:creationId xmlns:p14="http://schemas.microsoft.com/office/powerpoint/2010/main" val="27599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Colliding-beam </a:t>
            </a:r>
            <a:r>
              <a:rPr lang="en-US" dirty="0"/>
              <a:t>e</a:t>
            </a:r>
            <a:r>
              <a:rPr lang="en-US" dirty="0" smtClean="0"/>
              <a:t>xperiment</a:t>
            </a:r>
            <a:endParaRPr lang="en-US" dirty="0"/>
          </a:p>
        </p:txBody>
      </p:sp>
      <p:pic>
        <p:nvPicPr>
          <p:cNvPr id="2050" name="Picture 2" descr="http://www.particleadventure.org/images/page-elements/colliding_bea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000" y="720000"/>
            <a:ext cx="3019425" cy="76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40000" y="720000"/>
            <a:ext cx="4968103" cy="584775"/>
          </a:xfrm>
          <a:prstGeom prst="rect">
            <a:avLst/>
          </a:prstGeom>
          <a:noFill/>
        </p:spPr>
        <p:txBody>
          <a:bodyPr wrap="square" rtlCol="0">
            <a:spAutoFit/>
          </a:bodyPr>
          <a:lstStyle/>
          <a:p>
            <a:r>
              <a:rPr lang="en-US" sz="1600" dirty="0" smtClean="0"/>
              <a:t>In a colliding-beam experiment two beams of high-energy particles are made to cross each other.</a:t>
            </a:r>
            <a:endParaRPr lang="en-US" sz="1600" dirty="0"/>
          </a:p>
        </p:txBody>
      </p:sp>
      <mc:AlternateContent xmlns:mc="http://schemas.openxmlformats.org/markup-compatibility/2006" xmlns:a14="http://schemas.microsoft.com/office/drawing/2010/main">
        <mc:Choice Requires="a14">
          <p:sp>
            <p:nvSpPr>
              <p:cNvPr id="6" name="Textfeld 5"/>
              <p:cNvSpPr txBox="1"/>
              <p:nvPr/>
            </p:nvSpPr>
            <p:spPr>
              <a:xfrm>
                <a:off x="540000" y="1800000"/>
                <a:ext cx="8208463" cy="1867884"/>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The total energy of a projectile plus the target particle depends on the reference frame. For the production of high mass particles the relevant frame is given by the </a:t>
                </a:r>
                <a:r>
                  <a:rPr lang="en-US" sz="1600" b="1" i="1" dirty="0" smtClean="0">
                    <a:solidFill>
                      <a:srgbClr val="0000CC"/>
                    </a:solidFill>
                  </a:rPr>
                  <a:t>“center-of-mass” frame </a:t>
                </a:r>
                <a:r>
                  <a:rPr lang="en-US" sz="1600" dirty="0" smtClean="0"/>
                  <a:t>for which the projectile and target have equal and opposite momentum </a:t>
                </a:r>
                <a:r>
                  <a:rPr lang="en-US" sz="1600" b="1" i="1" dirty="0" smtClean="0"/>
                  <a:t>p</a:t>
                </a:r>
                <a:r>
                  <a:rPr lang="en-US" sz="1600" dirty="0" smtClean="0"/>
                  <a:t>.</a:t>
                </a:r>
              </a:p>
              <a:p>
                <a:endParaRPr lang="en-US" sz="800" dirty="0"/>
              </a:p>
              <a:p>
                <a:r>
                  <a:rPr lang="en-US" sz="1400" dirty="0" smtClean="0"/>
                  <a:t>For simplicity let us suppose that the </a:t>
                </a:r>
                <a:r>
                  <a:rPr lang="en-US" sz="1400" i="1" dirty="0" smtClean="0"/>
                  <a:t>projectile and target particle are the same</a:t>
                </a:r>
                <a:r>
                  <a:rPr lang="en-US" sz="1400" dirty="0" smtClean="0"/>
                  <a:t>, or possibly particle-antiparticle (e.g. proton-proton, proton-antiproton, or electron-positron). This means that in this frame both the particles have the same energy, </a:t>
                </a:r>
                <a14:m>
                  <m:oMath xmlns:m="http://schemas.openxmlformats.org/officeDocument/2006/math">
                    <m:sSub>
                      <m:sSubPr>
                        <m:ctrlPr>
                          <a:rPr lang="en-US" sz="1400" b="1" i="1" smtClean="0">
                            <a:latin typeface="Cambria Math" panose="02040503050406030204" pitchFamily="18" charset="0"/>
                          </a:rPr>
                        </m:ctrlPr>
                      </m:sSubPr>
                      <m:e>
                        <m:r>
                          <a:rPr lang="de-DE" sz="1400" b="1" i="1" smtClean="0">
                            <a:latin typeface="Cambria Math"/>
                          </a:rPr>
                          <m:t>𝑬</m:t>
                        </m:r>
                      </m:e>
                      <m:sub>
                        <m:r>
                          <a:rPr lang="de-DE" sz="1400" b="1" i="1" smtClean="0">
                            <a:latin typeface="Cambria Math"/>
                          </a:rPr>
                          <m:t>𝟏</m:t>
                        </m:r>
                      </m:sub>
                    </m:sSub>
                    <m:r>
                      <a:rPr lang="de-DE" sz="1400" b="1" i="1" smtClean="0">
                        <a:latin typeface="Cambria Math"/>
                      </a:rPr>
                      <m:t>=</m:t>
                    </m:r>
                    <m:sSub>
                      <m:sSubPr>
                        <m:ctrlPr>
                          <a:rPr lang="de-DE" sz="1400" b="1" i="1" smtClean="0">
                            <a:latin typeface="Cambria Math" panose="02040503050406030204" pitchFamily="18" charset="0"/>
                          </a:rPr>
                        </m:ctrlPr>
                      </m:sSubPr>
                      <m:e>
                        <m:r>
                          <a:rPr lang="de-DE" sz="1400" b="1" i="1" smtClean="0">
                            <a:latin typeface="Cambria Math"/>
                          </a:rPr>
                          <m:t>𝑬</m:t>
                        </m:r>
                      </m:e>
                      <m:sub>
                        <m:r>
                          <a:rPr lang="de-DE" sz="1400" b="1" i="1" smtClean="0">
                            <a:latin typeface="Cambria Math"/>
                          </a:rPr>
                          <m:t>𝟐</m:t>
                        </m:r>
                      </m:sub>
                    </m:sSub>
                    <m:r>
                      <a:rPr lang="de-DE" sz="1400" b="1" i="1" smtClean="0">
                        <a:latin typeface="Cambria Math"/>
                      </a:rPr>
                      <m:t>=</m:t>
                    </m:r>
                    <m:r>
                      <a:rPr lang="de-DE" sz="1400" b="1" i="1" smtClean="0">
                        <a:latin typeface="Cambria Math"/>
                        <a:ea typeface="Cambria Math"/>
                      </a:rPr>
                      <m:t>𝜸</m:t>
                    </m:r>
                    <m:r>
                      <a:rPr lang="de-DE" sz="1400" b="1" i="1" smtClean="0">
                        <a:latin typeface="Cambria Math"/>
                        <a:ea typeface="Cambria Math"/>
                      </a:rPr>
                      <m:t>∙</m:t>
                    </m:r>
                    <m:r>
                      <a:rPr lang="de-DE" sz="1400" b="1" i="1" smtClean="0">
                        <a:latin typeface="Cambria Math"/>
                        <a:ea typeface="Cambria Math"/>
                      </a:rPr>
                      <m:t>𝒎</m:t>
                    </m:r>
                    <m:sSup>
                      <m:sSupPr>
                        <m:ctrlPr>
                          <a:rPr lang="de-DE" sz="1400" b="1" i="1" smtClean="0">
                            <a:latin typeface="Cambria Math" panose="02040503050406030204" pitchFamily="18" charset="0"/>
                            <a:ea typeface="Cambria Math"/>
                          </a:rPr>
                        </m:ctrlPr>
                      </m:sSupPr>
                      <m:e>
                        <m:r>
                          <a:rPr lang="de-DE" sz="1400" b="1" i="1" smtClean="0">
                            <a:latin typeface="Cambria Math"/>
                            <a:ea typeface="Cambria Math"/>
                          </a:rPr>
                          <m:t>𝒄</m:t>
                        </m:r>
                      </m:e>
                      <m:sup>
                        <m:r>
                          <a:rPr lang="de-DE" sz="1400" b="1" i="1" smtClean="0">
                            <a:latin typeface="Cambria Math"/>
                            <a:ea typeface="Cambria Math"/>
                          </a:rPr>
                          <m:t>𝟐</m:t>
                        </m:r>
                      </m:sup>
                    </m:sSup>
                  </m:oMath>
                </a14:m>
                <a:r>
                  <a:rPr lang="en-US" sz="1400" dirty="0" smtClean="0"/>
                  <a:t> (since we are dealing with relativistic particles, this means </a:t>
                </a:r>
                <a:r>
                  <a:rPr lang="en-US" sz="1400" b="1" i="1" dirty="0" smtClean="0"/>
                  <a:t>kinetic plus rest energy)</a:t>
                </a:r>
                <a:r>
                  <a:rPr lang="en-US" sz="1400" dirty="0" smtClean="0"/>
                  <a:t>.</a:t>
                </a:r>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540000" y="1800000"/>
                <a:ext cx="8208463" cy="1867884"/>
              </a:xfrm>
              <a:prstGeom prst="rect">
                <a:avLst/>
              </a:prstGeom>
              <a:blipFill rotWithShape="1">
                <a:blip r:embed="rId4"/>
                <a:stretch>
                  <a:fillRect l="-297" t="-977" r="-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3240000" y="3384000"/>
                <a:ext cx="2909899" cy="7572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𝑠</m:t>
                      </m:r>
                      <m:r>
                        <a:rPr lang="de-DE" sz="1600" b="0" i="1" smtClean="0">
                          <a:solidFill>
                            <a:srgbClr val="0000CC"/>
                          </a:solidFill>
                          <a:latin typeface="Cambria Math"/>
                        </a:rPr>
                        <m:t>=</m:t>
                      </m:r>
                      <m:sSup>
                        <m:sSupPr>
                          <m:ctrlPr>
                            <a:rPr lang="de-DE" sz="1600" b="0" i="1" smtClean="0">
                              <a:solidFill>
                                <a:srgbClr val="0000CC"/>
                              </a:solidFill>
                              <a:latin typeface="Cambria Math" panose="02040503050406030204" pitchFamily="18" charset="0"/>
                            </a:rPr>
                          </m:ctrlPr>
                        </m:sSupPr>
                        <m:e>
                          <m:d>
                            <m:dPr>
                              <m:ctrlPr>
                                <a:rPr lang="de-DE" sz="1600" b="0" i="1" smtClean="0">
                                  <a:solidFill>
                                    <a:srgbClr val="0000CC"/>
                                  </a:solidFill>
                                  <a:latin typeface="Cambria Math" panose="02040503050406030204" pitchFamily="18" charset="0"/>
                                </a:rPr>
                              </m:ctrlPr>
                            </m:dPr>
                            <m:e>
                              <m:nary>
                                <m:naryPr>
                                  <m:chr m:val="∑"/>
                                  <m:supHide m:val="on"/>
                                  <m:ctrlPr>
                                    <a:rPr lang="de-DE" sz="1600" b="0" i="1" smtClean="0">
                                      <a:solidFill>
                                        <a:srgbClr val="0000CC"/>
                                      </a:solidFill>
                                      <a:latin typeface="Cambria Math" panose="02040503050406030204" pitchFamily="18" charset="0"/>
                                    </a:rPr>
                                  </m:ctrlPr>
                                </m:naryPr>
                                <m:sub>
                                  <m:r>
                                    <m:rPr>
                                      <m:brk m:alnAt="7"/>
                                    </m:rPr>
                                    <a:rPr lang="de-DE" sz="1600" b="0" i="1" smtClean="0">
                                      <a:solidFill>
                                        <a:srgbClr val="0000CC"/>
                                      </a:solidFill>
                                      <a:latin typeface="Cambria Math"/>
                                    </a:rPr>
                                    <m:t>𝑖</m:t>
                                  </m:r>
                                  <m:r>
                                    <a:rPr lang="de-DE" sz="1600" b="0" i="1" smtClean="0">
                                      <a:solidFill>
                                        <a:srgbClr val="0000CC"/>
                                      </a:solidFill>
                                      <a:latin typeface="Cambria Math"/>
                                    </a:rPr>
                                    <m:t>=1,2</m:t>
                                  </m:r>
                                </m:sub>
                                <m:sup/>
                                <m:e>
                                  <m:sSub>
                                    <m:sSubPr>
                                      <m:ctrlPr>
                                        <a:rPr lang="de-DE" sz="1600" b="0" i="1" smtClean="0">
                                          <a:solidFill>
                                            <a:srgbClr val="0000CC"/>
                                          </a:solidFill>
                                          <a:latin typeface="Cambria Math" panose="02040503050406030204" pitchFamily="18" charset="0"/>
                                        </a:rPr>
                                      </m:ctrlPr>
                                    </m:sSubPr>
                                    <m:e>
                                      <m:r>
                                        <a:rPr lang="de-DE" sz="1600" b="0" i="1" smtClean="0">
                                          <a:solidFill>
                                            <a:srgbClr val="0000CC"/>
                                          </a:solidFill>
                                          <a:latin typeface="Cambria Math"/>
                                        </a:rPr>
                                        <m:t>𝐸</m:t>
                                      </m:r>
                                    </m:e>
                                    <m:sub>
                                      <m:r>
                                        <a:rPr lang="de-DE" sz="1600" b="0" i="1" smtClean="0">
                                          <a:solidFill>
                                            <a:srgbClr val="0000CC"/>
                                          </a:solidFill>
                                          <a:latin typeface="Cambria Math"/>
                                        </a:rPr>
                                        <m:t>𝑖</m:t>
                                      </m:r>
                                    </m:sub>
                                  </m:sSub>
                                </m:e>
                              </m:nary>
                            </m:e>
                          </m:d>
                        </m:e>
                        <m:sup>
                          <m:r>
                            <a:rPr lang="de-DE" sz="1600" b="0" i="1" smtClean="0">
                              <a:solidFill>
                                <a:srgbClr val="0000CC"/>
                              </a:solidFill>
                              <a:latin typeface="Cambria Math"/>
                            </a:rPr>
                            <m:t>2</m:t>
                          </m:r>
                        </m:sup>
                      </m:sSup>
                      <m:r>
                        <a:rPr lang="de-DE" sz="1600" b="0" i="1" smtClean="0">
                          <a:solidFill>
                            <a:srgbClr val="0000CC"/>
                          </a:solidFill>
                          <a:latin typeface="Cambria Math"/>
                        </a:rPr>
                        <m:t>−</m:t>
                      </m:r>
                      <m:sSup>
                        <m:sSupPr>
                          <m:ctrlPr>
                            <a:rPr lang="de-DE" sz="1600" b="0" i="1" smtClean="0">
                              <a:solidFill>
                                <a:srgbClr val="0000CC"/>
                              </a:solidFill>
                              <a:latin typeface="Cambria Math" panose="02040503050406030204" pitchFamily="18" charset="0"/>
                            </a:rPr>
                          </m:ctrlPr>
                        </m:sSupPr>
                        <m:e>
                          <m:d>
                            <m:dPr>
                              <m:ctrlPr>
                                <a:rPr lang="de-DE" sz="1600" b="0" i="1" smtClean="0">
                                  <a:solidFill>
                                    <a:srgbClr val="0000CC"/>
                                  </a:solidFill>
                                  <a:latin typeface="Cambria Math" panose="02040503050406030204" pitchFamily="18" charset="0"/>
                                </a:rPr>
                              </m:ctrlPr>
                            </m:dPr>
                            <m:e>
                              <m:nary>
                                <m:naryPr>
                                  <m:chr m:val="∑"/>
                                  <m:supHide m:val="on"/>
                                  <m:ctrlPr>
                                    <a:rPr lang="de-DE" sz="1600" b="0" i="1" smtClean="0">
                                      <a:solidFill>
                                        <a:srgbClr val="0000CC"/>
                                      </a:solidFill>
                                      <a:latin typeface="Cambria Math" panose="02040503050406030204" pitchFamily="18" charset="0"/>
                                    </a:rPr>
                                  </m:ctrlPr>
                                </m:naryPr>
                                <m:sub>
                                  <m:r>
                                    <m:rPr>
                                      <m:brk m:alnAt="7"/>
                                    </m:rPr>
                                    <a:rPr lang="de-DE" sz="1600" b="0" i="1" smtClean="0">
                                      <a:solidFill>
                                        <a:srgbClr val="0000CC"/>
                                      </a:solidFill>
                                      <a:latin typeface="Cambria Math"/>
                                    </a:rPr>
                                    <m:t>𝑖</m:t>
                                  </m:r>
                                  <m:r>
                                    <a:rPr lang="de-DE" sz="1600" b="0" i="1" smtClean="0">
                                      <a:solidFill>
                                        <a:srgbClr val="0000CC"/>
                                      </a:solidFill>
                                      <a:latin typeface="Cambria Math"/>
                                    </a:rPr>
                                    <m:t>=1,2</m:t>
                                  </m:r>
                                </m:sub>
                                <m:sup/>
                                <m:e>
                                  <m:sSub>
                                    <m:sSubPr>
                                      <m:ctrlPr>
                                        <a:rPr lang="de-DE" sz="1600" b="0" i="1" smtClean="0">
                                          <a:solidFill>
                                            <a:srgbClr val="0000CC"/>
                                          </a:solidFill>
                                          <a:latin typeface="Cambria Math" panose="02040503050406030204" pitchFamily="18" charset="0"/>
                                        </a:rPr>
                                      </m:ctrlPr>
                                    </m:sSubPr>
                                    <m:e>
                                      <m:r>
                                        <a:rPr lang="de-DE" sz="1600" b="0" i="1" smtClean="0">
                                          <a:solidFill>
                                            <a:srgbClr val="0000CC"/>
                                          </a:solidFill>
                                          <a:latin typeface="Cambria Math"/>
                                        </a:rPr>
                                        <m:t>𝑝</m:t>
                                      </m:r>
                                    </m:e>
                                    <m:sub>
                                      <m:r>
                                        <a:rPr lang="de-DE" sz="1600" b="0" i="1" smtClean="0">
                                          <a:solidFill>
                                            <a:srgbClr val="0000CC"/>
                                          </a:solidFill>
                                          <a:latin typeface="Cambria Math"/>
                                        </a:rPr>
                                        <m:t>𝑖</m:t>
                                      </m:r>
                                    </m:sub>
                                  </m:sSub>
                                </m:e>
                              </m:nary>
                            </m:e>
                          </m:d>
                        </m:e>
                        <m:sup>
                          <m:r>
                            <a:rPr lang="de-DE" sz="1600" b="0" i="1" smtClean="0">
                              <a:solidFill>
                                <a:srgbClr val="0000CC"/>
                              </a:solidFill>
                              <a:latin typeface="Cambria Math"/>
                            </a:rPr>
                            <m:t>2</m:t>
                          </m:r>
                        </m:sup>
                      </m:sSup>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oMath>
                  </m:oMathPara>
                </a14:m>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3240000" y="3384000"/>
                <a:ext cx="2909899" cy="757259"/>
              </a:xfrm>
              <a:prstGeom prst="rect">
                <a:avLst/>
              </a:prstGeom>
              <a:blipFill rotWithShape="1">
                <a:blip r:embed="rId5"/>
                <a:stretch>
                  <a:fillRect/>
                </a:stretch>
              </a:blipFill>
            </p:spPr>
            <p:txBody>
              <a:bodyPr/>
              <a:lstStyle/>
              <a:p>
                <a:r>
                  <a:rPr lang="en-US">
                    <a:noFill/>
                  </a:rPr>
                  <a:t> </a:t>
                </a:r>
              </a:p>
            </p:txBody>
          </p:sp>
        </mc:Fallback>
      </mc:AlternateContent>
      <p:sp>
        <p:nvSpPr>
          <p:cNvPr id="4" name="Textfeld 3"/>
          <p:cNvSpPr txBox="1"/>
          <p:nvPr/>
        </p:nvSpPr>
        <p:spPr>
          <a:xfrm>
            <a:off x="540000" y="4140000"/>
            <a:ext cx="8136457"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In the center-of-mass frame, where the momenta are equal and opposite </a:t>
            </a:r>
            <a:r>
              <a:rPr lang="en-US" sz="1600" b="1" i="1" dirty="0" smtClean="0"/>
              <a:t>p</a:t>
            </a:r>
            <a:r>
              <a:rPr lang="en-US" sz="1600" b="1" i="1" baseline="-25000" dirty="0" smtClean="0"/>
              <a:t>1</a:t>
            </a:r>
            <a:r>
              <a:rPr lang="en-US" sz="1600" b="1" i="1" dirty="0" smtClean="0"/>
              <a:t> = -p</a:t>
            </a:r>
            <a:r>
              <a:rPr lang="en-US" sz="1600" b="1" i="1" baseline="-25000" dirty="0" smtClean="0"/>
              <a:t>2</a:t>
            </a:r>
            <a:r>
              <a:rPr lang="en-US" sz="1600" dirty="0" smtClean="0"/>
              <a:t>, the second term vanishes and we have</a:t>
            </a:r>
            <a:endParaRPr lang="en-US" sz="1600" dirty="0"/>
          </a:p>
        </p:txBody>
      </p:sp>
      <mc:AlternateContent xmlns:mc="http://schemas.openxmlformats.org/markup-compatibility/2006" xmlns:a14="http://schemas.microsoft.com/office/drawing/2010/main">
        <mc:Choice Requires="a14">
          <p:sp>
            <p:nvSpPr>
              <p:cNvPr id="5" name="Textfeld 4"/>
              <p:cNvSpPr txBox="1"/>
              <p:nvPr/>
            </p:nvSpPr>
            <p:spPr>
              <a:xfrm>
                <a:off x="3240000" y="4644000"/>
                <a:ext cx="2156424" cy="3414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𝑠</m:t>
                      </m:r>
                      <m:r>
                        <a:rPr lang="de-DE" sz="1600" b="0" i="1" smtClean="0">
                          <a:solidFill>
                            <a:srgbClr val="0000CC"/>
                          </a:solidFill>
                          <a:latin typeface="Cambria Math"/>
                        </a:rPr>
                        <m:t>=4∙</m:t>
                      </m:r>
                      <m:sSubSup>
                        <m:sSubSupPr>
                          <m:ctrlPr>
                            <a:rPr lang="de-DE" sz="1600" b="0" i="1" smtClean="0">
                              <a:solidFill>
                                <a:srgbClr val="0000CC"/>
                              </a:solidFill>
                              <a:latin typeface="Cambria Math" panose="02040503050406030204" pitchFamily="18" charset="0"/>
                            </a:rPr>
                          </m:ctrlPr>
                        </m:sSubSupPr>
                        <m:e>
                          <m:r>
                            <a:rPr lang="de-DE" sz="1600" b="0" i="1" smtClean="0">
                              <a:solidFill>
                                <a:srgbClr val="0000CC"/>
                              </a:solidFill>
                              <a:latin typeface="Cambria Math"/>
                            </a:rPr>
                            <m:t>𝐸</m:t>
                          </m:r>
                        </m:e>
                        <m:sub>
                          <m:r>
                            <a:rPr lang="de-DE" sz="1600" b="0" i="1" smtClean="0">
                              <a:solidFill>
                                <a:srgbClr val="0000CC"/>
                              </a:solidFill>
                              <a:latin typeface="Cambria Math"/>
                            </a:rPr>
                            <m:t>1</m:t>
                          </m:r>
                        </m:sub>
                        <m:sup>
                          <m:r>
                            <a:rPr lang="de-DE" sz="1600" b="0" i="1" smtClean="0">
                              <a:solidFill>
                                <a:srgbClr val="0000CC"/>
                              </a:solidFill>
                              <a:latin typeface="Cambria Math"/>
                            </a:rPr>
                            <m:t>2</m:t>
                          </m:r>
                        </m:sup>
                      </m:sSubSup>
                      <m:r>
                        <a:rPr lang="de-DE" sz="1600" b="0" i="1" smtClean="0">
                          <a:solidFill>
                            <a:srgbClr val="0000CC"/>
                          </a:solidFill>
                          <a:latin typeface="Cambria Math"/>
                        </a:rPr>
                        <m:t>=4</m:t>
                      </m:r>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ea typeface="Cambria Math"/>
                            </a:rPr>
                            <m:t>𝛾</m:t>
                          </m:r>
                        </m:e>
                        <m:sup>
                          <m:r>
                            <a:rPr lang="de-DE" sz="1600" b="0" i="1" smtClean="0">
                              <a:solidFill>
                                <a:srgbClr val="0000CC"/>
                              </a:solidFill>
                              <a:latin typeface="Cambria Math"/>
                            </a:rPr>
                            <m:t>2</m:t>
                          </m:r>
                        </m:sup>
                      </m:sSup>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𝑚</m:t>
                          </m:r>
                        </m:e>
                        <m:sup>
                          <m:r>
                            <a:rPr lang="de-DE" sz="1600" b="0" i="1" smtClean="0">
                              <a:solidFill>
                                <a:srgbClr val="0000CC"/>
                              </a:solidFill>
                              <a:latin typeface="Cambria Math"/>
                            </a:rPr>
                            <m:t>2</m:t>
                          </m:r>
                        </m:sup>
                      </m:sSup>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𝑐</m:t>
                          </m:r>
                        </m:e>
                        <m:sup>
                          <m:r>
                            <a:rPr lang="de-DE" sz="1600" b="0" i="1" smtClean="0">
                              <a:solidFill>
                                <a:srgbClr val="0000CC"/>
                              </a:solidFill>
                              <a:latin typeface="Cambria Math"/>
                            </a:rPr>
                            <m:t>4</m:t>
                          </m:r>
                        </m:sup>
                      </m:sSup>
                    </m:oMath>
                  </m:oMathPara>
                </a14:m>
                <a:endParaRPr lang="en-US" sz="1600"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3240000" y="4644000"/>
                <a:ext cx="2156424" cy="341440"/>
              </a:xfrm>
              <a:prstGeom prst="rect">
                <a:avLst/>
              </a:prstGeom>
              <a:blipFill rotWithShape="1">
                <a:blip r:embed="rId6"/>
                <a:stretch>
                  <a:fillRect b="-3571"/>
                </a:stretch>
              </a:blipFill>
            </p:spPr>
            <p:txBody>
              <a:bodyPr/>
              <a:lstStyle/>
              <a:p>
                <a:r>
                  <a:rPr lang="en-US">
                    <a:noFill/>
                  </a:rPr>
                  <a:t> </a:t>
                </a:r>
              </a:p>
            </p:txBody>
          </p:sp>
        </mc:Fallback>
      </mc:AlternateContent>
      <p:sp>
        <p:nvSpPr>
          <p:cNvPr id="8" name="Textfeld 7"/>
          <p:cNvSpPr txBox="1"/>
          <p:nvPr/>
        </p:nvSpPr>
        <p:spPr>
          <a:xfrm>
            <a:off x="540000" y="5040000"/>
            <a:ext cx="8136457" cy="584775"/>
          </a:xfrm>
          <a:prstGeom prst="rect">
            <a:avLst/>
          </a:prstGeom>
          <a:noFill/>
        </p:spPr>
        <p:txBody>
          <a:bodyPr wrap="square" rtlCol="0">
            <a:spAutoFit/>
          </a:bodyPr>
          <a:lstStyle/>
          <a:p>
            <a:r>
              <a:rPr lang="en-US" sz="1600" dirty="0" smtClean="0"/>
              <a:t>i.e. </a:t>
            </a:r>
            <a:r>
              <a:rPr lang="en-US" sz="1600" b="1" i="1" dirty="0" smtClean="0">
                <a:solidFill>
                  <a:srgbClr val="0000CC"/>
                </a:solidFill>
              </a:rPr>
              <a:t>s</a:t>
            </a:r>
            <a:r>
              <a:rPr lang="en-US" sz="1600" b="1" i="1" dirty="0" smtClean="0"/>
              <a:t> is the square of the total incoming energy in the center-of-mass frame </a:t>
            </a:r>
            <a:r>
              <a:rPr lang="en-US" sz="1600" dirty="0" smtClean="0"/>
              <a:t>– this is a quantity that is often used in particle physics.</a:t>
            </a:r>
            <a:endParaRPr lang="en-US" sz="1600" dirty="0"/>
          </a:p>
        </p:txBody>
      </p:sp>
      <mc:AlternateContent xmlns:mc="http://schemas.openxmlformats.org/markup-compatibility/2006" xmlns:a14="http://schemas.microsoft.com/office/drawing/2010/main">
        <mc:Choice Requires="a14">
          <p:sp>
            <p:nvSpPr>
              <p:cNvPr id="9" name="Textfeld 8"/>
              <p:cNvSpPr txBox="1"/>
              <p:nvPr/>
            </p:nvSpPr>
            <p:spPr>
              <a:xfrm>
                <a:off x="3240000" y="5760000"/>
                <a:ext cx="2065181" cy="341247"/>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00CC"/>
                              </a:solidFill>
                              <a:latin typeface="Cambria Math" panose="02040503050406030204" pitchFamily="18" charset="0"/>
                            </a:rPr>
                          </m:ctrlPr>
                        </m:radPr>
                        <m:deg/>
                        <m:e>
                          <m:r>
                            <a:rPr lang="de-DE" sz="1600" b="0" i="1" smtClean="0">
                              <a:solidFill>
                                <a:srgbClr val="0000CC"/>
                              </a:solidFill>
                              <a:latin typeface="Cambria Math"/>
                            </a:rPr>
                            <m:t>𝑠</m:t>
                          </m:r>
                        </m:e>
                      </m:rad>
                      <m:r>
                        <a:rPr lang="de-DE" sz="1600" b="0" i="1" smtClean="0">
                          <a:solidFill>
                            <a:srgbClr val="0000CC"/>
                          </a:solidFill>
                          <a:latin typeface="Cambria Math"/>
                        </a:rPr>
                        <m:t>=2</m:t>
                      </m:r>
                      <m:r>
                        <a:rPr lang="de-DE" sz="1600" b="0" i="1" smtClean="0">
                          <a:solidFill>
                            <a:srgbClr val="0000CC"/>
                          </a:solidFill>
                          <a:latin typeface="Cambria Math"/>
                          <a:ea typeface="Cambria Math"/>
                        </a:rPr>
                        <m:t>∙</m:t>
                      </m:r>
                      <m:sSub>
                        <m:sSubPr>
                          <m:ctrlPr>
                            <a:rPr lang="de-DE" sz="1600" b="0" i="1" smtClean="0">
                              <a:solidFill>
                                <a:srgbClr val="0000CC"/>
                              </a:solidFill>
                              <a:latin typeface="Cambria Math" panose="02040503050406030204" pitchFamily="18" charset="0"/>
                              <a:ea typeface="Cambria Math"/>
                            </a:rPr>
                          </m:ctrlPr>
                        </m:sSubPr>
                        <m:e>
                          <m:r>
                            <a:rPr lang="de-DE" sz="1600" b="0" i="1" smtClean="0">
                              <a:solidFill>
                                <a:srgbClr val="0000CC"/>
                              </a:solidFill>
                              <a:latin typeface="Cambria Math"/>
                              <a:ea typeface="Cambria Math"/>
                            </a:rPr>
                            <m:t>𝐸</m:t>
                          </m:r>
                        </m:e>
                        <m:sub>
                          <m:r>
                            <a:rPr lang="de-DE" sz="1600" b="0" i="1" smtClean="0">
                              <a:solidFill>
                                <a:srgbClr val="0000CC"/>
                              </a:solidFill>
                              <a:latin typeface="Cambria Math"/>
                              <a:ea typeface="Cambria Math"/>
                            </a:rPr>
                            <m:t>1</m:t>
                          </m:r>
                        </m:sub>
                      </m:sSub>
                      <m:r>
                        <a:rPr lang="de-DE" sz="1600" b="0" i="1" smtClean="0">
                          <a:solidFill>
                            <a:srgbClr val="0000CC"/>
                          </a:solidFill>
                          <a:latin typeface="Cambria Math"/>
                          <a:ea typeface="Cambria Math"/>
                        </a:rPr>
                        <m:t>=2</m:t>
                      </m:r>
                      <m:r>
                        <a:rPr lang="de-DE" sz="1600" b="0" i="1" smtClean="0">
                          <a:solidFill>
                            <a:srgbClr val="0000CC"/>
                          </a:solidFill>
                          <a:latin typeface="Cambria Math"/>
                          <a:ea typeface="Cambria Math"/>
                        </a:rPr>
                        <m:t>𝛾</m:t>
                      </m:r>
                      <m:r>
                        <a:rPr lang="de-DE" sz="1600" b="0" i="1" smtClean="0">
                          <a:solidFill>
                            <a:srgbClr val="0000CC"/>
                          </a:solidFill>
                          <a:latin typeface="Cambria Math"/>
                          <a:ea typeface="Cambria Math"/>
                        </a:rPr>
                        <m:t>𝑚</m:t>
                      </m:r>
                      <m:sSup>
                        <m:sSupPr>
                          <m:ctrlPr>
                            <a:rPr lang="de-DE" sz="1600" b="0" i="1" smtClean="0">
                              <a:solidFill>
                                <a:srgbClr val="0000CC"/>
                              </a:solidFill>
                              <a:latin typeface="Cambria Math" panose="02040503050406030204" pitchFamily="18" charset="0"/>
                              <a:ea typeface="Cambria Math"/>
                            </a:rPr>
                          </m:ctrlPr>
                        </m:sSupPr>
                        <m:e>
                          <m:r>
                            <a:rPr lang="de-DE" sz="1600" b="0" i="1" smtClean="0">
                              <a:solidFill>
                                <a:srgbClr val="0000CC"/>
                              </a:solidFill>
                              <a:latin typeface="Cambria Math"/>
                              <a:ea typeface="Cambria Math"/>
                            </a:rPr>
                            <m:t>𝑐</m:t>
                          </m:r>
                        </m:e>
                        <m:sup>
                          <m:r>
                            <a:rPr lang="de-DE" sz="1600" b="0" i="1" smtClean="0">
                              <a:solidFill>
                                <a:srgbClr val="0000CC"/>
                              </a:solidFill>
                              <a:latin typeface="Cambria Math"/>
                              <a:ea typeface="Cambria Math"/>
                            </a:rPr>
                            <m:t>2</m:t>
                          </m:r>
                        </m:sup>
                      </m:sSup>
                    </m:oMath>
                  </m:oMathPara>
                </a14:m>
                <a:endParaRPr lang="en-US" sz="1600" dirty="0">
                  <a:solidFill>
                    <a:srgbClr val="0000CC"/>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3240000" y="5760000"/>
                <a:ext cx="2065181" cy="341247"/>
              </a:xfrm>
              <a:prstGeom prst="rect">
                <a:avLst/>
              </a:prstGeom>
              <a:blipFill rotWithShape="1">
                <a:blip r:embed="rId7"/>
                <a:stretch>
                  <a:fillRect b="-6897"/>
                </a:stretch>
              </a:blipFill>
              <a:ln>
                <a:solidFill>
                  <a:srgbClr val="FF0000"/>
                </a:solidFill>
              </a:ln>
            </p:spPr>
            <p:txBody>
              <a:bodyPr/>
              <a:lstStyle/>
              <a:p>
                <a:r>
                  <a:rPr lang="en-US">
                    <a:noFill/>
                  </a:rPr>
                  <a:t> </a:t>
                </a:r>
              </a:p>
            </p:txBody>
          </p:sp>
        </mc:Fallback>
      </mc:AlternateContent>
      <p:sp>
        <p:nvSpPr>
          <p:cNvPr id="10" name="Textfeld 9"/>
          <p:cNvSpPr txBox="1"/>
          <p:nvPr/>
        </p:nvSpPr>
        <p:spPr>
          <a:xfrm>
            <a:off x="540000" y="6264000"/>
            <a:ext cx="3358933" cy="307777"/>
          </a:xfrm>
          <a:prstGeom prst="rect">
            <a:avLst/>
          </a:prstGeom>
          <a:noFill/>
        </p:spPr>
        <p:txBody>
          <a:bodyPr wrap="none" rtlCol="0">
            <a:spAutoFit/>
          </a:bodyPr>
          <a:lstStyle/>
          <a:p>
            <a:r>
              <a:rPr lang="en-US" sz="1400" dirty="0" smtClean="0">
                <a:solidFill>
                  <a:srgbClr val="FF0000"/>
                </a:solidFill>
              </a:rPr>
              <a:t>1 </a:t>
            </a:r>
            <a:r>
              <a:rPr lang="en-US" sz="1400" dirty="0" err="1" smtClean="0">
                <a:solidFill>
                  <a:srgbClr val="FF0000"/>
                </a:solidFill>
              </a:rPr>
              <a:t>TeV</a:t>
            </a:r>
            <a:r>
              <a:rPr lang="en-US" sz="1400" dirty="0" smtClean="0">
                <a:solidFill>
                  <a:srgbClr val="FF0000"/>
                </a:solidFill>
              </a:rPr>
              <a:t> + 1 </a:t>
            </a:r>
            <a:r>
              <a:rPr lang="en-US" sz="1400" dirty="0" err="1" smtClean="0">
                <a:solidFill>
                  <a:srgbClr val="FF0000"/>
                </a:solidFill>
              </a:rPr>
              <a:t>TeV</a:t>
            </a:r>
            <a:r>
              <a:rPr lang="en-US" sz="1400" dirty="0" smtClean="0">
                <a:solidFill>
                  <a:srgbClr val="FF0000"/>
                </a:solidFill>
              </a:rPr>
              <a:t> = 2 </a:t>
            </a:r>
            <a:r>
              <a:rPr lang="en-US" sz="1400" dirty="0" err="1" smtClean="0">
                <a:solidFill>
                  <a:srgbClr val="FF0000"/>
                </a:solidFill>
              </a:rPr>
              <a:t>TeV</a:t>
            </a:r>
            <a:r>
              <a:rPr lang="en-US" sz="1400" dirty="0" smtClean="0">
                <a:solidFill>
                  <a:srgbClr val="FF0000"/>
                </a:solidFill>
              </a:rPr>
              <a:t> available cm energy</a:t>
            </a:r>
            <a:endParaRPr lang="en-US" sz="1400" dirty="0">
              <a:solidFill>
                <a:srgbClr val="FF0000"/>
              </a:solidFill>
            </a:endParaRPr>
          </a:p>
        </p:txBody>
      </p:sp>
    </p:spTree>
    <p:extLst>
      <p:ext uri="{BB962C8B-B14F-4D97-AF65-F5344CB8AC3E}">
        <p14:creationId xmlns:p14="http://schemas.microsoft.com/office/powerpoint/2010/main" val="238520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Fixed-target </a:t>
            </a:r>
            <a:r>
              <a:rPr lang="en-US" dirty="0"/>
              <a:t>e</a:t>
            </a:r>
            <a:r>
              <a:rPr lang="en-US" dirty="0" smtClean="0"/>
              <a:t>xperiment</a:t>
            </a:r>
            <a:endParaRPr lang="en-US" dirty="0"/>
          </a:p>
        </p:txBody>
      </p:sp>
      <p:pic>
        <p:nvPicPr>
          <p:cNvPr id="1026" name="Picture 2" descr="http://www.particleadventure.org/images/page-elements/fixed_target_ex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000" y="720000"/>
            <a:ext cx="2447925" cy="942975"/>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540001" y="720000"/>
            <a:ext cx="5112120" cy="830997"/>
          </a:xfrm>
          <a:prstGeom prst="rect">
            <a:avLst/>
          </a:prstGeom>
          <a:noFill/>
        </p:spPr>
        <p:txBody>
          <a:bodyPr wrap="square" rtlCol="0">
            <a:spAutoFit/>
          </a:bodyPr>
          <a:lstStyle/>
          <a:p>
            <a:r>
              <a:rPr lang="en-US" sz="1600" dirty="0" smtClean="0"/>
              <a:t>In a fixed-target experiment, a charged particle such as an electron or a proton is accelerated by an electric field and collides with a target, which can be a solid, liquid, or gas.</a:t>
            </a:r>
            <a:endParaRPr lang="en-US" sz="1600" dirty="0"/>
          </a:p>
        </p:txBody>
      </p:sp>
      <mc:AlternateContent xmlns:mc="http://schemas.openxmlformats.org/markup-compatibility/2006" xmlns:a14="http://schemas.microsoft.com/office/drawing/2010/main">
        <mc:Choice Requires="a14">
          <p:sp>
            <p:nvSpPr>
              <p:cNvPr id="3" name="Textfeld 2"/>
              <p:cNvSpPr txBox="1"/>
              <p:nvPr/>
            </p:nvSpPr>
            <p:spPr>
              <a:xfrm>
                <a:off x="540000" y="1800000"/>
                <a:ext cx="8208000" cy="1574470"/>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The total energy of a projectile plus the target particle depends on the reference frame. For the production of high mass particles the relevant frame is given by the </a:t>
                </a:r>
                <a:r>
                  <a:rPr lang="en-US" sz="1600" b="1" i="1" dirty="0" smtClean="0">
                    <a:solidFill>
                      <a:srgbClr val="0000CC"/>
                    </a:solidFill>
                  </a:rPr>
                  <a:t>“center-of-mass” frame</a:t>
                </a:r>
                <a:r>
                  <a:rPr lang="en-US" sz="1600" dirty="0" smtClean="0"/>
                  <a:t>.</a:t>
                </a:r>
              </a:p>
              <a:p>
                <a:endParaRPr lang="en-US" sz="800" dirty="0"/>
              </a:p>
              <a:p>
                <a:r>
                  <a:rPr lang="en-US" sz="1400" dirty="0" smtClean="0"/>
                  <a:t>For simplicity let us suppose that the projectile and target particle are the same, or possibly particle-antiparticle (e.g. proton-proton, proton-antiproton, or electron-positron). This means that in this frame the particles energies are </a:t>
                </a:r>
                <a14:m>
                  <m:oMath xmlns:m="http://schemas.openxmlformats.org/officeDocument/2006/math">
                    <m:sSub>
                      <m:sSubPr>
                        <m:ctrlPr>
                          <a:rPr lang="en-US" sz="1400" b="1" i="1" smtClean="0">
                            <a:latin typeface="Cambria Math" panose="02040503050406030204" pitchFamily="18" charset="0"/>
                          </a:rPr>
                        </m:ctrlPr>
                      </m:sSubPr>
                      <m:e>
                        <m:r>
                          <a:rPr lang="de-DE" sz="1400" b="1" i="1" smtClean="0">
                            <a:latin typeface="Cambria Math"/>
                          </a:rPr>
                          <m:t>𝑬</m:t>
                        </m:r>
                      </m:e>
                      <m:sub>
                        <m:r>
                          <a:rPr lang="de-DE" sz="1400" b="1" i="1" smtClean="0">
                            <a:latin typeface="Cambria Math"/>
                          </a:rPr>
                          <m:t>𝟏</m:t>
                        </m:r>
                      </m:sub>
                    </m:sSub>
                    <m:r>
                      <a:rPr lang="de-DE" sz="1400" b="1" i="1" smtClean="0">
                        <a:latin typeface="Cambria Math"/>
                      </a:rPr>
                      <m:t>=</m:t>
                    </m:r>
                    <m:r>
                      <a:rPr lang="de-DE" sz="1400" b="1" i="1" smtClean="0">
                        <a:latin typeface="Cambria Math"/>
                        <a:ea typeface="Cambria Math"/>
                      </a:rPr>
                      <m:t>𝜸</m:t>
                    </m:r>
                    <m:r>
                      <a:rPr lang="de-DE" sz="1400" b="1" i="1" smtClean="0">
                        <a:latin typeface="Cambria Math"/>
                        <a:ea typeface="Cambria Math"/>
                      </a:rPr>
                      <m:t>∙</m:t>
                    </m:r>
                    <m:r>
                      <a:rPr lang="de-DE" sz="1400" b="1" i="1" smtClean="0">
                        <a:latin typeface="Cambria Math"/>
                        <a:ea typeface="Cambria Math"/>
                      </a:rPr>
                      <m:t>𝒎</m:t>
                    </m:r>
                    <m:sSup>
                      <m:sSupPr>
                        <m:ctrlPr>
                          <a:rPr lang="de-DE" sz="1400" b="1" i="1" smtClean="0">
                            <a:latin typeface="Cambria Math" panose="02040503050406030204" pitchFamily="18" charset="0"/>
                            <a:ea typeface="Cambria Math"/>
                          </a:rPr>
                        </m:ctrlPr>
                      </m:sSupPr>
                      <m:e>
                        <m:r>
                          <a:rPr lang="de-DE" sz="1400" b="1" i="1" smtClean="0">
                            <a:latin typeface="Cambria Math"/>
                            <a:ea typeface="Cambria Math"/>
                          </a:rPr>
                          <m:t>𝒄</m:t>
                        </m:r>
                      </m:e>
                      <m:sup>
                        <m:r>
                          <a:rPr lang="de-DE" sz="1400" b="1" i="1" smtClean="0">
                            <a:latin typeface="Cambria Math"/>
                            <a:ea typeface="Cambria Math"/>
                          </a:rPr>
                          <m:t>𝟐</m:t>
                        </m:r>
                      </m:sup>
                    </m:sSup>
                  </m:oMath>
                </a14:m>
                <a:r>
                  <a:rPr lang="en-US" sz="1400" dirty="0" smtClean="0"/>
                  <a:t> and </a:t>
                </a:r>
                <a14:m>
                  <m:oMath xmlns:m="http://schemas.openxmlformats.org/officeDocument/2006/math">
                    <m:sSub>
                      <m:sSubPr>
                        <m:ctrlPr>
                          <a:rPr lang="en-US" sz="1400" b="1" i="1" smtClean="0">
                            <a:latin typeface="Cambria Math" panose="02040503050406030204" pitchFamily="18" charset="0"/>
                          </a:rPr>
                        </m:ctrlPr>
                      </m:sSubPr>
                      <m:e>
                        <m:r>
                          <a:rPr lang="de-DE" sz="1400" b="1" i="1" smtClean="0">
                            <a:latin typeface="Cambria Math"/>
                          </a:rPr>
                          <m:t>𝑬</m:t>
                        </m:r>
                      </m:e>
                      <m:sub>
                        <m:r>
                          <a:rPr lang="de-DE" sz="1400" b="1" i="1" smtClean="0">
                            <a:latin typeface="Cambria Math"/>
                          </a:rPr>
                          <m:t>𝟐</m:t>
                        </m:r>
                      </m:sub>
                    </m:sSub>
                    <m:r>
                      <a:rPr lang="de-DE" sz="1400" b="1" i="1" smtClean="0">
                        <a:latin typeface="Cambria Math"/>
                      </a:rPr>
                      <m:t>=</m:t>
                    </m:r>
                    <m:r>
                      <a:rPr lang="de-DE" sz="1400" b="1" i="1" smtClean="0">
                        <a:latin typeface="Cambria Math"/>
                      </a:rPr>
                      <m:t>𝒎</m:t>
                    </m:r>
                    <m:sSup>
                      <m:sSupPr>
                        <m:ctrlPr>
                          <a:rPr lang="de-DE" sz="1400" b="1" i="1" smtClean="0">
                            <a:latin typeface="Cambria Math" panose="02040503050406030204" pitchFamily="18" charset="0"/>
                          </a:rPr>
                        </m:ctrlPr>
                      </m:sSupPr>
                      <m:e>
                        <m:r>
                          <a:rPr lang="de-DE" sz="1400" b="1" i="1" smtClean="0">
                            <a:latin typeface="Cambria Math"/>
                          </a:rPr>
                          <m:t>𝒄</m:t>
                        </m:r>
                      </m:e>
                      <m:sup>
                        <m:r>
                          <a:rPr lang="de-DE" sz="1400" b="1" i="1" smtClean="0">
                            <a:latin typeface="Cambria Math"/>
                          </a:rPr>
                          <m:t>𝟐</m:t>
                        </m:r>
                      </m:sup>
                    </m:sSup>
                  </m:oMath>
                </a14:m>
                <a:r>
                  <a:rPr lang="en-US" sz="1400" dirty="0" smtClean="0"/>
                  <a:t> (since we are dealing with relativistic particles, this means </a:t>
                </a:r>
                <a:r>
                  <a:rPr lang="en-US" sz="1400" b="1" i="1" dirty="0" smtClean="0"/>
                  <a:t>kinetic plus rest energy</a:t>
                </a:r>
                <a:r>
                  <a:rPr lang="en-US" sz="1400" dirty="0" smtClean="0"/>
                  <a:t>.</a:t>
                </a:r>
                <a:endParaRPr lang="en-US" sz="1400" dirty="0"/>
              </a:p>
            </p:txBody>
          </p:sp>
        </mc:Choice>
        <mc:Fallback xmlns="">
          <p:sp>
            <p:nvSpPr>
              <p:cNvPr id="3" name="Textfeld 2"/>
              <p:cNvSpPr txBox="1">
                <a:spLocks noRot="1" noChangeAspect="1" noMove="1" noResize="1" noEditPoints="1" noAdjustHandles="1" noChangeArrowheads="1" noChangeShapeType="1" noTextEdit="1"/>
              </p:cNvSpPr>
              <p:nvPr/>
            </p:nvSpPr>
            <p:spPr>
              <a:xfrm>
                <a:off x="540000" y="1800000"/>
                <a:ext cx="8208000" cy="1574470"/>
              </a:xfrm>
              <a:prstGeom prst="rect">
                <a:avLst/>
              </a:prstGeom>
              <a:blipFill rotWithShape="1">
                <a:blip r:embed="rId4"/>
                <a:stretch>
                  <a:fillRect l="-297" t="-1158" r="-817"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3153279" y="3420000"/>
                <a:ext cx="2909899" cy="7572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𝑠</m:t>
                      </m:r>
                      <m:r>
                        <a:rPr lang="de-DE" sz="1600" b="0" i="1" smtClean="0">
                          <a:solidFill>
                            <a:srgbClr val="0000CC"/>
                          </a:solidFill>
                          <a:latin typeface="Cambria Math"/>
                        </a:rPr>
                        <m:t>=</m:t>
                      </m:r>
                      <m:sSup>
                        <m:sSupPr>
                          <m:ctrlPr>
                            <a:rPr lang="de-DE" sz="1600" b="0" i="1" smtClean="0">
                              <a:solidFill>
                                <a:srgbClr val="0000CC"/>
                              </a:solidFill>
                              <a:latin typeface="Cambria Math" panose="02040503050406030204" pitchFamily="18" charset="0"/>
                            </a:rPr>
                          </m:ctrlPr>
                        </m:sSupPr>
                        <m:e>
                          <m:d>
                            <m:dPr>
                              <m:ctrlPr>
                                <a:rPr lang="de-DE" sz="1600" b="0" i="1" smtClean="0">
                                  <a:solidFill>
                                    <a:srgbClr val="0000CC"/>
                                  </a:solidFill>
                                  <a:latin typeface="Cambria Math" panose="02040503050406030204" pitchFamily="18" charset="0"/>
                                </a:rPr>
                              </m:ctrlPr>
                            </m:dPr>
                            <m:e>
                              <m:nary>
                                <m:naryPr>
                                  <m:chr m:val="∑"/>
                                  <m:supHide m:val="on"/>
                                  <m:ctrlPr>
                                    <a:rPr lang="de-DE" sz="1600" b="0" i="1" smtClean="0">
                                      <a:solidFill>
                                        <a:srgbClr val="0000CC"/>
                                      </a:solidFill>
                                      <a:latin typeface="Cambria Math" panose="02040503050406030204" pitchFamily="18" charset="0"/>
                                    </a:rPr>
                                  </m:ctrlPr>
                                </m:naryPr>
                                <m:sub>
                                  <m:r>
                                    <m:rPr>
                                      <m:brk m:alnAt="7"/>
                                    </m:rPr>
                                    <a:rPr lang="de-DE" sz="1600" b="0" i="1" smtClean="0">
                                      <a:solidFill>
                                        <a:srgbClr val="0000CC"/>
                                      </a:solidFill>
                                      <a:latin typeface="Cambria Math"/>
                                    </a:rPr>
                                    <m:t>𝑖</m:t>
                                  </m:r>
                                  <m:r>
                                    <a:rPr lang="de-DE" sz="1600" b="0" i="1" smtClean="0">
                                      <a:solidFill>
                                        <a:srgbClr val="0000CC"/>
                                      </a:solidFill>
                                      <a:latin typeface="Cambria Math"/>
                                    </a:rPr>
                                    <m:t>=1,2</m:t>
                                  </m:r>
                                </m:sub>
                                <m:sup/>
                                <m:e>
                                  <m:sSub>
                                    <m:sSubPr>
                                      <m:ctrlPr>
                                        <a:rPr lang="de-DE" sz="1600" b="0" i="1" smtClean="0">
                                          <a:solidFill>
                                            <a:srgbClr val="0000CC"/>
                                          </a:solidFill>
                                          <a:latin typeface="Cambria Math" panose="02040503050406030204" pitchFamily="18" charset="0"/>
                                        </a:rPr>
                                      </m:ctrlPr>
                                    </m:sSubPr>
                                    <m:e>
                                      <m:r>
                                        <a:rPr lang="de-DE" sz="1600" b="0" i="1" smtClean="0">
                                          <a:solidFill>
                                            <a:srgbClr val="0000CC"/>
                                          </a:solidFill>
                                          <a:latin typeface="Cambria Math"/>
                                        </a:rPr>
                                        <m:t>𝐸</m:t>
                                      </m:r>
                                    </m:e>
                                    <m:sub>
                                      <m:r>
                                        <a:rPr lang="de-DE" sz="1600" b="0" i="1" smtClean="0">
                                          <a:solidFill>
                                            <a:srgbClr val="0000CC"/>
                                          </a:solidFill>
                                          <a:latin typeface="Cambria Math"/>
                                        </a:rPr>
                                        <m:t>𝑖</m:t>
                                      </m:r>
                                    </m:sub>
                                  </m:sSub>
                                </m:e>
                              </m:nary>
                            </m:e>
                          </m:d>
                        </m:e>
                        <m:sup>
                          <m:r>
                            <a:rPr lang="de-DE" sz="1600" b="0" i="1" smtClean="0">
                              <a:solidFill>
                                <a:srgbClr val="0000CC"/>
                              </a:solidFill>
                              <a:latin typeface="Cambria Math"/>
                            </a:rPr>
                            <m:t>2</m:t>
                          </m:r>
                        </m:sup>
                      </m:sSup>
                      <m:r>
                        <a:rPr lang="de-DE" sz="1600" b="0" i="1" smtClean="0">
                          <a:solidFill>
                            <a:srgbClr val="0000CC"/>
                          </a:solidFill>
                          <a:latin typeface="Cambria Math"/>
                        </a:rPr>
                        <m:t>−</m:t>
                      </m:r>
                      <m:sSup>
                        <m:sSupPr>
                          <m:ctrlPr>
                            <a:rPr lang="de-DE" sz="1600" b="0" i="1" smtClean="0">
                              <a:solidFill>
                                <a:srgbClr val="0000CC"/>
                              </a:solidFill>
                              <a:latin typeface="Cambria Math" panose="02040503050406030204" pitchFamily="18" charset="0"/>
                            </a:rPr>
                          </m:ctrlPr>
                        </m:sSupPr>
                        <m:e>
                          <m:d>
                            <m:dPr>
                              <m:ctrlPr>
                                <a:rPr lang="de-DE" sz="1600" b="0" i="1" smtClean="0">
                                  <a:solidFill>
                                    <a:srgbClr val="0000CC"/>
                                  </a:solidFill>
                                  <a:latin typeface="Cambria Math" panose="02040503050406030204" pitchFamily="18" charset="0"/>
                                </a:rPr>
                              </m:ctrlPr>
                            </m:dPr>
                            <m:e>
                              <m:nary>
                                <m:naryPr>
                                  <m:chr m:val="∑"/>
                                  <m:supHide m:val="on"/>
                                  <m:ctrlPr>
                                    <a:rPr lang="de-DE" sz="1600" b="0" i="1" smtClean="0">
                                      <a:solidFill>
                                        <a:srgbClr val="0000CC"/>
                                      </a:solidFill>
                                      <a:latin typeface="Cambria Math" panose="02040503050406030204" pitchFamily="18" charset="0"/>
                                    </a:rPr>
                                  </m:ctrlPr>
                                </m:naryPr>
                                <m:sub>
                                  <m:r>
                                    <m:rPr>
                                      <m:brk m:alnAt="7"/>
                                    </m:rPr>
                                    <a:rPr lang="de-DE" sz="1600" b="0" i="1" smtClean="0">
                                      <a:solidFill>
                                        <a:srgbClr val="0000CC"/>
                                      </a:solidFill>
                                      <a:latin typeface="Cambria Math"/>
                                    </a:rPr>
                                    <m:t>𝑖</m:t>
                                  </m:r>
                                  <m:r>
                                    <a:rPr lang="de-DE" sz="1600" b="0" i="1" smtClean="0">
                                      <a:solidFill>
                                        <a:srgbClr val="0000CC"/>
                                      </a:solidFill>
                                      <a:latin typeface="Cambria Math"/>
                                    </a:rPr>
                                    <m:t>=1,2</m:t>
                                  </m:r>
                                </m:sub>
                                <m:sup/>
                                <m:e>
                                  <m:sSub>
                                    <m:sSubPr>
                                      <m:ctrlPr>
                                        <a:rPr lang="de-DE" sz="1600" b="0" i="1" smtClean="0">
                                          <a:solidFill>
                                            <a:srgbClr val="0000CC"/>
                                          </a:solidFill>
                                          <a:latin typeface="Cambria Math" panose="02040503050406030204" pitchFamily="18" charset="0"/>
                                        </a:rPr>
                                      </m:ctrlPr>
                                    </m:sSubPr>
                                    <m:e>
                                      <m:r>
                                        <a:rPr lang="de-DE" sz="1600" b="0" i="1" smtClean="0">
                                          <a:solidFill>
                                            <a:srgbClr val="0000CC"/>
                                          </a:solidFill>
                                          <a:latin typeface="Cambria Math"/>
                                        </a:rPr>
                                        <m:t>𝑝</m:t>
                                      </m:r>
                                    </m:e>
                                    <m:sub>
                                      <m:r>
                                        <a:rPr lang="de-DE" sz="1600" b="0" i="1" smtClean="0">
                                          <a:solidFill>
                                            <a:srgbClr val="0000CC"/>
                                          </a:solidFill>
                                          <a:latin typeface="Cambria Math"/>
                                        </a:rPr>
                                        <m:t>𝑖</m:t>
                                      </m:r>
                                    </m:sub>
                                  </m:sSub>
                                </m:e>
                              </m:nary>
                            </m:e>
                          </m:d>
                        </m:e>
                        <m:sup>
                          <m:r>
                            <a:rPr lang="de-DE" sz="1600" b="0" i="1" smtClean="0">
                              <a:solidFill>
                                <a:srgbClr val="0000CC"/>
                              </a:solidFill>
                              <a:latin typeface="Cambria Math"/>
                            </a:rPr>
                            <m:t>2</m:t>
                          </m:r>
                        </m:sup>
                      </m:sSup>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oMath>
                  </m:oMathPara>
                </a14:m>
                <a:endParaRPr lang="en-US"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3153279" y="3420000"/>
                <a:ext cx="2909899" cy="75725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40000" y="4320000"/>
                <a:ext cx="8136457" cy="1077218"/>
              </a:xfrm>
              <a:prstGeom prst="rect">
                <a:avLst/>
              </a:prstGeom>
              <a:noFill/>
            </p:spPr>
            <p:txBody>
              <a:bodyPr wrap="square" rtlCol="0">
                <a:spAutoFit/>
              </a:bodyPr>
              <a:lstStyle/>
              <a:p>
                <a:r>
                  <a:rPr lang="en-US" sz="1600" dirty="0" smtClean="0"/>
                  <a:t>For one particle we know that </a:t>
                </a:r>
                <a14:m>
                  <m:oMath xmlns:m="http://schemas.openxmlformats.org/officeDocument/2006/math">
                    <m:sSup>
                      <m:sSupPr>
                        <m:ctrlPr>
                          <a:rPr lang="en-US" sz="1600" i="1" smtClean="0">
                            <a:solidFill>
                              <a:srgbClr val="0000CC"/>
                            </a:solidFill>
                            <a:latin typeface="Cambria Math" panose="02040503050406030204" pitchFamily="18" charset="0"/>
                          </a:rPr>
                        </m:ctrlPr>
                      </m:sSupPr>
                      <m:e>
                        <m:r>
                          <a:rPr lang="de-DE" sz="1600" b="0" i="1" smtClean="0">
                            <a:solidFill>
                              <a:srgbClr val="0000CC"/>
                            </a:solidFill>
                            <a:latin typeface="Cambria Math"/>
                          </a:rPr>
                          <m:t>𝐸</m:t>
                        </m:r>
                      </m:e>
                      <m:sup>
                        <m:r>
                          <a:rPr lang="de-DE" sz="1600" b="0" i="1" smtClean="0">
                            <a:solidFill>
                              <a:srgbClr val="0000CC"/>
                            </a:solidFill>
                            <a:latin typeface="Cambria Math"/>
                          </a:rPr>
                          <m:t>2</m:t>
                        </m:r>
                      </m:sup>
                    </m:sSup>
                    <m:r>
                      <a:rPr lang="de-DE" sz="1600" b="0" i="1" smtClean="0">
                        <a:solidFill>
                          <a:srgbClr val="0000CC"/>
                        </a:solidFill>
                        <a:latin typeface="Cambria Math"/>
                      </a:rPr>
                      <m:t>−</m:t>
                    </m:r>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𝑝</m:t>
                        </m:r>
                      </m:e>
                      <m:sup>
                        <m:r>
                          <a:rPr lang="de-DE" sz="1600" b="0" i="1" smtClean="0">
                            <a:solidFill>
                              <a:srgbClr val="0000CC"/>
                            </a:solidFill>
                            <a:latin typeface="Cambria Math"/>
                          </a:rPr>
                          <m:t>2</m:t>
                        </m:r>
                      </m:sup>
                    </m:sSup>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r>
                      <a:rPr lang="de-DE" sz="1600" b="0" i="1" smtClean="0">
                        <a:solidFill>
                          <a:srgbClr val="0000CC"/>
                        </a:solidFill>
                        <a:latin typeface="Cambria Math"/>
                      </a:rPr>
                      <m:t>=</m:t>
                    </m:r>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𝑚</m:t>
                        </m:r>
                      </m:e>
                      <m:sup>
                        <m:r>
                          <a:rPr lang="de-DE" sz="1600" b="0" i="1" smtClean="0">
                            <a:solidFill>
                              <a:srgbClr val="0000CC"/>
                            </a:solidFill>
                            <a:latin typeface="Cambria Math"/>
                          </a:rPr>
                          <m:t>2</m:t>
                        </m:r>
                      </m:sup>
                    </m:sSup>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𝑐</m:t>
                        </m:r>
                      </m:e>
                      <m:sup>
                        <m:r>
                          <a:rPr lang="de-DE" sz="1600" b="0" i="1" smtClean="0">
                            <a:solidFill>
                              <a:srgbClr val="0000CC"/>
                            </a:solidFill>
                            <a:latin typeface="Cambria Math"/>
                          </a:rPr>
                          <m:t>4</m:t>
                        </m:r>
                      </m:sup>
                    </m:sSup>
                  </m:oMath>
                </a14:m>
                <a:r>
                  <a:rPr lang="en-US" sz="1600" dirty="0" smtClean="0"/>
                  <a:t> and is therefore the same in any frame of reference even though the quantities </a:t>
                </a:r>
                <a:r>
                  <a:rPr lang="en-US" sz="1600" b="1" i="1" dirty="0" smtClean="0"/>
                  <a:t>E</a:t>
                </a:r>
                <a:r>
                  <a:rPr lang="en-US" sz="1600" dirty="0" smtClean="0"/>
                  <a:t> and </a:t>
                </a:r>
                <a:r>
                  <a:rPr lang="en-US" sz="1600" b="1" i="1" dirty="0" smtClean="0"/>
                  <a:t>p</a:t>
                </a:r>
                <a:r>
                  <a:rPr lang="en-US" sz="1600" dirty="0" smtClean="0"/>
                  <a:t> will be different in the two frames. In the frame in which the target particle is at rest, its energy is </a:t>
                </a:r>
                <a14:m>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a:rPr>
                          <m:t>𝐸</m:t>
                        </m:r>
                      </m:e>
                      <m:sub>
                        <m:r>
                          <a:rPr lang="de-DE" sz="1600" b="0" i="1" smtClean="0">
                            <a:latin typeface="Cambria Math"/>
                          </a:rPr>
                          <m:t>2</m:t>
                        </m:r>
                      </m:sub>
                    </m:sSub>
                    <m:r>
                      <a:rPr lang="de-DE" sz="1600" b="0" i="1" smtClean="0">
                        <a:latin typeface="Cambria Math"/>
                      </a:rPr>
                      <m:t>=</m:t>
                    </m:r>
                    <m:r>
                      <a:rPr lang="de-DE" sz="1600" b="0" i="1" smtClean="0">
                        <a:latin typeface="Cambria Math"/>
                      </a:rPr>
                      <m:t>𝑚</m:t>
                    </m:r>
                    <m:sSup>
                      <m:sSupPr>
                        <m:ctrlPr>
                          <a:rPr lang="de-DE" sz="1600" b="0" i="1" smtClean="0">
                            <a:latin typeface="Cambria Math" panose="02040503050406030204" pitchFamily="18" charset="0"/>
                          </a:rPr>
                        </m:ctrlPr>
                      </m:sSupPr>
                      <m:e>
                        <m:r>
                          <a:rPr lang="de-DE" sz="1600" b="0" i="1" smtClean="0">
                            <a:latin typeface="Cambria Math"/>
                          </a:rPr>
                          <m:t>𝑐</m:t>
                        </m:r>
                      </m:e>
                      <m:sup>
                        <m:r>
                          <a:rPr lang="de-DE" sz="1600" b="0" i="1" smtClean="0">
                            <a:latin typeface="Cambria Math"/>
                          </a:rPr>
                          <m:t>2</m:t>
                        </m:r>
                      </m:sup>
                    </m:sSup>
                  </m:oMath>
                </a14:m>
                <a:r>
                  <a:rPr lang="en-US" sz="1600" dirty="0" smtClean="0"/>
                  <a:t> and its momentum </a:t>
                </a:r>
                <a14:m>
                  <m:oMath xmlns:m="http://schemas.openxmlformats.org/officeDocument/2006/math">
                    <m:sSub>
                      <m:sSubPr>
                        <m:ctrlPr>
                          <a:rPr lang="en-US" sz="1600" b="1" i="1" smtClean="0">
                            <a:latin typeface="Cambria Math" panose="02040503050406030204" pitchFamily="18" charset="0"/>
                          </a:rPr>
                        </m:ctrlPr>
                      </m:sSubPr>
                      <m:e>
                        <m:r>
                          <a:rPr lang="de-DE" sz="1600" b="1" i="1" smtClean="0">
                            <a:latin typeface="Cambria Math"/>
                          </a:rPr>
                          <m:t>𝒑</m:t>
                        </m:r>
                      </m:e>
                      <m:sub>
                        <m:r>
                          <a:rPr lang="de-DE" sz="1600" b="1" i="1" smtClean="0">
                            <a:latin typeface="Cambria Math"/>
                          </a:rPr>
                          <m:t>𝟐</m:t>
                        </m:r>
                      </m:sub>
                    </m:sSub>
                    <m:r>
                      <a:rPr lang="de-DE" sz="1600" b="1" i="1" smtClean="0">
                        <a:latin typeface="Cambria Math"/>
                      </a:rPr>
                      <m:t>=</m:t>
                    </m:r>
                    <m:r>
                      <a:rPr lang="de-DE" sz="1600" b="1" i="1" smtClean="0">
                        <a:latin typeface="Cambria Math"/>
                      </a:rPr>
                      <m:t>𝟎</m:t>
                    </m:r>
                  </m:oMath>
                </a14:m>
                <a:r>
                  <a:rPr lang="en-US" sz="1600" dirty="0" smtClean="0"/>
                  <a:t>, so that we have</a:t>
                </a:r>
                <a:endParaRPr lang="en-US" sz="1600" dirty="0"/>
              </a:p>
            </p:txBody>
          </p:sp>
        </mc:Choice>
        <mc:Fallback xmlns="">
          <p:sp>
            <p:nvSpPr>
              <p:cNvPr id="6" name="Textfeld 5"/>
              <p:cNvSpPr txBox="1">
                <a:spLocks noRot="1" noChangeAspect="1" noMove="1" noResize="1" noEditPoints="1" noAdjustHandles="1" noChangeArrowheads="1" noChangeShapeType="1" noTextEdit="1"/>
              </p:cNvSpPr>
              <p:nvPr/>
            </p:nvSpPr>
            <p:spPr>
              <a:xfrm>
                <a:off x="540000" y="4320000"/>
                <a:ext cx="8136457" cy="1077218"/>
              </a:xfrm>
              <a:prstGeom prst="rect">
                <a:avLst/>
              </a:prstGeom>
              <a:blipFill rotWithShape="1">
                <a:blip r:embed="rId6"/>
                <a:stretch>
                  <a:fillRect l="-450" t="-1705"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260000" y="5220000"/>
                <a:ext cx="6840000" cy="3483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𝑠</m:t>
                      </m:r>
                      <m:r>
                        <a:rPr lang="de-DE" sz="1600" b="0" i="1" smtClean="0">
                          <a:solidFill>
                            <a:srgbClr val="0000CC"/>
                          </a:solidFill>
                          <a:latin typeface="Cambria Math"/>
                        </a:rPr>
                        <m:t>=</m:t>
                      </m:r>
                      <m:sSup>
                        <m:sSupPr>
                          <m:ctrlPr>
                            <a:rPr lang="de-DE" sz="1600" b="0" i="1" smtClean="0">
                              <a:solidFill>
                                <a:srgbClr val="0000CC"/>
                              </a:solidFill>
                              <a:latin typeface="Cambria Math" panose="02040503050406030204" pitchFamily="18" charset="0"/>
                            </a:rPr>
                          </m:ctrlPr>
                        </m:sSupPr>
                        <m:e>
                          <m:d>
                            <m:dPr>
                              <m:ctrlPr>
                                <a:rPr lang="de-DE" sz="1600" b="0" i="1" smtClean="0">
                                  <a:solidFill>
                                    <a:srgbClr val="0000CC"/>
                                  </a:solidFill>
                                  <a:latin typeface="Cambria Math" panose="02040503050406030204" pitchFamily="18" charset="0"/>
                                </a:rPr>
                              </m:ctrlPr>
                            </m:dPr>
                            <m:e>
                              <m:sSub>
                                <m:sSubPr>
                                  <m:ctrlPr>
                                    <a:rPr lang="de-DE" sz="1600" b="0" i="1" smtClean="0">
                                      <a:solidFill>
                                        <a:srgbClr val="0000CC"/>
                                      </a:solidFill>
                                      <a:latin typeface="Cambria Math" panose="02040503050406030204" pitchFamily="18" charset="0"/>
                                    </a:rPr>
                                  </m:ctrlPr>
                                </m:sSubPr>
                                <m:e>
                                  <m:r>
                                    <a:rPr lang="de-DE" sz="1600" b="0" i="1" smtClean="0">
                                      <a:solidFill>
                                        <a:srgbClr val="0000CC"/>
                                      </a:solidFill>
                                      <a:latin typeface="Cambria Math"/>
                                    </a:rPr>
                                    <m:t>𝐸</m:t>
                                  </m:r>
                                </m:e>
                                <m:sub>
                                  <m:r>
                                    <a:rPr lang="de-DE" sz="1600" b="0" i="1" smtClean="0">
                                      <a:solidFill>
                                        <a:srgbClr val="0000CC"/>
                                      </a:solidFill>
                                      <a:latin typeface="Cambria Math"/>
                                    </a:rPr>
                                    <m:t>1</m:t>
                                  </m:r>
                                </m:sub>
                              </m:sSub>
                              <m:r>
                                <a:rPr lang="de-DE" sz="1600" b="0" i="1" smtClean="0">
                                  <a:solidFill>
                                    <a:srgbClr val="0000CC"/>
                                  </a:solidFill>
                                  <a:latin typeface="Cambria Math"/>
                                </a:rPr>
                                <m:t>+</m:t>
                              </m:r>
                              <m:r>
                                <a:rPr lang="de-DE" sz="1600" b="0" i="1" smtClean="0">
                                  <a:solidFill>
                                    <a:srgbClr val="0000CC"/>
                                  </a:solidFill>
                                  <a:latin typeface="Cambria Math"/>
                                </a:rPr>
                                <m:t>𝑚</m:t>
                              </m:r>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e>
                          </m:d>
                        </m:e>
                        <m:sup>
                          <m:r>
                            <a:rPr lang="de-DE" sz="1600" b="0" i="1" smtClean="0">
                              <a:solidFill>
                                <a:srgbClr val="0000CC"/>
                              </a:solidFill>
                              <a:latin typeface="Cambria Math"/>
                            </a:rPr>
                            <m:t>2</m:t>
                          </m:r>
                        </m:sup>
                      </m:sSup>
                      <m:r>
                        <a:rPr lang="de-DE" sz="1600" b="0" i="1" smtClean="0">
                          <a:solidFill>
                            <a:srgbClr val="0000CC"/>
                          </a:solidFill>
                          <a:latin typeface="Cambria Math"/>
                        </a:rPr>
                        <m:t>−</m:t>
                      </m:r>
                      <m:sSubSup>
                        <m:sSubSupPr>
                          <m:ctrlPr>
                            <a:rPr lang="de-DE" sz="1600" b="0" i="1" smtClean="0">
                              <a:solidFill>
                                <a:srgbClr val="0000CC"/>
                              </a:solidFill>
                              <a:latin typeface="Cambria Math" panose="02040503050406030204" pitchFamily="18" charset="0"/>
                            </a:rPr>
                          </m:ctrlPr>
                        </m:sSubSupPr>
                        <m:e>
                          <m:r>
                            <a:rPr lang="de-DE" sz="1600" b="0" i="1" smtClean="0">
                              <a:solidFill>
                                <a:srgbClr val="0000CC"/>
                              </a:solidFill>
                              <a:latin typeface="Cambria Math"/>
                            </a:rPr>
                            <m:t>𝑝</m:t>
                          </m:r>
                        </m:e>
                        <m:sub>
                          <m:r>
                            <a:rPr lang="de-DE" sz="1600" b="0" i="1" smtClean="0">
                              <a:solidFill>
                                <a:srgbClr val="0000CC"/>
                              </a:solidFill>
                              <a:latin typeface="Cambria Math"/>
                            </a:rPr>
                            <m:t>1</m:t>
                          </m:r>
                        </m:sub>
                        <m:sup>
                          <m:r>
                            <a:rPr lang="de-DE" sz="1600" b="0" i="1" smtClean="0">
                              <a:solidFill>
                                <a:srgbClr val="0000CC"/>
                              </a:solidFill>
                              <a:latin typeface="Cambria Math"/>
                            </a:rPr>
                            <m:t>2</m:t>
                          </m:r>
                        </m:sup>
                      </m:sSubSup>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r>
                        <a:rPr lang="de-DE" sz="1600" b="0" i="1" smtClean="0">
                          <a:solidFill>
                            <a:srgbClr val="0000CC"/>
                          </a:solidFill>
                          <a:latin typeface="Cambria Math"/>
                        </a:rPr>
                        <m:t>=</m:t>
                      </m:r>
                      <m:sSubSup>
                        <m:sSubSupPr>
                          <m:ctrlPr>
                            <a:rPr lang="de-DE" sz="1600" b="0" i="1" smtClean="0">
                              <a:solidFill>
                                <a:schemeClr val="tx1"/>
                              </a:solidFill>
                              <a:latin typeface="Cambria Math" panose="02040503050406030204" pitchFamily="18" charset="0"/>
                            </a:rPr>
                          </m:ctrlPr>
                        </m:sSubSupPr>
                        <m:e>
                          <m:r>
                            <a:rPr lang="de-DE" sz="1600" b="0" i="1" smtClean="0">
                              <a:solidFill>
                                <a:schemeClr val="tx1"/>
                              </a:solidFill>
                              <a:latin typeface="Cambria Math"/>
                            </a:rPr>
                            <m:t>𝐸</m:t>
                          </m:r>
                        </m:e>
                        <m:sub>
                          <m:r>
                            <a:rPr lang="de-DE" sz="1600" b="0" i="1" smtClean="0">
                              <a:solidFill>
                                <a:schemeClr val="tx1"/>
                              </a:solidFill>
                              <a:latin typeface="Cambria Math"/>
                            </a:rPr>
                            <m:t>1</m:t>
                          </m:r>
                        </m:sub>
                        <m:sup>
                          <m:r>
                            <a:rPr lang="de-DE" sz="1600" b="0" i="1" smtClean="0">
                              <a:solidFill>
                                <a:schemeClr val="tx1"/>
                              </a:solidFill>
                              <a:latin typeface="Cambria Math"/>
                            </a:rPr>
                            <m:t>2</m:t>
                          </m:r>
                        </m:sup>
                      </m:sSubSup>
                      <m:r>
                        <a:rPr lang="de-DE" sz="1600" b="0" i="1" smtClean="0">
                          <a:solidFill>
                            <a:srgbClr val="0000CC"/>
                          </a:solidFill>
                          <a:latin typeface="Cambria Math"/>
                        </a:rPr>
                        <m:t>+</m:t>
                      </m:r>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𝑚</m:t>
                          </m:r>
                        </m:e>
                        <m:sup>
                          <m:r>
                            <a:rPr lang="de-DE" sz="1600" b="0" i="1" smtClean="0">
                              <a:solidFill>
                                <a:srgbClr val="0000CC"/>
                              </a:solidFill>
                              <a:latin typeface="Cambria Math"/>
                            </a:rPr>
                            <m:t>2</m:t>
                          </m:r>
                        </m:sup>
                      </m:sSup>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𝑐</m:t>
                          </m:r>
                        </m:e>
                        <m:sup>
                          <m:r>
                            <a:rPr lang="de-DE" sz="1600" b="0" i="1" smtClean="0">
                              <a:solidFill>
                                <a:srgbClr val="0000CC"/>
                              </a:solidFill>
                              <a:latin typeface="Cambria Math"/>
                            </a:rPr>
                            <m:t>4</m:t>
                          </m:r>
                        </m:sup>
                      </m:sSup>
                      <m:r>
                        <a:rPr lang="de-DE" sz="1600" b="0" i="1" smtClean="0">
                          <a:solidFill>
                            <a:srgbClr val="0000CC"/>
                          </a:solidFill>
                          <a:latin typeface="Cambria Math"/>
                        </a:rPr>
                        <m:t>+2</m:t>
                      </m:r>
                      <m:r>
                        <a:rPr lang="de-DE" sz="1600" b="0" i="1" smtClean="0">
                          <a:solidFill>
                            <a:srgbClr val="0000CC"/>
                          </a:solidFill>
                          <a:latin typeface="Cambria Math"/>
                        </a:rPr>
                        <m:t>𝑚</m:t>
                      </m:r>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sSub>
                        <m:sSubPr>
                          <m:ctrlPr>
                            <a:rPr lang="de-DE" sz="1600" b="0" i="1" smtClean="0">
                              <a:solidFill>
                                <a:srgbClr val="0000CC"/>
                              </a:solidFill>
                              <a:latin typeface="Cambria Math" panose="02040503050406030204" pitchFamily="18" charset="0"/>
                            </a:rPr>
                          </m:ctrlPr>
                        </m:sSubPr>
                        <m:e>
                          <m:r>
                            <a:rPr lang="de-DE" sz="1600" b="0" i="1" smtClean="0">
                              <a:solidFill>
                                <a:srgbClr val="0000CC"/>
                              </a:solidFill>
                              <a:latin typeface="Cambria Math"/>
                            </a:rPr>
                            <m:t>𝐸</m:t>
                          </m:r>
                        </m:e>
                        <m:sub>
                          <m:r>
                            <a:rPr lang="de-DE" sz="1600" b="0" i="1" smtClean="0">
                              <a:solidFill>
                                <a:srgbClr val="0000CC"/>
                              </a:solidFill>
                              <a:latin typeface="Cambria Math"/>
                            </a:rPr>
                            <m:t>1</m:t>
                          </m:r>
                        </m:sub>
                      </m:sSub>
                      <m:r>
                        <a:rPr lang="de-DE" sz="1600" b="0" i="1" smtClean="0">
                          <a:solidFill>
                            <a:schemeClr val="tx1"/>
                          </a:solidFill>
                          <a:latin typeface="Cambria Math"/>
                        </a:rPr>
                        <m:t>−</m:t>
                      </m:r>
                      <m:sSubSup>
                        <m:sSubSupPr>
                          <m:ctrlPr>
                            <a:rPr lang="de-DE" sz="1600" b="0" i="1" smtClean="0">
                              <a:solidFill>
                                <a:schemeClr val="tx1"/>
                              </a:solidFill>
                              <a:latin typeface="Cambria Math" panose="02040503050406030204" pitchFamily="18" charset="0"/>
                            </a:rPr>
                          </m:ctrlPr>
                        </m:sSubSupPr>
                        <m:e>
                          <m:r>
                            <a:rPr lang="de-DE" sz="1600" b="0" i="1" smtClean="0">
                              <a:solidFill>
                                <a:schemeClr val="tx1"/>
                              </a:solidFill>
                              <a:latin typeface="Cambria Math"/>
                            </a:rPr>
                            <m:t>𝑝</m:t>
                          </m:r>
                        </m:e>
                        <m:sub>
                          <m:r>
                            <a:rPr lang="de-DE" sz="1600" b="0" i="1" smtClean="0">
                              <a:solidFill>
                                <a:schemeClr val="tx1"/>
                              </a:solidFill>
                              <a:latin typeface="Cambria Math"/>
                            </a:rPr>
                            <m:t>1</m:t>
                          </m:r>
                        </m:sub>
                        <m:sup>
                          <m:r>
                            <a:rPr lang="de-DE" sz="1600" b="0" i="1" smtClean="0">
                              <a:solidFill>
                                <a:schemeClr val="tx1"/>
                              </a:solidFill>
                              <a:latin typeface="Cambria Math"/>
                            </a:rPr>
                            <m:t>2</m:t>
                          </m:r>
                        </m:sup>
                      </m:sSubSup>
                      <m:sSup>
                        <m:sSupPr>
                          <m:ctrlPr>
                            <a:rPr lang="de-DE" sz="1600" b="0" i="1" smtClean="0">
                              <a:solidFill>
                                <a:schemeClr val="tx1"/>
                              </a:solidFill>
                              <a:latin typeface="Cambria Math" panose="02040503050406030204" pitchFamily="18" charset="0"/>
                            </a:rPr>
                          </m:ctrlPr>
                        </m:sSupPr>
                        <m:e>
                          <m:r>
                            <a:rPr lang="de-DE" sz="1600" b="0" i="1" smtClean="0">
                              <a:solidFill>
                                <a:schemeClr val="tx1"/>
                              </a:solidFill>
                              <a:latin typeface="Cambria Math"/>
                            </a:rPr>
                            <m:t>𝑐</m:t>
                          </m:r>
                        </m:e>
                        <m:sup>
                          <m:r>
                            <a:rPr lang="de-DE" sz="1600" b="0" i="1" smtClean="0">
                              <a:solidFill>
                                <a:schemeClr val="tx1"/>
                              </a:solidFill>
                              <a:latin typeface="Cambria Math"/>
                            </a:rPr>
                            <m:t>2</m:t>
                          </m:r>
                        </m:sup>
                      </m:sSup>
                      <m:r>
                        <a:rPr lang="de-DE" sz="1600" b="0" i="1" smtClean="0">
                          <a:solidFill>
                            <a:srgbClr val="0000CC"/>
                          </a:solidFill>
                          <a:latin typeface="Cambria Math"/>
                        </a:rPr>
                        <m:t>=2</m:t>
                      </m:r>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𝑚</m:t>
                          </m:r>
                        </m:e>
                        <m:sup>
                          <m:r>
                            <a:rPr lang="de-DE" sz="1600" b="0" i="1" smtClean="0">
                              <a:solidFill>
                                <a:srgbClr val="0000CC"/>
                              </a:solidFill>
                              <a:latin typeface="Cambria Math"/>
                            </a:rPr>
                            <m:t>2</m:t>
                          </m:r>
                        </m:sup>
                      </m:sSup>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𝑐</m:t>
                          </m:r>
                        </m:e>
                        <m:sup>
                          <m:r>
                            <a:rPr lang="de-DE" sz="1600" b="0" i="1" smtClean="0">
                              <a:solidFill>
                                <a:srgbClr val="0000CC"/>
                              </a:solidFill>
                              <a:latin typeface="Cambria Math"/>
                            </a:rPr>
                            <m:t>4</m:t>
                          </m:r>
                        </m:sup>
                      </m:sSup>
                      <m:r>
                        <a:rPr lang="de-DE" sz="1600" b="0" i="1" smtClean="0">
                          <a:solidFill>
                            <a:srgbClr val="0000CC"/>
                          </a:solidFill>
                          <a:latin typeface="Cambria Math"/>
                        </a:rPr>
                        <m:t>+2</m:t>
                      </m:r>
                      <m:r>
                        <a:rPr lang="de-DE" sz="1600" b="0" i="1" smtClean="0">
                          <a:solidFill>
                            <a:srgbClr val="0000CC"/>
                          </a:solidFill>
                          <a:latin typeface="Cambria Math"/>
                        </a:rPr>
                        <m:t>𝑚</m:t>
                      </m:r>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sSub>
                        <m:sSubPr>
                          <m:ctrlPr>
                            <a:rPr lang="de-DE" sz="1600" b="0" i="1" smtClean="0">
                              <a:solidFill>
                                <a:srgbClr val="0000CC"/>
                              </a:solidFill>
                              <a:latin typeface="Cambria Math" panose="02040503050406030204" pitchFamily="18" charset="0"/>
                            </a:rPr>
                          </m:ctrlPr>
                        </m:sSubPr>
                        <m:e>
                          <m:r>
                            <a:rPr lang="de-DE" sz="1600" b="0" i="1" smtClean="0">
                              <a:solidFill>
                                <a:srgbClr val="0000CC"/>
                              </a:solidFill>
                              <a:latin typeface="Cambria Math"/>
                            </a:rPr>
                            <m:t>𝐸</m:t>
                          </m:r>
                        </m:e>
                        <m:sub>
                          <m:r>
                            <a:rPr lang="de-DE" sz="1600" b="0" i="1" smtClean="0">
                              <a:solidFill>
                                <a:srgbClr val="0000CC"/>
                              </a:solidFill>
                              <a:latin typeface="Cambria Math"/>
                            </a:rPr>
                            <m:t>1</m:t>
                          </m:r>
                        </m:sub>
                      </m:sSub>
                    </m:oMath>
                  </m:oMathPara>
                </a14:m>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1260000" y="5220000"/>
                <a:ext cx="6840000" cy="348300"/>
              </a:xfrm>
              <a:prstGeom prst="rect">
                <a:avLst/>
              </a:prstGeom>
              <a:blipFill rotWithShape="1">
                <a:blip r:embed="rId7"/>
                <a:stretch>
                  <a:fillRect b="-3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1260000" y="5580000"/>
                <a:ext cx="4060855" cy="39049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00CC"/>
                              </a:solidFill>
                              <a:latin typeface="Cambria Math" panose="02040503050406030204" pitchFamily="18" charset="0"/>
                            </a:rPr>
                          </m:ctrlPr>
                        </m:radPr>
                        <m:deg/>
                        <m:e>
                          <m:r>
                            <a:rPr lang="de-DE" sz="1600" b="0" i="1" smtClean="0">
                              <a:solidFill>
                                <a:srgbClr val="0000CC"/>
                              </a:solidFill>
                              <a:latin typeface="Cambria Math"/>
                            </a:rPr>
                            <m:t>𝑠</m:t>
                          </m:r>
                        </m:e>
                      </m:rad>
                      <m:r>
                        <a:rPr lang="de-DE" sz="1600" b="0" i="1" smtClean="0">
                          <a:solidFill>
                            <a:srgbClr val="0000CC"/>
                          </a:solidFill>
                          <a:latin typeface="Cambria Math"/>
                        </a:rPr>
                        <m:t>=</m:t>
                      </m:r>
                      <m:rad>
                        <m:radPr>
                          <m:degHide m:val="on"/>
                          <m:ctrlPr>
                            <a:rPr lang="de-DE" sz="1600" b="0" i="1" smtClean="0">
                              <a:solidFill>
                                <a:srgbClr val="0000CC"/>
                              </a:solidFill>
                              <a:latin typeface="Cambria Math" panose="02040503050406030204" pitchFamily="18" charset="0"/>
                            </a:rPr>
                          </m:ctrlPr>
                        </m:radPr>
                        <m:deg/>
                        <m:e>
                          <m:r>
                            <a:rPr lang="de-DE" sz="1600" b="0" i="1" smtClean="0">
                              <a:solidFill>
                                <a:srgbClr val="0000CC"/>
                              </a:solidFill>
                              <a:latin typeface="Cambria Math"/>
                            </a:rPr>
                            <m:t>2</m:t>
                          </m:r>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𝑚</m:t>
                              </m:r>
                            </m:e>
                            <m:sup>
                              <m:r>
                                <a:rPr lang="de-DE" sz="1600" b="0" i="1" smtClean="0">
                                  <a:solidFill>
                                    <a:srgbClr val="0000CC"/>
                                  </a:solidFill>
                                  <a:latin typeface="Cambria Math"/>
                                </a:rPr>
                                <m:t>2</m:t>
                              </m:r>
                            </m:sup>
                          </m:sSup>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𝑐</m:t>
                              </m:r>
                            </m:e>
                            <m:sup>
                              <m:r>
                                <a:rPr lang="de-DE" sz="1600" b="0" i="1" smtClean="0">
                                  <a:solidFill>
                                    <a:srgbClr val="0000CC"/>
                                  </a:solidFill>
                                  <a:latin typeface="Cambria Math"/>
                                </a:rPr>
                                <m:t>4</m:t>
                              </m:r>
                            </m:sup>
                          </m:sSup>
                          <m:r>
                            <a:rPr lang="de-DE" sz="1600" b="0" i="1" smtClean="0">
                              <a:solidFill>
                                <a:srgbClr val="0000CC"/>
                              </a:solidFill>
                              <a:latin typeface="Cambria Math"/>
                            </a:rPr>
                            <m:t>+2</m:t>
                          </m:r>
                          <m:r>
                            <a:rPr lang="de-DE" sz="1600" b="0" i="1" smtClean="0">
                              <a:solidFill>
                                <a:srgbClr val="0000CC"/>
                              </a:solidFill>
                              <a:latin typeface="Cambria Math"/>
                            </a:rPr>
                            <m:t>𝑚</m:t>
                          </m:r>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sSub>
                            <m:sSubPr>
                              <m:ctrlPr>
                                <a:rPr lang="de-DE" sz="1600" b="0" i="1" smtClean="0">
                                  <a:solidFill>
                                    <a:srgbClr val="0000CC"/>
                                  </a:solidFill>
                                  <a:latin typeface="Cambria Math" panose="02040503050406030204" pitchFamily="18" charset="0"/>
                                </a:rPr>
                              </m:ctrlPr>
                            </m:sSubPr>
                            <m:e>
                              <m:r>
                                <a:rPr lang="de-DE" sz="1600" b="0" i="1" smtClean="0">
                                  <a:solidFill>
                                    <a:srgbClr val="0000CC"/>
                                  </a:solidFill>
                                  <a:latin typeface="Cambria Math"/>
                                </a:rPr>
                                <m:t>𝐸</m:t>
                              </m:r>
                            </m:e>
                            <m:sub>
                              <m:r>
                                <a:rPr lang="de-DE" sz="1600" b="0" i="1" smtClean="0">
                                  <a:solidFill>
                                    <a:srgbClr val="0000CC"/>
                                  </a:solidFill>
                                  <a:latin typeface="Cambria Math"/>
                                </a:rPr>
                                <m:t>1</m:t>
                              </m:r>
                            </m:sub>
                          </m:sSub>
                        </m:e>
                      </m:rad>
                      <m:r>
                        <a:rPr lang="de-DE" sz="1600" b="0" i="1" smtClean="0">
                          <a:solidFill>
                            <a:srgbClr val="0000CC"/>
                          </a:solidFill>
                          <a:latin typeface="Cambria Math"/>
                        </a:rPr>
                        <m:t>=</m:t>
                      </m:r>
                      <m:rad>
                        <m:radPr>
                          <m:degHide m:val="on"/>
                          <m:ctrlPr>
                            <a:rPr lang="de-DE" sz="1600" b="0" i="1" smtClean="0">
                              <a:solidFill>
                                <a:srgbClr val="0000CC"/>
                              </a:solidFill>
                              <a:latin typeface="Cambria Math" panose="02040503050406030204" pitchFamily="18" charset="0"/>
                            </a:rPr>
                          </m:ctrlPr>
                        </m:radPr>
                        <m:deg/>
                        <m:e>
                          <m:r>
                            <a:rPr lang="de-DE" sz="1600" b="0" i="1" smtClean="0">
                              <a:solidFill>
                                <a:srgbClr val="0000CC"/>
                              </a:solidFill>
                              <a:latin typeface="Cambria Math"/>
                            </a:rPr>
                            <m:t>2</m:t>
                          </m:r>
                          <m:d>
                            <m:dPr>
                              <m:ctrlPr>
                                <a:rPr lang="de-DE" sz="1600" b="0" i="1" smtClean="0">
                                  <a:solidFill>
                                    <a:srgbClr val="0000CC"/>
                                  </a:solidFill>
                                  <a:latin typeface="Cambria Math" panose="02040503050406030204" pitchFamily="18" charset="0"/>
                                </a:rPr>
                              </m:ctrlPr>
                            </m:dPr>
                            <m:e>
                              <m:r>
                                <a:rPr lang="de-DE" sz="1600" b="0" i="1" smtClean="0">
                                  <a:solidFill>
                                    <a:srgbClr val="0000CC"/>
                                  </a:solidFill>
                                  <a:latin typeface="Cambria Math"/>
                                  <a:ea typeface="Cambria Math"/>
                                </a:rPr>
                                <m:t>𝛾</m:t>
                              </m:r>
                              <m:r>
                                <a:rPr lang="de-DE" sz="1600" b="0" i="1" smtClean="0">
                                  <a:solidFill>
                                    <a:srgbClr val="0000CC"/>
                                  </a:solidFill>
                                  <a:latin typeface="Cambria Math"/>
                                  <a:ea typeface="Cambria Math"/>
                                </a:rPr>
                                <m:t>+1</m:t>
                              </m:r>
                            </m:e>
                          </m:d>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𝑚</m:t>
                              </m:r>
                            </m:e>
                            <m:sup>
                              <m:r>
                                <a:rPr lang="de-DE" sz="1600" b="0" i="1" smtClean="0">
                                  <a:solidFill>
                                    <a:srgbClr val="0000CC"/>
                                  </a:solidFill>
                                  <a:latin typeface="Cambria Math"/>
                                </a:rPr>
                                <m:t>2</m:t>
                              </m:r>
                            </m:sup>
                          </m:sSup>
                          <m:sSup>
                            <m:sSupPr>
                              <m:ctrlPr>
                                <a:rPr lang="de-DE" sz="1600" b="0" i="1" smtClean="0">
                                  <a:solidFill>
                                    <a:srgbClr val="0000CC"/>
                                  </a:solidFill>
                                  <a:latin typeface="Cambria Math" panose="02040503050406030204" pitchFamily="18" charset="0"/>
                                </a:rPr>
                              </m:ctrlPr>
                            </m:sSupPr>
                            <m:e>
                              <m:r>
                                <a:rPr lang="de-DE" sz="1600" b="0" i="1" smtClean="0">
                                  <a:solidFill>
                                    <a:srgbClr val="0000CC"/>
                                  </a:solidFill>
                                  <a:latin typeface="Cambria Math"/>
                                </a:rPr>
                                <m:t>𝑐</m:t>
                              </m:r>
                            </m:e>
                            <m:sup>
                              <m:r>
                                <a:rPr lang="de-DE" sz="1600" b="0" i="1" smtClean="0">
                                  <a:solidFill>
                                    <a:srgbClr val="0000CC"/>
                                  </a:solidFill>
                                  <a:latin typeface="Cambria Math"/>
                                </a:rPr>
                                <m:t>4</m:t>
                              </m:r>
                            </m:sup>
                          </m:sSup>
                        </m:e>
                      </m:rad>
                    </m:oMath>
                  </m:oMathPara>
                </a14:m>
                <a:endParaRPr lang="en-US" sz="1600" dirty="0"/>
              </a:p>
            </p:txBody>
          </p:sp>
        </mc:Choice>
        <mc:Fallback xmlns="">
          <p:sp>
            <p:nvSpPr>
              <p:cNvPr id="9" name="Textfeld 8"/>
              <p:cNvSpPr txBox="1">
                <a:spLocks noRot="1" noChangeAspect="1" noMove="1" noResize="1" noEditPoints="1" noAdjustHandles="1" noChangeArrowheads="1" noChangeShapeType="1" noTextEdit="1"/>
              </p:cNvSpPr>
              <p:nvPr/>
            </p:nvSpPr>
            <p:spPr>
              <a:xfrm>
                <a:off x="1260000" y="5580000"/>
                <a:ext cx="4060855" cy="390492"/>
              </a:xfrm>
              <a:prstGeom prst="rect">
                <a:avLst/>
              </a:prstGeom>
              <a:blipFill rotWithShape="1">
                <a:blip r:embed="rId8"/>
                <a:stretch>
                  <a:fillRect/>
                </a:stretch>
              </a:blipFill>
              <a:ln>
                <a:solidFill>
                  <a:srgbClr val="FF0000"/>
                </a:solidFill>
              </a:ln>
            </p:spPr>
            <p:txBody>
              <a:bodyPr/>
              <a:lstStyle/>
              <a:p>
                <a:r>
                  <a:rPr lang="en-US">
                    <a:noFill/>
                  </a:rPr>
                  <a:t> </a:t>
                </a:r>
              </a:p>
            </p:txBody>
          </p:sp>
        </mc:Fallback>
      </mc:AlternateContent>
      <p:sp>
        <p:nvSpPr>
          <p:cNvPr id="10" name="Textfeld 9"/>
          <p:cNvSpPr txBox="1"/>
          <p:nvPr/>
        </p:nvSpPr>
        <p:spPr>
          <a:xfrm>
            <a:off x="540000" y="6264000"/>
            <a:ext cx="4102533" cy="307777"/>
          </a:xfrm>
          <a:prstGeom prst="rect">
            <a:avLst/>
          </a:prstGeom>
          <a:noFill/>
        </p:spPr>
        <p:txBody>
          <a:bodyPr wrap="none" rtlCol="0">
            <a:spAutoFit/>
          </a:bodyPr>
          <a:lstStyle/>
          <a:p>
            <a:r>
              <a:rPr lang="en-US" sz="1400" dirty="0" smtClean="0">
                <a:solidFill>
                  <a:srgbClr val="FF0000"/>
                </a:solidFill>
              </a:rPr>
              <a:t>1 </a:t>
            </a:r>
            <a:r>
              <a:rPr lang="en-US" sz="1400" dirty="0" err="1" smtClean="0">
                <a:solidFill>
                  <a:srgbClr val="FF0000"/>
                </a:solidFill>
              </a:rPr>
              <a:t>TeV</a:t>
            </a:r>
            <a:r>
              <a:rPr lang="en-US" sz="1400" dirty="0" smtClean="0">
                <a:solidFill>
                  <a:srgbClr val="FF0000"/>
                </a:solidFill>
              </a:rPr>
              <a:t> p + fixed target p = 43 </a:t>
            </a:r>
            <a:r>
              <a:rPr lang="en-US" sz="1400" dirty="0">
                <a:solidFill>
                  <a:srgbClr val="FF0000"/>
                </a:solidFill>
              </a:rPr>
              <a:t>G</a:t>
            </a:r>
            <a:r>
              <a:rPr lang="en-US" sz="1400" dirty="0" smtClean="0">
                <a:solidFill>
                  <a:srgbClr val="FF0000"/>
                </a:solidFill>
              </a:rPr>
              <a:t>eV available cm energy</a:t>
            </a:r>
            <a:endParaRPr lang="en-US" sz="1400" dirty="0">
              <a:solidFill>
                <a:srgbClr val="FF0000"/>
              </a:solidFill>
            </a:endParaRPr>
          </a:p>
        </p:txBody>
      </p:sp>
    </p:spTree>
    <p:extLst>
      <p:ext uri="{BB962C8B-B14F-4D97-AF65-F5344CB8AC3E}">
        <p14:creationId xmlns:p14="http://schemas.microsoft.com/office/powerpoint/2010/main" val="291205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Luminosity parameters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0" y="720000"/>
            <a:ext cx="8904287"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4355976" y="2052000"/>
            <a:ext cx="684546" cy="338554"/>
          </a:xfrm>
          <a:prstGeom prst="rect">
            <a:avLst/>
          </a:prstGeom>
          <a:noFill/>
        </p:spPr>
        <p:txBody>
          <a:bodyPr wrap="none" rtlCol="0">
            <a:spAutoFit/>
          </a:bodyPr>
          <a:lstStyle/>
          <a:p>
            <a:r>
              <a:rPr lang="en-US" sz="1600" dirty="0" smtClean="0">
                <a:solidFill>
                  <a:srgbClr val="0000CC"/>
                </a:solidFill>
              </a:rPr>
              <a:t>~ 10</a:t>
            </a:r>
            <a:r>
              <a:rPr lang="en-US" sz="1600" baseline="30000" dirty="0" smtClean="0">
                <a:solidFill>
                  <a:srgbClr val="0000CC"/>
                </a:solidFill>
              </a:rPr>
              <a:t>11</a:t>
            </a:r>
            <a:endParaRPr lang="en-US" sz="1600" baseline="30000" dirty="0">
              <a:solidFill>
                <a:srgbClr val="0000CC"/>
              </a:solidFill>
            </a:endParaRPr>
          </a:p>
        </p:txBody>
      </p:sp>
      <p:sp>
        <p:nvSpPr>
          <p:cNvPr id="4" name="Textfeld 3"/>
          <p:cNvSpPr txBox="1"/>
          <p:nvPr/>
        </p:nvSpPr>
        <p:spPr>
          <a:xfrm>
            <a:off x="4464000" y="2628000"/>
            <a:ext cx="595035" cy="338554"/>
          </a:xfrm>
          <a:prstGeom prst="rect">
            <a:avLst/>
          </a:prstGeom>
          <a:noFill/>
        </p:spPr>
        <p:txBody>
          <a:bodyPr wrap="none" rtlCol="0">
            <a:spAutoFit/>
          </a:bodyPr>
          <a:lstStyle/>
          <a:p>
            <a:r>
              <a:rPr lang="en-US" sz="1600" dirty="0" smtClean="0">
                <a:solidFill>
                  <a:srgbClr val="0000CC"/>
                </a:solidFill>
              </a:rPr>
              <a:t>2808</a:t>
            </a:r>
            <a:endParaRPr lang="en-US" sz="1600" dirty="0">
              <a:solidFill>
                <a:srgbClr val="0000CC"/>
              </a:solidFill>
            </a:endParaRPr>
          </a:p>
        </p:txBody>
      </p:sp>
      <p:sp>
        <p:nvSpPr>
          <p:cNvPr id="5" name="Textfeld 4"/>
          <p:cNvSpPr txBox="1"/>
          <p:nvPr/>
        </p:nvSpPr>
        <p:spPr>
          <a:xfrm>
            <a:off x="4320000" y="2340000"/>
            <a:ext cx="774956" cy="338554"/>
          </a:xfrm>
          <a:prstGeom prst="rect">
            <a:avLst/>
          </a:prstGeom>
          <a:noFill/>
        </p:spPr>
        <p:txBody>
          <a:bodyPr wrap="none" rtlCol="0">
            <a:spAutoFit/>
          </a:bodyPr>
          <a:lstStyle/>
          <a:p>
            <a:r>
              <a:rPr lang="en-US" sz="1600" dirty="0" smtClean="0">
                <a:solidFill>
                  <a:srgbClr val="0000CC"/>
                </a:solidFill>
              </a:rPr>
              <a:t>11 kHz</a:t>
            </a:r>
            <a:endParaRPr lang="en-US" sz="1600" dirty="0">
              <a:solidFill>
                <a:srgbClr val="0000CC"/>
              </a:solidFill>
            </a:endParaRPr>
          </a:p>
        </p:txBody>
      </p:sp>
      <p:sp>
        <p:nvSpPr>
          <p:cNvPr id="6" name="Textfeld 5"/>
          <p:cNvSpPr txBox="1"/>
          <p:nvPr/>
        </p:nvSpPr>
        <p:spPr>
          <a:xfrm>
            <a:off x="3060000" y="1124744"/>
            <a:ext cx="1612942" cy="461665"/>
          </a:xfrm>
          <a:prstGeom prst="rect">
            <a:avLst/>
          </a:prstGeom>
          <a:noFill/>
        </p:spPr>
        <p:txBody>
          <a:bodyPr wrap="none" rtlCol="0">
            <a:spAutoFit/>
          </a:bodyPr>
          <a:lstStyle/>
          <a:p>
            <a:r>
              <a:rPr lang="en-US" sz="2400" dirty="0" smtClean="0">
                <a:solidFill>
                  <a:srgbClr val="0000CC"/>
                </a:solidFill>
              </a:rPr>
              <a:t>10</a:t>
            </a:r>
            <a:r>
              <a:rPr lang="en-US" sz="2400" baseline="30000" dirty="0" smtClean="0">
                <a:solidFill>
                  <a:srgbClr val="0000CC"/>
                </a:solidFill>
              </a:rPr>
              <a:t>34</a:t>
            </a:r>
            <a:r>
              <a:rPr lang="en-US" sz="2400" dirty="0" smtClean="0">
                <a:solidFill>
                  <a:srgbClr val="0000CC"/>
                </a:solidFill>
              </a:rPr>
              <a:t> cm</a:t>
            </a:r>
            <a:r>
              <a:rPr lang="en-US" sz="2400" baseline="30000" dirty="0" smtClean="0">
                <a:solidFill>
                  <a:srgbClr val="0000CC"/>
                </a:solidFill>
              </a:rPr>
              <a:t>-2</a:t>
            </a:r>
            <a:r>
              <a:rPr lang="en-US" sz="2400" dirty="0" smtClean="0">
                <a:solidFill>
                  <a:srgbClr val="0000CC"/>
                </a:solidFill>
              </a:rPr>
              <a:t>s</a:t>
            </a:r>
            <a:r>
              <a:rPr lang="en-US" sz="2400" baseline="30000" dirty="0" smtClean="0">
                <a:solidFill>
                  <a:srgbClr val="0000CC"/>
                </a:solidFill>
              </a:rPr>
              <a:t>-1</a:t>
            </a:r>
            <a:endParaRPr lang="en-US" sz="2400" baseline="30000" dirty="0">
              <a:solidFill>
                <a:srgbClr val="0000CC"/>
              </a:solidFill>
            </a:endParaRPr>
          </a:p>
        </p:txBody>
      </p:sp>
      <mc:AlternateContent xmlns:mc="http://schemas.openxmlformats.org/markup-compatibility/2006" xmlns:a14="http://schemas.microsoft.com/office/drawing/2010/main">
        <mc:Choice Requires="a14">
          <p:sp>
            <p:nvSpPr>
              <p:cNvPr id="7" name="Textfeld 6"/>
              <p:cNvSpPr txBox="1"/>
              <p:nvPr/>
            </p:nvSpPr>
            <p:spPr>
              <a:xfrm>
                <a:off x="3780000" y="3356992"/>
                <a:ext cx="11888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00CC"/>
                          </a:solidFill>
                          <a:latin typeface="Cambria Math"/>
                          <a:ea typeface="Cambria Math"/>
                        </a:rPr>
                        <m:t>𝜎</m:t>
                      </m:r>
                      <m:r>
                        <a:rPr lang="de-DE" sz="1600" b="0" i="1" smtClean="0">
                          <a:solidFill>
                            <a:srgbClr val="0000CC"/>
                          </a:solidFill>
                          <a:latin typeface="Cambria Math"/>
                          <a:ea typeface="Cambria Math"/>
                        </a:rPr>
                        <m:t>=16 </m:t>
                      </m:r>
                      <m:r>
                        <a:rPr lang="de-DE" sz="1600" b="0" i="1" smtClean="0">
                          <a:solidFill>
                            <a:srgbClr val="0000CC"/>
                          </a:solidFill>
                          <a:latin typeface="Cambria Math"/>
                          <a:ea typeface="Cambria Math"/>
                        </a:rPr>
                        <m:t>𝜇</m:t>
                      </m:r>
                      <m:r>
                        <a:rPr lang="de-DE" sz="1600" b="0" i="1" smtClean="0">
                          <a:solidFill>
                            <a:srgbClr val="0000CC"/>
                          </a:solidFill>
                          <a:latin typeface="Cambria Math"/>
                          <a:ea typeface="Cambria Math"/>
                        </a:rPr>
                        <m:t>𝑚</m:t>
                      </m:r>
                    </m:oMath>
                  </m:oMathPara>
                </a14:m>
                <a:endParaRPr lang="en-US" sz="1600"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3780000" y="3356992"/>
                <a:ext cx="1188852" cy="338554"/>
              </a:xfrm>
              <a:prstGeom prst="rect">
                <a:avLst/>
              </a:prstGeom>
              <a:blipFill rotWithShape="1">
                <a:blip r:embed="rId4"/>
                <a:stretch>
                  <a:fillRect b="-3636"/>
                </a:stretch>
              </a:blipFill>
            </p:spPr>
            <p:txBody>
              <a:bodyPr/>
              <a:lstStyle/>
              <a:p>
                <a:r>
                  <a:rPr lang="en-US">
                    <a:noFill/>
                  </a:rPr>
                  <a:t> </a:t>
                </a:r>
              </a:p>
            </p:txBody>
          </p:sp>
        </mc:Fallback>
      </mc:AlternateContent>
      <p:cxnSp>
        <p:nvCxnSpPr>
          <p:cNvPr id="9" name="Gerade Verbindung mit Pfeil 8"/>
          <p:cNvCxnSpPr/>
          <p:nvPr/>
        </p:nvCxnSpPr>
        <p:spPr>
          <a:xfrm rot="480000">
            <a:off x="2862000" y="4824025"/>
            <a:ext cx="432000" cy="468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060000" y="5400000"/>
            <a:ext cx="712054" cy="338554"/>
          </a:xfrm>
          <a:prstGeom prst="rect">
            <a:avLst/>
          </a:prstGeom>
          <a:noFill/>
        </p:spPr>
        <p:txBody>
          <a:bodyPr wrap="none" rtlCol="0">
            <a:spAutoFit/>
          </a:bodyPr>
          <a:lstStyle/>
          <a:p>
            <a:r>
              <a:rPr lang="en-US" sz="1600" dirty="0" smtClean="0">
                <a:solidFill>
                  <a:srgbClr val="3366FF"/>
                </a:solidFill>
              </a:rPr>
              <a:t>16 </a:t>
            </a:r>
            <a:r>
              <a:rPr lang="el-GR" sz="1600" dirty="0" smtClean="0">
                <a:solidFill>
                  <a:srgbClr val="3366FF"/>
                </a:solidFill>
              </a:rPr>
              <a:t>μ</a:t>
            </a:r>
            <a:r>
              <a:rPr lang="de-DE" sz="1600" dirty="0" smtClean="0">
                <a:solidFill>
                  <a:srgbClr val="3366FF"/>
                </a:solidFill>
              </a:rPr>
              <a:t>m</a:t>
            </a:r>
            <a:endParaRPr lang="en-US" sz="1600" dirty="0">
              <a:solidFill>
                <a:srgbClr val="3366FF"/>
              </a:solidFill>
            </a:endParaRPr>
          </a:p>
        </p:txBody>
      </p:sp>
      <p:cxnSp>
        <p:nvCxnSpPr>
          <p:cNvPr id="12" name="Gerade Verbindung mit Pfeil 11"/>
          <p:cNvCxnSpPr/>
          <p:nvPr/>
        </p:nvCxnSpPr>
        <p:spPr>
          <a:xfrm rot="60000" flipV="1">
            <a:off x="2831535" y="4176000"/>
            <a:ext cx="1483937" cy="5751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rot="-1200000">
            <a:off x="3024000" y="4163094"/>
            <a:ext cx="692818" cy="338554"/>
          </a:xfrm>
          <a:prstGeom prst="rect">
            <a:avLst/>
          </a:prstGeom>
          <a:noFill/>
        </p:spPr>
        <p:txBody>
          <a:bodyPr wrap="none" rtlCol="0">
            <a:spAutoFit/>
          </a:bodyPr>
          <a:lstStyle/>
          <a:p>
            <a:r>
              <a:rPr lang="en-US" sz="1600" dirty="0" smtClean="0">
                <a:solidFill>
                  <a:srgbClr val="3366FF"/>
                </a:solidFill>
              </a:rPr>
              <a:t>10 </a:t>
            </a:r>
            <a:r>
              <a:rPr lang="de-DE" sz="1600" dirty="0">
                <a:solidFill>
                  <a:srgbClr val="3366FF"/>
                </a:solidFill>
              </a:rPr>
              <a:t>c</a:t>
            </a:r>
            <a:r>
              <a:rPr lang="de-DE" sz="1600" dirty="0" smtClean="0">
                <a:solidFill>
                  <a:srgbClr val="3366FF"/>
                </a:solidFill>
              </a:rPr>
              <a:t>m</a:t>
            </a:r>
            <a:endParaRPr lang="en-US" sz="1600" dirty="0">
              <a:solidFill>
                <a:srgbClr val="3366FF"/>
              </a:solidFill>
            </a:endParaRPr>
          </a:p>
        </p:txBody>
      </p:sp>
    </p:spTree>
    <p:extLst>
      <p:ext uri="{BB962C8B-B14F-4D97-AF65-F5344CB8AC3E}">
        <p14:creationId xmlns:p14="http://schemas.microsoft.com/office/powerpoint/2010/main" val="2817777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Luminosity for fixed-target experiment</a:t>
            </a:r>
            <a:endParaRPr lang="en-US" dirty="0"/>
          </a:p>
        </p:txBody>
      </p:sp>
      <p:sp>
        <p:nvSpPr>
          <p:cNvPr id="3" name="Text Box 4"/>
          <p:cNvSpPr txBox="1">
            <a:spLocks noChangeArrowheads="1"/>
          </p:cNvSpPr>
          <p:nvPr/>
        </p:nvSpPr>
        <p:spPr bwMode="auto">
          <a:xfrm>
            <a:off x="360000" y="720000"/>
            <a:ext cx="4076700" cy="923330"/>
          </a:xfrm>
          <a:prstGeom prst="rect">
            <a:avLst/>
          </a:prstGeom>
          <a:noFill/>
          <a:ln w="9525">
            <a:noFill/>
            <a:miter lim="800000"/>
            <a:headEnd/>
            <a:tailEnd/>
          </a:ln>
        </p:spPr>
        <p:txBody>
          <a:bodyPr wrap="square">
            <a:spAutoFit/>
          </a:bodyPr>
          <a:lstStyle/>
          <a:p>
            <a:pPr algn="l">
              <a:spcBef>
                <a:spcPct val="50000"/>
              </a:spcBef>
              <a:defRPr/>
            </a:pPr>
            <a:r>
              <a:rPr lang="en-US" dirty="0">
                <a:latin typeface="+mn-lt"/>
              </a:rPr>
              <a:t>The relationship of the beam to the rate of observed physics processes is given by the </a:t>
            </a:r>
            <a:r>
              <a:rPr lang="en-US" dirty="0">
                <a:solidFill>
                  <a:srgbClr val="FF0000"/>
                </a:solidFill>
                <a:latin typeface="+mn-lt"/>
              </a:rPr>
              <a:t>“Luminosity”</a:t>
            </a:r>
          </a:p>
        </p:txBody>
      </p:sp>
      <p:sp>
        <p:nvSpPr>
          <p:cNvPr id="4" name="Text Box 5"/>
          <p:cNvSpPr txBox="1">
            <a:spLocks noChangeArrowheads="1"/>
          </p:cNvSpPr>
          <p:nvPr/>
        </p:nvSpPr>
        <p:spPr bwMode="auto">
          <a:xfrm>
            <a:off x="4506826" y="698267"/>
            <a:ext cx="713246" cy="396875"/>
          </a:xfrm>
          <a:prstGeom prst="rect">
            <a:avLst/>
          </a:prstGeom>
          <a:noFill/>
          <a:ln w="9525">
            <a:noFill/>
            <a:miter lim="800000"/>
            <a:headEnd/>
            <a:tailEnd/>
          </a:ln>
        </p:spPr>
        <p:txBody>
          <a:bodyPr wrap="square">
            <a:spAutoFit/>
          </a:bodyPr>
          <a:lstStyle/>
          <a:p>
            <a:pPr>
              <a:spcBef>
                <a:spcPct val="50000"/>
              </a:spcBef>
              <a:defRPr/>
            </a:pPr>
            <a:r>
              <a:rPr lang="en-US" sz="2000" dirty="0">
                <a:solidFill>
                  <a:srgbClr val="0000CC"/>
                </a:solidFill>
              </a:rPr>
              <a:t>r</a:t>
            </a:r>
            <a:r>
              <a:rPr lang="en-US" sz="2000" dirty="0" smtClean="0">
                <a:solidFill>
                  <a:srgbClr val="0000CC"/>
                </a:solidFill>
                <a:latin typeface="+mn-lt"/>
              </a:rPr>
              <a:t>ate</a:t>
            </a:r>
            <a:endParaRPr lang="en-US" sz="2000" dirty="0">
              <a:solidFill>
                <a:srgbClr val="0000CC"/>
              </a:solidFill>
              <a:latin typeface="+mn-lt"/>
            </a:endParaRPr>
          </a:p>
        </p:txBody>
      </p:sp>
      <p:sp>
        <p:nvSpPr>
          <p:cNvPr id="5" name="Text Box 6"/>
          <p:cNvSpPr txBox="1">
            <a:spLocks noChangeArrowheads="1"/>
          </p:cNvSpPr>
          <p:nvPr/>
        </p:nvSpPr>
        <p:spPr bwMode="auto">
          <a:xfrm>
            <a:off x="7071085" y="1450742"/>
            <a:ext cx="1804987" cy="646331"/>
          </a:xfrm>
          <a:prstGeom prst="rect">
            <a:avLst/>
          </a:prstGeom>
          <a:noFill/>
          <a:ln w="9525">
            <a:noFill/>
            <a:miter lim="800000"/>
            <a:headEnd/>
            <a:tailEnd/>
          </a:ln>
        </p:spPr>
        <p:txBody>
          <a:bodyPr>
            <a:spAutoFit/>
          </a:bodyPr>
          <a:lstStyle/>
          <a:p>
            <a:pPr>
              <a:spcBef>
                <a:spcPct val="50000"/>
              </a:spcBef>
              <a:defRPr/>
            </a:pPr>
            <a:r>
              <a:rPr lang="en-US" dirty="0">
                <a:solidFill>
                  <a:srgbClr val="0000CC"/>
                </a:solidFill>
              </a:rPr>
              <a:t>c</a:t>
            </a:r>
            <a:r>
              <a:rPr lang="en-US" dirty="0" smtClean="0">
                <a:solidFill>
                  <a:srgbClr val="0000CC"/>
                </a:solidFill>
                <a:latin typeface="+mn-lt"/>
              </a:rPr>
              <a:t>ross-section </a:t>
            </a:r>
            <a:r>
              <a:rPr lang="en-US" dirty="0">
                <a:solidFill>
                  <a:srgbClr val="0000CC"/>
                </a:solidFill>
                <a:latin typeface="+mn-lt"/>
              </a:rPr>
              <a:t>(“physics”)</a:t>
            </a:r>
          </a:p>
        </p:txBody>
      </p:sp>
      <p:sp>
        <p:nvSpPr>
          <p:cNvPr id="6" name="Text Box 7"/>
          <p:cNvSpPr txBox="1">
            <a:spLocks noChangeArrowheads="1"/>
          </p:cNvSpPr>
          <p:nvPr/>
        </p:nvSpPr>
        <p:spPr bwMode="auto">
          <a:xfrm>
            <a:off x="4921163" y="1700808"/>
            <a:ext cx="1451037" cy="369332"/>
          </a:xfrm>
          <a:prstGeom prst="rect">
            <a:avLst/>
          </a:prstGeom>
          <a:noFill/>
          <a:ln w="9525">
            <a:noFill/>
            <a:miter lim="800000"/>
            <a:headEnd/>
            <a:tailEnd/>
          </a:ln>
        </p:spPr>
        <p:txBody>
          <a:bodyPr wrap="square">
            <a:spAutoFit/>
          </a:bodyPr>
          <a:lstStyle/>
          <a:p>
            <a:pPr>
              <a:spcBef>
                <a:spcPct val="50000"/>
              </a:spcBef>
              <a:defRPr/>
            </a:pPr>
            <a:r>
              <a:rPr lang="en-US" dirty="0">
                <a:solidFill>
                  <a:srgbClr val="FF0000"/>
                </a:solidFill>
                <a:latin typeface="+mn-lt"/>
              </a:rPr>
              <a:t>“Luminosity”</a:t>
            </a:r>
          </a:p>
        </p:txBody>
      </p:sp>
      <p:sp>
        <p:nvSpPr>
          <p:cNvPr id="7" name="Line 8"/>
          <p:cNvSpPr>
            <a:spLocks noChangeShapeType="1"/>
          </p:cNvSpPr>
          <p:nvPr/>
        </p:nvSpPr>
        <p:spPr bwMode="auto">
          <a:xfrm flipV="1">
            <a:off x="6077496" y="1124744"/>
            <a:ext cx="366712" cy="625475"/>
          </a:xfrm>
          <a:prstGeom prst="line">
            <a:avLst/>
          </a:prstGeom>
          <a:noFill/>
          <a:ln w="9525">
            <a:solidFill>
              <a:schemeClr val="tx1"/>
            </a:solidFill>
            <a:round/>
            <a:headEnd/>
            <a:tailEnd type="triangle" w="med" len="med"/>
          </a:ln>
        </p:spPr>
        <p:txBody>
          <a:bodyPr/>
          <a:lstStyle/>
          <a:p>
            <a:endParaRPr lang="en-US"/>
          </a:p>
        </p:txBody>
      </p:sp>
      <p:sp>
        <p:nvSpPr>
          <p:cNvPr id="8" name="Line 9"/>
          <p:cNvSpPr>
            <a:spLocks noChangeShapeType="1"/>
          </p:cNvSpPr>
          <p:nvPr/>
        </p:nvSpPr>
        <p:spPr bwMode="auto">
          <a:xfrm>
            <a:off x="5196247" y="908720"/>
            <a:ext cx="372153" cy="20523"/>
          </a:xfrm>
          <a:prstGeom prst="line">
            <a:avLst/>
          </a:prstGeom>
          <a:noFill/>
          <a:ln w="9525">
            <a:solidFill>
              <a:schemeClr val="tx1"/>
            </a:solidFill>
            <a:round/>
            <a:headEnd/>
            <a:tailEnd type="triangle" w="med" len="med"/>
          </a:ln>
        </p:spPr>
        <p:txBody>
          <a:bodyPr/>
          <a:lstStyle/>
          <a:p>
            <a:endParaRPr lang="en-US"/>
          </a:p>
        </p:txBody>
      </p:sp>
      <p:sp>
        <p:nvSpPr>
          <p:cNvPr id="9" name="Line 10"/>
          <p:cNvSpPr>
            <a:spLocks noChangeShapeType="1"/>
          </p:cNvSpPr>
          <p:nvPr/>
        </p:nvSpPr>
        <p:spPr bwMode="auto">
          <a:xfrm flipH="1" flipV="1">
            <a:off x="6948263" y="1196752"/>
            <a:ext cx="181558" cy="309480"/>
          </a:xfrm>
          <a:prstGeom prst="line">
            <a:avLst/>
          </a:prstGeom>
          <a:noFill/>
          <a:ln w="9525">
            <a:solidFill>
              <a:schemeClr val="tx1"/>
            </a:solidFill>
            <a:round/>
            <a:headEnd/>
            <a:tailEnd type="triangle" w="med" len="med"/>
          </a:ln>
        </p:spPr>
        <p:txBody>
          <a:bodyPr/>
          <a:lstStyle/>
          <a:p>
            <a:endParaRPr lang="en-US"/>
          </a:p>
        </p:txBody>
      </p:sp>
      <p:graphicFrame>
        <p:nvGraphicFramePr>
          <p:cNvPr id="10" name="Object 4"/>
          <p:cNvGraphicFramePr>
            <a:graphicFrameLocks noChangeAspect="1"/>
          </p:cNvGraphicFramePr>
          <p:nvPr>
            <p:extLst>
              <p:ext uri="{D42A27DB-BD31-4B8C-83A1-F6EECF244321}">
                <p14:modId xmlns:p14="http://schemas.microsoft.com/office/powerpoint/2010/main" val="2849998522"/>
              </p:ext>
            </p:extLst>
          </p:nvPr>
        </p:nvGraphicFramePr>
        <p:xfrm>
          <a:off x="5568400" y="641142"/>
          <a:ext cx="1523880" cy="532440"/>
        </p:xfrm>
        <a:graphic>
          <a:graphicData uri="http://schemas.openxmlformats.org/presentationml/2006/ole">
            <mc:AlternateContent xmlns:mc="http://schemas.openxmlformats.org/markup-compatibility/2006">
              <mc:Choice xmlns:v="urn:schemas-microsoft-com:vml" Requires="v">
                <p:oleObj spid="_x0000_s2070" name="Equation" r:id="rId3" imgW="507960" imgH="177480" progId="Equation.3">
                  <p:embed/>
                </p:oleObj>
              </mc:Choice>
              <mc:Fallback>
                <p:oleObj name="Equation" r:id="rId3" imgW="507960" imgH="177480" progId="Equation.3">
                  <p:embed/>
                  <p:pic>
                    <p:nvPicPr>
                      <p:cNvPr id="30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400" y="641142"/>
                        <a:ext cx="1523880" cy="53244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Text Box 11"/>
          <p:cNvSpPr txBox="1">
            <a:spLocks noChangeArrowheads="1"/>
          </p:cNvSpPr>
          <p:nvPr/>
        </p:nvSpPr>
        <p:spPr bwMode="auto">
          <a:xfrm>
            <a:off x="2958990" y="2276850"/>
            <a:ext cx="5977290" cy="1754326"/>
          </a:xfrm>
          <a:prstGeom prst="rect">
            <a:avLst/>
          </a:prstGeom>
          <a:noFill/>
          <a:ln w="9525">
            <a:noFill/>
            <a:miter lim="800000"/>
            <a:headEnd/>
            <a:tailEnd/>
          </a:ln>
        </p:spPr>
        <p:txBody>
          <a:bodyPr wrap="square">
            <a:spAutoFit/>
          </a:bodyPr>
          <a:lstStyle/>
          <a:p>
            <a:pPr algn="l">
              <a:spcBef>
                <a:spcPct val="50000"/>
              </a:spcBef>
              <a:defRPr/>
            </a:pPr>
            <a:r>
              <a:rPr lang="en-US" dirty="0">
                <a:solidFill>
                  <a:srgbClr val="FF0000"/>
                </a:solidFill>
                <a:latin typeface="+mn-lt"/>
              </a:rPr>
              <a:t>Standard unit for Luminosity is </a:t>
            </a:r>
            <a:r>
              <a:rPr lang="en-US" dirty="0" smtClean="0">
                <a:solidFill>
                  <a:srgbClr val="FF0000"/>
                </a:solidFill>
                <a:latin typeface="+mn-lt"/>
              </a:rPr>
              <a:t>cm</a:t>
            </a:r>
            <a:r>
              <a:rPr lang="en-US" baseline="30000" dirty="0" smtClean="0">
                <a:solidFill>
                  <a:srgbClr val="FF0000"/>
                </a:solidFill>
                <a:latin typeface="+mn-lt"/>
              </a:rPr>
              <a:t>-2</a:t>
            </a:r>
            <a:r>
              <a:rPr lang="en-US" dirty="0" smtClean="0">
                <a:solidFill>
                  <a:srgbClr val="FF0000"/>
                </a:solidFill>
                <a:latin typeface="+mn-lt"/>
              </a:rPr>
              <a:t>s</a:t>
            </a:r>
            <a:r>
              <a:rPr lang="en-US" baseline="30000" dirty="0" smtClean="0">
                <a:solidFill>
                  <a:srgbClr val="FF0000"/>
                </a:solidFill>
                <a:latin typeface="+mn-lt"/>
              </a:rPr>
              <a:t>-1</a:t>
            </a:r>
            <a:r>
              <a:rPr lang="en-US" baseline="30000" dirty="0" smtClean="0">
                <a:latin typeface="+mn-lt"/>
              </a:rPr>
              <a:t/>
            </a:r>
            <a:br>
              <a:rPr lang="en-US" baseline="30000" dirty="0" smtClean="0">
                <a:latin typeface="+mn-lt"/>
              </a:rPr>
            </a:br>
            <a:r>
              <a:rPr lang="en-US" dirty="0" smtClean="0">
                <a:latin typeface="+mn-lt"/>
              </a:rPr>
              <a:t>Standard unit of cross section is “barn”=10</a:t>
            </a:r>
            <a:r>
              <a:rPr lang="en-US" baseline="30000" dirty="0" smtClean="0">
                <a:latin typeface="+mn-lt"/>
              </a:rPr>
              <a:t>-24</a:t>
            </a:r>
            <a:r>
              <a:rPr lang="en-US" dirty="0" smtClean="0">
                <a:latin typeface="+mn-lt"/>
              </a:rPr>
              <a:t> cm</a:t>
            </a:r>
            <a:r>
              <a:rPr lang="en-US" baseline="30000" dirty="0" smtClean="0">
                <a:latin typeface="+mn-lt"/>
              </a:rPr>
              <a:t>2</a:t>
            </a:r>
            <a:br>
              <a:rPr lang="en-US" baseline="30000" dirty="0" smtClean="0">
                <a:latin typeface="+mn-lt"/>
              </a:rPr>
            </a:br>
            <a:r>
              <a:rPr lang="en-US" dirty="0" smtClean="0">
                <a:latin typeface="+mn-lt"/>
              </a:rPr>
              <a:t>Integrated luminosity is usually in barn</a:t>
            </a:r>
            <a:r>
              <a:rPr lang="en-US" baseline="30000" dirty="0" smtClean="0">
                <a:latin typeface="+mn-lt"/>
              </a:rPr>
              <a:t>-1</a:t>
            </a:r>
            <a:r>
              <a:rPr lang="en-US" dirty="0" smtClean="0">
                <a:latin typeface="+mn-lt"/>
              </a:rPr>
              <a:t>,where</a:t>
            </a:r>
          </a:p>
          <a:p>
            <a:pPr algn="l">
              <a:spcBef>
                <a:spcPct val="50000"/>
              </a:spcBef>
              <a:defRPr/>
            </a:pPr>
            <a:endParaRPr lang="en-US" dirty="0" smtClean="0">
              <a:latin typeface="+mn-lt"/>
            </a:endParaRPr>
          </a:p>
          <a:p>
            <a:pPr algn="l">
              <a:spcBef>
                <a:spcPct val="50000"/>
              </a:spcBef>
              <a:defRPr/>
            </a:pPr>
            <a:r>
              <a:rPr lang="en-US" dirty="0" smtClean="0">
                <a:latin typeface="+mn-lt"/>
              </a:rPr>
              <a:t>nb</a:t>
            </a:r>
            <a:r>
              <a:rPr lang="en-US" baseline="30000" dirty="0" smtClean="0">
                <a:latin typeface="+mn-lt"/>
              </a:rPr>
              <a:t>-1</a:t>
            </a:r>
            <a:r>
              <a:rPr lang="en-US" dirty="0" smtClean="0">
                <a:latin typeface="+mn-lt"/>
              </a:rPr>
              <a:t> = 10</a:t>
            </a:r>
            <a:r>
              <a:rPr lang="en-US" baseline="30000" dirty="0" smtClean="0">
                <a:latin typeface="+mn-lt"/>
              </a:rPr>
              <a:t>9</a:t>
            </a:r>
            <a:r>
              <a:rPr lang="en-US" dirty="0" smtClean="0">
                <a:latin typeface="+mn-lt"/>
              </a:rPr>
              <a:t> b</a:t>
            </a:r>
            <a:r>
              <a:rPr lang="en-US" baseline="30000" dirty="0" smtClean="0">
                <a:latin typeface="+mn-lt"/>
              </a:rPr>
              <a:t>-1</a:t>
            </a:r>
            <a:r>
              <a:rPr lang="en-US" dirty="0" smtClean="0">
                <a:latin typeface="+mn-lt"/>
              </a:rPr>
              <a:t>, fb</a:t>
            </a:r>
            <a:r>
              <a:rPr lang="en-US" baseline="30000" dirty="0" smtClean="0">
                <a:latin typeface="+mn-lt"/>
              </a:rPr>
              <a:t>-1</a:t>
            </a:r>
            <a:r>
              <a:rPr lang="en-US" dirty="0" smtClean="0">
                <a:latin typeface="+mn-lt"/>
              </a:rPr>
              <a:t>=10</a:t>
            </a:r>
            <a:r>
              <a:rPr lang="en-US" baseline="30000" dirty="0" smtClean="0">
                <a:latin typeface="+mn-lt"/>
              </a:rPr>
              <a:t>15</a:t>
            </a:r>
            <a:r>
              <a:rPr lang="en-US" dirty="0" smtClean="0">
                <a:latin typeface="+mn-lt"/>
              </a:rPr>
              <a:t> b</a:t>
            </a:r>
            <a:r>
              <a:rPr lang="en-US" baseline="30000" dirty="0" smtClean="0">
                <a:latin typeface="+mn-lt"/>
              </a:rPr>
              <a:t>-1</a:t>
            </a:r>
            <a:r>
              <a:rPr lang="en-US" dirty="0" smtClean="0">
                <a:latin typeface="+mn-lt"/>
              </a:rPr>
              <a:t>, etc</a:t>
            </a:r>
          </a:p>
        </p:txBody>
      </p:sp>
      <p:graphicFrame>
        <p:nvGraphicFramePr>
          <p:cNvPr id="12" name="Object 23"/>
          <p:cNvGraphicFramePr>
            <a:graphicFrameLocks noChangeAspect="1"/>
          </p:cNvGraphicFramePr>
          <p:nvPr>
            <p:extLst>
              <p:ext uri="{D42A27DB-BD31-4B8C-83A1-F6EECF244321}">
                <p14:modId xmlns:p14="http://schemas.microsoft.com/office/powerpoint/2010/main" val="858647978"/>
              </p:ext>
            </p:extLst>
          </p:nvPr>
        </p:nvGraphicFramePr>
        <p:xfrm>
          <a:off x="3688685" y="3184164"/>
          <a:ext cx="3379640" cy="460860"/>
        </p:xfrm>
        <a:graphic>
          <a:graphicData uri="http://schemas.openxmlformats.org/presentationml/2006/ole">
            <mc:AlternateContent xmlns:mc="http://schemas.openxmlformats.org/markup-compatibility/2006">
              <mc:Choice xmlns:v="urn:schemas-microsoft-com:vml" Requires="v">
                <p:oleObj spid="_x0000_s2071" name="Equation" r:id="rId5" imgW="1676160" imgH="228600" progId="Equation.DSMT4">
                  <p:embed/>
                </p:oleObj>
              </mc:Choice>
              <mc:Fallback>
                <p:oleObj name="Equation" r:id="rId5" imgW="1676160" imgH="228600" progId="Equation.DSMT4">
                  <p:embed/>
                  <p:pic>
                    <p:nvPicPr>
                      <p:cNvPr id="24"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8685" y="3184164"/>
                        <a:ext cx="3379640" cy="46086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3" name="Object 2"/>
          <p:cNvGraphicFramePr>
            <a:graphicFrameLocks noChangeAspect="1"/>
          </p:cNvGraphicFramePr>
          <p:nvPr/>
        </p:nvGraphicFramePr>
        <p:xfrm>
          <a:off x="1339975" y="4978940"/>
          <a:ext cx="2738438" cy="493713"/>
        </p:xfrm>
        <a:graphic>
          <a:graphicData uri="http://schemas.openxmlformats.org/presentationml/2006/ole">
            <mc:AlternateContent xmlns:mc="http://schemas.openxmlformats.org/markup-compatibility/2006">
              <mc:Choice xmlns:v="urn:schemas-microsoft-com:vml" Requires="v">
                <p:oleObj spid="_x0000_s2072" name="Equation" r:id="rId7" imgW="1473120" imgH="228600" progId="Equation.3">
                  <p:embed/>
                </p:oleObj>
              </mc:Choice>
              <mc:Fallback>
                <p:oleObj name="Equation" r:id="rId7" imgW="1473120" imgH="228600" progId="Equation.3">
                  <p:embed/>
                  <p:pic>
                    <p:nvPicPr>
                      <p:cNvPr id="3074"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9975" y="4978940"/>
                        <a:ext cx="2738438" cy="4937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Text Box 13"/>
          <p:cNvSpPr txBox="1">
            <a:spLocks noChangeArrowheads="1"/>
          </p:cNvSpPr>
          <p:nvPr/>
        </p:nvSpPr>
        <p:spPr bwMode="auto">
          <a:xfrm>
            <a:off x="1524000" y="5532978"/>
            <a:ext cx="1855913" cy="400110"/>
          </a:xfrm>
          <a:prstGeom prst="rect">
            <a:avLst/>
          </a:prstGeom>
          <a:noFill/>
          <a:ln w="9525">
            <a:noFill/>
            <a:miter lim="800000"/>
            <a:headEnd/>
            <a:tailEnd/>
          </a:ln>
        </p:spPr>
        <p:txBody>
          <a:bodyPr wrap="square">
            <a:spAutoFit/>
          </a:bodyPr>
          <a:lstStyle/>
          <a:p>
            <a:pPr algn="l">
              <a:spcBef>
                <a:spcPct val="50000"/>
              </a:spcBef>
            </a:pPr>
            <a:r>
              <a:rPr lang="en-US" sz="2000" dirty="0">
                <a:solidFill>
                  <a:srgbClr val="0000CC"/>
                </a:solidFill>
              </a:rPr>
              <a:t>i</a:t>
            </a:r>
            <a:r>
              <a:rPr lang="en-US" sz="2000" dirty="0" smtClean="0">
                <a:solidFill>
                  <a:srgbClr val="0000CC"/>
                </a:solidFill>
                <a:latin typeface="+mn-lt"/>
              </a:rPr>
              <a:t>ncident </a:t>
            </a:r>
            <a:r>
              <a:rPr lang="en-US" sz="2000" dirty="0">
                <a:solidFill>
                  <a:srgbClr val="0000CC"/>
                </a:solidFill>
                <a:latin typeface="+mn-lt"/>
              </a:rPr>
              <a:t>rate</a:t>
            </a:r>
          </a:p>
        </p:txBody>
      </p:sp>
      <p:sp>
        <p:nvSpPr>
          <p:cNvPr id="15" name="Text Box 14"/>
          <p:cNvSpPr txBox="1">
            <a:spLocks noChangeArrowheads="1"/>
          </p:cNvSpPr>
          <p:nvPr/>
        </p:nvSpPr>
        <p:spPr bwMode="auto">
          <a:xfrm>
            <a:off x="1026198" y="6046155"/>
            <a:ext cx="2851150" cy="396875"/>
          </a:xfrm>
          <a:prstGeom prst="rect">
            <a:avLst/>
          </a:prstGeom>
          <a:noFill/>
          <a:ln w="9525">
            <a:noFill/>
            <a:miter lim="800000"/>
            <a:headEnd/>
            <a:tailEnd/>
          </a:ln>
        </p:spPr>
        <p:txBody>
          <a:bodyPr>
            <a:spAutoFit/>
          </a:bodyPr>
          <a:lstStyle/>
          <a:p>
            <a:pPr algn="r">
              <a:spcBef>
                <a:spcPct val="50000"/>
              </a:spcBef>
            </a:pPr>
            <a:r>
              <a:rPr lang="en-US" sz="2000" dirty="0">
                <a:solidFill>
                  <a:srgbClr val="0000CC"/>
                </a:solidFill>
              </a:rPr>
              <a:t>t</a:t>
            </a:r>
            <a:r>
              <a:rPr lang="en-US" sz="2000" dirty="0" smtClean="0">
                <a:solidFill>
                  <a:srgbClr val="0000CC"/>
                </a:solidFill>
                <a:latin typeface="+mn-lt"/>
              </a:rPr>
              <a:t>arget </a:t>
            </a:r>
            <a:r>
              <a:rPr lang="en-US" sz="2000" dirty="0">
                <a:solidFill>
                  <a:srgbClr val="0000CC"/>
                </a:solidFill>
                <a:latin typeface="+mn-lt"/>
              </a:rPr>
              <a:t>number density</a:t>
            </a:r>
          </a:p>
        </p:txBody>
      </p:sp>
      <p:sp>
        <p:nvSpPr>
          <p:cNvPr id="16" name="Rectangle 15"/>
          <p:cNvSpPr>
            <a:spLocks noChangeArrowheads="1"/>
          </p:cNvSpPr>
          <p:nvPr/>
        </p:nvSpPr>
        <p:spPr bwMode="auto">
          <a:xfrm>
            <a:off x="4187950" y="4696365"/>
            <a:ext cx="1842364" cy="400110"/>
          </a:xfrm>
          <a:prstGeom prst="rect">
            <a:avLst/>
          </a:prstGeom>
          <a:noFill/>
          <a:ln w="9525">
            <a:noFill/>
            <a:miter lim="800000"/>
            <a:headEnd/>
            <a:tailEnd/>
          </a:ln>
        </p:spPr>
        <p:txBody>
          <a:bodyPr wrap="none">
            <a:spAutoFit/>
          </a:bodyPr>
          <a:lstStyle/>
          <a:p>
            <a:pPr algn="l">
              <a:spcBef>
                <a:spcPct val="50000"/>
              </a:spcBef>
            </a:pPr>
            <a:r>
              <a:rPr lang="en-US" sz="2000" dirty="0">
                <a:solidFill>
                  <a:srgbClr val="0000CC"/>
                </a:solidFill>
              </a:rPr>
              <a:t>t</a:t>
            </a:r>
            <a:r>
              <a:rPr lang="en-US" sz="2000" dirty="0" smtClean="0">
                <a:solidFill>
                  <a:srgbClr val="0000CC"/>
                </a:solidFill>
                <a:latin typeface="+mn-lt"/>
              </a:rPr>
              <a:t>arget  thickness</a:t>
            </a:r>
            <a:endParaRPr lang="en-US" sz="2000" dirty="0">
              <a:solidFill>
                <a:srgbClr val="0000CC"/>
              </a:solidFill>
              <a:latin typeface="+mn-lt"/>
            </a:endParaRPr>
          </a:p>
        </p:txBody>
      </p:sp>
      <p:sp>
        <p:nvSpPr>
          <p:cNvPr id="17" name="Line 16"/>
          <p:cNvSpPr>
            <a:spLocks noChangeShapeType="1"/>
          </p:cNvSpPr>
          <p:nvPr/>
        </p:nvSpPr>
        <p:spPr bwMode="auto">
          <a:xfrm flipV="1">
            <a:off x="3365625" y="5391690"/>
            <a:ext cx="155575" cy="130175"/>
          </a:xfrm>
          <a:prstGeom prst="line">
            <a:avLst/>
          </a:prstGeom>
          <a:noFill/>
          <a:ln w="9525">
            <a:solidFill>
              <a:schemeClr val="tx1"/>
            </a:solidFill>
            <a:round/>
            <a:headEnd/>
            <a:tailEnd type="triangle" w="med" len="med"/>
          </a:ln>
        </p:spPr>
        <p:txBody>
          <a:bodyPr/>
          <a:lstStyle/>
          <a:p>
            <a:pPr algn="l"/>
            <a:endParaRPr lang="en-US"/>
          </a:p>
        </p:txBody>
      </p:sp>
      <p:sp>
        <p:nvSpPr>
          <p:cNvPr id="18" name="Line 17"/>
          <p:cNvSpPr>
            <a:spLocks noChangeShapeType="1"/>
          </p:cNvSpPr>
          <p:nvPr/>
        </p:nvSpPr>
        <p:spPr bwMode="auto">
          <a:xfrm flipV="1">
            <a:off x="3637738" y="5387654"/>
            <a:ext cx="127757" cy="543286"/>
          </a:xfrm>
          <a:prstGeom prst="line">
            <a:avLst/>
          </a:prstGeom>
          <a:noFill/>
          <a:ln w="9525">
            <a:solidFill>
              <a:schemeClr val="tx1"/>
            </a:solidFill>
            <a:round/>
            <a:headEnd/>
            <a:tailEnd type="triangle" w="med" len="med"/>
          </a:ln>
        </p:spPr>
        <p:txBody>
          <a:bodyPr/>
          <a:lstStyle/>
          <a:p>
            <a:pPr algn="l"/>
            <a:endParaRPr lang="en-US"/>
          </a:p>
        </p:txBody>
      </p:sp>
      <p:sp>
        <p:nvSpPr>
          <p:cNvPr id="19" name="Line 18"/>
          <p:cNvSpPr>
            <a:spLocks noChangeShapeType="1"/>
          </p:cNvSpPr>
          <p:nvPr/>
        </p:nvSpPr>
        <p:spPr bwMode="auto">
          <a:xfrm flipH="1">
            <a:off x="4072063" y="4945603"/>
            <a:ext cx="133350" cy="136525"/>
          </a:xfrm>
          <a:prstGeom prst="line">
            <a:avLst/>
          </a:prstGeom>
          <a:noFill/>
          <a:ln w="9525">
            <a:solidFill>
              <a:schemeClr val="tx1"/>
            </a:solidFill>
            <a:round/>
            <a:headEnd/>
            <a:tailEnd type="triangle" w="med" len="med"/>
          </a:ln>
        </p:spPr>
        <p:txBody>
          <a:bodyPr/>
          <a:lstStyle/>
          <a:p>
            <a:pPr algn="l"/>
            <a:endParaRPr lang="en-US"/>
          </a:p>
        </p:txBody>
      </p:sp>
      <p:sp>
        <p:nvSpPr>
          <p:cNvPr id="20" name="Text Box 19"/>
          <p:cNvSpPr txBox="1">
            <a:spLocks noChangeArrowheads="1"/>
          </p:cNvSpPr>
          <p:nvPr/>
        </p:nvSpPr>
        <p:spPr bwMode="auto">
          <a:xfrm>
            <a:off x="6126528" y="4879822"/>
            <a:ext cx="2916237" cy="1015663"/>
          </a:xfrm>
          <a:prstGeom prst="rect">
            <a:avLst/>
          </a:prstGeom>
          <a:noFill/>
          <a:ln w="9525">
            <a:noFill/>
            <a:miter lim="800000"/>
            <a:headEnd/>
            <a:tailEnd/>
          </a:ln>
        </p:spPr>
        <p:txBody>
          <a:bodyPr>
            <a:spAutoFit/>
          </a:bodyPr>
          <a:lstStyle/>
          <a:p>
            <a:pPr algn="l">
              <a:spcBef>
                <a:spcPct val="50000"/>
              </a:spcBef>
            </a:pPr>
            <a:r>
              <a:rPr lang="en-US" sz="2000" dirty="0">
                <a:latin typeface="+mn-lt"/>
              </a:rPr>
              <a:t>Example: </a:t>
            </a:r>
            <a:r>
              <a:rPr lang="en-US" sz="2000" dirty="0" err="1" smtClean="0">
                <a:latin typeface="+mn-lt"/>
              </a:rPr>
              <a:t>MiniBooNe</a:t>
            </a:r>
            <a:r>
              <a:rPr lang="en-US" sz="2000" dirty="0" smtClean="0">
                <a:latin typeface="+mn-lt"/>
              </a:rPr>
              <a:t> (neutrino oscillations) </a:t>
            </a:r>
            <a:r>
              <a:rPr lang="en-US" sz="2000" dirty="0">
                <a:latin typeface="+mn-lt"/>
              </a:rPr>
              <a:t>primary target:</a:t>
            </a:r>
          </a:p>
        </p:txBody>
      </p:sp>
      <p:graphicFrame>
        <p:nvGraphicFramePr>
          <p:cNvPr id="21" name="Object 3"/>
          <p:cNvGraphicFramePr>
            <a:graphicFrameLocks noChangeAspect="1"/>
          </p:cNvGraphicFramePr>
          <p:nvPr>
            <p:extLst>
              <p:ext uri="{D42A27DB-BD31-4B8C-83A1-F6EECF244321}">
                <p14:modId xmlns:p14="http://schemas.microsoft.com/office/powerpoint/2010/main" val="2707526990"/>
              </p:ext>
            </p:extLst>
          </p:nvPr>
        </p:nvGraphicFramePr>
        <p:xfrm>
          <a:off x="6159147" y="5919710"/>
          <a:ext cx="2253287" cy="537428"/>
        </p:xfrm>
        <a:graphic>
          <a:graphicData uri="http://schemas.openxmlformats.org/presentationml/2006/ole">
            <mc:AlternateContent xmlns:mc="http://schemas.openxmlformats.org/markup-compatibility/2006">
              <mc:Choice xmlns:v="urn:schemas-microsoft-com:vml" Requires="v">
                <p:oleObj spid="_x0000_s2073" name="Equation" r:id="rId9" imgW="990360" imgH="203040" progId="Equation.3">
                  <p:embed/>
                </p:oleObj>
              </mc:Choice>
              <mc:Fallback>
                <p:oleObj name="Equation" r:id="rId9" imgW="990360" imgH="203040" progId="Equation.3">
                  <p:embed/>
                  <p:pic>
                    <p:nvPicPr>
                      <p:cNvPr id="3075"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9147" y="5919710"/>
                        <a:ext cx="2253287" cy="537428"/>
                      </a:xfrm>
                      <a:prstGeom prst="rect">
                        <a:avLst/>
                      </a:prstGeom>
                      <a:noFill/>
                      <a:ln>
                        <a:noFill/>
                      </a:ln>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2" name="TextBox 24"/>
          <p:cNvSpPr txBox="1"/>
          <p:nvPr/>
        </p:nvSpPr>
        <p:spPr>
          <a:xfrm>
            <a:off x="680553" y="4394740"/>
            <a:ext cx="3187615" cy="400110"/>
          </a:xfrm>
          <a:prstGeom prst="rect">
            <a:avLst/>
          </a:prstGeom>
          <a:noFill/>
        </p:spPr>
        <p:txBody>
          <a:bodyPr wrap="square" rtlCol="0">
            <a:spAutoFit/>
          </a:bodyPr>
          <a:lstStyle/>
          <a:p>
            <a:pPr algn="l"/>
            <a:r>
              <a:rPr lang="en-US" sz="2000" dirty="0" smtClean="0"/>
              <a:t>For (thin) fixed target:</a:t>
            </a:r>
            <a:endParaRPr lang="en-US" sz="2000" dirty="0"/>
          </a:p>
        </p:txBody>
      </p:sp>
    </p:spTree>
    <p:extLst>
      <p:ext uri="{BB962C8B-B14F-4D97-AF65-F5344CB8AC3E}">
        <p14:creationId xmlns:p14="http://schemas.microsoft.com/office/powerpoint/2010/main" val="300900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9" grpId="0" animBg="1"/>
      <p:bldP spid="11" grpId="0"/>
      <p:bldP spid="14" grpId="0"/>
      <p:bldP spid="15" grpId="0"/>
      <p:bldP spid="16" grpId="0"/>
      <p:bldP spid="17" grpId="0" animBg="1"/>
      <p:bldP spid="18" grpId="0" animBg="1"/>
      <p:bldP spid="19" grpId="0" animBg="1"/>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When should one operate in collider or fixed target mode?</a:t>
            </a:r>
            <a:endParaRPr lang="en-US" dirty="0"/>
          </a:p>
        </p:txBody>
      </p:sp>
      <p:sp>
        <p:nvSpPr>
          <p:cNvPr id="3" name="Textfeld 2"/>
          <p:cNvSpPr txBox="1"/>
          <p:nvPr/>
        </p:nvSpPr>
        <p:spPr>
          <a:xfrm>
            <a:off x="360000" y="720000"/>
            <a:ext cx="8604448" cy="5991384"/>
          </a:xfrm>
          <a:prstGeom prst="rect">
            <a:avLst/>
          </a:prstGeom>
          <a:noFill/>
        </p:spPr>
        <p:txBody>
          <a:bodyPr wrap="square" rtlCol="0">
            <a:spAutoFit/>
          </a:bodyPr>
          <a:lstStyle/>
          <a:p>
            <a:pPr marL="285750" indent="-285750">
              <a:buFont typeface="Wingdings" panose="05000000000000000000" pitchFamily="2" charset="2"/>
              <a:buChar char="v"/>
            </a:pPr>
            <a:r>
              <a:rPr lang="de-DE" dirty="0">
                <a:solidFill>
                  <a:srgbClr val="0000CC"/>
                </a:solidFill>
              </a:rPr>
              <a:t> </a:t>
            </a:r>
            <a:r>
              <a:rPr lang="en-US" sz="1400" dirty="0" smtClean="0"/>
              <a:t>It </a:t>
            </a:r>
            <a:r>
              <a:rPr lang="en-US" sz="1400" dirty="0"/>
              <a:t>is really hard to set rules to this extent. Nevertheless, some examples can help</a:t>
            </a:r>
            <a:r>
              <a:rPr lang="en-US" sz="1400" dirty="0" smtClean="0"/>
              <a:t>.</a:t>
            </a:r>
          </a:p>
          <a:p>
            <a:endParaRPr lang="en-US" sz="800" dirty="0"/>
          </a:p>
          <a:p>
            <a:r>
              <a:rPr lang="en-US" sz="1400" dirty="0"/>
              <a:t> </a:t>
            </a:r>
            <a:r>
              <a:rPr lang="en-US" sz="1400" dirty="0" smtClean="0"/>
              <a:t>      1. Suppose </a:t>
            </a:r>
            <a:r>
              <a:rPr lang="en-US" sz="1400" dirty="0"/>
              <a:t>you want to explore a new scale of energy to search for new physics</a:t>
            </a:r>
          </a:p>
          <a:p>
            <a:r>
              <a:rPr lang="en-US" sz="1400" dirty="0" smtClean="0"/>
              <a:t>           – In </a:t>
            </a:r>
            <a:r>
              <a:rPr lang="en-US" sz="1400" dirty="0"/>
              <a:t>this case, you would prefer the highest energy in the </a:t>
            </a:r>
            <a:r>
              <a:rPr lang="en-US" sz="1400" dirty="0" err="1" smtClean="0"/>
              <a:t>CoM</a:t>
            </a:r>
            <a:r>
              <a:rPr lang="en-US" sz="1400" dirty="0" smtClean="0"/>
              <a:t> and </a:t>
            </a:r>
            <a:r>
              <a:rPr lang="en-US" sz="1400" dirty="0"/>
              <a:t>thus you would opt for a collider</a:t>
            </a:r>
          </a:p>
          <a:p>
            <a:r>
              <a:rPr lang="en-US" sz="1400" dirty="0" smtClean="0"/>
              <a:t>           – The hadron colliders</a:t>
            </a:r>
            <a:r>
              <a:rPr lang="en-US" sz="1400" dirty="0"/>
              <a:t>, in particular, will be your choice since they are still giving you the highest attainable </a:t>
            </a:r>
            <a:r>
              <a:rPr lang="en-US" sz="1400" dirty="0" smtClean="0"/>
              <a:t>     </a:t>
            </a:r>
          </a:p>
          <a:p>
            <a:r>
              <a:rPr lang="en-US" sz="1400" dirty="0"/>
              <a:t> </a:t>
            </a:r>
            <a:r>
              <a:rPr lang="en-US" sz="1400" dirty="0" smtClean="0"/>
              <a:t>             energy </a:t>
            </a:r>
            <a:r>
              <a:rPr lang="en-US" sz="1400" dirty="0"/>
              <a:t>despite the non-elementary nature of their collision </a:t>
            </a:r>
          </a:p>
          <a:p>
            <a:r>
              <a:rPr lang="en-US" sz="1400" dirty="0" smtClean="0"/>
              <a:t>           – You </a:t>
            </a:r>
            <a:r>
              <a:rPr lang="en-US" sz="1400" dirty="0"/>
              <a:t>would then design a multi purpose experiment capable to detect any signal of new physics in a wide </a:t>
            </a:r>
            <a:r>
              <a:rPr lang="en-US" sz="1400" dirty="0" smtClean="0"/>
              <a:t>  </a:t>
            </a:r>
          </a:p>
          <a:p>
            <a:r>
              <a:rPr lang="en-US" sz="1400" dirty="0"/>
              <a:t> </a:t>
            </a:r>
            <a:r>
              <a:rPr lang="en-US" sz="1400" dirty="0" smtClean="0"/>
              <a:t>             range </a:t>
            </a:r>
            <a:r>
              <a:rPr lang="en-US" sz="1400" dirty="0"/>
              <a:t>of </a:t>
            </a:r>
            <a:r>
              <a:rPr lang="en-US" sz="1400" dirty="0" smtClean="0"/>
              <a:t>possibilities</a:t>
            </a:r>
          </a:p>
          <a:p>
            <a:endParaRPr lang="en-US" sz="800" dirty="0"/>
          </a:p>
          <a:p>
            <a:r>
              <a:rPr lang="en-US" sz="1400" dirty="0" smtClean="0"/>
              <a:t>       2. Suppose</a:t>
            </a:r>
            <a:r>
              <a:rPr lang="en-US" sz="1400" dirty="0"/>
              <a:t>, instead, you want to look for new physics in the high order corrections to an already known process, </a:t>
            </a:r>
            <a:r>
              <a:rPr lang="en-US" sz="1400" dirty="0" smtClean="0"/>
              <a:t> </a:t>
            </a:r>
          </a:p>
          <a:p>
            <a:r>
              <a:rPr lang="en-US" sz="1400" dirty="0"/>
              <a:t> </a:t>
            </a:r>
            <a:r>
              <a:rPr lang="en-US" sz="1400" dirty="0" smtClean="0"/>
              <a:t>          e.g</a:t>
            </a:r>
            <a:r>
              <a:rPr lang="en-US" sz="1400" dirty="0"/>
              <a:t>. CP violation in the B-decay </a:t>
            </a:r>
          </a:p>
          <a:p>
            <a:r>
              <a:rPr lang="en-US" sz="1400" dirty="0" smtClean="0"/>
              <a:t>          – In </a:t>
            </a:r>
            <a:r>
              <a:rPr lang="en-US" sz="1400" dirty="0"/>
              <a:t>this case you would rather choose for the machine which can provide you with the optimal initial state to </a:t>
            </a:r>
            <a:endParaRPr lang="en-US" sz="1400" dirty="0" smtClean="0"/>
          </a:p>
          <a:p>
            <a:r>
              <a:rPr lang="en-US" sz="1400" dirty="0"/>
              <a:t> </a:t>
            </a:r>
            <a:r>
              <a:rPr lang="en-US" sz="1400" dirty="0" smtClean="0"/>
              <a:t>            investigate </a:t>
            </a:r>
            <a:r>
              <a:rPr lang="en-US" sz="1400" dirty="0"/>
              <a:t>your process in the cleanest environment, i.e. best signal to background ratio</a:t>
            </a:r>
          </a:p>
          <a:p>
            <a:r>
              <a:rPr lang="en-US" sz="1400" dirty="0" smtClean="0"/>
              <a:t>         – Therefore </a:t>
            </a:r>
            <a:r>
              <a:rPr lang="en-US" sz="1400" dirty="0"/>
              <a:t>you would opt for an asymmetric e+ e-collider to be run at the b b-bar resonance, </a:t>
            </a:r>
            <a:r>
              <a:rPr lang="en-US" sz="1400" dirty="0" smtClean="0"/>
              <a:t>Y(4s</a:t>
            </a:r>
            <a:r>
              <a:rPr lang="en-US" sz="1400" dirty="0"/>
              <a:t>), a </a:t>
            </a:r>
            <a:r>
              <a:rPr lang="en-US" sz="1400" dirty="0" smtClean="0"/>
              <a:t>la        </a:t>
            </a:r>
          </a:p>
          <a:p>
            <a:r>
              <a:rPr lang="en-US" sz="1400" dirty="0"/>
              <a:t> </a:t>
            </a:r>
            <a:r>
              <a:rPr lang="en-US" sz="1400" dirty="0" smtClean="0"/>
              <a:t>           </a:t>
            </a:r>
            <a:r>
              <a:rPr lang="en-US" sz="1400" dirty="0" err="1" smtClean="0"/>
              <a:t>BaBar</a:t>
            </a:r>
            <a:r>
              <a:rPr lang="en-US" sz="1400" dirty="0" smtClean="0"/>
              <a:t> or </a:t>
            </a:r>
            <a:r>
              <a:rPr lang="en-US" sz="1400" dirty="0"/>
              <a:t>Belle.</a:t>
            </a:r>
          </a:p>
          <a:p>
            <a:r>
              <a:rPr lang="en-US" sz="1400" dirty="0" smtClean="0"/>
              <a:t>         – In </a:t>
            </a:r>
            <a:r>
              <a:rPr lang="en-US" sz="1400" dirty="0"/>
              <a:t>addition, you would ask for a new luminosity frontier at </a:t>
            </a:r>
            <a:r>
              <a:rPr lang="en-US" sz="1400" dirty="0" smtClean="0"/>
              <a:t>10</a:t>
            </a:r>
            <a:r>
              <a:rPr lang="en-US" sz="1400" baseline="30000" dirty="0" smtClean="0"/>
              <a:t>36</a:t>
            </a:r>
          </a:p>
          <a:p>
            <a:endParaRPr lang="en-US" sz="800" baseline="30000" dirty="0"/>
          </a:p>
          <a:p>
            <a:r>
              <a:rPr lang="en-US" sz="1400" dirty="0" smtClean="0"/>
              <a:t>      3. Alternatively</a:t>
            </a:r>
            <a:r>
              <a:rPr lang="en-US" sz="1400" dirty="0"/>
              <a:t>, and probably with a much richer physics program, you would choose for the extreme </a:t>
            </a:r>
            <a:r>
              <a:rPr lang="en-US" sz="1400" dirty="0" smtClean="0"/>
              <a:t>forward    </a:t>
            </a:r>
          </a:p>
          <a:p>
            <a:r>
              <a:rPr lang="en-US" sz="1400" dirty="0"/>
              <a:t> </a:t>
            </a:r>
            <a:r>
              <a:rPr lang="en-US" sz="1400" dirty="0" smtClean="0"/>
              <a:t>         region </a:t>
            </a:r>
            <a:r>
              <a:rPr lang="en-US" sz="1400" dirty="0"/>
              <a:t>of a </a:t>
            </a:r>
            <a:r>
              <a:rPr lang="en-US" sz="1400" dirty="0" smtClean="0"/>
              <a:t>hadron collider </a:t>
            </a:r>
            <a:r>
              <a:rPr lang="en-US" sz="1400" dirty="0"/>
              <a:t>where the B-production is peaked and you can profit of the huge boost given to </a:t>
            </a:r>
            <a:r>
              <a:rPr lang="en-US" sz="1400" dirty="0" smtClean="0"/>
              <a:t>the </a:t>
            </a:r>
          </a:p>
          <a:p>
            <a:r>
              <a:rPr lang="en-US" sz="1400" dirty="0"/>
              <a:t> </a:t>
            </a:r>
            <a:r>
              <a:rPr lang="en-US" sz="1400" dirty="0" smtClean="0"/>
              <a:t>         b-hadrons</a:t>
            </a:r>
            <a:endParaRPr lang="en-US" sz="1400" dirty="0"/>
          </a:p>
          <a:p>
            <a:r>
              <a:rPr lang="en-US" sz="1400" dirty="0" smtClean="0"/>
              <a:t>      4. Even </a:t>
            </a:r>
            <a:r>
              <a:rPr lang="en-US" sz="1400" dirty="0"/>
              <a:t>more, if you could rely on a very rich sponsor, you could ask for an extracted beam from LHC and form </a:t>
            </a:r>
            <a:r>
              <a:rPr lang="en-US" sz="1400" dirty="0" smtClean="0"/>
              <a:t>a </a:t>
            </a:r>
          </a:p>
          <a:p>
            <a:r>
              <a:rPr lang="en-US" sz="1400" dirty="0"/>
              <a:t> </a:t>
            </a:r>
            <a:r>
              <a:rPr lang="en-US" sz="1400" dirty="0" smtClean="0"/>
              <a:t>         high </a:t>
            </a:r>
            <a:r>
              <a:rPr lang="en-US" sz="1400" dirty="0"/>
              <a:t>energy photon beam to diffractively produce b b-bar hadrons on a light </a:t>
            </a:r>
            <a:r>
              <a:rPr lang="en-US" sz="1400" dirty="0" smtClean="0"/>
              <a:t>target</a:t>
            </a:r>
          </a:p>
          <a:p>
            <a:endParaRPr lang="en-US" sz="800" dirty="0"/>
          </a:p>
          <a:p>
            <a:r>
              <a:rPr lang="en-US" sz="1400" dirty="0" smtClean="0"/>
              <a:t>      •  The </a:t>
            </a:r>
            <a:r>
              <a:rPr lang="en-US" sz="1400" dirty="0"/>
              <a:t>first scenario we contemplated here is that of ATLAS and CMS experiments, the second one that INFN is </a:t>
            </a:r>
            <a:endParaRPr lang="en-US" sz="1400" dirty="0" smtClean="0"/>
          </a:p>
          <a:p>
            <a:r>
              <a:rPr lang="en-US" sz="1400" dirty="0"/>
              <a:t> </a:t>
            </a:r>
            <a:r>
              <a:rPr lang="en-US" sz="1400" dirty="0" smtClean="0"/>
              <a:t>        now </a:t>
            </a:r>
            <a:r>
              <a:rPr lang="en-US" sz="1400" dirty="0"/>
              <a:t>considering for a Super B-factory in </a:t>
            </a:r>
            <a:r>
              <a:rPr lang="en-US" sz="1400" dirty="0" err="1"/>
              <a:t>Frascati</a:t>
            </a:r>
            <a:r>
              <a:rPr lang="en-US" sz="1400" dirty="0"/>
              <a:t>, the third one that of the LHCB experiment and the fourth one </a:t>
            </a:r>
            <a:endParaRPr lang="en-US" sz="1400" dirty="0" smtClean="0"/>
          </a:p>
          <a:p>
            <a:r>
              <a:rPr lang="en-US" sz="1400" dirty="0"/>
              <a:t> </a:t>
            </a:r>
            <a:r>
              <a:rPr lang="en-US" sz="1400" dirty="0" smtClean="0"/>
              <a:t>       just </a:t>
            </a:r>
            <a:r>
              <a:rPr lang="en-US" sz="1400" dirty="0"/>
              <a:t>a </a:t>
            </a:r>
            <a:r>
              <a:rPr lang="en-US" sz="1400" dirty="0" smtClean="0"/>
              <a:t>dream</a:t>
            </a:r>
          </a:p>
          <a:p>
            <a:endParaRPr lang="en-US" sz="1400" dirty="0"/>
          </a:p>
          <a:p>
            <a:r>
              <a:rPr lang="en-US" sz="1400" dirty="0" smtClean="0"/>
              <a:t>     –  To </a:t>
            </a:r>
            <a:r>
              <a:rPr lang="en-US" sz="1400" dirty="0"/>
              <a:t>be fair we should have listed </a:t>
            </a:r>
            <a:r>
              <a:rPr lang="en-US" sz="1400" dirty="0" smtClean="0"/>
              <a:t>B </a:t>
            </a:r>
            <a:r>
              <a:rPr lang="en-US" sz="1400" dirty="0" err="1" smtClean="0"/>
              <a:t>TeV</a:t>
            </a:r>
            <a:r>
              <a:rPr lang="en-US" sz="1400" dirty="0" smtClean="0"/>
              <a:t> as </a:t>
            </a:r>
            <a:r>
              <a:rPr lang="en-US" sz="1400" dirty="0"/>
              <a:t>well, a program evidently to smart to be approved by our community</a:t>
            </a:r>
          </a:p>
          <a:p>
            <a:endParaRPr lang="de-DE" sz="1400" dirty="0"/>
          </a:p>
        </p:txBody>
      </p:sp>
    </p:spTree>
    <p:extLst>
      <p:ext uri="{BB962C8B-B14F-4D97-AF65-F5344CB8AC3E}">
        <p14:creationId xmlns:p14="http://schemas.microsoft.com/office/powerpoint/2010/main" val="3532183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Accelerator Complex CERN</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000" y="720000"/>
            <a:ext cx="4848569" cy="559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40001" y="900000"/>
            <a:ext cx="3671960" cy="2800767"/>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Most modern high energy accelerators are a </a:t>
            </a:r>
            <a:r>
              <a:rPr lang="en-US" sz="1600" b="1" i="1" dirty="0" smtClean="0">
                <a:solidFill>
                  <a:srgbClr val="0000CC"/>
                </a:solidFill>
              </a:rPr>
              <a:t>series of linear accelerators and rings</a:t>
            </a:r>
            <a:r>
              <a:rPr lang="en-US" sz="1600" dirty="0" smtClean="0"/>
              <a:t>.</a:t>
            </a:r>
          </a:p>
          <a:p>
            <a:pPr marL="285750" indent="-285750">
              <a:buFont typeface="Wingdings" panose="05000000000000000000" pitchFamily="2" charset="2"/>
              <a:buChar char="v"/>
            </a:pPr>
            <a:endParaRPr lang="en-US" sz="1600" dirty="0">
              <a:solidFill>
                <a:srgbClr val="0000CC"/>
              </a:solidFill>
            </a:endParaRPr>
          </a:p>
          <a:p>
            <a:pPr marL="285750" indent="-285750">
              <a:buFont typeface="Wingdings" panose="05000000000000000000" pitchFamily="2" charset="2"/>
              <a:buChar char="v"/>
            </a:pPr>
            <a:r>
              <a:rPr lang="en-US" sz="1600" dirty="0" smtClean="0">
                <a:solidFill>
                  <a:srgbClr val="0000CC"/>
                </a:solidFill>
              </a:rPr>
              <a:t> </a:t>
            </a:r>
            <a:r>
              <a:rPr lang="en-US" sz="1600" dirty="0" smtClean="0"/>
              <a:t>Each piece is designed to accept and accelerate particles for up to a particular energy.</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solidFill>
                  <a:srgbClr val="0000CC"/>
                </a:solidFill>
              </a:rPr>
              <a:t> </a:t>
            </a:r>
            <a:r>
              <a:rPr lang="en-US" sz="1600" dirty="0" smtClean="0"/>
              <a:t>Transferring a beam of particles between one piece and the next is one of the biggest challenges.</a:t>
            </a:r>
            <a:endParaRPr lang="en-US" sz="1600" dirty="0">
              <a:solidFill>
                <a:srgbClr val="0000CC"/>
              </a:solidFill>
            </a:endParaRPr>
          </a:p>
        </p:txBody>
      </p:sp>
    </p:spTree>
    <p:extLst>
      <p:ext uri="{BB962C8B-B14F-4D97-AF65-F5344CB8AC3E}">
        <p14:creationId xmlns:p14="http://schemas.microsoft.com/office/powerpoint/2010/main" val="3660338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Accelerator Chains</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49" y="1124744"/>
            <a:ext cx="68580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18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LHC Layout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1023938"/>
            <a:ext cx="510540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438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Large Hadron Collider (LHC) </a:t>
            </a:r>
            <a:r>
              <a:rPr lang="en-US" sz="1800" dirty="0" smtClean="0">
                <a:solidFill>
                  <a:schemeClr val="tx1"/>
                </a:solidFill>
              </a:rPr>
              <a:t>2008 -</a:t>
            </a:r>
            <a:endParaRPr lang="en-US" sz="1800" dirty="0">
              <a:solidFill>
                <a:schemeClr val="tx1"/>
              </a:solidFill>
            </a:endParaRPr>
          </a:p>
        </p:txBody>
      </p:sp>
      <p:pic>
        <p:nvPicPr>
          <p:cNvPr id="3" name="Picture 1"/>
          <p:cNvPicPr>
            <a:picLocks noChangeAspect="1"/>
          </p:cNvPicPr>
          <p:nvPr/>
        </p:nvPicPr>
        <p:blipFill>
          <a:blip r:embed="rId2"/>
          <a:stretch>
            <a:fillRect/>
          </a:stretch>
        </p:blipFill>
        <p:spPr>
          <a:xfrm>
            <a:off x="1676400" y="685800"/>
            <a:ext cx="5715000" cy="3788596"/>
          </a:xfrm>
          <a:prstGeom prst="rect">
            <a:avLst/>
          </a:prstGeom>
        </p:spPr>
      </p:pic>
      <p:sp>
        <p:nvSpPr>
          <p:cNvPr id="4" name="Rectangle 9"/>
          <p:cNvSpPr txBox="1">
            <a:spLocks noChangeArrowheads="1"/>
          </p:cNvSpPr>
          <p:nvPr/>
        </p:nvSpPr>
        <p:spPr>
          <a:xfrm>
            <a:off x="720000" y="4583470"/>
            <a:ext cx="7056336" cy="165384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Built at CERN (</a:t>
            </a:r>
            <a:r>
              <a:rPr lang="fr-FR" sz="1400" dirty="0" smtClean="0"/>
              <a:t>Conseil européen pour la recherché nucléaire</a:t>
            </a:r>
            <a:r>
              <a:rPr lang="en-US" sz="2000" dirty="0" smtClean="0"/>
              <a:t>), straddling the French/Swiss border</a:t>
            </a:r>
            <a:endParaRPr lang="en-US" sz="1800" dirty="0" smtClean="0"/>
          </a:p>
          <a:p>
            <a:r>
              <a:rPr lang="en-US" sz="1800" dirty="0" smtClean="0"/>
              <a:t>27 km in circumference</a:t>
            </a:r>
          </a:p>
          <a:p>
            <a:r>
              <a:rPr lang="en-US" sz="1800" dirty="0" smtClean="0"/>
              <a:t>Currently colliding beams of 6.5 </a:t>
            </a:r>
            <a:r>
              <a:rPr lang="en-US" sz="1800" dirty="0" err="1" smtClean="0"/>
              <a:t>TeV</a:t>
            </a:r>
            <a:r>
              <a:rPr lang="en-US" sz="1800" dirty="0" smtClean="0"/>
              <a:t>/beam</a:t>
            </a:r>
          </a:p>
          <a:p>
            <a:pPr lvl="1"/>
            <a:r>
              <a:rPr lang="en-US" sz="1400" dirty="0" smtClean="0"/>
              <a:t>Design energy of 7 </a:t>
            </a:r>
            <a:r>
              <a:rPr lang="en-US" sz="1400" dirty="0" err="1" smtClean="0"/>
              <a:t>TeV</a:t>
            </a:r>
            <a:endParaRPr lang="en-US" sz="1400" dirty="0" smtClean="0"/>
          </a:p>
        </p:txBody>
      </p:sp>
    </p:spTree>
    <p:extLst>
      <p:ext uri="{BB962C8B-B14F-4D97-AF65-F5344CB8AC3E}">
        <p14:creationId xmlns:p14="http://schemas.microsoft.com/office/powerpoint/2010/main" val="867694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Large Hadron Collider (LHC)</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000" y="3240000"/>
            <a:ext cx="44005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8000"/>
            <a:ext cx="53340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400000" y="1440000"/>
            <a:ext cx="3557577" cy="461665"/>
          </a:xfrm>
          <a:prstGeom prst="rect">
            <a:avLst/>
          </a:prstGeom>
          <a:noFill/>
        </p:spPr>
        <p:txBody>
          <a:bodyPr wrap="none" rtlCol="0">
            <a:spAutoFit/>
          </a:bodyPr>
          <a:lstStyle/>
          <a:p>
            <a:r>
              <a:rPr lang="en-US" sz="2400" dirty="0" smtClean="0"/>
              <a:t>LHC (p </a:t>
            </a:r>
            <a:r>
              <a:rPr lang="en-US" dirty="0" smtClean="0"/>
              <a:t>→ ←</a:t>
            </a:r>
            <a:r>
              <a:rPr lang="en-US" sz="2400" dirty="0" smtClean="0"/>
              <a:t> p)   7(14) </a:t>
            </a:r>
            <a:r>
              <a:rPr lang="en-US" sz="2400" dirty="0" err="1" smtClean="0"/>
              <a:t>TeV</a:t>
            </a:r>
            <a:endParaRPr lang="en-US" sz="2400" dirty="0"/>
          </a:p>
        </p:txBody>
      </p:sp>
      <p:sp>
        <p:nvSpPr>
          <p:cNvPr id="5" name="Textfeld 4"/>
          <p:cNvSpPr txBox="1"/>
          <p:nvPr/>
        </p:nvSpPr>
        <p:spPr>
          <a:xfrm>
            <a:off x="360000" y="4860000"/>
            <a:ext cx="4212000" cy="1569660"/>
          </a:xfrm>
          <a:prstGeom prst="rect">
            <a:avLst/>
          </a:prstGeom>
          <a:noFill/>
        </p:spPr>
        <p:txBody>
          <a:bodyPr wrap="square" rtlCol="0">
            <a:spAutoFit/>
          </a:bodyPr>
          <a:lstStyle/>
          <a:p>
            <a:r>
              <a:rPr lang="en-US" sz="2400" dirty="0" smtClean="0"/>
              <a:t>26.7 km circumference</a:t>
            </a:r>
          </a:p>
          <a:p>
            <a:endParaRPr lang="en-US" sz="800" dirty="0"/>
          </a:p>
          <a:p>
            <a:pPr marL="285750" indent="-285750">
              <a:buFont typeface="Arial" panose="020B0604020202020204" pitchFamily="34" charset="0"/>
              <a:buChar char="•"/>
            </a:pPr>
            <a:r>
              <a:rPr lang="en-US" sz="1600" dirty="0" smtClean="0">
                <a:solidFill>
                  <a:srgbClr val="FF0000"/>
                </a:solidFill>
              </a:rPr>
              <a:t> </a:t>
            </a:r>
            <a:r>
              <a:rPr lang="en-US" sz="1600" dirty="0" smtClean="0"/>
              <a:t>40000 tons of cold mass spread over 27 km</a:t>
            </a:r>
          </a:p>
          <a:p>
            <a:pPr marL="285750" indent="-285750">
              <a:buFont typeface="Arial" panose="020B0604020202020204" pitchFamily="34" charset="0"/>
              <a:buChar char="•"/>
            </a:pPr>
            <a:r>
              <a:rPr lang="en-US" sz="1600" dirty="0">
                <a:solidFill>
                  <a:srgbClr val="FF0000"/>
                </a:solidFill>
              </a:rPr>
              <a:t> </a:t>
            </a:r>
            <a:r>
              <a:rPr lang="en-US" sz="1600" dirty="0" smtClean="0"/>
              <a:t>10000 tons of Liquid Nitrogen (at T = 80 K)</a:t>
            </a:r>
          </a:p>
          <a:p>
            <a:pPr marL="285750" indent="-285750">
              <a:buFont typeface="Arial" panose="020B0604020202020204" pitchFamily="34" charset="0"/>
              <a:buChar char="•"/>
            </a:pPr>
            <a:r>
              <a:rPr lang="en-US" sz="1600" dirty="0">
                <a:solidFill>
                  <a:srgbClr val="FF0000"/>
                </a:solidFill>
              </a:rPr>
              <a:t> </a:t>
            </a:r>
            <a:r>
              <a:rPr lang="en-US" sz="1600" dirty="0" smtClean="0"/>
              <a:t>60 tons of Liquid Helium (cools ring to final 1.9 K)</a:t>
            </a:r>
            <a:endParaRPr lang="en-US" sz="1600" dirty="0"/>
          </a:p>
        </p:txBody>
      </p:sp>
    </p:spTree>
    <p:extLst>
      <p:ext uri="{BB962C8B-B14F-4D97-AF65-F5344CB8AC3E}">
        <p14:creationId xmlns:p14="http://schemas.microsoft.com/office/powerpoint/2010/main" val="1197555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Inside Large Hadron Collider (LHC) tunnel</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838200"/>
            <a:ext cx="764857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747714" y="6120000"/>
            <a:ext cx="7648574" cy="369332"/>
          </a:xfrm>
          <a:prstGeom prst="rect">
            <a:avLst/>
          </a:prstGeom>
          <a:noFill/>
        </p:spPr>
        <p:txBody>
          <a:bodyPr wrap="square" rtlCol="0">
            <a:spAutoFit/>
          </a:bodyPr>
          <a:lstStyle/>
          <a:p>
            <a:pPr algn="ctr"/>
            <a:r>
              <a:rPr lang="en-US" dirty="0" smtClean="0"/>
              <a:t>1232 superconducting magnets (</a:t>
            </a:r>
            <a:r>
              <a:rPr lang="en-US" sz="1600" dirty="0" smtClean="0"/>
              <a:t>14.3 m long, B = 0.5-8.33 T, 11700 Ampere</a:t>
            </a:r>
            <a:r>
              <a:rPr lang="en-US" dirty="0" smtClean="0"/>
              <a:t>)</a:t>
            </a:r>
            <a:endParaRPr lang="en-US" dirty="0"/>
          </a:p>
        </p:txBody>
      </p:sp>
    </p:spTree>
    <p:extLst>
      <p:ext uri="{BB962C8B-B14F-4D97-AF65-F5344CB8AC3E}">
        <p14:creationId xmlns:p14="http://schemas.microsoft.com/office/powerpoint/2010/main" val="1558640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High Energy Physics (HEP) - Detectors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880000"/>
            <a:ext cx="9146858" cy="315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40001" y="900000"/>
            <a:ext cx="8136456" cy="1600438"/>
          </a:xfrm>
          <a:prstGeom prst="rect">
            <a:avLst/>
          </a:prstGeom>
          <a:noFill/>
        </p:spPr>
        <p:txBody>
          <a:bodyPr wrap="square" rtlCol="0">
            <a:spAutoFit/>
          </a:bodyPr>
          <a:lstStyle/>
          <a:p>
            <a:r>
              <a:rPr lang="en-US" dirty="0" smtClean="0"/>
              <a:t>A perfect detector should reconstruct any interaction of any type with 100% efficiency and unlimited resolution (get “4-momenta” of basic physics interaction)</a:t>
            </a:r>
          </a:p>
          <a:p>
            <a:endParaRPr lang="en-US" sz="800" dirty="0"/>
          </a:p>
          <a:p>
            <a:r>
              <a:rPr lang="en-US" dirty="0" smtClean="0"/>
              <a:t>Efficiency: not all particles are detected, some leave the detector without any trace (neutrinos), some escape through not sensitive detector areas (holes, cracks for e.g. water cooling and gas pipes, electronics, mechanics)</a:t>
            </a:r>
            <a:endParaRPr lang="en-US" dirty="0"/>
          </a:p>
        </p:txBody>
      </p:sp>
    </p:spTree>
    <p:extLst>
      <p:ext uri="{BB962C8B-B14F-4D97-AF65-F5344CB8AC3E}">
        <p14:creationId xmlns:p14="http://schemas.microsoft.com/office/powerpoint/2010/main" val="1756003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Experiments at LHC</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 y="648000"/>
            <a:ext cx="9142571" cy="575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168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Identification at ATLAS: Detector System @ Colliders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76001"/>
            <a:ext cx="9128379" cy="5922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000" y="2700000"/>
            <a:ext cx="1300163"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84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Identification at CMS: Detector System @ Colliders</a:t>
            </a: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 y="648000"/>
            <a:ext cx="9189720" cy="5737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290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Multi-Purpose Detectors (LHC 2009 -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000"/>
            <a:ext cx="10467975"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11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DE"/>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8384" cy="6365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244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Synchrotron Ring Schematic</a:t>
            </a:r>
            <a:endParaRPr lang="en-US" dirty="0"/>
          </a:p>
        </p:txBody>
      </p:sp>
      <p:grpSp>
        <p:nvGrpSpPr>
          <p:cNvPr id="15" name="Gruppieren 14"/>
          <p:cNvGrpSpPr/>
          <p:nvPr/>
        </p:nvGrpSpPr>
        <p:grpSpPr>
          <a:xfrm>
            <a:off x="1440000" y="720000"/>
            <a:ext cx="6448425" cy="3933825"/>
            <a:chOff x="1357200" y="1462088"/>
            <a:chExt cx="6448425" cy="393382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00" y="1462088"/>
              <a:ext cx="6448425"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p:cNvSpPr txBox="1"/>
            <p:nvPr/>
          </p:nvSpPr>
          <p:spPr>
            <a:xfrm>
              <a:off x="6174000" y="2016000"/>
              <a:ext cx="1573114" cy="251795"/>
            </a:xfrm>
            <a:prstGeom prst="rect">
              <a:avLst/>
            </a:prstGeom>
            <a:solidFill>
              <a:schemeClr val="bg1"/>
            </a:solidFill>
          </p:spPr>
          <p:txBody>
            <a:bodyPr wrap="none" lIns="36000" tIns="0" rIns="36000" bIns="36000" rtlCol="0">
              <a:spAutoFit/>
            </a:bodyPr>
            <a:lstStyle/>
            <a:p>
              <a:r>
                <a:rPr lang="en-US" sz="1400" b="1" dirty="0">
                  <a:solidFill>
                    <a:srgbClr val="0000CC"/>
                  </a:solidFill>
                  <a:latin typeface="Arial" panose="020B0604020202020204" pitchFamily="34" charset="0"/>
                  <a:cs typeface="Arial" panose="020B0604020202020204" pitchFamily="34" charset="0"/>
                </a:rPr>
                <a:t>B</a:t>
              </a:r>
              <a:r>
                <a:rPr lang="en-US" sz="1400" b="1" dirty="0" smtClean="0">
                  <a:solidFill>
                    <a:srgbClr val="0000CC"/>
                  </a:solidFill>
                  <a:latin typeface="Arial" panose="020B0604020202020204" pitchFamily="34" charset="0"/>
                  <a:cs typeface="Arial" panose="020B0604020202020204" pitchFamily="34" charset="0"/>
                </a:rPr>
                <a:t>ending magnets</a:t>
              </a:r>
              <a:endParaRPr lang="en-US" sz="1400" b="1" dirty="0">
                <a:solidFill>
                  <a:srgbClr val="0000CC"/>
                </a:solidFill>
                <a:latin typeface="Arial" panose="020B0604020202020204" pitchFamily="34" charset="0"/>
                <a:cs typeface="Arial" panose="020B0604020202020204" pitchFamily="34" charset="0"/>
              </a:endParaRP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000" y="5040001"/>
            <a:ext cx="1489710" cy="139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0" y="5040001"/>
            <a:ext cx="1627346" cy="138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0000" y="5040000"/>
            <a:ext cx="1684020" cy="138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feld 15"/>
          <p:cNvSpPr txBox="1"/>
          <p:nvPr/>
        </p:nvSpPr>
        <p:spPr>
          <a:xfrm>
            <a:off x="7740000" y="5040001"/>
            <a:ext cx="822661" cy="369332"/>
          </a:xfrm>
          <a:prstGeom prst="rect">
            <a:avLst/>
          </a:prstGeom>
          <a:noFill/>
        </p:spPr>
        <p:txBody>
          <a:bodyPr wrap="none" rtlCol="0">
            <a:spAutoFit/>
          </a:bodyPr>
          <a:lstStyle/>
          <a:p>
            <a:r>
              <a:rPr lang="en-US" dirty="0" smtClean="0">
                <a:solidFill>
                  <a:srgbClr val="FF0000"/>
                </a:solidFill>
              </a:rPr>
              <a:t>B ~ X</a:t>
            </a:r>
            <a:r>
              <a:rPr lang="en-US" baseline="30000" dirty="0" smtClean="0">
                <a:solidFill>
                  <a:srgbClr val="FF0000"/>
                </a:solidFill>
              </a:rPr>
              <a:t>2</a:t>
            </a:r>
            <a:endParaRPr lang="en-US" baseline="30000" dirty="0">
              <a:solidFill>
                <a:srgbClr val="FF0000"/>
              </a:solidFill>
            </a:endParaRPr>
          </a:p>
        </p:txBody>
      </p:sp>
      <p:sp>
        <p:nvSpPr>
          <p:cNvPr id="22" name="Textfeld 21"/>
          <p:cNvSpPr txBox="1"/>
          <p:nvPr/>
        </p:nvSpPr>
        <p:spPr>
          <a:xfrm>
            <a:off x="5040000" y="5040000"/>
            <a:ext cx="745717" cy="369332"/>
          </a:xfrm>
          <a:prstGeom prst="rect">
            <a:avLst/>
          </a:prstGeom>
          <a:noFill/>
        </p:spPr>
        <p:txBody>
          <a:bodyPr wrap="none" rtlCol="0">
            <a:spAutoFit/>
          </a:bodyPr>
          <a:lstStyle/>
          <a:p>
            <a:r>
              <a:rPr lang="en-US" dirty="0" smtClean="0">
                <a:solidFill>
                  <a:srgbClr val="FF0000"/>
                </a:solidFill>
              </a:rPr>
              <a:t>B ~ X</a:t>
            </a:r>
            <a:endParaRPr lang="en-US" baseline="30000" dirty="0">
              <a:solidFill>
                <a:srgbClr val="FF0000"/>
              </a:solidFill>
            </a:endParaRPr>
          </a:p>
        </p:txBody>
      </p:sp>
      <p:sp>
        <p:nvSpPr>
          <p:cNvPr id="17" name="Textfeld 16"/>
          <p:cNvSpPr txBox="1"/>
          <p:nvPr/>
        </p:nvSpPr>
        <p:spPr>
          <a:xfrm>
            <a:off x="2736000" y="6264000"/>
            <a:ext cx="1372492" cy="276999"/>
          </a:xfrm>
          <a:prstGeom prst="rect">
            <a:avLst/>
          </a:prstGeom>
          <a:noFill/>
        </p:spPr>
        <p:txBody>
          <a:bodyPr wrap="none" rtlCol="0">
            <a:spAutoFit/>
          </a:bodyPr>
          <a:lstStyle/>
          <a:p>
            <a:r>
              <a:rPr lang="en-US" sz="1200" dirty="0" smtClean="0"/>
              <a:t>quadrupole magnet</a:t>
            </a:r>
            <a:endParaRPr lang="en-US" sz="1200" dirty="0"/>
          </a:p>
        </p:txBody>
      </p:sp>
      <p:sp>
        <p:nvSpPr>
          <p:cNvPr id="18" name="Textfeld 17"/>
          <p:cNvSpPr txBox="1"/>
          <p:nvPr/>
        </p:nvSpPr>
        <p:spPr>
          <a:xfrm>
            <a:off x="7308000" y="6264000"/>
            <a:ext cx="1269899" cy="276999"/>
          </a:xfrm>
          <a:prstGeom prst="rect">
            <a:avLst/>
          </a:prstGeom>
          <a:noFill/>
        </p:spPr>
        <p:txBody>
          <a:bodyPr wrap="none" rtlCol="0">
            <a:spAutoFit/>
          </a:bodyPr>
          <a:lstStyle/>
          <a:p>
            <a:r>
              <a:rPr lang="en-US" sz="1200" dirty="0" err="1" smtClean="0"/>
              <a:t>sextupole</a:t>
            </a:r>
            <a:r>
              <a:rPr lang="en-US" sz="1200" dirty="0" smtClean="0"/>
              <a:t> magnet</a:t>
            </a:r>
            <a:endParaRPr lang="en-US" sz="1200" dirty="0"/>
          </a:p>
        </p:txBody>
      </p:sp>
    </p:spTree>
    <p:extLst>
      <p:ext uri="{BB962C8B-B14F-4D97-AF65-F5344CB8AC3E}">
        <p14:creationId xmlns:p14="http://schemas.microsoft.com/office/powerpoint/2010/main" val="480619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Electrons vs. Protons</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5515292" y="3212976"/>
            <a:ext cx="3665220" cy="3318510"/>
          </a:xfrm>
          <a:prstGeom prst="rect">
            <a:avLst/>
          </a:prstGeom>
          <a:noFill/>
          <a:ln w="0" algn="ctr">
            <a:noFill/>
            <a:miter lim="800000"/>
            <a:headEnd/>
            <a:tailEnd/>
          </a:ln>
        </p:spPr>
      </p:pic>
      <p:sp>
        <p:nvSpPr>
          <p:cNvPr id="4" name="Content Placeholder 23"/>
          <p:cNvSpPr txBox="1">
            <a:spLocks/>
          </p:cNvSpPr>
          <p:nvPr/>
        </p:nvSpPr>
        <p:spPr>
          <a:xfrm>
            <a:off x="4320000" y="720000"/>
            <a:ext cx="4320432" cy="12733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smtClean="0"/>
              <a:t>Electrons are point-like</a:t>
            </a:r>
          </a:p>
          <a:p>
            <a:pPr lvl="1"/>
            <a:r>
              <a:rPr lang="en-US" sz="1800" dirty="0" smtClean="0"/>
              <a:t>Well-defined initial state</a:t>
            </a:r>
          </a:p>
          <a:p>
            <a:pPr lvl="1"/>
            <a:r>
              <a:rPr lang="en-US" sz="1800" dirty="0" smtClean="0"/>
              <a:t>Full energy available to interaction</a:t>
            </a:r>
          </a:p>
        </p:txBody>
      </p:sp>
      <p:sp>
        <p:nvSpPr>
          <p:cNvPr id="5" name="Content Placeholder 24"/>
          <p:cNvSpPr txBox="1">
            <a:spLocks/>
          </p:cNvSpPr>
          <p:nvPr/>
        </p:nvSpPr>
        <p:spPr>
          <a:xfrm>
            <a:off x="360000" y="3240000"/>
            <a:ext cx="5753100" cy="18592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smtClean="0"/>
              <a:t>Protons are made of quarks and gluons</a:t>
            </a:r>
          </a:p>
          <a:p>
            <a:pPr lvl="1"/>
            <a:r>
              <a:rPr lang="en-US" sz="1800" dirty="0" smtClean="0"/>
              <a:t>Interaction take place between these constituents.</a:t>
            </a:r>
          </a:p>
          <a:p>
            <a:pPr lvl="1"/>
            <a:r>
              <a:rPr lang="en-US" sz="1800" dirty="0" smtClean="0"/>
              <a:t>Only a small fraction of energy available, not well-defined.</a:t>
            </a:r>
          </a:p>
          <a:p>
            <a:pPr lvl="1"/>
            <a:r>
              <a:rPr lang="en-US" sz="1800" dirty="0" smtClean="0"/>
              <a:t>Rest of particle fragments </a:t>
            </a:r>
            <a:r>
              <a:rPr lang="en-US" sz="2400" dirty="0" smtClean="0"/>
              <a:t>→</a:t>
            </a:r>
            <a:r>
              <a:rPr lang="en-US" sz="1800" dirty="0" smtClean="0"/>
              <a:t> big mess!</a:t>
            </a:r>
          </a:p>
        </p:txBody>
      </p:sp>
      <p:grpSp>
        <p:nvGrpSpPr>
          <p:cNvPr id="6" name="Group 25"/>
          <p:cNvGrpSpPr>
            <a:grpSpLocks/>
          </p:cNvGrpSpPr>
          <p:nvPr/>
        </p:nvGrpSpPr>
        <p:grpSpPr bwMode="auto">
          <a:xfrm>
            <a:off x="647700" y="685800"/>
            <a:ext cx="3200400" cy="1676400"/>
            <a:chOff x="1143000" y="800100"/>
            <a:chExt cx="3200400" cy="1676400"/>
          </a:xfrm>
        </p:grpSpPr>
        <p:cxnSp>
          <p:nvCxnSpPr>
            <p:cNvPr id="7" name="Straight Arrow Connector 6"/>
            <p:cNvCxnSpPr/>
            <p:nvPr/>
          </p:nvCxnSpPr>
          <p:spPr>
            <a:xfrm>
              <a:off x="1143000" y="1714500"/>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2743200" y="17145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10"/>
            <p:cNvCxnSpPr/>
            <p:nvPr/>
          </p:nvCxnSpPr>
          <p:spPr>
            <a:xfrm rot="5400000" flipH="1" flipV="1">
              <a:off x="2609850" y="1047750"/>
              <a:ext cx="8001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11"/>
            <p:cNvCxnSpPr/>
            <p:nvPr/>
          </p:nvCxnSpPr>
          <p:spPr>
            <a:xfrm rot="5400000" flipH="1" flipV="1">
              <a:off x="2724150" y="1047750"/>
              <a:ext cx="7239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2"/>
            <p:cNvCxnSpPr/>
            <p:nvPr/>
          </p:nvCxnSpPr>
          <p:spPr>
            <a:xfrm rot="5400000" flipH="1" flipV="1">
              <a:off x="2533650" y="1085850"/>
              <a:ext cx="8001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3"/>
            <p:cNvCxnSpPr/>
            <p:nvPr/>
          </p:nvCxnSpPr>
          <p:spPr>
            <a:xfrm rot="5400000">
              <a:off x="2305050" y="1771650"/>
              <a:ext cx="5715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4"/>
            <p:cNvCxnSpPr/>
            <p:nvPr/>
          </p:nvCxnSpPr>
          <p:spPr>
            <a:xfrm rot="5400000">
              <a:off x="2305050" y="1962150"/>
              <a:ext cx="6477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9"/>
            <p:cNvCxnSpPr/>
            <p:nvPr/>
          </p:nvCxnSpPr>
          <p:spPr>
            <a:xfrm rot="5400000">
              <a:off x="2400300" y="1981200"/>
              <a:ext cx="7239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21"/>
            <p:cNvCxnSpPr/>
            <p:nvPr/>
          </p:nvCxnSpPr>
          <p:spPr>
            <a:xfrm rot="10800000" flipV="1">
              <a:off x="1981200" y="1676400"/>
              <a:ext cx="838200"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9" name="TextBox 2"/>
          <p:cNvSpPr txBox="1"/>
          <p:nvPr/>
        </p:nvSpPr>
        <p:spPr>
          <a:xfrm>
            <a:off x="720000" y="5868000"/>
            <a:ext cx="5105400" cy="461665"/>
          </a:xfrm>
          <a:prstGeom prst="rect">
            <a:avLst/>
          </a:prstGeom>
          <a:noFill/>
        </p:spPr>
        <p:txBody>
          <a:bodyPr wrap="square" rtlCol="0">
            <a:spAutoFit/>
          </a:bodyPr>
          <a:lstStyle/>
          <a:p>
            <a:r>
              <a:rPr lang="en-US" sz="2400" dirty="0" smtClean="0">
                <a:solidFill>
                  <a:srgbClr val="C00000"/>
                </a:solidFill>
                <a:latin typeface="+mn-lt"/>
              </a:rPr>
              <a:t>So why not stick to electrons?</a:t>
            </a:r>
          </a:p>
        </p:txBody>
      </p:sp>
    </p:spTree>
    <p:extLst>
      <p:ext uri="{BB962C8B-B14F-4D97-AF65-F5344CB8AC3E}">
        <p14:creationId xmlns:p14="http://schemas.microsoft.com/office/powerpoint/2010/main" val="96933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Synchrotron</a:t>
            </a:r>
            <a:endParaRPr lang="en-US" dirty="0"/>
          </a:p>
        </p:txBody>
      </p:sp>
      <p:sp>
        <p:nvSpPr>
          <p:cNvPr id="5" name="Textfeld 4"/>
          <p:cNvSpPr txBox="1"/>
          <p:nvPr/>
        </p:nvSpPr>
        <p:spPr>
          <a:xfrm>
            <a:off x="540001" y="720000"/>
            <a:ext cx="7416376" cy="1754326"/>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FF0000"/>
                </a:solidFill>
              </a:rPr>
              <a:t>Synchrotrons are the most widely used accelerators</a:t>
            </a:r>
          </a:p>
          <a:p>
            <a:endParaRPr lang="en-US" sz="800" dirty="0">
              <a:solidFill>
                <a:srgbClr val="0000CC"/>
              </a:solidFill>
            </a:endParaRPr>
          </a:p>
          <a:p>
            <a:pPr marL="742950" lvl="1" indent="-285750">
              <a:buFont typeface="Arial" panose="020B0604020202020204" pitchFamily="34" charset="0"/>
              <a:buChar char="•"/>
            </a:pPr>
            <a:r>
              <a:rPr lang="en-US" dirty="0" smtClean="0">
                <a:solidFill>
                  <a:srgbClr val="0000CC"/>
                </a:solidFill>
              </a:rPr>
              <a:t> </a:t>
            </a:r>
            <a:r>
              <a:rPr lang="en-US" sz="1600" dirty="0" smtClean="0"/>
              <a:t>Beam of particles is constrained in a circular path by bending dipole magnets</a:t>
            </a:r>
          </a:p>
          <a:p>
            <a:pPr marL="742950" lvl="1" indent="-285750">
              <a:buFont typeface="Arial" panose="020B0604020202020204" pitchFamily="34" charset="0"/>
              <a:buChar char="•"/>
            </a:pPr>
            <a:endParaRPr lang="en-US" sz="800" dirty="0"/>
          </a:p>
          <a:p>
            <a:pPr marL="742950" lvl="1" indent="-285750">
              <a:buFont typeface="Arial" panose="020B0604020202020204" pitchFamily="34" charset="0"/>
              <a:buChar char="•"/>
            </a:pPr>
            <a:r>
              <a:rPr lang="en-US" sz="1600" dirty="0">
                <a:solidFill>
                  <a:srgbClr val="0000CC"/>
                </a:solidFill>
              </a:rPr>
              <a:t> </a:t>
            </a:r>
            <a:r>
              <a:rPr lang="en-US" sz="1600" dirty="0" smtClean="0"/>
              <a:t>Accelerating cavities are placed along the ring</a:t>
            </a:r>
          </a:p>
          <a:p>
            <a:pPr marL="742950" lvl="1" indent="-285750">
              <a:buFont typeface="Arial" panose="020B0604020202020204" pitchFamily="34" charset="0"/>
              <a:buChar char="•"/>
            </a:pPr>
            <a:endParaRPr lang="en-US" sz="800" dirty="0">
              <a:solidFill>
                <a:srgbClr val="0000CC"/>
              </a:solidFill>
            </a:endParaRPr>
          </a:p>
          <a:p>
            <a:pPr marL="742950" lvl="1" indent="-285750">
              <a:buFont typeface="Arial" panose="020B0604020202020204" pitchFamily="34" charset="0"/>
              <a:buChar char="•"/>
            </a:pPr>
            <a:r>
              <a:rPr lang="en-US" sz="1600" dirty="0" smtClean="0">
                <a:solidFill>
                  <a:srgbClr val="0000CC"/>
                </a:solidFill>
              </a:rPr>
              <a:t> </a:t>
            </a:r>
            <a:r>
              <a:rPr lang="en-US" sz="1600" dirty="0" smtClean="0"/>
              <a:t>Charged particles which travel in a circular orbit with relativistic speeds emit </a:t>
            </a:r>
            <a:r>
              <a:rPr lang="en-US" sz="1600" b="1" i="1" dirty="0" smtClean="0">
                <a:solidFill>
                  <a:srgbClr val="0000CC"/>
                </a:solidFill>
              </a:rPr>
              <a:t>synchrotron radiation</a:t>
            </a:r>
            <a:endParaRPr lang="en-US" sz="1600" b="1" i="1" dirty="0">
              <a:solidFill>
                <a:srgbClr val="0000CC"/>
              </a:solidFill>
            </a:endParaRPr>
          </a:p>
        </p:txBody>
      </p:sp>
      <mc:AlternateContent xmlns:mc="http://schemas.openxmlformats.org/markup-compatibility/2006" xmlns:a14="http://schemas.microsoft.com/office/drawing/2010/main">
        <mc:Choice Requires="a14">
          <p:sp>
            <p:nvSpPr>
              <p:cNvPr id="7" name="Textfeld 6"/>
              <p:cNvSpPr txBox="1"/>
              <p:nvPr/>
            </p:nvSpPr>
            <p:spPr>
              <a:xfrm>
                <a:off x="540001" y="2520000"/>
                <a:ext cx="8064448" cy="1285929"/>
              </a:xfrm>
              <a:prstGeom prst="rect">
                <a:avLst/>
              </a:prstGeom>
              <a:noFill/>
            </p:spPr>
            <p:txBody>
              <a:bodyPr wrap="square" rtlCol="0">
                <a:spAutoFit/>
              </a:bodyPr>
              <a:lstStyle/>
              <a:p>
                <a:r>
                  <a:rPr lang="en-US" sz="1600" dirty="0" smtClean="0"/>
                  <a:t>Amount of energy radiated per turn is:</a:t>
                </a:r>
              </a:p>
              <a:p>
                <a:endParaRPr lang="en-US" dirty="0" smtClean="0"/>
              </a:p>
              <a:p>
                <a:endParaRPr lang="en-US" dirty="0"/>
              </a:p>
              <a:p>
                <a:endParaRPr lang="en-US" sz="1000" dirty="0" smtClean="0"/>
              </a:p>
              <a:p>
                <a:r>
                  <a:rPr lang="en-US" sz="1500" dirty="0" smtClean="0"/>
                  <a:t>here </a:t>
                </a:r>
                <a:r>
                  <a:rPr lang="en-US" sz="1500" b="1" i="1" dirty="0" smtClean="0"/>
                  <a:t>q</a:t>
                </a:r>
                <a:r>
                  <a:rPr lang="en-US" sz="1500" dirty="0" smtClean="0"/>
                  <a:t> is the electric charge of a particle, </a:t>
                </a:r>
                <a14:m>
                  <m:oMath xmlns:m="http://schemas.openxmlformats.org/officeDocument/2006/math">
                    <m:r>
                      <a:rPr lang="en-US" sz="1500" i="1" smtClean="0">
                        <a:latin typeface="Cambria Math"/>
                        <a:ea typeface="Cambria Math"/>
                      </a:rPr>
                      <m:t>𝛽</m:t>
                    </m:r>
                    <m:r>
                      <a:rPr lang="de-DE" sz="1500" b="0" i="1" smtClean="0">
                        <a:latin typeface="Cambria Math"/>
                        <a:ea typeface="Cambria Math"/>
                      </a:rPr>
                      <m:t>=</m:t>
                    </m:r>
                    <m:f>
                      <m:fPr>
                        <m:type m:val="lin"/>
                        <m:ctrlPr>
                          <a:rPr lang="de-DE" sz="1500" b="0" i="1" smtClean="0">
                            <a:latin typeface="Cambria Math" panose="02040503050406030204" pitchFamily="18" charset="0"/>
                            <a:ea typeface="Cambria Math"/>
                          </a:rPr>
                        </m:ctrlPr>
                      </m:fPr>
                      <m:num>
                        <m:r>
                          <a:rPr lang="de-DE" sz="1500" b="0" i="1" smtClean="0">
                            <a:latin typeface="Cambria Math"/>
                            <a:ea typeface="Cambria Math"/>
                          </a:rPr>
                          <m:t>𝑣</m:t>
                        </m:r>
                      </m:num>
                      <m:den>
                        <m:r>
                          <a:rPr lang="de-DE" sz="1500" b="0" i="1" smtClean="0">
                            <a:latin typeface="Cambria Math"/>
                            <a:ea typeface="Cambria Math"/>
                          </a:rPr>
                          <m:t>𝑐</m:t>
                        </m:r>
                      </m:den>
                    </m:f>
                  </m:oMath>
                </a14:m>
                <a:r>
                  <a:rPr lang="en-US" sz="1500" dirty="0" smtClean="0"/>
                  <a:t>, </a:t>
                </a:r>
                <a14:m>
                  <m:oMath xmlns:m="http://schemas.openxmlformats.org/officeDocument/2006/math">
                    <m:r>
                      <a:rPr lang="en-US" sz="1500" i="1" smtClean="0">
                        <a:latin typeface="Cambria Math"/>
                        <a:ea typeface="Cambria Math"/>
                      </a:rPr>
                      <m:t>𝛾</m:t>
                    </m:r>
                    <m:r>
                      <a:rPr lang="de-DE" sz="1500" b="0" i="1" smtClean="0">
                        <a:latin typeface="Cambria Math"/>
                        <a:ea typeface="Cambria Math"/>
                      </a:rPr>
                      <m:t>=</m:t>
                    </m:r>
                    <m:sSup>
                      <m:sSupPr>
                        <m:ctrlPr>
                          <a:rPr lang="de-DE" sz="1500" b="0" i="1" smtClean="0">
                            <a:latin typeface="Cambria Math" panose="02040503050406030204" pitchFamily="18" charset="0"/>
                            <a:ea typeface="Cambria Math"/>
                          </a:rPr>
                        </m:ctrlPr>
                      </m:sSupPr>
                      <m:e>
                        <m:d>
                          <m:dPr>
                            <m:ctrlPr>
                              <a:rPr lang="de-DE" sz="1500" b="0" i="1" smtClean="0">
                                <a:latin typeface="Cambria Math" panose="02040503050406030204" pitchFamily="18" charset="0"/>
                                <a:ea typeface="Cambria Math"/>
                              </a:rPr>
                            </m:ctrlPr>
                          </m:dPr>
                          <m:e>
                            <m:r>
                              <a:rPr lang="de-DE" sz="1500" b="0" i="1" smtClean="0">
                                <a:latin typeface="Cambria Math"/>
                                <a:ea typeface="Cambria Math"/>
                              </a:rPr>
                              <m:t>1−</m:t>
                            </m:r>
                            <m:sSup>
                              <m:sSupPr>
                                <m:ctrlPr>
                                  <a:rPr lang="de-DE" sz="1500" b="0" i="1" smtClean="0">
                                    <a:latin typeface="Cambria Math" panose="02040503050406030204" pitchFamily="18" charset="0"/>
                                    <a:ea typeface="Cambria Math"/>
                                  </a:rPr>
                                </m:ctrlPr>
                              </m:sSupPr>
                              <m:e>
                                <m:r>
                                  <a:rPr lang="de-DE" sz="1500" b="0" i="1" smtClean="0">
                                    <a:latin typeface="Cambria Math"/>
                                    <a:ea typeface="Cambria Math"/>
                                  </a:rPr>
                                  <m:t>𝛽</m:t>
                                </m:r>
                              </m:e>
                              <m:sup>
                                <m:r>
                                  <a:rPr lang="de-DE" sz="1500" b="0" i="1" smtClean="0">
                                    <a:latin typeface="Cambria Math"/>
                                    <a:ea typeface="Cambria Math"/>
                                  </a:rPr>
                                  <m:t>2</m:t>
                                </m:r>
                              </m:sup>
                            </m:sSup>
                          </m:e>
                        </m:d>
                      </m:e>
                      <m:sup>
                        <m:r>
                          <a:rPr lang="de-DE" sz="1500" b="0" i="1" smtClean="0">
                            <a:latin typeface="Cambria Math"/>
                            <a:ea typeface="Cambria Math"/>
                          </a:rPr>
                          <m:t>−1/2</m:t>
                        </m:r>
                      </m:sup>
                    </m:sSup>
                  </m:oMath>
                </a14:m>
                <a:r>
                  <a:rPr lang="en-US" sz="1500" dirty="0" smtClean="0"/>
                  <a:t>, and </a:t>
                </a:r>
                <a:r>
                  <a:rPr lang="el-GR" sz="1500" b="1" i="1" dirty="0" smtClean="0"/>
                  <a:t>ρ</a:t>
                </a:r>
                <a:r>
                  <a:rPr lang="de-DE" sz="1500" dirty="0" smtClean="0"/>
                  <a:t> </a:t>
                </a:r>
                <a:r>
                  <a:rPr lang="en-US" sz="1500" dirty="0" smtClean="0"/>
                  <a:t>is the radius of the orbit.</a:t>
                </a:r>
                <a:endParaRPr lang="en-US" sz="1500" dirty="0"/>
              </a:p>
            </p:txBody>
          </p:sp>
        </mc:Choice>
        <mc:Fallback xmlns="">
          <p:sp>
            <p:nvSpPr>
              <p:cNvPr id="7" name="Textfeld 6"/>
              <p:cNvSpPr txBox="1">
                <a:spLocks noRot="1" noChangeAspect="1" noMove="1" noResize="1" noEditPoints="1" noAdjustHandles="1" noChangeArrowheads="1" noChangeShapeType="1" noTextEdit="1"/>
              </p:cNvSpPr>
              <p:nvPr/>
            </p:nvSpPr>
            <p:spPr>
              <a:xfrm>
                <a:off x="540001" y="2520000"/>
                <a:ext cx="8064448" cy="1285929"/>
              </a:xfrm>
              <a:prstGeom prst="rect">
                <a:avLst/>
              </a:prstGeom>
              <a:blipFill rotWithShape="1">
                <a:blip r:embed="rId3"/>
                <a:stretch>
                  <a:fillRect l="-454" t="-1422" b="-41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2699792" y="2800751"/>
                <a:ext cx="3013133" cy="6430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00CC"/>
                          </a:solidFill>
                          <a:latin typeface="Cambria Math"/>
                          <a:ea typeface="Cambria Math"/>
                        </a:rPr>
                        <m:t>∆</m:t>
                      </m:r>
                      <m:r>
                        <a:rPr lang="de-DE" sz="1600" b="0" i="1" smtClean="0">
                          <a:solidFill>
                            <a:srgbClr val="0000CC"/>
                          </a:solidFill>
                          <a:latin typeface="Cambria Math"/>
                          <a:ea typeface="Cambria Math"/>
                        </a:rPr>
                        <m:t>𝐸</m:t>
                      </m:r>
                      <m:r>
                        <a:rPr lang="de-DE" sz="1600" b="0" i="1" smtClean="0">
                          <a:solidFill>
                            <a:srgbClr val="0000CC"/>
                          </a:solidFill>
                          <a:latin typeface="Cambria Math"/>
                          <a:ea typeface="Cambria Math"/>
                        </a:rPr>
                        <m:t>=</m:t>
                      </m:r>
                      <m:f>
                        <m:fPr>
                          <m:ctrlPr>
                            <a:rPr lang="de-DE" sz="1600" b="0" i="1" smtClean="0">
                              <a:solidFill>
                                <a:srgbClr val="0000CC"/>
                              </a:solidFill>
                              <a:latin typeface="Cambria Math" panose="02040503050406030204" pitchFamily="18" charset="0"/>
                              <a:ea typeface="Cambria Math"/>
                            </a:rPr>
                          </m:ctrlPr>
                        </m:fPr>
                        <m:num>
                          <m:sSup>
                            <m:sSupPr>
                              <m:ctrlPr>
                                <a:rPr lang="de-DE" sz="1600" b="0" i="1" smtClean="0">
                                  <a:solidFill>
                                    <a:srgbClr val="0000CC"/>
                                  </a:solidFill>
                                  <a:latin typeface="Cambria Math" panose="02040503050406030204" pitchFamily="18" charset="0"/>
                                  <a:ea typeface="Cambria Math"/>
                                </a:rPr>
                              </m:ctrlPr>
                            </m:sSupPr>
                            <m:e>
                              <m:r>
                                <a:rPr lang="de-DE" sz="1600" b="0" i="1" smtClean="0">
                                  <a:solidFill>
                                    <a:srgbClr val="0000CC"/>
                                  </a:solidFill>
                                  <a:latin typeface="Cambria Math"/>
                                  <a:ea typeface="Cambria Math"/>
                                </a:rPr>
                                <m:t>𝑒</m:t>
                              </m:r>
                            </m:e>
                            <m:sup>
                              <m:r>
                                <a:rPr lang="de-DE" sz="1600" b="0" i="1" smtClean="0">
                                  <a:solidFill>
                                    <a:srgbClr val="0000CC"/>
                                  </a:solidFill>
                                  <a:latin typeface="Cambria Math"/>
                                  <a:ea typeface="Cambria Math"/>
                                </a:rPr>
                                <m:t>2</m:t>
                              </m:r>
                            </m:sup>
                          </m:sSup>
                        </m:num>
                        <m:den>
                          <m:r>
                            <a:rPr lang="de-DE" sz="1600" b="0" i="1" smtClean="0">
                              <a:solidFill>
                                <a:srgbClr val="0000CC"/>
                              </a:solidFill>
                              <a:latin typeface="Cambria Math"/>
                              <a:ea typeface="Cambria Math"/>
                            </a:rPr>
                            <m:t>3</m:t>
                          </m:r>
                          <m:sSub>
                            <m:sSubPr>
                              <m:ctrlPr>
                                <a:rPr lang="de-DE" sz="1600" b="0" i="1" smtClean="0">
                                  <a:solidFill>
                                    <a:srgbClr val="0000CC"/>
                                  </a:solidFill>
                                  <a:latin typeface="Cambria Math" panose="02040503050406030204" pitchFamily="18" charset="0"/>
                                  <a:ea typeface="Cambria Math"/>
                                </a:rPr>
                              </m:ctrlPr>
                            </m:sSubPr>
                            <m:e>
                              <m:r>
                                <a:rPr lang="de-DE" sz="1600" b="0" i="1" smtClean="0">
                                  <a:solidFill>
                                    <a:srgbClr val="0000CC"/>
                                  </a:solidFill>
                                  <a:latin typeface="Cambria Math"/>
                                  <a:ea typeface="Cambria Math"/>
                                </a:rPr>
                                <m:t>𝜀</m:t>
                              </m:r>
                            </m:e>
                            <m:sub>
                              <m:r>
                                <a:rPr lang="de-DE" sz="1600" b="0" i="1" smtClean="0">
                                  <a:solidFill>
                                    <a:srgbClr val="0000CC"/>
                                  </a:solidFill>
                                  <a:latin typeface="Cambria Math"/>
                                  <a:ea typeface="Cambria Math"/>
                                </a:rPr>
                                <m:t>0</m:t>
                              </m:r>
                            </m:sub>
                          </m:sSub>
                          <m:sSup>
                            <m:sSupPr>
                              <m:ctrlPr>
                                <a:rPr lang="de-DE" sz="1600" b="0" i="1" smtClean="0">
                                  <a:solidFill>
                                    <a:srgbClr val="0000CC"/>
                                  </a:solidFill>
                                  <a:latin typeface="Cambria Math" panose="02040503050406030204" pitchFamily="18" charset="0"/>
                                  <a:ea typeface="Cambria Math"/>
                                </a:rPr>
                              </m:ctrlPr>
                            </m:sSupPr>
                            <m:e>
                              <m:d>
                                <m:dPr>
                                  <m:ctrlPr>
                                    <a:rPr lang="de-DE" sz="1600" b="0" i="1" smtClean="0">
                                      <a:solidFill>
                                        <a:srgbClr val="0000CC"/>
                                      </a:solidFill>
                                      <a:latin typeface="Cambria Math" panose="02040503050406030204" pitchFamily="18" charset="0"/>
                                      <a:ea typeface="Cambria Math"/>
                                    </a:rPr>
                                  </m:ctrlPr>
                                </m:dPr>
                                <m:e>
                                  <m:sSub>
                                    <m:sSubPr>
                                      <m:ctrlPr>
                                        <a:rPr lang="de-DE" sz="1600" b="0" i="1" smtClean="0">
                                          <a:solidFill>
                                            <a:srgbClr val="0000CC"/>
                                          </a:solidFill>
                                          <a:latin typeface="Cambria Math" panose="02040503050406030204" pitchFamily="18" charset="0"/>
                                          <a:ea typeface="Cambria Math"/>
                                        </a:rPr>
                                      </m:ctrlPr>
                                    </m:sSubPr>
                                    <m:e>
                                      <m:r>
                                        <a:rPr lang="de-DE" sz="1600" b="0" i="1" smtClean="0">
                                          <a:solidFill>
                                            <a:srgbClr val="0000CC"/>
                                          </a:solidFill>
                                          <a:latin typeface="Cambria Math"/>
                                          <a:ea typeface="Cambria Math"/>
                                        </a:rPr>
                                        <m:t>𝑚</m:t>
                                      </m:r>
                                    </m:e>
                                    <m:sub>
                                      <m:r>
                                        <a:rPr lang="de-DE" sz="1600" b="0" i="1" smtClean="0">
                                          <a:solidFill>
                                            <a:srgbClr val="0000CC"/>
                                          </a:solidFill>
                                          <a:latin typeface="Cambria Math"/>
                                          <a:ea typeface="Cambria Math"/>
                                        </a:rPr>
                                        <m:t>0</m:t>
                                      </m:r>
                                    </m:sub>
                                  </m:sSub>
                                  <m:sSup>
                                    <m:sSupPr>
                                      <m:ctrlPr>
                                        <a:rPr lang="de-DE" sz="1600" b="0" i="1" smtClean="0">
                                          <a:solidFill>
                                            <a:srgbClr val="0000CC"/>
                                          </a:solidFill>
                                          <a:latin typeface="Cambria Math" panose="02040503050406030204" pitchFamily="18" charset="0"/>
                                          <a:ea typeface="Cambria Math"/>
                                        </a:rPr>
                                      </m:ctrlPr>
                                    </m:sSupPr>
                                    <m:e>
                                      <m:r>
                                        <a:rPr lang="de-DE" sz="1600" b="0" i="1" smtClean="0">
                                          <a:solidFill>
                                            <a:srgbClr val="0000CC"/>
                                          </a:solidFill>
                                          <a:latin typeface="Cambria Math"/>
                                          <a:ea typeface="Cambria Math"/>
                                        </a:rPr>
                                        <m:t>𝑐</m:t>
                                      </m:r>
                                    </m:e>
                                    <m:sup>
                                      <m:r>
                                        <a:rPr lang="de-DE" sz="1600" b="0" i="1" smtClean="0">
                                          <a:solidFill>
                                            <a:srgbClr val="0000CC"/>
                                          </a:solidFill>
                                          <a:latin typeface="Cambria Math"/>
                                          <a:ea typeface="Cambria Math"/>
                                        </a:rPr>
                                        <m:t>2</m:t>
                                      </m:r>
                                    </m:sup>
                                  </m:sSup>
                                </m:e>
                              </m:d>
                            </m:e>
                            <m:sup>
                              <m:r>
                                <a:rPr lang="de-DE" sz="1600" b="0" i="1" smtClean="0">
                                  <a:solidFill>
                                    <a:srgbClr val="0000CC"/>
                                  </a:solidFill>
                                  <a:latin typeface="Cambria Math"/>
                                  <a:ea typeface="Cambria Math"/>
                                </a:rPr>
                                <m:t>4</m:t>
                              </m:r>
                            </m:sup>
                          </m:sSup>
                        </m:den>
                      </m:f>
                      <m:f>
                        <m:fPr>
                          <m:ctrlPr>
                            <a:rPr lang="de-DE" sz="1600" b="0" i="1" smtClean="0">
                              <a:solidFill>
                                <a:srgbClr val="0000CC"/>
                              </a:solidFill>
                              <a:latin typeface="Cambria Math" panose="02040503050406030204" pitchFamily="18" charset="0"/>
                              <a:ea typeface="Cambria Math"/>
                            </a:rPr>
                          </m:ctrlPr>
                        </m:fPr>
                        <m:num>
                          <m:sSup>
                            <m:sSupPr>
                              <m:ctrlPr>
                                <a:rPr lang="de-DE" sz="1600" b="0" i="1" smtClean="0">
                                  <a:solidFill>
                                    <a:srgbClr val="0000CC"/>
                                  </a:solidFill>
                                  <a:latin typeface="Cambria Math" panose="02040503050406030204" pitchFamily="18" charset="0"/>
                                  <a:ea typeface="Cambria Math"/>
                                </a:rPr>
                              </m:ctrlPr>
                            </m:sSupPr>
                            <m:e>
                              <m:r>
                                <a:rPr lang="de-DE" sz="1600" b="0" i="1" smtClean="0">
                                  <a:solidFill>
                                    <a:srgbClr val="0000CC"/>
                                  </a:solidFill>
                                  <a:latin typeface="Cambria Math"/>
                                  <a:ea typeface="Cambria Math"/>
                                </a:rPr>
                                <m:t>𝐸</m:t>
                              </m:r>
                            </m:e>
                            <m:sup>
                              <m:r>
                                <a:rPr lang="de-DE" sz="1600" b="0" i="1" smtClean="0">
                                  <a:solidFill>
                                    <a:srgbClr val="0000CC"/>
                                  </a:solidFill>
                                  <a:latin typeface="Cambria Math"/>
                                  <a:ea typeface="Cambria Math"/>
                                </a:rPr>
                                <m:t>4</m:t>
                              </m:r>
                            </m:sup>
                          </m:sSup>
                        </m:num>
                        <m:den>
                          <m:r>
                            <a:rPr lang="de-DE" sz="1600" b="0" i="1" smtClean="0">
                              <a:solidFill>
                                <a:srgbClr val="0000CC"/>
                              </a:solidFill>
                              <a:latin typeface="Cambria Math"/>
                              <a:ea typeface="Cambria Math"/>
                            </a:rPr>
                            <m:t>𝜌</m:t>
                          </m:r>
                        </m:den>
                      </m:f>
                      <m:r>
                        <a:rPr lang="de-DE" sz="1600" b="0" i="1" smtClean="0">
                          <a:solidFill>
                            <a:srgbClr val="0000CC"/>
                          </a:solidFill>
                          <a:latin typeface="Cambria Math"/>
                          <a:ea typeface="Cambria Math"/>
                        </a:rPr>
                        <m:t>=</m:t>
                      </m:r>
                      <m:f>
                        <m:fPr>
                          <m:ctrlPr>
                            <a:rPr lang="de-DE" sz="1600" b="0" i="1" smtClean="0">
                              <a:solidFill>
                                <a:srgbClr val="0000CC"/>
                              </a:solidFill>
                              <a:latin typeface="Cambria Math" panose="02040503050406030204" pitchFamily="18" charset="0"/>
                              <a:ea typeface="Cambria Math"/>
                            </a:rPr>
                          </m:ctrlPr>
                        </m:fPr>
                        <m:num>
                          <m:sSup>
                            <m:sSupPr>
                              <m:ctrlPr>
                                <a:rPr lang="de-DE" sz="1600" b="0" i="1" smtClean="0">
                                  <a:solidFill>
                                    <a:srgbClr val="0000CC"/>
                                  </a:solidFill>
                                  <a:latin typeface="Cambria Math" panose="02040503050406030204" pitchFamily="18" charset="0"/>
                                  <a:ea typeface="Cambria Math"/>
                                </a:rPr>
                              </m:ctrlPr>
                            </m:sSupPr>
                            <m:e>
                              <m:r>
                                <a:rPr lang="de-DE" sz="1600" b="0" i="1" smtClean="0">
                                  <a:solidFill>
                                    <a:srgbClr val="0000CC"/>
                                  </a:solidFill>
                                  <a:latin typeface="Cambria Math"/>
                                  <a:ea typeface="Cambria Math"/>
                                </a:rPr>
                                <m:t>𝑞</m:t>
                              </m:r>
                            </m:e>
                            <m:sup>
                              <m:r>
                                <a:rPr lang="de-DE" sz="1600" b="0" i="1" smtClean="0">
                                  <a:solidFill>
                                    <a:srgbClr val="0000CC"/>
                                  </a:solidFill>
                                  <a:latin typeface="Cambria Math"/>
                                  <a:ea typeface="Cambria Math"/>
                                </a:rPr>
                                <m:t>2</m:t>
                              </m:r>
                            </m:sup>
                          </m:sSup>
                          <m:sSup>
                            <m:sSupPr>
                              <m:ctrlPr>
                                <a:rPr lang="de-DE" sz="1600" b="0" i="1" smtClean="0">
                                  <a:solidFill>
                                    <a:srgbClr val="0000CC"/>
                                  </a:solidFill>
                                  <a:latin typeface="Cambria Math" panose="02040503050406030204" pitchFamily="18" charset="0"/>
                                  <a:ea typeface="Cambria Math"/>
                                </a:rPr>
                              </m:ctrlPr>
                            </m:sSupPr>
                            <m:e>
                              <m:r>
                                <a:rPr lang="de-DE" sz="1600" b="0" i="1" smtClean="0">
                                  <a:solidFill>
                                    <a:srgbClr val="0000CC"/>
                                  </a:solidFill>
                                  <a:latin typeface="Cambria Math"/>
                                  <a:ea typeface="Cambria Math"/>
                                </a:rPr>
                                <m:t>𝛽</m:t>
                              </m:r>
                            </m:e>
                            <m:sup>
                              <m:r>
                                <a:rPr lang="de-DE" sz="1600" b="0" i="1" smtClean="0">
                                  <a:solidFill>
                                    <a:srgbClr val="0000CC"/>
                                  </a:solidFill>
                                  <a:latin typeface="Cambria Math"/>
                                  <a:ea typeface="Cambria Math"/>
                                </a:rPr>
                                <m:t>3</m:t>
                              </m:r>
                            </m:sup>
                          </m:sSup>
                          <m:sSup>
                            <m:sSupPr>
                              <m:ctrlPr>
                                <a:rPr lang="de-DE" sz="1600" b="0" i="1" smtClean="0">
                                  <a:solidFill>
                                    <a:srgbClr val="0000CC"/>
                                  </a:solidFill>
                                  <a:latin typeface="Cambria Math" panose="02040503050406030204" pitchFamily="18" charset="0"/>
                                  <a:ea typeface="Cambria Math"/>
                                </a:rPr>
                              </m:ctrlPr>
                            </m:sSupPr>
                            <m:e>
                              <m:r>
                                <a:rPr lang="de-DE" sz="1600" b="0" i="1" smtClean="0">
                                  <a:solidFill>
                                    <a:srgbClr val="0000CC"/>
                                  </a:solidFill>
                                  <a:latin typeface="Cambria Math"/>
                                  <a:ea typeface="Cambria Math"/>
                                </a:rPr>
                                <m:t>𝛾</m:t>
                              </m:r>
                            </m:e>
                            <m:sup>
                              <m:r>
                                <a:rPr lang="de-DE" sz="1600" b="0" i="1" smtClean="0">
                                  <a:solidFill>
                                    <a:srgbClr val="0000CC"/>
                                  </a:solidFill>
                                  <a:latin typeface="Cambria Math"/>
                                  <a:ea typeface="Cambria Math"/>
                                </a:rPr>
                                <m:t>4</m:t>
                              </m:r>
                            </m:sup>
                          </m:sSup>
                        </m:num>
                        <m:den>
                          <m:r>
                            <a:rPr lang="de-DE" sz="1600" b="0" i="1" smtClean="0">
                              <a:solidFill>
                                <a:srgbClr val="0000CC"/>
                              </a:solidFill>
                              <a:latin typeface="Cambria Math"/>
                              <a:ea typeface="Cambria Math"/>
                            </a:rPr>
                            <m:t>3</m:t>
                          </m:r>
                          <m:sSub>
                            <m:sSubPr>
                              <m:ctrlPr>
                                <a:rPr lang="de-DE" sz="1600" b="0" i="1" smtClean="0">
                                  <a:solidFill>
                                    <a:srgbClr val="0000CC"/>
                                  </a:solidFill>
                                  <a:latin typeface="Cambria Math" panose="02040503050406030204" pitchFamily="18" charset="0"/>
                                  <a:ea typeface="Cambria Math"/>
                                </a:rPr>
                              </m:ctrlPr>
                            </m:sSubPr>
                            <m:e>
                              <m:r>
                                <a:rPr lang="de-DE" sz="1600" b="0" i="1" smtClean="0">
                                  <a:solidFill>
                                    <a:srgbClr val="0000CC"/>
                                  </a:solidFill>
                                  <a:latin typeface="Cambria Math"/>
                                  <a:ea typeface="Cambria Math"/>
                                </a:rPr>
                                <m:t>𝜀</m:t>
                              </m:r>
                            </m:e>
                            <m:sub>
                              <m:r>
                                <a:rPr lang="de-DE" sz="1600" b="0" i="1" smtClean="0">
                                  <a:solidFill>
                                    <a:srgbClr val="0000CC"/>
                                  </a:solidFill>
                                  <a:latin typeface="Cambria Math"/>
                                  <a:ea typeface="Cambria Math"/>
                                </a:rPr>
                                <m:t>0</m:t>
                              </m:r>
                            </m:sub>
                          </m:sSub>
                          <m:r>
                            <a:rPr lang="de-DE" sz="1600" b="0" i="1" smtClean="0">
                              <a:solidFill>
                                <a:srgbClr val="0000CC"/>
                              </a:solidFill>
                              <a:latin typeface="Cambria Math"/>
                              <a:ea typeface="Cambria Math"/>
                            </a:rPr>
                            <m:t>𝜌</m:t>
                          </m:r>
                        </m:den>
                      </m:f>
                    </m:oMath>
                  </m:oMathPara>
                </a14:m>
                <a:endParaRPr lang="en-US" sz="1600" dirty="0"/>
              </a:p>
            </p:txBody>
          </p:sp>
        </mc:Choice>
        <mc:Fallback xmlns="">
          <p:sp>
            <p:nvSpPr>
              <p:cNvPr id="8" name="Textfeld 7"/>
              <p:cNvSpPr txBox="1">
                <a:spLocks noRot="1" noChangeAspect="1" noMove="1" noResize="1" noEditPoints="1" noAdjustHandles="1" noChangeArrowheads="1" noChangeShapeType="1" noTextEdit="1"/>
              </p:cNvSpPr>
              <p:nvPr/>
            </p:nvSpPr>
            <p:spPr>
              <a:xfrm>
                <a:off x="2699792" y="2800751"/>
                <a:ext cx="3013133" cy="64306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feld 2"/>
              <p:cNvSpPr txBox="1"/>
              <p:nvPr/>
            </p:nvSpPr>
            <p:spPr>
              <a:xfrm>
                <a:off x="540000" y="4578331"/>
                <a:ext cx="6014275" cy="338554"/>
              </a:xfrm>
              <a:prstGeom prst="rect">
                <a:avLst/>
              </a:prstGeom>
              <a:noFill/>
            </p:spPr>
            <p:txBody>
              <a:bodyPr wrap="none" rtlCol="0">
                <a:spAutoFit/>
              </a:bodyPr>
              <a:lstStyle/>
              <a:p>
                <a:r>
                  <a:rPr lang="en-US" sz="1600" dirty="0" smtClean="0"/>
                  <a:t>For </a:t>
                </a:r>
                <a14:m>
                  <m:oMath xmlns:m="http://schemas.openxmlformats.org/officeDocument/2006/math">
                    <m:r>
                      <a:rPr lang="en-US" sz="1600" i="1" smtClean="0">
                        <a:latin typeface="Cambria Math"/>
                        <a:ea typeface="Cambria Math"/>
                      </a:rPr>
                      <m:t>𝛽</m:t>
                    </m:r>
                    <m:r>
                      <a:rPr lang="en-US" sz="1600" i="1" smtClean="0">
                        <a:latin typeface="Cambria Math"/>
                        <a:ea typeface="Cambria Math"/>
                      </a:rPr>
                      <m:t>≅1</m:t>
                    </m:r>
                  </m:oMath>
                </a14:m>
                <a:r>
                  <a:rPr lang="en-US" sz="1600" dirty="0" smtClean="0"/>
                  <a:t>, the energy </a:t>
                </a:r>
                <a14:m>
                  <m:oMath xmlns:m="http://schemas.openxmlformats.org/officeDocument/2006/math">
                    <m:r>
                      <a:rPr lang="de-DE" sz="1600" b="0" i="1" smtClean="0">
                        <a:latin typeface="Cambria Math"/>
                        <a:ea typeface="Cambria Math"/>
                      </a:rPr>
                      <m:t>∆</m:t>
                    </m:r>
                    <m:r>
                      <a:rPr lang="de-DE" sz="1600" b="0" i="1" smtClean="0">
                        <a:latin typeface="Cambria Math"/>
                        <a:ea typeface="Cambria Math"/>
                      </a:rPr>
                      <m:t>𝐸</m:t>
                    </m:r>
                  </m:oMath>
                </a14:m>
                <a:r>
                  <a:rPr lang="en-US" sz="1600" dirty="0" smtClean="0"/>
                  <a:t> lost per turn has a numerical value given by:</a:t>
                </a:r>
                <a:endParaRPr lang="en-US" sz="1600" dirty="0"/>
              </a:p>
            </p:txBody>
          </p:sp>
        </mc:Choice>
        <mc:Fallback xmlns="">
          <p:sp>
            <p:nvSpPr>
              <p:cNvPr id="3" name="Textfeld 2"/>
              <p:cNvSpPr txBox="1">
                <a:spLocks noRot="1" noChangeAspect="1" noMove="1" noResize="1" noEditPoints="1" noAdjustHandles="1" noChangeArrowheads="1" noChangeShapeType="1" noTextEdit="1"/>
              </p:cNvSpPr>
              <p:nvPr/>
            </p:nvSpPr>
            <p:spPr>
              <a:xfrm>
                <a:off x="540000" y="4578331"/>
                <a:ext cx="6014275" cy="338554"/>
              </a:xfrm>
              <a:prstGeom prst="rect">
                <a:avLst/>
              </a:prstGeom>
              <a:blipFill rotWithShape="1">
                <a:blip r:embed="rId5"/>
                <a:stretch>
                  <a:fillRect l="-609"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540000" y="4916885"/>
                <a:ext cx="3893630" cy="6270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ea typeface="Cambria Math"/>
                        </a:rPr>
                        <m:t>∆</m:t>
                      </m:r>
                      <m:r>
                        <a:rPr lang="de-DE" sz="1600" b="0" i="1" smtClean="0">
                          <a:solidFill>
                            <a:srgbClr val="0000CC"/>
                          </a:solidFill>
                          <a:latin typeface="Cambria Math"/>
                          <a:ea typeface="Cambria Math"/>
                        </a:rPr>
                        <m:t>𝐸</m:t>
                      </m:r>
                      <m:d>
                        <m:dPr>
                          <m:ctrlPr>
                            <a:rPr lang="de-DE" sz="1600" b="0" i="1" smtClean="0">
                              <a:solidFill>
                                <a:srgbClr val="0000CC"/>
                              </a:solidFill>
                              <a:latin typeface="Cambria Math" panose="02040503050406030204" pitchFamily="18" charset="0"/>
                              <a:ea typeface="Cambria Math"/>
                            </a:rPr>
                          </m:ctrlPr>
                        </m:dPr>
                        <m:e>
                          <m:r>
                            <a:rPr lang="de-DE" sz="1600" b="0" i="1" smtClean="0">
                              <a:solidFill>
                                <a:srgbClr val="0000CC"/>
                              </a:solidFill>
                              <a:latin typeface="Cambria Math"/>
                              <a:ea typeface="Cambria Math"/>
                            </a:rPr>
                            <m:t>𝑘𝑒𝑉</m:t>
                          </m:r>
                        </m:e>
                      </m:d>
                      <m:r>
                        <a:rPr lang="de-DE" sz="1600" b="0" i="1" smtClean="0">
                          <a:solidFill>
                            <a:srgbClr val="0000CC"/>
                          </a:solidFill>
                          <a:latin typeface="Cambria Math"/>
                          <a:ea typeface="Cambria Math"/>
                        </a:rPr>
                        <m:t>=88.5∙</m:t>
                      </m:r>
                      <m:f>
                        <m:fPr>
                          <m:ctrlPr>
                            <a:rPr lang="de-DE" sz="1600" b="0" i="1" smtClean="0">
                              <a:solidFill>
                                <a:srgbClr val="0000CC"/>
                              </a:solidFill>
                              <a:latin typeface="Cambria Math" panose="02040503050406030204" pitchFamily="18" charset="0"/>
                              <a:ea typeface="Cambria Math"/>
                            </a:rPr>
                          </m:ctrlPr>
                        </m:fPr>
                        <m:num>
                          <m:sSup>
                            <m:sSupPr>
                              <m:ctrlPr>
                                <a:rPr lang="de-DE" sz="1600" b="0" i="1" smtClean="0">
                                  <a:solidFill>
                                    <a:srgbClr val="0000CC"/>
                                  </a:solidFill>
                                  <a:latin typeface="Cambria Math" panose="02040503050406030204" pitchFamily="18" charset="0"/>
                                  <a:ea typeface="Cambria Math"/>
                                </a:rPr>
                              </m:ctrlPr>
                            </m:sSupPr>
                            <m:e>
                              <m:r>
                                <a:rPr lang="de-DE" sz="1600" b="0" i="1" smtClean="0">
                                  <a:solidFill>
                                    <a:srgbClr val="0000CC"/>
                                  </a:solidFill>
                                  <a:latin typeface="Cambria Math"/>
                                  <a:ea typeface="Cambria Math"/>
                                </a:rPr>
                                <m:t>𝐸</m:t>
                              </m:r>
                            </m:e>
                            <m:sup>
                              <m:r>
                                <a:rPr lang="de-DE" sz="1600" b="0" i="1" smtClean="0">
                                  <a:solidFill>
                                    <a:srgbClr val="0000CC"/>
                                  </a:solidFill>
                                  <a:latin typeface="Cambria Math"/>
                                  <a:ea typeface="Cambria Math"/>
                                </a:rPr>
                                <m:t>4</m:t>
                              </m:r>
                            </m:sup>
                          </m:sSup>
                        </m:num>
                        <m:den>
                          <m:r>
                            <a:rPr lang="de-DE" sz="1600" b="0" i="1" smtClean="0">
                              <a:solidFill>
                                <a:srgbClr val="0000CC"/>
                              </a:solidFill>
                              <a:latin typeface="Cambria Math"/>
                              <a:ea typeface="Cambria Math"/>
                            </a:rPr>
                            <m:t>𝜌</m:t>
                          </m:r>
                        </m:den>
                      </m:f>
                      <m:r>
                        <a:rPr lang="de-DE" sz="1600" b="0" i="1" smtClean="0">
                          <a:solidFill>
                            <a:srgbClr val="0000CC"/>
                          </a:solidFill>
                          <a:latin typeface="Cambria Math"/>
                          <a:ea typeface="Cambria Math"/>
                        </a:rPr>
                        <m:t>     </m:t>
                      </m:r>
                      <m:d>
                        <m:dPr>
                          <m:ctrlPr>
                            <a:rPr lang="de-DE" sz="1600" b="0" i="1" smtClean="0">
                              <a:solidFill>
                                <a:srgbClr val="0000CC"/>
                              </a:solidFill>
                              <a:latin typeface="Cambria Math" panose="02040503050406030204" pitchFamily="18" charset="0"/>
                              <a:ea typeface="Cambria Math"/>
                            </a:rPr>
                          </m:ctrlPr>
                        </m:dPr>
                        <m:e>
                          <m:r>
                            <a:rPr lang="de-DE" sz="1600" b="0" i="1" smtClean="0">
                              <a:solidFill>
                                <a:srgbClr val="0000CC"/>
                              </a:solidFill>
                              <a:latin typeface="Cambria Math"/>
                              <a:ea typeface="Cambria Math"/>
                            </a:rPr>
                            <m:t>𝐸</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𝑖𝑛</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𝐺𝑒𝑉</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𝜌</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𝑖𝑛</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𝑚</m:t>
                          </m:r>
                        </m:e>
                      </m:d>
                    </m:oMath>
                  </m:oMathPara>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540000" y="4916885"/>
                <a:ext cx="3893630" cy="62709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40000" y="5550331"/>
                <a:ext cx="8136456" cy="830997"/>
              </a:xfrm>
              <a:prstGeom prst="rect">
                <a:avLst/>
              </a:prstGeom>
              <a:noFill/>
            </p:spPr>
            <p:txBody>
              <a:bodyPr wrap="square" rtlCol="0">
                <a:spAutoFit/>
              </a:bodyPr>
              <a:lstStyle/>
              <a:p>
                <a:r>
                  <a:rPr lang="en-US" sz="1600" dirty="0" smtClean="0"/>
                  <a:t>Some numbers: For </a:t>
                </a:r>
                <a:r>
                  <a:rPr lang="en-US" sz="1600" b="1" i="1" dirty="0" smtClean="0"/>
                  <a:t>large electron positron collider LEP </a:t>
                </a:r>
                <a:r>
                  <a:rPr lang="en-US" sz="1600" dirty="0" smtClean="0"/>
                  <a:t>at 86 GeV, </a:t>
                </a:r>
                <a14:m>
                  <m:oMath xmlns:m="http://schemas.openxmlformats.org/officeDocument/2006/math">
                    <m:r>
                      <a:rPr lang="en-US" sz="1600" i="1" smtClean="0">
                        <a:solidFill>
                          <a:srgbClr val="0000CC"/>
                        </a:solidFill>
                        <a:latin typeface="Cambria Math"/>
                        <a:ea typeface="Cambria Math"/>
                      </a:rPr>
                      <m:t>∆</m:t>
                    </m:r>
                    <m:r>
                      <a:rPr lang="de-DE" sz="1600" b="0" i="1" smtClean="0">
                        <a:solidFill>
                          <a:srgbClr val="0000CC"/>
                        </a:solidFill>
                        <a:latin typeface="Cambria Math"/>
                        <a:ea typeface="Cambria Math"/>
                      </a:rPr>
                      <m:t>𝐸</m:t>
                    </m:r>
                    <m:r>
                      <a:rPr lang="de-DE" sz="1600" b="0" i="1" smtClean="0">
                        <a:solidFill>
                          <a:srgbClr val="0000CC"/>
                        </a:solidFill>
                        <a:latin typeface="Cambria Math"/>
                        <a:ea typeface="Cambria Math"/>
                      </a:rPr>
                      <m:t>≅1.37 </m:t>
                    </m:r>
                    <m:f>
                      <m:fPr>
                        <m:type m:val="lin"/>
                        <m:ctrlPr>
                          <a:rPr lang="de-DE" sz="1600" b="0" i="1" smtClean="0">
                            <a:solidFill>
                              <a:srgbClr val="0000CC"/>
                            </a:solidFill>
                            <a:latin typeface="Cambria Math" panose="02040503050406030204" pitchFamily="18" charset="0"/>
                            <a:ea typeface="Cambria Math"/>
                          </a:rPr>
                        </m:ctrlPr>
                      </m:fPr>
                      <m:num>
                        <m:r>
                          <a:rPr lang="de-DE" sz="1600" b="0" i="1" smtClean="0">
                            <a:solidFill>
                              <a:srgbClr val="0000CC"/>
                            </a:solidFill>
                            <a:latin typeface="Cambria Math"/>
                            <a:ea typeface="Cambria Math"/>
                          </a:rPr>
                          <m:t>𝐺𝑒𝑉</m:t>
                        </m:r>
                      </m:num>
                      <m:den>
                        <m:r>
                          <a:rPr lang="de-DE" sz="1600" b="0" i="1" smtClean="0">
                            <a:solidFill>
                              <a:srgbClr val="0000CC"/>
                            </a:solidFill>
                            <a:latin typeface="Cambria Math"/>
                            <a:ea typeface="Cambria Math"/>
                          </a:rPr>
                          <m:t>𝑒𝑙𝑒𝑐𝑡𝑟𝑜𝑛</m:t>
                        </m:r>
                      </m:den>
                    </m:f>
                  </m:oMath>
                </a14:m>
                <a:r>
                  <a:rPr lang="en-US" sz="1600" dirty="0" smtClean="0"/>
                  <a:t>. There are about 6∙10</a:t>
                </a:r>
                <a:r>
                  <a:rPr lang="en-US" sz="1600" baseline="30000" dirty="0" smtClean="0"/>
                  <a:t>12</a:t>
                </a:r>
                <a:r>
                  <a:rPr lang="en-US" sz="1600" dirty="0" smtClean="0"/>
                  <a:t> electrons per beam and hence the power required to make up for this loss </a:t>
                </a:r>
                <a14:m>
                  <m:oMath xmlns:m="http://schemas.openxmlformats.org/officeDocument/2006/math">
                    <m:r>
                      <a:rPr lang="en-US" sz="1600" i="1" smtClean="0">
                        <a:latin typeface="Cambria Math"/>
                        <a:ea typeface="Cambria Math"/>
                      </a:rPr>
                      <m:t>≅</m:t>
                    </m:r>
                    <m:r>
                      <a:rPr lang="de-DE" sz="1600" b="0" i="1" smtClean="0">
                        <a:latin typeface="Cambria Math"/>
                        <a:ea typeface="Cambria Math"/>
                      </a:rPr>
                      <m:t>20 </m:t>
                    </m:r>
                    <m:r>
                      <a:rPr lang="de-DE" sz="1600" b="0" i="1" smtClean="0">
                        <a:latin typeface="Cambria Math"/>
                        <a:ea typeface="Cambria Math"/>
                      </a:rPr>
                      <m:t>𝑀𝑊</m:t>
                    </m:r>
                  </m:oMath>
                </a14:m>
                <a:r>
                  <a:rPr lang="en-US" sz="1600" dirty="0" smtClean="0"/>
                  <a:t>. Power needed for RF is about 96 MW.</a:t>
                </a:r>
                <a:endParaRPr lang="en-US" sz="1600" dirty="0"/>
              </a:p>
            </p:txBody>
          </p:sp>
        </mc:Choice>
        <mc:Fallback xmlns="">
          <p:sp>
            <p:nvSpPr>
              <p:cNvPr id="6" name="Textfeld 5"/>
              <p:cNvSpPr txBox="1">
                <a:spLocks noRot="1" noChangeAspect="1" noMove="1" noResize="1" noEditPoints="1" noAdjustHandles="1" noChangeArrowheads="1" noChangeShapeType="1" noTextEdit="1"/>
              </p:cNvSpPr>
              <p:nvPr/>
            </p:nvSpPr>
            <p:spPr>
              <a:xfrm>
                <a:off x="540000" y="5550331"/>
                <a:ext cx="8136456" cy="830997"/>
              </a:xfrm>
              <a:prstGeom prst="rect">
                <a:avLst/>
              </a:prstGeom>
              <a:blipFill rotWithShape="1">
                <a:blip r:embed="rId7"/>
                <a:stretch>
                  <a:fillRect l="-450" t="-40876" r="-375" b="-8029"/>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9998" y="2268000"/>
            <a:ext cx="1826419"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llipse 8"/>
          <p:cNvSpPr/>
          <p:nvPr/>
        </p:nvSpPr>
        <p:spPr>
          <a:xfrm>
            <a:off x="3708000" y="3150000"/>
            <a:ext cx="324000" cy="3240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Gerade Verbindung 10"/>
          <p:cNvCxnSpPr/>
          <p:nvPr/>
        </p:nvCxnSpPr>
        <p:spPr>
          <a:xfrm>
            <a:off x="539999" y="4500000"/>
            <a:ext cx="7740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924000" y="3384000"/>
            <a:ext cx="513282" cy="215444"/>
          </a:xfrm>
          <a:prstGeom prst="rect">
            <a:avLst/>
          </a:prstGeom>
          <a:noFill/>
        </p:spPr>
        <p:txBody>
          <a:bodyPr wrap="none" rtlCol="0">
            <a:spAutoFit/>
          </a:bodyPr>
          <a:lstStyle/>
          <a:p>
            <a:r>
              <a:rPr lang="en-US" sz="800" dirty="0" smtClean="0">
                <a:solidFill>
                  <a:srgbClr val="FF0000"/>
                </a:solidFill>
              </a:rPr>
              <a:t>electron</a:t>
            </a:r>
            <a:endParaRPr lang="en-US" sz="800" dirty="0">
              <a:solidFill>
                <a:srgbClr val="FF0000"/>
              </a:solidFill>
            </a:endParaRPr>
          </a:p>
        </p:txBody>
      </p:sp>
      <mc:AlternateContent xmlns:mc="http://schemas.openxmlformats.org/markup-compatibility/2006" xmlns:a14="http://schemas.microsoft.com/office/drawing/2010/main">
        <mc:Choice Requires="a14">
          <p:sp>
            <p:nvSpPr>
              <p:cNvPr id="10" name="Rechteck 9"/>
              <p:cNvSpPr/>
              <p:nvPr/>
            </p:nvSpPr>
            <p:spPr>
              <a:xfrm>
                <a:off x="5760000" y="3852000"/>
                <a:ext cx="2631746" cy="54303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p>
                        <m:sSupPr>
                          <m:ctrlPr>
                            <a:rPr lang="en-US" sz="1200" i="1" smtClean="0">
                              <a:solidFill>
                                <a:srgbClr val="FF0000"/>
                              </a:solidFill>
                              <a:latin typeface="Cambria Math" panose="02040503050406030204" pitchFamily="18" charset="0"/>
                            </a:rPr>
                          </m:ctrlPr>
                        </m:sSupPr>
                        <m:e>
                          <m:d>
                            <m:dPr>
                              <m:ctrlPr>
                                <a:rPr lang="en-US" sz="1200" i="1">
                                  <a:solidFill>
                                    <a:srgbClr val="FF0000"/>
                                  </a:solidFill>
                                  <a:latin typeface="Cambria Math" panose="02040503050406030204" pitchFamily="18" charset="0"/>
                                </a:rPr>
                              </m:ctrlPr>
                            </m:dPr>
                            <m:e>
                              <m:f>
                                <m:fPr>
                                  <m:ctrlPr>
                                    <a:rPr lang="en-US" sz="1200" i="1">
                                      <a:solidFill>
                                        <a:srgbClr val="FF0000"/>
                                      </a:solidFill>
                                      <a:latin typeface="Cambria Math" panose="02040503050406030204" pitchFamily="18" charset="0"/>
                                    </a:rPr>
                                  </m:ctrlPr>
                                </m:fPr>
                                <m:num>
                                  <m:sSub>
                                    <m:sSubPr>
                                      <m:ctrlPr>
                                        <a:rPr lang="en-US" sz="1200" i="1">
                                          <a:solidFill>
                                            <a:srgbClr val="FF0000"/>
                                          </a:solidFill>
                                          <a:latin typeface="Cambria Math" panose="02040503050406030204" pitchFamily="18" charset="0"/>
                                        </a:rPr>
                                      </m:ctrlPr>
                                    </m:sSubPr>
                                    <m:e>
                                      <m:r>
                                        <a:rPr lang="de-DE" sz="1200" i="1">
                                          <a:solidFill>
                                            <a:srgbClr val="FF0000"/>
                                          </a:solidFill>
                                          <a:latin typeface="Cambria Math"/>
                                        </a:rPr>
                                        <m:t>𝑚</m:t>
                                      </m:r>
                                    </m:e>
                                    <m:sub>
                                      <m:r>
                                        <a:rPr lang="de-DE" sz="1200" i="1">
                                          <a:solidFill>
                                            <a:srgbClr val="FF0000"/>
                                          </a:solidFill>
                                          <a:latin typeface="Cambria Math"/>
                                        </a:rPr>
                                        <m:t>𝑝</m:t>
                                      </m:r>
                                    </m:sub>
                                  </m:sSub>
                                </m:num>
                                <m:den>
                                  <m:sSub>
                                    <m:sSubPr>
                                      <m:ctrlPr>
                                        <a:rPr lang="en-US" sz="1200" i="1">
                                          <a:solidFill>
                                            <a:srgbClr val="FF0000"/>
                                          </a:solidFill>
                                          <a:latin typeface="Cambria Math" panose="02040503050406030204" pitchFamily="18" charset="0"/>
                                        </a:rPr>
                                      </m:ctrlPr>
                                    </m:sSubPr>
                                    <m:e>
                                      <m:r>
                                        <a:rPr lang="de-DE" sz="1200" i="1">
                                          <a:solidFill>
                                            <a:srgbClr val="FF0000"/>
                                          </a:solidFill>
                                          <a:latin typeface="Cambria Math"/>
                                        </a:rPr>
                                        <m:t>𝑚</m:t>
                                      </m:r>
                                    </m:e>
                                    <m:sub>
                                      <m:r>
                                        <a:rPr lang="de-DE" sz="1200" i="1">
                                          <a:solidFill>
                                            <a:srgbClr val="FF0000"/>
                                          </a:solidFill>
                                          <a:latin typeface="Cambria Math"/>
                                        </a:rPr>
                                        <m:t>𝑒</m:t>
                                      </m:r>
                                    </m:sub>
                                  </m:sSub>
                                </m:den>
                              </m:f>
                            </m:e>
                          </m:d>
                        </m:e>
                        <m:sup>
                          <m:r>
                            <a:rPr lang="de-DE" sz="1200" b="0" i="1" smtClean="0">
                              <a:solidFill>
                                <a:srgbClr val="FF0000"/>
                              </a:solidFill>
                              <a:latin typeface="Cambria Math"/>
                            </a:rPr>
                            <m:t>4</m:t>
                          </m:r>
                        </m:sup>
                      </m:sSup>
                      <m:r>
                        <a:rPr lang="de-DE" sz="1200" i="1">
                          <a:solidFill>
                            <a:srgbClr val="FF0000"/>
                          </a:solidFill>
                          <a:latin typeface="Cambria Math"/>
                        </a:rPr>
                        <m:t>=</m:t>
                      </m:r>
                      <m:sSup>
                        <m:sSupPr>
                          <m:ctrlPr>
                            <a:rPr lang="de-DE" sz="1200" i="1">
                              <a:solidFill>
                                <a:srgbClr val="FF0000"/>
                              </a:solidFill>
                              <a:latin typeface="Cambria Math" panose="02040503050406030204" pitchFamily="18" charset="0"/>
                            </a:rPr>
                          </m:ctrlPr>
                        </m:sSupPr>
                        <m:e>
                          <m:d>
                            <m:dPr>
                              <m:ctrlPr>
                                <a:rPr lang="de-DE" sz="1200" i="1">
                                  <a:solidFill>
                                    <a:srgbClr val="FF0000"/>
                                  </a:solidFill>
                                  <a:latin typeface="Cambria Math" panose="02040503050406030204" pitchFamily="18" charset="0"/>
                                </a:rPr>
                              </m:ctrlPr>
                            </m:dPr>
                            <m:e>
                              <m:f>
                                <m:fPr>
                                  <m:ctrlPr>
                                    <a:rPr lang="de-DE" sz="1200" i="1">
                                      <a:solidFill>
                                        <a:srgbClr val="FF0000"/>
                                      </a:solidFill>
                                      <a:latin typeface="Cambria Math" panose="02040503050406030204" pitchFamily="18" charset="0"/>
                                    </a:rPr>
                                  </m:ctrlPr>
                                </m:fPr>
                                <m:num>
                                  <m:r>
                                    <a:rPr lang="de-DE" sz="1200" i="1">
                                      <a:solidFill>
                                        <a:srgbClr val="FF0000"/>
                                      </a:solidFill>
                                      <a:latin typeface="Cambria Math"/>
                                    </a:rPr>
                                    <m:t>938 </m:t>
                                  </m:r>
                                  <m:r>
                                    <a:rPr lang="de-DE" sz="1200" i="1">
                                      <a:solidFill>
                                        <a:srgbClr val="FF0000"/>
                                      </a:solidFill>
                                      <a:latin typeface="Cambria Math"/>
                                    </a:rPr>
                                    <m:t>𝑀𝑒𝑉</m:t>
                                  </m:r>
                                </m:num>
                                <m:den>
                                  <m:r>
                                    <a:rPr lang="de-DE" sz="1200" i="1">
                                      <a:solidFill>
                                        <a:srgbClr val="FF0000"/>
                                      </a:solidFill>
                                      <a:latin typeface="Cambria Math"/>
                                    </a:rPr>
                                    <m:t>0.511 </m:t>
                                  </m:r>
                                  <m:r>
                                    <a:rPr lang="de-DE" sz="1200" i="1">
                                      <a:solidFill>
                                        <a:srgbClr val="FF0000"/>
                                      </a:solidFill>
                                      <a:latin typeface="Cambria Math"/>
                                    </a:rPr>
                                    <m:t>𝑀𝑒𝑉</m:t>
                                  </m:r>
                                </m:den>
                              </m:f>
                            </m:e>
                          </m:d>
                        </m:e>
                        <m:sup>
                          <m:r>
                            <a:rPr lang="de-DE" sz="1200" b="0" i="1" smtClean="0">
                              <a:solidFill>
                                <a:srgbClr val="FF0000"/>
                              </a:solidFill>
                              <a:latin typeface="Cambria Math"/>
                            </a:rPr>
                            <m:t>4</m:t>
                          </m:r>
                        </m:sup>
                      </m:sSup>
                      <m:r>
                        <a:rPr lang="de-DE" sz="1200" i="1">
                          <a:solidFill>
                            <a:srgbClr val="FF0000"/>
                          </a:solidFill>
                          <a:latin typeface="Cambria Math"/>
                        </a:rPr>
                        <m:t>=</m:t>
                      </m:r>
                      <m:r>
                        <a:rPr lang="de-DE" sz="1200" b="0" i="1" smtClean="0">
                          <a:solidFill>
                            <a:srgbClr val="FF0000"/>
                          </a:solidFill>
                          <a:latin typeface="Cambria Math"/>
                        </a:rPr>
                        <m:t>1.1</m:t>
                      </m:r>
                      <m:r>
                        <a:rPr lang="de-DE" sz="1200" i="1">
                          <a:solidFill>
                            <a:srgbClr val="FF0000"/>
                          </a:solidFill>
                          <a:latin typeface="Cambria Math"/>
                          <a:ea typeface="Cambria Math"/>
                        </a:rPr>
                        <m:t>∙</m:t>
                      </m:r>
                      <m:sSup>
                        <m:sSupPr>
                          <m:ctrlPr>
                            <a:rPr lang="de-DE" sz="1200" i="1">
                              <a:solidFill>
                                <a:srgbClr val="FF0000"/>
                              </a:solidFill>
                              <a:latin typeface="Cambria Math" panose="02040503050406030204" pitchFamily="18" charset="0"/>
                              <a:ea typeface="Cambria Math"/>
                            </a:rPr>
                          </m:ctrlPr>
                        </m:sSupPr>
                        <m:e>
                          <m:r>
                            <a:rPr lang="de-DE" sz="1200" i="1">
                              <a:solidFill>
                                <a:srgbClr val="FF0000"/>
                              </a:solidFill>
                              <a:latin typeface="Cambria Math"/>
                              <a:ea typeface="Cambria Math"/>
                            </a:rPr>
                            <m:t>10</m:t>
                          </m:r>
                        </m:e>
                        <m:sup>
                          <m:r>
                            <a:rPr lang="de-DE" sz="1200" b="0" i="1" smtClean="0">
                              <a:solidFill>
                                <a:srgbClr val="FF0000"/>
                              </a:solidFill>
                              <a:latin typeface="Cambria Math"/>
                              <a:ea typeface="Cambria Math"/>
                            </a:rPr>
                            <m:t>13</m:t>
                          </m:r>
                        </m:sup>
                      </m:sSup>
                    </m:oMath>
                  </m:oMathPara>
                </a14:m>
                <a:endParaRPr lang="en-US" sz="1200" dirty="0"/>
              </a:p>
            </p:txBody>
          </p:sp>
        </mc:Choice>
        <mc:Fallback xmlns="">
          <p:sp>
            <p:nvSpPr>
              <p:cNvPr id="10" name="Rechteck 9"/>
              <p:cNvSpPr>
                <a:spLocks noRot="1" noChangeAspect="1" noMove="1" noResize="1" noEditPoints="1" noAdjustHandles="1" noChangeArrowheads="1" noChangeShapeType="1" noTextEdit="1"/>
              </p:cNvSpPr>
              <p:nvPr/>
            </p:nvSpPr>
            <p:spPr>
              <a:xfrm>
                <a:off x="5760000" y="3852000"/>
                <a:ext cx="2631746" cy="543034"/>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6328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Proton and electron velocity vs. kinetic </a:t>
            </a:r>
            <a:r>
              <a:rPr lang="en-US" dirty="0"/>
              <a:t>e</a:t>
            </a:r>
            <a:r>
              <a:rPr lang="en-US" dirty="0" smtClean="0"/>
              <a:t>nergy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000" y="576000"/>
            <a:ext cx="4480560" cy="335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Textfeld 10"/>
              <p:cNvSpPr txBox="1"/>
              <p:nvPr/>
            </p:nvSpPr>
            <p:spPr>
              <a:xfrm>
                <a:off x="1800000" y="3996000"/>
                <a:ext cx="2456506" cy="7684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srgbClr val="0000CC"/>
                          </a:solidFill>
                          <a:latin typeface="Cambria Math"/>
                          <a:ea typeface="Cambria Math"/>
                        </a:rPr>
                        <m:t>𝛽</m:t>
                      </m:r>
                      <m:r>
                        <a:rPr lang="de-DE" sz="1400" i="1" smtClean="0">
                          <a:solidFill>
                            <a:srgbClr val="0000CC"/>
                          </a:solidFill>
                          <a:latin typeface="Cambria Math"/>
                          <a:ea typeface="Cambria Math"/>
                        </a:rPr>
                        <m:t>=</m:t>
                      </m:r>
                      <m:f>
                        <m:fPr>
                          <m:ctrlPr>
                            <a:rPr lang="de-DE" sz="1400" i="1" smtClean="0">
                              <a:solidFill>
                                <a:srgbClr val="0000CC"/>
                              </a:solidFill>
                              <a:latin typeface="Cambria Math" panose="02040503050406030204" pitchFamily="18" charset="0"/>
                              <a:ea typeface="Cambria Math"/>
                            </a:rPr>
                          </m:ctrlPr>
                        </m:fPr>
                        <m:num>
                          <m:rad>
                            <m:radPr>
                              <m:degHide m:val="on"/>
                              <m:ctrlPr>
                                <a:rPr lang="de-DE" sz="1400" i="1" smtClean="0">
                                  <a:solidFill>
                                    <a:srgbClr val="0000CC"/>
                                  </a:solidFill>
                                  <a:latin typeface="Cambria Math" panose="02040503050406030204" pitchFamily="18" charset="0"/>
                                  <a:ea typeface="Cambria Math"/>
                                </a:rPr>
                              </m:ctrlPr>
                            </m:radPr>
                            <m:deg/>
                            <m:e>
                              <m:sSup>
                                <m:sSupPr>
                                  <m:ctrlPr>
                                    <a:rPr lang="de-DE" sz="1400" i="1" smtClean="0">
                                      <a:solidFill>
                                        <a:srgbClr val="0000CC"/>
                                      </a:solidFill>
                                      <a:latin typeface="Cambria Math" panose="02040503050406030204" pitchFamily="18" charset="0"/>
                                      <a:ea typeface="Cambria Math"/>
                                    </a:rPr>
                                  </m:ctrlPr>
                                </m:sSupPr>
                                <m:e>
                                  <m:sSub>
                                    <m:sSubPr>
                                      <m:ctrlPr>
                                        <a:rPr lang="de-DE" sz="1400" i="1" smtClean="0">
                                          <a:solidFill>
                                            <a:srgbClr val="0000CC"/>
                                          </a:solidFill>
                                          <a:latin typeface="Cambria Math" panose="02040503050406030204" pitchFamily="18" charset="0"/>
                                          <a:ea typeface="Cambria Math"/>
                                        </a:rPr>
                                      </m:ctrlPr>
                                    </m:sSubPr>
                                    <m:e>
                                      <m:r>
                                        <a:rPr lang="de-DE" sz="1400" i="1" smtClean="0">
                                          <a:solidFill>
                                            <a:srgbClr val="0000CC"/>
                                          </a:solidFill>
                                          <a:latin typeface="Cambria Math"/>
                                          <a:ea typeface="Cambria Math"/>
                                        </a:rPr>
                                        <m:t>𝑇</m:t>
                                      </m:r>
                                    </m:e>
                                    <m:sub>
                                      <m:r>
                                        <a:rPr lang="de-DE" sz="1400" i="1" smtClean="0">
                                          <a:solidFill>
                                            <a:srgbClr val="0000CC"/>
                                          </a:solidFill>
                                          <a:latin typeface="Cambria Math"/>
                                          <a:ea typeface="Cambria Math"/>
                                        </a:rPr>
                                        <m:t>𝑙𝑎𝑏</m:t>
                                      </m:r>
                                    </m:sub>
                                  </m:sSub>
                                </m:e>
                                <m:sup>
                                  <m:r>
                                    <a:rPr lang="de-DE" sz="1400" i="1" smtClean="0">
                                      <a:solidFill>
                                        <a:srgbClr val="0000CC"/>
                                      </a:solidFill>
                                      <a:latin typeface="Cambria Math"/>
                                      <a:ea typeface="Cambria Math"/>
                                    </a:rPr>
                                    <m:t>2</m:t>
                                  </m:r>
                                </m:sup>
                              </m:sSup>
                              <m:r>
                                <a:rPr lang="de-DE" sz="1400" i="1" smtClean="0">
                                  <a:solidFill>
                                    <a:srgbClr val="0000CC"/>
                                  </a:solidFill>
                                  <a:latin typeface="Cambria Math"/>
                                  <a:ea typeface="Cambria Math"/>
                                </a:rPr>
                                <m:t>+1863∙</m:t>
                              </m:r>
                              <m:sSub>
                                <m:sSubPr>
                                  <m:ctrlPr>
                                    <a:rPr lang="de-DE" sz="1400" i="1" smtClean="0">
                                      <a:solidFill>
                                        <a:srgbClr val="0000CC"/>
                                      </a:solidFill>
                                      <a:latin typeface="Cambria Math" panose="02040503050406030204" pitchFamily="18" charset="0"/>
                                      <a:ea typeface="Cambria Math"/>
                                    </a:rPr>
                                  </m:ctrlPr>
                                </m:sSubPr>
                                <m:e>
                                  <m:r>
                                    <a:rPr lang="de-DE" sz="1400" i="1" smtClean="0">
                                      <a:solidFill>
                                        <a:srgbClr val="0000CC"/>
                                      </a:solidFill>
                                      <a:latin typeface="Cambria Math"/>
                                      <a:ea typeface="Cambria Math"/>
                                    </a:rPr>
                                    <m:t>𝐴</m:t>
                                  </m:r>
                                </m:e>
                                <m:sub>
                                  <m:r>
                                    <a:rPr lang="de-DE" sz="1400" i="1" smtClean="0">
                                      <a:solidFill>
                                        <a:srgbClr val="0000CC"/>
                                      </a:solidFill>
                                      <a:latin typeface="Cambria Math"/>
                                      <a:ea typeface="Cambria Math"/>
                                    </a:rPr>
                                    <m:t>1</m:t>
                                  </m:r>
                                </m:sub>
                              </m:sSub>
                              <m:r>
                                <a:rPr lang="de-DE" sz="1400" i="1" smtClean="0">
                                  <a:solidFill>
                                    <a:srgbClr val="0000CC"/>
                                  </a:solidFill>
                                  <a:latin typeface="Cambria Math"/>
                                  <a:ea typeface="Cambria Math"/>
                                </a:rPr>
                                <m:t>∙</m:t>
                              </m:r>
                              <m:sSub>
                                <m:sSubPr>
                                  <m:ctrlPr>
                                    <a:rPr lang="de-DE" sz="1400" i="1" smtClean="0">
                                      <a:solidFill>
                                        <a:srgbClr val="0000CC"/>
                                      </a:solidFill>
                                      <a:latin typeface="Cambria Math" panose="02040503050406030204" pitchFamily="18" charset="0"/>
                                      <a:ea typeface="Cambria Math"/>
                                    </a:rPr>
                                  </m:ctrlPr>
                                </m:sSubPr>
                                <m:e>
                                  <m:r>
                                    <a:rPr lang="de-DE" sz="1400" i="1" smtClean="0">
                                      <a:solidFill>
                                        <a:srgbClr val="0000CC"/>
                                      </a:solidFill>
                                      <a:latin typeface="Cambria Math"/>
                                      <a:ea typeface="Cambria Math"/>
                                    </a:rPr>
                                    <m:t>𝑇</m:t>
                                  </m:r>
                                </m:e>
                                <m:sub>
                                  <m:r>
                                    <a:rPr lang="de-DE" sz="1400" i="1" smtClean="0">
                                      <a:solidFill>
                                        <a:srgbClr val="0000CC"/>
                                      </a:solidFill>
                                      <a:latin typeface="Cambria Math"/>
                                      <a:ea typeface="Cambria Math"/>
                                    </a:rPr>
                                    <m:t>𝑙𝑎𝑏</m:t>
                                  </m:r>
                                </m:sub>
                              </m:sSub>
                            </m:e>
                          </m:rad>
                        </m:num>
                        <m:den>
                          <m:r>
                            <a:rPr lang="de-DE" sz="1400" i="1" smtClean="0">
                              <a:solidFill>
                                <a:srgbClr val="0000CC"/>
                              </a:solidFill>
                              <a:latin typeface="Cambria Math"/>
                              <a:ea typeface="Cambria Math"/>
                            </a:rPr>
                            <m:t>931.5∙</m:t>
                          </m:r>
                          <m:sSub>
                            <m:sSubPr>
                              <m:ctrlPr>
                                <a:rPr lang="de-DE" sz="1400" i="1" smtClean="0">
                                  <a:solidFill>
                                    <a:srgbClr val="0000CC"/>
                                  </a:solidFill>
                                  <a:latin typeface="Cambria Math" panose="02040503050406030204" pitchFamily="18" charset="0"/>
                                  <a:ea typeface="Cambria Math"/>
                                </a:rPr>
                              </m:ctrlPr>
                            </m:sSubPr>
                            <m:e>
                              <m:r>
                                <a:rPr lang="de-DE" sz="1400" i="1" smtClean="0">
                                  <a:solidFill>
                                    <a:srgbClr val="0000CC"/>
                                  </a:solidFill>
                                  <a:latin typeface="Cambria Math"/>
                                  <a:ea typeface="Cambria Math"/>
                                </a:rPr>
                                <m:t>𝐴</m:t>
                              </m:r>
                            </m:e>
                            <m:sub>
                              <m:r>
                                <a:rPr lang="de-DE" sz="1400" i="1" smtClean="0">
                                  <a:solidFill>
                                    <a:srgbClr val="0000CC"/>
                                  </a:solidFill>
                                  <a:latin typeface="Cambria Math"/>
                                  <a:ea typeface="Cambria Math"/>
                                </a:rPr>
                                <m:t>1</m:t>
                              </m:r>
                            </m:sub>
                          </m:sSub>
                          <m:r>
                            <a:rPr lang="de-DE" sz="1400" i="1" smtClean="0">
                              <a:solidFill>
                                <a:srgbClr val="0000CC"/>
                              </a:solidFill>
                              <a:latin typeface="Cambria Math"/>
                              <a:ea typeface="Cambria Math"/>
                            </a:rPr>
                            <m:t>+</m:t>
                          </m:r>
                          <m:sSub>
                            <m:sSubPr>
                              <m:ctrlPr>
                                <a:rPr lang="de-DE" sz="1400" i="1" smtClean="0">
                                  <a:solidFill>
                                    <a:srgbClr val="0000CC"/>
                                  </a:solidFill>
                                  <a:latin typeface="Cambria Math" panose="02040503050406030204" pitchFamily="18" charset="0"/>
                                  <a:ea typeface="Cambria Math"/>
                                </a:rPr>
                              </m:ctrlPr>
                            </m:sSubPr>
                            <m:e>
                              <m:r>
                                <a:rPr lang="de-DE" sz="1400" i="1" smtClean="0">
                                  <a:solidFill>
                                    <a:srgbClr val="0000CC"/>
                                  </a:solidFill>
                                  <a:latin typeface="Cambria Math"/>
                                  <a:ea typeface="Cambria Math"/>
                                </a:rPr>
                                <m:t>𝑇</m:t>
                              </m:r>
                            </m:e>
                            <m:sub>
                              <m:r>
                                <a:rPr lang="de-DE" sz="1400" i="1" smtClean="0">
                                  <a:solidFill>
                                    <a:srgbClr val="0000CC"/>
                                  </a:solidFill>
                                  <a:latin typeface="Cambria Math"/>
                                  <a:ea typeface="Cambria Math"/>
                                </a:rPr>
                                <m:t>𝑙𝑎𝑏</m:t>
                              </m:r>
                            </m:sub>
                          </m:sSub>
                        </m:den>
                      </m:f>
                    </m:oMath>
                  </m:oMathPara>
                </a14:m>
                <a:endParaRPr lang="de-DE" sz="1400" dirty="0">
                  <a:solidFill>
                    <a:srgbClr val="0000CC"/>
                  </a:solidFill>
                </a:endParaRPr>
              </a:p>
            </p:txBody>
          </p:sp>
        </mc:Choice>
        <mc:Fallback xmlns="">
          <p:sp>
            <p:nvSpPr>
              <p:cNvPr id="11" name="Textfeld 10"/>
              <p:cNvSpPr txBox="1">
                <a:spLocks noRot="1" noChangeAspect="1" noMove="1" noResize="1" noEditPoints="1" noAdjustHandles="1" noChangeArrowheads="1" noChangeShapeType="1" noTextEdit="1"/>
              </p:cNvSpPr>
              <p:nvPr/>
            </p:nvSpPr>
            <p:spPr>
              <a:xfrm>
                <a:off x="1800000" y="3996000"/>
                <a:ext cx="2456506" cy="768480"/>
              </a:xfrm>
              <a:prstGeom prst="rect">
                <a:avLst/>
              </a:prstGeom>
              <a:blipFill rotWithShape="1">
                <a:blip r:embed="rId4"/>
                <a:stretch>
                  <a:fillRect/>
                </a:stretch>
              </a:blipFill>
            </p:spPr>
            <p:txBody>
              <a:bodyPr/>
              <a:lstStyle/>
              <a:p>
                <a:r>
                  <a:rPr lang="en-US">
                    <a:noFill/>
                  </a:rPr>
                  <a:t> </a:t>
                </a:r>
              </a:p>
            </p:txBody>
          </p:sp>
        </mc:Fallback>
      </mc:AlternateContent>
      <p:sp>
        <p:nvSpPr>
          <p:cNvPr id="9" name="Textfeld 8"/>
          <p:cNvSpPr txBox="1"/>
          <p:nvPr/>
        </p:nvSpPr>
        <p:spPr>
          <a:xfrm>
            <a:off x="539552" y="4320000"/>
            <a:ext cx="1247457" cy="307777"/>
          </a:xfrm>
          <a:prstGeom prst="rect">
            <a:avLst/>
          </a:prstGeom>
          <a:noFill/>
        </p:spPr>
        <p:txBody>
          <a:bodyPr wrap="none" rtlCol="0">
            <a:spAutoFit/>
          </a:bodyPr>
          <a:lstStyle/>
          <a:p>
            <a:r>
              <a:rPr lang="en-US" sz="1400" dirty="0" smtClean="0">
                <a:solidFill>
                  <a:srgbClr val="0000CC"/>
                </a:solidFill>
              </a:rPr>
              <a:t>beam velocity:</a:t>
            </a:r>
            <a:endParaRPr lang="en-US" sz="1400" dirty="0">
              <a:solidFill>
                <a:srgbClr val="0000CC"/>
              </a:solidFill>
            </a:endParaRPr>
          </a:p>
        </p:txBody>
      </p:sp>
      <p:sp>
        <p:nvSpPr>
          <p:cNvPr id="10" name="Textfeld 9"/>
          <p:cNvSpPr txBox="1"/>
          <p:nvPr/>
        </p:nvSpPr>
        <p:spPr>
          <a:xfrm>
            <a:off x="540000" y="5040000"/>
            <a:ext cx="1083886" cy="307777"/>
          </a:xfrm>
          <a:prstGeom prst="rect">
            <a:avLst/>
          </a:prstGeom>
          <a:noFill/>
        </p:spPr>
        <p:txBody>
          <a:bodyPr wrap="none" rtlCol="0">
            <a:spAutoFit/>
          </a:bodyPr>
          <a:lstStyle/>
          <a:p>
            <a:r>
              <a:rPr lang="en-US" sz="1400" dirty="0" smtClean="0">
                <a:solidFill>
                  <a:srgbClr val="0000CC"/>
                </a:solidFill>
              </a:rPr>
              <a:t>total energy:</a:t>
            </a:r>
            <a:endParaRPr lang="en-US" sz="1400" dirty="0">
              <a:solidFill>
                <a:srgbClr val="0000CC"/>
              </a:solidFill>
            </a:endParaRPr>
          </a:p>
        </p:txBody>
      </p:sp>
      <mc:AlternateContent xmlns:mc="http://schemas.openxmlformats.org/markup-compatibility/2006" xmlns:a14="http://schemas.microsoft.com/office/drawing/2010/main">
        <mc:Choice Requires="a14">
          <p:sp>
            <p:nvSpPr>
              <p:cNvPr id="14" name="Textfeld 13"/>
              <p:cNvSpPr txBox="1"/>
              <p:nvPr/>
            </p:nvSpPr>
            <p:spPr>
              <a:xfrm>
                <a:off x="1800000" y="5040000"/>
                <a:ext cx="163166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srgbClr val="0000CC"/>
                          </a:solidFill>
                          <a:latin typeface="Cambria Math"/>
                        </a:rPr>
                        <m:t>𝐸</m:t>
                      </m:r>
                      <m:r>
                        <a:rPr lang="de-DE" sz="1400" i="1" smtClean="0">
                          <a:solidFill>
                            <a:srgbClr val="0000CC"/>
                          </a:solidFill>
                          <a:latin typeface="Cambria Math"/>
                        </a:rPr>
                        <m:t>=</m:t>
                      </m:r>
                      <m:sSub>
                        <m:sSubPr>
                          <m:ctrlPr>
                            <a:rPr lang="de-DE" sz="1400" i="1" smtClean="0">
                              <a:solidFill>
                                <a:srgbClr val="0000CC"/>
                              </a:solidFill>
                              <a:latin typeface="Cambria Math" panose="02040503050406030204" pitchFamily="18" charset="0"/>
                            </a:rPr>
                          </m:ctrlPr>
                        </m:sSubPr>
                        <m:e>
                          <m:r>
                            <a:rPr lang="de-DE" sz="1400" i="1" smtClean="0">
                              <a:solidFill>
                                <a:srgbClr val="0000CC"/>
                              </a:solidFill>
                              <a:latin typeface="Cambria Math"/>
                            </a:rPr>
                            <m:t>𝑇</m:t>
                          </m:r>
                        </m:e>
                        <m:sub>
                          <m:r>
                            <a:rPr lang="de-DE" sz="1400" i="1" smtClean="0">
                              <a:solidFill>
                                <a:srgbClr val="0000CC"/>
                              </a:solidFill>
                              <a:latin typeface="Cambria Math"/>
                            </a:rPr>
                            <m:t>𝑙𝑎𝑏</m:t>
                          </m:r>
                        </m:sub>
                      </m:sSub>
                      <m:r>
                        <a:rPr lang="de-DE" sz="1400" i="1" smtClean="0">
                          <a:solidFill>
                            <a:srgbClr val="0000CC"/>
                          </a:solidFill>
                          <a:latin typeface="Cambria Math"/>
                        </a:rPr>
                        <m:t>+</m:t>
                      </m:r>
                      <m:sSub>
                        <m:sSubPr>
                          <m:ctrlPr>
                            <a:rPr lang="de-DE" sz="1400" i="1" smtClean="0">
                              <a:solidFill>
                                <a:srgbClr val="0000CC"/>
                              </a:solidFill>
                              <a:latin typeface="Cambria Math" panose="02040503050406030204" pitchFamily="18" charset="0"/>
                            </a:rPr>
                          </m:ctrlPr>
                        </m:sSubPr>
                        <m:e>
                          <m:r>
                            <a:rPr lang="de-DE" sz="1400" i="1" smtClean="0">
                              <a:solidFill>
                                <a:srgbClr val="0000CC"/>
                              </a:solidFill>
                              <a:latin typeface="Cambria Math"/>
                            </a:rPr>
                            <m:t>𝑚</m:t>
                          </m:r>
                        </m:e>
                        <m:sub>
                          <m:r>
                            <a:rPr lang="de-DE" sz="1400" i="1" smtClean="0">
                              <a:solidFill>
                                <a:srgbClr val="0000CC"/>
                              </a:solidFill>
                              <a:latin typeface="Cambria Math"/>
                            </a:rPr>
                            <m:t>0</m:t>
                          </m:r>
                        </m:sub>
                      </m:sSub>
                      <m:r>
                        <a:rPr lang="de-DE" sz="1400" i="1" smtClean="0">
                          <a:solidFill>
                            <a:srgbClr val="0000CC"/>
                          </a:solidFill>
                          <a:latin typeface="Cambria Math"/>
                          <a:ea typeface="Cambria Math"/>
                        </a:rPr>
                        <m:t>∙</m:t>
                      </m:r>
                      <m:sSup>
                        <m:sSupPr>
                          <m:ctrlPr>
                            <a:rPr lang="de-DE" sz="1400" i="1" smtClean="0">
                              <a:solidFill>
                                <a:srgbClr val="0000CC"/>
                              </a:solidFill>
                              <a:latin typeface="Cambria Math" panose="02040503050406030204" pitchFamily="18" charset="0"/>
                              <a:ea typeface="Cambria Math"/>
                            </a:rPr>
                          </m:ctrlPr>
                        </m:sSupPr>
                        <m:e>
                          <m:r>
                            <a:rPr lang="de-DE" sz="1400" i="1" smtClean="0">
                              <a:solidFill>
                                <a:srgbClr val="0000CC"/>
                              </a:solidFill>
                              <a:latin typeface="Cambria Math"/>
                              <a:ea typeface="Cambria Math"/>
                            </a:rPr>
                            <m:t>𝑐</m:t>
                          </m:r>
                        </m:e>
                        <m:sup>
                          <m:r>
                            <a:rPr lang="de-DE" sz="1400" i="1" smtClean="0">
                              <a:solidFill>
                                <a:srgbClr val="0000CC"/>
                              </a:solidFill>
                              <a:latin typeface="Cambria Math"/>
                              <a:ea typeface="Cambria Math"/>
                            </a:rPr>
                            <m:t>2</m:t>
                          </m:r>
                        </m:sup>
                      </m:sSup>
                    </m:oMath>
                  </m:oMathPara>
                </a14:m>
                <a:endParaRPr lang="de-DE" sz="1400" dirty="0">
                  <a:solidFill>
                    <a:prstClr val="black"/>
                  </a:solidFill>
                </a:endParaRPr>
              </a:p>
            </p:txBody>
          </p:sp>
        </mc:Choice>
        <mc:Fallback xmlns="">
          <p:sp>
            <p:nvSpPr>
              <p:cNvPr id="14" name="Textfeld 13"/>
              <p:cNvSpPr txBox="1">
                <a:spLocks noRot="1" noChangeAspect="1" noMove="1" noResize="1" noEditPoints="1" noAdjustHandles="1" noChangeArrowheads="1" noChangeShapeType="1" noTextEdit="1"/>
              </p:cNvSpPr>
              <p:nvPr/>
            </p:nvSpPr>
            <p:spPr>
              <a:xfrm>
                <a:off x="1800000" y="5040000"/>
                <a:ext cx="1631665" cy="307777"/>
              </a:xfrm>
              <a:prstGeom prst="rect">
                <a:avLst/>
              </a:prstGeom>
              <a:blipFill rotWithShape="1">
                <a:blip r:embed="rId5"/>
                <a:stretch>
                  <a:fillRect/>
                </a:stretch>
              </a:blipFill>
            </p:spPr>
            <p:txBody>
              <a:bodyPr/>
              <a:lstStyle/>
              <a:p>
                <a:r>
                  <a:rPr lang="en-US">
                    <a:noFill/>
                  </a:rPr>
                  <a:t> </a:t>
                </a:r>
              </a:p>
            </p:txBody>
          </p:sp>
        </mc:Fallback>
      </mc:AlternateContent>
      <p:sp>
        <p:nvSpPr>
          <p:cNvPr id="15" name="Textfeld 14"/>
          <p:cNvSpPr txBox="1"/>
          <p:nvPr/>
        </p:nvSpPr>
        <p:spPr>
          <a:xfrm>
            <a:off x="540000" y="5940000"/>
            <a:ext cx="8280472" cy="461665"/>
          </a:xfrm>
          <a:prstGeom prst="rect">
            <a:avLst/>
          </a:prstGeom>
          <a:noFill/>
        </p:spPr>
        <p:txBody>
          <a:bodyPr wrap="square" rtlCol="0">
            <a:spAutoFit/>
          </a:bodyPr>
          <a:lstStyle/>
          <a:p>
            <a:r>
              <a:rPr lang="en-US" sz="1200" dirty="0" smtClean="0">
                <a:solidFill>
                  <a:prstClr val="black"/>
                </a:solidFill>
                <a:latin typeface="Times New Roman" panose="02020603050405020304" pitchFamily="18" charset="0"/>
                <a:cs typeface="Times New Roman" panose="02020603050405020304" pitchFamily="18" charset="0"/>
              </a:rPr>
              <a:t>The relevant formulae are calculated if A</a:t>
            </a:r>
            <a:r>
              <a:rPr lang="en-US" sz="1200" baseline="-25000" dirty="0" smtClean="0">
                <a:solidFill>
                  <a:prstClr val="black"/>
                </a:solidFill>
                <a:latin typeface="Times New Roman" panose="02020603050405020304" pitchFamily="18" charset="0"/>
                <a:cs typeface="Times New Roman" panose="02020603050405020304" pitchFamily="18" charset="0"/>
              </a:rPr>
              <a:t>1</a:t>
            </a:r>
            <a:r>
              <a:rPr lang="en-US" sz="1200" dirty="0" smtClean="0">
                <a:solidFill>
                  <a:prstClr val="black"/>
                </a:solidFill>
                <a:latin typeface="Times New Roman" panose="02020603050405020304" pitchFamily="18" charset="0"/>
                <a:cs typeface="Times New Roman" panose="02020603050405020304" pitchFamily="18" charset="0"/>
              </a:rPr>
              <a:t>, Z</a:t>
            </a:r>
            <a:r>
              <a:rPr lang="en-US" sz="1200" baseline="-25000" dirty="0" smtClean="0">
                <a:solidFill>
                  <a:prstClr val="black"/>
                </a:solidFill>
                <a:latin typeface="Times New Roman" panose="02020603050405020304" pitchFamily="18" charset="0"/>
                <a:cs typeface="Times New Roman" panose="02020603050405020304" pitchFamily="18" charset="0"/>
              </a:rPr>
              <a:t>1</a:t>
            </a:r>
            <a:r>
              <a:rPr lang="en-US" sz="1200" dirty="0" smtClean="0">
                <a:solidFill>
                  <a:prstClr val="black"/>
                </a:solidFill>
                <a:latin typeface="Times New Roman" panose="02020603050405020304" pitchFamily="18" charset="0"/>
                <a:cs typeface="Times New Roman" panose="02020603050405020304" pitchFamily="18" charset="0"/>
              </a:rPr>
              <a:t> and A</a:t>
            </a:r>
            <a:r>
              <a:rPr lang="en-US" sz="1200" baseline="-25000" dirty="0" smtClean="0">
                <a:solidFill>
                  <a:prstClr val="black"/>
                </a:solidFill>
                <a:latin typeface="Times New Roman" panose="02020603050405020304" pitchFamily="18" charset="0"/>
                <a:cs typeface="Times New Roman" panose="02020603050405020304" pitchFamily="18" charset="0"/>
              </a:rPr>
              <a:t>2</a:t>
            </a:r>
            <a:r>
              <a:rPr lang="en-US" sz="1200" dirty="0" smtClean="0">
                <a:solidFill>
                  <a:prstClr val="black"/>
                </a:solidFill>
                <a:latin typeface="Times New Roman" panose="02020603050405020304" pitchFamily="18" charset="0"/>
                <a:cs typeface="Times New Roman" panose="02020603050405020304" pitchFamily="18" charset="0"/>
              </a:rPr>
              <a:t>, Z</a:t>
            </a:r>
            <a:r>
              <a:rPr lang="en-US" sz="1200" baseline="-25000" dirty="0" smtClean="0">
                <a:solidFill>
                  <a:prstClr val="black"/>
                </a:solidFill>
                <a:latin typeface="Times New Roman" panose="02020603050405020304" pitchFamily="18" charset="0"/>
                <a:cs typeface="Times New Roman" panose="02020603050405020304" pitchFamily="18" charset="0"/>
              </a:rPr>
              <a:t>2</a:t>
            </a:r>
            <a:r>
              <a:rPr lang="en-US" sz="1200" dirty="0" smtClean="0">
                <a:solidFill>
                  <a:prstClr val="black"/>
                </a:solidFill>
                <a:latin typeface="Times New Roman" panose="02020603050405020304" pitchFamily="18" charset="0"/>
                <a:cs typeface="Times New Roman" panose="02020603050405020304" pitchFamily="18" charset="0"/>
              </a:rPr>
              <a:t> are the mass number (u) and charge number of the projectile and target nucleus, respectively, and </a:t>
            </a:r>
            <a:r>
              <a:rPr lang="en-US" sz="1200" dirty="0" err="1" smtClean="0">
                <a:solidFill>
                  <a:prstClr val="black"/>
                </a:solidFill>
                <a:latin typeface="Times New Roman" panose="02020603050405020304" pitchFamily="18" charset="0"/>
                <a:cs typeface="Times New Roman" panose="02020603050405020304" pitchFamily="18" charset="0"/>
              </a:rPr>
              <a:t>T</a:t>
            </a:r>
            <a:r>
              <a:rPr lang="en-US" sz="1200" baseline="-25000" dirty="0" err="1" smtClean="0">
                <a:solidFill>
                  <a:prstClr val="black"/>
                </a:solidFill>
                <a:latin typeface="Times New Roman" panose="02020603050405020304" pitchFamily="18" charset="0"/>
                <a:cs typeface="Times New Roman" panose="02020603050405020304" pitchFamily="18" charset="0"/>
              </a:rPr>
              <a:t>lab</a:t>
            </a:r>
            <a:r>
              <a:rPr lang="en-US" sz="1200" dirty="0" smtClean="0">
                <a:solidFill>
                  <a:prstClr val="black"/>
                </a:solidFill>
                <a:latin typeface="Times New Roman" panose="02020603050405020304" pitchFamily="18" charset="0"/>
                <a:cs typeface="Times New Roman" panose="02020603050405020304" pitchFamily="18" charset="0"/>
              </a:rPr>
              <a:t> is the laboratory energy (MeV).</a:t>
            </a:r>
            <a:endParaRPr lang="en-US" sz="1200" dirty="0">
              <a:solidFill>
                <a:prstClr val="black"/>
              </a:solidFill>
              <a:latin typeface="Times New Roman" panose="02020603050405020304" pitchFamily="18" charset="0"/>
              <a:cs typeface="Times New Roman" panose="02020603050405020304" pitchFamily="18" charset="0"/>
            </a:endParaRPr>
          </a:p>
        </p:txBody>
      </p:sp>
      <p:sp>
        <p:nvSpPr>
          <p:cNvPr id="12" name="Rechteck 11"/>
          <p:cNvSpPr/>
          <p:nvPr/>
        </p:nvSpPr>
        <p:spPr>
          <a:xfrm>
            <a:off x="4680000" y="4320000"/>
            <a:ext cx="2108269" cy="307777"/>
          </a:xfrm>
          <a:prstGeom prst="rect">
            <a:avLst/>
          </a:prstGeom>
        </p:spPr>
        <p:txBody>
          <a:bodyPr wrap="none">
            <a:spAutoFit/>
          </a:bodyPr>
          <a:lstStyle/>
          <a:p>
            <a:r>
              <a:rPr lang="en-US" sz="1400" dirty="0">
                <a:solidFill>
                  <a:prstClr val="black"/>
                </a:solidFill>
                <a:latin typeface="Times New Roman" panose="02020603050405020304" pitchFamily="18" charset="0"/>
                <a:cs typeface="Times New Roman" panose="02020603050405020304" pitchFamily="18" charset="0"/>
              </a:rPr>
              <a:t>Lorentz contraction factor:</a:t>
            </a:r>
          </a:p>
        </p:txBody>
      </p:sp>
      <mc:AlternateContent xmlns:mc="http://schemas.openxmlformats.org/markup-compatibility/2006" xmlns:a14="http://schemas.microsoft.com/office/drawing/2010/main">
        <mc:Choice Requires="a14">
          <p:sp>
            <p:nvSpPr>
              <p:cNvPr id="17" name="Textfeld 16"/>
              <p:cNvSpPr txBox="1"/>
              <p:nvPr/>
            </p:nvSpPr>
            <p:spPr>
              <a:xfrm>
                <a:off x="6840000" y="4212000"/>
                <a:ext cx="1830309" cy="536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ea typeface="Cambria Math"/>
                        </a:rPr>
                        <m:t>𝛾</m:t>
                      </m:r>
                      <m:r>
                        <a:rPr lang="de-DE" sz="1400" i="1" smtClean="0">
                          <a:solidFill>
                            <a:prstClr val="black"/>
                          </a:solidFill>
                          <a:latin typeface="Cambria Math"/>
                          <a:ea typeface="Cambria Math"/>
                        </a:rPr>
                        <m:t>=</m:t>
                      </m:r>
                      <m:f>
                        <m:fPr>
                          <m:ctrlPr>
                            <a:rPr lang="de-DE" sz="1400" i="1" smtClean="0">
                              <a:solidFill>
                                <a:prstClr val="black"/>
                              </a:solidFill>
                              <a:latin typeface="Cambria Math" panose="02040503050406030204" pitchFamily="18" charset="0"/>
                              <a:ea typeface="Cambria Math"/>
                            </a:rPr>
                          </m:ctrlPr>
                        </m:fPr>
                        <m:num>
                          <m:r>
                            <a:rPr lang="de-DE" sz="1400" i="1" smtClean="0">
                              <a:solidFill>
                                <a:prstClr val="black"/>
                              </a:solidFill>
                              <a:latin typeface="Cambria Math"/>
                              <a:ea typeface="Cambria Math"/>
                            </a:rPr>
                            <m:t>931.5∙</m:t>
                          </m:r>
                          <m:sSub>
                            <m:sSubPr>
                              <m:ctrlPr>
                                <a:rPr lang="de-DE" sz="1400" i="1" smtClean="0">
                                  <a:solidFill>
                                    <a:prstClr val="black"/>
                                  </a:solidFill>
                                  <a:latin typeface="Cambria Math" panose="02040503050406030204" pitchFamily="18" charset="0"/>
                                  <a:ea typeface="Cambria Math"/>
                                </a:rPr>
                              </m:ctrlPr>
                            </m:sSubPr>
                            <m:e>
                              <m:r>
                                <a:rPr lang="de-DE" sz="1400" i="1" smtClean="0">
                                  <a:solidFill>
                                    <a:prstClr val="black"/>
                                  </a:solidFill>
                                  <a:latin typeface="Cambria Math"/>
                                  <a:ea typeface="Cambria Math"/>
                                </a:rPr>
                                <m:t>𝐴</m:t>
                              </m:r>
                            </m:e>
                            <m:sub>
                              <m:r>
                                <a:rPr lang="de-DE" sz="1400" i="1" smtClean="0">
                                  <a:solidFill>
                                    <a:prstClr val="black"/>
                                  </a:solidFill>
                                  <a:latin typeface="Cambria Math"/>
                                  <a:ea typeface="Cambria Math"/>
                                </a:rPr>
                                <m:t>1</m:t>
                              </m:r>
                            </m:sub>
                          </m:sSub>
                          <m:r>
                            <a:rPr lang="de-DE" sz="1400" i="1" smtClean="0">
                              <a:solidFill>
                                <a:prstClr val="black"/>
                              </a:solidFill>
                              <a:latin typeface="Cambria Math"/>
                              <a:ea typeface="Cambria Math"/>
                            </a:rPr>
                            <m:t>+</m:t>
                          </m:r>
                          <m:sSub>
                            <m:sSubPr>
                              <m:ctrlPr>
                                <a:rPr lang="de-DE" sz="1400" i="1" smtClean="0">
                                  <a:solidFill>
                                    <a:prstClr val="black"/>
                                  </a:solidFill>
                                  <a:latin typeface="Cambria Math" panose="02040503050406030204" pitchFamily="18" charset="0"/>
                                  <a:ea typeface="Cambria Math"/>
                                </a:rPr>
                              </m:ctrlPr>
                            </m:sSubPr>
                            <m:e>
                              <m:r>
                                <a:rPr lang="de-DE" sz="1400" i="1" smtClean="0">
                                  <a:solidFill>
                                    <a:prstClr val="black"/>
                                  </a:solidFill>
                                  <a:latin typeface="Cambria Math"/>
                                  <a:ea typeface="Cambria Math"/>
                                </a:rPr>
                                <m:t>𝑇</m:t>
                              </m:r>
                            </m:e>
                            <m:sub>
                              <m:r>
                                <a:rPr lang="de-DE" sz="1400" i="1" smtClean="0">
                                  <a:solidFill>
                                    <a:prstClr val="black"/>
                                  </a:solidFill>
                                  <a:latin typeface="Cambria Math"/>
                                  <a:ea typeface="Cambria Math"/>
                                </a:rPr>
                                <m:t>𝑙𝑎𝑏</m:t>
                              </m:r>
                            </m:sub>
                          </m:sSub>
                        </m:num>
                        <m:den>
                          <m:r>
                            <a:rPr lang="de-DE" sz="1400" i="1" smtClean="0">
                              <a:solidFill>
                                <a:prstClr val="black"/>
                              </a:solidFill>
                              <a:latin typeface="Cambria Math"/>
                              <a:ea typeface="Cambria Math"/>
                            </a:rPr>
                            <m:t>931.5∙</m:t>
                          </m:r>
                          <m:sSub>
                            <m:sSubPr>
                              <m:ctrlPr>
                                <a:rPr lang="de-DE" sz="1400" i="1" smtClean="0">
                                  <a:solidFill>
                                    <a:prstClr val="black"/>
                                  </a:solidFill>
                                  <a:latin typeface="Cambria Math" panose="02040503050406030204" pitchFamily="18" charset="0"/>
                                  <a:ea typeface="Cambria Math"/>
                                </a:rPr>
                              </m:ctrlPr>
                            </m:sSubPr>
                            <m:e>
                              <m:r>
                                <a:rPr lang="de-DE" sz="1400" i="1" smtClean="0">
                                  <a:solidFill>
                                    <a:prstClr val="black"/>
                                  </a:solidFill>
                                  <a:latin typeface="Cambria Math"/>
                                  <a:ea typeface="Cambria Math"/>
                                </a:rPr>
                                <m:t>𝐴</m:t>
                              </m:r>
                            </m:e>
                            <m:sub>
                              <m:r>
                                <a:rPr lang="de-DE" sz="1400" i="1" smtClean="0">
                                  <a:solidFill>
                                    <a:prstClr val="black"/>
                                  </a:solidFill>
                                  <a:latin typeface="Cambria Math"/>
                                  <a:ea typeface="Cambria Math"/>
                                </a:rPr>
                                <m:t>1</m:t>
                              </m:r>
                            </m:sub>
                          </m:sSub>
                        </m:den>
                      </m:f>
                    </m:oMath>
                  </m:oMathPara>
                </a14:m>
                <a:endParaRPr lang="de-DE" sz="1400" dirty="0">
                  <a:solidFill>
                    <a:prstClr val="black"/>
                  </a:solidFill>
                </a:endParaRPr>
              </a:p>
            </p:txBody>
          </p:sp>
        </mc:Choice>
        <mc:Fallback xmlns="">
          <p:sp>
            <p:nvSpPr>
              <p:cNvPr id="17" name="Textfeld 16"/>
              <p:cNvSpPr txBox="1">
                <a:spLocks noRot="1" noChangeAspect="1" noMove="1" noResize="1" noEditPoints="1" noAdjustHandles="1" noChangeArrowheads="1" noChangeShapeType="1" noTextEdit="1"/>
              </p:cNvSpPr>
              <p:nvPr/>
            </p:nvSpPr>
            <p:spPr>
              <a:xfrm>
                <a:off x="6840000" y="4212000"/>
                <a:ext cx="1830309" cy="53662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6012000" y="4698000"/>
                <a:ext cx="2680542" cy="767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𝛽</m:t>
                      </m:r>
                      <m:r>
                        <a:rPr lang="en-US" sz="1400" i="1" smtClean="0">
                          <a:latin typeface="Cambria Math"/>
                          <a:ea typeface="Cambria Math"/>
                        </a:rPr>
                        <m:t>∙</m:t>
                      </m:r>
                      <m:r>
                        <a:rPr lang="en-US" sz="1400" i="1" smtClean="0">
                          <a:latin typeface="Cambria Math"/>
                          <a:ea typeface="Cambria Math"/>
                        </a:rPr>
                        <m:t>𝛾</m:t>
                      </m:r>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ad>
                            <m:radPr>
                              <m:degHide m:val="on"/>
                              <m:ctrlPr>
                                <a:rPr lang="de-DE" sz="1400" b="0" i="1" smtClean="0">
                                  <a:latin typeface="Cambria Math" panose="02040503050406030204" pitchFamily="18" charset="0"/>
                                  <a:ea typeface="Cambria Math"/>
                                </a:rPr>
                              </m:ctrlPr>
                            </m:radPr>
                            <m:deg/>
                            <m:e>
                              <m:sSup>
                                <m:sSupPr>
                                  <m:ctrlPr>
                                    <a:rPr lang="de-DE" sz="1400" b="0" i="1" smtClean="0">
                                      <a:latin typeface="Cambria Math" panose="02040503050406030204" pitchFamily="18" charset="0"/>
                                      <a:ea typeface="Cambria Math"/>
                                    </a:rPr>
                                  </m:ctrlPr>
                                </m:sSup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𝑇</m:t>
                                      </m:r>
                                    </m:e>
                                    <m:sub>
                                      <m:r>
                                        <a:rPr lang="de-DE" sz="1400" b="0" i="1" smtClean="0">
                                          <a:latin typeface="Cambria Math"/>
                                          <a:ea typeface="Cambria Math"/>
                                        </a:rPr>
                                        <m:t>𝑙𝑎𝑏</m:t>
                                      </m:r>
                                    </m:sub>
                                  </m:sSub>
                                </m:e>
                                <m:sup>
                                  <m:r>
                                    <a:rPr lang="de-DE" sz="1400" b="0" i="1" smtClean="0">
                                      <a:latin typeface="Cambria Math"/>
                                      <a:ea typeface="Cambria Math"/>
                                    </a:rPr>
                                    <m:t>2</m:t>
                                  </m:r>
                                </m:sup>
                              </m:sSup>
                              <m:r>
                                <a:rPr lang="de-DE" sz="1400" b="0" i="1" smtClean="0">
                                  <a:latin typeface="Cambria Math"/>
                                  <a:ea typeface="Cambria Math"/>
                                </a:rPr>
                                <m:t>+1863∙</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𝐴</m:t>
                                  </m:r>
                                </m:e>
                                <m:sub>
                                  <m:r>
                                    <a:rPr lang="de-DE" sz="1400" b="0" i="1" smtClean="0">
                                      <a:latin typeface="Cambria Math"/>
                                      <a:ea typeface="Cambria Math"/>
                                    </a:rPr>
                                    <m:t>1</m:t>
                                  </m:r>
                                </m:sub>
                              </m:sSub>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𝑇</m:t>
                                  </m:r>
                                </m:e>
                                <m:sub>
                                  <m:r>
                                    <a:rPr lang="de-DE" sz="1400" b="0" i="1" smtClean="0">
                                      <a:latin typeface="Cambria Math"/>
                                      <a:ea typeface="Cambria Math"/>
                                    </a:rPr>
                                    <m:t>𝑙𝑎𝑏</m:t>
                                  </m:r>
                                </m:sub>
                              </m:sSub>
                            </m:e>
                          </m:rad>
                        </m:num>
                        <m:den>
                          <m:r>
                            <a:rPr lang="de-DE" sz="1400" b="0" i="1" smtClean="0">
                              <a:latin typeface="Cambria Math"/>
                              <a:ea typeface="Cambria Math"/>
                            </a:rPr>
                            <m:t>931.5∙</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𝐴</m:t>
                              </m:r>
                            </m:e>
                            <m:sub>
                              <m:r>
                                <a:rPr lang="de-DE" sz="1400" b="0" i="1" smtClean="0">
                                  <a:latin typeface="Cambria Math"/>
                                  <a:ea typeface="Cambria Math"/>
                                </a:rPr>
                                <m:t>1</m:t>
                              </m:r>
                            </m:sub>
                          </m:sSub>
                        </m:den>
                      </m:f>
                    </m:oMath>
                  </m:oMathPara>
                </a14:m>
                <a:endParaRPr lang="en-US" sz="1400" dirty="0"/>
              </a:p>
            </p:txBody>
          </p:sp>
        </mc:Choice>
        <mc:Fallback xmlns="">
          <p:sp>
            <p:nvSpPr>
              <p:cNvPr id="18" name="Textfeld 17"/>
              <p:cNvSpPr txBox="1">
                <a:spLocks noRot="1" noChangeAspect="1" noMove="1" noResize="1" noEditPoints="1" noAdjustHandles="1" noChangeArrowheads="1" noChangeShapeType="1" noTextEdit="1"/>
              </p:cNvSpPr>
              <p:nvPr/>
            </p:nvSpPr>
            <p:spPr>
              <a:xfrm>
                <a:off x="6012000" y="4698000"/>
                <a:ext cx="2680542" cy="767326"/>
              </a:xfrm>
              <a:prstGeom prst="rect">
                <a:avLst/>
              </a:prstGeom>
              <a:blipFill rotWithShape="1">
                <a:blip r:embed="rId7"/>
                <a:stretch>
                  <a:fillRect/>
                </a:stretch>
              </a:blipFill>
            </p:spPr>
            <p:txBody>
              <a:bodyPr/>
              <a:lstStyle/>
              <a:p>
                <a:r>
                  <a:rPr lang="en-US">
                    <a:noFill/>
                  </a:rPr>
                  <a:t> </a:t>
                </a:r>
              </a:p>
            </p:txBody>
          </p:sp>
        </mc:Fallback>
      </mc:AlternateContent>
      <p:sp>
        <p:nvSpPr>
          <p:cNvPr id="13" name="Textfeld 12"/>
          <p:cNvSpPr txBox="1"/>
          <p:nvPr/>
        </p:nvSpPr>
        <p:spPr>
          <a:xfrm>
            <a:off x="6660000" y="2700000"/>
            <a:ext cx="2304488" cy="523220"/>
          </a:xfrm>
          <a:prstGeom prst="rect">
            <a:avLst/>
          </a:prstGeom>
          <a:noFill/>
        </p:spPr>
        <p:txBody>
          <a:bodyPr wrap="square" rtlCol="0">
            <a:spAutoFit/>
          </a:bodyPr>
          <a:lstStyle/>
          <a:p>
            <a:r>
              <a:rPr lang="en-US" sz="1400" dirty="0" smtClean="0"/>
              <a:t>heavy particle (</a:t>
            </a:r>
            <a:r>
              <a:rPr lang="en-US" sz="1400" b="1" i="1" dirty="0" smtClean="0"/>
              <a:t>p</a:t>
            </a:r>
            <a:r>
              <a:rPr lang="en-US" sz="1400" dirty="0" smtClean="0"/>
              <a:t>) become relativistic at higher energies</a:t>
            </a:r>
            <a:endParaRPr lang="en-US" sz="1400" dirty="0"/>
          </a:p>
        </p:txBody>
      </p:sp>
    </p:spTree>
    <p:extLst>
      <p:ext uri="{BB962C8B-B14F-4D97-AF65-F5344CB8AC3E}">
        <p14:creationId xmlns:p14="http://schemas.microsoft.com/office/powerpoint/2010/main" val="36597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Large Electron Positron Collider (LEP) </a:t>
            </a:r>
            <a:r>
              <a:rPr lang="en-US" sz="1800" dirty="0" smtClean="0">
                <a:solidFill>
                  <a:schemeClr val="tx1"/>
                </a:solidFill>
              </a:rPr>
              <a:t>1989-2000</a:t>
            </a:r>
            <a:endParaRPr lang="en-US" sz="1800" dirty="0">
              <a:solidFill>
                <a:schemeClr val="tx1"/>
              </a:solidFill>
            </a:endParaRPr>
          </a:p>
        </p:txBody>
      </p:sp>
      <mc:AlternateContent xmlns:mc="http://schemas.openxmlformats.org/markup-compatibility/2006" xmlns:a14="http://schemas.microsoft.com/office/drawing/2010/main">
        <mc:Choice Requires="a14">
          <p:sp>
            <p:nvSpPr>
              <p:cNvPr id="4" name="Textfeld 3"/>
              <p:cNvSpPr txBox="1"/>
              <p:nvPr/>
            </p:nvSpPr>
            <p:spPr>
              <a:xfrm>
                <a:off x="540000" y="720000"/>
                <a:ext cx="8064449" cy="618054"/>
              </a:xfrm>
              <a:prstGeom prst="rect">
                <a:avLst/>
              </a:prstGeom>
              <a:noFill/>
            </p:spPr>
            <p:txBody>
              <a:bodyPr wrap="square" rtlCol="0">
                <a:spAutoFit/>
              </a:bodyPr>
              <a:lstStyle/>
              <a:p>
                <a14:m>
                  <m:oMath xmlns:m="http://schemas.openxmlformats.org/officeDocument/2006/math">
                    <m:r>
                      <a:rPr lang="en-US" sz="1600" i="1" smtClean="0">
                        <a:solidFill>
                          <a:srgbClr val="FF0000"/>
                        </a:solidFill>
                        <a:latin typeface="Cambria Math"/>
                        <a:ea typeface="Cambria Math"/>
                      </a:rPr>
                      <m:t>⇒</m:t>
                    </m:r>
                  </m:oMath>
                </a14:m>
                <a:r>
                  <a:rPr lang="en-US" sz="1600" dirty="0" smtClean="0">
                    <a:solidFill>
                      <a:srgbClr val="FF0000"/>
                    </a:solidFill>
                  </a:rPr>
                  <a:t> For relativistic particles, </a:t>
                </a:r>
                <a14:m>
                  <m:oMath xmlns:m="http://schemas.openxmlformats.org/officeDocument/2006/math">
                    <m:r>
                      <a:rPr lang="en-US" sz="1600" i="1" smtClean="0">
                        <a:solidFill>
                          <a:srgbClr val="FF0000"/>
                        </a:solidFill>
                        <a:latin typeface="Cambria Math"/>
                        <a:ea typeface="Cambria Math"/>
                      </a:rPr>
                      <m:t>𝛾</m:t>
                    </m:r>
                    <m:r>
                      <a:rPr lang="de-DE" sz="1600" b="0" i="1" smtClean="0">
                        <a:solidFill>
                          <a:srgbClr val="FF0000"/>
                        </a:solidFill>
                        <a:latin typeface="Cambria Math"/>
                        <a:ea typeface="Cambria Math"/>
                      </a:rPr>
                      <m:t>=</m:t>
                    </m:r>
                    <m:f>
                      <m:fPr>
                        <m:type m:val="lin"/>
                        <m:ctrlPr>
                          <a:rPr lang="de-DE" sz="1600" b="0" i="1" smtClean="0">
                            <a:solidFill>
                              <a:srgbClr val="FF0000"/>
                            </a:solidFill>
                            <a:latin typeface="Cambria Math" panose="02040503050406030204" pitchFamily="18" charset="0"/>
                            <a:ea typeface="Cambria Math"/>
                          </a:rPr>
                        </m:ctrlPr>
                      </m:fPr>
                      <m:num>
                        <m:r>
                          <a:rPr lang="de-DE" sz="1600" b="0" i="1" smtClean="0">
                            <a:solidFill>
                              <a:srgbClr val="FF0000"/>
                            </a:solidFill>
                            <a:latin typeface="Cambria Math"/>
                            <a:ea typeface="Cambria Math"/>
                          </a:rPr>
                          <m:t>𝐸</m:t>
                        </m:r>
                      </m:num>
                      <m:den>
                        <m:r>
                          <a:rPr lang="de-DE" sz="1600" b="0" i="1" smtClean="0">
                            <a:solidFill>
                              <a:srgbClr val="FF0000"/>
                            </a:solidFill>
                            <a:latin typeface="Cambria Math"/>
                            <a:ea typeface="Cambria Math"/>
                          </a:rPr>
                          <m:t>𝑚</m:t>
                        </m:r>
                        <m:sSup>
                          <m:sSupPr>
                            <m:ctrlPr>
                              <a:rPr lang="de-DE" sz="1600" b="0" i="1" smtClean="0">
                                <a:solidFill>
                                  <a:srgbClr val="FF0000"/>
                                </a:solidFill>
                                <a:latin typeface="Cambria Math" panose="02040503050406030204" pitchFamily="18" charset="0"/>
                                <a:ea typeface="Cambria Math"/>
                              </a:rPr>
                            </m:ctrlPr>
                          </m:sSupPr>
                          <m:e>
                            <m:r>
                              <a:rPr lang="de-DE" sz="1600" b="0" i="1" smtClean="0">
                                <a:solidFill>
                                  <a:srgbClr val="FF0000"/>
                                </a:solidFill>
                                <a:latin typeface="Cambria Math"/>
                                <a:ea typeface="Cambria Math"/>
                              </a:rPr>
                              <m:t>𝑐</m:t>
                            </m:r>
                          </m:e>
                          <m:sup>
                            <m:r>
                              <a:rPr lang="de-DE" sz="1600" b="0" i="1" smtClean="0">
                                <a:solidFill>
                                  <a:srgbClr val="FF0000"/>
                                </a:solidFill>
                                <a:latin typeface="Cambria Math"/>
                                <a:ea typeface="Cambria Math"/>
                              </a:rPr>
                              <m:t>2</m:t>
                            </m:r>
                          </m:sup>
                        </m:sSup>
                      </m:den>
                    </m:f>
                  </m:oMath>
                </a14:m>
                <a:r>
                  <a:rPr lang="en-US" sz="1600" dirty="0" smtClean="0">
                    <a:solidFill>
                      <a:srgbClr val="FF0000"/>
                    </a:solidFill>
                  </a:rPr>
                  <a:t>, hence energy loss grows dramatically with particle mass decreasing, being especially big for </a:t>
                </a:r>
                <a:r>
                  <a:rPr lang="en-US" sz="1600" b="1" i="1" dirty="0" smtClean="0">
                    <a:solidFill>
                      <a:srgbClr val="FF0000"/>
                    </a:solidFill>
                  </a:rPr>
                  <a:t>electrons</a:t>
                </a:r>
                <a:r>
                  <a:rPr lang="en-US" sz="1600" dirty="0" smtClean="0">
                    <a:solidFill>
                      <a:srgbClr val="FF0000"/>
                    </a:solidFill>
                  </a:rPr>
                  <a:t>. (</a:t>
                </a:r>
                <a14:m>
                  <m:oMath xmlns:m="http://schemas.openxmlformats.org/officeDocument/2006/math">
                    <m:f>
                      <m:fPr>
                        <m:type m:val="lin"/>
                        <m:ctrlPr>
                          <a:rPr lang="en-US" sz="1600" b="1" i="1" smtClean="0">
                            <a:solidFill>
                              <a:srgbClr val="0000CC"/>
                            </a:solidFill>
                            <a:latin typeface="Cambria Math" panose="02040503050406030204" pitchFamily="18" charset="0"/>
                          </a:rPr>
                        </m:ctrlPr>
                      </m:fPr>
                      <m:num>
                        <m:r>
                          <a:rPr lang="en-US" sz="1600" b="1" i="1" smtClean="0">
                            <a:solidFill>
                              <a:srgbClr val="0000CC"/>
                            </a:solidFill>
                            <a:latin typeface="Cambria Math"/>
                            <a:ea typeface="Cambria Math"/>
                          </a:rPr>
                          <m:t>∆</m:t>
                        </m:r>
                        <m:sSub>
                          <m:sSubPr>
                            <m:ctrlPr>
                              <a:rPr lang="en-US" sz="1600" b="1" i="1" smtClean="0">
                                <a:solidFill>
                                  <a:srgbClr val="0000CC"/>
                                </a:solidFill>
                                <a:latin typeface="Cambria Math" panose="02040503050406030204" pitchFamily="18" charset="0"/>
                                <a:ea typeface="Cambria Math"/>
                              </a:rPr>
                            </m:ctrlPr>
                          </m:sSubPr>
                          <m:e>
                            <m:r>
                              <a:rPr lang="de-DE" sz="1600" b="1" i="1" smtClean="0">
                                <a:solidFill>
                                  <a:srgbClr val="0000CC"/>
                                </a:solidFill>
                                <a:latin typeface="Cambria Math"/>
                                <a:ea typeface="Cambria Math"/>
                              </a:rPr>
                              <m:t>𝑬</m:t>
                            </m:r>
                          </m:e>
                          <m:sub>
                            <m:r>
                              <a:rPr lang="de-DE" sz="1600" b="1" i="1" smtClean="0">
                                <a:solidFill>
                                  <a:srgbClr val="0000CC"/>
                                </a:solidFill>
                                <a:latin typeface="Cambria Math"/>
                                <a:ea typeface="Cambria Math"/>
                              </a:rPr>
                              <m:t>𝒆𝒍𝒆𝒄𝒕𝒓𝒐𝒏</m:t>
                            </m:r>
                          </m:sub>
                        </m:sSub>
                      </m:num>
                      <m:den>
                        <m:r>
                          <a:rPr lang="en-US" sz="1600" b="1" i="1" smtClean="0">
                            <a:solidFill>
                              <a:srgbClr val="0000CC"/>
                            </a:solidFill>
                            <a:latin typeface="Cambria Math"/>
                            <a:ea typeface="Cambria Math"/>
                          </a:rPr>
                          <m:t>∆</m:t>
                        </m:r>
                        <m:sSub>
                          <m:sSubPr>
                            <m:ctrlPr>
                              <a:rPr lang="en-US" sz="1600" b="1" i="1" smtClean="0">
                                <a:solidFill>
                                  <a:srgbClr val="0000CC"/>
                                </a:solidFill>
                                <a:latin typeface="Cambria Math" panose="02040503050406030204" pitchFamily="18" charset="0"/>
                                <a:ea typeface="Cambria Math"/>
                              </a:rPr>
                            </m:ctrlPr>
                          </m:sSubPr>
                          <m:e>
                            <m:r>
                              <a:rPr lang="de-DE" sz="1600" b="1" i="1" smtClean="0">
                                <a:solidFill>
                                  <a:srgbClr val="0000CC"/>
                                </a:solidFill>
                                <a:latin typeface="Cambria Math"/>
                                <a:ea typeface="Cambria Math"/>
                              </a:rPr>
                              <m:t>𝑬</m:t>
                            </m:r>
                          </m:e>
                          <m:sub>
                            <m:r>
                              <a:rPr lang="de-DE" sz="1600" b="1" i="1" smtClean="0">
                                <a:solidFill>
                                  <a:srgbClr val="0000CC"/>
                                </a:solidFill>
                                <a:latin typeface="Cambria Math"/>
                                <a:ea typeface="Cambria Math"/>
                              </a:rPr>
                              <m:t>𝒑𝒓𝒐𝒕𝒐𝒏</m:t>
                            </m:r>
                          </m:sub>
                        </m:sSub>
                      </m:den>
                    </m:f>
                    <m:r>
                      <a:rPr lang="en-US" sz="1600" b="1" i="1" smtClean="0">
                        <a:solidFill>
                          <a:srgbClr val="0000CC"/>
                        </a:solidFill>
                        <a:latin typeface="Cambria Math"/>
                        <a:ea typeface="Cambria Math"/>
                      </a:rPr>
                      <m:t>≈</m:t>
                    </m:r>
                    <m:sSup>
                      <m:sSupPr>
                        <m:ctrlPr>
                          <a:rPr lang="en-US" sz="1600" b="1" i="1" smtClean="0">
                            <a:solidFill>
                              <a:srgbClr val="0000CC"/>
                            </a:solidFill>
                            <a:latin typeface="Cambria Math" panose="02040503050406030204" pitchFamily="18" charset="0"/>
                            <a:ea typeface="Cambria Math"/>
                          </a:rPr>
                        </m:ctrlPr>
                      </m:sSupPr>
                      <m:e>
                        <m:r>
                          <a:rPr lang="de-DE" sz="1600" b="1" i="1" smtClean="0">
                            <a:solidFill>
                              <a:srgbClr val="0000CC"/>
                            </a:solidFill>
                            <a:latin typeface="Cambria Math"/>
                            <a:ea typeface="Cambria Math"/>
                          </a:rPr>
                          <m:t>𝟏𝟎</m:t>
                        </m:r>
                      </m:e>
                      <m:sup>
                        <m:r>
                          <a:rPr lang="de-DE" sz="1600" b="1" i="1" smtClean="0">
                            <a:solidFill>
                              <a:srgbClr val="0000CC"/>
                            </a:solidFill>
                            <a:latin typeface="Cambria Math"/>
                            <a:ea typeface="Cambria Math"/>
                          </a:rPr>
                          <m:t>𝟏𝟑</m:t>
                        </m:r>
                      </m:sup>
                    </m:sSup>
                  </m:oMath>
                </a14:m>
                <a:r>
                  <a:rPr lang="en-US" sz="1600" dirty="0" smtClean="0">
                    <a:solidFill>
                      <a:srgbClr val="FF0000"/>
                    </a:solidFill>
                  </a:rPr>
                  <a:t>)</a:t>
                </a:r>
                <a:endParaRPr lang="en-US" sz="1600" dirty="0">
                  <a:solidFill>
                    <a:srgbClr val="FF0000"/>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540000" y="720000"/>
                <a:ext cx="8064449" cy="618054"/>
              </a:xfrm>
              <a:prstGeom prst="rect">
                <a:avLst/>
              </a:prstGeom>
              <a:blipFill rotWithShape="1">
                <a:blip r:embed="rId4"/>
                <a:stretch>
                  <a:fillRect l="-454" t="-55446" b="-88119"/>
                </a:stretch>
              </a:blipFill>
            </p:spPr>
            <p:txBody>
              <a:bodyPr/>
              <a:lstStyle/>
              <a:p>
                <a:r>
                  <a:rPr lang="en-US">
                    <a:noFill/>
                  </a:rPr>
                  <a:t> </a:t>
                </a:r>
              </a:p>
            </p:txBody>
          </p:sp>
        </mc:Fallback>
      </mc:AlternateContent>
      <p:sp>
        <p:nvSpPr>
          <p:cNvPr id="5" name="Textfeld 4"/>
          <p:cNvSpPr txBox="1"/>
          <p:nvPr/>
        </p:nvSpPr>
        <p:spPr>
          <a:xfrm>
            <a:off x="540000" y="1440000"/>
            <a:ext cx="8064449" cy="830997"/>
          </a:xfrm>
          <a:prstGeom prst="rect">
            <a:avLst/>
          </a:prstGeom>
          <a:noFill/>
        </p:spPr>
        <p:txBody>
          <a:bodyPr wrap="square" rtlCol="0">
            <a:spAutoFit/>
          </a:bodyPr>
          <a:lstStyle/>
          <a:p>
            <a:r>
              <a:rPr lang="en-US" sz="1600" b="1" i="1" dirty="0" smtClean="0">
                <a:solidFill>
                  <a:srgbClr val="0000CC"/>
                </a:solidFill>
              </a:rPr>
              <a:t>Limits</a:t>
            </a:r>
            <a:r>
              <a:rPr lang="en-US" sz="1600" dirty="0" smtClean="0"/>
              <a:t> on the amount of the radio-frequency power means that electron synchrotrons (</a:t>
            </a:r>
            <a:r>
              <a:rPr lang="en-US" sz="1600" b="1" i="1" dirty="0" smtClean="0"/>
              <a:t>large electron positron collider LEP</a:t>
            </a:r>
            <a:r>
              <a:rPr lang="en-US" sz="1600" dirty="0" smtClean="0"/>
              <a:t>, used from 1989 until 2000 at CERN) can not produce beams with energies more than </a:t>
            </a:r>
            <a:r>
              <a:rPr lang="en-US" sz="1600" b="1" i="1" dirty="0" smtClean="0">
                <a:solidFill>
                  <a:srgbClr val="0000CC"/>
                </a:solidFill>
              </a:rPr>
              <a:t>100 GeV</a:t>
            </a:r>
            <a:r>
              <a:rPr lang="en-US" sz="1600" dirty="0" smtClean="0"/>
              <a:t>. </a:t>
            </a:r>
            <a:endParaRPr lang="en-US" sz="1600" dirty="0"/>
          </a:p>
        </p:txBody>
      </p:sp>
      <p:pic>
        <p:nvPicPr>
          <p:cNvPr id="6" name="Picture 3"/>
          <p:cNvPicPr>
            <a:picLocks noChangeAspect="1" noChangeArrowheads="1"/>
          </p:cNvPicPr>
          <p:nvPr/>
        </p:nvPicPr>
        <p:blipFill>
          <a:blip r:embed="rId5" cstate="print"/>
          <a:srcRect/>
          <a:stretch>
            <a:fillRect/>
          </a:stretch>
        </p:blipFill>
        <p:spPr bwMode="auto">
          <a:xfrm>
            <a:off x="6300000" y="2232005"/>
            <a:ext cx="2619375" cy="2619375"/>
          </a:xfrm>
          <a:prstGeom prst="rect">
            <a:avLst/>
          </a:prstGeom>
          <a:noFill/>
          <a:ln w="0" algn="ctr">
            <a:noFill/>
            <a:miter lim="800000"/>
            <a:headEnd/>
            <a:tailEnd/>
          </a:ln>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000" y="2232000"/>
            <a:ext cx="5648066" cy="423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862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elle 2"/>
              <p:cNvGraphicFramePr>
                <a:graphicFrameLocks noGrp="1"/>
              </p:cNvGraphicFramePr>
              <p:nvPr>
                <p:extLst>
                  <p:ext uri="{D42A27DB-BD31-4B8C-83A1-F6EECF244321}">
                    <p14:modId xmlns:p14="http://schemas.microsoft.com/office/powerpoint/2010/main" val="3342439699"/>
                  </p:ext>
                </p:extLst>
              </p:nvPr>
            </p:nvGraphicFramePr>
            <p:xfrm>
              <a:off x="1548000" y="900000"/>
              <a:ext cx="6096000" cy="3571240"/>
            </p:xfrm>
            <a:graphic>
              <a:graphicData uri="http://schemas.openxmlformats.org/drawingml/2006/table">
                <a:tbl>
                  <a:tblPr firstRow="1" bandRow="1">
                    <a:effectLst>
                      <a:outerShdw blurRad="50800" dist="50800" dir="5400000" algn="ctr" rotWithShape="0">
                        <a:schemeClr val="bg1"/>
                      </a:outerShdw>
                    </a:effectLst>
                    <a:tableStyleId>{7E9639D4-E3E2-4D34-9284-5A2195B3D0D7}</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55064">
                    <a:tc>
                      <a:txBody>
                        <a:bodyPr/>
                        <a:lstStyle/>
                        <a:p>
                          <a:pPr algn="ctr"/>
                          <a:r>
                            <a:rPr lang="en-US" dirty="0" smtClean="0">
                              <a:solidFill>
                                <a:schemeClr val="tx1"/>
                              </a:solidFill>
                            </a:rPr>
                            <a:t>Electron Machine</a:t>
                          </a:r>
                          <a:endParaRPr lang="en-US" dirty="0">
                            <a:solidFill>
                              <a:schemeClr val="tx1"/>
                            </a:solidFill>
                          </a:endParaRPr>
                        </a:p>
                      </a:txBody>
                      <a:tcPr>
                        <a:solidFill>
                          <a:srgbClr val="FFFF00"/>
                        </a:solidFill>
                      </a:tcPr>
                    </a:tc>
                    <a:tc>
                      <a:txBody>
                        <a:bodyPr/>
                        <a:lstStyle/>
                        <a:p>
                          <a:pPr algn="ctr"/>
                          <a:r>
                            <a:rPr lang="en-US" dirty="0" smtClean="0">
                              <a:solidFill>
                                <a:schemeClr val="tx1"/>
                              </a:solidFill>
                            </a:rPr>
                            <a:t>Proton Machine</a:t>
                          </a:r>
                          <a:endParaRPr lang="en-US" dirty="0">
                            <a:solidFill>
                              <a:schemeClr val="tx1"/>
                            </a:solidFill>
                          </a:endParaRPr>
                        </a:p>
                      </a:txBody>
                      <a:tcPr>
                        <a:solidFill>
                          <a:srgbClr val="FFFF00"/>
                        </a:solidFill>
                      </a:tcPr>
                    </a:tc>
                    <a:extLst>
                      <a:ext uri="{0D108BD9-81ED-4DB2-BD59-A6C34878D82A}">
                        <a16:rowId xmlns:a16="http://schemas.microsoft.com/office/drawing/2014/main" val="10000"/>
                      </a:ext>
                    </a:extLst>
                  </a:tr>
                  <a:tr h="370840">
                    <a:tc>
                      <a:txBody>
                        <a:bodyPr/>
                        <a:lstStyle/>
                        <a:p>
                          <a:r>
                            <a:rPr lang="en-US" dirty="0" smtClean="0">
                              <a:solidFill>
                                <a:srgbClr val="FF0000"/>
                              </a:solidFill>
                            </a:rPr>
                            <a:t>Clean</a:t>
                          </a:r>
                          <a:r>
                            <a:rPr lang="en-US" dirty="0" smtClean="0">
                              <a:solidFill>
                                <a:schemeClr val="tx1"/>
                              </a:solidFill>
                            </a:rPr>
                            <a:t> – no other particle involved than </a:t>
                          </a:r>
                          <a14:m>
                            <m:oMath xmlns:m="http://schemas.openxmlformats.org/officeDocument/2006/math">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𝑒</m:t>
                                  </m:r>
                                </m:e>
                                <m:sup>
                                  <m:r>
                                    <a:rPr lang="de-DE" b="0" i="1" smtClean="0">
                                      <a:solidFill>
                                        <a:srgbClr val="0000CC"/>
                                      </a:solidFill>
                                      <a:latin typeface="Cambria Math"/>
                                    </a:rPr>
                                    <m:t>+</m:t>
                                  </m:r>
                                </m:sup>
                              </m:sSup>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𝑒</m:t>
                                  </m:r>
                                </m:e>
                                <m:sup>
                                  <m:r>
                                    <a:rPr lang="de-DE" b="0" i="1" smtClean="0">
                                      <a:solidFill>
                                        <a:srgbClr val="0000CC"/>
                                      </a:solidFill>
                                      <a:latin typeface="Cambria Math"/>
                                    </a:rPr>
                                    <m:t>−</m:t>
                                  </m:r>
                                </m:sup>
                              </m:sSup>
                            </m:oMath>
                          </a14:m>
                          <a:endParaRPr lang="en-US" dirty="0">
                            <a:solidFill>
                              <a:srgbClr val="FF0000"/>
                            </a:solidFill>
                          </a:endParaRPr>
                        </a:p>
                      </a:txBody>
                      <a:tcPr/>
                    </a:tc>
                    <a:tc>
                      <a:txBody>
                        <a:bodyPr/>
                        <a:lstStyle/>
                        <a:p>
                          <a:r>
                            <a:rPr lang="en-US" dirty="0" smtClean="0">
                              <a:solidFill>
                                <a:srgbClr val="FF0000"/>
                              </a:solidFill>
                            </a:rPr>
                            <a:t>Messy</a:t>
                          </a:r>
                          <a:r>
                            <a:rPr lang="en-US" dirty="0" smtClean="0">
                              <a:solidFill>
                                <a:schemeClr val="tx1"/>
                              </a:solidFill>
                            </a:rPr>
                            <a:t> - </a:t>
                          </a:r>
                          <a14:m>
                            <m:oMath xmlns:m="http://schemas.openxmlformats.org/officeDocument/2006/math">
                              <m:r>
                                <a:rPr lang="de-DE" b="0" i="1" smtClean="0">
                                  <a:solidFill>
                                    <a:srgbClr val="0000CC"/>
                                  </a:solidFill>
                                  <a:latin typeface="Cambria Math"/>
                                </a:rPr>
                                <m:t>𝑞𝑞</m:t>
                              </m:r>
                            </m:oMath>
                          </a14:m>
                          <a:r>
                            <a:rPr lang="en-US" dirty="0" smtClean="0">
                              <a:solidFill>
                                <a:srgbClr val="FF0000"/>
                              </a:solidFill>
                            </a:rPr>
                            <a:t> </a:t>
                          </a:r>
                          <a:r>
                            <a:rPr lang="en-US" dirty="0" smtClean="0">
                              <a:solidFill>
                                <a:schemeClr val="tx1"/>
                              </a:solidFill>
                            </a:rPr>
                            <a:t>or </a:t>
                          </a:r>
                          <a14:m>
                            <m:oMath xmlns:m="http://schemas.openxmlformats.org/officeDocument/2006/math">
                              <m:r>
                                <a:rPr lang="de-DE" b="0" i="1" smtClean="0">
                                  <a:solidFill>
                                    <a:srgbClr val="0000CC"/>
                                  </a:solidFill>
                                  <a:latin typeface="Cambria Math"/>
                                </a:rPr>
                                <m:t>𝑞</m:t>
                              </m:r>
                              <m:acc>
                                <m:accPr>
                                  <m:chr m:val="̅"/>
                                  <m:ctrlPr>
                                    <a:rPr lang="de-DE" b="0" i="1" smtClean="0">
                                      <a:solidFill>
                                        <a:srgbClr val="0000CC"/>
                                      </a:solidFill>
                                      <a:latin typeface="Cambria Math" panose="02040503050406030204" pitchFamily="18" charset="0"/>
                                    </a:rPr>
                                  </m:ctrlPr>
                                </m:accPr>
                                <m:e>
                                  <m:r>
                                    <a:rPr lang="de-DE" b="0" i="1" smtClean="0">
                                      <a:solidFill>
                                        <a:srgbClr val="0000CC"/>
                                      </a:solidFill>
                                      <a:latin typeface="Cambria Math"/>
                                    </a:rPr>
                                    <m:t>𝑞</m:t>
                                  </m:r>
                                </m:e>
                              </m:acc>
                            </m:oMath>
                          </a14:m>
                          <a:r>
                            <a:rPr lang="en-US" dirty="0" smtClean="0">
                              <a:solidFill>
                                <a:schemeClr val="tx1"/>
                              </a:solidFill>
                            </a:rPr>
                            <a:t> interact and rest of</a:t>
                          </a:r>
                          <a:r>
                            <a:rPr lang="en-US" baseline="0" dirty="0" smtClean="0">
                              <a:solidFill>
                                <a:schemeClr val="tx1"/>
                              </a:solidFill>
                            </a:rPr>
                            <a:t> </a:t>
                          </a:r>
                          <a14:m>
                            <m:oMath xmlns:m="http://schemas.openxmlformats.org/officeDocument/2006/math">
                              <m:r>
                                <a:rPr lang="de-DE" b="0" i="1" baseline="0" smtClean="0">
                                  <a:solidFill>
                                    <a:srgbClr val="0000CC"/>
                                  </a:solidFill>
                                  <a:latin typeface="Cambria Math"/>
                                </a:rPr>
                                <m:t>𝑝</m:t>
                              </m:r>
                            </m:oMath>
                          </a14:m>
                          <a:r>
                            <a:rPr lang="en-US" dirty="0" smtClean="0">
                              <a:solidFill>
                                <a:schemeClr val="tx1"/>
                              </a:solidFill>
                            </a:rPr>
                            <a:t> or </a:t>
                          </a:r>
                          <a14:m>
                            <m:oMath xmlns:m="http://schemas.openxmlformats.org/officeDocument/2006/math">
                              <m:acc>
                                <m:accPr>
                                  <m:chr m:val="̅"/>
                                  <m:ctrlPr>
                                    <a:rPr lang="en-US" i="1" smtClean="0">
                                      <a:solidFill>
                                        <a:srgbClr val="0000CC"/>
                                      </a:solidFill>
                                      <a:latin typeface="Cambria Math" panose="02040503050406030204" pitchFamily="18" charset="0"/>
                                    </a:rPr>
                                  </m:ctrlPr>
                                </m:accPr>
                                <m:e>
                                  <m:r>
                                    <a:rPr lang="de-DE" b="0" i="1" smtClean="0">
                                      <a:solidFill>
                                        <a:srgbClr val="0000CC"/>
                                      </a:solidFill>
                                      <a:latin typeface="Cambria Math"/>
                                    </a:rPr>
                                    <m:t>𝑝</m:t>
                                  </m:r>
                                </m:e>
                              </m:acc>
                            </m:oMath>
                          </a14:m>
                          <a:r>
                            <a:rPr lang="en-US" dirty="0" smtClean="0">
                              <a:solidFill>
                                <a:srgbClr val="0000CC"/>
                              </a:solidFill>
                            </a:rPr>
                            <a:t> </a:t>
                          </a:r>
                          <a:r>
                            <a:rPr lang="en-US" dirty="0" smtClean="0">
                              <a:solidFill>
                                <a:schemeClr val="tx1"/>
                              </a:solidFill>
                            </a:rPr>
                            <a:t>is junk.</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dirty="0" smtClean="0">
                              <a:solidFill>
                                <a:srgbClr val="FF0000"/>
                              </a:solidFill>
                            </a:rPr>
                            <a:t>Lower energy</a:t>
                          </a:r>
                          <a:r>
                            <a:rPr lang="en-US" dirty="0" smtClean="0">
                              <a:solidFill>
                                <a:schemeClr val="tx1"/>
                              </a:solidFill>
                            </a:rPr>
                            <a:t> for same radius (</a:t>
                          </a:r>
                          <a:r>
                            <a:rPr lang="en-US" dirty="0" err="1" smtClean="0">
                              <a:solidFill>
                                <a:schemeClr val="tx1"/>
                              </a:solidFill>
                            </a:rPr>
                            <a:t>synchroton</a:t>
                          </a:r>
                          <a:r>
                            <a:rPr lang="en-US" dirty="0" smtClean="0">
                              <a:solidFill>
                                <a:schemeClr val="tx1"/>
                              </a:solidFill>
                            </a:rPr>
                            <a:t> radiation). LEP </a:t>
                          </a:r>
                          <a14:m>
                            <m:oMath xmlns:m="http://schemas.openxmlformats.org/officeDocument/2006/math">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𝑒</m:t>
                                  </m:r>
                                </m:e>
                                <m:sup>
                                  <m:r>
                                    <a:rPr lang="de-DE" b="0" i="1" smtClean="0">
                                      <a:solidFill>
                                        <a:srgbClr val="0000CC"/>
                                      </a:solidFill>
                                      <a:latin typeface="Cambria Math"/>
                                    </a:rPr>
                                    <m:t>+</m:t>
                                  </m:r>
                                </m:sup>
                              </m:sSup>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𝑒</m:t>
                                  </m:r>
                                </m:e>
                                <m:sup>
                                  <m:r>
                                    <a:rPr lang="de-DE" b="0" i="1" smtClean="0">
                                      <a:solidFill>
                                        <a:srgbClr val="0000CC"/>
                                      </a:solidFill>
                                      <a:latin typeface="Cambria Math"/>
                                    </a:rPr>
                                    <m:t>−</m:t>
                                  </m:r>
                                </m:sup>
                              </m:sSup>
                              <m:r>
                                <a:rPr lang="en-US" i="1" smtClean="0">
                                  <a:solidFill>
                                    <a:srgbClr val="0000CC"/>
                                  </a:solidFill>
                                  <a:latin typeface="Cambria Math"/>
                                  <a:ea typeface="Cambria Math"/>
                                </a:rPr>
                                <m:t>~</m:t>
                              </m:r>
                              <m:r>
                                <a:rPr lang="de-DE" b="0" i="1" smtClean="0">
                                  <a:solidFill>
                                    <a:srgbClr val="0000CC"/>
                                  </a:solidFill>
                                  <a:latin typeface="Cambria Math"/>
                                  <a:ea typeface="Cambria Math"/>
                                </a:rPr>
                                <m:t>200 </m:t>
                              </m:r>
                              <m:r>
                                <a:rPr lang="de-DE" b="0" i="1" smtClean="0">
                                  <a:solidFill>
                                    <a:srgbClr val="0000CC"/>
                                  </a:solidFill>
                                  <a:latin typeface="Cambria Math"/>
                                  <a:ea typeface="Cambria Math"/>
                                </a:rPr>
                                <m:t>𝐺𝑒𝑉</m:t>
                              </m:r>
                            </m:oMath>
                          </a14:m>
                          <a:endParaRPr lang="en-US" dirty="0">
                            <a:solidFill>
                              <a:srgbClr val="FF0000"/>
                            </a:solidFill>
                          </a:endParaRPr>
                        </a:p>
                      </a:txBody>
                      <a:tcPr/>
                    </a:tc>
                    <a:tc>
                      <a:txBody>
                        <a:bodyPr/>
                        <a:lstStyle/>
                        <a:p>
                          <a:r>
                            <a:rPr lang="en-US" dirty="0" smtClean="0">
                              <a:solidFill>
                                <a:srgbClr val="FF0000"/>
                              </a:solidFill>
                            </a:rPr>
                            <a:t>Higher energy</a:t>
                          </a:r>
                          <a:r>
                            <a:rPr lang="en-US" dirty="0" smtClean="0">
                              <a:solidFill>
                                <a:schemeClr val="tx1"/>
                              </a:solidFill>
                            </a:rPr>
                            <a:t> for same radius. LHC (</a:t>
                          </a:r>
                          <a14:m>
                            <m:oMath xmlns:m="http://schemas.openxmlformats.org/officeDocument/2006/math">
                              <m:r>
                                <a:rPr lang="de-DE" b="0" i="1" smtClean="0">
                                  <a:solidFill>
                                    <a:srgbClr val="0000CC"/>
                                  </a:solidFill>
                                  <a:latin typeface="Cambria Math"/>
                                </a:rPr>
                                <m:t>𝑝𝑝</m:t>
                              </m:r>
                            </m:oMath>
                          </a14:m>
                          <a:r>
                            <a:rPr lang="en-US" dirty="0" smtClean="0">
                              <a:solidFill>
                                <a:schemeClr val="tx1"/>
                              </a:solidFill>
                            </a:rPr>
                            <a:t>) in LEP tunnel </a:t>
                          </a:r>
                          <a14:m>
                            <m:oMath xmlns:m="http://schemas.openxmlformats.org/officeDocument/2006/math">
                              <m:r>
                                <a:rPr lang="en-US" i="1" smtClean="0">
                                  <a:solidFill>
                                    <a:srgbClr val="0000CC"/>
                                  </a:solidFill>
                                  <a:latin typeface="Cambria Math"/>
                                  <a:ea typeface="Cambria Math"/>
                                </a:rPr>
                                <m:t>~</m:t>
                              </m:r>
                              <m:r>
                                <a:rPr lang="de-DE" b="0" i="1" smtClean="0">
                                  <a:solidFill>
                                    <a:srgbClr val="0000CC"/>
                                  </a:solidFill>
                                  <a:latin typeface="Cambria Math"/>
                                  <a:ea typeface="Cambria Math"/>
                                </a:rPr>
                                <m:t>14 </m:t>
                              </m:r>
                              <m:r>
                                <a:rPr lang="de-DE" b="0" i="1" smtClean="0">
                                  <a:solidFill>
                                    <a:srgbClr val="0000CC"/>
                                  </a:solidFill>
                                  <a:latin typeface="Cambria Math"/>
                                  <a:ea typeface="Cambria Math"/>
                                </a:rPr>
                                <m:t>𝑇𝑒𝑉</m:t>
                              </m:r>
                            </m:oMath>
                          </a14:m>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dirty="0" smtClean="0">
                              <a:solidFill>
                                <a:srgbClr val="FF0000"/>
                              </a:solidFill>
                            </a:rPr>
                            <a:t>Energy</a:t>
                          </a:r>
                          <a:r>
                            <a:rPr lang="en-US" dirty="0" smtClean="0">
                              <a:solidFill>
                                <a:schemeClr val="tx1"/>
                              </a:solidFill>
                            </a:rPr>
                            <a:t> of </a:t>
                          </a:r>
                          <a14:m>
                            <m:oMath xmlns:m="http://schemas.openxmlformats.org/officeDocument/2006/math">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𝑒</m:t>
                                  </m:r>
                                </m:e>
                                <m:sup>
                                  <m:r>
                                    <a:rPr lang="de-DE" b="0" i="1" smtClean="0">
                                      <a:solidFill>
                                        <a:srgbClr val="0000CC"/>
                                      </a:solidFill>
                                      <a:latin typeface="Cambria Math"/>
                                    </a:rPr>
                                    <m:t>+</m:t>
                                  </m:r>
                                </m:sup>
                              </m:sSup>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𝑒</m:t>
                                  </m:r>
                                </m:e>
                                <m:sup>
                                  <m:r>
                                    <a:rPr lang="de-DE" b="0" i="1" smtClean="0">
                                      <a:solidFill>
                                        <a:srgbClr val="0000CC"/>
                                      </a:solidFill>
                                      <a:latin typeface="Cambria Math"/>
                                    </a:rPr>
                                    <m:t>−</m:t>
                                  </m:r>
                                </m:sup>
                              </m:sSup>
                            </m:oMath>
                          </a14:m>
                          <a:r>
                            <a:rPr lang="en-US" dirty="0" smtClean="0">
                              <a:solidFill>
                                <a:srgbClr val="FF0000"/>
                              </a:solidFill>
                            </a:rPr>
                            <a:t> known</a:t>
                          </a:r>
                          <a:endParaRPr lang="en-US" dirty="0">
                            <a:solidFill>
                              <a:srgbClr val="FF0000"/>
                            </a:solidFill>
                          </a:endParaRPr>
                        </a:p>
                      </a:txBody>
                      <a:tcPr/>
                    </a:tc>
                    <a:tc>
                      <a:txBody>
                        <a:bodyPr/>
                        <a:lstStyle/>
                        <a:p>
                          <a:r>
                            <a:rPr lang="en-US" dirty="0" smtClean="0">
                              <a:solidFill>
                                <a:srgbClr val="FF0000"/>
                              </a:solidFill>
                            </a:rPr>
                            <a:t>Energy</a:t>
                          </a:r>
                          <a:r>
                            <a:rPr lang="en-US" dirty="0" smtClean="0">
                              <a:solidFill>
                                <a:schemeClr val="tx1"/>
                              </a:solidFill>
                            </a:rPr>
                            <a:t> of </a:t>
                          </a:r>
                          <a14:m>
                            <m:oMath xmlns:m="http://schemas.openxmlformats.org/officeDocument/2006/math">
                              <m:r>
                                <a:rPr lang="de-DE" b="0" i="1" smtClean="0">
                                  <a:solidFill>
                                    <a:srgbClr val="0000CC"/>
                                  </a:solidFill>
                                  <a:latin typeface="Cambria Math"/>
                                </a:rPr>
                                <m:t>𝑞𝑞</m:t>
                              </m:r>
                            </m:oMath>
                          </a14:m>
                          <a:r>
                            <a:rPr lang="en-US" dirty="0" smtClean="0">
                              <a:solidFill>
                                <a:schemeClr val="tx1"/>
                              </a:solidFill>
                            </a:rPr>
                            <a:t> or</a:t>
                          </a:r>
                          <a:r>
                            <a:rPr lang="en-US" baseline="0" dirty="0" smtClean="0">
                              <a:solidFill>
                                <a:schemeClr val="tx1"/>
                              </a:solidFill>
                            </a:rPr>
                            <a:t> </a:t>
                          </a:r>
                          <a14:m>
                            <m:oMath xmlns:m="http://schemas.openxmlformats.org/officeDocument/2006/math">
                              <m:r>
                                <a:rPr lang="de-DE" b="0" i="1" baseline="0" smtClean="0">
                                  <a:solidFill>
                                    <a:srgbClr val="0000CC"/>
                                  </a:solidFill>
                                  <a:latin typeface="Cambria Math"/>
                                </a:rPr>
                                <m:t>𝑞</m:t>
                              </m:r>
                              <m:acc>
                                <m:accPr>
                                  <m:chr m:val="̅"/>
                                  <m:ctrlPr>
                                    <a:rPr lang="de-DE" b="0" i="1" baseline="0" smtClean="0">
                                      <a:solidFill>
                                        <a:srgbClr val="0000CC"/>
                                      </a:solidFill>
                                      <a:latin typeface="Cambria Math" panose="02040503050406030204" pitchFamily="18" charset="0"/>
                                    </a:rPr>
                                  </m:ctrlPr>
                                </m:accPr>
                                <m:e>
                                  <m:r>
                                    <a:rPr lang="de-DE" b="0" i="1" baseline="0" smtClean="0">
                                      <a:solidFill>
                                        <a:srgbClr val="0000CC"/>
                                      </a:solidFill>
                                      <a:latin typeface="Cambria Math"/>
                                    </a:rPr>
                                    <m:t>𝑞</m:t>
                                  </m:r>
                                </m:e>
                              </m:acc>
                            </m:oMath>
                          </a14:m>
                          <a:r>
                            <a:rPr lang="en-US" dirty="0" smtClean="0">
                              <a:solidFill>
                                <a:srgbClr val="FF0000"/>
                              </a:solidFill>
                            </a:rPr>
                            <a:t> not known</a:t>
                          </a:r>
                          <a:endParaRPr lang="en-US"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dirty="0" smtClean="0">
                              <a:solidFill>
                                <a:srgbClr val="FF0000"/>
                              </a:solidFill>
                            </a:rPr>
                            <a:t>Fixed energy</a:t>
                          </a:r>
                          <a:r>
                            <a:rPr lang="en-US" dirty="0" smtClean="0">
                              <a:solidFill>
                                <a:schemeClr val="tx1"/>
                              </a:solidFill>
                            </a:rPr>
                            <a:t> (for a given set of operating conditions),</a:t>
                          </a:r>
                          <a:endParaRPr lang="en-US" dirty="0">
                            <a:solidFill>
                              <a:srgbClr val="FF0000"/>
                            </a:solidFill>
                          </a:endParaRPr>
                        </a:p>
                      </a:txBody>
                      <a:tcPr/>
                    </a:tc>
                    <a:tc>
                      <a:txBody>
                        <a:bodyPr/>
                        <a:lstStyle/>
                        <a:p>
                          <a:r>
                            <a:rPr lang="en-US" dirty="0" smtClean="0">
                              <a:solidFill>
                                <a:srgbClr val="FF0000"/>
                              </a:solidFill>
                            </a:rPr>
                            <a:t>Range</a:t>
                          </a:r>
                          <a:r>
                            <a:rPr lang="en-US" dirty="0" smtClean="0">
                              <a:solidFill>
                                <a:schemeClr val="tx1"/>
                              </a:solidFill>
                            </a:rPr>
                            <a:t> of </a:t>
                          </a:r>
                          <a14:m>
                            <m:oMath xmlns:m="http://schemas.openxmlformats.org/officeDocument/2006/math">
                              <m:r>
                                <a:rPr lang="de-DE" b="0" i="1" smtClean="0">
                                  <a:solidFill>
                                    <a:srgbClr val="0000CC"/>
                                  </a:solidFill>
                                  <a:latin typeface="Cambria Math"/>
                                </a:rPr>
                                <m:t>𝑞𝑞</m:t>
                              </m:r>
                            </m:oMath>
                          </a14:m>
                          <a:r>
                            <a:rPr lang="en-US" dirty="0" smtClean="0">
                              <a:solidFill>
                                <a:srgbClr val="FF0000"/>
                              </a:solidFill>
                            </a:rPr>
                            <a:t> </a:t>
                          </a:r>
                          <a:r>
                            <a:rPr lang="en-US" dirty="0" smtClean="0">
                              <a:solidFill>
                                <a:schemeClr val="tx1"/>
                              </a:solidFill>
                            </a:rPr>
                            <a:t>or</a:t>
                          </a:r>
                          <a:r>
                            <a:rPr lang="en-US" dirty="0" smtClean="0">
                              <a:solidFill>
                                <a:srgbClr val="FF0000"/>
                              </a:solidFill>
                            </a:rPr>
                            <a:t> </a:t>
                          </a:r>
                          <a14:m>
                            <m:oMath xmlns:m="http://schemas.openxmlformats.org/officeDocument/2006/math">
                              <m:r>
                                <a:rPr lang="de-DE" b="0" i="1" smtClean="0">
                                  <a:solidFill>
                                    <a:srgbClr val="0000CC"/>
                                  </a:solidFill>
                                  <a:latin typeface="Cambria Math"/>
                                </a:rPr>
                                <m:t>𝑞</m:t>
                              </m:r>
                              <m:acc>
                                <m:accPr>
                                  <m:chr m:val="̅"/>
                                  <m:ctrlPr>
                                    <a:rPr lang="de-DE" b="0" i="1" smtClean="0">
                                      <a:solidFill>
                                        <a:srgbClr val="0000CC"/>
                                      </a:solidFill>
                                      <a:latin typeface="Cambria Math" panose="02040503050406030204" pitchFamily="18" charset="0"/>
                                    </a:rPr>
                                  </m:ctrlPr>
                                </m:accPr>
                                <m:e>
                                  <m:r>
                                    <a:rPr lang="de-DE" b="0" i="1" smtClean="0">
                                      <a:solidFill>
                                        <a:srgbClr val="0000CC"/>
                                      </a:solidFill>
                                      <a:latin typeface="Cambria Math"/>
                                    </a:rPr>
                                    <m:t>𝑞</m:t>
                                  </m:r>
                                </m:e>
                              </m:acc>
                            </m:oMath>
                          </a14:m>
                          <a:r>
                            <a:rPr lang="en-US" dirty="0" smtClean="0">
                              <a:solidFill>
                                <a:srgbClr val="FF0000"/>
                              </a:solidFill>
                            </a:rPr>
                            <a:t> energies</a:t>
                          </a:r>
                          <a:r>
                            <a:rPr lang="en-US" dirty="0" smtClean="0">
                              <a:solidFill>
                                <a:schemeClr val="tx1"/>
                              </a:solidFill>
                            </a:rPr>
                            <a:t> for fixed </a:t>
                          </a:r>
                          <a14:m>
                            <m:oMath xmlns:m="http://schemas.openxmlformats.org/officeDocument/2006/math">
                              <m:r>
                                <a:rPr lang="de-DE" b="0" i="1" smtClean="0">
                                  <a:solidFill>
                                    <a:srgbClr val="0000CC"/>
                                  </a:solidFill>
                                  <a:latin typeface="Cambria Math"/>
                                </a:rPr>
                                <m:t>𝑝𝑝</m:t>
                              </m:r>
                            </m:oMath>
                          </a14:m>
                          <a:r>
                            <a:rPr lang="en-US" dirty="0" smtClean="0">
                              <a:solidFill>
                                <a:srgbClr val="FF0000"/>
                              </a:solidFill>
                            </a:rPr>
                            <a:t> </a:t>
                          </a:r>
                          <a:r>
                            <a:rPr lang="en-US" dirty="0" smtClean="0">
                              <a:solidFill>
                                <a:schemeClr val="tx1"/>
                              </a:solidFill>
                            </a:rPr>
                            <a:t>or</a:t>
                          </a:r>
                          <a:r>
                            <a:rPr lang="en-US" dirty="0" smtClean="0">
                              <a:solidFill>
                                <a:srgbClr val="FF0000"/>
                              </a:solidFill>
                            </a:rPr>
                            <a:t> </a:t>
                          </a:r>
                          <a14:m>
                            <m:oMath xmlns:m="http://schemas.openxmlformats.org/officeDocument/2006/math">
                              <m:r>
                                <a:rPr lang="de-DE" b="0" i="1" smtClean="0">
                                  <a:solidFill>
                                    <a:srgbClr val="0000CC"/>
                                  </a:solidFill>
                                  <a:latin typeface="Cambria Math"/>
                                </a:rPr>
                                <m:t>𝑝</m:t>
                              </m:r>
                              <m:acc>
                                <m:accPr>
                                  <m:chr m:val="̅"/>
                                  <m:ctrlPr>
                                    <a:rPr lang="de-DE" b="0" i="1" smtClean="0">
                                      <a:solidFill>
                                        <a:srgbClr val="0000CC"/>
                                      </a:solidFill>
                                      <a:latin typeface="Cambria Math" panose="02040503050406030204" pitchFamily="18" charset="0"/>
                                    </a:rPr>
                                  </m:ctrlPr>
                                </m:accPr>
                                <m:e>
                                  <m:r>
                                    <a:rPr lang="de-DE" b="0" i="1" smtClean="0">
                                      <a:solidFill>
                                        <a:srgbClr val="0000CC"/>
                                      </a:solidFill>
                                      <a:latin typeface="Cambria Math"/>
                                    </a:rPr>
                                    <m:t>𝑝</m:t>
                                  </m:r>
                                </m:e>
                              </m:acc>
                            </m:oMath>
                          </a14:m>
                          <a:r>
                            <a:rPr lang="en-US" dirty="0" smtClean="0">
                              <a:solidFill>
                                <a:srgbClr val="FF0000"/>
                              </a:solidFill>
                            </a:rPr>
                            <a:t> </a:t>
                          </a:r>
                          <a:r>
                            <a:rPr lang="en-US" dirty="0" smtClean="0">
                              <a:solidFill>
                                <a:schemeClr val="tx1"/>
                              </a:solidFill>
                            </a:rPr>
                            <a:t>energy.</a:t>
                          </a:r>
                          <a:endParaRPr lang="en-US" dirty="0">
                            <a:solidFill>
                              <a:schemeClr val="tx1"/>
                            </a:solidFill>
                          </a:endParaRPr>
                        </a:p>
                      </a:txBody>
                      <a:tcPr/>
                    </a:tc>
                    <a:extLst>
                      <a:ext uri="{0D108BD9-81ED-4DB2-BD59-A6C34878D82A}">
                        <a16:rowId xmlns:a16="http://schemas.microsoft.com/office/drawing/2014/main" val="10004"/>
                      </a:ext>
                    </a:extLst>
                  </a:tr>
                  <a:tr h="370840">
                    <a:tc>
                      <a:txBody>
                        <a:bodyPr/>
                        <a:lstStyle/>
                        <a:p>
                          <a:r>
                            <a:rPr lang="en-US" dirty="0" smtClean="0"/>
                            <a:t>Best for detailed </a:t>
                          </a:r>
                          <a:r>
                            <a:rPr lang="en-US" dirty="0" smtClean="0">
                              <a:solidFill>
                                <a:srgbClr val="FF0000"/>
                              </a:solidFill>
                            </a:rPr>
                            <a:t>study</a:t>
                          </a:r>
                          <a:endParaRPr lang="en-US" dirty="0"/>
                        </a:p>
                      </a:txBody>
                      <a:tcPr/>
                    </a:tc>
                    <a:tc>
                      <a:txBody>
                        <a:bodyPr/>
                        <a:lstStyle/>
                        <a:p>
                          <a:r>
                            <a:rPr lang="en-US" dirty="0" smtClean="0">
                              <a:solidFill>
                                <a:schemeClr val="tx1"/>
                              </a:solidFill>
                            </a:rPr>
                            <a:t>Best for </a:t>
                          </a:r>
                          <a:r>
                            <a:rPr lang="en-US" dirty="0" smtClean="0">
                              <a:solidFill>
                                <a:srgbClr val="FF0000"/>
                              </a:solidFill>
                            </a:rPr>
                            <a:t>discovering</a:t>
                          </a:r>
                          <a:r>
                            <a:rPr lang="en-US" dirty="0" smtClean="0">
                              <a:solidFill>
                                <a:schemeClr val="tx1"/>
                              </a:solidFill>
                            </a:rPr>
                            <a:t> new things</a:t>
                          </a:r>
                          <a:endParaRPr lang="en-US" dirty="0">
                            <a:solidFill>
                              <a:schemeClr val="tx1"/>
                            </a:solidFill>
                          </a:endParaRPr>
                        </a:p>
                      </a:txBody>
                      <a:tcPr/>
                    </a:tc>
                    <a:extLst>
                      <a:ext uri="{0D108BD9-81ED-4DB2-BD59-A6C34878D82A}">
                        <a16:rowId xmlns:a16="http://schemas.microsoft.com/office/drawing/2014/main" val="10005"/>
                      </a:ext>
                    </a:extLst>
                  </a:tr>
                </a:tbl>
              </a:graphicData>
            </a:graphic>
          </p:graphicFrame>
        </mc:Choice>
        <mc:Fallback xmlns="">
          <p:graphicFrame>
            <p:nvGraphicFramePr>
              <p:cNvPr id="3" name="Tabelle 2"/>
              <p:cNvGraphicFramePr>
                <a:graphicFrameLocks noGrp="1"/>
              </p:cNvGraphicFramePr>
              <p:nvPr>
                <p:extLst>
                  <p:ext uri="{D42A27DB-BD31-4B8C-83A1-F6EECF244321}">
                    <p14:modId xmlns:p14="http://schemas.microsoft.com/office/powerpoint/2010/main" val="3342439699"/>
                  </p:ext>
                </p:extLst>
              </p:nvPr>
            </p:nvGraphicFramePr>
            <p:xfrm>
              <a:off x="1548000" y="900000"/>
              <a:ext cx="6096000" cy="3571240"/>
            </p:xfrm>
            <a:graphic>
              <a:graphicData uri="http://schemas.openxmlformats.org/drawingml/2006/table">
                <a:tbl>
                  <a:tblPr firstRow="1" bandRow="1">
                    <a:effectLst>
                      <a:outerShdw blurRad="50800" dist="50800" dir="5400000" algn="ctr" rotWithShape="0">
                        <a:schemeClr val="bg1"/>
                      </a:outerShdw>
                    </a:effectLst>
                    <a:tableStyleId>{7E9639D4-E3E2-4D34-9284-5A2195B3D0D7}</a:tableStyleId>
                  </a:tblPr>
                  <a:tblGrid>
                    <a:gridCol w="3048000"/>
                    <a:gridCol w="3048000"/>
                  </a:tblGrid>
                  <a:tr h="365760">
                    <a:tc>
                      <a:txBody>
                        <a:bodyPr/>
                        <a:lstStyle/>
                        <a:p>
                          <a:pPr algn="ctr"/>
                          <a:r>
                            <a:rPr lang="en-US" dirty="0" smtClean="0">
                              <a:solidFill>
                                <a:schemeClr val="tx1"/>
                              </a:solidFill>
                            </a:rPr>
                            <a:t>Electron Machine</a:t>
                          </a:r>
                          <a:endParaRPr lang="en-US" dirty="0">
                            <a:solidFill>
                              <a:schemeClr val="tx1"/>
                            </a:solidFill>
                          </a:endParaRPr>
                        </a:p>
                      </a:txBody>
                      <a:tcPr>
                        <a:solidFill>
                          <a:srgbClr val="FFFF00"/>
                        </a:solidFill>
                      </a:tcPr>
                    </a:tc>
                    <a:tc>
                      <a:txBody>
                        <a:bodyPr/>
                        <a:lstStyle/>
                        <a:p>
                          <a:pPr algn="ctr"/>
                          <a:r>
                            <a:rPr lang="en-US" dirty="0" smtClean="0">
                              <a:solidFill>
                                <a:schemeClr val="tx1"/>
                              </a:solidFill>
                            </a:rPr>
                            <a:t>Proton Machine</a:t>
                          </a:r>
                          <a:endParaRPr lang="en-US" dirty="0">
                            <a:solidFill>
                              <a:schemeClr val="tx1"/>
                            </a:solidFill>
                          </a:endParaRPr>
                        </a:p>
                      </a:txBody>
                      <a:tcPr>
                        <a:solidFill>
                          <a:srgbClr val="FFFF00"/>
                        </a:solidFill>
                      </a:tcPr>
                    </a:tc>
                  </a:tr>
                  <a:tr h="640080">
                    <a:tc>
                      <a:txBody>
                        <a:bodyPr/>
                        <a:lstStyle/>
                        <a:p>
                          <a:endParaRPr lang="en-US"/>
                        </a:p>
                      </a:txBody>
                      <a:tcPr>
                        <a:blipFill rotWithShape="1">
                          <a:blip r:embed="rId3"/>
                          <a:stretch>
                            <a:fillRect l="-1800" t="-61905" r="-101800" b="-417143"/>
                          </a:stretch>
                        </a:blipFill>
                      </a:tcPr>
                    </a:tc>
                    <a:tc>
                      <a:txBody>
                        <a:bodyPr/>
                        <a:lstStyle/>
                        <a:p>
                          <a:endParaRPr lang="en-US"/>
                        </a:p>
                      </a:txBody>
                      <a:tcPr>
                        <a:blipFill rotWithShape="1">
                          <a:blip r:embed="rId3"/>
                          <a:stretch>
                            <a:fillRect l="-101800" t="-61905" r="-1800" b="-417143"/>
                          </a:stretch>
                        </a:blipFill>
                      </a:tcPr>
                    </a:tc>
                  </a:tr>
                  <a:tr h="914400">
                    <a:tc>
                      <a:txBody>
                        <a:bodyPr/>
                        <a:lstStyle/>
                        <a:p>
                          <a:endParaRPr lang="en-US"/>
                        </a:p>
                      </a:txBody>
                      <a:tcPr>
                        <a:blipFill rotWithShape="1">
                          <a:blip r:embed="rId3"/>
                          <a:stretch>
                            <a:fillRect l="-1800" t="-113333" r="-101800" b="-192000"/>
                          </a:stretch>
                        </a:blipFill>
                      </a:tcPr>
                    </a:tc>
                    <a:tc>
                      <a:txBody>
                        <a:bodyPr/>
                        <a:lstStyle/>
                        <a:p>
                          <a:endParaRPr lang="en-US"/>
                        </a:p>
                      </a:txBody>
                      <a:tcPr>
                        <a:blipFill rotWithShape="1">
                          <a:blip r:embed="rId3"/>
                          <a:stretch>
                            <a:fillRect l="-101800" t="-113333" r="-1800" b="-192000"/>
                          </a:stretch>
                        </a:blipFill>
                      </a:tcPr>
                    </a:tc>
                  </a:tr>
                  <a:tr h="370840">
                    <a:tc>
                      <a:txBody>
                        <a:bodyPr/>
                        <a:lstStyle/>
                        <a:p>
                          <a:endParaRPr lang="en-US"/>
                        </a:p>
                      </a:txBody>
                      <a:tcPr>
                        <a:blipFill rotWithShape="1">
                          <a:blip r:embed="rId3"/>
                          <a:stretch>
                            <a:fillRect l="-1800" t="-533333" r="-101800" b="-380000"/>
                          </a:stretch>
                        </a:blipFill>
                      </a:tcPr>
                    </a:tc>
                    <a:tc>
                      <a:txBody>
                        <a:bodyPr/>
                        <a:lstStyle/>
                        <a:p>
                          <a:endParaRPr lang="en-US"/>
                        </a:p>
                      </a:txBody>
                      <a:tcPr>
                        <a:blipFill rotWithShape="1">
                          <a:blip r:embed="rId3"/>
                          <a:stretch>
                            <a:fillRect l="-101800" t="-533333" r="-1800" b="-380000"/>
                          </a:stretch>
                        </a:blipFill>
                      </a:tcPr>
                    </a:tc>
                  </a:tr>
                  <a:tr h="640080">
                    <a:tc>
                      <a:txBody>
                        <a:bodyPr/>
                        <a:lstStyle/>
                        <a:p>
                          <a:r>
                            <a:rPr lang="en-US" dirty="0" smtClean="0">
                              <a:solidFill>
                                <a:srgbClr val="FF0000"/>
                              </a:solidFill>
                            </a:rPr>
                            <a:t>Fixed energy</a:t>
                          </a:r>
                          <a:r>
                            <a:rPr lang="en-US" dirty="0" smtClean="0">
                              <a:solidFill>
                                <a:schemeClr val="tx1"/>
                              </a:solidFill>
                            </a:rPr>
                            <a:t> (for a given set of operating conditions),</a:t>
                          </a:r>
                          <a:endParaRPr lang="en-US" dirty="0">
                            <a:solidFill>
                              <a:srgbClr val="FF0000"/>
                            </a:solidFill>
                          </a:endParaRPr>
                        </a:p>
                      </a:txBody>
                      <a:tcPr/>
                    </a:tc>
                    <a:tc>
                      <a:txBody>
                        <a:bodyPr/>
                        <a:lstStyle/>
                        <a:p>
                          <a:endParaRPr lang="en-US"/>
                        </a:p>
                      </a:txBody>
                      <a:tcPr>
                        <a:blipFill rotWithShape="1">
                          <a:blip r:embed="rId3"/>
                          <a:stretch>
                            <a:fillRect l="-101800" t="-361905" r="-1800" b="-117143"/>
                          </a:stretch>
                        </a:blipFill>
                      </a:tcPr>
                    </a:tc>
                  </a:tr>
                  <a:tr h="640080">
                    <a:tc>
                      <a:txBody>
                        <a:bodyPr/>
                        <a:lstStyle/>
                        <a:p>
                          <a:r>
                            <a:rPr lang="en-US" dirty="0" smtClean="0"/>
                            <a:t>Best for detailed </a:t>
                          </a:r>
                          <a:r>
                            <a:rPr lang="en-US" dirty="0" smtClean="0">
                              <a:solidFill>
                                <a:srgbClr val="FF0000"/>
                              </a:solidFill>
                            </a:rPr>
                            <a:t>study</a:t>
                          </a:r>
                          <a:endParaRPr lang="en-US" dirty="0"/>
                        </a:p>
                      </a:txBody>
                      <a:tcPr/>
                    </a:tc>
                    <a:tc>
                      <a:txBody>
                        <a:bodyPr/>
                        <a:lstStyle/>
                        <a:p>
                          <a:r>
                            <a:rPr lang="en-US" dirty="0" smtClean="0">
                              <a:solidFill>
                                <a:schemeClr val="tx1"/>
                              </a:solidFill>
                            </a:rPr>
                            <a:t>Best for </a:t>
                          </a:r>
                          <a:r>
                            <a:rPr lang="en-US" dirty="0" smtClean="0">
                              <a:solidFill>
                                <a:srgbClr val="FF0000"/>
                              </a:solidFill>
                            </a:rPr>
                            <a:t>discovering</a:t>
                          </a:r>
                          <a:r>
                            <a:rPr lang="en-US" dirty="0" smtClean="0">
                              <a:solidFill>
                                <a:schemeClr val="tx1"/>
                              </a:solidFill>
                            </a:rPr>
                            <a:t> new things</a:t>
                          </a:r>
                          <a:endParaRPr lang="en-US" dirty="0">
                            <a:solidFill>
                              <a:schemeClr val="tx1"/>
                            </a:solidFill>
                          </a:endParaRPr>
                        </a:p>
                      </a:txBody>
                      <a:tcPr/>
                    </a:tc>
                  </a:tr>
                </a:tbl>
              </a:graphicData>
            </a:graphic>
          </p:graphicFrame>
        </mc:Fallback>
      </mc:AlternateContent>
      <p:sp>
        <p:nvSpPr>
          <p:cNvPr id="2" name="Titel 1"/>
          <p:cNvSpPr>
            <a:spLocks noGrp="1"/>
          </p:cNvSpPr>
          <p:nvPr>
            <p:ph type="title"/>
          </p:nvPr>
        </p:nvSpPr>
        <p:spPr/>
        <p:txBody>
          <a:bodyPr/>
          <a:lstStyle/>
          <a:p>
            <a:r>
              <a:rPr lang="en-US" dirty="0" smtClean="0"/>
              <a:t>Electron versus </a:t>
            </a:r>
            <a:r>
              <a:rPr lang="en-US" dirty="0"/>
              <a:t>p</a:t>
            </a:r>
            <a:r>
              <a:rPr lang="en-US" dirty="0" smtClean="0"/>
              <a:t>roton </a:t>
            </a:r>
            <a:r>
              <a:rPr lang="en-US" dirty="0"/>
              <a:t>m</a:t>
            </a:r>
            <a:r>
              <a:rPr lang="en-US" dirty="0" smtClean="0"/>
              <a:t>achines</a:t>
            </a:r>
            <a:endParaRPr lang="en-US" dirty="0"/>
          </a:p>
        </p:txBody>
      </p:sp>
      <p:cxnSp>
        <p:nvCxnSpPr>
          <p:cNvPr id="8" name="Gerade Verbindung 7"/>
          <p:cNvCxnSpPr>
            <a:endCxn id="3" idx="2"/>
          </p:cNvCxnSpPr>
          <p:nvPr/>
        </p:nvCxnSpPr>
        <p:spPr>
          <a:xfrm>
            <a:off x="1548000" y="900000"/>
            <a:ext cx="0" cy="3598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a:endCxn id="3" idx="2"/>
          </p:cNvCxnSpPr>
          <p:nvPr/>
        </p:nvCxnSpPr>
        <p:spPr>
          <a:xfrm>
            <a:off x="4572000" y="900000"/>
            <a:ext cx="24000" cy="3571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0" y="5040000"/>
            <a:ext cx="1071429" cy="10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40001" y="5040000"/>
            <a:ext cx="6552280" cy="861774"/>
          </a:xfrm>
          <a:prstGeom prst="rect">
            <a:avLst/>
          </a:prstGeom>
          <a:noFill/>
        </p:spPr>
        <p:txBody>
          <a:bodyPr wrap="square" rtlCol="0">
            <a:spAutoFit/>
          </a:bodyPr>
          <a:lstStyle/>
          <a:p>
            <a:r>
              <a:rPr lang="en-US" b="1" i="1" dirty="0" smtClean="0"/>
              <a:t>Hadron Collider </a:t>
            </a:r>
            <a:r>
              <a:rPr lang="en-US" dirty="0" smtClean="0"/>
              <a:t>(</a:t>
            </a:r>
            <a:r>
              <a:rPr lang="en-US" sz="1600" dirty="0" smtClean="0"/>
              <a:t>note, proton is a complex mixture of quarks and gluons</a:t>
            </a:r>
            <a:r>
              <a:rPr lang="en-US" dirty="0" smtClean="0"/>
              <a:t>): </a:t>
            </a:r>
          </a:p>
          <a:p>
            <a:r>
              <a:rPr lang="en-US" sz="1600" dirty="0" smtClean="0"/>
              <a:t>Crazy background due to splashed quarks and gluons connected by complex color-charge strings.</a:t>
            </a:r>
            <a:endParaRPr lang="en-US" sz="1600" dirty="0"/>
          </a:p>
        </p:txBody>
      </p:sp>
    </p:spTree>
    <p:extLst>
      <p:ext uri="{BB962C8B-B14F-4D97-AF65-F5344CB8AC3E}">
        <p14:creationId xmlns:p14="http://schemas.microsoft.com/office/powerpoint/2010/main" val="32261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Synchrotron</a:t>
            </a:r>
            <a:endParaRPr lang="en-US" dirty="0"/>
          </a:p>
        </p:txBody>
      </p:sp>
      <p:sp>
        <p:nvSpPr>
          <p:cNvPr id="3" name="Textfeld 2"/>
          <p:cNvSpPr txBox="1"/>
          <p:nvPr/>
        </p:nvSpPr>
        <p:spPr>
          <a:xfrm>
            <a:off x="540000" y="720000"/>
            <a:ext cx="8136904"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r>
              <a:rPr lang="en-US" sz="1600" dirty="0" smtClean="0"/>
              <a:t>The bending field changes with particle beam energy to maintain a constant radius:</a:t>
            </a:r>
            <a:endParaRPr lang="en-US" dirty="0"/>
          </a:p>
        </p:txBody>
      </p:sp>
      <p:sp>
        <p:nvSpPr>
          <p:cNvPr id="6" name="Textfeld 5"/>
          <p:cNvSpPr txBox="1"/>
          <p:nvPr/>
        </p:nvSpPr>
        <p:spPr>
          <a:xfrm>
            <a:off x="540000" y="2700000"/>
            <a:ext cx="8136904" cy="338554"/>
          </a:xfrm>
          <a:prstGeom prst="rect">
            <a:avLst/>
          </a:prstGeom>
          <a:noFill/>
        </p:spPr>
        <p:txBody>
          <a:bodyPr wrap="square" rtlCol="0">
            <a:spAutoFit/>
          </a:bodyPr>
          <a:lstStyle/>
          <a:p>
            <a:r>
              <a:rPr lang="en-US" sz="1600" dirty="0" smtClean="0"/>
              <a:t>B ramps in proportion to the momentum. The revolution frequency also changes with momentum</a:t>
            </a:r>
            <a:endParaRPr lang="en-US" sz="1600" dirty="0"/>
          </a:p>
        </p:txBody>
      </p:sp>
      <mc:AlternateContent xmlns:mc="http://schemas.openxmlformats.org/markup-compatibility/2006" xmlns:a14="http://schemas.microsoft.com/office/drawing/2010/main">
        <mc:Choice Requires="a14">
          <p:sp>
            <p:nvSpPr>
              <p:cNvPr id="11" name="Textfeld 10"/>
              <p:cNvSpPr txBox="1"/>
              <p:nvPr/>
            </p:nvSpPr>
            <p:spPr>
              <a:xfrm>
                <a:off x="540000" y="3060000"/>
                <a:ext cx="8136904" cy="646331"/>
              </a:xfrm>
              <a:prstGeom prst="rect">
                <a:avLst/>
              </a:prstGeom>
              <a:noFill/>
            </p:spPr>
            <p:txBody>
              <a:bodyPr wrap="square" rtlCol="0">
                <a:spAutoFit/>
              </a:bodyPr>
              <a:lstStyle/>
              <a:p>
                <a14:m>
                  <m:oMath xmlns:m="http://schemas.openxmlformats.org/officeDocument/2006/math">
                    <m:r>
                      <a:rPr lang="en-US" i="1" smtClean="0">
                        <a:solidFill>
                          <a:srgbClr val="FF0000"/>
                        </a:solidFill>
                        <a:latin typeface="Cambria Math"/>
                        <a:ea typeface="Cambria Math"/>
                      </a:rPr>
                      <m:t>⇒</m:t>
                    </m:r>
                  </m:oMath>
                </a14:m>
                <a:r>
                  <a:rPr lang="en-US" dirty="0" smtClean="0">
                    <a:solidFill>
                      <a:srgbClr val="FF0000"/>
                    </a:solidFill>
                  </a:rPr>
                  <a:t> Maximal momentum is therefore limited by both the maximal available magnetic field </a:t>
                </a:r>
                <a:r>
                  <a:rPr lang="en-US" b="1" i="1" dirty="0" smtClean="0">
                    <a:solidFill>
                      <a:srgbClr val="FF0000"/>
                    </a:solidFill>
                  </a:rPr>
                  <a:t>B</a:t>
                </a:r>
                <a:r>
                  <a:rPr lang="en-US" dirty="0" smtClean="0">
                    <a:solidFill>
                      <a:srgbClr val="FF0000"/>
                    </a:solidFill>
                  </a:rPr>
                  <a:t> and the size of the ring </a:t>
                </a:r>
                <a:r>
                  <a:rPr lang="el-GR" b="1" i="1" dirty="0" smtClean="0">
                    <a:solidFill>
                      <a:srgbClr val="FF0000"/>
                    </a:solidFill>
                  </a:rPr>
                  <a:t>ρ</a:t>
                </a:r>
                <a:r>
                  <a:rPr lang="en-US" sz="1600" dirty="0" smtClean="0">
                    <a:solidFill>
                      <a:srgbClr val="FF0000"/>
                    </a:solidFill>
                  </a:rPr>
                  <a:t>.</a:t>
                </a:r>
                <a:endParaRPr lang="en-US" sz="1600" dirty="0">
                  <a:solidFill>
                    <a:srgbClr val="FF0000"/>
                  </a:solidFill>
                </a:endParaRPr>
              </a:p>
            </p:txBody>
          </p:sp>
        </mc:Choice>
        <mc:Fallback xmlns="">
          <p:sp>
            <p:nvSpPr>
              <p:cNvPr id="11" name="Textfeld 10"/>
              <p:cNvSpPr txBox="1">
                <a:spLocks noRot="1" noChangeAspect="1" noMove="1" noResize="1" noEditPoints="1" noAdjustHandles="1" noChangeArrowheads="1" noChangeShapeType="1" noTextEdit="1"/>
              </p:cNvSpPr>
              <p:nvPr/>
            </p:nvSpPr>
            <p:spPr>
              <a:xfrm>
                <a:off x="540000" y="3060000"/>
                <a:ext cx="8136904" cy="646331"/>
              </a:xfrm>
              <a:prstGeom prst="rect">
                <a:avLst/>
              </a:prstGeom>
              <a:blipFill rotWithShape="1">
                <a:blip r:embed="rId3"/>
                <a:stretch>
                  <a:fillRect l="-675" t="-4717" b="-14151"/>
                </a:stretch>
              </a:blipFill>
            </p:spPr>
            <p:txBody>
              <a:bodyPr/>
              <a:lstStyle/>
              <a:p>
                <a:r>
                  <a:rPr lang="en-US">
                    <a:noFill/>
                  </a:rPr>
                  <a:t> </a:t>
                </a:r>
              </a:p>
            </p:txBody>
          </p:sp>
        </mc:Fallback>
      </mc:AlternateContent>
      <p:sp>
        <p:nvSpPr>
          <p:cNvPr id="12" name="Textfeld 11"/>
          <p:cNvSpPr txBox="1"/>
          <p:nvPr/>
        </p:nvSpPr>
        <p:spPr>
          <a:xfrm>
            <a:off x="540000" y="3780000"/>
            <a:ext cx="7921328" cy="1815882"/>
          </a:xfrm>
          <a:prstGeom prst="rect">
            <a:avLst/>
          </a:prstGeom>
          <a:noFill/>
        </p:spPr>
        <p:txBody>
          <a:bodyPr wrap="square" rtlCol="0">
            <a:spAutoFit/>
          </a:bodyPr>
          <a:lstStyle/>
          <a:p>
            <a:pPr marL="285750" indent="-285750">
              <a:buFont typeface="Wingdings" panose="05000000000000000000" pitchFamily="2" charset="2"/>
              <a:buChar char="v"/>
            </a:pPr>
            <a:r>
              <a:rPr lang="en-US" sz="1600" dirty="0">
                <a:solidFill>
                  <a:srgbClr val="0000CC"/>
                </a:solidFill>
              </a:rPr>
              <a:t> </a:t>
            </a:r>
            <a:r>
              <a:rPr lang="en-US" sz="1600" dirty="0" smtClean="0"/>
              <a:t>To </a:t>
            </a:r>
            <a:r>
              <a:rPr lang="en-US" sz="1600" dirty="0"/>
              <a:t>keep particles well contained inside </a:t>
            </a:r>
            <a:r>
              <a:rPr lang="en-US" sz="1600" dirty="0" smtClean="0"/>
              <a:t>the beam </a:t>
            </a:r>
            <a:r>
              <a:rPr lang="en-US" sz="1600" dirty="0"/>
              <a:t>pipe and to achieve the stable </a:t>
            </a:r>
            <a:r>
              <a:rPr lang="en-US" sz="1600" dirty="0" smtClean="0"/>
              <a:t>orbit, particles </a:t>
            </a:r>
            <a:r>
              <a:rPr lang="en-US" sz="1600" dirty="0"/>
              <a:t>are accelerated in </a:t>
            </a:r>
            <a:r>
              <a:rPr lang="en-US" sz="1600" b="1" i="1" dirty="0" smtClean="0">
                <a:solidFill>
                  <a:srgbClr val="0000CC"/>
                </a:solidFill>
              </a:rPr>
              <a:t>bunches</a:t>
            </a:r>
            <a:r>
              <a:rPr lang="en-US" sz="1600" dirty="0" smtClean="0"/>
              <a:t>, synchronized </a:t>
            </a:r>
            <a:r>
              <a:rPr lang="en-US" sz="1600" dirty="0"/>
              <a:t>with the radio-frequency </a:t>
            </a:r>
            <a:r>
              <a:rPr lang="en-US" sz="1600" dirty="0" smtClean="0"/>
              <a:t>field.</a:t>
            </a:r>
          </a:p>
          <a:p>
            <a:pPr marL="285750" indent="-285750">
              <a:buFont typeface="Wingdings" panose="05000000000000000000" pitchFamily="2" charset="2"/>
              <a:buChar char="v"/>
            </a:pPr>
            <a:endParaRPr lang="en-US" sz="800" dirty="0"/>
          </a:p>
          <a:p>
            <a:pPr marL="285750" indent="-285750">
              <a:buFont typeface="Wingdings" panose="05000000000000000000" pitchFamily="2" charset="2"/>
              <a:buChar char="v"/>
            </a:pPr>
            <a:r>
              <a:rPr lang="en-US" sz="1600" dirty="0" smtClean="0">
                <a:solidFill>
                  <a:srgbClr val="0000CC"/>
                </a:solidFill>
              </a:rPr>
              <a:t> </a:t>
            </a:r>
            <a:r>
              <a:rPr lang="en-US" sz="1600" dirty="0"/>
              <a:t>  Analogously to </a:t>
            </a:r>
            <a:r>
              <a:rPr lang="en-US" sz="1600" dirty="0" err="1"/>
              <a:t>L</a:t>
            </a:r>
            <a:r>
              <a:rPr lang="en-US" sz="1600" dirty="0" err="1" smtClean="0"/>
              <a:t>inacs</a:t>
            </a:r>
            <a:r>
              <a:rPr lang="en-US" sz="1600" dirty="0"/>
              <a:t>, all particles in a bunch has to move with the circulation frequency in phase with the radio-frequency field</a:t>
            </a:r>
            <a:r>
              <a:rPr lang="en-US" sz="1600" dirty="0" smtClean="0"/>
              <a:t>.</a:t>
            </a:r>
          </a:p>
          <a:p>
            <a:pPr marL="285750" indent="-285750">
              <a:buFont typeface="Wingdings" panose="05000000000000000000" pitchFamily="2" charset="2"/>
              <a:buChar char="v"/>
            </a:pPr>
            <a:endParaRPr lang="en-US" sz="800" dirty="0"/>
          </a:p>
          <a:p>
            <a:pPr marL="285750" indent="-285750">
              <a:buFont typeface="Wingdings" panose="05000000000000000000" pitchFamily="2" charset="2"/>
              <a:buChar char="v"/>
            </a:pPr>
            <a:r>
              <a:rPr lang="en-US" sz="1600" dirty="0">
                <a:solidFill>
                  <a:srgbClr val="0000CC"/>
                </a:solidFill>
              </a:rPr>
              <a:t> </a:t>
            </a:r>
            <a:r>
              <a:rPr lang="en-US" sz="1600" dirty="0"/>
              <a:t>Requirement of precise synchronization, however, is not very tight: particles behind the radio-frequency phase will receive lower momentum increase, and other way </a:t>
            </a:r>
            <a:r>
              <a:rPr lang="en-US" sz="1600" dirty="0" smtClean="0"/>
              <a:t>around</a:t>
            </a:r>
            <a:r>
              <a:rPr lang="en-US" sz="1600" dirty="0"/>
              <a:t>.</a:t>
            </a:r>
            <a:endParaRPr lang="en-US" sz="1600" dirty="0">
              <a:solidFill>
                <a:srgbClr val="0000CC"/>
              </a:solidFill>
            </a:endParaRPr>
          </a:p>
        </p:txBody>
      </p:sp>
      <mc:AlternateContent xmlns:mc="http://schemas.openxmlformats.org/markup-compatibility/2006" xmlns:a14="http://schemas.microsoft.com/office/drawing/2010/main">
        <mc:Choice Requires="a14">
          <p:sp>
            <p:nvSpPr>
              <p:cNvPr id="5" name="Textfeld 4"/>
              <p:cNvSpPr txBox="1"/>
              <p:nvPr/>
            </p:nvSpPr>
            <p:spPr>
              <a:xfrm>
                <a:off x="2879517" y="1196752"/>
                <a:ext cx="3457870" cy="6124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0000CC"/>
                              </a:solidFill>
                              <a:latin typeface="Cambria Math" panose="02040503050406030204" pitchFamily="18" charset="0"/>
                            </a:rPr>
                          </m:ctrlPr>
                        </m:fPr>
                        <m:num>
                          <m:r>
                            <a:rPr lang="de-DE" sz="1600" b="0" i="1" smtClean="0">
                              <a:solidFill>
                                <a:srgbClr val="0000CC"/>
                              </a:solidFill>
                              <a:latin typeface="Cambria Math"/>
                            </a:rPr>
                            <m:t>1</m:t>
                          </m:r>
                        </m:num>
                        <m:den>
                          <m:r>
                            <a:rPr lang="en-US" sz="1600" i="1" smtClean="0">
                              <a:solidFill>
                                <a:srgbClr val="0000CC"/>
                              </a:solidFill>
                              <a:latin typeface="Cambria Math"/>
                              <a:ea typeface="Cambria Math"/>
                            </a:rPr>
                            <m:t>𝜌</m:t>
                          </m:r>
                          <m:d>
                            <m:dPr>
                              <m:begChr m:val="["/>
                              <m:endChr m:val="]"/>
                              <m:ctrlPr>
                                <a:rPr lang="en-US" sz="1600" i="1" smtClean="0">
                                  <a:solidFill>
                                    <a:srgbClr val="0000CC"/>
                                  </a:solidFill>
                                  <a:latin typeface="Cambria Math" panose="02040503050406030204" pitchFamily="18" charset="0"/>
                                  <a:ea typeface="Cambria Math"/>
                                </a:rPr>
                              </m:ctrlPr>
                            </m:dPr>
                            <m:e>
                              <m:r>
                                <a:rPr lang="de-DE" sz="1600" b="0" i="1" smtClean="0">
                                  <a:solidFill>
                                    <a:srgbClr val="0000CC"/>
                                  </a:solidFill>
                                  <a:latin typeface="Cambria Math"/>
                                  <a:ea typeface="Cambria Math"/>
                                </a:rPr>
                                <m:t>𝑚</m:t>
                              </m:r>
                            </m:e>
                          </m:d>
                        </m:den>
                      </m:f>
                      <m:r>
                        <a:rPr lang="de-DE" sz="1600" b="0" i="1" smtClean="0">
                          <a:solidFill>
                            <a:srgbClr val="0000CC"/>
                          </a:solidFill>
                          <a:latin typeface="Cambria Math"/>
                        </a:rPr>
                        <m:t>=0.3</m:t>
                      </m:r>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𝐵</m:t>
                          </m:r>
                          <m:d>
                            <m:dPr>
                              <m:begChr m:val="["/>
                              <m:endChr m:val="]"/>
                              <m:ctrlPr>
                                <a:rPr lang="de-DE" sz="1600" b="0" i="1" smtClean="0">
                                  <a:solidFill>
                                    <a:srgbClr val="0000CC"/>
                                  </a:solidFill>
                                  <a:latin typeface="Cambria Math" panose="02040503050406030204" pitchFamily="18" charset="0"/>
                                </a:rPr>
                              </m:ctrlPr>
                            </m:dPr>
                            <m:e>
                              <m:r>
                                <a:rPr lang="de-DE" sz="1600" b="0" i="1" smtClean="0">
                                  <a:solidFill>
                                    <a:srgbClr val="0000CC"/>
                                  </a:solidFill>
                                  <a:latin typeface="Cambria Math"/>
                                </a:rPr>
                                <m:t>𝑇</m:t>
                              </m:r>
                            </m:e>
                          </m:d>
                        </m:num>
                        <m:den>
                          <m:r>
                            <a:rPr lang="de-DE" sz="1600" b="0" i="1" smtClean="0">
                              <a:solidFill>
                                <a:srgbClr val="0000CC"/>
                              </a:solidFill>
                              <a:latin typeface="Cambria Math"/>
                              <a:ea typeface="Cambria Math"/>
                            </a:rPr>
                            <m:t>𝛽</m:t>
                          </m:r>
                          <m:r>
                            <a:rPr lang="de-DE" sz="1600" b="0" i="1" smtClean="0">
                              <a:solidFill>
                                <a:srgbClr val="0000CC"/>
                              </a:solidFill>
                              <a:latin typeface="Cambria Math"/>
                              <a:ea typeface="Cambria Math"/>
                            </a:rPr>
                            <m:t>∙</m:t>
                          </m:r>
                          <m:r>
                            <a:rPr lang="de-DE" sz="1600" b="0" i="1" smtClean="0">
                              <a:solidFill>
                                <a:srgbClr val="0000CC"/>
                              </a:solidFill>
                              <a:latin typeface="Cambria Math"/>
                              <a:ea typeface="Cambria Math"/>
                            </a:rPr>
                            <m:t>𝐸</m:t>
                          </m:r>
                          <m:d>
                            <m:dPr>
                              <m:begChr m:val="["/>
                              <m:endChr m:val="]"/>
                              <m:ctrlPr>
                                <a:rPr lang="de-DE" sz="1600" b="0" i="1" smtClean="0">
                                  <a:solidFill>
                                    <a:srgbClr val="0000CC"/>
                                  </a:solidFill>
                                  <a:latin typeface="Cambria Math" panose="02040503050406030204" pitchFamily="18" charset="0"/>
                                  <a:ea typeface="Cambria Math"/>
                                </a:rPr>
                              </m:ctrlPr>
                            </m:dPr>
                            <m:e>
                              <m:r>
                                <a:rPr lang="de-DE" sz="1600" b="0" i="1" smtClean="0">
                                  <a:solidFill>
                                    <a:srgbClr val="0000CC"/>
                                  </a:solidFill>
                                  <a:latin typeface="Cambria Math"/>
                                  <a:ea typeface="Cambria Math"/>
                                </a:rPr>
                                <m:t>𝐺𝑒𝑉</m:t>
                              </m:r>
                            </m:e>
                          </m:d>
                        </m:den>
                      </m:f>
                      <m:r>
                        <a:rPr lang="de-DE" sz="1600" b="0" i="1" smtClean="0">
                          <a:solidFill>
                            <a:srgbClr val="0000CC"/>
                          </a:solidFill>
                          <a:latin typeface="Cambria Math"/>
                        </a:rPr>
                        <m:t>=0.3</m:t>
                      </m:r>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𝐵</m:t>
                          </m:r>
                          <m:d>
                            <m:dPr>
                              <m:begChr m:val="["/>
                              <m:endChr m:val="]"/>
                              <m:ctrlPr>
                                <a:rPr lang="de-DE" sz="1600" b="0" i="1" smtClean="0">
                                  <a:solidFill>
                                    <a:srgbClr val="0000CC"/>
                                  </a:solidFill>
                                  <a:latin typeface="Cambria Math" panose="02040503050406030204" pitchFamily="18" charset="0"/>
                                </a:rPr>
                              </m:ctrlPr>
                            </m:dPr>
                            <m:e>
                              <m:r>
                                <a:rPr lang="de-DE" sz="1600" b="0" i="1" smtClean="0">
                                  <a:solidFill>
                                    <a:srgbClr val="0000CC"/>
                                  </a:solidFill>
                                  <a:latin typeface="Cambria Math"/>
                                </a:rPr>
                                <m:t>𝑇</m:t>
                              </m:r>
                            </m:e>
                          </m:d>
                        </m:num>
                        <m:den>
                          <m:r>
                            <a:rPr lang="de-DE" sz="1600" b="0" i="1" smtClean="0">
                              <a:solidFill>
                                <a:srgbClr val="0000CC"/>
                              </a:solidFill>
                              <a:latin typeface="Cambria Math"/>
                            </a:rPr>
                            <m:t>𝑐𝑝</m:t>
                          </m:r>
                          <m:d>
                            <m:dPr>
                              <m:begChr m:val="["/>
                              <m:endChr m:val="]"/>
                              <m:ctrlPr>
                                <a:rPr lang="de-DE" sz="1600" b="0" i="1" smtClean="0">
                                  <a:solidFill>
                                    <a:srgbClr val="0000CC"/>
                                  </a:solidFill>
                                  <a:latin typeface="Cambria Math" panose="02040503050406030204" pitchFamily="18" charset="0"/>
                                </a:rPr>
                              </m:ctrlPr>
                            </m:dPr>
                            <m:e>
                              <m:r>
                                <a:rPr lang="de-DE" sz="1600" b="0" i="1" smtClean="0">
                                  <a:solidFill>
                                    <a:srgbClr val="0000CC"/>
                                  </a:solidFill>
                                  <a:latin typeface="Cambria Math"/>
                                </a:rPr>
                                <m:t>𝐺𝑒𝑉</m:t>
                              </m:r>
                            </m:e>
                          </m:d>
                        </m:den>
                      </m:f>
                    </m:oMath>
                  </m:oMathPara>
                </a14:m>
                <a:endParaRPr lang="en-US" sz="1600"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2879517" y="1196752"/>
                <a:ext cx="3457870" cy="612412"/>
              </a:xfrm>
              <a:prstGeom prst="rect">
                <a:avLst/>
              </a:prstGeom>
              <a:blipFill rotWithShape="1">
                <a:blip r:embed="rId4"/>
                <a:stretch>
                  <a:fillRect/>
                </a:stretch>
              </a:blipFill>
            </p:spPr>
            <p:txBody>
              <a:bodyPr/>
              <a:lstStyle/>
              <a:p>
                <a:r>
                  <a:rPr lang="en-US">
                    <a:noFill/>
                  </a:rPr>
                  <a:t> </a:t>
                </a:r>
              </a:p>
            </p:txBody>
          </p:sp>
        </mc:Fallback>
      </mc:AlternateContent>
      <p:sp>
        <p:nvSpPr>
          <p:cNvPr id="7" name="Textfeld 6"/>
          <p:cNvSpPr txBox="1"/>
          <p:nvPr/>
        </p:nvSpPr>
        <p:spPr>
          <a:xfrm>
            <a:off x="540001" y="1980000"/>
            <a:ext cx="8136904" cy="584775"/>
          </a:xfrm>
          <a:prstGeom prst="rect">
            <a:avLst/>
          </a:prstGeom>
          <a:noFill/>
        </p:spPr>
        <p:txBody>
          <a:bodyPr wrap="square" rtlCol="0">
            <a:spAutoFit/>
          </a:bodyPr>
          <a:lstStyle/>
          <a:p>
            <a:r>
              <a:rPr lang="en-US" sz="1600" i="1" dirty="0" smtClean="0">
                <a:solidFill>
                  <a:srgbClr val="0000CC"/>
                </a:solidFill>
              </a:rPr>
              <a:t>Example:</a:t>
            </a:r>
            <a:r>
              <a:rPr lang="en-US" sz="1600" dirty="0" smtClean="0"/>
              <a:t> for the large hadron collider LHC (</a:t>
            </a:r>
            <a:r>
              <a:rPr lang="el-GR" sz="1600" dirty="0" smtClean="0"/>
              <a:t>ρ</a:t>
            </a:r>
            <a:r>
              <a:rPr lang="de-DE" sz="1600" dirty="0" smtClean="0"/>
              <a:t> = 2805 [m]) </a:t>
            </a:r>
            <a:r>
              <a:rPr lang="en-US" sz="1600" dirty="0" smtClean="0"/>
              <a:t>and a magnetic field of the superconducting dipoles is B = 8.33 [T] (B</a:t>
            </a:r>
            <a:r>
              <a:rPr lang="en-US" sz="1600" baseline="-25000" dirty="0" smtClean="0"/>
              <a:t>iron</a:t>
            </a:r>
            <a:r>
              <a:rPr lang="en-US" sz="1600" dirty="0" smtClean="0"/>
              <a:t> </a:t>
            </a:r>
            <a:r>
              <a:rPr lang="en-US" sz="1600" smtClean="0"/>
              <a:t>= 1.5 </a:t>
            </a:r>
            <a:r>
              <a:rPr lang="en-US" sz="1600" dirty="0" smtClean="0"/>
              <a:t>[T]) one obtains an energy of </a:t>
            </a:r>
            <a:r>
              <a:rPr lang="en-US" sz="1600" dirty="0" err="1" smtClean="0"/>
              <a:t>E</a:t>
            </a:r>
            <a:r>
              <a:rPr lang="en-US" sz="1600" baseline="-25000" dirty="0" err="1" smtClean="0"/>
              <a:t>max</a:t>
            </a:r>
            <a:r>
              <a:rPr lang="en-US" sz="1600" dirty="0" smtClean="0"/>
              <a:t> = 7 [</a:t>
            </a:r>
            <a:r>
              <a:rPr lang="en-US" sz="1600" dirty="0" err="1" smtClean="0"/>
              <a:t>TeV</a:t>
            </a:r>
            <a:r>
              <a:rPr lang="en-US" sz="1600" dirty="0" smtClean="0"/>
              <a:t>]</a:t>
            </a:r>
            <a:endParaRPr lang="en-US" sz="1600" dirty="0"/>
          </a:p>
        </p:txBody>
      </p:sp>
    </p:spTree>
    <p:extLst>
      <p:ext uri="{BB962C8B-B14F-4D97-AF65-F5344CB8AC3E}">
        <p14:creationId xmlns:p14="http://schemas.microsoft.com/office/powerpoint/2010/main" val="3998673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2978</Words>
  <Application>Microsoft Office PowerPoint</Application>
  <PresentationFormat>Bildschirmpräsentation (4:3)</PresentationFormat>
  <Paragraphs>223</Paragraphs>
  <Slides>27</Slides>
  <Notes>23</Notes>
  <HiddenSlides>3</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35" baseType="lpstr">
      <vt:lpstr>Arial</vt:lpstr>
      <vt:lpstr>Calibri</vt:lpstr>
      <vt:lpstr>Cambria Math</vt:lpstr>
      <vt:lpstr>Times New Roman</vt:lpstr>
      <vt:lpstr>Wingdings</vt:lpstr>
      <vt:lpstr>Wingdings 2</vt:lpstr>
      <vt:lpstr>1_Larissa</vt:lpstr>
      <vt:lpstr>Equation</vt:lpstr>
      <vt:lpstr>Outline: Large Hadron Collider</vt:lpstr>
      <vt:lpstr>Large Hadron Collider (LHC) 2008 -</vt:lpstr>
      <vt:lpstr>Synchrotron Ring Schematic</vt:lpstr>
      <vt:lpstr>Electrons vs. Protons</vt:lpstr>
      <vt:lpstr>Synchrotron</vt:lpstr>
      <vt:lpstr>Proton and electron velocity vs. kinetic energy</vt:lpstr>
      <vt:lpstr>Large Electron Positron Collider (LEP) 1989-2000</vt:lpstr>
      <vt:lpstr>Electron versus proton machines</vt:lpstr>
      <vt:lpstr>Synchrotron</vt:lpstr>
      <vt:lpstr>Synchrotron</vt:lpstr>
      <vt:lpstr>Synchrotron</vt:lpstr>
      <vt:lpstr>Colliding-beam experiment</vt:lpstr>
      <vt:lpstr>Fixed-target experiment</vt:lpstr>
      <vt:lpstr>Luminosity parameters</vt:lpstr>
      <vt:lpstr>Luminosity for fixed-target experiment</vt:lpstr>
      <vt:lpstr>When should one operate in collider or fixed target mode?</vt:lpstr>
      <vt:lpstr>Accelerator Complex CERN</vt:lpstr>
      <vt:lpstr>Accelerator Chains</vt:lpstr>
      <vt:lpstr>The LHC Layout</vt:lpstr>
      <vt:lpstr>Large Hadron Collider (LHC)</vt:lpstr>
      <vt:lpstr>Inside Large Hadron Collider (LHC) tunnel</vt:lpstr>
      <vt:lpstr>High Energy Physics (HEP) - Detectors</vt:lpstr>
      <vt:lpstr>Experiments at LHC</vt:lpstr>
      <vt:lpstr>Particle Identification at ATLAS: Detector System @ Colliders</vt:lpstr>
      <vt:lpstr>Particle Identification at CMS: Detector System @ Colliders</vt:lpstr>
      <vt:lpstr>Multi-Purpose Detectors (LHC 2009 - …)</vt:lpstr>
      <vt:lpstr>PowerPoint-Präsentation</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Wollersheim, Hans-Juergen Dr.</cp:lastModifiedBy>
  <cp:revision>450</cp:revision>
  <dcterms:created xsi:type="dcterms:W3CDTF">2016-04-06T12:04:03Z</dcterms:created>
  <dcterms:modified xsi:type="dcterms:W3CDTF">2022-06-25T10:02:03Z</dcterms:modified>
</cp:coreProperties>
</file>