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7" r:id="rId2"/>
    <p:sldId id="295" r:id="rId3"/>
    <p:sldId id="311" r:id="rId4"/>
    <p:sldId id="312" r:id="rId5"/>
    <p:sldId id="313" r:id="rId6"/>
    <p:sldId id="314" r:id="rId7"/>
    <p:sldId id="296" r:id="rId8"/>
    <p:sldId id="315" r:id="rId9"/>
    <p:sldId id="316" r:id="rId10"/>
    <p:sldId id="298" r:id="rId11"/>
    <p:sldId id="297" r:id="rId12"/>
    <p:sldId id="317" r:id="rId13"/>
    <p:sldId id="318" r:id="rId14"/>
    <p:sldId id="294" r:id="rId15"/>
    <p:sldId id="319" r:id="rId16"/>
    <p:sldId id="320" r:id="rId17"/>
    <p:sldId id="300" r:id="rId18"/>
    <p:sldId id="299" r:id="rId19"/>
    <p:sldId id="322" r:id="rId20"/>
    <p:sldId id="321" r:id="rId21"/>
    <p:sldId id="301" r:id="rId22"/>
    <p:sldId id="323" r:id="rId23"/>
    <p:sldId id="324" r:id="rId24"/>
    <p:sldId id="325" r:id="rId25"/>
    <p:sldId id="303" r:id="rId26"/>
    <p:sldId id="304" r:id="rId27"/>
    <p:sldId id="292" r:id="rId28"/>
    <p:sldId id="305" r:id="rId29"/>
    <p:sldId id="306" r:id="rId30"/>
    <p:sldId id="307" r:id="rId31"/>
    <p:sldId id="302" r:id="rId32"/>
    <p:sldId id="308" r:id="rId33"/>
    <p:sldId id="309" r:id="rId34"/>
    <p:sldId id="310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4C4C4"/>
    <a:srgbClr val="DDDDDD"/>
    <a:srgbClr val="C0C0C0"/>
    <a:srgbClr val="00660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0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Particles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757238"/>
            <a:ext cx="57435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9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Neutrons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821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Indirect detection technique:  induce neutrons to interact and produce charged particles.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40000" y="1440000"/>
                <a:ext cx="8156335" cy="1807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𝐿𝑖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+4.78 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𝑀𝑒𝑉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𝐿𝑖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𝑇𝑙</m:t>
                        </m:r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𝑠𝑐𝑖𝑛𝑡𝑖𝑙𝑙𝑎𝑡𝑜𝑟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𝐿𝑖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+2.31 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𝑀𝑒𝑉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𝐵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𝑔𝑎𝑠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𝑐𝑜𝑢𝑛𝑡𝑒𝑟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+0.765 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𝑀𝑒𝑉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⇒   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𝑓𝑖𝑙𝑙𝑒𝑑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𝑐h𝑎𝑚𝑏𝑒𝑟𝑠</m:t>
                    </m:r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                             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𝑐h𝑎𝑚𝑏𝑒𝑟𝑠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𝑤𝑖𝑡h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𝑔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𝐶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235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𝑈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𝑓𝑖𝑠𝑠𝑖𝑜𝑛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𝑝𝑟𝑜𝑑𝑢𝑐𝑡𝑠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𝑐𝑜𝑎𝑡𝑒𝑑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𝑐𝑜𝑢𝑛𝑡𝑒𝑟𝑠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𝑛𝑢𝑐𝑙𝑒𝑢𝑠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h𝑎𝑑𝑟𝑜𝑛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𝑐𝑎𝑠𝑐𝑎𝑑𝑒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𝑐𝑎𝑙𝑜𝑟𝑖𝑚𝑒𝑡𝑒𝑟𝑠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440000"/>
                <a:ext cx="8156335" cy="1807098"/>
              </a:xfrm>
              <a:prstGeom prst="rect">
                <a:avLst/>
              </a:prstGeom>
              <a:blipFill>
                <a:blip r:embed="rId3"/>
                <a:stretch>
                  <a:fillRect l="-523" b="-2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40001" y="3420000"/>
            <a:ext cx="792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Neutron detection and identification is important in the field of radiation protection because the relative biological effectiveness (quality factor) is high and depends on the neutron energy.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231922" y="4343330"/>
                <a:ext cx="2823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𝐻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𝑆𝑖𝑒𝑣𝑒𝑟𝑡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𝑞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𝐺𝑟𝑎𝑦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922" y="4343330"/>
                <a:ext cx="282378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5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4577144" cy="35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neutrons with matter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703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can only be detected after conversion to charged particles or photons: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1196752"/>
            <a:ext cx="7904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Elastic scattering:                 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Inelastic scattering: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n,n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´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 capture:  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X(n,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 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e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emission:  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X(n,2n)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daughter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Charged-particle emission: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n,lcp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A´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(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lcp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p, d, t,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Fission:                                  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→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fragments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08104" y="5302949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relevant 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neutron detection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</a:t>
            </a:r>
            <a:r>
              <a:rPr lang="en-US" baseline="-25000" dirty="0" smtClean="0"/>
              <a:t>3</a:t>
            </a:r>
            <a:r>
              <a:rPr lang="en-US" dirty="0" smtClean="0"/>
              <a:t> and </a:t>
            </a:r>
            <a:r>
              <a:rPr lang="en-US" baseline="30000" dirty="0" smtClean="0"/>
              <a:t>3</a:t>
            </a:r>
            <a:r>
              <a:rPr lang="en-US" dirty="0" smtClean="0"/>
              <a:t>He proportional counters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4636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Cylindrical and spherical shapes</a:t>
            </a:r>
          </a:p>
          <a:p>
            <a:r>
              <a:rPr lang="en-US" dirty="0"/>
              <a:t> </a:t>
            </a:r>
            <a:r>
              <a:rPr lang="en-US" dirty="0" smtClean="0"/>
              <a:t>     Large variety of sizes: </a:t>
            </a:r>
            <a:r>
              <a:rPr lang="en-US" dirty="0" smtClean="0">
                <a:solidFill>
                  <a:srgbClr val="FF0000"/>
                </a:solidFill>
              </a:rPr>
              <a:t>I &lt; 1 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and pressures: </a:t>
            </a:r>
            <a:r>
              <a:rPr lang="en-US" dirty="0" smtClean="0">
                <a:solidFill>
                  <a:srgbClr val="FF0000"/>
                </a:solidFill>
              </a:rPr>
              <a:t>p &lt; 1 bar (BF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), 10 bar (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He)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1980000"/>
            <a:ext cx="3179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Counters must be calibrated: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aseline="30000" dirty="0" smtClean="0"/>
              <a:t>3</a:t>
            </a:r>
            <a:r>
              <a:rPr lang="en-US" dirty="0" smtClean="0"/>
              <a:t>He and BF</a:t>
            </a:r>
            <a:r>
              <a:rPr lang="en-US" baseline="-25000" dirty="0" smtClean="0"/>
              <a:t>3</a:t>
            </a:r>
            <a:r>
              <a:rPr lang="en-US" dirty="0" smtClean="0"/>
              <a:t> pressure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 enrichment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Electrical field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Wall effects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3600000"/>
            <a:ext cx="503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n/</a:t>
            </a:r>
            <a:r>
              <a:rPr lang="el-GR" smtClean="0"/>
              <a:t>γ</a:t>
            </a:r>
            <a:r>
              <a:rPr lang="de-DE" smtClean="0"/>
              <a:t> </a:t>
            </a:r>
            <a:r>
              <a:rPr lang="en-US" dirty="0" smtClean="0"/>
              <a:t>discrimination using a pulse-height threshold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0" y="1979984"/>
            <a:ext cx="4434840" cy="14973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>
              <a:xfrm>
                <a:off x="756000" y="4140000"/>
                <a:ext cx="54891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BF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: aging at high dose rates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transport prohibited: HF formation!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He: more efficiency than BF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 because of larger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de-DE" b="0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   </a:t>
                </a:r>
                <a:r>
                  <a:rPr lang="en-US" dirty="0" smtClean="0"/>
                  <a:t>low Q-value makes n/</a:t>
                </a:r>
                <a:r>
                  <a:rPr lang="el-GR" dirty="0" smtClean="0"/>
                  <a:t>γ</a:t>
                </a:r>
                <a:r>
                  <a:rPr lang="de-DE" dirty="0" smtClean="0"/>
                  <a:t> </a:t>
                </a:r>
                <a:r>
                  <a:rPr lang="en-US" dirty="0" smtClean="0"/>
                  <a:t>separation difficult</a:t>
                </a:r>
                <a:endParaRPr lang="en-US" dirty="0" smtClean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4140000"/>
                <a:ext cx="5489131" cy="1200329"/>
              </a:xfrm>
              <a:prstGeom prst="rect">
                <a:avLst/>
              </a:prstGeom>
              <a:blipFill>
                <a:blip r:embed="rId3"/>
                <a:stretch>
                  <a:fillRect l="-667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5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</a:t>
            </a:r>
            <a:r>
              <a:rPr lang="en-US" baseline="-25000" dirty="0"/>
              <a:t>3</a:t>
            </a:r>
            <a:r>
              <a:rPr lang="en-US" dirty="0"/>
              <a:t> and </a:t>
            </a:r>
            <a:r>
              <a:rPr lang="en-US" baseline="30000" dirty="0"/>
              <a:t>3</a:t>
            </a:r>
            <a:r>
              <a:rPr lang="en-US" dirty="0"/>
              <a:t>He </a:t>
            </a:r>
            <a:r>
              <a:rPr lang="en-US" dirty="0" smtClean="0"/>
              <a:t>pulse-height spectra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" y="554400"/>
            <a:ext cx="4614677" cy="32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551099"/>
            <a:ext cx="4627278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4320000"/>
                <a:ext cx="5853975" cy="1221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Wall effect: incomplete energy deposition by one </a:t>
                </a:r>
                <a:r>
                  <a:rPr lang="en-US" dirty="0" err="1" smtClean="0"/>
                  <a:t>ejectile</a:t>
                </a:r>
                <a:r>
                  <a:rPr lang="en-US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Significant dead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=1−10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Photon background suppressed by pulse-height threshold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320000"/>
                <a:ext cx="5853975" cy="1221745"/>
              </a:xfrm>
              <a:prstGeom prst="rect">
                <a:avLst/>
              </a:prstGeom>
              <a:blipFill>
                <a:blip r:embed="rId4"/>
                <a:stretch>
                  <a:fillRect l="-625" t="-3000" r="-104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1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40000"/>
            <a:ext cx="4333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900000"/>
                <a:ext cx="458189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𝑛</m:t>
                    </m:r>
                    <m:r>
                      <a:rPr lang="de-DE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PrePr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𝐻𝑒</m:t>
                                </m:r>
                              </m:e>
                            </m:sPre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dirty="0" smtClean="0"/>
                  <a:t>,   Q=0.765 MeV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4581895" cy="374461"/>
              </a:xfrm>
              <a:prstGeom prst="rect">
                <a:avLst/>
              </a:prstGeom>
              <a:blipFill>
                <a:blip r:embed="rId4"/>
                <a:stretch>
                  <a:fillRect t="-8197" r="-266" b="-262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220000" y="1620000"/>
            <a:ext cx="37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Moderate neutrons in spheres of different sizes and then detect the charged particles in a proportional counter in the center.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1979712" y="6228000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Bonner sphere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49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organic scintillators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00" y="900000"/>
            <a:ext cx="2122714" cy="1600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12" y="3240000"/>
            <a:ext cx="3468188" cy="2400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0000" y="900000"/>
            <a:ext cx="5269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Unitary scintillators: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Benzene ring: delocalized </a:t>
            </a:r>
            <a:r>
              <a:rPr lang="el-GR" dirty="0" smtClean="0"/>
              <a:t>π</a:t>
            </a:r>
            <a:r>
              <a:rPr lang="de-DE" dirty="0" smtClean="0"/>
              <a:t> </a:t>
            </a:r>
            <a:r>
              <a:rPr lang="de-DE" dirty="0" err="1" smtClean="0"/>
              <a:t>orbitals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Singlett</a:t>
            </a:r>
            <a:r>
              <a:rPr lang="de-DE" dirty="0" smtClean="0"/>
              <a:t> (</a:t>
            </a:r>
            <a:r>
              <a:rPr lang="de-DE" baseline="30000" dirty="0" smtClean="0"/>
              <a:t>1</a:t>
            </a:r>
            <a:r>
              <a:rPr lang="de-DE" dirty="0" smtClean="0"/>
              <a:t>X, </a:t>
            </a:r>
            <a:r>
              <a:rPr lang="de-DE" baseline="30000" dirty="0" smtClean="0"/>
              <a:t>1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, </a:t>
            </a:r>
            <a:r>
              <a:rPr lang="de-DE" baseline="30000" dirty="0" smtClean="0"/>
              <a:t>1</a:t>
            </a:r>
            <a:r>
              <a:rPr lang="de-DE" dirty="0" smtClean="0"/>
              <a:t>X</a:t>
            </a:r>
            <a:r>
              <a:rPr lang="de-DE" baseline="30000" dirty="0" smtClean="0"/>
              <a:t>**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(</a:t>
            </a:r>
            <a:r>
              <a:rPr lang="de-DE" baseline="30000" dirty="0" smtClean="0"/>
              <a:t>3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, </a:t>
            </a:r>
            <a:r>
              <a:rPr lang="de-DE" baseline="30000" dirty="0" smtClean="0"/>
              <a:t>3</a:t>
            </a:r>
            <a:r>
              <a:rPr lang="de-DE" dirty="0" smtClean="0"/>
              <a:t>X</a:t>
            </a:r>
            <a:r>
              <a:rPr lang="de-DE" baseline="30000" dirty="0" smtClean="0"/>
              <a:t>**</a:t>
            </a:r>
            <a:r>
              <a:rPr lang="de-DE" dirty="0" smtClean="0"/>
              <a:t>) </a:t>
            </a:r>
            <a:r>
              <a:rPr lang="de-DE" dirty="0" err="1" smtClean="0"/>
              <a:t>states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2880000"/>
            <a:ext cx="4895892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Principal physical processes: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Excitation by electron impact, ion-ion </a:t>
            </a:r>
          </a:p>
          <a:p>
            <a:r>
              <a:rPr lang="en-US" dirty="0"/>
              <a:t> </a:t>
            </a:r>
            <a:r>
              <a:rPr lang="en-US" dirty="0" smtClean="0"/>
              <a:t>     recombination,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Non-rad. efficient internal degradation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aseline="30000" dirty="0" smtClean="0"/>
              <a:t>1,3</a:t>
            </a:r>
            <a:r>
              <a:rPr lang="en-US" dirty="0" smtClean="0"/>
              <a:t>X</a:t>
            </a:r>
            <a:r>
              <a:rPr lang="en-US" baseline="30000" dirty="0" smtClean="0"/>
              <a:t>**</a:t>
            </a:r>
            <a:r>
              <a:rPr lang="en-US" dirty="0" smtClean="0"/>
              <a:t>→</a:t>
            </a:r>
            <a:r>
              <a:rPr lang="en-US" baseline="30000" dirty="0" smtClean="0"/>
              <a:t>1,3</a:t>
            </a:r>
            <a:r>
              <a:rPr lang="en-US" dirty="0" smtClean="0"/>
              <a:t>X</a:t>
            </a:r>
            <a:r>
              <a:rPr lang="en-US" baseline="30000" dirty="0" smtClean="0"/>
              <a:t>*</a:t>
            </a:r>
            <a:r>
              <a:rPr lang="en-US" dirty="0" smtClean="0"/>
              <a:t>+ phonon </a:t>
            </a:r>
          </a:p>
          <a:p>
            <a:r>
              <a:rPr lang="en-US" dirty="0"/>
              <a:t> </a:t>
            </a:r>
            <a:r>
              <a:rPr lang="en-US" dirty="0" smtClean="0"/>
              <a:t>     drain via competing channels: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00CC"/>
                </a:solidFill>
              </a:rPr>
              <a:t>quenching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Rad. decay </a:t>
            </a:r>
            <a:r>
              <a:rPr lang="en-US" baseline="30000" dirty="0" smtClean="0"/>
              <a:t>1</a:t>
            </a:r>
            <a:r>
              <a:rPr lang="en-US" dirty="0" smtClean="0"/>
              <a:t>X</a:t>
            </a:r>
            <a:r>
              <a:rPr lang="en-US" baseline="30000" dirty="0" smtClean="0"/>
              <a:t>*</a:t>
            </a:r>
            <a:r>
              <a:rPr lang="en-US" dirty="0" smtClean="0"/>
              <a:t> → </a:t>
            </a:r>
            <a:r>
              <a:rPr lang="en-US" baseline="30000" dirty="0" smtClean="0"/>
              <a:t>1</a:t>
            </a:r>
            <a:r>
              <a:rPr lang="en-US" dirty="0" smtClean="0"/>
              <a:t>X: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FF0000"/>
                </a:solidFill>
              </a:rPr>
              <a:t>prompt fluorescence</a:t>
            </a:r>
            <a:r>
              <a:rPr lang="en-US" dirty="0" smtClean="0"/>
              <a:t>: </a:t>
            </a:r>
            <a:r>
              <a:rPr lang="el-GR" dirty="0" smtClean="0"/>
              <a:t>τ</a:t>
            </a:r>
            <a:r>
              <a:rPr lang="de-DE" dirty="0" smtClean="0"/>
              <a:t> = 1-80 </a:t>
            </a:r>
            <a:r>
              <a:rPr lang="de-DE" dirty="0" err="1" smtClean="0"/>
              <a:t>ns</a:t>
            </a:r>
            <a:r>
              <a:rPr lang="de-DE" dirty="0" smtClean="0"/>
              <a:t>, </a:t>
            </a:r>
            <a:r>
              <a:rPr lang="el-GR" dirty="0" smtClean="0"/>
              <a:t>λ</a:t>
            </a:r>
            <a:r>
              <a:rPr lang="de-DE" baseline="-25000" dirty="0" err="1" smtClean="0"/>
              <a:t>fluor</a:t>
            </a:r>
            <a:r>
              <a:rPr lang="de-DE" dirty="0" smtClean="0"/>
              <a:t>&gt;</a:t>
            </a:r>
            <a:r>
              <a:rPr lang="el-GR" dirty="0" smtClean="0"/>
              <a:t>λ</a:t>
            </a:r>
            <a:r>
              <a:rPr lang="de-DE" baseline="-25000" dirty="0" err="1" smtClean="0"/>
              <a:t>abs</a:t>
            </a:r>
            <a:endParaRPr lang="de-DE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/>
              <a:t>Rad. </a:t>
            </a:r>
            <a:r>
              <a:rPr lang="de-DE" dirty="0" err="1" smtClean="0"/>
              <a:t>transition</a:t>
            </a:r>
            <a:r>
              <a:rPr lang="de-DE" dirty="0" smtClean="0"/>
              <a:t> </a:t>
            </a:r>
            <a:r>
              <a:rPr lang="de-DE" baseline="30000" dirty="0" smtClean="0"/>
              <a:t>3</a:t>
            </a:r>
            <a:r>
              <a:rPr lang="de-DE" dirty="0" smtClean="0"/>
              <a:t>X</a:t>
            </a:r>
            <a:r>
              <a:rPr lang="de-DE" baseline="30000" dirty="0" smtClean="0"/>
              <a:t>**</a:t>
            </a:r>
            <a:r>
              <a:rPr lang="de-DE" dirty="0" smtClean="0"/>
              <a:t> → </a:t>
            </a:r>
            <a:r>
              <a:rPr lang="de-DE" baseline="30000" dirty="0" smtClean="0"/>
              <a:t>1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 </a:t>
            </a:r>
            <a:r>
              <a:rPr lang="de-DE" dirty="0" err="1" smtClean="0"/>
              <a:t>forbidden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Coll</a:t>
            </a:r>
            <a:r>
              <a:rPr lang="de-DE" dirty="0" smtClean="0"/>
              <a:t>. </a:t>
            </a:r>
            <a:r>
              <a:rPr lang="de-DE" dirty="0" err="1" smtClean="0"/>
              <a:t>deexc</a:t>
            </a:r>
            <a:r>
              <a:rPr lang="de-DE" dirty="0" smtClean="0"/>
              <a:t>. </a:t>
            </a:r>
            <a:r>
              <a:rPr lang="de-DE" baseline="30000" dirty="0" smtClean="0"/>
              <a:t>3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 + </a:t>
            </a:r>
            <a:r>
              <a:rPr lang="de-DE" baseline="30000" dirty="0" smtClean="0"/>
              <a:t>3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 → </a:t>
            </a:r>
            <a:r>
              <a:rPr lang="de-DE" baseline="30000" dirty="0" smtClean="0"/>
              <a:t>1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 + </a:t>
            </a:r>
            <a:r>
              <a:rPr lang="de-DE" baseline="30000" dirty="0" smtClean="0"/>
              <a:t>1</a:t>
            </a:r>
            <a:r>
              <a:rPr lang="de-DE" dirty="0" smtClean="0"/>
              <a:t>X</a:t>
            </a:r>
            <a:r>
              <a:rPr lang="de-DE" baseline="30000" dirty="0" smtClean="0"/>
              <a:t>*</a:t>
            </a:r>
            <a:r>
              <a:rPr lang="de-DE" dirty="0" smtClean="0"/>
              <a:t> + </a:t>
            </a:r>
            <a:r>
              <a:rPr lang="de-DE" dirty="0" err="1" smtClean="0"/>
              <a:t>phonon</a:t>
            </a:r>
            <a:r>
              <a:rPr lang="de-DE" dirty="0" smtClean="0"/>
              <a:t>: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 </a:t>
            </a:r>
            <a:r>
              <a:rPr lang="de-DE" dirty="0" err="1" smtClean="0">
                <a:solidFill>
                  <a:srgbClr val="FF0000"/>
                </a:solidFill>
              </a:rPr>
              <a:t>delayed</a:t>
            </a:r>
            <a:r>
              <a:rPr lang="de-DE" dirty="0" smtClean="0">
                <a:solidFill>
                  <a:srgbClr val="FF0000"/>
                </a:solidFill>
              </a:rPr>
              <a:t> non-</a:t>
            </a:r>
            <a:r>
              <a:rPr lang="de-DE" dirty="0" err="1" smtClean="0">
                <a:solidFill>
                  <a:srgbClr val="FF0000"/>
                </a:solidFill>
              </a:rPr>
              <a:t>exp</a:t>
            </a:r>
            <a:r>
              <a:rPr lang="de-DE" dirty="0" smtClean="0">
                <a:solidFill>
                  <a:srgbClr val="FF0000"/>
                </a:solidFill>
              </a:rPr>
              <a:t>. </a:t>
            </a:r>
            <a:r>
              <a:rPr lang="de-DE" dirty="0" err="1" smtClean="0">
                <a:solidFill>
                  <a:srgbClr val="FF0000"/>
                </a:solidFill>
              </a:rPr>
              <a:t>fluorescence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r>
              <a:rPr lang="de-DE" dirty="0" smtClean="0"/>
              <a:t> </a:t>
            </a:r>
            <a:r>
              <a:rPr lang="el-GR" dirty="0" smtClean="0"/>
              <a:t>τ</a:t>
            </a:r>
            <a:r>
              <a:rPr lang="de-DE" dirty="0" smtClean="0"/>
              <a:t> &gt; 300 </a:t>
            </a:r>
            <a:r>
              <a:rPr lang="de-DE" dirty="0" err="1" smtClean="0"/>
              <a:t>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04248" y="4797152"/>
            <a:ext cx="504000" cy="7560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/>
          <p:nvPr/>
        </p:nvCxnSpPr>
        <p:spPr>
          <a:xfrm rot="300000" flipH="1" flipV="1">
            <a:off x="7362000" y="4752000"/>
            <a:ext cx="288000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5796000" y="3960000"/>
            <a:ext cx="732188" cy="43508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8028384" y="4005064"/>
            <a:ext cx="936104" cy="43508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9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quenching and pulse-shape discrimination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0" y="554407"/>
            <a:ext cx="3370217" cy="20965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58" y="3175130"/>
            <a:ext cx="3703321" cy="333755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0000" y="1124744"/>
            <a:ext cx="50064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Increased ionization density: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More ion-ion recombination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Ratio of </a:t>
            </a:r>
            <a:r>
              <a:rPr lang="en-US" baseline="30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baseline="30000" dirty="0" smtClean="0">
                <a:solidFill>
                  <a:srgbClr val="FF0000"/>
                </a:solidFill>
              </a:rPr>
              <a:t>**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baseline="30000" dirty="0" smtClean="0">
                <a:solidFill>
                  <a:srgbClr val="FF0000"/>
                </a:solidFill>
              </a:rPr>
              <a:t>**</a:t>
            </a:r>
            <a:r>
              <a:rPr lang="en-US" dirty="0" smtClean="0">
                <a:solidFill>
                  <a:srgbClr val="FF0000"/>
                </a:solidFill>
              </a:rPr>
              <a:t> excitations increases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Temporal concentration of transient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quenching states (</a:t>
            </a:r>
            <a:r>
              <a:rPr lang="el-GR" dirty="0" smtClean="0"/>
              <a:t>τ</a:t>
            </a:r>
            <a:r>
              <a:rPr lang="de-DE" dirty="0" smtClean="0"/>
              <a:t> </a:t>
            </a:r>
            <a:r>
              <a:rPr lang="el-GR" dirty="0" smtClean="0"/>
              <a:t>≤</a:t>
            </a:r>
            <a:r>
              <a:rPr lang="de-DE" dirty="0" smtClean="0"/>
              <a:t> 100 </a:t>
            </a:r>
            <a:r>
              <a:rPr lang="de-DE" dirty="0" err="1" smtClean="0"/>
              <a:t>ps</a:t>
            </a:r>
            <a:r>
              <a:rPr lang="de-DE" dirty="0" smtClean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98580" y="2880000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Delayed fluorescence </a:t>
            </a:r>
            <a:r>
              <a:rPr lang="en-US" u="sng" dirty="0" smtClean="0">
                <a:solidFill>
                  <a:srgbClr val="FF0000"/>
                </a:solidFill>
              </a:rPr>
              <a:t>less</a:t>
            </a:r>
            <a:r>
              <a:rPr lang="en-US" dirty="0" smtClean="0">
                <a:solidFill>
                  <a:srgbClr val="FF0000"/>
                </a:solidFill>
              </a:rPr>
              <a:t> dependent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 </a:t>
            </a:r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smtClean="0">
                <a:solidFill>
                  <a:srgbClr val="FF0000"/>
                </a:solidFill>
              </a:rPr>
              <a:t>/dx than prompt fluorescence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899592" y="2916000"/>
            <a:ext cx="298988" cy="29513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360000" y="4320000"/>
            <a:ext cx="466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Light yield </a:t>
            </a:r>
            <a:r>
              <a:rPr lang="en-US" dirty="0" err="1" smtClean="0"/>
              <a:t>dL</a:t>
            </a:r>
            <a:r>
              <a:rPr lang="en-US" dirty="0" smtClean="0"/>
              <a:t>(E)/dx is a non-linear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Scint</a:t>
            </a:r>
            <a:r>
              <a:rPr lang="en-US" dirty="0" smtClean="0"/>
              <a:t>. decay depends on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98800" y="5040000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Pulse-shape discrimination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particle species (Z,A)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900000" y="5078086"/>
            <a:ext cx="298988" cy="29513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3707904" y="1340768"/>
            <a:ext cx="2376264" cy="5226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148058" y="1663270"/>
            <a:ext cx="14401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discrimination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23529" y="980728"/>
            <a:ext cx="8352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 shape discrimination (PSD) in organic scintillators are used in particularly liquid scintillators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(NE213 / BC501A)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PSD is due to long-lived decay of scintillator light caused by high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/dx particle – neutron scatter interaction events causing proton recoil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160000"/>
            <a:ext cx="61531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2232000"/>
            <a:ext cx="1923098" cy="23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9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BE</a:t>
            </a:r>
            <a:r>
              <a:rPr lang="en-US" dirty="0" err="1" smtClean="0"/>
              <a:t>ta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err="1" smtClean="0">
                <a:solidFill>
                  <a:srgbClr val="FF0000"/>
                </a:solidFill>
              </a:rPr>
              <a:t>L</a:t>
            </a:r>
            <a:r>
              <a:rPr lang="en-US" dirty="0" err="1" smtClean="0"/>
              <a:t>ay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err="1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eutron detector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3" y="1080003"/>
            <a:ext cx="2340977" cy="29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6" y="1080001"/>
            <a:ext cx="3729038" cy="251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648000"/>
                <a:ext cx="4441665" cy="343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sPre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+765 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𝑘𝑒𝑉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𝑡h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=5400 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48000"/>
                <a:ext cx="4441665" cy="343171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4500000" y="3960000"/>
            <a:ext cx="34323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BELEN-30</a:t>
            </a:r>
            <a:r>
              <a:rPr lang="en-US" dirty="0" smtClean="0"/>
              <a:t> </a:t>
            </a:r>
            <a:r>
              <a:rPr lang="en-US" sz="1600" dirty="0" smtClean="0"/>
              <a:t>(90x90x80 cm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PE)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20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counters (20 </a:t>
            </a:r>
            <a:r>
              <a:rPr lang="en-US" sz="1600" dirty="0" err="1" smtClean="0"/>
              <a:t>atm</a:t>
            </a:r>
            <a:r>
              <a:rPr lang="en-US" sz="1600" dirty="0" smtClean="0"/>
              <a:t>) outer ring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10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counters (10 </a:t>
            </a:r>
            <a:r>
              <a:rPr lang="en-US" sz="1600" dirty="0" err="1" smtClean="0"/>
              <a:t>atm</a:t>
            </a:r>
            <a:r>
              <a:rPr lang="en-US" sz="1600" dirty="0" smtClean="0"/>
              <a:t>) inner ring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efficiency (1 </a:t>
            </a:r>
            <a:r>
              <a:rPr lang="en-US" sz="1600" dirty="0" err="1" smtClean="0"/>
              <a:t>keV</a:t>
            </a:r>
            <a:r>
              <a:rPr lang="en-US" sz="1600" dirty="0" smtClean="0"/>
              <a:t> – 1MeV) ~ 40%</a:t>
            </a:r>
            <a:endParaRPr lang="en-US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104000"/>
            <a:ext cx="2340000" cy="241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5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r-process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3" y="908720"/>
            <a:ext cx="8560594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detectors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56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do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 neutrons but products of neutron interaction!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" y="1487057"/>
            <a:ext cx="1318095" cy="17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1487052"/>
            <a:ext cx="337185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60000" y="3007985"/>
            <a:ext cx="2786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Chadwick, Nature 132 (1932) 3252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160000" y="2279056"/>
            <a:ext cx="3384000" cy="576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90" y="3419995"/>
            <a:ext cx="3429000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1487057"/>
            <a:ext cx="1952244" cy="178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dirty="0" smtClean="0"/>
              <a:t>-delayed neutron emission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612004"/>
            <a:ext cx="4641233" cy="23996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2700000"/>
            <a:ext cx="4310743" cy="33363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900000"/>
            <a:ext cx="4244686" cy="12635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320001"/>
            <a:ext cx="4469754" cy="1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Neutron Detector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6010"/>
            <a:ext cx="4846667" cy="59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7" y="575987"/>
            <a:ext cx="4048220" cy="30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40000" y="4149080"/>
            <a:ext cx="39395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L</a:t>
            </a:r>
            <a:r>
              <a:rPr lang="en-US" dirty="0" smtClean="0"/>
              <a:t>arge </a:t>
            </a:r>
            <a:r>
              <a:rPr lang="en-US" b="1" i="1" dirty="0" smtClean="0">
                <a:solidFill>
                  <a:srgbClr val="0000CC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b="1" i="1" dirty="0" smtClean="0">
                <a:solidFill>
                  <a:srgbClr val="0000CC"/>
                </a:solidFill>
              </a:rPr>
              <a:t>N</a:t>
            </a:r>
            <a:r>
              <a:rPr lang="en-US" dirty="0" smtClean="0"/>
              <a:t>eutron </a:t>
            </a:r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dirty="0" smtClean="0"/>
              <a:t>etector </a:t>
            </a:r>
            <a:r>
              <a:rPr lang="en-US" sz="1200" dirty="0" smtClean="0"/>
              <a:t>(2m x 2m x 1m)</a:t>
            </a:r>
          </a:p>
          <a:p>
            <a:endParaRPr lang="en-US" sz="8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neutron energy 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≤ 1 GeV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ΔT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= 5.3%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efficiency ~1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passive Fe-converter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53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with Relativistic Radioactive Beams – R</a:t>
            </a:r>
            <a:r>
              <a:rPr lang="en-US" baseline="30000" dirty="0" smtClean="0"/>
              <a:t>3</a:t>
            </a:r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1361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sz="1400" b="0" i="1" smtClean="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𝑝𝑟𝑜𝑗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𝑠𝑢𝑚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60000" y="5075892"/>
            <a:ext cx="60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energy E</a:t>
            </a:r>
            <a:r>
              <a:rPr lang="en-US" sz="1600" u="sng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 measurement of all outgoing particles</a:t>
            </a:r>
          </a:p>
        </p:txBody>
      </p:sp>
    </p:spTree>
    <p:extLst>
      <p:ext uri="{BB962C8B-B14F-4D97-AF65-F5344CB8AC3E}">
        <p14:creationId xmlns:p14="http://schemas.microsoft.com/office/powerpoint/2010/main" val="29044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blipFill rotWithShape="1">
                <a:blip r:embed="rId2"/>
                <a:stretch>
                  <a:fillRect t="-7843" r="-898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179512" y="4112688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Momentum reconstruction:   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Times New Roman"/>
                <a:cs typeface="Times New Roman"/>
              </a:rPr>
              <a:t>ħ=c=1)</a:t>
            </a:r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4400688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four-momenta: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blipFill rotWithShape="1"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m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groupChr>
                                              <m:groupChrPr>
                                                <m:chr m:val="→"/>
                                                <m:pos m:val="top"/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groupChr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sz="1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groupChr>
                                          </m:e>
                                        </m:nary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groupChr>
                                    <m:groupChrPr>
                                      <m:chr m:val="→"/>
                                      <m:pos m:val="top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groupCh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6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strength distribution of </a:t>
            </a:r>
            <a:r>
              <a:rPr lang="en-US" baseline="30000" dirty="0" smtClean="0"/>
              <a:t>68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627272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Wieland et al.; Phys. Rev. Lett 102, 092502 (2009)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9" y="908720"/>
            <a:ext cx="3053810" cy="20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3320720"/>
            <a:ext cx="3107143" cy="24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24328" y="3392720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branching ratio: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7(2)%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0" y="6272720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Rossi et al.; Phys. Rev. Lett 111,  242503 (2013)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268720"/>
            <a:ext cx="2457143" cy="26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7627" y="969743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field calculation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11" y="969758"/>
            <a:ext cx="1000125" cy="6667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6719" y="404072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E.Litvinova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PRC 79, (2009) 054312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84000" y="5732720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84000" y="2852720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neutron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5" name="Picture 26" descr="rising-bird-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747"/>
          <a:stretch>
            <a:fillRect/>
          </a:stretch>
        </p:blipFill>
        <p:spPr bwMode="auto">
          <a:xfrm>
            <a:off x="648000" y="4436720"/>
            <a:ext cx="1911296" cy="1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863641" y="170956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Pygmy resonance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7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11"/>
            <a:ext cx="3120719" cy="110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900000"/>
            <a:ext cx="44799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520000"/>
            <a:ext cx="3030977" cy="10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680000"/>
            <a:ext cx="59817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2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98" y="719989"/>
            <a:ext cx="2537594" cy="30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20000"/>
            <a:ext cx="2769231" cy="18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47720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20000" y="3780000"/>
            <a:ext cx="130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Wolfgang Pauli</a:t>
            </a:r>
            <a:endParaRPr lang="en-US" sz="1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716000"/>
            <a:ext cx="62357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1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Neutrinos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blipFill rotWithShape="1">
                <a:blip r:embed="rId3"/>
                <a:stretch>
                  <a:fillRect l="-1037" t="-474" b="-1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2700000" y="1171145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(discovery of the neutrino)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" y="2520000"/>
            <a:ext cx="41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Small cross section for MeV neutrinos: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0000" y="3600000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Rate of solar neutrinos interacting in the Earth: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−10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=1.6∙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𝑓𝑜𝑟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0.5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𝑁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𝑓𝑙𝑢𝑥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=6.022∙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1.6∙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9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5.5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∙6.7∙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=4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540000" y="4500000"/>
            <a:ext cx="342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For high energies (GeV-range):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=0.67∙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−38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𝐺𝑒𝑉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𝑛𝑢𝑐𝑙𝑒𝑜𝑛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blipFill rotWithShape="1">
                <a:blip r:embed="rId6"/>
                <a:stretch>
                  <a:fillRect t="-85484" b="-143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3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Neutrinos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2"/>
            <a:ext cx="5513955" cy="321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Inverse beta decay: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260000"/>
                <a:ext cx="1919243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191924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4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4320000"/>
            <a:ext cx="4542857" cy="176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Discovery, </a:t>
            </a:r>
            <a:r>
              <a:rPr lang="en-US" dirty="0" err="1" smtClean="0"/>
              <a:t>Reines</a:t>
            </a:r>
            <a:r>
              <a:rPr lang="en-US" dirty="0" smtClean="0"/>
              <a:t> &amp; Cowan 1956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720000"/>
            <a:ext cx="36576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0000"/>
            <a:ext cx="3657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" y="720007"/>
            <a:ext cx="3891274" cy="19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60014"/>
            <a:ext cx="3888000" cy="90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" y="4680000"/>
            <a:ext cx="349408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Neutrons in Science …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97" y="1259992"/>
            <a:ext cx="3429001" cy="23431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0" y="719996"/>
            <a:ext cx="3291840" cy="391885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720000"/>
            <a:ext cx="537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Laboratory for fundamental physics: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sz="1000" dirty="0" err="1" smtClean="0">
                <a:solidFill>
                  <a:srgbClr val="FF0000"/>
                </a:solidFill>
              </a:rPr>
              <a:t>lectric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US" sz="1000" dirty="0" err="1" smtClean="0">
                <a:solidFill>
                  <a:srgbClr val="FF0000"/>
                </a:solidFill>
              </a:rPr>
              <a:t>ipole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sz="1000" dirty="0" err="1" smtClean="0">
                <a:solidFill>
                  <a:srgbClr val="FF0000"/>
                </a:solidFill>
              </a:rPr>
              <a:t>oment</a:t>
            </a:r>
            <a:endParaRPr lang="en-US" sz="1000" dirty="0" smtClean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0000" y="4500000"/>
            <a:ext cx="51539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Ideal tool for probing matter: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No Coulomb force: deep penetration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Strong Interaction: isotope-specific detection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Magnetic moment: magnetic structures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Low energies: crystal structures</a:t>
            </a:r>
            <a:endParaRPr lang="en-US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592208" y="3675849"/>
                <a:ext cx="1828578" cy="27699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08" y="3675849"/>
                <a:ext cx="1828578" cy="276999"/>
              </a:xfrm>
              <a:prstGeom prst="rect">
                <a:avLst/>
              </a:prstGeom>
              <a:blipFill>
                <a:blip r:embed="rId4"/>
                <a:stretch>
                  <a:fillRect l="-2667" r="-2333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6008742" y="4804449"/>
            <a:ext cx="2794355" cy="64633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ultra cold neutron detection:</a:t>
            </a:r>
          </a:p>
          <a:p>
            <a:pPr algn="ctr"/>
            <a:r>
              <a:rPr lang="en-US" dirty="0" smtClean="0"/>
              <a:t> </a:t>
            </a:r>
            <a:r>
              <a:rPr lang="en-US" baseline="30000" dirty="0" smtClean="0"/>
              <a:t>3</a:t>
            </a:r>
            <a:r>
              <a:rPr lang="en-US" dirty="0" smtClean="0"/>
              <a:t>He(</a:t>
            </a:r>
            <a:r>
              <a:rPr lang="en-US" dirty="0" err="1" smtClean="0"/>
              <a:t>n,p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r>
              <a:rPr lang="en-US" dirty="0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Neutrinos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20011"/>
            <a:ext cx="3600000" cy="183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2880000"/>
            <a:ext cx="4176000" cy="31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4" y="720005"/>
            <a:ext cx="3539064" cy="192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3" y="3240001"/>
            <a:ext cx="3456114" cy="12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of the solar neutrinos</a:t>
            </a:r>
            <a:endParaRPr lang="en-US" dirty="0"/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652463" y="609600"/>
            <a:ext cx="8072437" cy="5857875"/>
            <a:chOff x="336" y="480"/>
            <a:chExt cx="5424" cy="3936"/>
          </a:xfrm>
        </p:grpSpPr>
        <p:pic>
          <p:nvPicPr>
            <p:cNvPr id="34" name="Picture 15" descr="davi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336" y="480"/>
              <a:ext cx="2208" cy="5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en-US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Inverse beta-decay</a:t>
              </a:r>
              <a:endParaRPr lang="en-US" altLang="en-US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en-US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(„neutrino-capture”)</a:t>
              </a:r>
              <a:endParaRPr lang="en-GB" altLang="en-US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3455" y="3324"/>
              <a:ext cx="230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r"/>
              <a:r>
                <a:rPr lang="en-US" altLang="en-US" sz="2300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600 </a:t>
              </a:r>
              <a:r>
                <a:rPr lang="en-US" altLang="en-US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tons</a:t>
              </a:r>
              <a:endParaRPr lang="en-US" altLang="en-US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  <a:p>
              <a:pPr algn="r"/>
              <a:r>
                <a:rPr lang="en-GB" altLang="en-US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Carbon tetrachloride</a:t>
              </a:r>
              <a:endParaRPr lang="en-GB" altLang="en-US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auto">
            <a:xfrm>
              <a:off x="2592" y="3888"/>
              <a:ext cx="3168" cy="52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Homestake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Sun neutrino-</a:t>
              </a:r>
              <a:endParaRPr lang="en-US" alt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Observatory 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(1967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-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2002)</a:t>
              </a:r>
              <a:endParaRPr lang="en-GB" alt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endParaRPr lang="en-US"/>
            </a:p>
          </p:txBody>
        </p:sp>
        <p:pic>
          <p:nvPicPr>
            <p:cNvPr id="51" name="Picture 20" descr="davis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56"/>
              <a:ext cx="2208" cy="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1" descr="davi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davi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5638800" y="3505200"/>
            <a:ext cx="272222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Times New Roman" pitchFamily="18" charset="0"/>
              </a:rPr>
              <a:t>40 </a:t>
            </a:r>
            <a:r>
              <a:rPr lang="en-US" altLang="en-US" sz="1600" dirty="0" smtClean="0">
                <a:latin typeface="Times New Roman" pitchFamily="18" charset="0"/>
              </a:rPr>
              <a:t>days neutrino irradiation </a:t>
            </a:r>
            <a:r>
              <a:rPr lang="en-US" altLang="en-US" sz="1600" dirty="0">
                <a:latin typeface="Times New Roman" pitchFamily="18" charset="0"/>
              </a:rPr>
              <a:t>…</a:t>
            </a:r>
          </a:p>
          <a:p>
            <a:r>
              <a:rPr lang="en-US" altLang="en-US" sz="1600" dirty="0" smtClean="0">
                <a:latin typeface="Times New Roman" pitchFamily="18" charset="0"/>
              </a:rPr>
              <a:t>Expected: </a:t>
            </a:r>
            <a:r>
              <a:rPr lang="en-US" altLang="en-US" sz="1600" dirty="0">
                <a:latin typeface="Times New Roman" pitchFamily="18" charset="0"/>
              </a:rPr>
              <a:t>60 </a:t>
            </a:r>
            <a:r>
              <a:rPr lang="en-US" altLang="en-US" sz="1600" dirty="0" smtClean="0">
                <a:latin typeface="Times New Roman" pitchFamily="18" charset="0"/>
              </a:rPr>
              <a:t>atoms </a:t>
            </a:r>
            <a:r>
              <a:rPr lang="en-US" altLang="en-US" sz="1600" baseline="30000" dirty="0">
                <a:latin typeface="Times New Roman" pitchFamily="18" charset="0"/>
              </a:rPr>
              <a:t>37</a:t>
            </a:r>
            <a:r>
              <a:rPr lang="en-US" altLang="en-US" sz="1600" dirty="0">
                <a:latin typeface="Times New Roman" pitchFamily="18" charset="0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195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Detection Concept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19996"/>
            <a:ext cx="3749429" cy="145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520000"/>
            <a:ext cx="3384000" cy="358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4" y="900003"/>
            <a:ext cx="4131429" cy="19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2927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00"/>
            <a:ext cx="3884913" cy="19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3600004"/>
            <a:ext cx="3657788" cy="2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00" y="3600000"/>
            <a:ext cx="1735315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2376000"/>
            <a:ext cx="2429000" cy="36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575999"/>
            <a:ext cx="9213118" cy="595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1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Technology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60000" y="720000"/>
            <a:ext cx="423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Neutrons can be used to produce energy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4500000"/>
            <a:ext cx="53399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Biggest disadvantage: the (free) neutron is unstable: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Intense neutron sources require considerable efforts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Reactors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High-power low-energy accelerators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Spallation sources</a:t>
            </a:r>
            <a:endParaRPr lang="en-US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430245" y="4956714"/>
                <a:ext cx="1199431" cy="369332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≈880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245" y="4956714"/>
                <a:ext cx="119943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88000"/>
            <a:ext cx="2880000" cy="28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00" y="1188000"/>
            <a:ext cx="3600000" cy="288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56000" y="1521332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 Fusion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Fission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the world </a:t>
            </a:r>
            <a:r>
              <a:rPr lang="en-US" dirty="0"/>
              <a:t>a</a:t>
            </a:r>
            <a:r>
              <a:rPr lang="en-US" dirty="0" smtClean="0"/>
              <a:t>round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60000" y="720000"/>
            <a:ext cx="564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Cosmic Neutrons: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Production in the atmosphere by galactic radiation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Production on the sun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1800000"/>
            <a:ext cx="330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Neutron monitors: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Diagnostic for solar processes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00" y="576000"/>
            <a:ext cx="3182112" cy="3764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60000" y="2520000"/>
                <a:ext cx="3865161" cy="806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Radiation protection at flight levels: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≈1−4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𝑆𝑣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𝑎𝑡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12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2520000"/>
                <a:ext cx="3865161" cy="806631"/>
              </a:xfrm>
              <a:prstGeom prst="rect">
                <a:avLst/>
              </a:prstGeom>
              <a:blipFill>
                <a:blip r:embed="rId3"/>
                <a:stretch>
                  <a:fillRect l="-946" t="-3759" r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2" y="3780000"/>
            <a:ext cx="4139293" cy="24370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06164"/>
            <a:ext cx="2880360" cy="197167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452000" y="4680000"/>
            <a:ext cx="1697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anticoin</a:t>
            </a:r>
            <a:r>
              <a:rPr lang="en-US" dirty="0" smtClean="0"/>
              <a:t>. shield</a:t>
            </a:r>
          </a:p>
          <a:p>
            <a:endParaRPr lang="en-US" dirty="0"/>
          </a:p>
          <a:p>
            <a:r>
              <a:rPr lang="en-US" dirty="0" smtClean="0"/>
              <a:t>1 m</a:t>
            </a:r>
            <a:r>
              <a:rPr lang="en-US" baseline="30000" dirty="0" smtClean="0"/>
              <a:t>2</a:t>
            </a:r>
            <a:r>
              <a:rPr lang="en-US" dirty="0" smtClean="0"/>
              <a:t> scintillator</a:t>
            </a:r>
          </a:p>
          <a:p>
            <a:endParaRPr lang="en-US" dirty="0"/>
          </a:p>
          <a:p>
            <a:r>
              <a:rPr lang="en-US" dirty="0" smtClean="0"/>
              <a:t>prop. counters</a:t>
            </a:r>
            <a:endParaRPr lang="en-US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6444208" y="4968000"/>
            <a:ext cx="1007792" cy="33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8" idx="3"/>
          </p:cNvCxnSpPr>
          <p:nvPr/>
        </p:nvCxnSpPr>
        <p:spPr>
          <a:xfrm flipH="1">
            <a:off x="5940000" y="5492002"/>
            <a:ext cx="1512360" cy="457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6444208" y="6012000"/>
            <a:ext cx="10077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91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Neutrons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10" y="1700808"/>
            <a:ext cx="7960179" cy="3684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849861" y="942938"/>
                <a:ext cx="34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 Broglie wavelength: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861" y="942938"/>
                <a:ext cx="3444276" cy="369332"/>
              </a:xfrm>
              <a:prstGeom prst="rect">
                <a:avLst/>
              </a:prstGeom>
              <a:blipFill>
                <a:blip r:embed="rId3"/>
                <a:stretch>
                  <a:fillRect l="-1413" t="-116667" r="-13604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0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detection principle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56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do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 neutrons but products of neutron interaction!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0002"/>
            <a:ext cx="5691429" cy="26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74" y="4939383"/>
            <a:ext cx="3596190" cy="108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67140" y="6001543"/>
            <a:ext cx="3969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converter (radiator)      converter = detector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4140000"/>
            <a:ext cx="48254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a neutron is a sequential process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the incident neutron: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transport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of secondary particles to or within sensing elements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hadron, ion, photon transport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ionization by secondary particles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to optical photons, gas amplification: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Transport of electrons and optical photons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to electrical signal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neutron detection process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1080000"/>
            <a:ext cx="7452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Detection of a neutron is a sequential process: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Interaction of the incident neutron: </a:t>
            </a:r>
            <a:r>
              <a:rPr lang="en-US" dirty="0" smtClean="0">
                <a:solidFill>
                  <a:srgbClr val="FF0000"/>
                </a:solidFill>
              </a:rPr>
              <a:t>Neutron transport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Transport of secondary particles to or within sensing elements: </a:t>
            </a:r>
            <a:r>
              <a:rPr lang="en-US" dirty="0" smtClean="0">
                <a:solidFill>
                  <a:srgbClr val="FF0000"/>
                </a:solidFill>
              </a:rPr>
              <a:t>Hadron, ion, photon transport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Primary ionization by secondary particles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Conversion of optical photons, gas amplification: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Transport of electrons and optical photons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5.    </a:t>
            </a:r>
            <a:r>
              <a:rPr lang="en-US" dirty="0" smtClean="0"/>
              <a:t>conversion to </a:t>
            </a:r>
            <a:r>
              <a:rPr lang="en-US" dirty="0" err="1" smtClean="0"/>
              <a:t>electronical</a:t>
            </a:r>
            <a:r>
              <a:rPr lang="en-US" dirty="0" smtClean="0"/>
              <a:t> signal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These steps are described by transfer functions 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(s</a:t>
            </a:r>
            <a:r>
              <a:rPr lang="en-US" sz="2400" baseline="-25000" dirty="0" smtClean="0">
                <a:solidFill>
                  <a:srgbClr val="FF0000"/>
                </a:solidFill>
              </a:rPr>
              <a:t>i-1</a:t>
            </a:r>
            <a:r>
              <a:rPr lang="en-US" sz="2400" dirty="0" smtClean="0">
                <a:solidFill>
                  <a:srgbClr val="FF0000"/>
                </a:solidFill>
              </a:rPr>
              <a:t>,s</a:t>
            </a:r>
            <a:r>
              <a:rPr lang="en-US" sz="2400" baseline="-250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Convolution of the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’s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Response function R(S,E)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687207" y="4219321"/>
                <a:ext cx="2797945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207" y="4219321"/>
                <a:ext cx="2797945" cy="7265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828000" y="5400000"/>
            <a:ext cx="501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… How to solve this integral equation?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detection principles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6218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Basic requirements for neutron detection: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Slow neutrons:                          </a:t>
            </a:r>
            <a:r>
              <a:rPr lang="en-US" dirty="0" smtClean="0">
                <a:solidFill>
                  <a:srgbClr val="FF0000"/>
                </a:solidFill>
              </a:rPr>
              <a:t>high Q-values, no resonances!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Fast and high-energy neutrons: </a:t>
            </a:r>
            <a:r>
              <a:rPr lang="en-US" dirty="0" smtClean="0">
                <a:solidFill>
                  <a:srgbClr val="FF0000"/>
                </a:solidFill>
              </a:rPr>
              <a:t>large smooth cross sections!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2340000"/>
            <a:ext cx="7394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Basic types of neutron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Neutron counters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Signal does not depend on neutron energy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Typical for detection of thermal neutrons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Neutron spectrometers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Signal </a:t>
            </a:r>
            <a:r>
              <a:rPr lang="en-US" u="sng" dirty="0" smtClean="0"/>
              <a:t>somehow</a:t>
            </a:r>
            <a:r>
              <a:rPr lang="en-US" dirty="0" smtClean="0"/>
              <a:t> related to neutron energy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Inversion procedures are used to infer the neutron energy distribution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2495</Words>
  <Application>Microsoft Office PowerPoint</Application>
  <PresentationFormat>Bildschirmpräsentation (4:3)</PresentationFormat>
  <Paragraphs>245</Paragraphs>
  <Slides>34</Slides>
  <Notes>19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Trebuchet MS</vt:lpstr>
      <vt:lpstr>Wingdings</vt:lpstr>
      <vt:lpstr>Larissa</vt:lpstr>
      <vt:lpstr>Neutral Particles</vt:lpstr>
      <vt:lpstr>Neutron detectors</vt:lpstr>
      <vt:lpstr>Neutrons in Science …</vt:lpstr>
      <vt:lpstr>… Technology</vt:lpstr>
      <vt:lpstr>… and the world around</vt:lpstr>
      <vt:lpstr>Classification of Neutrons</vt:lpstr>
      <vt:lpstr>General detection principle</vt:lpstr>
      <vt:lpstr>The neutron detection process</vt:lpstr>
      <vt:lpstr>General detection principles</vt:lpstr>
      <vt:lpstr>Interaction of Neutrons</vt:lpstr>
      <vt:lpstr>Interaction of neutrons with matter</vt:lpstr>
      <vt:lpstr>BF3 and 3He proportional counters</vt:lpstr>
      <vt:lpstr>BF3 and 3He pulse-height spectra</vt:lpstr>
      <vt:lpstr>Neutron Detection</vt:lpstr>
      <vt:lpstr>Physics of organic scintillators</vt:lpstr>
      <vt:lpstr>Ionization quenching and pulse-shape discrimination</vt:lpstr>
      <vt:lpstr>Pulse shape discrimination</vt:lpstr>
      <vt:lpstr>BEta deLayEd Neutron detector</vt:lpstr>
      <vt:lpstr>Understanding the r-process</vt:lpstr>
      <vt:lpstr>β-delayed neutron emission</vt:lpstr>
      <vt:lpstr>Large Area Neutron Detector</vt:lpstr>
      <vt:lpstr>Reaction with Relativistic Radioactive Beams – R3B</vt:lpstr>
      <vt:lpstr>Invariant mass analysis</vt:lpstr>
      <vt:lpstr>Dipole strength distribution of 68Ni</vt:lpstr>
      <vt:lpstr>Neutrinos</vt:lpstr>
      <vt:lpstr>Neutrinos</vt:lpstr>
      <vt:lpstr>Interaction of Neutrinos</vt:lpstr>
      <vt:lpstr>Detecting the Neutrinos</vt:lpstr>
      <vt:lpstr>Discovery, Reines &amp; Cowan 1956</vt:lpstr>
      <vt:lpstr>Solar Neutrinos</vt:lpstr>
      <vt:lpstr>First measurement of the solar neutrinos</vt:lpstr>
      <vt:lpstr>Super Kamiokande – Detection Concept</vt:lpstr>
      <vt:lpstr>Super Kamiokande – the Detector</vt:lpstr>
      <vt:lpstr>Super Kamiokande – the Detector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302</cp:revision>
  <dcterms:created xsi:type="dcterms:W3CDTF">2016-04-06T12:04:03Z</dcterms:created>
  <dcterms:modified xsi:type="dcterms:W3CDTF">2021-02-11T20:28:18Z</dcterms:modified>
</cp:coreProperties>
</file>