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7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50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1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5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7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73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8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18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6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9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12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06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22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02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5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19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6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jpeg"/><Relationship Id="rId5" Type="http://schemas.openxmlformats.org/officeDocument/2006/relationships/image" Target="../media/image37.jpeg"/><Relationship Id="rId4" Type="http://schemas.openxmlformats.org/officeDocument/2006/relationships/image" Target="../media/image14.jpeg"/><Relationship Id="rId9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jpeg"/><Relationship Id="rId5" Type="http://schemas.openxmlformats.org/officeDocument/2006/relationships/image" Target="../media/image42.jpeg"/><Relationship Id="rId10" Type="http://schemas.openxmlformats.org/officeDocument/2006/relationships/image" Target="../media/image41.e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9.emf"/><Relationship Id="rId18" Type="http://schemas.openxmlformats.org/officeDocument/2006/relationships/image" Target="../media/image51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2.jpeg"/><Relationship Id="rId20" Type="http://schemas.openxmlformats.org/officeDocument/2006/relationships/image" Target="../media/image56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53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1.png"/><Relationship Id="rId5" Type="http://schemas.openxmlformats.org/officeDocument/2006/relationships/image" Target="../media/image54.e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0.jpeg"/><Relationship Id="rId4" Type="http://schemas.openxmlformats.org/officeDocument/2006/relationships/image" Target="../media/image14.jpeg"/><Relationship Id="rId9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.jpeg"/><Relationship Id="rId10" Type="http://schemas.openxmlformats.org/officeDocument/2006/relationships/image" Target="../media/image17.wmf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14.jpeg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emf"/><Relationship Id="rId5" Type="http://schemas.openxmlformats.org/officeDocument/2006/relationships/image" Target="../media/image31.jpe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4.jpeg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emf"/><Relationship Id="rId5" Type="http://schemas.openxmlformats.org/officeDocument/2006/relationships/image" Target="../media/image20.jpeg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4.jpeg"/><Relationship Id="rId9" Type="http://schemas.openxmlformats.org/officeDocument/2006/relationships/image" Target="../media/image33.wmf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Outline: </a:t>
            </a:r>
            <a:r>
              <a:rPr lang="en-US" dirty="0" err="1" smtClean="0"/>
              <a:t>Hexadecapole</a:t>
            </a:r>
            <a:r>
              <a:rPr lang="en-US" dirty="0" smtClean="0"/>
              <a:t> collectivity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7283" y="5301208"/>
            <a:ext cx="3834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α-particle spectroscopy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and E4 excitation of the 4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hydrodynamical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Double-step E2 excitation and rigid rotor model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img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79053"/>
            <a:ext cx="28035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img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642516"/>
            <a:ext cx="4178300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838200" y="1363241"/>
            <a:ext cx="1008063" cy="2873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4192588" y="3295228"/>
            <a:ext cx="3814762" cy="3086100"/>
            <a:chOff x="2641" y="2198"/>
            <a:chExt cx="2403" cy="1944"/>
          </a:xfrm>
        </p:grpSpPr>
        <p:pic>
          <p:nvPicPr>
            <p:cNvPr id="34" name="Picture 18" descr="img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2198"/>
              <a:ext cx="2403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3578" y="4008"/>
              <a:ext cx="663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tIns="0" rIns="54000" bIns="0">
              <a:spAutoFit/>
            </a:bodyPr>
            <a:lstStyle/>
            <a:p>
              <a:r>
                <a:rPr lang="de-DE" altLang="de-DE" sz="1400">
                  <a:solidFill>
                    <a:srgbClr val="0000CC"/>
                  </a:solidFill>
                  <a:latin typeface="Times New Roman" pitchFamily="18" charset="0"/>
                </a:rPr>
                <a:t>mass number</a:t>
              </a:r>
            </a:p>
          </p:txBody>
        </p:sp>
      </p:grpSp>
      <p:graphicFrame>
        <p:nvGraphicFramePr>
          <p:cNvPr id="3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59529"/>
              </p:ext>
            </p:extLst>
          </p:nvPr>
        </p:nvGraphicFramePr>
        <p:xfrm>
          <a:off x="839788" y="3595266"/>
          <a:ext cx="26733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8" imgW="2679480" imgH="469800" progId="Equation.3">
                  <p:embed/>
                </p:oleObj>
              </mc:Choice>
              <mc:Fallback>
                <p:oleObj name="Equation" r:id="rId8" imgW="2679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595266"/>
                        <a:ext cx="26733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836613" y="3279353"/>
            <a:ext cx="1757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latin typeface="Times New Roman" pitchFamily="18" charset="0"/>
              </a:rPr>
              <a:t>rigid rotor model: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755650" y="3306341"/>
            <a:ext cx="2879725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7899400" y="1845841"/>
            <a:ext cx="384175" cy="4095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1200" b="1">
                <a:latin typeface="Times New Roman" pitchFamily="18" charset="0"/>
              </a:rPr>
              <a:t>rigid</a:t>
            </a:r>
          </a:p>
          <a:p>
            <a:r>
              <a:rPr lang="de-DE" altLang="de-DE" sz="1200" b="1">
                <a:latin typeface="Times New Roman" pitchFamily="18" charset="0"/>
              </a:rPr>
              <a:t>rotor</a:t>
            </a: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4545013" y="2072853"/>
            <a:ext cx="33464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analysis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684213" y="764704"/>
            <a:ext cx="3516312" cy="5064125"/>
            <a:chOff x="612" y="709"/>
            <a:chExt cx="2215" cy="3190"/>
          </a:xfrm>
        </p:grpSpPr>
        <p:pic>
          <p:nvPicPr>
            <p:cNvPr id="16" name="Picture 25" descr="img0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709"/>
              <a:ext cx="2215" cy="3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8" descr="wel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203"/>
              <a:ext cx="37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341"/>
              <a:ext cx="22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4511675" y="2839566"/>
            <a:ext cx="4337050" cy="3108325"/>
            <a:chOff x="2842" y="2016"/>
            <a:chExt cx="2732" cy="1958"/>
          </a:xfrm>
        </p:grpSpPr>
        <p:pic>
          <p:nvPicPr>
            <p:cNvPr id="20" name="Picture 40" descr="img0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016"/>
              <a:ext cx="2695" cy="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3146" y="2091"/>
              <a:ext cx="2426" cy="16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4001" y="3837"/>
              <a:ext cx="626" cy="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" bIns="10800">
              <a:spAutoFit/>
            </a:bodyPr>
            <a:lstStyle/>
            <a:p>
              <a:r>
                <a:rPr lang="de-DE" altLang="de-DE" sz="1200">
                  <a:solidFill>
                    <a:srgbClr val="0000CC"/>
                  </a:solidFill>
                  <a:latin typeface="Times New Roman" pitchFamily="18" charset="0"/>
                </a:rPr>
                <a:t>mass number</a:t>
              </a: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 rot="16200000">
              <a:off x="2480" y="2830"/>
              <a:ext cx="854" cy="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" bIns="10800">
              <a:spAutoFit/>
            </a:bodyPr>
            <a:lstStyle/>
            <a:p>
              <a:r>
                <a:rPr lang="el-GR" altLang="de-DE" sz="1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l-GR" altLang="de-DE" sz="1200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de-DE" altLang="de-DE" sz="1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(diffuse surface)</a:t>
              </a:r>
              <a:endParaRPr lang="el-GR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Line 43"/>
          <p:cNvSpPr>
            <a:spLocks noChangeShapeType="1"/>
          </p:cNvSpPr>
          <p:nvPr/>
        </p:nvSpPr>
        <p:spPr bwMode="auto">
          <a:xfrm>
            <a:off x="3348038" y="2996729"/>
            <a:ext cx="0" cy="2519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>
            <a:off x="3670300" y="2131541"/>
            <a:ext cx="0" cy="338455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00822"/>
              </p:ext>
            </p:extLst>
          </p:nvPr>
        </p:nvGraphicFramePr>
        <p:xfrm>
          <a:off x="4718050" y="2276004"/>
          <a:ext cx="410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9" imgW="4101840" imgH="419040" progId="Equation.3">
                  <p:embed/>
                </p:oleObj>
              </mc:Choice>
              <mc:Fallback>
                <p:oleObj name="Equation" r:id="rId9" imgW="4101840" imgH="4190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2276004"/>
                        <a:ext cx="410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Gerader Verbinder 3"/>
          <p:cNvCxnSpPr/>
          <p:nvPr/>
        </p:nvCxnSpPr>
        <p:spPr>
          <a:xfrm>
            <a:off x="4994275" y="4103166"/>
            <a:ext cx="385127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720000" y="6300000"/>
            <a:ext cx="6623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 ≡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semiclassical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SOPT ≡ second order perturbation theory     QMCC ≡ quantum mechanical coupled channel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472000" y="3441600"/>
            <a:ext cx="108000" cy="108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1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Hydrodynamical</a:t>
            </a:r>
            <a:r>
              <a:rPr lang="en-US" dirty="0" smtClean="0">
                <a:latin typeface="Times New Roman"/>
                <a:cs typeface="Times New Roman"/>
              </a:rPr>
              <a:t> model</a:t>
            </a:r>
            <a:endParaRPr lang="en-US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19138" y="7350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133850" y="609600"/>
          <a:ext cx="25257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Equation" r:id="rId4" imgW="1676160" imgH="419040" progId="Equation.3">
                  <p:embed/>
                </p:oleObj>
              </mc:Choice>
              <mc:Fallback>
                <p:oleObj name="Equation" r:id="rId4" imgW="1676160" imgH="419040" progId="Equation.3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609600"/>
                        <a:ext cx="25257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637338" y="750888"/>
          <a:ext cx="3825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750888"/>
                        <a:ext cx="3825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138" y="13731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Excitation energy: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5202238" y="1239838"/>
          <a:ext cx="11874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8" imgW="787320" imgH="457200" progId="Equation.3">
                  <p:embed/>
                </p:oleObj>
              </mc:Choice>
              <mc:Fallback>
                <p:oleObj name="Equation" r:id="rId8" imgW="787320" imgH="457200" progId="Equation.3">
                  <p:embed/>
                  <p:pic>
                    <p:nvPicPr>
                      <p:cNvPr id="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239838"/>
                        <a:ext cx="11874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6138863" y="1600200"/>
          <a:ext cx="3048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1600200"/>
                        <a:ext cx="3048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19138" y="20208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Moment of inertia: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6" name="Object 10"/>
          <p:cNvGraphicFramePr>
            <a:graphicFrameLocks noChangeAspect="1"/>
          </p:cNvGraphicFramePr>
          <p:nvPr/>
        </p:nvGraphicFramePr>
        <p:xfrm>
          <a:off x="5148263" y="1887538"/>
          <a:ext cx="18827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12" imgW="1257120" imgH="393480" progId="Equation.3">
                  <p:embed/>
                </p:oleObj>
              </mc:Choice>
              <mc:Fallback>
                <p:oleObj name="Equation" r:id="rId12" imgW="1257120" imgH="393480" progId="Equation.3">
                  <p:embed/>
                  <p:pic>
                    <p:nvPicPr>
                      <p:cNvPr id="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887538"/>
                        <a:ext cx="18827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6804025" y="1995488"/>
          <a:ext cx="3825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Equation" r:id="rId14" imgW="253800" imgH="228600" progId="Equation.3">
                  <p:embed/>
                </p:oleObj>
              </mc:Choice>
              <mc:Fallback>
                <p:oleObj name="Equation" r:id="rId14" imgW="253800" imgH="228600" progId="Equation.3">
                  <p:embed/>
                  <p:pic>
                    <p:nvPicPr>
                      <p:cNvPr id="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95488"/>
                        <a:ext cx="3825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571750"/>
            <a:ext cx="30194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4140200" y="3903663"/>
            <a:ext cx="3311525" cy="792162"/>
            <a:chOff x="2608" y="2659"/>
            <a:chExt cx="2086" cy="499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4377" y="2886"/>
              <a:ext cx="227" cy="22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653" y="2750"/>
              <a:ext cx="907" cy="22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6" name="Object 16"/>
            <p:cNvGraphicFramePr>
              <a:graphicFrameLocks noChangeAspect="1"/>
            </p:cNvGraphicFramePr>
            <p:nvPr/>
          </p:nvGraphicFramePr>
          <p:xfrm>
            <a:off x="2653" y="2659"/>
            <a:ext cx="1965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9" name="Equation" r:id="rId17" imgW="2070000" imgH="469800" progId="Equation.3">
                    <p:embed/>
                  </p:oleObj>
                </mc:Choice>
                <mc:Fallback>
                  <p:oleObj name="Equation" r:id="rId17" imgW="2070000" imgH="469800" progId="Equation.3">
                    <p:embed/>
                    <p:pic>
                      <p:nvPicPr>
                        <p:cNvPr id="3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2659"/>
                          <a:ext cx="1965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2608" y="2659"/>
              <a:ext cx="2086" cy="4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32"/>
            <a:ext cx="690183" cy="683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048000" y="1296000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00" y="1296000"/>
                <a:ext cx="296491" cy="276999"/>
              </a:xfrm>
              <a:prstGeom prst="rect">
                <a:avLst/>
              </a:prstGeom>
              <a:blipFill>
                <a:blip r:embed="rId20"/>
                <a:stretch>
                  <a:fillRect l="-20408" t="-4444" r="-612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Hydrodynamical</a:t>
            </a:r>
            <a:r>
              <a:rPr lang="en-US" dirty="0" smtClean="0">
                <a:latin typeface="Times New Roman"/>
                <a:cs typeface="Times New Roman"/>
              </a:rPr>
              <a:t> model</a:t>
            </a:r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58775" y="10525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3419475" y="927100"/>
          <a:ext cx="52546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4" imgW="4178160" imgH="507960" progId="Equation.3">
                  <p:embed/>
                </p:oleObj>
              </mc:Choice>
              <mc:Fallback>
                <p:oleObj name="Equation" r:id="rId4" imgW="4178160" imgH="507960" progId="Equation.3">
                  <p:embed/>
                  <p:pic>
                    <p:nvPicPr>
                      <p:cNvPr id="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27100"/>
                        <a:ext cx="52546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8775" y="16144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Excitation energy: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/>
        </p:nvGraphicFramePr>
        <p:xfrm>
          <a:off x="4303713" y="1557338"/>
          <a:ext cx="2644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6" imgW="2108160" imgH="457200" progId="Equation.3">
                  <p:embed/>
                </p:oleObj>
              </mc:Choice>
              <mc:Fallback>
                <p:oleObj name="Equation" r:id="rId6" imgW="2108160" imgH="457200" progId="Equation.3">
                  <p:embed/>
                  <p:pic>
                    <p:nvPicPr>
                      <p:cNvPr id="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557338"/>
                        <a:ext cx="26447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7" descr="BE2BE2n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97150"/>
            <a:ext cx="3613150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624388" y="2565400"/>
            <a:ext cx="3959225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first indication of a hexadecapole deformation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1042988" y="2781300"/>
            <a:ext cx="3024187" cy="2160588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3862387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5292725" y="3355975"/>
            <a:ext cx="142875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5435600" y="3498850"/>
            <a:ext cx="144463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580063" y="3498850"/>
            <a:ext cx="287337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rot="21420000">
            <a:off x="5846763" y="3716338"/>
            <a:ext cx="288925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rot="21240000">
            <a:off x="6170613" y="3967163"/>
            <a:ext cx="360362" cy="514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21480000">
            <a:off x="6567488" y="4364038"/>
            <a:ext cx="504825" cy="719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20000">
            <a:off x="6937375" y="4724400"/>
            <a:ext cx="287338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7380288" y="5094288"/>
            <a:ext cx="1444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rot="21240000">
            <a:off x="7524750" y="5143500"/>
            <a:ext cx="1079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7596188" y="5083175"/>
            <a:ext cx="1444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740650" y="5011738"/>
            <a:ext cx="144463" cy="71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32"/>
            <a:ext cx="690183" cy="683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940000" y="1602000"/>
                <a:ext cx="228652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00" y="1602000"/>
                <a:ext cx="228652" cy="215444"/>
              </a:xfrm>
              <a:prstGeom prst="rect">
                <a:avLst/>
              </a:prstGeom>
              <a:blipFill>
                <a:blip r:embed="rId11"/>
                <a:stretch>
                  <a:fillRect l="-18421" r="-2632" b="-8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8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30000" dirty="0" smtClean="0">
                <a:latin typeface="Times New Roman"/>
                <a:cs typeface="Times New Roman"/>
              </a:rPr>
              <a:t>226</a:t>
            </a:r>
            <a:r>
              <a:rPr lang="de-DE" dirty="0" smtClean="0">
                <a:latin typeface="Times New Roman"/>
                <a:cs typeface="Times New Roman"/>
              </a:rPr>
              <a:t>Ra: </a:t>
            </a:r>
            <a:r>
              <a:rPr lang="en-US" dirty="0" smtClean="0">
                <a:latin typeface="Times New Roman"/>
                <a:cs typeface="Times New Roman"/>
              </a:rPr>
              <a:t>quadrupole, </a:t>
            </a:r>
            <a:r>
              <a:rPr lang="en-US" dirty="0" err="1" smtClean="0">
                <a:latin typeface="Times New Roman"/>
                <a:cs typeface="Times New Roman"/>
              </a:rPr>
              <a:t>octupole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latin typeface="Times New Roman"/>
                <a:cs typeface="Times New Roman"/>
              </a:rPr>
              <a:t>hexadecapole</a:t>
            </a:r>
            <a:r>
              <a:rPr lang="en-US" dirty="0" smtClean="0">
                <a:latin typeface="Times New Roman"/>
                <a:cs typeface="Times New Roman"/>
              </a:rPr>
              <a:t> deformation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684213" y="1169988"/>
            <a:ext cx="4189412" cy="2979737"/>
            <a:chOff x="789" y="845"/>
            <a:chExt cx="2639" cy="1877"/>
          </a:xfrm>
        </p:grpSpPr>
        <p:pic>
          <p:nvPicPr>
            <p:cNvPr id="28" name="Picture 3" descr="ra226spec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845"/>
              <a:ext cx="2453" cy="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338" y="845"/>
              <a:ext cx="589" cy="40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3061" y="845"/>
              <a:ext cx="182" cy="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338" y="1541"/>
              <a:ext cx="220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de-DE" altLang="de-DE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882" y="1570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FF"/>
                  </a:solidFill>
                  <a:latin typeface="Times New Roman" pitchFamily="18" charset="0"/>
                </a:rPr>
                <a:t>4</a:t>
              </a:r>
              <a:r>
                <a:rPr lang="de-DE" altLang="de-DE" b="1" baseline="30000">
                  <a:solidFill>
                    <a:srgbClr val="FF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2682" y="1162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de-DE" altLang="de-DE" b="1" baseline="30000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3061" y="852"/>
              <a:ext cx="243" cy="24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0" bIns="0">
              <a:spAutoFit/>
            </a:bodyPr>
            <a:lstStyle/>
            <a:p>
              <a:r>
                <a:rPr lang="de-DE" altLang="de-DE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de-DE" altLang="de-DE" b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151" y="906"/>
              <a:ext cx="2223" cy="15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33" y="2491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 rot="16200000">
              <a:off x="659" y="1564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counts</a:t>
              </a:r>
            </a:p>
          </p:txBody>
        </p:sp>
      </p:grp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703888" y="1217613"/>
            <a:ext cx="180181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</a:rPr>
              <a:t>He 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E</a:t>
            </a:r>
            <a:r>
              <a:rPr lang="el-GR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16 MeV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145</a:t>
            </a:r>
            <a:r>
              <a:rPr lang="de-DE" altLang="de-DE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Group 91"/>
          <p:cNvGraphicFramePr>
            <a:graphicFrameLocks noGrp="1"/>
          </p:cNvGraphicFramePr>
          <p:nvPr/>
        </p:nvGraphicFramePr>
        <p:xfrm>
          <a:off x="960438" y="4581525"/>
          <a:ext cx="4187825" cy="1727200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(exp)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(theo)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2.27 (3)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0.165 (2)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1.05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0.104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1.04 (7)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0.123 (8)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0.096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Object 49"/>
          <p:cNvGraphicFramePr>
            <a:graphicFrameLocks noChangeAspect="1"/>
          </p:cNvGraphicFramePr>
          <p:nvPr/>
        </p:nvGraphicFramePr>
        <p:xfrm>
          <a:off x="1547813" y="4581525"/>
          <a:ext cx="1619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6" imgW="1295280" imgH="279360" progId="Equation.3">
                  <p:embed/>
                </p:oleObj>
              </mc:Choice>
              <mc:Fallback>
                <p:oleObj name="Equation" r:id="rId6" imgW="1295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81525"/>
                        <a:ext cx="1619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50"/>
          <p:cNvSpPr>
            <a:spLocks noChangeShapeType="1"/>
          </p:cNvSpPr>
          <p:nvPr/>
        </p:nvSpPr>
        <p:spPr bwMode="auto">
          <a:xfrm flipV="1">
            <a:off x="6807200" y="2554288"/>
            <a:ext cx="1588" cy="658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 flipH="1">
            <a:off x="6051550" y="3117850"/>
            <a:ext cx="769938" cy="598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52"/>
          <p:cNvSpPr>
            <a:spLocks noChangeShapeType="1"/>
          </p:cNvSpPr>
          <p:nvPr/>
        </p:nvSpPr>
        <p:spPr bwMode="auto">
          <a:xfrm flipV="1">
            <a:off x="5691188" y="3141663"/>
            <a:ext cx="2449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Rectangle 53"/>
          <p:cNvSpPr>
            <a:spLocks noChangeArrowheads="1"/>
          </p:cNvSpPr>
          <p:nvPr/>
        </p:nvSpPr>
        <p:spPr bwMode="auto">
          <a:xfrm>
            <a:off x="6770688" y="2847975"/>
            <a:ext cx="88900" cy="541338"/>
          </a:xfrm>
          <a:prstGeom prst="rect">
            <a:avLst/>
          </a:prstGeom>
          <a:solidFill>
            <a:srgbClr val="993366"/>
          </a:solidFill>
          <a:ln w="3810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7092950" y="2662238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beam direction</a:t>
            </a:r>
            <a:endParaRPr lang="de-DE" altLang="de-DE" sz="16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5651500" y="2662238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baseline="30000">
                <a:latin typeface="Arial Narrow" pitchFamily="34" charset="0"/>
              </a:rPr>
              <a:t>226</a:t>
            </a:r>
            <a:r>
              <a:rPr lang="en-US" altLang="de-DE" sz="1600" b="1" i="1">
                <a:latin typeface="Arial Narrow" pitchFamily="34" charset="0"/>
              </a:rPr>
              <a:t>Ra-target</a:t>
            </a:r>
            <a:endParaRPr lang="de-DE" altLang="de-DE" sz="1600"/>
          </a:p>
        </p:txBody>
      </p:sp>
      <p:sp>
        <p:nvSpPr>
          <p:cNvPr id="48" name="Freeform 56"/>
          <p:cNvSpPr>
            <a:spLocks/>
          </p:cNvSpPr>
          <p:nvPr/>
        </p:nvSpPr>
        <p:spPr bwMode="auto">
          <a:xfrm>
            <a:off x="6383338" y="3157538"/>
            <a:ext cx="977900" cy="523875"/>
          </a:xfrm>
          <a:custGeom>
            <a:avLst/>
            <a:gdLst>
              <a:gd name="T0" fmla="*/ 0 w 616"/>
              <a:gd name="T1" fmla="*/ 227 h 330"/>
              <a:gd name="T2" fmla="*/ 405 w 616"/>
              <a:gd name="T3" fmla="*/ 292 h 330"/>
              <a:gd name="T4" fmla="*/ 616 w 616"/>
              <a:gd name="T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330">
                <a:moveTo>
                  <a:pt x="0" y="227"/>
                </a:moveTo>
                <a:cubicBezTo>
                  <a:pt x="151" y="278"/>
                  <a:pt x="302" y="330"/>
                  <a:pt x="405" y="292"/>
                </a:cubicBezTo>
                <a:cubicBezTo>
                  <a:pt x="508" y="254"/>
                  <a:pt x="584" y="47"/>
                  <a:pt x="6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6732588" y="3582988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b="1">
                <a:latin typeface="Symbol" pitchFamily="18" charset="2"/>
              </a:rPr>
              <a:t>q</a:t>
            </a:r>
            <a:endParaRPr lang="de-DE" altLang="de-DE"/>
          </a:p>
        </p:txBody>
      </p:sp>
      <p:sp>
        <p:nvSpPr>
          <p:cNvPr id="50" name="Rectangle 58"/>
          <p:cNvSpPr>
            <a:spLocks noChangeArrowheads="1"/>
          </p:cNvSpPr>
          <p:nvPr/>
        </p:nvSpPr>
        <p:spPr bwMode="auto">
          <a:xfrm rot="3120000">
            <a:off x="5868988" y="3633788"/>
            <a:ext cx="360362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59"/>
          <p:cNvSpPr txBox="1">
            <a:spLocks noChangeArrowheads="1"/>
          </p:cNvSpPr>
          <p:nvPr/>
        </p:nvSpPr>
        <p:spPr bwMode="auto">
          <a:xfrm>
            <a:off x="5403850" y="32131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Si-detector</a:t>
            </a:r>
            <a:endParaRPr lang="de-DE" altLang="de-DE" sz="1600"/>
          </a:p>
        </p:txBody>
      </p:sp>
      <p:graphicFrame>
        <p:nvGraphicFramePr>
          <p:cNvPr id="52" name="Object 61"/>
          <p:cNvGraphicFramePr>
            <a:graphicFrameLocks noChangeAspect="1"/>
          </p:cNvGraphicFramePr>
          <p:nvPr/>
        </p:nvGraphicFramePr>
        <p:xfrm>
          <a:off x="5703888" y="4149725"/>
          <a:ext cx="1944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4149725"/>
                        <a:ext cx="1944687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0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parameterization</a:t>
            </a:r>
            <a:endParaRPr lang="en-US" dirty="0"/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8325" y="2713137"/>
            <a:ext cx="238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2411413" y="836712"/>
          <a:ext cx="47037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5" imgW="2361960" imgH="482400" progId="Equation.3">
                  <p:embed/>
                </p:oleObj>
              </mc:Choice>
              <mc:Fallback>
                <p:oleObj name="Equation" r:id="rId5" imgW="2361960" imgH="482400" progId="Equation.3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836712"/>
                        <a:ext cx="47037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00113" y="2492475"/>
            <a:ext cx="357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sz="200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hexadecapole</a:t>
            </a:r>
            <a:r>
              <a:rPr kumimoji="1" lang="en-US" altLang="ja-JP">
                <a:latin typeface="Times New Roman" pitchFamily="18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219700" y="2492475"/>
            <a:ext cx="358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sz="200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hexadecapole</a:t>
            </a:r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187450" y="4983262"/>
            <a:ext cx="30972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latin typeface="Symbol" pitchFamily="18" charset="2"/>
                <a:ea typeface="ＭＳ Ｐゴシック" pitchFamily="50" charset="-128"/>
              </a:rPr>
              <a:t>l </a:t>
            </a:r>
            <a:r>
              <a:rPr kumimoji="1" lang="en-US" altLang="ja-JP" sz="2400" b="1">
                <a:latin typeface="Times New Roman" pitchFamily="18" charset="0"/>
                <a:ea typeface="ＭＳ Ｐゴシック" pitchFamily="50" charset="-128"/>
              </a:rPr>
              <a:t>= 4 </a:t>
            </a:r>
          </a:p>
          <a:p>
            <a:pPr algn="ctr"/>
            <a:r>
              <a:rPr kumimoji="1" lang="en-US" altLang="ja-JP" sz="2400" b="1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="1" baseline="-2500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40 </a:t>
            </a:r>
            <a:r>
              <a:rPr kumimoji="1" lang="en-US" altLang="ja-JP" sz="2400" b="1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&gt; 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4±1,2,3,4 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0 </a:t>
            </a:r>
            <a:endParaRPr kumimoji="1" lang="en-US" altLang="ja-JP" sz="2400">
              <a:latin typeface="Symbol" pitchFamily="18" charset="2"/>
              <a:ea typeface="ＭＳ Ｐゴシック" pitchFamily="50" charset="-128"/>
            </a:endParaRPr>
          </a:p>
          <a:p>
            <a:pPr algn="ctr"/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2±1,2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= 0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5343525" y="5021362"/>
            <a:ext cx="31686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latin typeface="Symbol" pitchFamily="18" charset="2"/>
                <a:ea typeface="ＭＳ Ｐゴシック" pitchFamily="50" charset="-128"/>
              </a:rPr>
              <a:t>l </a:t>
            </a:r>
            <a:r>
              <a:rPr kumimoji="1" lang="en-US" altLang="ja-JP" sz="2400" b="1">
                <a:latin typeface="Times New Roman" pitchFamily="18" charset="0"/>
                <a:ea typeface="ＭＳ Ｐゴシック" pitchFamily="50" charset="-128"/>
              </a:rPr>
              <a:t>= 4</a:t>
            </a:r>
          </a:p>
          <a:p>
            <a:r>
              <a:rPr kumimoji="1" lang="en-US" altLang="ja-JP" sz="2400" b="1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="1" baseline="-2500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40</a:t>
            </a:r>
            <a:r>
              <a:rPr kumimoji="1" lang="en-US" altLang="ja-JP" sz="2400" b="1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&lt; 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4±1,2,3,4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= 0</a:t>
            </a:r>
          </a:p>
          <a:p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2±1,2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 = 0</a:t>
            </a:r>
          </a:p>
          <a:p>
            <a:endParaRPr kumimoji="1" lang="en-US" altLang="ja-JP" sz="2400" baseline="-25000"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9588">
            <a:off x="1267619" y="2628206"/>
            <a:ext cx="22002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common nuclear shapes with axial symmetry</a:t>
            </a:r>
            <a:endParaRPr lang="en-US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482" y="460597"/>
            <a:ext cx="22479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743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9588">
            <a:off x="3115469" y="484410"/>
            <a:ext cx="22002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3300" y="640779"/>
            <a:ext cx="238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52600" y="59436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80000" y="2880000"/>
            <a:ext cx="1344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 b="1" dirty="0">
                <a:latin typeface="Comic Sans MS" pitchFamily="66" charset="0"/>
              </a:rPr>
              <a:t>ND </a:t>
            </a:r>
            <a:r>
              <a:rPr lang="en-US" altLang="de-DE" sz="1600" b="1" dirty="0" err="1" smtClean="0">
                <a:latin typeface="Comic Sans MS" pitchFamily="66" charset="0"/>
              </a:rPr>
              <a:t>prolate</a:t>
            </a:r>
            <a:endParaRPr lang="en-US" altLang="de-DE" sz="1600" b="1" dirty="0"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40000" y="2880000"/>
            <a:ext cx="25243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 b="1" dirty="0" err="1" smtClean="0">
                <a:latin typeface="Comic Sans MS" pitchFamily="66" charset="0"/>
              </a:rPr>
              <a:t>prolate</a:t>
            </a:r>
            <a:r>
              <a:rPr lang="en-US" altLang="de-DE" sz="1600" b="1" dirty="0" smtClean="0">
                <a:latin typeface="Comic Sans MS" pitchFamily="66" charset="0"/>
              </a:rPr>
              <a:t> </a:t>
            </a:r>
            <a:r>
              <a:rPr lang="en-US" altLang="de-DE" sz="1600" b="1" dirty="0">
                <a:latin typeface="Comic Sans MS" pitchFamily="66" charset="0"/>
              </a:rPr>
              <a:t>+ </a:t>
            </a:r>
            <a:r>
              <a:rPr lang="en-US" altLang="de-DE" sz="1600" b="1" dirty="0" err="1">
                <a:latin typeface="Comic Sans MS" pitchFamily="66" charset="0"/>
              </a:rPr>
              <a:t>h</a:t>
            </a:r>
            <a:r>
              <a:rPr lang="en-US" altLang="de-DE" sz="1600" b="1" dirty="0" err="1" smtClean="0">
                <a:latin typeface="Comic Sans MS" pitchFamily="66" charset="0"/>
              </a:rPr>
              <a:t>exadecapole</a:t>
            </a:r>
            <a:endParaRPr lang="en-US" altLang="de-DE" sz="1600" b="1" dirty="0">
              <a:latin typeface="Comic Sans MS" pitchFamily="66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120000" y="28800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 b="1" dirty="0" err="1" smtClean="0">
                <a:latin typeface="Comic Sans MS" pitchFamily="66" charset="0"/>
              </a:rPr>
              <a:t>prolate</a:t>
            </a:r>
            <a:r>
              <a:rPr lang="en-US" altLang="de-DE" sz="1600" b="1" dirty="0" smtClean="0">
                <a:latin typeface="Comic Sans MS" pitchFamily="66" charset="0"/>
              </a:rPr>
              <a:t> </a:t>
            </a:r>
            <a:r>
              <a:rPr lang="en-US" altLang="de-DE" sz="1600" b="1" dirty="0">
                <a:latin typeface="Comic Sans MS" pitchFamily="66" charset="0"/>
              </a:rPr>
              <a:t>- </a:t>
            </a:r>
            <a:r>
              <a:rPr lang="en-US" altLang="de-DE" sz="1600" b="1" dirty="0" err="1" smtClean="0">
                <a:latin typeface="Comic Sans MS" pitchFamily="66" charset="0"/>
              </a:rPr>
              <a:t>hexadecapole</a:t>
            </a:r>
            <a:endParaRPr lang="en-US" altLang="de-DE" sz="1600" b="1" dirty="0">
              <a:latin typeface="Comic Sans MS" pitchFamily="66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62000" y="6019800"/>
            <a:ext cx="1828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600" b="1" dirty="0">
                <a:latin typeface="Comic Sans MS" pitchFamily="66" charset="0"/>
              </a:rPr>
              <a:t>ND </a:t>
            </a:r>
            <a:r>
              <a:rPr lang="en-US" altLang="de-DE" sz="1600" b="1" dirty="0" smtClean="0">
                <a:latin typeface="Comic Sans MS" pitchFamily="66" charset="0"/>
              </a:rPr>
              <a:t>oblate</a:t>
            </a:r>
            <a:endParaRPr lang="en-US" altLang="de-DE" sz="1600" b="1" dirty="0">
              <a:latin typeface="Comic Sans MS" pitchFamily="66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010400" y="5867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9787" y="3300413"/>
            <a:ext cx="23336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638800" y="5943600"/>
            <a:ext cx="2819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600" b="1" dirty="0">
                <a:latin typeface="Comic Sans MS" pitchFamily="66" charset="0"/>
              </a:rPr>
              <a:t>Non-axial </a:t>
            </a:r>
            <a:r>
              <a:rPr lang="en-US" altLang="de-DE" sz="1600" b="1" dirty="0" smtClean="0">
                <a:latin typeface="Comic Sans MS" pitchFamily="66" charset="0"/>
              </a:rPr>
              <a:t>quadrupole </a:t>
            </a:r>
            <a:r>
              <a:rPr lang="en-US" altLang="de-DE" sz="1600" b="1" dirty="0">
                <a:latin typeface="Comic Sans MS" pitchFamily="66" charset="0"/>
              </a:rPr>
              <a:t>Y</a:t>
            </a:r>
            <a:r>
              <a:rPr lang="en-US" altLang="de-DE" sz="1600" b="1" baseline="-25000" dirty="0">
                <a:latin typeface="Comic Sans MS" pitchFamily="66" charset="0"/>
              </a:rPr>
              <a:t>22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14600" y="363835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b="1" u="sng" dirty="0"/>
              <a:t>NOT SO COMMON </a:t>
            </a:r>
            <a:r>
              <a:rPr lang="en-US" altLang="de-DE" b="1" u="sng" dirty="0" smtClean="0"/>
              <a:t>SHAPES</a:t>
            </a:r>
            <a:endParaRPr lang="en-US" altLang="de-DE" b="1" u="sng" dirty="0"/>
          </a:p>
        </p:txBody>
      </p:sp>
    </p:spTree>
    <p:extLst>
      <p:ext uri="{BB962C8B-B14F-4D97-AF65-F5344CB8AC3E}">
        <p14:creationId xmlns:p14="http://schemas.microsoft.com/office/powerpoint/2010/main" val="28636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138238"/>
            <a:ext cx="25447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 descr="img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27088"/>
            <a:ext cx="4189412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5225802" y="2996952"/>
            <a:ext cx="3522662" cy="3462338"/>
            <a:chOff x="3243" y="2024"/>
            <a:chExt cx="2219" cy="2181"/>
          </a:xfrm>
        </p:grpSpPr>
        <p:pic>
          <p:nvPicPr>
            <p:cNvPr id="26" name="Picture 12" descr="ETA-100MEV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024"/>
              <a:ext cx="2219" cy="2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3" descr="wel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489"/>
              <a:ext cx="37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4" descr="welle-teilchen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136"/>
              <a:ext cx="374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3627" y="3094"/>
              <a:ext cx="1814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3947" y="3430"/>
              <a:ext cx="20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>
                  <a:latin typeface="Times New Roman" pitchFamily="18" charset="0"/>
                </a:rPr>
                <a:t>wave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725" y="2432"/>
              <a:ext cx="380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r>
                <a:rPr lang="en-US" altLang="de-DE" sz="1200">
                  <a:latin typeface="Times New Roman" pitchFamily="18" charset="0"/>
                </a:rPr>
                <a:t>particle</a:t>
              </a:r>
            </a:p>
          </p:txBody>
        </p:sp>
      </p:grp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395288" y="5584825"/>
            <a:ext cx="3544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altLang="de-DE" sz="1600" b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altLang="de-DE" sz="1600" b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altLang="de-DE" sz="1600" b="1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projectiles behave like waves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quantummechanical analysis is needed</a:t>
            </a:r>
            <a:endParaRPr lang="el-GR" altLang="de-DE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3" descr="sha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60000" y="3848646"/>
            <a:ext cx="4478338" cy="1452562"/>
            <a:chOff x="360000" y="3205496"/>
            <a:chExt cx="4478338" cy="1452562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60000" y="3205496"/>
              <a:ext cx="4478338" cy="145256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Sommerfeld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parameter: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h"/>
                <a:tabLst/>
                <a:defRPr/>
              </a:pP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 &gt;&gt; 1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 requirement for a (semi-) classical treatment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of equations of motion 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hyperbolic trajectories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453600" y="3604186"/>
                  <a:ext cx="2246192" cy="4728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ℏ∙</m:t>
                            </m:r>
                            <m:sSub>
                              <m:sSub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den>
                        </m:f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≫1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600" y="3604186"/>
                  <a:ext cx="2246192" cy="472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8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Coulomb trajectory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696"/>
            <a:ext cx="42640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787900" y="2996159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211638" y="2061121"/>
            <a:ext cx="987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scattering angle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293813" y="1178471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impact parameter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68313" y="4575721"/>
            <a:ext cx="242252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de-DE" sz="1400">
                <a:latin typeface="Times New Roman" pitchFamily="18" charset="0"/>
              </a:rPr>
              <a:t> distance of closest approach: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de-DE" sz="800">
              <a:latin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de-DE" sz="1400">
                <a:latin typeface="Times New Roman" pitchFamily="18" charset="0"/>
              </a:rPr>
              <a:t> impact parameter: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endParaRPr lang="en-US" altLang="de-DE" sz="800">
              <a:latin typeface="Times New Roman" pitchFamily="18" charset="0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en-US" altLang="de-DE" sz="1400">
                <a:latin typeface="Times New Roman" pitchFamily="18" charset="0"/>
              </a:rPr>
              <a:t> angular momentum : </a:t>
            </a:r>
          </a:p>
        </p:txBody>
      </p:sp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328600"/>
              </p:ext>
            </p:extLst>
          </p:nvPr>
        </p:nvGraphicFramePr>
        <p:xfrm>
          <a:off x="2867025" y="4548734"/>
          <a:ext cx="226536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Equation" r:id="rId5" imgW="1803240" imgH="431640" progId="Equation.3">
                  <p:embed/>
                </p:oleObj>
              </mc:Choice>
              <mc:Fallback>
                <p:oleObj name="Equation" r:id="rId5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4548734"/>
                        <a:ext cx="2265363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19973"/>
              </p:ext>
            </p:extLst>
          </p:nvPr>
        </p:nvGraphicFramePr>
        <p:xfrm>
          <a:off x="2874963" y="5151984"/>
          <a:ext cx="13493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Equation" r:id="rId7" imgW="1079280" imgH="431640" progId="Equation.3">
                  <p:embed/>
                </p:oleObj>
              </mc:Choice>
              <mc:Fallback>
                <p:oleObj name="Equation" r:id="rId7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5151984"/>
                        <a:ext cx="13493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88879"/>
              </p:ext>
            </p:extLst>
          </p:nvPr>
        </p:nvGraphicFramePr>
        <p:xfrm>
          <a:off x="2932113" y="5902871"/>
          <a:ext cx="12176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Equation" r:id="rId9" imgW="977760" imgH="431640" progId="Equation.3">
                  <p:embed/>
                </p:oleObj>
              </mc:Choice>
              <mc:Fallback>
                <p:oleObj name="Equation" r:id="rId9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5902871"/>
                        <a:ext cx="12176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836233"/>
              </p:ext>
            </p:extLst>
          </p:nvPr>
        </p:nvGraphicFramePr>
        <p:xfrm>
          <a:off x="5133975" y="3234284"/>
          <a:ext cx="1774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Equation" r:id="rId11" imgW="1244520" imgH="215640" progId="Equation.3">
                  <p:embed/>
                </p:oleObj>
              </mc:Choice>
              <mc:Fallback>
                <p:oleObj name="Equation" r:id="rId11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3234284"/>
                        <a:ext cx="17748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043488" y="2786609"/>
            <a:ext cx="3992562" cy="1208087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FF0000"/>
                </a:solidFill>
                <a:latin typeface="Times New Roman" pitchFamily="18" charset="0"/>
              </a:rPr>
              <a:t>Hyperbolic trajectory:</a:t>
            </a:r>
          </a:p>
          <a:p>
            <a:endParaRPr lang="en-US" altLang="de-DE" sz="160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sz="160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sz="8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de-DE" sz="1600">
                <a:latin typeface="Times New Roman" pitchFamily="18" charset="0"/>
                <a:cs typeface="Times New Roman" pitchFamily="18" charset="0"/>
              </a:rPr>
              <a:t> = sin</a:t>
            </a:r>
            <a:r>
              <a:rPr lang="en-US" altLang="de-DE" sz="16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de-DE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de-DE" sz="1600" baseline="-2500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de-DE" sz="1600">
                <a:latin typeface="Times New Roman" pitchFamily="18" charset="0"/>
                <a:cs typeface="Times New Roman" pitchFamily="18" charset="0"/>
              </a:rPr>
              <a:t>/2)   eccentricity of orbit                </a:t>
            </a:r>
            <a:endParaRPr lang="el-GR" altLang="de-DE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13923"/>
              </p:ext>
            </p:extLst>
          </p:nvPr>
        </p:nvGraphicFramePr>
        <p:xfrm>
          <a:off x="7215188" y="3129509"/>
          <a:ext cx="1749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Equation" r:id="rId13" imgW="1333440" imgH="431640" progId="Equation.3">
                  <p:embed/>
                </p:oleObj>
              </mc:Choice>
              <mc:Fallback>
                <p:oleObj name="Equation" r:id="rId13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3129509"/>
                        <a:ext cx="1749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23" descr="shap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932113" y="6049635"/>
                <a:ext cx="15228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113" y="6049635"/>
                <a:ext cx="152285" cy="246221"/>
              </a:xfrm>
              <a:prstGeom prst="rect">
                <a:avLst/>
              </a:prstGeom>
              <a:blipFill>
                <a:blip r:embed="rId16"/>
                <a:stretch>
                  <a:fillRect l="-32000" r="-32000" b="-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6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14" name="Picture 15" descr="img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4704"/>
            <a:ext cx="3303587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img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39529"/>
            <a:ext cx="2720975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32862"/>
              </p:ext>
            </p:extLst>
          </p:nvPr>
        </p:nvGraphicFramePr>
        <p:xfrm>
          <a:off x="5795963" y="1099666"/>
          <a:ext cx="1690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6" imgW="1346040" imgH="457200" progId="Equation.3">
                  <p:embed/>
                </p:oleObj>
              </mc:Choice>
              <mc:Fallback>
                <p:oleObj name="Equation" r:id="rId6" imgW="134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099666"/>
                        <a:ext cx="1690687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719263" y="2755429"/>
            <a:ext cx="18542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-particle spectroscopy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1116013" y="3190404"/>
            <a:ext cx="3036887" cy="3309937"/>
            <a:chOff x="692" y="2028"/>
            <a:chExt cx="1913" cy="2085"/>
          </a:xfrm>
        </p:grpSpPr>
        <p:pic>
          <p:nvPicPr>
            <p:cNvPr id="25" name="Picture 18" descr="sm-15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2040"/>
              <a:ext cx="1498" cy="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927" y="2028"/>
              <a:ext cx="1451" cy="18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1247" y="3921"/>
              <a:ext cx="8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 rot="16200000">
              <a:off x="393" y="2777"/>
              <a:ext cx="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itchFamily="18" charset="0"/>
                </a:rPr>
                <a:t>counts/channel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1972" y="3627"/>
              <a:ext cx="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000">
                  <a:solidFill>
                    <a:srgbClr val="0000CC"/>
                  </a:solidFill>
                  <a:latin typeface="Times New Roman" pitchFamily="18" charset="0"/>
                </a:rPr>
                <a:t>elastic</a:t>
              </a:r>
            </a:p>
            <a:p>
              <a:pPr algn="ctr"/>
              <a:r>
                <a:rPr lang="de-DE" altLang="de-DE" sz="1000">
                  <a:solidFill>
                    <a:srgbClr val="0000CC"/>
                  </a:solidFill>
                  <a:latin typeface="Times New Roman" pitchFamily="18" charset="0"/>
                </a:rPr>
                <a:t>scattering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1496" y="3627"/>
              <a:ext cx="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000">
                  <a:solidFill>
                    <a:srgbClr val="FF0000"/>
                  </a:solidFill>
                  <a:latin typeface="Times New Roman" pitchFamily="18" charset="0"/>
                </a:rPr>
                <a:t>inelastic</a:t>
              </a:r>
            </a:p>
            <a:p>
              <a:pPr algn="ctr"/>
              <a:r>
                <a:rPr lang="de-DE" altLang="de-DE" sz="1000">
                  <a:solidFill>
                    <a:srgbClr val="FF0000"/>
                  </a:solidFill>
                  <a:latin typeface="Times New Roman" pitchFamily="18" charset="0"/>
                </a:rPr>
                <a:t>scattering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2381" y="2324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2380" y="2686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2381" y="3049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2381" y="3430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882" y="2486"/>
              <a:ext cx="20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de-DE" altLang="de-DE" sz="1200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274" y="3158"/>
              <a:ext cx="20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r>
                <a:rPr lang="de-DE" altLang="de-DE" sz="1200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2184" y="2069"/>
              <a:ext cx="15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rIns="54000">
              <a:spAutoFit/>
            </a:bodyPr>
            <a:lstStyle/>
            <a:p>
              <a:r>
                <a:rPr lang="de-DE" altLang="de-DE" sz="120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  <a:r>
                <a:rPr lang="de-DE" altLang="de-DE" sz="1200" baseline="30000">
                  <a:solidFill>
                    <a:srgbClr val="0000CC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008" y="2069"/>
              <a:ext cx="76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aseline="30000">
                  <a:latin typeface="Times New Roman" pitchFamily="18" charset="0"/>
                </a:rPr>
                <a:t>152</a:t>
              </a:r>
              <a:r>
                <a:rPr lang="de-DE" altLang="de-DE" sz="1400">
                  <a:latin typeface="Times New Roman" pitchFamily="18" charset="0"/>
                </a:rPr>
                <a:t>Sm (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‘)</a:t>
              </a:r>
            </a:p>
            <a:p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    E</a:t>
              </a:r>
              <a:r>
                <a:rPr lang="el-GR" altLang="de-DE" sz="1400" baseline="-25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=12 MeV</a:t>
              </a:r>
            </a:p>
            <a:p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sz="1400" baseline="-2500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=160</a:t>
              </a:r>
              <a:r>
                <a:rPr lang="de-DE" altLang="de-DE" sz="1400" baseline="30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sz="1400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5910263" y="2179166"/>
            <a:ext cx="2046287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excitation probability P</a:t>
            </a:r>
            <a:r>
              <a:rPr lang="de-DE" altLang="de-DE" sz="1400" baseline="-25000">
                <a:latin typeface="Times New Roman" pitchFamily="18" charset="0"/>
                <a:cs typeface="Times New Roman" pitchFamily="18" charset="0"/>
              </a:rPr>
              <a:t>i→f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6732588" y="5477991"/>
            <a:ext cx="1316037" cy="463550"/>
          </a:xfrm>
          <a:prstGeom prst="rect">
            <a:avLst/>
          </a:prstGeom>
          <a:noFill/>
          <a:ln w="31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0" bIns="18000">
            <a:spAutoFit/>
          </a:bodyPr>
          <a:lstStyle/>
          <a:p>
            <a:pPr algn="ctr"/>
            <a:r>
              <a:rPr lang="el-GR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-d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etector at backward angle</a:t>
            </a:r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img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4704"/>
            <a:ext cx="3303587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719263" y="2755429"/>
            <a:ext cx="18542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-particle spectroscopy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85"/>
          <p:cNvGrpSpPr>
            <a:grpSpLocks/>
          </p:cNvGrpSpPr>
          <p:nvPr/>
        </p:nvGrpSpPr>
        <p:grpSpPr bwMode="auto">
          <a:xfrm>
            <a:off x="1116013" y="3190404"/>
            <a:ext cx="3036887" cy="3309937"/>
            <a:chOff x="703" y="2071"/>
            <a:chExt cx="1913" cy="2085"/>
          </a:xfrm>
        </p:grpSpPr>
        <p:pic>
          <p:nvPicPr>
            <p:cNvPr id="40" name="Picture 8" descr="sm-1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" y="2083"/>
              <a:ext cx="1498" cy="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38" y="2071"/>
              <a:ext cx="1451" cy="18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1258" y="3964"/>
              <a:ext cx="8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 rot="16200000">
              <a:off x="404" y="2820"/>
              <a:ext cx="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itchFamily="18" charset="0"/>
                </a:rPr>
                <a:t>counts/channel</a:t>
              </a: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1983" y="3670"/>
              <a:ext cx="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000">
                  <a:solidFill>
                    <a:srgbClr val="0000CC"/>
                  </a:solidFill>
                  <a:latin typeface="Times New Roman" pitchFamily="18" charset="0"/>
                </a:rPr>
                <a:t>elastic</a:t>
              </a:r>
            </a:p>
            <a:p>
              <a:pPr algn="ctr"/>
              <a:r>
                <a:rPr lang="de-DE" altLang="de-DE" sz="1000">
                  <a:solidFill>
                    <a:srgbClr val="0000CC"/>
                  </a:solidFill>
                  <a:latin typeface="Times New Roman" pitchFamily="18" charset="0"/>
                </a:rPr>
                <a:t>scattering</a:t>
              </a: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1507" y="3670"/>
              <a:ext cx="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000">
                  <a:solidFill>
                    <a:srgbClr val="FF0000"/>
                  </a:solidFill>
                  <a:latin typeface="Times New Roman" pitchFamily="18" charset="0"/>
                </a:rPr>
                <a:t>inelastic</a:t>
              </a:r>
            </a:p>
            <a:p>
              <a:pPr algn="ctr"/>
              <a:r>
                <a:rPr lang="de-DE" altLang="de-DE" sz="1000">
                  <a:solidFill>
                    <a:srgbClr val="FF0000"/>
                  </a:solidFill>
                  <a:latin typeface="Times New Roman" pitchFamily="18" charset="0"/>
                </a:rPr>
                <a:t>scattering</a:t>
              </a: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2392" y="2367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2391" y="2729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2392" y="3092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2392" y="3473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1893" y="2529"/>
              <a:ext cx="20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de-DE" altLang="de-DE" sz="1200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1285" y="3201"/>
              <a:ext cx="20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r>
                <a:rPr lang="de-DE" altLang="de-DE" sz="1200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2195" y="2112"/>
              <a:ext cx="15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rIns="54000">
              <a:spAutoFit/>
            </a:bodyPr>
            <a:lstStyle/>
            <a:p>
              <a:r>
                <a:rPr lang="de-DE" altLang="de-DE" sz="120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  <a:r>
                <a:rPr lang="de-DE" altLang="de-DE" sz="1200" baseline="30000">
                  <a:solidFill>
                    <a:srgbClr val="0000CC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19" y="2112"/>
              <a:ext cx="76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aseline="30000">
                  <a:latin typeface="Times New Roman" pitchFamily="18" charset="0"/>
                </a:rPr>
                <a:t>152</a:t>
              </a:r>
              <a:r>
                <a:rPr lang="de-DE" altLang="de-DE" sz="1400">
                  <a:latin typeface="Times New Roman" pitchFamily="18" charset="0"/>
                </a:rPr>
                <a:t>Sm (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‘)</a:t>
              </a:r>
            </a:p>
            <a:p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    E</a:t>
              </a:r>
              <a:r>
                <a:rPr lang="el-GR" altLang="de-DE" sz="1400" baseline="-25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=12 MeV</a:t>
              </a:r>
            </a:p>
            <a:p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sz="1400" baseline="-2500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=160</a:t>
              </a:r>
              <a:r>
                <a:rPr lang="de-DE" altLang="de-DE" sz="1400" baseline="30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sz="1400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9" name="Picture 26" descr="img0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015779"/>
            <a:ext cx="3822700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5940425" y="2755429"/>
            <a:ext cx="1912938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safe bombarding energy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84"/>
          <p:cNvGrpSpPr>
            <a:grpSpLocks/>
          </p:cNvGrpSpPr>
          <p:nvPr/>
        </p:nvGrpSpPr>
        <p:grpSpPr bwMode="auto">
          <a:xfrm>
            <a:off x="5508625" y="1171104"/>
            <a:ext cx="2952750" cy="1152525"/>
            <a:chOff x="3470" y="890"/>
            <a:chExt cx="1860" cy="726"/>
          </a:xfrm>
        </p:grpSpPr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3470" y="890"/>
              <a:ext cx="1860" cy="726"/>
            </a:xfrm>
            <a:prstGeom prst="rect">
              <a:avLst/>
            </a:prstGeom>
            <a:solidFill>
              <a:srgbClr val="898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32"/>
            <p:cNvGrpSpPr>
              <a:grpSpLocks noChangeAspect="1"/>
            </p:cNvGrpSpPr>
            <p:nvPr/>
          </p:nvGrpSpPr>
          <p:grpSpPr bwMode="auto">
            <a:xfrm>
              <a:off x="3603" y="1200"/>
              <a:ext cx="308" cy="323"/>
              <a:chOff x="2194" y="336"/>
              <a:chExt cx="926" cy="962"/>
            </a:xfrm>
          </p:grpSpPr>
          <p:sp>
            <p:nvSpPr>
              <p:cNvPr id="84" name="Oval 33"/>
              <p:cNvSpPr>
                <a:spLocks noChangeAspect="1" noChangeArrowheads="1"/>
              </p:cNvSpPr>
              <p:nvPr/>
            </p:nvSpPr>
            <p:spPr bwMode="auto">
              <a:xfrm>
                <a:off x="2282" y="484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34"/>
              <p:cNvSpPr>
                <a:spLocks noChangeAspect="1" noChangeArrowheads="1"/>
              </p:cNvSpPr>
              <p:nvPr/>
            </p:nvSpPr>
            <p:spPr bwMode="auto">
              <a:xfrm>
                <a:off x="2194" y="648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35"/>
              <p:cNvSpPr>
                <a:spLocks noChangeAspect="1" noChangeArrowheads="1"/>
              </p:cNvSpPr>
              <p:nvPr/>
            </p:nvSpPr>
            <p:spPr bwMode="auto">
              <a:xfrm>
                <a:off x="2194" y="812"/>
                <a:ext cx="222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36"/>
              <p:cNvSpPr>
                <a:spLocks noChangeAspect="1" noChangeArrowheads="1"/>
              </p:cNvSpPr>
              <p:nvPr/>
            </p:nvSpPr>
            <p:spPr bwMode="auto">
              <a:xfrm>
                <a:off x="2725" y="784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66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37"/>
              <p:cNvSpPr>
                <a:spLocks noChangeAspect="1" noChangeArrowheads="1"/>
              </p:cNvSpPr>
              <p:nvPr/>
            </p:nvSpPr>
            <p:spPr bwMode="auto">
              <a:xfrm>
                <a:off x="2677" y="358"/>
                <a:ext cx="221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38"/>
              <p:cNvSpPr>
                <a:spLocks noChangeAspect="1" noChangeArrowheads="1"/>
              </p:cNvSpPr>
              <p:nvPr/>
            </p:nvSpPr>
            <p:spPr bwMode="auto">
              <a:xfrm>
                <a:off x="2351" y="395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39"/>
              <p:cNvSpPr>
                <a:spLocks noChangeAspect="1" noChangeArrowheads="1"/>
              </p:cNvSpPr>
              <p:nvPr/>
            </p:nvSpPr>
            <p:spPr bwMode="auto">
              <a:xfrm>
                <a:off x="2349" y="663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40"/>
              <p:cNvSpPr>
                <a:spLocks noChangeAspect="1" noChangeArrowheads="1"/>
              </p:cNvSpPr>
              <p:nvPr/>
            </p:nvSpPr>
            <p:spPr bwMode="auto">
              <a:xfrm>
                <a:off x="2637" y="981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41"/>
              <p:cNvSpPr>
                <a:spLocks noChangeAspect="1" noChangeArrowheads="1"/>
              </p:cNvSpPr>
              <p:nvPr/>
            </p:nvSpPr>
            <p:spPr bwMode="auto">
              <a:xfrm>
                <a:off x="2742" y="513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42"/>
              <p:cNvSpPr>
                <a:spLocks noChangeAspect="1" noChangeArrowheads="1"/>
              </p:cNvSpPr>
              <p:nvPr/>
            </p:nvSpPr>
            <p:spPr bwMode="auto">
              <a:xfrm>
                <a:off x="2460" y="525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43"/>
              <p:cNvSpPr>
                <a:spLocks noChangeAspect="1" noChangeArrowheads="1"/>
              </p:cNvSpPr>
              <p:nvPr/>
            </p:nvSpPr>
            <p:spPr bwMode="auto">
              <a:xfrm>
                <a:off x="2898" y="663"/>
                <a:ext cx="222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44"/>
              <p:cNvSpPr>
                <a:spLocks noChangeAspect="1" noChangeArrowheads="1"/>
              </p:cNvSpPr>
              <p:nvPr/>
            </p:nvSpPr>
            <p:spPr bwMode="auto">
              <a:xfrm>
                <a:off x="2791" y="447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45"/>
              <p:cNvSpPr>
                <a:spLocks noChangeAspect="1" noChangeArrowheads="1"/>
              </p:cNvSpPr>
              <p:nvPr/>
            </p:nvSpPr>
            <p:spPr bwMode="auto">
              <a:xfrm>
                <a:off x="2503" y="336"/>
                <a:ext cx="222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46"/>
              <p:cNvSpPr>
                <a:spLocks noChangeAspect="1" noChangeArrowheads="1"/>
              </p:cNvSpPr>
              <p:nvPr/>
            </p:nvSpPr>
            <p:spPr bwMode="auto">
              <a:xfrm>
                <a:off x="2859" y="538"/>
                <a:ext cx="222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47"/>
              <p:cNvSpPr>
                <a:spLocks noChangeAspect="1" noChangeArrowheads="1"/>
              </p:cNvSpPr>
              <p:nvPr/>
            </p:nvSpPr>
            <p:spPr bwMode="auto">
              <a:xfrm>
                <a:off x="2245" y="981"/>
                <a:ext cx="221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48"/>
              <p:cNvSpPr>
                <a:spLocks noChangeAspect="1" noChangeArrowheads="1"/>
              </p:cNvSpPr>
              <p:nvPr/>
            </p:nvSpPr>
            <p:spPr bwMode="auto">
              <a:xfrm>
                <a:off x="2742" y="602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49"/>
              <p:cNvSpPr>
                <a:spLocks noChangeAspect="1" noChangeArrowheads="1"/>
              </p:cNvSpPr>
              <p:nvPr/>
            </p:nvSpPr>
            <p:spPr bwMode="auto">
              <a:xfrm>
                <a:off x="2369" y="822"/>
                <a:ext cx="221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50"/>
              <p:cNvSpPr>
                <a:spLocks noChangeAspect="1" noChangeArrowheads="1"/>
              </p:cNvSpPr>
              <p:nvPr/>
            </p:nvSpPr>
            <p:spPr bwMode="auto">
              <a:xfrm>
                <a:off x="2416" y="1071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51"/>
              <p:cNvSpPr>
                <a:spLocks noChangeAspect="1" noChangeArrowheads="1"/>
              </p:cNvSpPr>
              <p:nvPr/>
            </p:nvSpPr>
            <p:spPr bwMode="auto">
              <a:xfrm>
                <a:off x="2570" y="829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52"/>
              <p:cNvSpPr>
                <a:spLocks noChangeAspect="1" noChangeArrowheads="1"/>
              </p:cNvSpPr>
              <p:nvPr/>
            </p:nvSpPr>
            <p:spPr bwMode="auto">
              <a:xfrm>
                <a:off x="2562" y="1071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53"/>
              <p:cNvSpPr>
                <a:spLocks noChangeAspect="1" noChangeArrowheads="1"/>
              </p:cNvSpPr>
              <p:nvPr/>
            </p:nvSpPr>
            <p:spPr bwMode="auto">
              <a:xfrm>
                <a:off x="2456" y="711"/>
                <a:ext cx="221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54"/>
              <p:cNvSpPr>
                <a:spLocks noChangeAspect="1" noChangeArrowheads="1"/>
              </p:cNvSpPr>
              <p:nvPr/>
            </p:nvSpPr>
            <p:spPr bwMode="auto">
              <a:xfrm>
                <a:off x="2898" y="765"/>
                <a:ext cx="222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5"/>
              <p:cNvSpPr>
                <a:spLocks noChangeAspect="1" noChangeArrowheads="1"/>
              </p:cNvSpPr>
              <p:nvPr/>
            </p:nvSpPr>
            <p:spPr bwMode="auto">
              <a:xfrm>
                <a:off x="2859" y="910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6"/>
              <p:cNvSpPr>
                <a:spLocks noChangeAspect="1" noChangeArrowheads="1"/>
              </p:cNvSpPr>
              <p:nvPr/>
            </p:nvSpPr>
            <p:spPr bwMode="auto">
              <a:xfrm>
                <a:off x="2811" y="965"/>
                <a:ext cx="222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7"/>
              <p:cNvSpPr>
                <a:spLocks noChangeAspect="1" noChangeArrowheads="1"/>
              </p:cNvSpPr>
              <p:nvPr/>
            </p:nvSpPr>
            <p:spPr bwMode="auto">
              <a:xfrm>
                <a:off x="2718" y="854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58"/>
              <p:cNvSpPr>
                <a:spLocks noChangeAspect="1" noChangeArrowheads="1"/>
              </p:cNvSpPr>
              <p:nvPr/>
            </p:nvSpPr>
            <p:spPr bwMode="auto">
              <a:xfrm>
                <a:off x="2636" y="471"/>
                <a:ext cx="223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59"/>
              <p:cNvSpPr>
                <a:spLocks noChangeAspect="1" noChangeArrowheads="1"/>
              </p:cNvSpPr>
              <p:nvPr/>
            </p:nvSpPr>
            <p:spPr bwMode="auto">
              <a:xfrm>
                <a:off x="2461" y="936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60"/>
              <p:cNvSpPr>
                <a:spLocks noChangeAspect="1" noChangeArrowheads="1"/>
              </p:cNvSpPr>
              <p:nvPr/>
            </p:nvSpPr>
            <p:spPr bwMode="auto">
              <a:xfrm>
                <a:off x="2588" y="655"/>
                <a:ext cx="222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61"/>
              <p:cNvSpPr>
                <a:spLocks noChangeAspect="1" noChangeArrowheads="1"/>
              </p:cNvSpPr>
              <p:nvPr/>
            </p:nvSpPr>
            <p:spPr bwMode="auto">
              <a:xfrm>
                <a:off x="2245" y="482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62"/>
              <p:cNvSpPr>
                <a:spLocks noChangeAspect="1" noChangeArrowheads="1"/>
              </p:cNvSpPr>
              <p:nvPr/>
            </p:nvSpPr>
            <p:spPr bwMode="auto">
              <a:xfrm>
                <a:off x="2744" y="754"/>
                <a:ext cx="222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63"/>
              <p:cNvSpPr>
                <a:spLocks noChangeAspect="1" noChangeArrowheads="1"/>
              </p:cNvSpPr>
              <p:nvPr/>
            </p:nvSpPr>
            <p:spPr bwMode="auto">
              <a:xfrm>
                <a:off x="2736" y="1049"/>
                <a:ext cx="222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64"/>
            <p:cNvGrpSpPr>
              <a:grpSpLocks noChangeAspect="1"/>
            </p:cNvGrpSpPr>
            <p:nvPr/>
          </p:nvGrpSpPr>
          <p:grpSpPr bwMode="auto">
            <a:xfrm rot="3420000">
              <a:off x="5031" y="1268"/>
              <a:ext cx="179" cy="192"/>
              <a:chOff x="2018" y="979"/>
              <a:chExt cx="597" cy="592"/>
            </a:xfrm>
          </p:grpSpPr>
          <p:sp>
            <p:nvSpPr>
              <p:cNvPr id="69" name="Oval 65"/>
              <p:cNvSpPr>
                <a:spLocks noChangeAspect="1" noChangeArrowheads="1"/>
              </p:cNvSpPr>
              <p:nvPr/>
            </p:nvSpPr>
            <p:spPr bwMode="auto">
              <a:xfrm>
                <a:off x="2394" y="1238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66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66"/>
              <p:cNvSpPr>
                <a:spLocks noChangeAspect="1" noChangeArrowheads="1"/>
              </p:cNvSpPr>
              <p:nvPr/>
            </p:nvSpPr>
            <p:spPr bwMode="auto">
              <a:xfrm>
                <a:off x="2018" y="1117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67"/>
              <p:cNvSpPr>
                <a:spLocks noChangeAspect="1" noChangeArrowheads="1"/>
              </p:cNvSpPr>
              <p:nvPr/>
            </p:nvSpPr>
            <p:spPr bwMode="auto">
              <a:xfrm>
                <a:off x="2129" y="979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68"/>
              <p:cNvSpPr>
                <a:spLocks noChangeAspect="1" noChangeArrowheads="1"/>
              </p:cNvSpPr>
              <p:nvPr/>
            </p:nvSpPr>
            <p:spPr bwMode="auto">
              <a:xfrm>
                <a:off x="2038" y="1276"/>
                <a:ext cx="221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69"/>
              <p:cNvSpPr>
                <a:spLocks noChangeAspect="1" noChangeArrowheads="1"/>
              </p:cNvSpPr>
              <p:nvPr/>
            </p:nvSpPr>
            <p:spPr bwMode="auto">
              <a:xfrm>
                <a:off x="2239" y="1283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70"/>
              <p:cNvSpPr>
                <a:spLocks noChangeAspect="1" noChangeArrowheads="1"/>
              </p:cNvSpPr>
              <p:nvPr/>
            </p:nvSpPr>
            <p:spPr bwMode="auto">
              <a:xfrm>
                <a:off x="2125" y="1165"/>
                <a:ext cx="221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71"/>
              <p:cNvSpPr>
                <a:spLocks noChangeAspect="1" noChangeArrowheads="1"/>
              </p:cNvSpPr>
              <p:nvPr/>
            </p:nvSpPr>
            <p:spPr bwMode="auto">
              <a:xfrm>
                <a:off x="2245" y="981"/>
                <a:ext cx="223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72"/>
              <p:cNvSpPr>
                <a:spLocks noChangeAspect="1" noChangeArrowheads="1"/>
              </p:cNvSpPr>
              <p:nvPr/>
            </p:nvSpPr>
            <p:spPr bwMode="auto">
              <a:xfrm>
                <a:off x="2130" y="1344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73"/>
              <p:cNvSpPr>
                <a:spLocks noChangeAspect="1" noChangeArrowheads="1"/>
              </p:cNvSpPr>
              <p:nvPr/>
            </p:nvSpPr>
            <p:spPr bwMode="auto">
              <a:xfrm>
                <a:off x="2204" y="1071"/>
                <a:ext cx="222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74"/>
              <p:cNvSpPr>
                <a:spLocks noChangeAspect="1" noChangeArrowheads="1"/>
              </p:cNvSpPr>
              <p:nvPr/>
            </p:nvSpPr>
            <p:spPr bwMode="auto">
              <a:xfrm>
                <a:off x="2381" y="1026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75"/>
              <p:cNvSpPr>
                <a:spLocks noChangeAspect="1" noChangeArrowheads="1"/>
              </p:cNvSpPr>
              <p:nvPr/>
            </p:nvSpPr>
            <p:spPr bwMode="auto">
              <a:xfrm>
                <a:off x="2251" y="1344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76"/>
              <p:cNvSpPr>
                <a:spLocks noChangeAspect="1" noChangeArrowheads="1"/>
              </p:cNvSpPr>
              <p:nvPr/>
            </p:nvSpPr>
            <p:spPr bwMode="auto">
              <a:xfrm>
                <a:off x="2290" y="1207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77"/>
              <p:cNvSpPr>
                <a:spLocks noChangeAspect="1" noChangeArrowheads="1"/>
              </p:cNvSpPr>
              <p:nvPr/>
            </p:nvSpPr>
            <p:spPr bwMode="auto">
              <a:xfrm>
                <a:off x="2381" y="1253"/>
                <a:ext cx="222" cy="22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78"/>
              <p:cNvSpPr>
                <a:spLocks noChangeAspect="1" noChangeArrowheads="1"/>
              </p:cNvSpPr>
              <p:nvPr/>
            </p:nvSpPr>
            <p:spPr bwMode="auto">
              <a:xfrm>
                <a:off x="2381" y="1117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79"/>
              <p:cNvSpPr>
                <a:spLocks noChangeAspect="1" noChangeArrowheads="1"/>
              </p:cNvSpPr>
              <p:nvPr/>
            </p:nvSpPr>
            <p:spPr bwMode="auto">
              <a:xfrm>
                <a:off x="2154" y="1207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Line 80"/>
            <p:cNvSpPr>
              <a:spLocks noChangeShapeType="1"/>
            </p:cNvSpPr>
            <p:nvPr/>
          </p:nvSpPr>
          <p:spPr bwMode="auto">
            <a:xfrm flipV="1">
              <a:off x="3742" y="1003"/>
              <a:ext cx="13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81"/>
            <p:cNvSpPr txBox="1">
              <a:spLocks noChangeArrowheads="1"/>
            </p:cNvSpPr>
            <p:nvPr/>
          </p:nvSpPr>
          <p:spPr bwMode="auto">
            <a:xfrm>
              <a:off x="4014" y="1051"/>
              <a:ext cx="9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>
              <a:spAutoFit/>
            </a:bodyPr>
            <a:lstStyle/>
            <a:p>
              <a:r>
                <a:rPr lang="en-US" altLang="de-DE" sz="1400" b="1" dirty="0">
                  <a:latin typeface="Times New Roman" pitchFamily="18" charset="0"/>
                </a:rPr>
                <a:t>r = </a:t>
              </a:r>
              <a:r>
                <a:rPr lang="en-US" altLang="de-DE" sz="1400" b="1" dirty="0" err="1">
                  <a:latin typeface="Times New Roman" pitchFamily="18" charset="0"/>
                </a:rPr>
                <a:t>C</a:t>
              </a:r>
              <a:r>
                <a:rPr lang="en-US" altLang="de-DE" sz="1400" b="1" baseline="-25000" dirty="0" err="1">
                  <a:latin typeface="Times New Roman" pitchFamily="18" charset="0"/>
                </a:rPr>
                <a:t>p</a:t>
              </a:r>
              <a:r>
                <a:rPr lang="en-US" altLang="de-DE" sz="1400" b="1" dirty="0">
                  <a:latin typeface="Times New Roman" pitchFamily="18" charset="0"/>
                </a:rPr>
                <a:t> +C</a:t>
              </a:r>
              <a:r>
                <a:rPr lang="en-US" altLang="de-DE" sz="1400" b="1" baseline="-25000" dirty="0">
                  <a:latin typeface="Times New Roman" pitchFamily="18" charset="0"/>
                </a:rPr>
                <a:t>t</a:t>
              </a:r>
              <a:r>
                <a:rPr lang="en-US" altLang="de-DE" sz="1400" b="1" dirty="0">
                  <a:latin typeface="Times New Roman" pitchFamily="18" charset="0"/>
                </a:rPr>
                <a:t> + </a:t>
              </a:r>
              <a:r>
                <a:rPr lang="en-US" altLang="de-DE" sz="1600" b="1" dirty="0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  <a:r>
                <a:rPr lang="en-US" altLang="de-DE" sz="1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de-DE" sz="1400" b="1" dirty="0" err="1">
                  <a:solidFill>
                    <a:srgbClr val="FF0000"/>
                  </a:solidFill>
                  <a:latin typeface="Times New Roman" pitchFamily="18" charset="0"/>
                </a:rPr>
                <a:t>fm</a:t>
              </a:r>
              <a:endParaRPr lang="de-DE" altLang="de-DE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Line 82"/>
            <p:cNvSpPr>
              <a:spLocks noChangeShapeType="1"/>
            </p:cNvSpPr>
            <p:nvPr/>
          </p:nvSpPr>
          <p:spPr bwMode="auto">
            <a:xfrm>
              <a:off x="3788" y="1367"/>
              <a:ext cx="36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83"/>
            <p:cNvSpPr>
              <a:spLocks noChangeShapeType="1"/>
            </p:cNvSpPr>
            <p:nvPr/>
          </p:nvSpPr>
          <p:spPr bwMode="auto">
            <a:xfrm rot="10800000">
              <a:off x="4377" y="1367"/>
              <a:ext cx="72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" name="Line 86"/>
          <p:cNvSpPr>
            <a:spLocks noChangeShapeType="1"/>
          </p:cNvSpPr>
          <p:nvPr/>
        </p:nvSpPr>
        <p:spPr bwMode="auto">
          <a:xfrm>
            <a:off x="5435600" y="5131916"/>
            <a:ext cx="1728788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>
            <a:off x="7175500" y="4989041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>
            <a:off x="5364163" y="4277841"/>
            <a:ext cx="3240087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19421"/>
              </p:ext>
            </p:extLst>
          </p:nvPr>
        </p:nvGraphicFramePr>
        <p:xfrm>
          <a:off x="5548313" y="6021288"/>
          <a:ext cx="2768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8" imgW="2768400" imgH="469800" progId="Equation.3">
                  <p:embed/>
                </p:oleObj>
              </mc:Choice>
              <mc:Fallback>
                <p:oleObj name="Equation" r:id="rId8" imgW="2768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6021288"/>
                        <a:ext cx="2768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1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5" grpId="0" animBg="1"/>
      <p:bldP spid="116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excitation energy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79" descr="img00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5561012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82"/>
          <p:cNvSpPr txBox="1">
            <a:spLocks noChangeArrowheads="1"/>
          </p:cNvSpPr>
          <p:nvPr/>
        </p:nvSpPr>
        <p:spPr bwMode="auto">
          <a:xfrm>
            <a:off x="5181600" y="3021013"/>
            <a:ext cx="912813" cy="2571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 = 1.02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de-DE" altLang="de-DE" sz="1400" baseline="-25000">
                <a:solidFill>
                  <a:srgbClr val="0000CC"/>
                </a:solidFill>
                <a:latin typeface="Times New Roman" pitchFamily="18" charset="0"/>
              </a:rPr>
              <a:t>opt</a:t>
            </a:r>
          </a:p>
        </p:txBody>
      </p:sp>
      <p:sp>
        <p:nvSpPr>
          <p:cNvPr id="121" name="Rectangle 83"/>
          <p:cNvSpPr>
            <a:spLocks noChangeArrowheads="1"/>
          </p:cNvSpPr>
          <p:nvPr/>
        </p:nvSpPr>
        <p:spPr bwMode="auto">
          <a:xfrm>
            <a:off x="1547813" y="2924175"/>
            <a:ext cx="360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84"/>
          <p:cNvSpPr>
            <a:spLocks noChangeArrowheads="1"/>
          </p:cNvSpPr>
          <p:nvPr/>
        </p:nvSpPr>
        <p:spPr bwMode="auto">
          <a:xfrm>
            <a:off x="3492500" y="2924175"/>
            <a:ext cx="4318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Text Box 81"/>
          <p:cNvSpPr txBox="1">
            <a:spLocks noChangeArrowheads="1"/>
          </p:cNvSpPr>
          <p:nvPr/>
        </p:nvSpPr>
        <p:spPr bwMode="auto">
          <a:xfrm>
            <a:off x="3348038" y="3021013"/>
            <a:ext cx="912812" cy="2571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 = 0.98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de-DE" altLang="de-DE" sz="1400" baseline="-25000">
                <a:solidFill>
                  <a:srgbClr val="0000CC"/>
                </a:solidFill>
                <a:latin typeface="Times New Roman" pitchFamily="18" charset="0"/>
              </a:rPr>
              <a:t>opt</a:t>
            </a:r>
          </a:p>
        </p:txBody>
      </p:sp>
      <p:sp>
        <p:nvSpPr>
          <p:cNvPr id="124" name="Text Box 80"/>
          <p:cNvSpPr txBox="1">
            <a:spLocks noChangeArrowheads="1"/>
          </p:cNvSpPr>
          <p:nvPr/>
        </p:nvSpPr>
        <p:spPr bwMode="auto">
          <a:xfrm>
            <a:off x="1547813" y="3021013"/>
            <a:ext cx="557212" cy="2571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 = v</a:t>
            </a:r>
            <a:r>
              <a:rPr lang="de-DE" altLang="de-DE" sz="1400" baseline="-25000">
                <a:solidFill>
                  <a:srgbClr val="0000CC"/>
                </a:solidFill>
                <a:latin typeface="Times New Roman" pitchFamily="18" charset="0"/>
              </a:rPr>
              <a:t>opt</a:t>
            </a:r>
          </a:p>
        </p:txBody>
      </p:sp>
      <p:graphicFrame>
        <p:nvGraphicFramePr>
          <p:cNvPr id="125" name="Object 85"/>
          <p:cNvGraphicFramePr>
            <a:graphicFrameLocks noChangeAspect="1"/>
          </p:cNvGraphicFramePr>
          <p:nvPr/>
        </p:nvGraphicFramePr>
        <p:xfrm>
          <a:off x="1331913" y="3865563"/>
          <a:ext cx="22494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6" imgW="1498320" imgH="215640" progId="Equation.3">
                  <p:embed/>
                </p:oleObj>
              </mc:Choice>
              <mc:Fallback>
                <p:oleObj name="Equation" r:id="rId6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865563"/>
                        <a:ext cx="22494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86"/>
          <p:cNvGraphicFramePr>
            <a:graphicFrameLocks noChangeAspect="1"/>
          </p:cNvGraphicFramePr>
          <p:nvPr/>
        </p:nvGraphicFramePr>
        <p:xfrm>
          <a:off x="1260475" y="4476750"/>
          <a:ext cx="22494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8" imgW="1498320" imgH="215640" progId="Equation.3">
                  <p:embed/>
                </p:oleObj>
              </mc:Choice>
              <mc:Fallback>
                <p:oleObj name="Equation" r:id="rId8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4476750"/>
                        <a:ext cx="224948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 Box 87"/>
          <p:cNvSpPr txBox="1">
            <a:spLocks noChangeArrowheads="1"/>
          </p:cNvSpPr>
          <p:nvPr/>
        </p:nvSpPr>
        <p:spPr bwMode="auto">
          <a:xfrm>
            <a:off x="4175125" y="38608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r(x)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≡ measured spectrum</a:t>
            </a:r>
          </a:p>
        </p:txBody>
      </p:sp>
      <p:sp>
        <p:nvSpPr>
          <p:cNvPr id="128" name="Text Box 88"/>
          <p:cNvSpPr txBox="1">
            <a:spLocks noChangeArrowheads="1"/>
          </p:cNvSpPr>
          <p:nvPr/>
        </p:nvSpPr>
        <p:spPr bwMode="auto">
          <a:xfrm>
            <a:off x="4175125" y="4476750"/>
            <a:ext cx="311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f(x)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≡ lineshape of elastic scattering</a:t>
            </a:r>
          </a:p>
        </p:txBody>
      </p:sp>
      <p:graphicFrame>
        <p:nvGraphicFramePr>
          <p:cNvPr id="129" name="Object 89"/>
          <p:cNvGraphicFramePr>
            <a:graphicFrameLocks noChangeAspect="1"/>
          </p:cNvGraphicFramePr>
          <p:nvPr/>
        </p:nvGraphicFramePr>
        <p:xfrm>
          <a:off x="1270000" y="5229225"/>
          <a:ext cx="2511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10" imgW="1676160" imgH="431640" progId="Equation.3">
                  <p:embed/>
                </p:oleObj>
              </mc:Choice>
              <mc:Fallback>
                <p:oleObj name="Equation" r:id="rId10" imgW="1676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5229225"/>
                        <a:ext cx="2511425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90"/>
          <p:cNvGraphicFramePr>
            <a:graphicFrameLocks noChangeAspect="1"/>
          </p:cNvGraphicFramePr>
          <p:nvPr/>
        </p:nvGraphicFramePr>
        <p:xfrm>
          <a:off x="4289425" y="5229225"/>
          <a:ext cx="44592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12" imgW="4038480" imgH="507960" progId="Equation.3">
                  <p:embed/>
                </p:oleObj>
              </mc:Choice>
              <mc:Fallback>
                <p:oleObj name="Equation" r:id="rId12" imgW="4038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5229225"/>
                        <a:ext cx="44592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92"/>
          <p:cNvSpPr>
            <a:spLocks noChangeArrowheads="1"/>
          </p:cNvSpPr>
          <p:nvPr/>
        </p:nvSpPr>
        <p:spPr bwMode="auto">
          <a:xfrm>
            <a:off x="6732588" y="5360988"/>
            <a:ext cx="1079500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Double-step E2 vs E4 excitation of 4</a:t>
            </a:r>
            <a:r>
              <a:rPr lang="en-US" baseline="30000" dirty="0" smtClean="0"/>
              <a:t>+</a:t>
            </a:r>
            <a:r>
              <a:rPr lang="en-US" dirty="0" smtClean="0"/>
              <a:t> state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42640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860925" y="3068638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211638" y="2133600"/>
            <a:ext cx="987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scattering angle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293813" y="1250950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impact parameter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4497388" y="4478338"/>
            <a:ext cx="286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multipole moments Q</a:t>
            </a:r>
            <a:r>
              <a:rPr lang="el-GR" altLang="de-DE" sz="1400" baseline="-2500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 drop):</a:t>
            </a:r>
          </a:p>
        </p:txBody>
      </p:sp>
      <p:graphicFrame>
        <p:nvGraphicFramePr>
          <p:cNvPr id="22" name="Object 31"/>
          <p:cNvGraphicFramePr>
            <a:graphicFrameLocks noChangeAspect="1"/>
          </p:cNvGraphicFramePr>
          <p:nvPr/>
        </p:nvGraphicFramePr>
        <p:xfrm>
          <a:off x="4586288" y="4927600"/>
          <a:ext cx="43735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tion" r:id="rId6" imgW="4305240" imgH="444240" progId="Equation.3">
                  <p:embed/>
                </p:oleObj>
              </mc:Choice>
              <mc:Fallback>
                <p:oleObj name="Equation" r:id="rId6" imgW="4305240" imgH="4442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4927600"/>
                        <a:ext cx="43735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2"/>
          <p:cNvGraphicFramePr>
            <a:graphicFrameLocks noChangeAspect="1"/>
          </p:cNvGraphicFramePr>
          <p:nvPr/>
        </p:nvGraphicFramePr>
        <p:xfrm>
          <a:off x="5724525" y="5038725"/>
          <a:ext cx="27987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8" imgW="2755800" imgH="241200" progId="Equation.3">
                  <p:embed/>
                </p:oleObj>
              </mc:Choice>
              <mc:Fallback>
                <p:oleObj name="Equation" r:id="rId8" imgW="275580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038725"/>
                        <a:ext cx="279876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3"/>
          <p:cNvGraphicFramePr>
            <a:graphicFrameLocks noChangeAspect="1"/>
          </p:cNvGraphicFramePr>
          <p:nvPr/>
        </p:nvGraphicFramePr>
        <p:xfrm>
          <a:off x="4572000" y="5503863"/>
          <a:ext cx="4257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10" imgW="4190760" imgH="444240" progId="Equation.3">
                  <p:embed/>
                </p:oleObj>
              </mc:Choice>
              <mc:Fallback>
                <p:oleObj name="Equation" r:id="rId10" imgW="4190760" imgH="4442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03863"/>
                        <a:ext cx="42576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4"/>
          <p:cNvGraphicFramePr>
            <a:graphicFrameLocks noChangeAspect="1"/>
          </p:cNvGraphicFramePr>
          <p:nvPr/>
        </p:nvGraphicFramePr>
        <p:xfrm>
          <a:off x="5580063" y="5622925"/>
          <a:ext cx="27717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12" imgW="2730240" imgH="241200" progId="Equation.3">
                  <p:embed/>
                </p:oleObj>
              </mc:Choice>
              <mc:Fallback>
                <p:oleObj name="Equation" r:id="rId12" imgW="273024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622925"/>
                        <a:ext cx="27717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35" descr="img0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76613"/>
            <a:ext cx="28035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36"/>
          <p:cNvGraphicFramePr>
            <a:graphicFrameLocks noChangeAspect="1"/>
          </p:cNvGraphicFramePr>
          <p:nvPr/>
        </p:nvGraphicFramePr>
        <p:xfrm>
          <a:off x="4581525" y="3789363"/>
          <a:ext cx="1955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15" imgW="1955520" imgH="444240" progId="Equation.3">
                  <p:embed/>
                </p:oleObj>
              </mc:Choice>
              <mc:Fallback>
                <p:oleObj name="Equation" r:id="rId15" imgW="1955520" imgH="4442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3789363"/>
                        <a:ext cx="1955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4500563" y="3411538"/>
            <a:ext cx="269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reduced transition matrix elements: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4500563" y="3411538"/>
            <a:ext cx="2665412" cy="863600"/>
          </a:xfrm>
          <a:prstGeom prst="rect">
            <a:avLst/>
          </a:prstGeom>
          <a:noFill/>
          <a:ln w="31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Bildschirmpräsentation (4:3)</PresentationFormat>
  <Paragraphs>165</Paragraphs>
  <Slides>14</Slides>
  <Notes>14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Cambria Math</vt:lpstr>
      <vt:lpstr>Comic Sans MS</vt:lpstr>
      <vt:lpstr>Symbol</vt:lpstr>
      <vt:lpstr>Times New Roman</vt:lpstr>
      <vt:lpstr>Wingdings</vt:lpstr>
      <vt:lpstr>1_Larissa</vt:lpstr>
      <vt:lpstr>Equation</vt:lpstr>
      <vt:lpstr>Outline: Hexadecapole collectivity</vt:lpstr>
      <vt:lpstr>Shape parameterization</vt:lpstr>
      <vt:lpstr>Some common nuclear shapes with axial symmetry</vt:lpstr>
      <vt:lpstr>Coulomb excitation</vt:lpstr>
      <vt:lpstr>Classical Coulomb trajectory</vt:lpstr>
      <vt:lpstr>Coulomb excitation</vt:lpstr>
      <vt:lpstr>Coulomb excitation</vt:lpstr>
      <vt:lpstr>Experimental excitation energy</vt:lpstr>
      <vt:lpstr>Double-step E2 vs E4 excitation of 4+ state</vt:lpstr>
      <vt:lpstr>Double-step E2 excitation and rigid rotor model</vt:lpstr>
      <vt:lpstr>Coulomb excitation analysis</vt:lpstr>
      <vt:lpstr>Hydrodynamical model</vt:lpstr>
      <vt:lpstr>Hydrodynamical model</vt:lpstr>
      <vt:lpstr>226Ra: quadrupole, octupole and hexadecapole deformation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532</cp:revision>
  <dcterms:created xsi:type="dcterms:W3CDTF">2016-04-06T12:04:03Z</dcterms:created>
  <dcterms:modified xsi:type="dcterms:W3CDTF">2022-05-14T12:35:35Z</dcterms:modified>
</cp:coreProperties>
</file>