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0" r:id="rId2"/>
    <p:sldId id="316" r:id="rId3"/>
    <p:sldId id="291" r:id="rId4"/>
    <p:sldId id="292" r:id="rId5"/>
    <p:sldId id="27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78" r:id="rId14"/>
    <p:sldId id="274" r:id="rId15"/>
    <p:sldId id="315" r:id="rId16"/>
    <p:sldId id="317" r:id="rId17"/>
    <p:sldId id="313" r:id="rId18"/>
    <p:sldId id="308" r:id="rId19"/>
    <p:sldId id="309" r:id="rId20"/>
    <p:sldId id="310" r:id="rId21"/>
    <p:sldId id="275" r:id="rId22"/>
    <p:sldId id="318" r:id="rId23"/>
    <p:sldId id="302" r:id="rId24"/>
    <p:sldId id="303" r:id="rId25"/>
    <p:sldId id="304" r:id="rId26"/>
    <p:sldId id="305" r:id="rId27"/>
    <p:sldId id="306" r:id="rId28"/>
    <p:sldId id="307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5016" autoAdjust="0"/>
  </p:normalViewPr>
  <p:slideViewPr>
    <p:cSldViewPr>
      <p:cViewPr varScale="1">
        <p:scale>
          <a:sx n="69" d="100"/>
          <a:sy n="69" d="100"/>
        </p:scale>
        <p:origin x="5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7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2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38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3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17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70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67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698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62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15.08.2025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82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15.08.2025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97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41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15.08.2025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32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15.08.2025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5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15.08.2025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23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0.png"/><Relationship Id="rId4" Type="http://schemas.openxmlformats.org/officeDocument/2006/relationships/image" Target="../media/image3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1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1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49.png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8.jpe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11" Type="http://schemas.openxmlformats.org/officeDocument/2006/relationships/image" Target="../media/image19.wmf"/><Relationship Id="rId5" Type="http://schemas.openxmlformats.org/officeDocument/2006/relationships/image" Target="../media/image1190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4.jpg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44.jp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44.jp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Electric/magnetic </a:t>
            </a:r>
            <a:r>
              <a:rPr lang="en-US" dirty="0"/>
              <a:t>d</a:t>
            </a:r>
            <a:r>
              <a:rPr lang="en-US" dirty="0" smtClean="0"/>
              <a:t>ipoles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900000"/>
            <a:ext cx="7192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and magnetic dipole fields have opposite parity: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dipoles have even parity and electric dipole fields have odd parity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1800000"/>
                <a:ext cx="5943102" cy="4748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d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ℓ+1</m:t>
                          </m:r>
                        </m:sup>
                      </m:sSup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d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800000"/>
                <a:ext cx="5943102" cy="4748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2520000"/>
            <a:ext cx="46386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2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162880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ℓ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8000" y="900000"/>
            <a:ext cx="386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3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08000" y="1979548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2</a:t>
            </a:r>
            <a:r>
              <a:rPr lang="de-DE" baseline="30000" dirty="0" smtClean="0">
                <a:solidFill>
                  <a:srgbClr val="0000CC"/>
                </a:solidFill>
              </a:rPr>
              <a:t>-</a:t>
            </a:r>
            <a:endParaRPr lang="de-DE" baseline="300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3−2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3+2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017095" y="3600000"/>
                <a:ext cx="3042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/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/>
                      </a:rPr>
                      <m:t>𝐼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but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ℓ=1,2,3,4,5</m:t>
                    </m:r>
                  </m:oMath>
                </a14:m>
                <a:endParaRPr lang="de-DE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095" y="3600000"/>
                <a:ext cx="3042500" cy="369332"/>
              </a:xfrm>
              <a:prstGeom prst="rect">
                <a:avLst/>
              </a:prstGeom>
              <a:blipFill>
                <a:blip r:embed="rId4"/>
                <a:stretch>
                  <a:fillRect l="-1403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903680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9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𝛥𝜋</m:t>
                                </m:r>
                              </m:oMath>
                            </m:oMathPara>
                          </a14:m>
                          <a:endParaRPr lang="de-DE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bg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903680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519832"/>
                    <a:gridCol w="504056"/>
                    <a:gridCol w="504056"/>
                    <a:gridCol w="504056"/>
                    <a:gridCol w="504056"/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99" t="-4132" r="-249102" b="-13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bg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feld 2"/>
          <p:cNvSpPr txBox="1"/>
          <p:nvPr/>
        </p:nvSpPr>
        <p:spPr>
          <a:xfrm>
            <a:off x="3295059" y="5580000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</a:t>
            </a:r>
            <a:r>
              <a:rPr lang="de-DE" dirty="0" smtClean="0"/>
              <a:t> E1,M2,E3,M4,E5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162880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ℓ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8000" y="900000"/>
            <a:ext cx="386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3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08000" y="1979548"/>
            <a:ext cx="386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2</a:t>
            </a:r>
            <a:r>
              <a:rPr lang="de-DE" baseline="30000" dirty="0">
                <a:solidFill>
                  <a:srgbClr val="0000CC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3−2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3+2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017095" y="3600000"/>
                <a:ext cx="3042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/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but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ℓ=1,2,3,4,5</m:t>
                    </m:r>
                  </m:oMath>
                </a14:m>
                <a:endParaRPr lang="de-DE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095" y="3600000"/>
                <a:ext cx="30425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03" t="-8333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3295059" y="5580000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M1,E2,M3,E4,M5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6574903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9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𝛥𝜋</m:t>
                                </m:r>
                              </m:oMath>
                            </m:oMathPara>
                          </a14:m>
                          <a:endParaRPr lang="de-DE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bg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6574903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519832"/>
                    <a:gridCol w="504056"/>
                    <a:gridCol w="504056"/>
                    <a:gridCol w="504056"/>
                    <a:gridCol w="504056"/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99" t="-4132" r="-249102" b="-13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bg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18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880000" y="900000"/>
                <a:ext cx="3480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mixed M1,E2,M3,E4,M5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900000"/>
                <a:ext cx="3480312" cy="369332"/>
              </a:xfrm>
              <a:prstGeom prst="rect">
                <a:avLst/>
              </a:prstGeom>
              <a:blipFill>
                <a:blip r:embed="rId2"/>
                <a:stretch>
                  <a:fillRect t="-11667" r="-1226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880000" y="1440000"/>
                <a:ext cx="34161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mixed E1,M2,E3,M4,E5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1440000"/>
                <a:ext cx="3416192" cy="369332"/>
              </a:xfrm>
              <a:prstGeom prst="rect">
                <a:avLst/>
              </a:prstGeom>
              <a:blipFill>
                <a:blip r:embed="rId3"/>
                <a:stretch>
                  <a:fillRect t="-9836" r="-1070" b="-22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908515" y="2160000"/>
                <a:ext cx="536396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 only the lowest 2 multipoles compete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(for reasons we will see later)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multipole generally only competes if it is electric:</a:t>
                </a: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515" y="2160000"/>
                <a:ext cx="5363969" cy="1477328"/>
              </a:xfrm>
              <a:prstGeom prst="rect">
                <a:avLst/>
              </a:prstGeom>
              <a:blipFill>
                <a:blip r:embed="rId4"/>
                <a:stretch>
                  <a:fillRect t="-2058" r="-455" b="-49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880000" y="3960000"/>
                <a:ext cx="2420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mixed M1/E2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3960000"/>
                <a:ext cx="2420727" cy="369332"/>
              </a:xfrm>
              <a:prstGeom prst="rect">
                <a:avLst/>
              </a:prstGeom>
              <a:blipFill>
                <a:blip r:embed="rId5"/>
                <a:stretch>
                  <a:fillRect t="-11667" r="-1508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880000" y="4500000"/>
                <a:ext cx="5017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almost pure E1 (very little M2 admixture)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4500000"/>
                <a:ext cx="5017592" cy="369332"/>
              </a:xfrm>
              <a:prstGeom prst="rect">
                <a:avLst/>
              </a:prstGeom>
              <a:blipFill>
                <a:blip r:embed="rId6"/>
                <a:stretch>
                  <a:fillRect t="-9836" r="-364" b="-22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eck 15"/>
          <p:cNvSpPr/>
          <p:nvPr/>
        </p:nvSpPr>
        <p:spPr>
          <a:xfrm>
            <a:off x="2771800" y="3861048"/>
            <a:ext cx="5040560" cy="100828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8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Characteristics of </a:t>
            </a:r>
            <a:r>
              <a:rPr lang="en-US" dirty="0" err="1" smtClean="0">
                <a:latin typeface="Times New Roman"/>
                <a:cs typeface="Times New Roman"/>
              </a:rPr>
              <a:t>multipolarity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81067"/>
              </p:ext>
            </p:extLst>
          </p:nvPr>
        </p:nvGraphicFramePr>
        <p:xfrm>
          <a:off x="900000" y="900000"/>
          <a:ext cx="4056112" cy="1645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7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multipolarity</a:t>
                      </a:r>
                      <a:endParaRPr lang="en-US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de-DE" sz="1200" dirty="0" smtClean="0">
                          <a:latin typeface="Times New Roman"/>
                          <a:cs typeface="Times New Roman"/>
                        </a:rPr>
                        <a:t>(Eℓ) / </a:t>
                      </a:r>
                      <a:r>
                        <a:rPr lang="el-GR" sz="1200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de-DE" sz="1200" dirty="0" smtClean="0">
                          <a:latin typeface="Times New Roman"/>
                          <a:cs typeface="Times New Roman"/>
                        </a:rPr>
                        <a:t>(Mℓ)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angular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distribution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/ +1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/ -1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octupole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/ +1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6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hexadecapole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/ -1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3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⁞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20000" y="2880000"/>
            <a:ext cx="681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parity: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electric multipoles </a:t>
            </a:r>
            <a:r>
              <a:rPr lang="el-GR" sz="1600" dirty="0" smtClean="0">
                <a:latin typeface="Times New Roman"/>
                <a:cs typeface="Times New Roman"/>
              </a:rPr>
              <a:t>π</a:t>
            </a:r>
            <a:r>
              <a:rPr lang="de-DE" sz="1600" dirty="0" smtClean="0">
                <a:latin typeface="Times New Roman"/>
                <a:cs typeface="Times New Roman"/>
              </a:rPr>
              <a:t>(Eℓ) = (-1)</a:t>
            </a:r>
            <a:r>
              <a:rPr lang="de-DE" sz="1600" baseline="30000" dirty="0" smtClean="0">
                <a:latin typeface="Times New Roman"/>
                <a:cs typeface="Times New Roman"/>
              </a:rPr>
              <a:t>ℓ</a:t>
            </a:r>
            <a:r>
              <a:rPr lang="de-DE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smtClean="0">
                <a:latin typeface="Times New Roman"/>
                <a:cs typeface="Times New Roman"/>
              </a:rPr>
              <a:t>magnetic multipoles </a:t>
            </a:r>
            <a:r>
              <a:rPr lang="el-GR" sz="1600" dirty="0" smtClean="0">
                <a:latin typeface="Times New Roman"/>
                <a:cs typeface="Times New Roman"/>
              </a:rPr>
              <a:t>π</a:t>
            </a:r>
            <a:r>
              <a:rPr lang="de-DE" sz="1600" dirty="0" smtClean="0">
                <a:latin typeface="Times New Roman"/>
                <a:cs typeface="Times New Roman"/>
              </a:rPr>
              <a:t>(Mℓ) = (-1)</a:t>
            </a:r>
            <a:r>
              <a:rPr lang="de-DE" sz="1600" baseline="30000" dirty="0" smtClean="0">
                <a:latin typeface="Times New Roman"/>
                <a:cs typeface="Times New Roman"/>
              </a:rPr>
              <a:t>ℓ+1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00" y="1224000"/>
            <a:ext cx="3688080" cy="12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80000" y="900000"/>
            <a:ext cx="567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ℓ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32000" y="900000"/>
            <a:ext cx="52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ℓ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=2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0" y="3600000"/>
                <a:ext cx="8241167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 radiated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proportional to: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l-GR" sz="1600" dirty="0" smtClean="0">
                    <a:latin typeface="Times New Roman"/>
                    <a:cs typeface="Times New Roman"/>
                  </a:rPr>
                  <a:t>σ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means either 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E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or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M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and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/>
                        <a:ea typeface="Cambria Math"/>
                        <a:cs typeface="Times New Roman"/>
                      </a:rPr>
                      <m:t>ℳ</m:t>
                    </m:r>
                    <m:d>
                      <m:dPr>
                        <m:ctrlPr>
                          <a:rPr lang="de-DE" sz="1600" i="1" smtClean="0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de-DE" sz="1600" i="1" smtClean="0">
                            <a:latin typeface="Cambria Math"/>
                            <a:ea typeface="Cambria Math"/>
                            <a:cs typeface="Times New Roman"/>
                          </a:rPr>
                          <m:t>𝜎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 or M multipole moment of the appropriate kind.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600000"/>
                <a:ext cx="8241167" cy="1600438"/>
              </a:xfrm>
              <a:prstGeom prst="rect">
                <a:avLst/>
              </a:prstGeom>
              <a:blipFill rotWithShape="1">
                <a:blip r:embed="rId3"/>
                <a:stretch>
                  <a:fillRect l="-370" t="-1908" b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865677" y="4041109"/>
                <a:ext cx="4370619" cy="612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ℓ+1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∙ℓ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2ℓ+1</m:t>
                                      </m:r>
                                    </m:e>
                                  </m:d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‼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2ℓ+2</m:t>
                          </m:r>
                        </m:sup>
                      </m:sSup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677" y="4041109"/>
                <a:ext cx="4370619" cy="6120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43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Emission of electromagnetic radiation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900000"/>
            <a:ext cx="46863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4725144"/>
                <a:ext cx="7956456" cy="852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E</a:t>
                </a:r>
                <a:r>
                  <a:rPr lang="el-GR" sz="1600" baseline="-25000" dirty="0" smtClean="0">
                    <a:latin typeface="Times New Roman"/>
                    <a:cs typeface="Times New Roman"/>
                  </a:rPr>
                  <a:t>γ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= E</a:t>
                </a:r>
                <a:r>
                  <a:rPr lang="de-DE" sz="1600" baseline="-25000" dirty="0" smtClean="0">
                    <a:latin typeface="Times New Roman"/>
                    <a:cs typeface="Times New Roman"/>
                  </a:rPr>
                  <a:t>i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– </a:t>
                </a:r>
                <a:r>
                  <a:rPr lang="de-DE" sz="1600" dirty="0" err="1" smtClean="0">
                    <a:latin typeface="Times New Roman"/>
                    <a:cs typeface="Times New Roman"/>
                  </a:rPr>
                  <a:t>E</a:t>
                </a:r>
                <a:r>
                  <a:rPr lang="de-DE" sz="1600" baseline="-25000" dirty="0" err="1" smtClean="0">
                    <a:latin typeface="Times New Roman"/>
                    <a:cs typeface="Times New Roman"/>
                  </a:rPr>
                  <a:t>f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is the energy of the emitted </a:t>
                </a:r>
                <a:r>
                  <a:rPr lang="el-GR" sz="1600" dirty="0" smtClean="0">
                    <a:latin typeface="Times New Roman"/>
                    <a:cs typeface="Times New Roman"/>
                  </a:rPr>
                  <a:t>γ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quantum in MeV 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(E</a:t>
                </a:r>
                <a:r>
                  <a:rPr lang="de-DE" sz="1600" baseline="-25000" dirty="0" smtClean="0">
                    <a:latin typeface="Times New Roman"/>
                    <a:cs typeface="Times New Roman"/>
                  </a:rPr>
                  <a:t>i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, </a:t>
                </a:r>
                <a:r>
                  <a:rPr lang="de-DE" sz="1600" dirty="0" err="1" smtClean="0">
                    <a:latin typeface="Times New Roman"/>
                    <a:cs typeface="Times New Roman"/>
                  </a:rPr>
                  <a:t>E</a:t>
                </a:r>
                <a:r>
                  <a:rPr lang="de-DE" sz="1600" baseline="-25000" dirty="0" err="1" smtClean="0">
                    <a:latin typeface="Times New Roman"/>
                    <a:cs typeface="Times New Roman"/>
                  </a:rPr>
                  <a:t>f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are the nuclear level energies, respectively), and the reduced transition probabilities B(E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ℓ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) in units of 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e</a:t>
                </a:r>
                <a:r>
                  <a:rPr lang="de-DE" sz="1600" baseline="30000" dirty="0" smtClean="0">
                    <a:latin typeface="Times New Roman"/>
                    <a:cs typeface="Times New Roman"/>
                  </a:rPr>
                  <a:t>2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barn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)</a:t>
                </a:r>
                <a:r>
                  <a:rPr lang="de-DE" sz="1600" baseline="30000" dirty="0" smtClean="0">
                    <a:latin typeface="Times New Roman"/>
                    <a:cs typeface="Times New Roman"/>
                  </a:rPr>
                  <a:t>ℓ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and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 B(M</a:t>
                </a:r>
                <a:r>
                  <a:rPr lang="el-GR" sz="1600" dirty="0" smtClean="0">
                    <a:latin typeface="Times New Roman"/>
                    <a:cs typeface="Times New Roman"/>
                  </a:rPr>
                  <a:t>ℓ</a:t>
                </a:r>
                <a:r>
                  <a:rPr lang="de-DE" sz="1600" dirty="0" smtClean="0">
                    <a:latin typeface="Times New Roman"/>
                    <a:cs typeface="Times New Roman"/>
                  </a:rPr>
                  <a:t>) 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in units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  <a:cs typeface="Times New Roman"/>
                          </a:rPr>
                          <m:t>𝜇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𝑁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bSup>
                    <m:r>
                      <a:rPr lang="de-DE" sz="1600" b="0" i="1" smtClean="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de-DE" sz="16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de-DE" sz="1600" b="0" i="1" smtClean="0">
                                    <a:latin typeface="Cambria Math"/>
                                    <a:cs typeface="Times New Roman"/>
                                  </a:rPr>
                                  <m:t>𝑒</m:t>
                                </m:r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ℏ</m:t>
                                </m:r>
                              </m:num>
                              <m:den>
                                <m:r>
                                  <a:rPr lang="de-DE" sz="1600" b="0" i="1" smtClean="0">
                                    <a:latin typeface="Cambria Math"/>
                                    <a:cs typeface="Times New Roman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de-DE" sz="16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/>
                                        <a:cs typeface="Times New Roman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/>
                                        <a:cs typeface="Times New Roman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de-DE" sz="1600" b="0" i="1" smtClean="0">
                                    <a:latin typeface="Cambria Math"/>
                                    <a:cs typeface="Times New Roman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de-DE" sz="1600" b="0" i="1" smtClean="0">
                        <a:latin typeface="Cambria Math"/>
                        <a:cs typeface="Times New Roman"/>
                      </a:rPr>
                      <m:t>  </m:t>
                    </m:r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de-DE" sz="1600" b="0" i="1" smtClean="0">
                                <a:latin typeface="Cambria Math"/>
                                <a:cs typeface="Times New Roman"/>
                              </a:rPr>
                              <m:t>𝑓𝑚</m:t>
                            </m:r>
                          </m:e>
                        </m:d>
                      </m:e>
                      <m:sup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ℓ</m:t>
                        </m:r>
                        <m:r>
                          <a:rPr lang="de-DE" sz="1600" b="0" i="1" smtClean="0">
                            <a:latin typeface="Cambria Math"/>
                            <a:cs typeface="Times New Roman"/>
                          </a:rPr>
                          <m:t>−2</m:t>
                        </m:r>
                      </m:sup>
                    </m:sSup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725144"/>
                <a:ext cx="7956456" cy="852349"/>
              </a:xfrm>
              <a:prstGeom prst="rect">
                <a:avLst/>
              </a:prstGeom>
              <a:blipFill rotWithShape="1">
                <a:blip r:embed="rId3"/>
                <a:stretch>
                  <a:fillRect l="-383" t="-2143" b="-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3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Nuclear shape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magnetic moments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2362200" cy="14859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420000" y="697185"/>
            <a:ext cx="4525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magnetic dipole moments arise from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magnetic dipole moments of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 and neutrons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currents (motion of the protons)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520000"/>
            <a:ext cx="78105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moment </a:t>
            </a:r>
            <a:r>
              <a:rPr lang="en-US" sz="1800" dirty="0" smtClean="0">
                <a:solidFill>
                  <a:schemeClr val="tx1"/>
                </a:solidFill>
              </a:rPr>
              <a:t>classical description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943600" y="976412"/>
            <a:ext cx="2970213" cy="2146300"/>
            <a:chOff x="3642" y="2488"/>
            <a:chExt cx="1871" cy="1352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3936" y="3264"/>
              <a:ext cx="1488" cy="336"/>
            </a:xfrm>
            <a:prstGeom prst="ellipse">
              <a:avLst/>
            </a:prstGeom>
            <a:solidFill>
              <a:srgbClr val="FFFF00">
                <a:alpha val="80000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4686" y="2488"/>
              <a:ext cx="0" cy="854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575" y="3329"/>
              <a:ext cx="210" cy="206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574" y="3423"/>
              <a:ext cx="211" cy="113"/>
            </a:xfrm>
            <a:custGeom>
              <a:avLst/>
              <a:gdLst>
                <a:gd name="T0" fmla="*/ 0 w 211"/>
                <a:gd name="T1" fmla="*/ 3 h 113"/>
                <a:gd name="T2" fmla="*/ 13 w 211"/>
                <a:gd name="T3" fmla="*/ 23 h 113"/>
                <a:gd name="T4" fmla="*/ 42 w 211"/>
                <a:gd name="T5" fmla="*/ 33 h 113"/>
                <a:gd name="T6" fmla="*/ 76 w 211"/>
                <a:gd name="T7" fmla="*/ 39 h 113"/>
                <a:gd name="T8" fmla="*/ 114 w 211"/>
                <a:gd name="T9" fmla="*/ 42 h 113"/>
                <a:gd name="T10" fmla="*/ 150 w 211"/>
                <a:gd name="T11" fmla="*/ 39 h 113"/>
                <a:gd name="T12" fmla="*/ 184 w 211"/>
                <a:gd name="T13" fmla="*/ 30 h 113"/>
                <a:gd name="T14" fmla="*/ 204 w 211"/>
                <a:gd name="T15" fmla="*/ 18 h 113"/>
                <a:gd name="T16" fmla="*/ 211 w 211"/>
                <a:gd name="T17" fmla="*/ 0 h 113"/>
                <a:gd name="T18" fmla="*/ 211 w 211"/>
                <a:gd name="T19" fmla="*/ 35 h 113"/>
                <a:gd name="T20" fmla="*/ 198 w 211"/>
                <a:gd name="T21" fmla="*/ 62 h 113"/>
                <a:gd name="T22" fmla="*/ 174 w 211"/>
                <a:gd name="T23" fmla="*/ 90 h 113"/>
                <a:gd name="T24" fmla="*/ 139 w 211"/>
                <a:gd name="T25" fmla="*/ 110 h 113"/>
                <a:gd name="T26" fmla="*/ 103 w 211"/>
                <a:gd name="T27" fmla="*/ 113 h 113"/>
                <a:gd name="T28" fmla="*/ 75 w 211"/>
                <a:gd name="T29" fmla="*/ 110 h 113"/>
                <a:gd name="T30" fmla="*/ 49 w 211"/>
                <a:gd name="T31" fmla="*/ 98 h 113"/>
                <a:gd name="T32" fmla="*/ 24 w 211"/>
                <a:gd name="T33" fmla="*/ 80 h 113"/>
                <a:gd name="T34" fmla="*/ 7 w 211"/>
                <a:gd name="T35" fmla="*/ 48 h 113"/>
                <a:gd name="T36" fmla="*/ 1 w 211"/>
                <a:gd name="T37" fmla="*/ 24 h 113"/>
                <a:gd name="T38" fmla="*/ 0 w 211"/>
                <a:gd name="T39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113">
                  <a:moveTo>
                    <a:pt x="0" y="3"/>
                  </a:moveTo>
                  <a:lnTo>
                    <a:pt x="13" y="23"/>
                  </a:lnTo>
                  <a:cubicBezTo>
                    <a:pt x="20" y="28"/>
                    <a:pt x="32" y="30"/>
                    <a:pt x="42" y="33"/>
                  </a:cubicBezTo>
                  <a:cubicBezTo>
                    <a:pt x="52" y="36"/>
                    <a:pt x="64" y="37"/>
                    <a:pt x="76" y="39"/>
                  </a:cubicBezTo>
                  <a:cubicBezTo>
                    <a:pt x="88" y="41"/>
                    <a:pt x="102" y="42"/>
                    <a:pt x="114" y="42"/>
                  </a:cubicBezTo>
                  <a:cubicBezTo>
                    <a:pt x="126" y="42"/>
                    <a:pt x="138" y="41"/>
                    <a:pt x="150" y="39"/>
                  </a:cubicBezTo>
                  <a:cubicBezTo>
                    <a:pt x="162" y="37"/>
                    <a:pt x="175" y="34"/>
                    <a:pt x="184" y="30"/>
                  </a:cubicBezTo>
                  <a:cubicBezTo>
                    <a:pt x="193" y="26"/>
                    <a:pt x="200" y="23"/>
                    <a:pt x="204" y="18"/>
                  </a:cubicBezTo>
                  <a:lnTo>
                    <a:pt x="211" y="0"/>
                  </a:lnTo>
                  <a:lnTo>
                    <a:pt x="211" y="35"/>
                  </a:lnTo>
                  <a:lnTo>
                    <a:pt x="198" y="62"/>
                  </a:lnTo>
                  <a:lnTo>
                    <a:pt x="174" y="90"/>
                  </a:lnTo>
                  <a:lnTo>
                    <a:pt x="139" y="110"/>
                  </a:lnTo>
                  <a:lnTo>
                    <a:pt x="103" y="113"/>
                  </a:lnTo>
                  <a:lnTo>
                    <a:pt x="75" y="110"/>
                  </a:lnTo>
                  <a:lnTo>
                    <a:pt x="49" y="98"/>
                  </a:lnTo>
                  <a:lnTo>
                    <a:pt x="24" y="80"/>
                  </a:lnTo>
                  <a:lnTo>
                    <a:pt x="7" y="48"/>
                  </a:lnTo>
                  <a:lnTo>
                    <a:pt x="1" y="2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5134" y="3549"/>
              <a:ext cx="72" cy="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944" y="355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2400" b="0" i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de-DE" altLang="de-DE" sz="2400" b="0" i="0" baseline="300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</a:t>
              </a:r>
              <a:endParaRPr lang="de-DE" altLang="de-DE" sz="2400" b="0" i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774" y="3446"/>
              <a:ext cx="259" cy="10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5016" y="3527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4" name="Arc 14"/>
            <p:cNvSpPr>
              <a:spLocks/>
            </p:cNvSpPr>
            <p:nvPr/>
          </p:nvSpPr>
          <p:spPr bwMode="auto">
            <a:xfrm flipV="1">
              <a:off x="4676" y="3241"/>
              <a:ext cx="837" cy="333"/>
            </a:xfrm>
            <a:custGeom>
              <a:avLst/>
              <a:gdLst>
                <a:gd name="G0" fmla="+- 0 0 0"/>
                <a:gd name="G1" fmla="+- 14258 0 0"/>
                <a:gd name="G2" fmla="+- 21600 0 0"/>
                <a:gd name="T0" fmla="*/ 16226 w 21600"/>
                <a:gd name="T1" fmla="*/ 0 h 33214"/>
                <a:gd name="T2" fmla="*/ 10354 w 21600"/>
                <a:gd name="T3" fmla="*/ 33214 h 33214"/>
                <a:gd name="T4" fmla="*/ 0 w 21600"/>
                <a:gd name="T5" fmla="*/ 14258 h 33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214" fill="none" extrusionOk="0">
                  <a:moveTo>
                    <a:pt x="16225" y="0"/>
                  </a:moveTo>
                  <a:cubicBezTo>
                    <a:pt x="19689" y="3942"/>
                    <a:pt x="21600" y="9010"/>
                    <a:pt x="21600" y="14258"/>
                  </a:cubicBezTo>
                  <a:cubicBezTo>
                    <a:pt x="21600" y="22157"/>
                    <a:pt x="17287" y="29427"/>
                    <a:pt x="10354" y="33214"/>
                  </a:cubicBezTo>
                </a:path>
                <a:path w="21600" h="33214" stroke="0" extrusionOk="0">
                  <a:moveTo>
                    <a:pt x="16225" y="0"/>
                  </a:moveTo>
                  <a:cubicBezTo>
                    <a:pt x="19689" y="3942"/>
                    <a:pt x="21600" y="9010"/>
                    <a:pt x="21600" y="14258"/>
                  </a:cubicBezTo>
                  <a:cubicBezTo>
                    <a:pt x="21600" y="22157"/>
                    <a:pt x="17287" y="29427"/>
                    <a:pt x="10354" y="33214"/>
                  </a:cubicBezTo>
                  <a:lnTo>
                    <a:pt x="0" y="14258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5088" y="302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2400" b="0" i="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endParaRPr lang="en-US" altLang="de-DE" sz="2400" b="0" i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642" y="297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2400" b="0" i="0">
                  <a:solidFill>
                    <a:srgbClr val="4C2600"/>
                  </a:solidFill>
                  <a:latin typeface="Times New Roman" pitchFamily="18" charset="0"/>
                </a:rPr>
                <a:t>A</a:t>
              </a:r>
              <a:endParaRPr lang="en-US" altLang="de-DE" sz="2400" b="0" i="0">
                <a:solidFill>
                  <a:srgbClr val="4C2600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931" y="3209"/>
              <a:ext cx="320" cy="247"/>
            </a:xfrm>
            <a:prstGeom prst="line">
              <a:avLst/>
            </a:prstGeom>
            <a:noFill/>
            <a:ln w="28575">
              <a:solidFill>
                <a:srgbClr val="4C2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4368" y="2928"/>
              <a:ext cx="0" cy="4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142875" y="1295400"/>
                <a:ext cx="586740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de-DE" sz="1600" b="0" i="0" dirty="0">
                    <a:solidFill>
                      <a:srgbClr val="0000CC"/>
                    </a:solidFill>
                    <a:latin typeface="Times New Roman" pitchFamily="18" charset="0"/>
                  </a:rPr>
                  <a:t>e</a:t>
                </a:r>
                <a:r>
                  <a:rPr lang="de-DE" altLang="de-DE" sz="1600" b="0" i="0" baseline="30000" dirty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</a:t>
                </a:r>
                <a:r>
                  <a:rPr lang="de-DE" altLang="de-DE" sz="1600" b="0" i="0" dirty="0" smtClean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-</a:t>
                </a:r>
                <a:r>
                  <a:rPr lang="en-US" altLang="de-DE" sz="1600" dirty="0" smtClean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movement</a:t>
                </a:r>
                <a:r>
                  <a:rPr lang="de-DE" altLang="de-DE" sz="1600" b="0" i="0" dirty="0" smtClean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  </a:t>
                </a:r>
                <a:r>
                  <a:rPr lang="de-DE" altLang="de-DE" sz="1600" b="0" i="0" dirty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  </a:t>
                </a:r>
                <a:r>
                  <a:rPr lang="en-US" altLang="de-DE" sz="1600" b="0" i="0" dirty="0" smtClean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magnetic </a:t>
                </a:r>
                <a:r>
                  <a:rPr lang="en-US" altLang="de-DE" sz="1600" dirty="0" smtClean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m</a:t>
                </a:r>
                <a:r>
                  <a:rPr lang="en-US" altLang="de-DE" sz="1600" b="0" i="0" dirty="0" smtClean="0">
                    <a:solidFill>
                      <a:srgbClr val="0000CC"/>
                    </a:solidFill>
                    <a:latin typeface="Times New Roman" pitchFamily="18" charset="0"/>
                    <a:sym typeface="Symbol" pitchFamily="18" charset="2"/>
                  </a:rPr>
                  <a:t>oment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1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de-DE" sz="16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endParaRPr lang="en-US" altLang="de-DE" sz="1600" b="0" i="0" dirty="0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" y="1295400"/>
                <a:ext cx="5867400" cy="338554"/>
              </a:xfrm>
              <a:prstGeom prst="rect">
                <a:avLst/>
              </a:prstGeom>
              <a:blipFill>
                <a:blip r:embed="rId2"/>
                <a:stretch>
                  <a:fillRect l="-519" t="-7273" b="-218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utoShape 30"/>
          <p:cNvSpPr>
            <a:spLocks/>
          </p:cNvSpPr>
          <p:nvPr/>
        </p:nvSpPr>
        <p:spPr bwMode="auto">
          <a:xfrm>
            <a:off x="2763416" y="1828800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4671806" y="3160811"/>
            <a:ext cx="2008972" cy="5400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142874" y="3262313"/>
            <a:ext cx="16928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 dirty="0" smtClean="0">
                <a:solidFill>
                  <a:srgbClr val="0000CC"/>
                </a:solidFill>
                <a:latin typeface="Times New Roman" pitchFamily="18" charset="0"/>
              </a:rPr>
              <a:t>angular momentum</a:t>
            </a:r>
            <a:r>
              <a:rPr lang="de-DE" altLang="de-DE" sz="1400" b="0" i="0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altLang="de-DE" sz="1400" b="0" i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142875" y="3930650"/>
            <a:ext cx="8848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de-DE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uantum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mechanical description</a:t>
            </a:r>
            <a:r>
              <a:rPr lang="de-DE" altLang="de-DE" sz="1600" b="0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de-DE" sz="1600" dirty="0" smtClean="0">
                <a:latin typeface="Times New Roman" pitchFamily="18" charset="0"/>
              </a:rPr>
              <a:t>angular momentum will be quantized</a:t>
            </a:r>
            <a:r>
              <a:rPr lang="de-DE" altLang="de-DE" sz="1600" b="0" i="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de-DE" sz="1600" b="0" i="0" dirty="0" smtClean="0">
                <a:solidFill>
                  <a:schemeClr val="tx1"/>
                </a:solidFill>
                <a:latin typeface="Times New Roman" pitchFamily="18" charset="0"/>
              </a:rPr>
              <a:t>in units of  </a:t>
            </a:r>
            <a:r>
              <a:rPr lang="de-DE" altLang="de-DE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de-DE" altLang="de-DE" sz="1600" b="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de-DE" altLang="de-DE" sz="1600" b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603391" y="4927284"/>
            <a:ext cx="4571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35578" y="1656179"/>
                <a:ext cx="132177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78" y="1656179"/>
                <a:ext cx="1321772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465282" y="2101331"/>
                <a:ext cx="2174057" cy="474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2" y="2101331"/>
                <a:ext cx="2174057" cy="47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426822" y="2614133"/>
                <a:ext cx="1039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22" y="2614133"/>
                <a:ext cx="1039515" cy="276999"/>
              </a:xfrm>
              <a:prstGeom prst="rect">
                <a:avLst/>
              </a:prstGeom>
              <a:blipFill>
                <a:blip r:embed="rId5"/>
                <a:stretch>
                  <a:fillRect l="-4678" t="-4444" r="-1754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3037443" y="2029629"/>
                <a:ext cx="2520113" cy="546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443" y="2029629"/>
                <a:ext cx="2520113" cy="546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1654664" y="3140968"/>
                <a:ext cx="5071068" cy="519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64" y="3140968"/>
                <a:ext cx="5071068" cy="5196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6810727" y="1484784"/>
                <a:ext cx="2505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727" y="1484784"/>
                <a:ext cx="250517" cy="369332"/>
              </a:xfrm>
              <a:prstGeom prst="rect">
                <a:avLst/>
              </a:prstGeom>
              <a:blipFill>
                <a:blip r:embed="rId8"/>
                <a:stretch>
                  <a:fillRect l="-14634" r="-170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hteck 42"/>
              <p:cNvSpPr/>
              <p:nvPr/>
            </p:nvSpPr>
            <p:spPr>
              <a:xfrm>
                <a:off x="7596336" y="692696"/>
                <a:ext cx="423385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2400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3" name="Rechtec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692696"/>
                <a:ext cx="423385" cy="5064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7950864" y="2204864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864" y="2204864"/>
                <a:ext cx="221536" cy="369332"/>
              </a:xfrm>
              <a:prstGeom prst="rect">
                <a:avLst/>
              </a:prstGeom>
              <a:blipFill>
                <a:blip r:embed="rId10"/>
                <a:stretch>
                  <a:fillRect l="-32432" t="-38333" r="-97297" b="-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1835695" y="4386416"/>
                <a:ext cx="4037580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∙ℏ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=5.788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𝑀𝑒𝑉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𝑇𝑒𝑠𝑙𝑎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5" y="4386416"/>
                <a:ext cx="4037580" cy="5712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1835695" y="5074875"/>
                <a:ext cx="4028539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∙ℏ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=3.152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−14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𝑀𝑒𝑉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𝑇𝑒𝑠𝑙𝑎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5" y="5074875"/>
                <a:ext cx="4028539" cy="5712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Grafik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183" cy="6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model</a:t>
            </a:r>
            <a:endParaRPr lang="en-US" dirty="0"/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6705600" y="4650904"/>
            <a:ext cx="304800" cy="3048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6400800" y="3495204"/>
            <a:ext cx="304800" cy="3048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/>
          </p:nvPr>
        </p:nvGraphicFramePr>
        <p:xfrm>
          <a:off x="1143000" y="764704"/>
          <a:ext cx="6629400" cy="134651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Mass </a:t>
                      </a:r>
                      <a:r>
                        <a:rPr kumimoji="0" lang="en-US" altLang="de-DE" sz="16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altLang="de-DE" sz="1600" b="1" i="1" u="none" strike="noStrike" cap="none" normalizeH="0" baseline="-2500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endParaRPr kumimoji="0" lang="en-US" altLang="de-DE" sz="1600" b="1" i="1" u="none" strike="noStrike" cap="none" normalizeH="0" baseline="-2500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Spin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mag. Moment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u-quark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 1/3 M</a:t>
                      </a:r>
                      <a:r>
                        <a:rPr kumimoji="0" lang="de-DE" altLang="de-DE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d-quark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 1/3 M</a:t>
                      </a:r>
                      <a:r>
                        <a:rPr kumimoji="0" lang="de-DE" altLang="de-DE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142875" y="2288704"/>
            <a:ext cx="20425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dirty="0" smtClean="0">
                <a:solidFill>
                  <a:srgbClr val="3333FF"/>
                </a:solidFill>
                <a:latin typeface="Times New Roman" pitchFamily="18" charset="0"/>
              </a:rPr>
              <a:t>general coupling rule:</a:t>
            </a:r>
            <a:endParaRPr lang="en-US" altLang="de-DE" sz="16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graphicFrame>
        <p:nvGraphicFramePr>
          <p:cNvPr id="10" name="Object 44"/>
          <p:cNvGraphicFramePr>
            <a:graphicFrameLocks noChangeAspect="1"/>
          </p:cNvGraphicFramePr>
          <p:nvPr>
            <p:extLst/>
          </p:nvPr>
        </p:nvGraphicFramePr>
        <p:xfrm>
          <a:off x="3057525" y="2220442"/>
          <a:ext cx="43624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3" imgW="3479760" imgH="419040" progId="Equation.3">
                  <p:embed/>
                </p:oleObj>
              </mc:Choice>
              <mc:Fallback>
                <p:oleObj name="Equation" r:id="rId3" imgW="3479760" imgH="419040" progId="Equation.3">
                  <p:embed/>
                  <p:pic>
                    <p:nvPicPr>
                      <p:cNvPr id="1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2220442"/>
                        <a:ext cx="4362450" cy="525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142875" y="2974504"/>
            <a:ext cx="1393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solidFill>
                  <a:srgbClr val="3333FF"/>
                </a:solidFill>
                <a:latin typeface="Times New Roman" pitchFamily="18" charset="0"/>
              </a:rPr>
              <a:t>Proton (uud) :</a:t>
            </a:r>
          </a:p>
        </p:txBody>
      </p:sp>
      <p:graphicFrame>
        <p:nvGraphicFramePr>
          <p:cNvPr id="12" name="Object 46"/>
          <p:cNvGraphicFramePr>
            <a:graphicFrameLocks noChangeAspect="1"/>
          </p:cNvGraphicFramePr>
          <p:nvPr>
            <p:extLst/>
          </p:nvPr>
        </p:nvGraphicFramePr>
        <p:xfrm>
          <a:off x="3057525" y="2914179"/>
          <a:ext cx="44577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5" imgW="3555720" imgH="393480" progId="Equation.3">
                  <p:embed/>
                </p:oleObj>
              </mc:Choice>
              <mc:Fallback>
                <p:oleObj name="Equation" r:id="rId5" imgW="3555720" imgH="393480" progId="Equation.3">
                  <p:embed/>
                  <p:pic>
                    <p:nvPicPr>
                      <p:cNvPr id="1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2914179"/>
                        <a:ext cx="44577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7"/>
          <p:cNvGraphicFramePr>
            <a:graphicFrameLocks noChangeAspect="1"/>
          </p:cNvGraphicFramePr>
          <p:nvPr>
            <p:extLst/>
          </p:nvPr>
        </p:nvGraphicFramePr>
        <p:xfrm>
          <a:off x="3001963" y="3395192"/>
          <a:ext cx="364648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7" imgW="2908080" imgH="393480" progId="Equation.3">
                  <p:embed/>
                </p:oleObj>
              </mc:Choice>
              <mc:Fallback>
                <p:oleObj name="Equation" r:id="rId7" imgW="2908080" imgH="393480" progId="Equation.3">
                  <p:embed/>
                  <p:pic>
                    <p:nvPicPr>
                      <p:cNvPr id="13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3395192"/>
                        <a:ext cx="3646487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142875" y="4161954"/>
            <a:ext cx="1506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solidFill>
                  <a:srgbClr val="3333FF"/>
                </a:solidFill>
                <a:latin typeface="Times New Roman" pitchFamily="18" charset="0"/>
              </a:rPr>
              <a:t>Neutron (ddu) :</a:t>
            </a:r>
          </a:p>
        </p:txBody>
      </p:sp>
      <p:graphicFrame>
        <p:nvGraphicFramePr>
          <p:cNvPr id="15" name="Object 49"/>
          <p:cNvGraphicFramePr>
            <a:graphicFrameLocks noChangeAspect="1"/>
          </p:cNvGraphicFramePr>
          <p:nvPr>
            <p:extLst/>
          </p:nvPr>
        </p:nvGraphicFramePr>
        <p:xfrm>
          <a:off x="3057525" y="4080992"/>
          <a:ext cx="48402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9" imgW="3860640" imgH="393480" progId="Equation.3">
                  <p:embed/>
                </p:oleObj>
              </mc:Choice>
              <mc:Fallback>
                <p:oleObj name="Equation" r:id="rId9" imgW="3860640" imgH="393480" progId="Equation.3">
                  <p:embed/>
                  <p:pic>
                    <p:nvPicPr>
                      <p:cNvPr id="1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4080992"/>
                        <a:ext cx="48402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1"/>
          <p:cNvGraphicFramePr>
            <a:graphicFrameLocks noChangeAspect="1"/>
          </p:cNvGraphicFramePr>
          <p:nvPr>
            <p:extLst/>
          </p:nvPr>
        </p:nvGraphicFramePr>
        <p:xfrm>
          <a:off x="3057525" y="4563592"/>
          <a:ext cx="39179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11" imgW="3124080" imgH="393480" progId="Equation.3">
                  <p:embed/>
                </p:oleObj>
              </mc:Choice>
              <mc:Fallback>
                <p:oleObj name="Equation" r:id="rId11" imgW="3124080" imgH="393480" progId="Equation.3">
                  <p:embed/>
                  <p:pic>
                    <p:nvPicPr>
                      <p:cNvPr id="16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4563592"/>
                        <a:ext cx="391795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457200" y="5345261"/>
            <a:ext cx="8229600" cy="11079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err="1" smtClean="0">
                <a:solidFill>
                  <a:srgbClr val="0000FF"/>
                </a:solidFill>
                <a:latin typeface="Times New Roman" pitchFamily="18" charset="0"/>
              </a:rPr>
              <a:t>g</a:t>
            </a:r>
            <a:r>
              <a:rPr lang="en-US" altLang="de-DE" sz="1600" baseline="-25000" dirty="0" err="1" smtClean="0">
                <a:solidFill>
                  <a:srgbClr val="0000FF"/>
                </a:solidFill>
                <a:latin typeface="Times New Roman" pitchFamily="18" charset="0"/>
              </a:rPr>
              <a:t>Dirac</a:t>
            </a:r>
            <a:r>
              <a:rPr lang="de-DE" altLang="de-DE" sz="1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de-DE" altLang="de-DE" sz="1600" dirty="0">
                <a:solidFill>
                  <a:srgbClr val="0000FF"/>
                </a:solidFill>
                <a:latin typeface="Times New Roman" pitchFamily="18" charset="0"/>
              </a:rPr>
              <a:t>= 2</a:t>
            </a:r>
            <a:r>
              <a:rPr lang="de-DE" altLang="de-DE" b="0" i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de-DE" sz="1400" dirty="0" smtClean="0">
                <a:latin typeface="Times New Roman" pitchFamily="18" charset="0"/>
              </a:rPr>
              <a:t>prediction of the </a:t>
            </a:r>
            <a:r>
              <a:rPr lang="en-US" altLang="de-DE" sz="1400" b="0" i="0" dirty="0" smtClean="0">
                <a:solidFill>
                  <a:schemeClr val="tx1"/>
                </a:solidFill>
                <a:latin typeface="Times New Roman" pitchFamily="18" charset="0"/>
              </a:rPr>
              <a:t>Dirac-theory for the</a:t>
            </a:r>
            <a:r>
              <a:rPr lang="en-US" altLang="de-DE" sz="1400" dirty="0" smtClean="0">
                <a:latin typeface="Times New Roman" pitchFamily="18" charset="0"/>
              </a:rPr>
              <a:t> </a:t>
            </a:r>
            <a:r>
              <a:rPr lang="en-US" altLang="de-DE" sz="1400" b="0" i="0" dirty="0" smtClean="0">
                <a:solidFill>
                  <a:schemeClr val="tx1"/>
                </a:solidFill>
                <a:latin typeface="Times New Roman" pitchFamily="18" charset="0"/>
              </a:rPr>
              <a:t>gyromagnetic </a:t>
            </a:r>
            <a:r>
              <a:rPr lang="en-US" altLang="de-DE" sz="1400" dirty="0" smtClean="0">
                <a:latin typeface="Times New Roman" pitchFamily="18" charset="0"/>
              </a:rPr>
              <a:t>f</a:t>
            </a:r>
            <a:r>
              <a:rPr lang="en-US" altLang="de-DE" sz="1400" b="0" i="0" dirty="0" smtClean="0">
                <a:solidFill>
                  <a:schemeClr val="tx1"/>
                </a:solidFill>
                <a:latin typeface="Times New Roman" pitchFamily="18" charset="0"/>
              </a:rPr>
              <a:t>actor </a:t>
            </a:r>
            <a:r>
              <a:rPr lang="en-US" altLang="de-DE" sz="1400" dirty="0" smtClean="0">
                <a:latin typeface="Times New Roman" pitchFamily="18" charset="0"/>
              </a:rPr>
              <a:t>for s</a:t>
            </a:r>
            <a:r>
              <a:rPr lang="en-US" altLang="de-DE" sz="1400" b="0" i="0" dirty="0" smtClean="0">
                <a:solidFill>
                  <a:schemeClr val="tx1"/>
                </a:solidFill>
                <a:latin typeface="Times New Roman" pitchFamily="18" charset="0"/>
              </a:rPr>
              <a:t>pin </a:t>
            </a:r>
            <a:r>
              <a:rPr lang="de-DE" altLang="de-DE" sz="1400" b="0" i="0" dirty="0" smtClean="0">
                <a:solidFill>
                  <a:schemeClr val="tx1"/>
                </a:solidFill>
                <a:latin typeface="Times New Roman" pitchFamily="18" charset="0"/>
              </a:rPr>
              <a:t>½-</a:t>
            </a:r>
            <a:r>
              <a:rPr lang="de-DE" altLang="de-DE" sz="1400" dirty="0" smtClean="0">
                <a:latin typeface="Times New Roman" pitchFamily="18" charset="0"/>
              </a:rPr>
              <a:t>particles</a:t>
            </a:r>
            <a:endParaRPr lang="de-DE" altLang="de-DE" sz="1400" b="0" i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de-DE" altLang="de-DE" sz="1400" b="0" i="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altLang="de-DE" sz="1600" dirty="0" err="1" smtClean="0">
                <a:solidFill>
                  <a:srgbClr val="0000FF"/>
                </a:solidFill>
                <a:latin typeface="Times New Roman" pitchFamily="18" charset="0"/>
              </a:rPr>
              <a:t>g</a:t>
            </a:r>
            <a:r>
              <a:rPr lang="en-US" altLang="de-DE" sz="1600" baseline="-25000" dirty="0" err="1" smtClean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altLang="de-DE" sz="1600" b="0" i="0" baseline="30000" dirty="0" err="1" smtClean="0">
                <a:solidFill>
                  <a:schemeClr val="tx1"/>
                </a:solidFill>
                <a:latin typeface="Times New Roman" pitchFamily="18" charset="0"/>
              </a:rPr>
              <a:t>proton</a:t>
            </a:r>
            <a:r>
              <a:rPr lang="de-DE" altLang="de-DE" sz="1600" b="0" i="0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de-DE" altLang="de-DE" sz="1600" dirty="0">
                <a:solidFill>
                  <a:srgbClr val="0000FF"/>
                </a:solidFill>
                <a:latin typeface="Times New Roman" pitchFamily="18" charset="0"/>
              </a:rPr>
              <a:t>= +5.58</a:t>
            </a:r>
            <a:r>
              <a:rPr lang="de-DE" altLang="de-DE" sz="1600" b="0" i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de-DE" altLang="de-DE" i="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de-DE" altLang="de-DE" b="0" i="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de-DE" sz="1600" dirty="0" smtClean="0">
                <a:latin typeface="Times New Roman" pitchFamily="18" charset="0"/>
              </a:rPr>
              <a:t>big</a:t>
            </a:r>
            <a:r>
              <a:rPr lang="en-US" altLang="de-DE" sz="1600" b="0" i="0" dirty="0" smtClean="0">
                <a:solidFill>
                  <a:schemeClr val="tx1"/>
                </a:solidFill>
                <a:latin typeface="Times New Roman" pitchFamily="18" charset="0"/>
              </a:rPr>
              <a:t> deviation from </a:t>
            </a:r>
            <a:r>
              <a:rPr lang="de-DE" altLang="de-DE" sz="1600" b="0" i="0" dirty="0" smtClean="0">
                <a:solidFill>
                  <a:schemeClr val="tx1"/>
                </a:solidFill>
                <a:latin typeface="Times New Roman" pitchFamily="18" charset="0"/>
              </a:rPr>
              <a:t>g </a:t>
            </a:r>
            <a:r>
              <a:rPr lang="de-DE" altLang="de-DE" sz="1600" b="0" i="0" dirty="0">
                <a:solidFill>
                  <a:schemeClr val="tx1"/>
                </a:solidFill>
                <a:latin typeface="Times New Roman" pitchFamily="18" charset="0"/>
              </a:rPr>
              <a:t>= 2 </a:t>
            </a:r>
            <a:r>
              <a:rPr lang="de-DE" altLang="de-DE" i="0" dirty="0">
                <a:solidFill>
                  <a:srgbClr val="0000FF"/>
                </a:solidFill>
                <a:latin typeface="Times New Roman" pitchFamily="18" charset="0"/>
              </a:rPr>
              <a:t>⇔</a:t>
            </a:r>
            <a:r>
              <a:rPr lang="de-DE" altLang="de-DE" sz="1600" b="0" i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</a:rPr>
              <a:t>no</a:t>
            </a:r>
            <a:r>
              <a:rPr lang="en-US" altLang="de-DE" sz="1600" b="0" i="0" dirty="0" smtClean="0">
                <a:solidFill>
                  <a:schemeClr val="tx1"/>
                </a:solidFill>
                <a:latin typeface="Times New Roman" pitchFamily="18" charset="0"/>
              </a:rPr>
              <a:t> fundamental particle</a:t>
            </a:r>
            <a:endParaRPr lang="en-US" altLang="de-DE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err="1" smtClean="0">
                <a:solidFill>
                  <a:srgbClr val="0000FF"/>
                </a:solidFill>
                <a:latin typeface="Times New Roman" pitchFamily="18" charset="0"/>
              </a:rPr>
              <a:t>g</a:t>
            </a:r>
            <a:r>
              <a:rPr lang="en-US" altLang="de-DE" sz="1600" baseline="-25000" dirty="0" err="1" smtClean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altLang="de-DE" sz="1600" b="0" i="0" baseline="30000" dirty="0" err="1" smtClean="0">
                <a:solidFill>
                  <a:schemeClr val="tx1"/>
                </a:solidFill>
                <a:latin typeface="Times New Roman" pitchFamily="18" charset="0"/>
              </a:rPr>
              <a:t>neutron</a:t>
            </a:r>
            <a:r>
              <a:rPr lang="de-DE" altLang="de-DE" sz="1600" b="0" i="0" baseline="30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de-DE" altLang="de-DE" sz="1600" dirty="0">
                <a:solidFill>
                  <a:srgbClr val="0000FF"/>
                </a:solidFill>
                <a:latin typeface="Times New Roman" pitchFamily="18" charset="0"/>
              </a:rPr>
              <a:t>= -3.82</a:t>
            </a:r>
          </a:p>
        </p:txBody>
      </p:sp>
      <p:pic>
        <p:nvPicPr>
          <p:cNvPr id="18" name="Picture 2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DFE"/>
              </a:clrFrom>
              <a:clrTo>
                <a:srgbClr val="FE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5481"/>
            <a:ext cx="1199746" cy="118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>
                <a:spLocks noChangeAspect="1"/>
              </p:cNvSpPr>
              <p:nvPr/>
            </p:nvSpPr>
            <p:spPr>
              <a:xfrm>
                <a:off x="5771478" y="1140632"/>
                <a:ext cx="1934247" cy="3834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de-D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∙ℏ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de-DE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de-D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=4∙</m:t>
                      </m:r>
                      <m:sSub>
                        <m:sSub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de-D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478" y="1140632"/>
                <a:ext cx="1934247" cy="383438"/>
              </a:xfrm>
              <a:prstGeom prst="rect">
                <a:avLst/>
              </a:prstGeom>
              <a:blipFill>
                <a:blip r:embed="rId14"/>
                <a:stretch>
                  <a:fillRect l="-1262" r="-631" b="-79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731200" y="1656000"/>
                <a:ext cx="2000804" cy="34855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de-DE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∙ℏ</m:t>
                          </m:r>
                        </m:num>
                        <m:den>
                          <m:r>
                            <a:rPr lang="de-DE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de-DE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de-DE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=−2∙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de-DE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200" y="1656000"/>
                <a:ext cx="2000804" cy="348557"/>
              </a:xfrm>
              <a:prstGeom prst="rect">
                <a:avLst/>
              </a:prstGeom>
              <a:blipFill>
                <a:blip r:embed="rId15"/>
                <a:stretch>
                  <a:fillRect l="-915" r="-610" b="-87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fik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183" cy="6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of the extreme single-particle shell model</a:t>
            </a: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0"/>
            <a:ext cx="6016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6525" y="1066800"/>
            <a:ext cx="300434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Magnetic moments: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The g-factor </a:t>
            </a:r>
            <a:r>
              <a:rPr lang="en-US" altLang="de-DE" sz="16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altLang="de-DE" sz="1600" baseline="-250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is given by:</a:t>
            </a: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with </a:t>
            </a: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Simple relation for the g-factor 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of single-particle states  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060000" y="1296000"/>
                <a:ext cx="2411740" cy="3803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acc>
                      <m:r>
                        <a:rPr lang="de-DE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acc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0" y="1296000"/>
                <a:ext cx="2411740" cy="380351"/>
              </a:xfrm>
              <a:prstGeom prst="rect">
                <a:avLst/>
              </a:prstGeom>
              <a:blipFill rotWithShape="1">
                <a:blip r:embed="rId4"/>
                <a:stretch>
                  <a:fillRect t="-4839" r="-11869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616000" y="1188000"/>
                <a:ext cx="3246145" cy="6403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</m:acc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00" y="1188000"/>
                <a:ext cx="3246145" cy="6403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900000" y="2052000"/>
                <a:ext cx="2610064" cy="319566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</m:acc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de-DE" sz="14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−2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acc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2052000"/>
                <a:ext cx="2610064" cy="319566"/>
              </a:xfrm>
              <a:prstGeom prst="rect">
                <a:avLst/>
              </a:prstGeom>
              <a:blipFill rotWithShape="1">
                <a:blip r:embed="rId6"/>
                <a:stretch>
                  <a:fillRect t="-3846" r="-514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780000" y="2052000"/>
                <a:ext cx="2634302" cy="379326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de-DE" sz="14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−2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acc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</m:acc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2052000"/>
                <a:ext cx="2634302" cy="379326"/>
              </a:xfrm>
              <a:prstGeom prst="rect">
                <a:avLst/>
              </a:prstGeom>
              <a:blipFill rotWithShape="1">
                <a:blip r:embed="rId7"/>
                <a:stretch>
                  <a:fillRect l="-23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160000" y="2520000"/>
                <a:ext cx="5718809" cy="54861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ℓ+1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−3/4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−ℓ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ℓ+1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+3/4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2520000"/>
                <a:ext cx="5718809" cy="548612"/>
              </a:xfrm>
              <a:prstGeom prst="rect">
                <a:avLst/>
              </a:prstGeom>
              <a:blipFill rotWithShape="1">
                <a:blip r:embed="rId8"/>
                <a:stretch>
                  <a:fillRect r="-4051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2160000" y="3240000"/>
                <a:ext cx="4366324" cy="54822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ℓ+1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3240000"/>
                <a:ext cx="4366324" cy="548227"/>
              </a:xfrm>
              <a:prstGeom prst="rect">
                <a:avLst/>
              </a:prstGeom>
              <a:blipFill rotWithShape="1"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95536" y="4860000"/>
                <a:ext cx="3864062" cy="5260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𝑛𝑢𝑐𝑙𝑒𝑢𝑠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2ℓ+1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=ℓ±1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60000"/>
                <a:ext cx="3864062" cy="526032"/>
              </a:xfrm>
              <a:prstGeom prst="rect">
                <a:avLst/>
              </a:prstGeom>
              <a:blipFill rotWithShape="1">
                <a:blip r:embed="rId10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pieren 24"/>
          <p:cNvGrpSpPr/>
          <p:nvPr/>
        </p:nvGrpSpPr>
        <p:grpSpPr>
          <a:xfrm>
            <a:off x="4562673" y="4052888"/>
            <a:ext cx="4041775" cy="1787525"/>
            <a:chOff x="4562673" y="4052888"/>
            <a:chExt cx="4041775" cy="178752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673" y="4052888"/>
              <a:ext cx="4041775" cy="178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feld 21"/>
            <p:cNvSpPr txBox="1"/>
            <p:nvPr/>
          </p:nvSpPr>
          <p:spPr>
            <a:xfrm>
              <a:off x="4644000" y="4284000"/>
              <a:ext cx="3816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nucleus   state        J</a:t>
              </a:r>
              <a:r>
                <a:rPr lang="el-GR" sz="1600" baseline="30000" dirty="0" smtClean="0">
                  <a:latin typeface="Times New Roman"/>
                  <a:cs typeface="Times New Roman"/>
                </a:rPr>
                <a:t>π</a:t>
              </a:r>
              <a:r>
                <a:rPr lang="de-DE" sz="1600" dirty="0" smtClean="0">
                  <a:latin typeface="Times New Roman"/>
                  <a:cs typeface="Times New Roman"/>
                </a:rPr>
                <a:t>         </a:t>
              </a:r>
              <a:r>
                <a:rPr lang="en-US" sz="1600" dirty="0" smtClean="0">
                  <a:latin typeface="Times New Roman"/>
                  <a:cs typeface="Times New Roman"/>
                </a:rPr>
                <a:t>model    experiment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4644000" y="4114723"/>
              <a:ext cx="3816000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200000" y="4114723"/>
              <a:ext cx="451012" cy="246221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l-GR" sz="16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de-DE" sz="16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l-GR" sz="16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μ</a:t>
              </a:r>
              <a:r>
                <a:rPr lang="de-DE" sz="1600" baseline="-25000" dirty="0" smtClean="0">
                  <a:solidFill>
                    <a:srgbClr val="0000CC"/>
                  </a:solidFill>
                  <a:latin typeface="Times New Roman"/>
                  <a:cs typeface="Times New Roman"/>
                </a:rPr>
                <a:t>N</a:t>
              </a:r>
              <a:endParaRPr lang="en-US" sz="16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1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7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of the extreme single-particle shell model</a:t>
            </a: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0"/>
            <a:ext cx="6016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20000" y="1260000"/>
            <a:ext cx="294343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agnetic moments: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</a:t>
            </a:r>
          </a:p>
          <a:p>
            <a:pPr>
              <a:buFont typeface="Wingdings" pitchFamily="2" charset="2"/>
              <a:buChar char="Ø"/>
            </a:pPr>
            <a:r>
              <a:rPr lang="en-US" altLang="de-DE" sz="16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g-factor of </a:t>
            </a:r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nucleons</a:t>
            </a:r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roton:       g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ℓ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= 1;     </a:t>
            </a:r>
            <a:r>
              <a:rPr lang="en-US" altLang="de-DE" sz="16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altLang="de-DE" sz="1600" baseline="-250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= +5.585 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eutron:     g</a:t>
            </a:r>
            <a:r>
              <a:rPr lang="en-US" altLang="de-DE" sz="1600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ℓ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= 0;     </a:t>
            </a:r>
            <a:r>
              <a:rPr lang="en-US" altLang="de-DE" sz="16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altLang="de-DE" sz="1600" baseline="-250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= -3.82 </a:t>
            </a: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8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roton:</a:t>
            </a: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8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eutron: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420000" y="900000"/>
                <a:ext cx="5076070" cy="10913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         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sub>
                                    </m:s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𝑓𝑜𝑟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=ℓ+1/2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sub>
                                    </m:s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de-DE" sz="14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de-DE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𝑓𝑜𝑟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=ℓ−1/2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900000"/>
                <a:ext cx="5076070" cy="10913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20000" y="3384000"/>
                <a:ext cx="4262962" cy="7801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         </m:t>
                                </m:r>
                                <m:d>
                                  <m:d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+2.293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𝑓𝑜𝑟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=ℓ+1/2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−2.293</m:t>
                                    </m:r>
                                  </m:e>
                                </m:d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𝑓𝑜𝑟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=ℓ−1/2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3384000"/>
                <a:ext cx="4262962" cy="7801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3420000" y="4320000"/>
                <a:ext cx="3755634" cy="7605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         −1.91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𝑓𝑜𝑟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=ℓ+1/2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+1.91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𝑓𝑜𝑟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=ℓ−1/2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4320000"/>
                <a:ext cx="3755634" cy="7605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7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electrodynamics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/>
              <p:cNvSpPr txBox="1"/>
              <p:nvPr/>
            </p:nvSpPr>
            <p:spPr>
              <a:xfrm>
                <a:off x="720000" y="900000"/>
                <a:ext cx="7596416" cy="382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nucleus is a collection of moving charges, which can induce magnetic/electric fields</a:t>
                </a:r>
              </a:p>
              <a:p>
                <a:endParaRPr lang="en-US" sz="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power radiated into a small area element is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sz="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average power radiated for an </a:t>
                </a:r>
                <a:r>
                  <a:rPr lang="en-US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 dipole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is:</a:t>
                </a:r>
              </a:p>
              <a:p>
                <a:endParaRPr lang="en-US" b="0" i="1" dirty="0">
                  <a:solidFill>
                    <a:srgbClr val="0000CC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𝑃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</a:t>
                </a:r>
                <a:r>
                  <a:rPr lang="en-US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magnetic dipole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𝑃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900000"/>
                <a:ext cx="7596416" cy="3826753"/>
              </a:xfrm>
              <a:prstGeom prst="rect">
                <a:avLst/>
              </a:prstGeom>
              <a:blipFill>
                <a:blip r:embed="rId2"/>
                <a:stretch>
                  <a:fillRect l="-482"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1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moments: Schmidt lines</a:t>
            </a: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0"/>
            <a:ext cx="6016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6858000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24000" y="1548000"/>
            <a:ext cx="30659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moments: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 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28000" y="936000"/>
            <a:ext cx="29504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moments: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Single particle transition (</a:t>
            </a:r>
            <a:r>
              <a:rPr lang="en-US" dirty="0" err="1" smtClean="0">
                <a:latin typeface="Times New Roman"/>
                <a:cs typeface="Times New Roman"/>
              </a:rPr>
              <a:t>Weisskopf</a:t>
            </a:r>
            <a:r>
              <a:rPr lang="en-US" dirty="0" smtClean="0">
                <a:latin typeface="Times New Roman"/>
                <a:cs typeface="Times New Roman"/>
              </a:rPr>
              <a:t> estimate)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9" y="720009"/>
            <a:ext cx="4199289" cy="5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2" y="1404000"/>
            <a:ext cx="5174734" cy="5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9" y="2160000"/>
            <a:ext cx="4906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few values of  </a:t>
            </a:r>
            <a:r>
              <a:rPr lang="el-GR" sz="1600" dirty="0" smtClean="0">
                <a:latin typeface="Times New Roman"/>
                <a:cs typeface="Times New Roman"/>
              </a:rPr>
              <a:t>λ</a:t>
            </a:r>
            <a:r>
              <a:rPr lang="de-DE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smtClean="0">
                <a:latin typeface="Times New Roman"/>
                <a:cs typeface="Times New Roman"/>
              </a:rPr>
              <a:t>the </a:t>
            </a:r>
            <a:r>
              <a:rPr lang="en-US" sz="1600" dirty="0" err="1">
                <a:latin typeface="Times New Roman"/>
                <a:cs typeface="Times New Roman"/>
              </a:rPr>
              <a:t>W</a:t>
            </a:r>
            <a:r>
              <a:rPr lang="en-US" sz="1600" dirty="0" err="1" smtClean="0">
                <a:latin typeface="Times New Roman"/>
                <a:cs typeface="Times New Roman"/>
              </a:rPr>
              <a:t>eisskopf</a:t>
            </a:r>
            <a:r>
              <a:rPr lang="en-US" sz="1600" dirty="0" smtClean="0">
                <a:latin typeface="Times New Roman"/>
                <a:cs typeface="Times New Roman"/>
              </a:rPr>
              <a:t> estimates are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700000"/>
            <a:ext cx="3867638" cy="191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5402458" y="2481577"/>
            <a:ext cx="3553406" cy="3940977"/>
            <a:chOff x="5402458" y="2481577"/>
            <a:chExt cx="3553406" cy="394097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481577"/>
              <a:ext cx="3231736" cy="3663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6588000" y="6084000"/>
              <a:ext cx="2165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gamma energy E</a:t>
              </a:r>
              <a:r>
                <a:rPr lang="el-GR" sz="1600" baseline="-25000" dirty="0" smtClean="0">
                  <a:latin typeface="Times New Roman"/>
                  <a:cs typeface="Times New Roman"/>
                </a:rPr>
                <a:t>γ</a:t>
              </a:r>
              <a:r>
                <a:rPr lang="de-DE" sz="1600" dirty="0" smtClean="0">
                  <a:latin typeface="Times New Roman"/>
                  <a:cs typeface="Times New Roman"/>
                </a:rPr>
                <a:t> [</a:t>
              </a:r>
              <a:r>
                <a:rPr lang="de-DE" sz="1600" dirty="0" err="1" smtClean="0">
                  <a:latin typeface="Times New Roman"/>
                  <a:cs typeface="Times New Roman"/>
                </a:rPr>
                <a:t>keV</a:t>
              </a:r>
              <a:r>
                <a:rPr lang="de-DE" sz="1600" dirty="0" smtClean="0">
                  <a:latin typeface="Times New Roman"/>
                  <a:cs typeface="Times New Roman"/>
                </a:rPr>
                <a:t>]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 rot="16200000">
              <a:off x="4356000" y="3996000"/>
              <a:ext cx="2452916" cy="36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transition probability </a:t>
              </a:r>
              <a:r>
                <a:rPr lang="el-GR" sz="1600" dirty="0" smtClean="0">
                  <a:latin typeface="Times New Roman"/>
                  <a:cs typeface="Times New Roman"/>
                </a:rPr>
                <a:t>λ</a:t>
              </a:r>
              <a:r>
                <a:rPr lang="de-DE" sz="1600" dirty="0" smtClean="0">
                  <a:latin typeface="Times New Roman"/>
                  <a:cs typeface="Times New Roman"/>
                </a:rPr>
                <a:t> [s</a:t>
              </a:r>
              <a:r>
                <a:rPr lang="de-DE" sz="1600" baseline="30000" dirty="0" smtClean="0">
                  <a:latin typeface="Times New Roman"/>
                  <a:cs typeface="Times New Roman"/>
                </a:rPr>
                <a:t>-1</a:t>
              </a:r>
              <a:r>
                <a:rPr lang="de-DE" sz="1600" dirty="0" smtClean="0">
                  <a:latin typeface="Times New Roman"/>
                  <a:cs typeface="Times New Roman"/>
                </a:rPr>
                <a:t>]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3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Magnetic moments </a:t>
            </a:r>
            <a:r>
              <a:rPr lang="en-US" sz="18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are not sensitive to deformation or collectivity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900000"/>
            <a:ext cx="63341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67860"/>
            <a:ext cx="3419475" cy="40481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Odd-even nucleus: </a:t>
            </a:r>
            <a:r>
              <a:rPr lang="en-US" baseline="30000" dirty="0">
                <a:solidFill>
                  <a:srgbClr val="FF0000"/>
                </a:solidFill>
              </a:rPr>
              <a:t>181</a:t>
            </a:r>
            <a:r>
              <a:rPr lang="en-US" dirty="0">
                <a:solidFill>
                  <a:srgbClr val="FF0000"/>
                </a:solidFill>
              </a:rPr>
              <a:t>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0000" y="1404000"/>
                <a:ext cx="6973127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,1/2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04000"/>
                <a:ext cx="6973127" cy="6439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360000" y="1979548"/>
            <a:ext cx="623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quantity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magnetic decoupling parameter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43240" y="5445224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1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de-DE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1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0.469(6)</a:t>
            </a:r>
            <a:endParaRPr lang="de-DE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840000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680000" y="3723045"/>
            <a:ext cx="1306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16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0.782(2)</a:t>
            </a:r>
            <a:endParaRPr lang="de-DE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000" y="3389652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1600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0.313(5)</a:t>
            </a:r>
            <a:endParaRPr lang="de-DE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60000" y="6300001"/>
            <a:ext cx="180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000" dirty="0" smtClean="0"/>
              <a:t>M. Loewe; dissertation</a:t>
            </a:r>
            <a:endParaRPr lang="en-GB" altLang="de-DE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680000" y="2482238"/>
                <a:ext cx="2220608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=2.3705±0.0007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2482238"/>
                <a:ext cx="2220608" cy="251992"/>
              </a:xfrm>
              <a:prstGeom prst="rect">
                <a:avLst/>
              </a:prstGeom>
              <a:blipFill>
                <a:blip r:embed="rId5"/>
                <a:stretch>
                  <a:fillRect l="-1648" t="-119048" r="-1374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680000" y="2858488"/>
                <a:ext cx="2553776" cy="406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2858488"/>
                <a:ext cx="2553776" cy="406906"/>
              </a:xfrm>
              <a:prstGeom prst="rect">
                <a:avLst/>
              </a:prstGeom>
              <a:blipFill>
                <a:blip r:embed="rId6"/>
                <a:stretch>
                  <a:fillRect l="-1432" r="-955" b="-119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678777" y="5202689"/>
                <a:ext cx="18107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=5.28±0.09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777" y="5202689"/>
                <a:ext cx="1810752" cy="215444"/>
              </a:xfrm>
              <a:prstGeom prst="rect">
                <a:avLst/>
              </a:prstGeom>
              <a:blipFill>
                <a:blip r:embed="rId7"/>
                <a:stretch>
                  <a:fillRect l="-2020" t="-152778" r="-1684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680000" y="5541756"/>
                <a:ext cx="4413259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p>
                        <m:e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sSup>
                                <m:sSup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p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sPr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Pre>
                            <m:sPre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sSup>
                                <m:sSup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p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sPre>
                          <m:f>
                            <m:f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sSup>
                                <m:sSup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p>
                            <m:e>
                              <m:d>
                                <m:d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sPre>
                          <m:f>
                            <m:f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5541756"/>
                <a:ext cx="4413259" cy="484043"/>
              </a:xfrm>
              <a:prstGeom prst="rect">
                <a:avLst/>
              </a:prstGeom>
              <a:blipFill>
                <a:blip r:embed="rId8"/>
                <a:stretch>
                  <a:fillRect l="-2348" t="-31646" b="-291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4680000" y="5969293"/>
                <a:ext cx="3999685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p>
                        <m:e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  <m:r>
                        <a:rPr lang="de-D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Pre>
                        <m:sPre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  <m:e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+0.606=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1.052</m:t>
                      </m:r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5969293"/>
                <a:ext cx="3999685" cy="403316"/>
              </a:xfrm>
              <a:prstGeom prst="rect">
                <a:avLst/>
              </a:prstGeom>
              <a:blipFill>
                <a:blip r:embed="rId9"/>
                <a:stretch>
                  <a:fillRect l="-2591" t="-43939" r="-457" b="-484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33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3" grpId="0"/>
      <p:bldP spid="5" grpId="0"/>
      <p:bldP spid="6" grpId="0"/>
      <p:bldP spid="16" grpId="0"/>
      <p:bldP spid="10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elements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7019" y="692696"/>
                <a:ext cx="8989962" cy="827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,1/2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9" y="692696"/>
                <a:ext cx="8989962" cy="827855"/>
              </a:xfrm>
              <a:prstGeom prst="rect">
                <a:avLst/>
              </a:prstGeom>
              <a:blipFill>
                <a:blip r:embed="rId2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91733" y="1658847"/>
            <a:ext cx="623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quantity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magnetic decoupling parameter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3528" y="2185351"/>
              <a:ext cx="7416824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1550296245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94067721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3284091999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843266351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4079729187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41798588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l-GR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 Wu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400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e>
                                      <m:sup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  <m:r>
                                      <a:rPr lang="de-DE" sz="1400" b="0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𝑀</m:t>
                                        </m:r>
                                        <m:d>
                                          <m:dPr>
                                            <m:ctrlPr>
                                              <a:rPr lang="de-DE" sz="1400" b="0" i="1" noProof="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de-DE" sz="1400" b="0" i="1" noProof="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de-DE" sz="1400" b="0" i="1" noProof="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e>
                                      <m:sup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9773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136.3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0.068(4)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0.122(7)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1.105(31)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40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165.4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0.093(19)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0.166(34)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1.411(138)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7769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193.7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0.118(21)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0.211(38)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1.719(148)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322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221.5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0.142(24)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0.254(43)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2.016(164)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0619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248.4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0.15(3)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0.27(5)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2.205(195)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1430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729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4463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6211499"/>
                  </p:ext>
                </p:extLst>
              </p:nvPr>
            </p:nvGraphicFramePr>
            <p:xfrm>
              <a:off x="323528" y="2185351"/>
              <a:ext cx="7416824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1550296245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94067721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3284091999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843266351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4079729187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41798588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l-GR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 Wu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96271" t="-1639" r="-11627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9773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136.3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0.068(4)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0.122(7)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1.105(31)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40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165.4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0.093(19)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0.166(34)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1.411(138)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7769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193.7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0.118(21)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0.211(38)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1.719(148)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322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221.5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0.142(24)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0.254(43)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2.016(164)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0619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248.4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0.15(3)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0.27(5)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2.205(195)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1430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729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4463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92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Odd-even nucleus: </a:t>
            </a:r>
            <a:r>
              <a:rPr lang="en-US" baseline="30000" dirty="0" smtClean="0">
                <a:solidFill>
                  <a:srgbClr val="FF0000"/>
                </a:solidFill>
              </a:rPr>
              <a:t>181</a:t>
            </a:r>
            <a:r>
              <a:rPr lang="en-US" dirty="0" smtClean="0">
                <a:solidFill>
                  <a:srgbClr val="FF0000"/>
                </a:solidFill>
              </a:rPr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180000" y="1980000"/>
            <a:ext cx="5964775" cy="2899733"/>
            <a:chOff x="187692" y="1988840"/>
            <a:chExt cx="5964775" cy="2899733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720000" y="4219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>
              <a:off x="720000" y="36903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720000" y="21927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720000" y="3013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>
                  <a:spLocks noChangeAspec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>
                  <a:spLocks noChangeAspec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blipFill>
                  <a:blip r:embed="rId3"/>
                  <a:stretch>
                    <a:fillRect l="-39815" t="-132836" r="-94444" b="-21791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>
                  <a:spLocks noChangeAspec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>
                  <a:spLocks noChangeAspec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blipFill>
                  <a:blip r:embed="rId5"/>
                  <a:stretch>
                    <a:fillRect l="-73563" t="-136364" r="-117241" b="-22121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883134" y="4488463"/>
              <a:ext cx="692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181</a:t>
              </a:r>
              <a:r>
                <a:rPr lang="de-DE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</a:t>
              </a:r>
              <a:endParaRPr lang="de-DE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07703" y="35056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0.136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907704" y="20080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0.495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907703" y="281815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0.302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907704" y="4034873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4867692" y="2863553"/>
                  <a:ext cx="1284775" cy="4481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1/2</m:t>
                                </m:r>
                              </m:sub>
                            </m:sSub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7692" y="2863553"/>
                  <a:ext cx="1284775" cy="4481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28000" y="2905817"/>
                  <a:ext cx="137165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=23.1±4.3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905817"/>
                  <a:ext cx="1371658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778" r="-444" b="-2222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2628000" y="3598523"/>
                  <a:ext cx="137165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=57.0±2.3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3598523"/>
                  <a:ext cx="1371658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778" r="-444" b="-2285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1800000"/>
                <a:ext cx="3714478" cy="792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1800000"/>
                <a:ext cx="3714478" cy="7921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240000" y="6162935"/>
                <a:ext cx="2425856" cy="218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6162935"/>
                <a:ext cx="2425856" cy="218393"/>
              </a:xfrm>
              <a:prstGeom prst="rect">
                <a:avLst/>
              </a:prstGeom>
              <a:blipFill>
                <a:blip r:embed="rId11"/>
                <a:stretch>
                  <a:fillRect l="-503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240000" y="4419569"/>
                <a:ext cx="5805179" cy="629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de-DE" sz="1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1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4419569"/>
                <a:ext cx="5805179" cy="6292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240000" y="5219898"/>
                <a:ext cx="5814156" cy="304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1.225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𝑀𝑒𝑉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219898"/>
                <a:ext cx="5814156" cy="304058"/>
              </a:xfrm>
              <a:prstGeom prst="rect">
                <a:avLst/>
              </a:prstGeom>
              <a:blipFill>
                <a:blip r:embed="rId13"/>
                <a:stretch>
                  <a:fillRect l="-210" t="-78000" b="-9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3240000" y="5636759"/>
                <a:ext cx="5899114" cy="312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1.758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𝑀𝑒𝑉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636759"/>
                <a:ext cx="5899114" cy="312521"/>
              </a:xfrm>
              <a:prstGeom prst="rect">
                <a:avLst/>
              </a:prstGeom>
              <a:blipFill>
                <a:blip r:embed="rId14"/>
                <a:stretch>
                  <a:fillRect l="-207" t="-78431" b="-843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6358738" y="6300000"/>
            <a:ext cx="2695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coefficient.: bricc.anu.edu.au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6840000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2604050" y="2087147"/>
                <a:ext cx="12722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=9.1±1.2 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050" y="2087147"/>
                <a:ext cx="1272271" cy="215444"/>
              </a:xfrm>
              <a:prstGeom prst="rect">
                <a:avLst/>
              </a:prstGeom>
              <a:blipFill>
                <a:blip r:embed="rId16"/>
                <a:stretch>
                  <a:fillRect l="-1435" r="-957" b="-2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feld 29"/>
          <p:cNvSpPr txBox="1"/>
          <p:nvPr/>
        </p:nvSpPr>
        <p:spPr>
          <a:xfrm>
            <a:off x="360000" y="6300000"/>
            <a:ext cx="2614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Inamura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A270 (1976) 255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1440000" y="3681499"/>
            <a:ext cx="0" cy="5292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1440000" y="3004699"/>
            <a:ext cx="0" cy="676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80000" y="3004699"/>
            <a:ext cx="0" cy="1206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440000" y="3789088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 + M1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476000" y="3204000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 + M1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84000" y="3348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Odd-even nucleus: </a:t>
            </a:r>
            <a:r>
              <a:rPr lang="en-US" baseline="30000" dirty="0" smtClean="0">
                <a:solidFill>
                  <a:srgbClr val="FF0000"/>
                </a:solidFill>
              </a:rPr>
              <a:t>181</a:t>
            </a:r>
            <a:r>
              <a:rPr lang="en-US" dirty="0" smtClean="0">
                <a:solidFill>
                  <a:srgbClr val="FF0000"/>
                </a:solidFill>
              </a:rPr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180000" y="1980000"/>
            <a:ext cx="5967078" cy="2899733"/>
            <a:chOff x="187692" y="1988840"/>
            <a:chExt cx="5967078" cy="2899733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720000" y="4219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>
              <a:off x="720000" y="36903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720000" y="21927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720000" y="3013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>
                  <a:spLocks noChangeAspec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>
                  <a:spLocks noChangeAspec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blipFill>
                  <a:blip r:embed="rId3"/>
                  <a:stretch>
                    <a:fillRect l="-39815" t="-132836" r="-94444" b="-21791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>
                  <a:spLocks noChangeAspec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>
                  <a:spLocks noChangeAspec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blipFill>
                  <a:blip r:embed="rId5"/>
                  <a:stretch>
                    <a:fillRect l="-73563" t="-136364" r="-117241" b="-22121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883134" y="4488463"/>
              <a:ext cx="692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181</a:t>
              </a:r>
              <a:r>
                <a:rPr lang="de-DE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</a:t>
              </a:r>
              <a:endParaRPr lang="de-DE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07703" y="35056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0.136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907704" y="20080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0.495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907703" y="281815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0.302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907704" y="4034873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4869995" y="2867089"/>
                  <a:ext cx="1284775" cy="4481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1/2</m:t>
                                </m:r>
                              </m:sub>
                            </m:sSub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9995" y="2867089"/>
                  <a:ext cx="1284775" cy="4481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28000" y="2905817"/>
                  <a:ext cx="137165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=23.1±4.3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905817"/>
                  <a:ext cx="1371658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778" r="-444" b="-2222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2628000" y="3598523"/>
                  <a:ext cx="137165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=57.0±2.3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3598523"/>
                  <a:ext cx="1371658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778" r="-444" b="-2285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1800000"/>
                <a:ext cx="3714478" cy="792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1800000"/>
                <a:ext cx="3714478" cy="7921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fik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6840000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2604050" y="2087147"/>
                <a:ext cx="12722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=9.1±1.2 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050" y="2087147"/>
                <a:ext cx="1272271" cy="215444"/>
              </a:xfrm>
              <a:prstGeom prst="rect">
                <a:avLst/>
              </a:prstGeom>
              <a:blipFill>
                <a:blip r:embed="rId11"/>
                <a:stretch>
                  <a:fillRect l="-1435" r="-957" b="-2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elle 23"/>
          <p:cNvGraphicFramePr>
            <a:graphicFrameLocks noGrp="1"/>
          </p:cNvGraphicFramePr>
          <p:nvPr>
            <p:extLst/>
          </p:nvPr>
        </p:nvGraphicFramePr>
        <p:xfrm>
          <a:off x="2772000" y="4392000"/>
          <a:ext cx="6360546" cy="2099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914">
                  <a:extLst>
                    <a:ext uri="{9D8B030D-6E8A-4147-A177-3AD203B41FA5}">
                      <a16:colId xmlns:a16="http://schemas.microsoft.com/office/drawing/2014/main" val="158170154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7263135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85920144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0218426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99041507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768668819"/>
                    </a:ext>
                  </a:extLst>
                </a:gridCol>
                <a:gridCol w="984070">
                  <a:extLst>
                    <a:ext uri="{9D8B030D-6E8A-4147-A177-3AD203B41FA5}">
                      <a16:colId xmlns:a16="http://schemas.microsoft.com/office/drawing/2014/main" val="594184549"/>
                    </a:ext>
                  </a:extLst>
                </a:gridCol>
                <a:gridCol w="528098">
                  <a:extLst>
                    <a:ext uri="{9D8B030D-6E8A-4147-A177-3AD203B41FA5}">
                      <a16:colId xmlns:a16="http://schemas.microsoft.com/office/drawing/2014/main" val="403259855"/>
                    </a:ext>
                  </a:extLst>
                </a:gridCol>
              </a:tblGrid>
              <a:tr h="275074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 I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sz="1400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4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(2I+1)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&lt;I-1//M()//I&gt;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delta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de-DE" sz="1400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400" baseline="-25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de-DE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4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791033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0.1365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0.3162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-3.899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-29594.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26176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1.103 (M1)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73591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9.75·10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58.7</a:t>
                      </a:r>
                      <a:endParaRPr lang="en-US" sz="1400" b="1" noProof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97378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0.1654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0.2887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-4.291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-48238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331107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1.413 (M1)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115044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32.6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78578"/>
                  </a:ext>
                </a:extLst>
              </a:tr>
              <a:tr h="36205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0.3017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0.2887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1.977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99868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</a:t>
                      </a:r>
                      <a:endParaRPr lang="en-US" sz="1400" b="1" noProof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499434"/>
                  </a:ext>
                </a:extLst>
              </a:tr>
            </a:tbl>
          </a:graphicData>
        </a:graphic>
      </p:graphicFrame>
      <p:sp>
        <p:nvSpPr>
          <p:cNvPr id="26" name="Textfeld 25"/>
          <p:cNvSpPr txBox="1"/>
          <p:nvPr/>
        </p:nvSpPr>
        <p:spPr>
          <a:xfrm>
            <a:off x="360000" y="6300000"/>
            <a:ext cx="2614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Inamura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A270 (1976) 255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1440000" y="3681499"/>
            <a:ext cx="0" cy="5292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440000" y="3789088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 + </a:t>
            </a:r>
            <a:r>
              <a:rPr 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de-DE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1440000" y="3004699"/>
            <a:ext cx="0" cy="676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1476000" y="3204000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 + </a:t>
            </a:r>
            <a:r>
              <a:rPr 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de-DE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1080000" y="3004699"/>
            <a:ext cx="0" cy="1206000"/>
          </a:xfrm>
          <a:prstGeom prst="straightConnector1">
            <a:avLst/>
          </a:prstGeom>
          <a:ln w="254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684000" y="3348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Odd</a:t>
            </a:r>
            <a:r>
              <a:rPr lang="en-US" sz="1800" dirty="0" err="1" smtClean="0">
                <a:solidFill>
                  <a:schemeClr val="tx1"/>
                </a:solidFill>
              </a:rPr>
              <a:t>proton</a:t>
            </a:r>
            <a:r>
              <a:rPr lang="en-US" dirty="0" err="1" smtClean="0"/>
              <a:t>-even</a:t>
            </a:r>
            <a:r>
              <a:rPr lang="en-US" sz="1800" dirty="0" err="1" smtClean="0">
                <a:solidFill>
                  <a:schemeClr val="tx1"/>
                </a:solidFill>
              </a:rPr>
              <a:t>neutron</a:t>
            </a:r>
            <a:r>
              <a:rPr lang="en-US" dirty="0" smtClean="0"/>
              <a:t> nuclei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540000" y="908720"/>
          <a:ext cx="7920439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640">
                  <a:extLst>
                    <a:ext uri="{9D8B030D-6E8A-4147-A177-3AD203B41FA5}">
                      <a16:colId xmlns:a16="http://schemas.microsoft.com/office/drawing/2014/main" val="307254835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836025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312512794"/>
                    </a:ext>
                  </a:extLst>
                </a:gridCol>
                <a:gridCol w="1008114">
                  <a:extLst>
                    <a:ext uri="{9D8B030D-6E8A-4147-A177-3AD203B41FA5}">
                      <a16:colId xmlns:a16="http://schemas.microsoft.com/office/drawing/2014/main" val="407798949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01363287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50911572"/>
                    </a:ext>
                  </a:extLst>
                </a:gridCol>
                <a:gridCol w="738143">
                  <a:extLst>
                    <a:ext uri="{9D8B030D-6E8A-4147-A177-3AD203B41FA5}">
                      <a16:colId xmlns:a16="http://schemas.microsoft.com/office/drawing/2014/main" val="3947212662"/>
                    </a:ext>
                  </a:extLst>
                </a:gridCol>
                <a:gridCol w="990054">
                  <a:extLst>
                    <a:ext uri="{9D8B030D-6E8A-4147-A177-3AD203B41FA5}">
                      <a16:colId xmlns:a16="http://schemas.microsoft.com/office/drawing/2014/main" val="1125139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B(M1)W.u.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02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+1.5324(3)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0.551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0.00608(28)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0.185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17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+2.014(4)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0.173(8)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1.471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98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+4.177(5)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0.275(14)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0.973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47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-0.2316(15)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0.0342(8)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67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+2.2327(11)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0.298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0.0354(14)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0.349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345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+2.3705(7)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0.068(4)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0.484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63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+3.1871(3)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1.217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0.28(5)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45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+3.2197(3)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0.260(18)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8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Odd</a:t>
            </a:r>
            <a:r>
              <a:rPr lang="en-US" sz="1800" dirty="0" err="1" smtClean="0">
                <a:solidFill>
                  <a:schemeClr val="tx1"/>
                </a:solidFill>
              </a:rPr>
              <a:t>neutron</a:t>
            </a:r>
            <a:r>
              <a:rPr lang="en-US" dirty="0" err="1" smtClean="0"/>
              <a:t>-even</a:t>
            </a:r>
            <a:r>
              <a:rPr lang="en-US" sz="1800" dirty="0" err="1" smtClean="0">
                <a:solidFill>
                  <a:schemeClr val="tx1"/>
                </a:solidFill>
              </a:rPr>
              <a:t>proton</a:t>
            </a:r>
            <a:r>
              <a:rPr lang="en-US" dirty="0" smtClean="0"/>
              <a:t> nuclei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540000" y="908720"/>
          <a:ext cx="7920437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632">
                  <a:extLst>
                    <a:ext uri="{9D8B030D-6E8A-4147-A177-3AD203B41FA5}">
                      <a16:colId xmlns:a16="http://schemas.microsoft.com/office/drawing/2014/main" val="307254835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836025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31251279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7798949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01363287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50911572"/>
                    </a:ext>
                  </a:extLst>
                </a:gridCol>
                <a:gridCol w="738143">
                  <a:extLst>
                    <a:ext uri="{9D8B030D-6E8A-4147-A177-3AD203B41FA5}">
                      <a16:colId xmlns:a16="http://schemas.microsoft.com/office/drawing/2014/main" val="3947212662"/>
                    </a:ext>
                  </a:extLst>
                </a:gridCol>
                <a:gridCol w="990054">
                  <a:extLst>
                    <a:ext uri="{9D8B030D-6E8A-4147-A177-3AD203B41FA5}">
                      <a16:colId xmlns:a16="http://schemas.microsoft.com/office/drawing/2014/main" val="1125139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B(M1)W.u.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02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+1.5324(3)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17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-0.2574(4)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-0.974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0.0493(39)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0.783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98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-0.3398(7)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-1.057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0.077(6)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0.981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47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-0.4803(25)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-0.843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0.028(4)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0.395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67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+0.6726(35)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-0.190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0.00081(8)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345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-0.56385(12)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-0.731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0.048(4)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63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+0.7935(6)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0.00037(3)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45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-0.6409(13)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-0.666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0.094(8)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0.479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8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7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</a:t>
            </a:r>
            <a:r>
              <a:rPr lang="en-US" dirty="0"/>
              <a:t>m</a:t>
            </a:r>
            <a:r>
              <a:rPr lang="en-US" dirty="0" smtClean="0"/>
              <a:t>ultipoles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1" y="900000"/>
                <a:ext cx="7812440" cy="4065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possible to describe the angular distribution of the radiation field as a function of the </a:t>
                </a:r>
                <a:r>
                  <a:rPr lang="en-US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multipole order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Legendre polynomials.</a:t>
                </a:r>
              </a:p>
              <a:p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: 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index of radiation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 smtClean="0"/>
                  <a:t>:  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multipole order of the radiation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=1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𝐷𝑖𝑝𝑜𝑙𝑒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=2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𝑄𝑢𝑎𝑑𝑟𝑢𝑝𝑜𝑙𝑒</m:t>
                    </m:r>
                  </m:oMath>
                </a14:m>
                <a:r>
                  <a:rPr lang="de-DE" b="0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=3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  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𝑂𝑐𝑡𝑢𝑝𝑜𝑙𝑒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associated Legendre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𝑐𝑜𝑠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are: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=1:    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3∙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ℓ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=2:  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35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p>
                        </m:sSup>
                        <m:d>
                          <m:d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−30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+3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900000"/>
                <a:ext cx="7812440" cy="4065793"/>
              </a:xfrm>
              <a:prstGeom prst="rect">
                <a:avLst/>
              </a:prstGeom>
              <a:blipFill>
                <a:blip r:embed="rId2"/>
                <a:stretch>
                  <a:fillRect l="-624" t="-900" r="-4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excited state decay </a:t>
            </a:r>
            <a:r>
              <a:rPr lang="en-US" sz="1800" dirty="0" smtClean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ngular </a:t>
            </a:r>
            <a:r>
              <a:rPr lang="en-US" sz="1800" dirty="0" smtClean="0">
                <a:solidFill>
                  <a:schemeClr val="tx1"/>
                </a:solidFill>
              </a:rPr>
              <a:t>momentum in </a:t>
            </a:r>
            <a:r>
              <a:rPr lang="el-GR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γ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-decay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915816" y="3869768"/>
            <a:ext cx="3168352" cy="614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554400"/>
            <a:ext cx="1562100" cy="10096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720000" y="1260000"/>
                <a:ext cx="7524408" cy="328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photon is a spin-1 boson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</a:t>
                </a:r>
                <a:r>
                  <a:rPr lang="en-US" dirty="0" smtClean="0"/>
                  <a:t> </a:t>
                </a:r>
                <a:r>
                  <a:rPr lang="el-GR" dirty="0" smtClean="0"/>
                  <a:t>α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-decay and </a:t>
                </a:r>
                <a:r>
                  <a:rPr lang="el-GR" dirty="0" smtClean="0"/>
                  <a:t>β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-decay the emitted </a:t>
                </a:r>
                <a:r>
                  <a:rPr lang="el-GR" dirty="0" smtClean="0">
                    <a:latin typeface="Times New Roman"/>
                    <a:cs typeface="Times New Roman"/>
                  </a:rPr>
                  <a:t>γ</a:t>
                </a:r>
                <a:r>
                  <a:rPr lang="en-US" dirty="0" smtClean="0">
                    <a:latin typeface="Times New Roman"/>
                    <a:cs typeface="Times New Roman"/>
                  </a:rPr>
                  <a:t>-ray can carry away units of </a:t>
                </a:r>
                <a:r>
                  <a:rPr lang="en-US" i="1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angular momentum ℓ</a:t>
                </a:r>
                <a:r>
                  <a:rPr lang="en-US" dirty="0" smtClean="0">
                    <a:latin typeface="Times New Roman"/>
                    <a:cs typeface="Times New Roman"/>
                  </a:rPr>
                  <a:t>, which has given us different </a:t>
                </a:r>
                <a:r>
                  <a:rPr lang="en-US" dirty="0" err="1" smtClean="0">
                    <a:latin typeface="Times New Roman"/>
                    <a:cs typeface="Times New Roman"/>
                  </a:rPr>
                  <a:t>multipolarities</a:t>
                </a:r>
                <a:r>
                  <a:rPr lang="en-US" dirty="0" smtClean="0">
                    <a:latin typeface="Times New Roman"/>
                    <a:cs typeface="Times New Roman"/>
                  </a:rPr>
                  <a:t> for transitions.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dirty="0" smtClean="0">
                    <a:latin typeface="Times New Roman"/>
                    <a:cs typeface="Times New Roman"/>
                  </a:rPr>
                  <a:t>For orbital angular momentum, we can have values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/>
                      </a:rPr>
                      <m:t>ℓ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/>
                      </a:rPr>
                      <m:t>=0,1,2,3,⋯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correspond to our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multipolarity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our selection rule is: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260000"/>
                <a:ext cx="7524408" cy="3287695"/>
              </a:xfrm>
              <a:prstGeom prst="rect">
                <a:avLst/>
              </a:prstGeom>
              <a:blipFill>
                <a:blip r:embed="rId3"/>
                <a:stretch>
                  <a:fillRect l="-486" t="-1299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Characteristics of </a:t>
            </a:r>
            <a:r>
              <a:rPr lang="en-US" dirty="0" err="1" smtClean="0">
                <a:latin typeface="Times New Roman"/>
                <a:cs typeface="Times New Roman"/>
              </a:rPr>
              <a:t>multipolarity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selection rules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892642"/>
              </p:ext>
            </p:extLst>
          </p:nvPr>
        </p:nvGraphicFramePr>
        <p:xfrm>
          <a:off x="900000" y="900000"/>
          <a:ext cx="4056112" cy="1645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7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multipolarity</a:t>
                      </a:r>
                      <a:endParaRPr lang="en-US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de-DE" sz="1200" dirty="0" smtClean="0">
                          <a:latin typeface="Times New Roman"/>
                          <a:cs typeface="Times New Roman"/>
                        </a:rPr>
                        <a:t>(Eℓ) / </a:t>
                      </a:r>
                      <a:r>
                        <a:rPr lang="el-GR" sz="1200" dirty="0" smtClean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lang="de-DE" sz="1200" dirty="0" smtClean="0">
                          <a:latin typeface="Times New Roman"/>
                          <a:cs typeface="Times New Roman"/>
                        </a:rPr>
                        <a:t>(Mℓ)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angular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distribution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/ +1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/ -1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octupole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/ +1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6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hexadecapole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/ -1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3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⁞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00" y="1224000"/>
            <a:ext cx="3688080" cy="12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80000" y="900000"/>
            <a:ext cx="567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ℓ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32000" y="900000"/>
            <a:ext cx="52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ℓ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=2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2952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00000" y="3276000"/>
                <a:ext cx="1499513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3276000"/>
                <a:ext cx="1499513" cy="391582"/>
              </a:xfrm>
              <a:prstGeom prst="rect">
                <a:avLst/>
              </a:prstGeom>
              <a:blipFill rotWithShape="1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0000" y="3780000"/>
                <a:ext cx="2393476" cy="411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ℓ≤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3780000"/>
                <a:ext cx="2393476" cy="411331"/>
              </a:xfrm>
              <a:prstGeom prst="rect">
                <a:avLst/>
              </a:prstGeom>
              <a:blipFill rotWithShape="1"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600000" y="4320000"/>
                <a:ext cx="1867947" cy="3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4320000"/>
                <a:ext cx="1867947" cy="3792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600000" y="4860000"/>
                <a:ext cx="2140458" cy="3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ℓ+1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4860000"/>
                <a:ext cx="2140458" cy="37920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/>
          <p:cNvSpPr/>
          <p:nvPr/>
        </p:nvSpPr>
        <p:spPr>
          <a:xfrm>
            <a:off x="3600000" y="3276000"/>
            <a:ext cx="2263764" cy="1963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162880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ℓ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8000" y="900000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2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08000" y="1979548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2−0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2+0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182848" y="3600000"/>
                <a:ext cx="27109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/>
                      </a:rPr>
                      <m:t>𝐼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ℓ=2</m:t>
                    </m:r>
                  </m:oMath>
                </a14:m>
                <a:endParaRPr lang="de-DE" b="0" dirty="0" smtClean="0">
                  <a:ea typeface="Cambria Math"/>
                </a:endParaRP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this is a stretched transition</a:t>
                </a:r>
                <a:endParaRPr lang="en-US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848" y="3600000"/>
                <a:ext cx="2710999" cy="646331"/>
              </a:xfrm>
              <a:prstGeom prst="rect">
                <a:avLst/>
              </a:prstGeom>
              <a:blipFill>
                <a:blip r:embed="rId4"/>
                <a:stretch>
                  <a:fillRect l="-1573" t="-6604" r="-1798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4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162880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ℓ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8000" y="900000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08000" y="1979548"/>
            <a:ext cx="300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2</a:t>
            </a:r>
            <a:endParaRPr lang="de-DE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3−2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3+2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080110" y="3600000"/>
                <a:ext cx="49164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/>
                      </a:rPr>
                      <m:t>𝐼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but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ℓ=1,2,3,4,5</m:t>
                    </m:r>
                  </m:oMath>
                </a14:m>
                <a:endParaRPr lang="de-DE" b="0" dirty="0" smtClean="0">
                  <a:ea typeface="Cambria Math"/>
                </a:endParaRP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and the transition can be a mix of 5 </a:t>
                </a:r>
                <a:r>
                  <a:rPr lang="en-US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multipolarities</a:t>
                </a:r>
                <a:endParaRPr lang="en-US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110" y="3600000"/>
                <a:ext cx="4916475" cy="646331"/>
              </a:xfrm>
              <a:prstGeom prst="rect">
                <a:avLst/>
              </a:prstGeom>
              <a:blipFill>
                <a:blip r:embed="rId4"/>
                <a:stretch>
                  <a:fillRect t="-6604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9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644008" y="1628800"/>
                <a:ext cx="1117807" cy="3915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</a:rPr>
                      <m:t>, 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ℓ, 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l-GR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628800"/>
                <a:ext cx="1117807" cy="391517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720000" y="3060000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transitions: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254471" y="3445430"/>
                <a:ext cx="2567754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l-GR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𝑒𝑙𝑒𝑐𝑡𝑟𝑖𝑐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471" y="3445430"/>
                <a:ext cx="2567754" cy="3929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254471" y="3838423"/>
                <a:ext cx="2914003" cy="3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l-GR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𝑚𝑎𝑔𝑛𝑒𝑡𝑖𝑐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de-DE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471" y="3838423"/>
                <a:ext cx="2914003" cy="379206"/>
              </a:xfrm>
              <a:prstGeom prst="rect">
                <a:avLst/>
              </a:prstGeom>
              <a:blipFill rotWithShape="1">
                <a:blip r:embed="rId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505059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9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𝛥𝜋</m:t>
                                </m:r>
                              </m:oMath>
                            </m:oMathPara>
                          </a14:m>
                          <a:endParaRPr lang="de-DE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505059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519832"/>
                    <a:gridCol w="504056"/>
                    <a:gridCol w="504056"/>
                    <a:gridCol w="504056"/>
                    <a:gridCol w="504056"/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599" t="-4132" r="-249102" b="-13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17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20000"/>
            <a:ext cx="1876697" cy="18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1628800"/>
            <a:ext cx="4235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sz="2000" dirty="0" smtClean="0">
                <a:solidFill>
                  <a:srgbClr val="0000CC"/>
                </a:solidFill>
              </a:rPr>
              <a:t>ℓ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8000" y="900000"/>
            <a:ext cx="386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2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08000" y="1979548"/>
            <a:ext cx="386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</a:rPr>
              <a:t>0</a:t>
            </a:r>
            <a:r>
              <a:rPr lang="de-DE" baseline="30000" dirty="0" smtClean="0">
                <a:solidFill>
                  <a:srgbClr val="0000CC"/>
                </a:solidFill>
              </a:rPr>
              <a:t>+</a:t>
            </a:r>
            <a:endParaRPr lang="de-DE" baseline="300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2−0</m:t>
                          </m:r>
                        </m:e>
                      </m:d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≤ℓ≤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2+0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53" y="2805649"/>
                <a:ext cx="21757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908738" y="3600000"/>
                <a:ext cx="3259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ℓ=2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no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change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in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parity</m:t>
                      </m:r>
                    </m:oMath>
                  </m:oMathPara>
                </a14:m>
                <a:endParaRPr lang="de-DE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738" y="3600000"/>
                <a:ext cx="325922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1549866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9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𝛥𝜋</m:t>
                                </m:r>
                              </m:oMath>
                            </m:oMathPara>
                          </a14:m>
                          <a:endParaRPr lang="de-DE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bg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1549866"/>
                  </p:ext>
                </p:extLst>
              </p:nvPr>
            </p:nvGraphicFramePr>
            <p:xfrm>
              <a:off x="3060000" y="4680000"/>
              <a:ext cx="355205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9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99" t="-4065" r="-250898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1" noProof="0" dirty="0" smtClean="0">
                              <a:solidFill>
                                <a:schemeClr val="bg1"/>
                              </a:solidFill>
                            </a:rPr>
                            <a:t>yes</a:t>
                          </a:r>
                          <a:endParaRPr lang="en-US" b="0" i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E1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M2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E3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chemeClr val="bg1"/>
                              </a:solidFill>
                            </a:rPr>
                            <a:t>M4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M1</a:t>
                          </a:r>
                          <a:endParaRPr lang="de-DE" b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E2</a:t>
                          </a:r>
                          <a:endParaRPr lang="de-DE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M3</a:t>
                          </a:r>
                          <a:endParaRPr lang="de-DE" b="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E4</a:t>
                          </a:r>
                          <a:endParaRPr lang="de-DE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Gerader Verbinder 10"/>
          <p:cNvCxnSpPr/>
          <p:nvPr/>
        </p:nvCxnSpPr>
        <p:spPr>
          <a:xfrm>
            <a:off x="4574735" y="5054141"/>
            <a:ext cx="492787" cy="3675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5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3703</Words>
  <Application>Microsoft Office PowerPoint</Application>
  <PresentationFormat>Bildschirmpräsentation (4:3)</PresentationFormat>
  <Paragraphs>517</Paragraphs>
  <Slides>28</Slides>
  <Notes>4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Arial</vt:lpstr>
      <vt:lpstr>Arial Unicode MS</vt:lpstr>
      <vt:lpstr>Calibri</vt:lpstr>
      <vt:lpstr>Cambria Math</vt:lpstr>
      <vt:lpstr>Symbol</vt:lpstr>
      <vt:lpstr>Times New Roman</vt:lpstr>
      <vt:lpstr>Wingdings</vt:lpstr>
      <vt:lpstr>1_Larissa</vt:lpstr>
      <vt:lpstr>Equation</vt:lpstr>
      <vt:lpstr>Electric/magnetic dipoles</vt:lpstr>
      <vt:lpstr>Classical electrodynamics</vt:lpstr>
      <vt:lpstr>Higher order multipoles</vt:lpstr>
      <vt:lpstr>Nuclear excited state decay angular momentum in γ-decay</vt:lpstr>
      <vt:lpstr>Characteristics of multipolarity selection rules</vt:lpstr>
      <vt:lpstr>The basics of the situation</vt:lpstr>
      <vt:lpstr>The basics of the situation</vt:lpstr>
      <vt:lpstr>The basics of the situation</vt:lpstr>
      <vt:lpstr>The basics of the situation</vt:lpstr>
      <vt:lpstr>The basics of the situation</vt:lpstr>
      <vt:lpstr>The basics of the situation</vt:lpstr>
      <vt:lpstr>The basics of the situation</vt:lpstr>
      <vt:lpstr>Characteristics of multipolarity</vt:lpstr>
      <vt:lpstr>Emission of electromagnetic radiation</vt:lpstr>
      <vt:lpstr>Nuclear shape magnetic moments</vt:lpstr>
      <vt:lpstr>Magnetic moment classical description</vt:lpstr>
      <vt:lpstr>Quark model</vt:lpstr>
      <vt:lpstr>Success of the extreme single-particle shell model</vt:lpstr>
      <vt:lpstr>Success of the extreme single-particle shell model</vt:lpstr>
      <vt:lpstr>Magnetic moments: Schmidt lines</vt:lpstr>
      <vt:lpstr>Single particle transition (Weisskopf estimate)</vt:lpstr>
      <vt:lpstr>Magnetic moments are not sensitive to deformation or collectivity</vt:lpstr>
      <vt:lpstr>Odd-even nucleus: 181Ta</vt:lpstr>
      <vt:lpstr>Matrix elements</vt:lpstr>
      <vt:lpstr>Odd-even nucleus: 181Ta</vt:lpstr>
      <vt:lpstr>Odd-even nucleus: 181Ta</vt:lpstr>
      <vt:lpstr>Oddproton-evenneutron nuclei</vt:lpstr>
      <vt:lpstr>Oddneutron-evenproton nuclei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631</cp:revision>
  <dcterms:created xsi:type="dcterms:W3CDTF">2016-04-06T12:04:03Z</dcterms:created>
  <dcterms:modified xsi:type="dcterms:W3CDTF">2025-08-15T13:36:28Z</dcterms:modified>
</cp:coreProperties>
</file>