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27" r:id="rId2"/>
    <p:sldId id="328" r:id="rId3"/>
    <p:sldId id="277" r:id="rId4"/>
    <p:sldId id="278" r:id="rId5"/>
    <p:sldId id="279" r:id="rId6"/>
    <p:sldId id="258" r:id="rId7"/>
    <p:sldId id="282" r:id="rId8"/>
    <p:sldId id="308" r:id="rId9"/>
    <p:sldId id="296" r:id="rId10"/>
    <p:sldId id="326" r:id="rId11"/>
    <p:sldId id="295" r:id="rId12"/>
    <p:sldId id="290" r:id="rId13"/>
    <p:sldId id="291" r:id="rId14"/>
    <p:sldId id="293" r:id="rId15"/>
    <p:sldId id="294" r:id="rId16"/>
    <p:sldId id="309" r:id="rId17"/>
    <p:sldId id="297" r:id="rId18"/>
    <p:sldId id="300" r:id="rId19"/>
    <p:sldId id="302" r:id="rId20"/>
    <p:sldId id="303" r:id="rId21"/>
    <p:sldId id="301" r:id="rId22"/>
    <p:sldId id="280" r:id="rId23"/>
    <p:sldId id="305" r:id="rId24"/>
    <p:sldId id="307" r:id="rId25"/>
    <p:sldId id="306" r:id="rId26"/>
    <p:sldId id="304" r:id="rId27"/>
    <p:sldId id="317" r:id="rId28"/>
    <p:sldId id="324" r:id="rId29"/>
    <p:sldId id="310" r:id="rId30"/>
    <p:sldId id="271" r:id="rId31"/>
    <p:sldId id="287" r:id="rId32"/>
    <p:sldId id="288" r:id="rId33"/>
    <p:sldId id="283" r:id="rId34"/>
    <p:sldId id="312" r:id="rId35"/>
    <p:sldId id="313" r:id="rId36"/>
    <p:sldId id="314" r:id="rId37"/>
    <p:sldId id="311" r:id="rId38"/>
    <p:sldId id="315" r:id="rId39"/>
    <p:sldId id="318" r:id="rId40"/>
    <p:sldId id="319" r:id="rId41"/>
    <p:sldId id="320" r:id="rId42"/>
    <p:sldId id="321" r:id="rId43"/>
    <p:sldId id="284" r:id="rId44"/>
    <p:sldId id="272" r:id="rId45"/>
    <p:sldId id="316" r:id="rId46"/>
    <p:sldId id="323" r:id="rId47"/>
    <p:sldId id="322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9900FF"/>
    <a:srgbClr val="009900"/>
    <a:srgbClr val="006600"/>
    <a:srgbClr val="FFFF00"/>
    <a:srgbClr val="CC00CC"/>
    <a:srgbClr val="008080"/>
    <a:srgbClr val="FF00FF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69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29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8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8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1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5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9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0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3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5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7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8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6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4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0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5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4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9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6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7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52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91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1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5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81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9.jpe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310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6.jpe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56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0.png"/><Relationship Id="rId10" Type="http://schemas.openxmlformats.org/officeDocument/2006/relationships/image" Target="../media/image730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11" Type="http://schemas.openxmlformats.org/officeDocument/2006/relationships/image" Target="../media/image9.emf"/><Relationship Id="rId5" Type="http://schemas.openxmlformats.org/officeDocument/2006/relationships/image" Target="../media/image12.jpeg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jpeg"/><Relationship Id="rId9" Type="http://schemas.openxmlformats.org/officeDocument/2006/relationships/image" Target="../media/image8.em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K-isomers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471675" y="5013176"/>
            <a:ext cx="5910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K-selection rule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Coulomb excitation of the 8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isomer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the K=16 isomer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euteron and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inelastic scattering, laser spectroscopy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of the K = 16 isomeric </a:t>
            </a:r>
            <a:r>
              <a:rPr lang="en-US" dirty="0"/>
              <a:t>s</a:t>
            </a:r>
            <a:r>
              <a:rPr lang="en-US" dirty="0" smtClean="0"/>
              <a:t>tate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5" y="719998"/>
            <a:ext cx="3471395" cy="359858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2556000" y="900000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94800" y="900000"/>
            <a:ext cx="0" cy="75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56000" y="864000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93975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93975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535686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032" r="-90726" b="-2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E2/M1 mixing ratios are related to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blipFill>
                <a:blip r:embed="rId5"/>
                <a:stretch>
                  <a:fillRect l="-1170" b="-3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265144"/>
            <a:ext cx="411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2-quasiparticle configuration:  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0.36(2)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625144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[514]9/2 +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[404]7/2}8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[514]7/2 +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[624]9/2}8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64000" y="5932921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580000" y="4320000"/>
                <a:ext cx="2126031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=+0.83478∙</m:t>
                      </m:r>
                      <m:sSub>
                        <m:sSub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de-DE" sz="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de-DE" sz="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320000"/>
                <a:ext cx="2126031" cy="392415"/>
              </a:xfrm>
              <a:prstGeom prst="rect">
                <a:avLst/>
              </a:prstGeom>
              <a:blipFill rotWithShape="1">
                <a:blip r:embed="rId6"/>
                <a:stretch>
                  <a:fillRect t="-37500" b="-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580000" y="4788000"/>
                <a:ext cx="2249141" cy="45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sSub>
                        <m:sSubPr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788000"/>
                <a:ext cx="2249141" cy="456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544000" y="5580000"/>
                <a:ext cx="2839945" cy="45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0" y="5580000"/>
                <a:ext cx="2839945" cy="456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580000" y="3960000"/>
                <a:ext cx="2226443" cy="378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sz="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0.93331∙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3960000"/>
                <a:ext cx="2226443" cy="378822"/>
              </a:xfrm>
              <a:prstGeom prst="rect">
                <a:avLst/>
              </a:prstGeom>
              <a:blipFill rotWithShape="1">
                <a:blip r:embed="rId9"/>
                <a:stretch>
                  <a:fillRect t="-43548" b="-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580000" y="5148000"/>
                <a:ext cx="2470035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−1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sSub>
                        <m:sSubPr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148000"/>
                <a:ext cx="2470035" cy="4596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580000" y="5940000"/>
                <a:ext cx="2785699" cy="460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−1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940000"/>
                <a:ext cx="2785699" cy="4601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- isomerism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2858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K.E.G.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Löbner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Phys. Lett 26B (1968), 369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0"/>
            <a:ext cx="3261360" cy="4191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882000" y="4788000"/>
            <a:ext cx="468000" cy="252000"/>
            <a:chOff x="882000" y="4860000"/>
            <a:chExt cx="468000" cy="252000"/>
          </a:xfrm>
        </p:grpSpPr>
        <p:sp>
          <p:nvSpPr>
            <p:cNvPr id="4" name="Ellipse 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 18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ihandform 19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 20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 rot="5400000">
            <a:off x="1962000" y="3574800"/>
            <a:ext cx="468000" cy="252000"/>
            <a:chOff x="882000" y="4860000"/>
            <a:chExt cx="468000" cy="252000"/>
          </a:xfrm>
        </p:grpSpPr>
        <p:sp>
          <p:nvSpPr>
            <p:cNvPr id="24" name="Ellipse 2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 25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ihandform 27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 rot="5400000">
            <a:off x="3117600" y="1911600"/>
            <a:ext cx="468000" cy="252000"/>
            <a:chOff x="882000" y="4860000"/>
            <a:chExt cx="468000" cy="252000"/>
          </a:xfrm>
        </p:grpSpPr>
        <p:sp>
          <p:nvSpPr>
            <p:cNvPr id="31" name="Ellipse 30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ihandform 33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ihandform 34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03848" y="1512000"/>
            <a:ext cx="260960" cy="145800"/>
            <a:chOff x="3951000" y="2358000"/>
            <a:chExt cx="260960" cy="145800"/>
          </a:xfrm>
        </p:grpSpPr>
        <p:sp>
          <p:nvSpPr>
            <p:cNvPr id="5" name="Bogen 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ogen 3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Gerade Verbindung 8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2052000" y="3186000"/>
            <a:ext cx="260960" cy="145800"/>
            <a:chOff x="3951000" y="2358000"/>
            <a:chExt cx="260960" cy="145800"/>
          </a:xfrm>
        </p:grpSpPr>
        <p:sp>
          <p:nvSpPr>
            <p:cNvPr id="39" name="Bogen 38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ogen 39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 Verbindung 40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982800" y="4464000"/>
            <a:ext cx="260960" cy="145800"/>
            <a:chOff x="3951000" y="2358000"/>
            <a:chExt cx="260960" cy="145800"/>
          </a:xfrm>
        </p:grpSpPr>
        <p:sp>
          <p:nvSpPr>
            <p:cNvPr id="43" name="Bogen 42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ogen 43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Gerade Verbindung 44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45"/>
          <p:cNvSpPr/>
          <p:nvPr/>
        </p:nvSpPr>
        <p:spPr>
          <a:xfrm>
            <a:off x="2574000" y="2556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39952" y="900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 = 10</a:t>
            </a:r>
            <a:r>
              <a:rPr lang="en-US" baseline="30000" dirty="0" smtClean="0">
                <a:solidFill>
                  <a:srgbClr val="0000CC"/>
                </a:solidFill>
              </a:rPr>
              <a:t>9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140000" y="2520000"/>
            <a:ext cx="11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 = 2·10</a:t>
            </a:r>
            <a:r>
              <a:rPr lang="en-US" baseline="30000" dirty="0" smtClean="0">
                <a:solidFill>
                  <a:srgbClr val="0000CC"/>
                </a:solidFill>
              </a:rPr>
              <a:t>13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𝐻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𝑒𝑥𝑝𝑒𝑟𝑖𝑚𝑒𝑛𝑡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𝑊𝑒𝑖𝑠𝑠𝑘𝑜𝑝𝑓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𝑒𝑠𝑡𝑖𝑚𝑎𝑡𝑒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420000"/>
            <a:ext cx="3770653" cy="3095660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8017200" y="482400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148064" y="418512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72000" y="3600000"/>
            <a:ext cx="16658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K-selection rule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60000" y="5940000"/>
            <a:ext cx="3123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7488360" y="594928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5148000" y="550800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3618000" y="90872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5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178</a:t>
            </a:r>
            <a:r>
              <a:rPr lang="en-US" dirty="0" smtClean="0"/>
              <a:t>Hf: particle </a:t>
            </a:r>
            <a:r>
              <a:rPr lang="en-US" dirty="0"/>
              <a:t>s</a:t>
            </a:r>
            <a:r>
              <a:rPr lang="en-US" dirty="0" smtClean="0"/>
              <a:t>pectroscopy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900000"/>
            <a:ext cx="3054096" cy="14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-1740000">
            <a:off x="6930000" y="11700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 rot="-960000">
            <a:off x="7038000" y="14040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 rot="-540000">
            <a:off x="7099200" y="16704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357753" y="105273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counter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776000" y="1692000"/>
            <a:ext cx="6511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</a:rPr>
              <a:t>α</a:t>
            </a:r>
            <a:r>
              <a:rPr lang="de-DE" sz="1200" dirty="0" smtClean="0"/>
              <a:t>-beam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5292080" y="2143889"/>
            <a:ext cx="9016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rgbClr val="0000CC"/>
                </a:solidFill>
              </a:rPr>
              <a:t>178</a:t>
            </a:r>
            <a:r>
              <a:rPr lang="en-US" sz="1200" dirty="0" smtClean="0">
                <a:solidFill>
                  <a:srgbClr val="0000CC"/>
                </a:solidFill>
              </a:rPr>
              <a:t>Hf</a:t>
            </a:r>
            <a:r>
              <a:rPr lang="en-US" sz="1200" dirty="0" smtClean="0"/>
              <a:t>-target</a:t>
            </a:r>
            <a:endParaRPr lang="en-US" sz="12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960000" y="2995612"/>
            <a:ext cx="5134521" cy="793428"/>
            <a:chOff x="3960000" y="2995612"/>
            <a:chExt cx="5134521" cy="793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3960000" y="2995612"/>
                  <a:ext cx="30948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𝑅𝑢𝑡h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2995612"/>
                  <a:ext cx="3094822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896000" y="3282876"/>
                  <a:ext cx="4198521" cy="506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/>
                          </a:rPr>
                          <m:t>=4.82</m:t>
                        </m:r>
                        <m:sSup>
                          <m:s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sup>
                        </m:sSup>
                        <m:f>
                          <m:f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𝑙𝑎𝑏</m:t>
                                </m:r>
                              </m:sub>
                            </m:sSub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100" b="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de-DE" sz="11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de-DE" sz="11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𝑑𝑓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000" y="3282876"/>
                  <a:ext cx="4198521" cy="5061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8195385"/>
                  </p:ext>
                </p:extLst>
              </p:nvPr>
            </p:nvGraphicFramePr>
            <p:xfrm>
              <a:off x="4680000" y="4860000"/>
              <a:ext cx="1872208" cy="11021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2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sup>
                                            <m:r>
                                              <a:rPr lang="de-DE" sz="1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160</m:t>
                                        </m:r>
                                      </m:e>
                                      <m:sup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78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6.8·10</a:t>
                          </a:r>
                          <a:r>
                            <a:rPr lang="en-US" sz="12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12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7.6·10</a:t>
                          </a:r>
                          <a:r>
                            <a:rPr lang="en-US" sz="12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sz="12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en-US" sz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4.0·10</a:t>
                          </a:r>
                          <a:r>
                            <a:rPr lang="en-US" sz="1200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sz="1200" baseline="300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8195385"/>
                  </p:ext>
                </p:extLst>
              </p:nvPr>
            </p:nvGraphicFramePr>
            <p:xfrm>
              <a:off x="4680000" y="4860000"/>
              <a:ext cx="1872208" cy="11021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9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29958" t="-91304" b="-3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6.8·10</a:t>
                          </a:r>
                          <a:r>
                            <a:rPr lang="en-US" sz="12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12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7.6·10</a:t>
                          </a:r>
                          <a:r>
                            <a:rPr lang="en-US" sz="12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sz="12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en-US" sz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4.0·10</a:t>
                          </a:r>
                          <a:r>
                            <a:rPr lang="en-US" sz="1200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US" sz="1200" baseline="300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" name="Gruppieren 21"/>
          <p:cNvGrpSpPr/>
          <p:nvPr/>
        </p:nvGrpSpPr>
        <p:grpSpPr>
          <a:xfrm>
            <a:off x="281284" y="900000"/>
            <a:ext cx="3623876" cy="4951777"/>
            <a:chOff x="281284" y="900000"/>
            <a:chExt cx="3623876" cy="495177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900000"/>
              <a:ext cx="3185160" cy="4733544"/>
            </a:xfrm>
            <a:prstGeom prst="rect">
              <a:avLst/>
            </a:prstGeom>
          </p:spPr>
        </p:pic>
        <p:cxnSp>
          <p:nvCxnSpPr>
            <p:cNvPr id="13" name="Gerade Verbindung 12"/>
            <p:cNvCxnSpPr/>
            <p:nvPr/>
          </p:nvCxnSpPr>
          <p:spPr>
            <a:xfrm rot="-2700000">
              <a:off x="3327364" y="1800000"/>
              <a:ext cx="126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-2700000">
              <a:off x="3305674" y="1980000"/>
              <a:ext cx="169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-2700000">
              <a:off x="3281091" y="2160000"/>
              <a:ext cx="208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-2700000">
              <a:off x="3270201" y="2340000"/>
              <a:ext cx="23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-2700000">
              <a:off x="3248164" y="2520000"/>
              <a:ext cx="27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rot="-2700000">
              <a:off x="3222873" y="2700000"/>
              <a:ext cx="313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rot="-2700000">
              <a:off x="3215764" y="2880000"/>
              <a:ext cx="32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-2700000">
              <a:off x="3196092" y="3060000"/>
              <a:ext cx="36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-2700000">
              <a:off x="3161146" y="3258000"/>
              <a:ext cx="406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rot="-2700000">
              <a:off x="3125674" y="3456000"/>
              <a:ext cx="45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-2700000">
              <a:off x="3088092" y="3636000"/>
              <a:ext cx="50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rot="-2700000">
              <a:off x="3009766" y="3853634"/>
              <a:ext cx="601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rot="-2700000">
              <a:off x="2308444" y="4324556"/>
              <a:ext cx="144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rot="-2700000">
              <a:off x="2521808" y="4410000"/>
              <a:ext cx="1188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rot="-2700000">
              <a:off x="2736000" y="4500000"/>
              <a:ext cx="95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rot="-2700000">
              <a:off x="2964728" y="4595272"/>
              <a:ext cx="702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-2700000">
              <a:off x="3218234" y="4678366"/>
              <a:ext cx="424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rot="-2700000">
              <a:off x="3437850" y="4766550"/>
              <a:ext cx="18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rot="2700000">
              <a:off x="3009088" y="2865088"/>
              <a:ext cx="12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rot="2700000">
              <a:off x="2980092" y="3036580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rot="2700000">
              <a:off x="2964728" y="321672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rot="2700000">
              <a:off x="2946728" y="3396728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rot="2700000">
              <a:off x="2905456" y="35640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rot="2700000">
              <a:off x="2898000" y="37236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rot="2700000">
              <a:off x="2880000" y="38880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rot="2700000">
              <a:off x="2844000" y="40404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rot="2700000">
              <a:off x="2836544" y="4186544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rot="2700000">
              <a:off x="2777272" y="4307272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2700000">
              <a:off x="2705272" y="4415272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240000" y="133200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0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2916000" y="226800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CC"/>
                  </a:solidFill>
                </a:rPr>
                <a:t>2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123728" y="381052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4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03584" y="5544000"/>
              <a:ext cx="82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α</a:t>
              </a:r>
              <a:r>
                <a:rPr lang="en-US" sz="1400" dirty="0" smtClean="0"/>
                <a:t>-energy</a:t>
              </a:r>
              <a:endParaRPr lang="en-US" sz="1400" dirty="0"/>
            </a:p>
          </p:txBody>
        </p:sp>
        <p:sp>
          <p:nvSpPr>
            <p:cNvPr id="80" name="Textfeld 79"/>
            <p:cNvSpPr txBox="1"/>
            <p:nvPr/>
          </p:nvSpPr>
          <p:spPr>
            <a:xfrm rot="-5400000">
              <a:off x="108000" y="3082938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counts</a:t>
              </a:r>
              <a:endParaRPr lang="en-US" sz="14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67544" y="1836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 smtClean="0"/>
                <a:t>5</a:t>
              </a:r>
              <a:endParaRPr lang="en-US" sz="1000" baseline="30000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04000" y="2702189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4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68000" y="3564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3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468000" y="4428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2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467544" y="5271011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1</a:t>
              </a: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360000" y="6300000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Ebel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diploma thesis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474040" y="5672281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2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" y="720852"/>
            <a:ext cx="7126224" cy="54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3934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J.H. Hamilton et al.; Phys. Lett. 112B (1982), 327: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measurement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4357947" cy="32014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08000" y="2304000"/>
            <a:ext cx="32496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E2, E3 excitation of collective states: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band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= 0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vibrational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368000" y="4104000"/>
            <a:ext cx="36535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K-quantum number: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1368000" y="4653136"/>
                <a:ext cx="4968604" cy="621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32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4653136"/>
                <a:ext cx="4968604" cy="621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/>
          <p:cNvSpPr txBox="1"/>
          <p:nvPr/>
        </p:nvSpPr>
        <p:spPr>
          <a:xfrm>
            <a:off x="1438543" y="311077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Bohn et al.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1458818" y="5807251"/>
                <a:ext cx="164564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=6.99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18" y="5807251"/>
                <a:ext cx="1645643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3240000" y="5735251"/>
                <a:ext cx="3584892" cy="50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=0.54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47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𝑜𝑟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−1.58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48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735251"/>
                <a:ext cx="3584892" cy="502061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458818" y="5760000"/>
            <a:ext cx="5328000" cy="468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500000" y="6300000"/>
            <a:ext cx="45656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R.M.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Ronningen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 C16 (1977), 2218; Phys. Rev. Lett. 40 (1978), 364 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28000" y="5857527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0.29(1)  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-0.20(4)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39837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J.H. Hamilton et al.; Phys. Lett. 112B (1982), 327: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measurement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4357947" cy="32014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08000" y="2304000"/>
            <a:ext cx="32496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E2, E3 excitation of collective states: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band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= 0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vibrational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368000" y="4104000"/>
            <a:ext cx="4530407" cy="1631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of the K = 8 isomeric state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delayed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-rays in the K = 0 ground state band</a:t>
            </a: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Kr,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438543" y="311077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Bohn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0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3820530" cy="2769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3240000"/>
            <a:ext cx="3785616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648712" cy="41361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80000" y="720000"/>
            <a:ext cx="2715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and resolutions FWHM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5.5% at 1332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2.8 ns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W(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14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18-22%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25-30%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80001" y="2340000"/>
            <a:ext cx="43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basic observables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measured for the resulting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shower are the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 as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-radiation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l-G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752000" y="1008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52000" y="2160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80000" y="522000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en-US" sz="1400" b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IIT-Ropar\NuclearPhysics\HJW\Hf-178\picture\p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816000"/>
            <a:ext cx="2865437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80000" y="5899338"/>
            <a:ext cx="44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sum-energy spectrum taken at 590 MeV. (delayed time window 20-65ns with respect to beam pulse) A peak associated to the K</a:t>
            </a:r>
            <a:r>
              <a:rPr lang="el-GR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de-DE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up. 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peaks correspond to isomers of fusion products from target contaminants and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80000" y="3068960"/>
            <a:ext cx="428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aseline="30000" dirty="0" smtClean="0">
                <a:solidFill>
                  <a:srgbClr val="FF0000"/>
                </a:solidFill>
              </a:rPr>
              <a:t>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particle detection at ~180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catcher (0.5 mm thickness) was positioned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1cm downstream to stop the recoiling 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ions.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4221088"/>
            <a:ext cx="252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8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endParaRPr lang="en-US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8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Delayed </a:t>
                </a:r>
                <a:r>
                  <a:rPr lang="el-G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 spectrum of the Crystal Ball with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850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𝑠𝑢𝑚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𝑑𝑒𝑙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≤1100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≤6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addition at least one of the delayed </a:t>
                </a:r>
                <a:r>
                  <a:rPr lang="el-G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-rays must have been detected in one of the Ge-detectors.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blipFill>
                <a:blip r:embed="rId6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9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of the isomer by barrier </a:t>
            </a:r>
            <a:r>
              <a:rPr lang="en-US" dirty="0"/>
              <a:t>p</a:t>
            </a:r>
            <a:r>
              <a:rPr lang="en-US" dirty="0" smtClean="0"/>
              <a:t>enetration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71395" cy="2713274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547664" y="3032920"/>
            <a:ext cx="468000" cy="252000"/>
            <a:chOff x="882000" y="4860000"/>
            <a:chExt cx="468000" cy="252000"/>
          </a:xfrm>
        </p:grpSpPr>
        <p:sp>
          <p:nvSpPr>
            <p:cNvPr id="25" name="Ellipse 24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ihandform 29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ihandform 30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648464" y="2779144"/>
            <a:ext cx="260960" cy="145800"/>
            <a:chOff x="3951000" y="2358000"/>
            <a:chExt cx="260960" cy="145800"/>
          </a:xfrm>
        </p:grpSpPr>
        <p:sp>
          <p:nvSpPr>
            <p:cNvPr id="35" name="Bogen 3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Bogen 35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 Verbindung 36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>
            <a:grpSpLocks noChangeAspect="1"/>
          </p:cNvGrpSpPr>
          <p:nvPr/>
        </p:nvGrpSpPr>
        <p:grpSpPr>
          <a:xfrm rot="5400000">
            <a:off x="3096000" y="2996992"/>
            <a:ext cx="468000" cy="252000"/>
            <a:chOff x="882000" y="4860000"/>
            <a:chExt cx="468000" cy="252000"/>
          </a:xfrm>
        </p:grpSpPr>
        <p:sp>
          <p:nvSpPr>
            <p:cNvPr id="39" name="Ellipse 38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ihandform 40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ihandform 41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ihandform 42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3186000" y="2700000"/>
            <a:ext cx="260960" cy="145800"/>
            <a:chOff x="3951000" y="2358000"/>
            <a:chExt cx="260960" cy="145800"/>
          </a:xfrm>
        </p:grpSpPr>
        <p:sp>
          <p:nvSpPr>
            <p:cNvPr id="46" name="Bogen 45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ogen 4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Gerade Verbindung 47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4666973" cy="25578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20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K=8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32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K=0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5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llipse 50"/>
          <p:cNvSpPr/>
          <p:nvPr/>
        </p:nvSpPr>
        <p:spPr>
          <a:xfrm>
            <a:off x="4572048" y="5760000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8064432" y="458112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/>
          <p:cNvCxnSpPr/>
          <p:nvPr/>
        </p:nvCxnSpPr>
        <p:spPr>
          <a:xfrm rot="4380000">
            <a:off x="7668000" y="4428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6372000" y="6228000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36712"/>
            <a:ext cx="8844410" cy="4941073"/>
            <a:chOff x="0" y="836712"/>
            <a:chExt cx="8844410" cy="4941073"/>
          </a:xfrm>
        </p:grpSpPr>
        <p:sp>
          <p:nvSpPr>
            <p:cNvPr id="81" name="Inhaltsplatzhalter 2"/>
            <p:cNvSpPr txBox="1">
              <a:spLocks/>
            </p:cNvSpPr>
            <p:nvPr/>
          </p:nvSpPr>
          <p:spPr>
            <a:xfrm>
              <a:off x="422565" y="874200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well-</a:t>
              </a:r>
              <a:r>
                <a:rPr lang="de-DE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known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4" descr="178H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8090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Line 7"/>
            <p:cNvSpPr>
              <a:spLocks noChangeShapeType="1"/>
            </p:cNvSpPr>
            <p:nvPr/>
          </p:nvSpPr>
          <p:spPr bwMode="auto">
            <a:xfrm>
              <a:off x="5586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586860" y="3036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5586860" y="3570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5586860" y="4179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5586860" y="4713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>
              <a:off x="5586860" y="51704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7110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>
              <a:off x="7110860" y="3036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7110860" y="3570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7110860" y="4179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7110860" y="4713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>
              <a:off x="7110860" y="51704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5434460" y="3951233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5815460" y="50942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6120260" y="50942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5815460" y="46370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6120260" y="46370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7339460" y="46370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7644260" y="46370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Oval 26"/>
            <p:cNvSpPr>
              <a:spLocks noChangeArrowheads="1"/>
            </p:cNvSpPr>
            <p:nvPr/>
          </p:nvSpPr>
          <p:spPr bwMode="auto">
            <a:xfrm>
              <a:off x="7339460" y="50942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3" name="Oval 27"/>
            <p:cNvSpPr>
              <a:spLocks noChangeArrowheads="1"/>
            </p:cNvSpPr>
            <p:nvPr/>
          </p:nvSpPr>
          <p:spPr bwMode="auto">
            <a:xfrm>
              <a:off x="7644260" y="50942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5815460" y="41036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5" name="Oval 31"/>
            <p:cNvSpPr>
              <a:spLocks noChangeArrowheads="1"/>
            </p:cNvSpPr>
            <p:nvPr/>
          </p:nvSpPr>
          <p:spPr bwMode="auto">
            <a:xfrm>
              <a:off x="7339460" y="41036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6194872" y="3722633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07" name="Text Box 33"/>
            <p:cNvSpPr txBox="1">
              <a:spLocks noChangeArrowheads="1"/>
            </p:cNvSpPr>
            <p:nvPr/>
          </p:nvSpPr>
          <p:spPr bwMode="auto">
            <a:xfrm>
              <a:off x="5542410" y="5399033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08" name="Text Box 34"/>
            <p:cNvSpPr txBox="1">
              <a:spLocks noChangeArrowheads="1"/>
            </p:cNvSpPr>
            <p:nvPr/>
          </p:nvSpPr>
          <p:spPr bwMode="auto">
            <a:xfrm>
              <a:off x="7117210" y="5399033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109" name="Text Box 35"/>
            <p:cNvSpPr txBox="1">
              <a:spLocks noChangeArrowheads="1"/>
            </p:cNvSpPr>
            <p:nvPr/>
          </p:nvSpPr>
          <p:spPr bwMode="auto">
            <a:xfrm>
              <a:off x="4758185" y="4022671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4758185" y="3413071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11" name="Text Box 37"/>
            <p:cNvSpPr txBox="1">
              <a:spLocks noChangeArrowheads="1"/>
            </p:cNvSpPr>
            <p:nvPr/>
          </p:nvSpPr>
          <p:spPr bwMode="auto">
            <a:xfrm>
              <a:off x="8020497" y="3417833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12" name="Text Box 38"/>
            <p:cNvSpPr txBox="1">
              <a:spLocks noChangeArrowheads="1"/>
            </p:cNvSpPr>
            <p:nvPr/>
          </p:nvSpPr>
          <p:spPr bwMode="auto">
            <a:xfrm>
              <a:off x="8020497" y="4027433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13" name="Line 52"/>
            <p:cNvSpPr>
              <a:spLocks noChangeShapeType="1"/>
            </p:cNvSpPr>
            <p:nvPr/>
          </p:nvSpPr>
          <p:spPr bwMode="auto">
            <a:xfrm flipV="1">
              <a:off x="5886897" y="49418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>
              <a:off x="6191697" y="5246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V="1">
              <a:off x="5886897" y="4484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 flipV="1">
              <a:off x="5886897" y="39512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7" name="Line 57"/>
            <p:cNvSpPr>
              <a:spLocks noChangeShapeType="1"/>
            </p:cNvSpPr>
            <p:nvPr/>
          </p:nvSpPr>
          <p:spPr bwMode="auto">
            <a:xfrm>
              <a:off x="6191697" y="47894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7410897" y="4484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 flipV="1">
              <a:off x="7410897" y="49418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0" name="Line 60"/>
            <p:cNvSpPr>
              <a:spLocks noChangeShapeType="1"/>
            </p:cNvSpPr>
            <p:nvPr/>
          </p:nvSpPr>
          <p:spPr bwMode="auto">
            <a:xfrm flipV="1">
              <a:off x="7410897" y="39512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1" name="Line 62"/>
            <p:cNvSpPr>
              <a:spLocks noChangeShapeType="1"/>
            </p:cNvSpPr>
            <p:nvPr/>
          </p:nvSpPr>
          <p:spPr bwMode="auto">
            <a:xfrm>
              <a:off x="7715697" y="47894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2" name="Line 63"/>
            <p:cNvSpPr>
              <a:spLocks noChangeShapeType="1"/>
            </p:cNvSpPr>
            <p:nvPr/>
          </p:nvSpPr>
          <p:spPr bwMode="auto">
            <a:xfrm>
              <a:off x="7715697" y="5246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3" name="Oval 23"/>
            <p:cNvSpPr>
              <a:spLocks noChangeArrowheads="1"/>
            </p:cNvSpPr>
            <p:nvPr/>
          </p:nvSpPr>
          <p:spPr bwMode="auto">
            <a:xfrm>
              <a:off x="6113165" y="4108921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4" name="Line 57"/>
            <p:cNvSpPr>
              <a:spLocks noChangeShapeType="1"/>
            </p:cNvSpPr>
            <p:nvPr/>
          </p:nvSpPr>
          <p:spPr bwMode="auto">
            <a:xfrm>
              <a:off x="6184602" y="4261321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5" name="Oval 25"/>
            <p:cNvSpPr>
              <a:spLocks noChangeArrowheads="1"/>
            </p:cNvSpPr>
            <p:nvPr/>
          </p:nvSpPr>
          <p:spPr bwMode="auto">
            <a:xfrm>
              <a:off x="7647798" y="409828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Line 62"/>
            <p:cNvSpPr>
              <a:spLocks noChangeShapeType="1"/>
            </p:cNvSpPr>
            <p:nvPr/>
          </p:nvSpPr>
          <p:spPr bwMode="auto">
            <a:xfrm>
              <a:off x="7719235" y="425068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7" name="Line 13"/>
            <p:cNvSpPr>
              <a:spLocks noChangeShapeType="1"/>
            </p:cNvSpPr>
            <p:nvPr/>
          </p:nvSpPr>
          <p:spPr bwMode="auto">
            <a:xfrm>
              <a:off x="7110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 flipV="1">
              <a:off x="7446275" y="836712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7444688" y="1827312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7049400" y="1687612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7154175" y="2035275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4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2-band K-mixing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688"/>
            <a:ext cx="4666973" cy="255782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539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K=8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951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K=0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791600" y="332068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4283984" y="2141816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4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852000"/>
            <a:ext cx="4575117" cy="2660281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4572000" y="3492000"/>
            <a:ext cx="25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Clebsch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Gordan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coefficient: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rot="4380000">
            <a:off x="3903340" y="1980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1943398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2" y="3459056"/>
            <a:ext cx="3307080" cy="3066288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159392" y="4962056"/>
            <a:ext cx="342000" cy="34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blipFill rotWithShape="1">
                <a:blip r:embed="rId6"/>
                <a:stretch>
                  <a:fillRect l="-431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2880000" y="51571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between rotational motion and single particle excitation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=8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96154" r="-12903" b="-1557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07043"/>
              </p:ext>
            </p:extLst>
          </p:nvPr>
        </p:nvGraphicFramePr>
        <p:xfrm>
          <a:off x="4283968" y="2852936"/>
          <a:ext cx="482453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3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reaction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projectile energy (MeV)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de-DE" sz="1000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de-DE" sz="100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endParaRPr lang="en-US" sz="1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Hf(n,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US" sz="1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R.G. Helmer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A211,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1 (1973)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,p2n)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≤85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F.W.N. de Boer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A263,1 (1976)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J. Van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Klinken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A339, 189 (1980)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52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Ta(p,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92.5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W.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Kutschera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Radio. Beam Conf., 345 (1989)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Yb(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T.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Khoo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Phys. Lett. 67B, 271 (1977)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76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Kugler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priv. communication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288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NUPECC News 1991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580000" y="234000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in the past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320000" y="2880000"/>
            <a:ext cx="4752000" cy="2340000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IIT-Ropar\NuclearPhysics\HJW\Hf-178\picture\p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44000"/>
            <a:ext cx="2243938" cy="34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80000" y="234000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IIT-Ropar\NuclearPhysics\HJW\Hf-178\picture\p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00" y="2844000"/>
            <a:ext cx="3904488" cy="17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80000" y="234000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IIT-Ropar\NuclearPhysics\HJW\Hf-178\picture\p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2880000"/>
            <a:ext cx="3799942" cy="18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80000" y="3240000"/>
            <a:ext cx="419698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moment µ(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7.3±0.2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4-qp state: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π[514]9/2+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[404]7/2 +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[514]7/2+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[624]9/2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,2n)</a:t>
            </a:r>
            <a:r>
              <a:rPr 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separation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separation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preparation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by M.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Hussonnois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(IN2P3-CNRS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France)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Oganessian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J. Phys. G: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18 (1992),393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70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176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𝑌𝑏</m:t>
                        </m:r>
                      </m:e>
                    </m:sPre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sPre>
                      <m:sPre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72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178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𝐻𝑓</m:t>
                        </m:r>
                      </m:e>
                    </m:sPre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rate for 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178m2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   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atoms</a:t>
                </a:r>
              </a:p>
              <a:p>
                <a:endPara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radioactive decay: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31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7.1·10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γ-multiplicity to the ground state M</a:t>
                </a:r>
                <a:r>
                  <a:rPr lang="el-GR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~5</a:t>
                </a:r>
              </a:p>
              <a:p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γ-ray count rate in 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3.6·10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blipFill>
                <a:blip r:embed="rId3"/>
                <a:stretch>
                  <a:fillRect l="-949" t="-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3600000"/>
            <a:ext cx="2654046" cy="276626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36790"/>
              </p:ext>
            </p:extLst>
          </p:nvPr>
        </p:nvGraphicFramePr>
        <p:xfrm>
          <a:off x="5760000" y="2160000"/>
          <a:ext cx="320433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C-backing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2.0·10</a:t>
                      </a:r>
                      <a:r>
                        <a:rPr lang="en-US" sz="1200" baseline="30000" dirty="0" smtClean="0"/>
                        <a:t>18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0.9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3.2·10</a:t>
                      </a:r>
                      <a:r>
                        <a:rPr lang="en-US" sz="1200" baseline="30000" dirty="0" smtClean="0"/>
                        <a:t>16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178</a:t>
                      </a:r>
                      <a:r>
                        <a:rPr lang="en-US" sz="1200" dirty="0" smtClean="0"/>
                        <a:t>Hf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4.7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1.6·10</a:t>
                      </a:r>
                      <a:r>
                        <a:rPr lang="en-US" sz="1200" baseline="30000" dirty="0" smtClean="0"/>
                        <a:t>16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178m2</a:t>
                      </a:r>
                      <a:r>
                        <a:rPr lang="en-US" sz="1200" dirty="0" smtClean="0"/>
                        <a:t>Hf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0.24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8.0·10</a:t>
                      </a:r>
                      <a:r>
                        <a:rPr lang="en-US" sz="1200" baseline="30000" dirty="0" smtClean="0"/>
                        <a:t>14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C-cover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5.5·10</a:t>
                      </a:r>
                      <a:r>
                        <a:rPr lang="en-US" sz="1200" baseline="30000" dirty="0" smtClean="0"/>
                        <a:t>17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588224" y="1794302"/>
            <a:ext cx="1168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Targets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analysis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2" y="1044000"/>
            <a:ext cx="4578096" cy="32369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6480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 p-scattering experiment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43200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analysis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57170"/>
              </p:ext>
            </p:extLst>
          </p:nvPr>
        </p:nvGraphicFramePr>
        <p:xfrm>
          <a:off x="1524000" y="4752000"/>
          <a:ext cx="6095999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en-US" sz="14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178m2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1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</a:t>
                      </a:r>
                      <a:endParaRPr lang="en-US" sz="14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counts/s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35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3645</a:t>
                      </a:r>
                      <a:endParaRPr lang="en-US" sz="14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counts/s</a:t>
                      </a: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6120000"/>
                <a:ext cx="4471032" cy="405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isomer-to ground state ratio: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𝑔𝑠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=2%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71032" cy="405496"/>
              </a:xfrm>
              <a:prstGeom prst="rect">
                <a:avLst/>
              </a:prstGeom>
              <a:blipFill>
                <a:blip r:embed="rId4"/>
                <a:stretch>
                  <a:fillRect l="-817" t="-140909" b="-2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/>
          <p:nvPr/>
        </p:nvCxnSpPr>
        <p:spPr>
          <a:xfrm rot="-2700000">
            <a:off x="3656186" y="3093822"/>
            <a:ext cx="252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-2700000">
            <a:off x="3612728" y="3263272"/>
            <a:ext cx="324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2700000">
            <a:off x="3594728" y="3443272"/>
            <a:ext cx="360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-2700000">
            <a:off x="3600000" y="3618000"/>
            <a:ext cx="360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-2700000">
            <a:off x="3816904" y="3725096"/>
            <a:ext cx="108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-2700000">
            <a:off x="3672000" y="2934000"/>
            <a:ext cx="108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-2700000">
            <a:off x="3816000" y="2820728"/>
            <a:ext cx="72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-2700000">
            <a:off x="4122000" y="3204000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-2700000">
            <a:off x="4093456" y="3394544"/>
            <a:ext cx="43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-2700000">
            <a:off x="4057456" y="3582000"/>
            <a:ext cx="50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-2700000">
            <a:off x="4284904" y="3689096"/>
            <a:ext cx="25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2700000">
            <a:off x="4163272" y="3024000"/>
            <a:ext cx="21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-2700000">
            <a:off x="4183908" y="2837892"/>
            <a:ext cx="1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-2700000">
            <a:off x="4183908" y="2647092"/>
            <a:ext cx="10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2700000">
            <a:off x="4356000" y="2898000"/>
            <a:ext cx="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-2700000">
            <a:off x="4608000" y="3672000"/>
            <a:ext cx="21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-2700000">
            <a:off x="4608000" y="3492000"/>
            <a:ext cx="21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-2700000">
            <a:off x="4626000" y="3288728"/>
            <a:ext cx="18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2700000">
            <a:off x="4672544" y="3085456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-2700000">
            <a:off x="4878000" y="3695272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-2700000">
            <a:off x="4878000" y="3528000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-2700000">
            <a:off x="4878000" y="3348000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-2700000">
            <a:off x="4901272" y="3180728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-2700000">
            <a:off x="4896000" y="3024000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-2700000">
            <a:off x="4896000" y="2844000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-2700000">
            <a:off x="5414912" y="3636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-2700000">
            <a:off x="5418000" y="3420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-2700000">
            <a:off x="5441272" y="3216728"/>
            <a:ext cx="32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-2700000">
            <a:off x="5436000" y="3024000"/>
            <a:ext cx="32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2700000">
            <a:off x="5503632" y="2848368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-2700000">
            <a:off x="5526000" y="2676728"/>
            <a:ext cx="7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-2700000">
            <a:off x="5526000" y="2502000"/>
            <a:ext cx="7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-2700000">
            <a:off x="5610728" y="2759272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-2700000">
            <a:off x="5618636" y="2562364"/>
            <a:ext cx="9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2700000">
            <a:off x="5832000" y="3636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-2700000">
            <a:off x="5826728" y="3425272"/>
            <a:ext cx="39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-2700000">
            <a:off x="5832000" y="3204000"/>
            <a:ext cx="39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-2700000">
            <a:off x="5943088" y="2930912"/>
            <a:ext cx="25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-2700000">
            <a:off x="5986544" y="2725456"/>
            <a:ext cx="18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-2700000">
            <a:off x="5996636" y="2490364"/>
            <a:ext cx="16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-2700000">
            <a:off x="6014636" y="2274364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-2700000">
            <a:off x="6037908" y="2071092"/>
            <a:ext cx="9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-2700000">
            <a:off x="6006728" y="3623272"/>
            <a:ext cx="39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-2700000">
            <a:off x="6099816" y="3404184"/>
            <a:ext cx="288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-2700000">
            <a:off x="6156000" y="3175456"/>
            <a:ext cx="21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-2700000">
            <a:off x="6202544" y="2977456"/>
            <a:ext cx="144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-2700000">
            <a:off x="6212636" y="2778364"/>
            <a:ext cx="12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-2700000">
            <a:off x="6238544" y="2581456"/>
            <a:ext cx="72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10000"/>
            <a:ext cx="8844410" cy="5172500"/>
            <a:chOff x="0" y="1380700"/>
            <a:chExt cx="8844410" cy="5172500"/>
          </a:xfrm>
        </p:grpSpPr>
        <p:sp>
          <p:nvSpPr>
            <p:cNvPr id="169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0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1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08709"/>
                </p:ext>
              </p:extLst>
            </p:nvPr>
          </p:nvGraphicFramePr>
          <p:xfrm>
            <a:off x="1880196" y="6019800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Equation" r:id="rId5" imgW="215713" imgH="253780" progId="Equation.DSMT4">
                    <p:embed/>
                  </p:oleObj>
                </mc:Choice>
                <mc:Fallback>
                  <p:oleObj name="Equation" r:id="rId5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0196" y="6019800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71"/>
            <p:cNvSpPr>
              <a:spLocks noChangeShapeType="1"/>
            </p:cNvSpPr>
            <p:nvPr/>
          </p:nvSpPr>
          <p:spPr bwMode="auto">
            <a:xfrm flipV="1">
              <a:off x="2032596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3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4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5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6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7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8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9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0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1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2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3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4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5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6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7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8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9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0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1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2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3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4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5" name="Oval 29"/>
            <p:cNvSpPr>
              <a:spLocks noChangeArrowheads="1"/>
            </p:cNvSpPr>
            <p:nvPr/>
          </p:nvSpPr>
          <p:spPr bwMode="auto">
            <a:xfrm>
              <a:off x="5815460" y="4070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6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7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98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99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200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201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202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203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204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6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7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8" name="Line 56"/>
            <p:cNvSpPr>
              <a:spLocks noChangeShapeType="1"/>
            </p:cNvSpPr>
            <p:nvPr/>
          </p:nvSpPr>
          <p:spPr bwMode="auto">
            <a:xfrm flipV="1">
              <a:off x="5886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9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0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1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2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3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4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21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171766"/>
                </p:ext>
              </p:extLst>
            </p:nvPr>
          </p:nvGraphicFramePr>
          <p:xfrm>
            <a:off x="5810697" y="2394118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Equation" r:id="rId7" imgW="215713" imgH="253780" progId="Equation.DSMT4">
                    <p:embed/>
                  </p:oleObj>
                </mc:Choice>
                <mc:Fallback>
                  <p:oleObj name="Equation" r:id="rId7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697" y="2394118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" name="Oval 25"/>
            <p:cNvSpPr>
              <a:spLocks noChangeArrowheads="1"/>
            </p:cNvSpPr>
            <p:nvPr/>
          </p:nvSpPr>
          <p:spPr bwMode="auto">
            <a:xfrm>
              <a:off x="7647798" y="467477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7" name="Line 62"/>
            <p:cNvSpPr>
              <a:spLocks noChangeShapeType="1"/>
            </p:cNvSpPr>
            <p:nvPr/>
          </p:nvSpPr>
          <p:spPr bwMode="auto">
            <a:xfrm>
              <a:off x="7719235" y="482717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8" name="Line 67"/>
            <p:cNvSpPr>
              <a:spLocks noChangeShapeType="1"/>
            </p:cNvSpPr>
            <p:nvPr/>
          </p:nvSpPr>
          <p:spPr bwMode="auto">
            <a:xfrm flipV="1">
              <a:off x="7446275" y="1380700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9" name="Line 68"/>
            <p:cNvSpPr>
              <a:spLocks noChangeShapeType="1"/>
            </p:cNvSpPr>
            <p:nvPr/>
          </p:nvSpPr>
          <p:spPr bwMode="auto">
            <a:xfrm>
              <a:off x="7444688" y="2371300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0" name="Oval 70"/>
            <p:cNvSpPr>
              <a:spLocks noChangeAspect="1" noChangeArrowheads="1"/>
            </p:cNvSpPr>
            <p:nvPr/>
          </p:nvSpPr>
          <p:spPr bwMode="auto">
            <a:xfrm>
              <a:off x="7049400" y="2231600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1" name="Oval 71"/>
            <p:cNvSpPr>
              <a:spLocks noChangeAspect="1" noChangeArrowheads="1"/>
            </p:cNvSpPr>
            <p:nvPr/>
          </p:nvSpPr>
          <p:spPr bwMode="auto">
            <a:xfrm rot="19760150">
              <a:off x="7319275" y="1985538"/>
              <a:ext cx="269875" cy="7635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2" name="Line 72"/>
            <p:cNvSpPr>
              <a:spLocks noChangeShapeType="1"/>
            </p:cNvSpPr>
            <p:nvPr/>
          </p:nvSpPr>
          <p:spPr bwMode="auto">
            <a:xfrm flipH="1">
              <a:off x="8381313" y="1596600"/>
              <a:ext cx="17462" cy="765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3" name="Oval 73"/>
            <p:cNvSpPr>
              <a:spLocks noChangeAspect="1" noChangeArrowheads="1"/>
            </p:cNvSpPr>
            <p:nvPr/>
          </p:nvSpPr>
          <p:spPr bwMode="auto">
            <a:xfrm rot="17859314">
              <a:off x="7322451" y="1922037"/>
              <a:ext cx="292100" cy="911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24" name="Picture 74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688" y="1956963"/>
              <a:ext cx="111125" cy="11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75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050" y="2533225"/>
              <a:ext cx="111125" cy="11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Rectangle 76"/>
            <p:cNvSpPr>
              <a:spLocks noChangeArrowheads="1"/>
            </p:cNvSpPr>
            <p:nvPr/>
          </p:nvSpPr>
          <p:spPr bwMode="auto">
            <a:xfrm>
              <a:off x="8093975" y="2363363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K&gt;0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27" name="Line 77"/>
            <p:cNvSpPr>
              <a:spLocks noChangeShapeType="1"/>
            </p:cNvSpPr>
            <p:nvPr/>
          </p:nvSpPr>
          <p:spPr bwMode="auto">
            <a:xfrm flipV="1">
              <a:off x="7433575" y="1883938"/>
              <a:ext cx="371475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8" name="Line 78"/>
            <p:cNvSpPr>
              <a:spLocks noChangeShapeType="1"/>
            </p:cNvSpPr>
            <p:nvPr/>
          </p:nvSpPr>
          <p:spPr bwMode="auto">
            <a:xfrm flipV="1">
              <a:off x="7805050" y="1525163"/>
              <a:ext cx="647700" cy="3587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9" name="Line 79"/>
            <p:cNvSpPr>
              <a:spLocks noChangeShapeType="1"/>
            </p:cNvSpPr>
            <p:nvPr/>
          </p:nvSpPr>
          <p:spPr bwMode="auto">
            <a:xfrm flipV="1">
              <a:off x="7443100" y="1525163"/>
              <a:ext cx="1009650" cy="822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0" name="Text Box 80"/>
            <p:cNvSpPr txBox="1">
              <a:spLocks noChangeArrowheads="1"/>
            </p:cNvSpPr>
            <p:nvPr/>
          </p:nvSpPr>
          <p:spPr bwMode="auto">
            <a:xfrm>
              <a:off x="7373250" y="166168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231" name="Text Box 81"/>
            <p:cNvSpPr txBox="1">
              <a:spLocks noChangeArrowheads="1"/>
            </p:cNvSpPr>
            <p:nvPr/>
          </p:nvSpPr>
          <p:spPr bwMode="auto">
            <a:xfrm>
              <a:off x="7805050" y="1380700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32" name="Text Box 82"/>
            <p:cNvSpPr txBox="1">
              <a:spLocks noChangeArrowheads="1"/>
            </p:cNvSpPr>
            <p:nvPr/>
          </p:nvSpPr>
          <p:spPr bwMode="auto">
            <a:xfrm>
              <a:off x="7805050" y="188393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176</a:t>
            </a:r>
            <a:r>
              <a:rPr lang="en-US" dirty="0" smtClean="0"/>
              <a:t>Yb(</a:t>
            </a:r>
            <a:r>
              <a:rPr lang="el-GR" dirty="0" smtClean="0"/>
              <a:t>α</a:t>
            </a:r>
            <a:r>
              <a:rPr lang="de-DE" dirty="0" smtClean="0"/>
              <a:t>,2n) </a:t>
            </a:r>
            <a:r>
              <a:rPr lang="en-US" dirty="0" smtClean="0"/>
              <a:t>reaction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432304" cy="21976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56000"/>
            <a:ext cx="2505456" cy="23195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80000"/>
            <a:ext cx="4340352" cy="51480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6000" y="2880000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 enriched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6000" y="5652000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99.998% enriched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48000" y="1260000"/>
            <a:ext cx="1096775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 </a:t>
            </a:r>
          </a:p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enriched 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848000" y="3368605"/>
            <a:ext cx="1096775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99.998% </a:t>
            </a:r>
          </a:p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enriched 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1638855" y="1818804"/>
            <a:ext cx="152400" cy="11680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1791255" y="1700808"/>
            <a:ext cx="404482" cy="1179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2195738" y="1268760"/>
            <a:ext cx="558262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2656800" y="1728000"/>
            <a:ext cx="180000" cy="10980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664000" y="4381200"/>
            <a:ext cx="180000" cy="12240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1486455" y="507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172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39" name="Textfeld 38"/>
          <p:cNvSpPr txBox="1"/>
          <p:nvPr/>
        </p:nvSpPr>
        <p:spPr>
          <a:xfrm>
            <a:off x="1872000" y="489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174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0" name="Textfeld 39"/>
          <p:cNvSpPr txBox="1"/>
          <p:nvPr/>
        </p:nvSpPr>
        <p:spPr>
          <a:xfrm>
            <a:off x="2016000" y="50484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175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1" name="Textfeld 40"/>
          <p:cNvSpPr txBox="1"/>
          <p:nvPr/>
        </p:nvSpPr>
        <p:spPr>
          <a:xfrm>
            <a:off x="2196000" y="388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176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2" name="Textfeld 41"/>
          <p:cNvSpPr txBox="1"/>
          <p:nvPr/>
        </p:nvSpPr>
        <p:spPr>
          <a:xfrm>
            <a:off x="2412000" y="363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177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592000" y="37884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>
                <a:solidFill>
                  <a:srgbClr val="FF0000"/>
                </a:solidFill>
              </a:rPr>
              <a:t>178</a:t>
            </a:r>
            <a:r>
              <a:rPr lang="en-US" sz="1000" dirty="0" smtClean="0">
                <a:solidFill>
                  <a:srgbClr val="FF0000"/>
                </a:solidFill>
              </a:rPr>
              <a:t>Hf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854800" y="406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179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5" name="Textfeld 44"/>
          <p:cNvSpPr txBox="1"/>
          <p:nvPr/>
        </p:nvSpPr>
        <p:spPr>
          <a:xfrm>
            <a:off x="2052000" y="1404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175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6" name="Textfeld 45"/>
          <p:cNvSpPr txBox="1"/>
          <p:nvPr/>
        </p:nvSpPr>
        <p:spPr>
          <a:xfrm>
            <a:off x="1692000" y="154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173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7" name="Textfeld 46"/>
          <p:cNvSpPr txBox="1"/>
          <p:nvPr/>
        </p:nvSpPr>
        <p:spPr>
          <a:xfrm>
            <a:off x="1458000" y="171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172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8" name="Textfeld 47"/>
          <p:cNvSpPr txBox="1"/>
          <p:nvPr/>
        </p:nvSpPr>
        <p:spPr>
          <a:xfrm>
            <a:off x="1278000" y="216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171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1486455" y="1935611"/>
            <a:ext cx="152400" cy="4675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1098000" y="2412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170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cxnSp>
        <p:nvCxnSpPr>
          <p:cNvPr id="21" name="Gerade Verbindung 20"/>
          <p:cNvCxnSpPr/>
          <p:nvPr/>
        </p:nvCxnSpPr>
        <p:spPr>
          <a:xfrm rot="360000" flipH="1">
            <a:off x="1296000" y="2412000"/>
            <a:ext cx="17965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592000" y="108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>
                <a:solidFill>
                  <a:srgbClr val="FF0000"/>
                </a:solidFill>
              </a:rPr>
              <a:t>178</a:t>
            </a:r>
            <a:r>
              <a:rPr lang="en-US" sz="1000" dirty="0" smtClean="0">
                <a:solidFill>
                  <a:srgbClr val="FF0000"/>
                </a:solidFill>
              </a:rPr>
              <a:t>Hf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53" name="Gerade Verbindung 52"/>
          <p:cNvCxnSpPr/>
          <p:nvPr/>
        </p:nvCxnSpPr>
        <p:spPr>
          <a:xfrm flipH="1">
            <a:off x="2196000" y="4221888"/>
            <a:ext cx="216000" cy="11513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>
            <a:off x="2412000" y="3964944"/>
            <a:ext cx="152400" cy="2569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2564400" y="3964944"/>
            <a:ext cx="189600" cy="1284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 flipV="1">
            <a:off x="2746800" y="4093416"/>
            <a:ext cx="168554" cy="2877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with the GSI-MPI Crystal Ball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648712" cy="41361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6552"/>
            <a:ext cx="4401312" cy="32034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0000" y="522000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en-US" sz="1400" b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80000" y="720000"/>
            <a:ext cx="2715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and resolutions FWHM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5.5% at 1332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2.8 ns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W(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14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18-22%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25-30%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0001" y="2376000"/>
            <a:ext cx="43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basic observables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measured for the resulting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de-DE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-radiation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4752000" y="1008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752000" y="2160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824000" y="453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175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0000" y="3528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178m2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48000" y="3204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172</a:t>
            </a:r>
            <a:r>
              <a:rPr lang="en-US" dirty="0" smtClean="0">
                <a:solidFill>
                  <a:srgbClr val="0000CC"/>
                </a:solidFill>
              </a:rPr>
              <a:t>Lu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scheme of </a:t>
            </a:r>
            <a:r>
              <a:rPr lang="en-US" baseline="30000" dirty="0" smtClean="0"/>
              <a:t>175,178m2</a:t>
            </a:r>
            <a:r>
              <a:rPr lang="en-US" dirty="0" smtClean="0"/>
              <a:t>Hf, </a:t>
            </a:r>
            <a:r>
              <a:rPr lang="en-US" baseline="30000" dirty="0" smtClean="0"/>
              <a:t>172</a:t>
            </a:r>
            <a:r>
              <a:rPr lang="en-US" dirty="0" smtClean="0"/>
              <a:t>Lu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6552"/>
            <a:ext cx="4401312" cy="320344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824000" y="453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175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0000" y="3528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178m2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48000" y="3204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172</a:t>
            </a:r>
            <a:r>
              <a:rPr lang="en-US" dirty="0" smtClean="0">
                <a:solidFill>
                  <a:srgbClr val="0000CC"/>
                </a:solidFill>
              </a:rPr>
              <a:t>Lu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3"/>
            <a:ext cx="3811802" cy="36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Deuteron scattering </a:t>
            </a:r>
            <a:r>
              <a:rPr lang="en-US" dirty="0"/>
              <a:t>e</a:t>
            </a:r>
            <a:r>
              <a:rPr lang="en-US" dirty="0" smtClean="0"/>
              <a:t>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3939193" cy="28121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Q3D measurement at the Munich tandem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resolution: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6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Deylitz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C53 (1996), 1266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Deuteron</a:t>
            </a:r>
            <a:r>
              <a:rPr lang="en-US" dirty="0"/>
              <a:t> </a:t>
            </a:r>
            <a:r>
              <a:rPr lang="en-US" dirty="0" smtClean="0"/>
              <a:t>scattering </a:t>
            </a:r>
            <a:r>
              <a:rPr lang="en-US" dirty="0"/>
              <a:t>e</a:t>
            </a:r>
            <a:r>
              <a:rPr lang="en-US" dirty="0" smtClean="0"/>
              <a:t>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3939193" cy="28121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720000"/>
            <a:ext cx="3836739" cy="27945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Deylitz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C53 (1996), 1266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Q3D measurement at the Munich tandem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resolution: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68144" y="535334"/>
            <a:ext cx="1710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isomeric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 target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Deuteron scattering </a:t>
            </a:r>
            <a:r>
              <a:rPr lang="en-US" dirty="0"/>
              <a:t>e</a:t>
            </a:r>
            <a:r>
              <a:rPr lang="en-US" dirty="0" smtClean="0"/>
              <a:t>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Deylitz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C53 (1996), 1266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Q3D measurement at the Munich tandem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resolution: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700000"/>
            <a:ext cx="4590288" cy="341680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5260769" y="4895999"/>
            <a:ext cx="160317" cy="396000"/>
          </a:xfrm>
          <a:custGeom>
            <a:avLst/>
            <a:gdLst>
              <a:gd name="connsiteX0" fmla="*/ 0 w 160317"/>
              <a:gd name="connsiteY0" fmla="*/ 285008 h 285008"/>
              <a:gd name="connsiteX1" fmla="*/ 29688 w 160317"/>
              <a:gd name="connsiteY1" fmla="*/ 166255 h 285008"/>
              <a:gd name="connsiteX2" fmla="*/ 59376 w 160317"/>
              <a:gd name="connsiteY2" fmla="*/ 59377 h 285008"/>
              <a:gd name="connsiteX3" fmla="*/ 83127 w 160317"/>
              <a:gd name="connsiteY3" fmla="*/ 5938 h 285008"/>
              <a:gd name="connsiteX4" fmla="*/ 106878 w 160317"/>
              <a:gd name="connsiteY4" fmla="*/ 0 h 285008"/>
              <a:gd name="connsiteX5" fmla="*/ 124691 w 160317"/>
              <a:gd name="connsiteY5" fmla="*/ 35626 h 285008"/>
              <a:gd name="connsiteX6" fmla="*/ 154379 w 160317"/>
              <a:gd name="connsiteY6" fmla="*/ 130629 h 285008"/>
              <a:gd name="connsiteX7" fmla="*/ 160317 w 160317"/>
              <a:gd name="connsiteY7" fmla="*/ 172192 h 285008"/>
              <a:gd name="connsiteX8" fmla="*/ 0 w 160317"/>
              <a:gd name="connsiteY8" fmla="*/ 285008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17" h="285008">
                <a:moveTo>
                  <a:pt x="0" y="285008"/>
                </a:moveTo>
                <a:lnTo>
                  <a:pt x="29688" y="166255"/>
                </a:lnTo>
                <a:lnTo>
                  <a:pt x="59376" y="59377"/>
                </a:lnTo>
                <a:lnTo>
                  <a:pt x="83127" y="5938"/>
                </a:lnTo>
                <a:lnTo>
                  <a:pt x="106878" y="0"/>
                </a:lnTo>
                <a:lnTo>
                  <a:pt x="124691" y="35626"/>
                </a:lnTo>
                <a:lnTo>
                  <a:pt x="154379" y="130629"/>
                </a:lnTo>
                <a:lnTo>
                  <a:pt x="160317" y="172192"/>
                </a:lnTo>
                <a:lnTo>
                  <a:pt x="0" y="2850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</a:t>
            </a:r>
            <a:r>
              <a:rPr lang="en-US" dirty="0"/>
              <a:t>D</a:t>
            </a:r>
            <a:r>
              <a:rPr lang="en-US" dirty="0" smtClean="0"/>
              <a:t>euteron </a:t>
            </a:r>
            <a:r>
              <a:rPr lang="en-US" dirty="0"/>
              <a:t>s</a:t>
            </a:r>
            <a:r>
              <a:rPr lang="en-US" dirty="0" smtClean="0"/>
              <a:t>cattering from K=16 isomer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36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Deylitz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C53 (1996), 1266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764000" y="639749"/>
            <a:ext cx="5394752" cy="26143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36000" y="1728000"/>
            <a:ext cx="36000" cy="91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772000" y="1296000"/>
            <a:ext cx="36000" cy="135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808000" y="828000"/>
            <a:ext cx="36000" cy="181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844000" y="900000"/>
            <a:ext cx="36000" cy="1764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916000" y="1584000"/>
            <a:ext cx="36000" cy="108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952000" y="1872000"/>
            <a:ext cx="36000" cy="79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268800" y="1764000"/>
            <a:ext cx="36000" cy="90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880000" y="1404000"/>
            <a:ext cx="36000" cy="12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304800" y="1152000"/>
            <a:ext cx="36000" cy="151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3340800" y="1404000"/>
            <a:ext cx="36000" cy="12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376800" y="1728000"/>
            <a:ext cx="36000" cy="936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412800" y="1944000"/>
            <a:ext cx="36000" cy="72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448800" y="2196000"/>
            <a:ext cx="36000" cy="46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4381200" y="1692000"/>
            <a:ext cx="36000" cy="97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4417200" y="1512000"/>
            <a:ext cx="36000" cy="115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4453200" y="1944000"/>
            <a:ext cx="36000" cy="72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4633200" y="2304000"/>
            <a:ext cx="36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669200" y="2088000"/>
            <a:ext cx="36000" cy="57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705200" y="2340000"/>
            <a:ext cx="36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642000" y="2492400"/>
            <a:ext cx="36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6080400" y="2304000"/>
            <a:ext cx="36000" cy="3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6116400" y="2088000"/>
            <a:ext cx="36000" cy="576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00000" y="3240000"/>
                <a:ext cx="1390381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178</m:t>
                              </m:r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den>
                      </m:f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3%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240000"/>
                <a:ext cx="1390381" cy="562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720000" y="3960000"/>
            <a:ext cx="661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performed at Munich tandem accelerator with Q3D spectrograph (45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W, Ta, Mo, Cu result from sputtering and migration process in the mass-separator facility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20000" y="4680000"/>
            <a:ext cx="556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356.5±0.4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member of rotational band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900000" y="5220000"/>
                <a:ext cx="1733360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178</m:t>
                                  </m:r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𝐻𝑓</m:t>
                                  </m:r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178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𝐻𝑓</m:t>
                                  </m:r>
                                </m:e>
                              </m:sPre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=1.48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220000"/>
                <a:ext cx="1733360" cy="56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of the K=16 isomer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720008"/>
            <a:ext cx="2663398" cy="419959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2530800" y="1052736"/>
            <a:ext cx="0" cy="82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545200" y="2924944"/>
            <a:ext cx="0" cy="77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810800" y="2996952"/>
            <a:ext cx="36000" cy="648000"/>
            <a:chOff x="1810800" y="2996952"/>
            <a:chExt cx="36000" cy="648000"/>
          </a:xfrm>
        </p:grpSpPr>
        <p:sp>
          <p:nvSpPr>
            <p:cNvPr id="19" name="Rechteck 1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376000" y="3140968"/>
            <a:ext cx="36000" cy="714632"/>
            <a:chOff x="2376000" y="3140968"/>
            <a:chExt cx="36000" cy="714632"/>
          </a:xfrm>
        </p:grpSpPr>
        <p:sp>
          <p:nvSpPr>
            <p:cNvPr id="22" name="Rechteck 21"/>
            <p:cNvSpPr/>
            <p:nvPr/>
          </p:nvSpPr>
          <p:spPr>
            <a:xfrm>
              <a:off x="2376000" y="3140968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376000" y="35748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69200" y="3348000"/>
            <a:ext cx="36000" cy="648000"/>
            <a:chOff x="2869200" y="3348000"/>
            <a:chExt cx="36000" cy="648000"/>
          </a:xfrm>
        </p:grpSpPr>
        <p:sp>
          <p:nvSpPr>
            <p:cNvPr id="25" name="Rechteck 24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38000" y="3744000"/>
            <a:ext cx="18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56000" y="3852000"/>
            <a:ext cx="18000" cy="10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ieren 31"/>
          <p:cNvGrpSpPr/>
          <p:nvPr/>
        </p:nvGrpSpPr>
        <p:grpSpPr>
          <a:xfrm>
            <a:off x="2851200" y="1548000"/>
            <a:ext cx="36000" cy="648000"/>
            <a:chOff x="2869200" y="3348000"/>
            <a:chExt cx="36000" cy="648000"/>
          </a:xfrm>
        </p:grpSpPr>
        <p:sp>
          <p:nvSpPr>
            <p:cNvPr id="33" name="Rechteck 32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365200" y="1332000"/>
            <a:ext cx="36000" cy="712800"/>
            <a:chOff x="2365200" y="1332000"/>
            <a:chExt cx="36000" cy="712800"/>
          </a:xfrm>
        </p:grpSpPr>
        <p:sp>
          <p:nvSpPr>
            <p:cNvPr id="36" name="Rechteck 35"/>
            <p:cNvSpPr/>
            <p:nvPr/>
          </p:nvSpPr>
          <p:spPr>
            <a:xfrm>
              <a:off x="2365200" y="1332000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365200" y="17640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800000" y="1152000"/>
            <a:ext cx="36000" cy="648000"/>
            <a:chOff x="1810800" y="2996952"/>
            <a:chExt cx="36000" cy="648000"/>
          </a:xfrm>
        </p:grpSpPr>
        <p:sp>
          <p:nvSpPr>
            <p:cNvPr id="39" name="Rechteck 3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600000" y="90000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→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4.8 MeV/u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600000" y="2160000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“artificial”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00000" y="4140000"/>
            <a:ext cx="245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isomeric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=0.6%           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e>
                      </m:sPre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𝑎𝑡𝑜𝑚𝑠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600000" y="5400000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performed at UNILAC accelerator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600000" y="5760000"/>
            <a:ext cx="37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357.4±0.3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17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16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K=16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8.2±1.1 b    rigid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60000" y="6300000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Lubkiewicz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Z. Phys. A355 (1996), 377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of the K=16 isomer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720008"/>
            <a:ext cx="2663398" cy="419959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2530800" y="1052736"/>
            <a:ext cx="0" cy="82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545200" y="2924944"/>
            <a:ext cx="0" cy="77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810800" y="2996952"/>
            <a:ext cx="36000" cy="648000"/>
            <a:chOff x="1810800" y="2996952"/>
            <a:chExt cx="36000" cy="648000"/>
          </a:xfrm>
        </p:grpSpPr>
        <p:sp>
          <p:nvSpPr>
            <p:cNvPr id="19" name="Rechteck 1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376000" y="3140968"/>
            <a:ext cx="36000" cy="714632"/>
            <a:chOff x="2376000" y="3140968"/>
            <a:chExt cx="36000" cy="714632"/>
          </a:xfrm>
        </p:grpSpPr>
        <p:sp>
          <p:nvSpPr>
            <p:cNvPr id="22" name="Rechteck 21"/>
            <p:cNvSpPr/>
            <p:nvPr/>
          </p:nvSpPr>
          <p:spPr>
            <a:xfrm>
              <a:off x="2376000" y="3140968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376000" y="35748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69200" y="3348000"/>
            <a:ext cx="36000" cy="648000"/>
            <a:chOff x="2869200" y="3348000"/>
            <a:chExt cx="36000" cy="648000"/>
          </a:xfrm>
        </p:grpSpPr>
        <p:sp>
          <p:nvSpPr>
            <p:cNvPr id="25" name="Rechteck 24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38000" y="3744000"/>
            <a:ext cx="18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56000" y="3852000"/>
            <a:ext cx="18000" cy="10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ieren 31"/>
          <p:cNvGrpSpPr/>
          <p:nvPr/>
        </p:nvGrpSpPr>
        <p:grpSpPr>
          <a:xfrm>
            <a:off x="2851200" y="1548000"/>
            <a:ext cx="36000" cy="648000"/>
            <a:chOff x="2869200" y="3348000"/>
            <a:chExt cx="36000" cy="648000"/>
          </a:xfrm>
        </p:grpSpPr>
        <p:sp>
          <p:nvSpPr>
            <p:cNvPr id="33" name="Rechteck 32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365200" y="1332000"/>
            <a:ext cx="36000" cy="712800"/>
            <a:chOff x="2365200" y="1332000"/>
            <a:chExt cx="36000" cy="712800"/>
          </a:xfrm>
        </p:grpSpPr>
        <p:sp>
          <p:nvSpPr>
            <p:cNvPr id="36" name="Rechteck 35"/>
            <p:cNvSpPr/>
            <p:nvPr/>
          </p:nvSpPr>
          <p:spPr>
            <a:xfrm>
              <a:off x="2365200" y="1332000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365200" y="17640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800000" y="1152000"/>
            <a:ext cx="36000" cy="648000"/>
            <a:chOff x="1810800" y="2996952"/>
            <a:chExt cx="36000" cy="648000"/>
          </a:xfrm>
        </p:grpSpPr>
        <p:sp>
          <p:nvSpPr>
            <p:cNvPr id="39" name="Rechteck 3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600000" y="90000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→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4.8 MeV/u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600000" y="2160000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“artificial”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-spectrum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00000" y="4140000"/>
            <a:ext cx="245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-spectrum with isomeric target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=0.6%           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e>
                      </m:sPre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𝑎𝑡𝑜𝑚𝑠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600000" y="5400000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performed at UNILAC accelerator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600000" y="5760000"/>
            <a:ext cx="42605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357.4±0.3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17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16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K=16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8.2±1.1 b   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60000" y="6300000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Lubkiewicz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Z. Phys. A355 (1996), 377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0" y="1440000"/>
            <a:ext cx="3419856" cy="24213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98000" y="2564904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357 </a:t>
            </a:r>
            <a:r>
              <a:rPr lang="en-US" sz="1000" b="1" dirty="0" err="1" smtClean="0">
                <a:solidFill>
                  <a:srgbClr val="FF0000"/>
                </a:solidFill>
              </a:rPr>
              <a:t>keV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1000" b="1" dirty="0" smtClean="0">
                <a:solidFill>
                  <a:srgbClr val="0000CC"/>
                </a:solidFill>
              </a:rPr>
              <a:t>722 </a:t>
            </a:r>
            <a:r>
              <a:rPr lang="en-US" sz="1000" b="1" dirty="0" err="1" smtClean="0">
                <a:solidFill>
                  <a:srgbClr val="0000CC"/>
                </a:solidFill>
              </a:rPr>
              <a:t>keV</a:t>
            </a:r>
            <a:endParaRPr lang="en-US" sz="1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the beam </a:t>
            </a:r>
            <a:r>
              <a:rPr lang="en-US" dirty="0"/>
              <a:t>c</a:t>
            </a:r>
            <a:r>
              <a:rPr lang="en-US" dirty="0" smtClean="0"/>
              <a:t>urrent due to a limitation in particle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900000" y="1440000"/>
            <a:ext cx="53698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thickness: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particles/cm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       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(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particles/s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luminosity                    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cross section       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[b]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rate in particle counter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810000"/>
            <a:ext cx="8844410" cy="4973570"/>
            <a:chOff x="0" y="1380700"/>
            <a:chExt cx="8844410" cy="4973570"/>
          </a:xfrm>
        </p:grpSpPr>
        <p:sp>
          <p:nvSpPr>
            <p:cNvPr id="68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8967976"/>
                </p:ext>
              </p:extLst>
            </p:nvPr>
          </p:nvGraphicFramePr>
          <p:xfrm>
            <a:off x="2362200" y="5791200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Equation" r:id="rId5" imgW="228501" imgH="253890" progId="Equation.DSMT4">
                    <p:embed/>
                  </p:oleObj>
                </mc:Choice>
                <mc:Fallback>
                  <p:oleObj name="Equation" r:id="rId5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791200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V="1">
              <a:off x="2514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4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7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2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3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7339460" y="4070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03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4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6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7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8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9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0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1" name="Line 61"/>
            <p:cNvSpPr>
              <a:spLocks noChangeShapeType="1"/>
            </p:cNvSpPr>
            <p:nvPr/>
          </p:nvSpPr>
          <p:spPr bwMode="auto">
            <a:xfrm flipV="1">
              <a:off x="7410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2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3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11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969257"/>
                </p:ext>
              </p:extLst>
            </p:nvPr>
          </p:nvGraphicFramePr>
          <p:xfrm>
            <a:off x="7248972" y="2394118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Equation" r:id="rId7" imgW="228501" imgH="253890" progId="Equation.DSMT4">
                    <p:embed/>
                  </p:oleObj>
                </mc:Choice>
                <mc:Fallback>
                  <p:oleObj name="Equation" r:id="rId7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8972" y="2394118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Oval 23"/>
            <p:cNvSpPr>
              <a:spLocks noChangeArrowheads="1"/>
            </p:cNvSpPr>
            <p:nvPr/>
          </p:nvSpPr>
          <p:spPr bwMode="auto">
            <a:xfrm>
              <a:off x="6113165" y="4685406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6" name="Line 57"/>
            <p:cNvSpPr>
              <a:spLocks noChangeShapeType="1"/>
            </p:cNvSpPr>
            <p:nvPr/>
          </p:nvSpPr>
          <p:spPr bwMode="auto">
            <a:xfrm>
              <a:off x="6184602" y="4837806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7" name="Line 67"/>
            <p:cNvSpPr>
              <a:spLocks noChangeShapeType="1"/>
            </p:cNvSpPr>
            <p:nvPr/>
          </p:nvSpPr>
          <p:spPr bwMode="auto">
            <a:xfrm flipV="1">
              <a:off x="5680483" y="1380700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Line 68"/>
            <p:cNvSpPr>
              <a:spLocks noChangeShapeType="1"/>
            </p:cNvSpPr>
            <p:nvPr/>
          </p:nvSpPr>
          <p:spPr bwMode="auto">
            <a:xfrm>
              <a:off x="5678896" y="2371300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Oval 70"/>
            <p:cNvSpPr>
              <a:spLocks noChangeAspect="1" noChangeArrowheads="1"/>
            </p:cNvSpPr>
            <p:nvPr/>
          </p:nvSpPr>
          <p:spPr bwMode="auto">
            <a:xfrm>
              <a:off x="5283608" y="2231600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Oval 71"/>
            <p:cNvSpPr>
              <a:spLocks noChangeAspect="1" noChangeArrowheads="1"/>
            </p:cNvSpPr>
            <p:nvPr/>
          </p:nvSpPr>
          <p:spPr bwMode="auto">
            <a:xfrm rot="19760150">
              <a:off x="5553483" y="1985538"/>
              <a:ext cx="269875" cy="7635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Line 72"/>
            <p:cNvSpPr>
              <a:spLocks noChangeShapeType="1"/>
            </p:cNvSpPr>
            <p:nvPr/>
          </p:nvSpPr>
          <p:spPr bwMode="auto">
            <a:xfrm flipH="1">
              <a:off x="6615521" y="1596600"/>
              <a:ext cx="17462" cy="765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Oval 73"/>
            <p:cNvSpPr>
              <a:spLocks noChangeAspect="1" noChangeArrowheads="1"/>
            </p:cNvSpPr>
            <p:nvPr/>
          </p:nvSpPr>
          <p:spPr bwMode="auto">
            <a:xfrm rot="17859314">
              <a:off x="5556659" y="1922037"/>
              <a:ext cx="292100" cy="911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23" name="Picture 74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6" y="1956963"/>
              <a:ext cx="111125" cy="11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75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58" y="2533225"/>
              <a:ext cx="111125" cy="11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6328183" y="2363363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K&gt;0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26" name="Line 77"/>
            <p:cNvSpPr>
              <a:spLocks noChangeShapeType="1"/>
            </p:cNvSpPr>
            <p:nvPr/>
          </p:nvSpPr>
          <p:spPr bwMode="auto">
            <a:xfrm flipV="1">
              <a:off x="5667783" y="1883938"/>
              <a:ext cx="371475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Line 78"/>
            <p:cNvSpPr>
              <a:spLocks noChangeShapeType="1"/>
            </p:cNvSpPr>
            <p:nvPr/>
          </p:nvSpPr>
          <p:spPr bwMode="auto">
            <a:xfrm flipV="1">
              <a:off x="6039258" y="1525163"/>
              <a:ext cx="647700" cy="3587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Line 79"/>
            <p:cNvSpPr>
              <a:spLocks noChangeShapeType="1"/>
            </p:cNvSpPr>
            <p:nvPr/>
          </p:nvSpPr>
          <p:spPr bwMode="auto">
            <a:xfrm flipV="1">
              <a:off x="5677308" y="1525163"/>
              <a:ext cx="1009650" cy="822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Text Box 80"/>
            <p:cNvSpPr txBox="1">
              <a:spLocks noChangeArrowheads="1"/>
            </p:cNvSpPr>
            <p:nvPr/>
          </p:nvSpPr>
          <p:spPr bwMode="auto">
            <a:xfrm>
              <a:off x="5607458" y="166168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30" name="Text Box 81"/>
            <p:cNvSpPr txBox="1">
              <a:spLocks noChangeArrowheads="1"/>
            </p:cNvSpPr>
            <p:nvPr/>
          </p:nvSpPr>
          <p:spPr bwMode="auto">
            <a:xfrm>
              <a:off x="6039258" y="1380700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31" name="Text Box 82"/>
            <p:cNvSpPr txBox="1">
              <a:spLocks noChangeArrowheads="1"/>
            </p:cNvSpPr>
            <p:nvPr/>
          </p:nvSpPr>
          <p:spPr bwMode="auto">
            <a:xfrm>
              <a:off x="6039258" y="188393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4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70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176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𝑌𝑏</m:t>
                        </m:r>
                      </m:e>
                    </m:sPre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sPre>
                      <m:sPre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72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178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𝐻𝑓</m:t>
                        </m:r>
                      </m:e>
                    </m:sPre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rate for 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178m2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   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atoms</a:t>
                </a:r>
              </a:p>
              <a:p>
                <a:endPara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radioactive decay: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31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7.1·10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en-US" sz="16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γ-multiplicity to the ground state M</a:t>
                </a:r>
                <a:r>
                  <a:rPr lang="el-GR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~5</a:t>
                </a:r>
              </a:p>
              <a:p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γ-ray count rate in 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3.6·10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de-DE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blipFill>
                <a:blip r:embed="rId3"/>
                <a:stretch>
                  <a:fillRect l="-949" t="-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0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the </a:t>
            </a:r>
            <a:r>
              <a:rPr lang="el-GR" dirty="0" smtClean="0"/>
              <a:t>γ</a:t>
            </a:r>
            <a:r>
              <a:rPr lang="en-US" dirty="0" smtClean="0"/>
              <a:t>-background on the solid </a:t>
            </a:r>
            <a:r>
              <a:rPr lang="en-US" dirty="0"/>
              <a:t>a</a:t>
            </a:r>
            <a:r>
              <a:rPr lang="en-US" dirty="0" smtClean="0"/>
              <a:t>ngle of the Ge-detector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1440000"/>
                <a:ext cx="8013989" cy="412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γ-count rate in 4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the decay of the K=16 isomer:          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6.4·10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efficiency of a Ge-detector 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de-DE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</a:t>
                </a:r>
                <a:r>
                  <a:rPr lang="de-D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30%)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500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80%</a:t>
                </a:r>
              </a:p>
              <a:p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accepted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 count rate in a Ge-detector   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5100 [s</a:t>
                </a:r>
                <a:r>
                  <a:rPr lang="de-DE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 angle of  a Ge-detector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Ge-crystal: r = 3 cm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to the target: R = 15 cm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intrinsic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photopeak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efficiency for a 500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0.2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𝜴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𝟎𝟎𝟐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440000"/>
                <a:ext cx="8013989" cy="4125168"/>
              </a:xfrm>
              <a:prstGeom prst="rect">
                <a:avLst/>
              </a:prstGeom>
              <a:blipFill>
                <a:blip r:embed="rId2"/>
                <a:stretch>
                  <a:fillRect l="-685" t="-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of count </a:t>
            </a:r>
            <a:r>
              <a:rPr lang="en-US" dirty="0"/>
              <a:t>r</a:t>
            </a:r>
            <a:r>
              <a:rPr lang="en-US" dirty="0" smtClean="0"/>
              <a:t>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1440000"/>
                <a:ext cx="805861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current (100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pnA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6.25·10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thickness (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178m2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Hf)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[cm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                        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6.25·10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[s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 angle and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photopeak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efficiency of Ge-detector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=0.002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440000"/>
                <a:ext cx="8058616" cy="2031325"/>
              </a:xfrm>
              <a:prstGeom prst="rect">
                <a:avLst/>
              </a:prstGeom>
              <a:blipFill>
                <a:blip r:embed="rId2"/>
                <a:stretch>
                  <a:fillRect l="-681" t="-1502" b="-39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03034"/>
              </p:ext>
            </p:extLst>
          </p:nvPr>
        </p:nvGraphicFramePr>
        <p:xfrm>
          <a:off x="1547664" y="4140000"/>
          <a:ext cx="691276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projectile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l-G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de-D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beam current [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-count rate [h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208</a:t>
                      </a:r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136</a:t>
                      </a:r>
                      <a:r>
                        <a:rPr lang="en-US" dirty="0" smtClean="0"/>
                        <a:t>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216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84</a:t>
                      </a:r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170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53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Rotational band on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360000" y="6300000"/>
            <a:ext cx="2669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S.M. Mullins et al. Phys. Lett. B393 (1997), 279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720000"/>
            <a:ext cx="4649309" cy="334213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22000" y="100800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536000" y="1656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Δ</a:t>
            </a:r>
            <a:r>
              <a:rPr lang="de-DE" dirty="0" smtClean="0">
                <a:solidFill>
                  <a:srgbClr val="0000CC"/>
                </a:solidFill>
              </a:rPr>
              <a:t>I=1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76000" y="2700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Δ</a:t>
            </a:r>
            <a:r>
              <a:rPr lang="de-DE" dirty="0" smtClean="0">
                <a:solidFill>
                  <a:srgbClr val="0000CC"/>
                </a:solidFill>
              </a:rPr>
              <a:t>I=2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4320000"/>
            <a:ext cx="8217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Summed coincidence spectrum from projections made on transitions in the rotational band assigned to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000" y="46800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Be,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3n) 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    55, 60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0000" y="5040000"/>
            <a:ext cx="350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fusion reaction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charged-particle detectors cover 85% of 4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0000" y="5688000"/>
            <a:ext cx="389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E2/M1 mixing ratios  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=0.52(6)  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level </a:t>
            </a:r>
            <a:r>
              <a:rPr lang="en-US" dirty="0"/>
              <a:t>s</a:t>
            </a:r>
            <a:r>
              <a:rPr lang="en-US" dirty="0" smtClean="0"/>
              <a:t>cheme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20000" y="4860000"/>
            <a:ext cx="2279150" cy="978864"/>
            <a:chOff x="5862751" y="4293096"/>
            <a:chExt cx="2279150" cy="978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4906" r="-10383" b="-147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290593" cy="36193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43651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Q</a:t>
            </a:r>
            <a:r>
              <a:rPr lang="en-US" sz="1400" baseline="-25000" dirty="0" smtClean="0">
                <a:solidFill>
                  <a:srgbClr val="FF0000"/>
                </a:solidFill>
              </a:rPr>
              <a:t>20</a:t>
            </a:r>
            <a:r>
              <a:rPr lang="en-US" sz="1400" dirty="0" smtClean="0">
                <a:solidFill>
                  <a:srgbClr val="FF0000"/>
                </a:solidFill>
              </a:rPr>
              <a:t> = 7.0 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600000" y="2880000"/>
            <a:ext cx="1463862" cy="537967"/>
            <a:chOff x="3600000" y="2880000"/>
            <a:chExt cx="1463862" cy="537967"/>
          </a:xfrm>
        </p:grpSpPr>
        <p:sp>
          <p:nvSpPr>
            <p:cNvPr id="35" name="Textfeld 34"/>
            <p:cNvSpPr txBox="1"/>
            <p:nvPr/>
          </p:nvSpPr>
          <p:spPr>
            <a:xfrm>
              <a:off x="3600000" y="2880000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20</a:t>
              </a:r>
              <a:r>
                <a:rPr lang="en-US" sz="1400" dirty="0" smtClean="0">
                  <a:solidFill>
                    <a:srgbClr val="FF0000"/>
                  </a:solidFill>
                </a:rPr>
                <a:t> = 8.2±1.1 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600000" y="3140968"/>
              <a:ext cx="1463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quasi-particle state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960000"/>
            <a:ext cx="3409257" cy="24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Collinear laser </a:t>
            </a:r>
            <a:r>
              <a:rPr lang="en-US" dirty="0"/>
              <a:t>s</a:t>
            </a:r>
            <a:r>
              <a:rPr lang="en-US" dirty="0" smtClean="0"/>
              <a:t>pectroscopy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720000"/>
            <a:ext cx="680923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880000"/>
                <a:ext cx="5220916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energy spread in ion source: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𝑚𝑣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few</m:t>
                    </m:r>
                    <m: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eV</m:t>
                    </m:r>
                  </m:oMath>
                </a14:m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Doppler width after acceleration: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𝑒𝑈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Δν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 MHz </a:t>
                </a:r>
                <a:r>
                  <a:rPr lang="de-DE" sz="1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kV</a:t>
                </a:r>
                <a:endParaRPr lang="en-US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880000"/>
                <a:ext cx="5220916" cy="552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>
            <a:off x="4788024" y="1484784"/>
            <a:ext cx="288032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120000">
            <a:off x="5220000" y="1522800"/>
            <a:ext cx="183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120000" flipV="1">
            <a:off x="1980000" y="1836000"/>
            <a:ext cx="396000" cy="39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240000" flipV="1">
            <a:off x="3131908" y="1465200"/>
            <a:ext cx="324000" cy="700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240000" flipV="1">
            <a:off x="3726000" y="1447200"/>
            <a:ext cx="427161" cy="270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IIT-Ropar\NuclearPhysics\HJW\Hf-178\picture\p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08000"/>
            <a:ext cx="4496105" cy="2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0" y="5760000"/>
            <a:ext cx="36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peak at 0 MHz corresponds to the ground state 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Hf. The nine hyperfine resonances 0f 178m2Hf are marked by arrows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3132000" y="3780000"/>
            <a:ext cx="1795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0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endParaRPr lang="en-US" sz="16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3780000"/>
                <a:ext cx="2846485" cy="50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𝐻𝐹𝑆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780000"/>
                <a:ext cx="2846485" cy="504369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88000" y="4320000"/>
                <a:ext cx="21501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4320000"/>
                <a:ext cx="2150139" cy="246221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88000" y="4680000"/>
                <a:ext cx="1208472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4680000"/>
                <a:ext cx="1208472" cy="478529"/>
              </a:xfrm>
              <a:prstGeom prst="rect">
                <a:avLst/>
              </a:prstGeom>
              <a:blipFill rotWithShape="1">
                <a:blip r:embed="rId8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88000" y="5220000"/>
                <a:ext cx="1389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5220000"/>
                <a:ext cx="1389868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688000" y="4680000"/>
            <a:ext cx="1332000" cy="9092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Collinear laser </a:t>
            </a:r>
            <a:r>
              <a:rPr lang="en-US" dirty="0"/>
              <a:t>s</a:t>
            </a:r>
            <a:r>
              <a:rPr lang="en-US" dirty="0" smtClean="0"/>
              <a:t>pectroscopy</a:t>
            </a:r>
            <a:endParaRPr lang="en-US" dirty="0"/>
          </a:p>
        </p:txBody>
      </p:sp>
      <p:pic>
        <p:nvPicPr>
          <p:cNvPr id="5122" name="Picture 2" descr="D:\IIT-Ropar\NuclearPhysics\HJW\Hf-178\picture\p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4496105" cy="2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0" y="2697341"/>
            <a:ext cx="36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peak at 0 MHz corresponds to the ground state 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Hf. The nine hyperfine resonances 0f 178m2Hf are marked by arrows.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32000" y="792000"/>
            <a:ext cx="1795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0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endParaRPr lang="en-US" sz="16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717341"/>
                <a:ext cx="2846485" cy="50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𝐻𝐹𝑆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717341"/>
                <a:ext cx="2846485" cy="504369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88000" y="1257341"/>
                <a:ext cx="21501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1257341"/>
                <a:ext cx="2150139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88000" y="1617341"/>
                <a:ext cx="1208472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1617341"/>
                <a:ext cx="1208472" cy="478529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88000" y="2157341"/>
                <a:ext cx="1389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2157341"/>
                <a:ext cx="1389868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688000" y="1617341"/>
            <a:ext cx="1332000" cy="9092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80000" y="3780000"/>
                <a:ext cx="2269531" cy="3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=+8.16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80000"/>
                <a:ext cx="2269531" cy="34368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080000" y="4320000"/>
                <a:ext cx="21203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=+6.00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320000"/>
                <a:ext cx="2120324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407124" y="4320000"/>
                <a:ext cx="1751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=7.2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4" y="4320000"/>
                <a:ext cx="175144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0" y="4273200"/>
                <a:ext cx="1585178" cy="422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273200"/>
                <a:ext cx="1585178" cy="422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0" y="4032000"/>
            <a:ext cx="14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 scheme: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912000" y="4284000"/>
                <a:ext cx="2212464" cy="4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000" y="4284000"/>
                <a:ext cx="2212464" cy="4128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080000" y="4860000"/>
                <a:ext cx="32047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178,178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=−0.059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860000"/>
                <a:ext cx="320478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0" y="4824000"/>
                <a:ext cx="2151999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824000"/>
                <a:ext cx="2151999" cy="465769"/>
              </a:xfrm>
              <a:prstGeom prst="rect">
                <a:avLst/>
              </a:prstGeom>
              <a:blipFill rotWithShape="1">
                <a:blip r:embed="rId14"/>
                <a:stretch>
                  <a:fillRect t="-110390" r="-23796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level </a:t>
            </a:r>
            <a:r>
              <a:rPr lang="en-US" dirty="0"/>
              <a:t>s</a:t>
            </a:r>
            <a:r>
              <a:rPr lang="en-US" dirty="0" smtClean="0"/>
              <a:t>cheme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20000" y="4860000"/>
            <a:ext cx="2279150" cy="978864"/>
            <a:chOff x="5862751" y="4293096"/>
            <a:chExt cx="2279150" cy="978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4906" r="-10383" b="-147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290593" cy="36193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43651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Q</a:t>
            </a:r>
            <a:r>
              <a:rPr lang="en-US" sz="1400" baseline="-25000" dirty="0" smtClean="0">
                <a:solidFill>
                  <a:srgbClr val="FF0000"/>
                </a:solidFill>
              </a:rPr>
              <a:t>20</a:t>
            </a:r>
            <a:r>
              <a:rPr lang="en-US" sz="1400" dirty="0" smtClean="0">
                <a:solidFill>
                  <a:srgbClr val="FF0000"/>
                </a:solidFill>
              </a:rPr>
              <a:t> = 7.0 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600000" y="2880000"/>
            <a:ext cx="1645379" cy="888999"/>
            <a:chOff x="3960000" y="2052000"/>
            <a:chExt cx="1645379" cy="888999"/>
          </a:xfrm>
        </p:grpSpPr>
        <p:sp>
          <p:nvSpPr>
            <p:cNvPr id="35" name="Textfeld 34"/>
            <p:cNvSpPr txBox="1"/>
            <p:nvPr/>
          </p:nvSpPr>
          <p:spPr>
            <a:xfrm>
              <a:off x="3960000" y="2052000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20</a:t>
              </a:r>
              <a:r>
                <a:rPr lang="en-US" sz="1400" dirty="0" smtClean="0">
                  <a:solidFill>
                    <a:srgbClr val="FF0000"/>
                  </a:solidFill>
                </a:rPr>
                <a:t> = 7.2±0.1 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4098235" y="2340000"/>
              <a:ext cx="1507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µ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I</a:t>
              </a:r>
              <a:r>
                <a:rPr lang="en-US" sz="1400" dirty="0" smtClean="0">
                  <a:solidFill>
                    <a:srgbClr val="FF0000"/>
                  </a:solidFill>
                </a:rPr>
                <a:t> = +8.16(4) n.m.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960000" y="2664000"/>
              <a:ext cx="1463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quasi-particle state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960000"/>
            <a:ext cx="3409257" cy="24377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08000" y="2880000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8.2±1.1 b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(Coulomb excitation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65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74800"/>
            <a:ext cx="8844410" cy="4903585"/>
            <a:chOff x="0" y="1450685"/>
            <a:chExt cx="8844410" cy="4903585"/>
          </a:xfrm>
        </p:grpSpPr>
        <p:sp>
          <p:nvSpPr>
            <p:cNvPr id="132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4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498870"/>
                </p:ext>
              </p:extLst>
            </p:nvPr>
          </p:nvGraphicFramePr>
          <p:xfrm>
            <a:off x="2913063" y="5410200"/>
            <a:ext cx="17351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4" name="Equation" r:id="rId5" imgW="825500" imgH="254000" progId="Equation.DSMT4">
                    <p:embed/>
                  </p:oleObj>
                </mc:Choice>
                <mc:Fallback>
                  <p:oleObj name="Equation" r:id="rId5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063" y="5410200"/>
                          <a:ext cx="17351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Line 73"/>
            <p:cNvSpPr>
              <a:spLocks noChangeShapeType="1"/>
            </p:cNvSpPr>
            <p:nvPr/>
          </p:nvSpPr>
          <p:spPr bwMode="auto">
            <a:xfrm flipV="1">
              <a:off x="3397101" y="4038600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2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3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9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1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3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Oval 29"/>
            <p:cNvSpPr>
              <a:spLocks noChangeArrowheads="1"/>
            </p:cNvSpPr>
            <p:nvPr/>
          </p:nvSpPr>
          <p:spPr bwMode="auto">
            <a:xfrm>
              <a:off x="5815460" y="4070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Oval 30"/>
            <p:cNvSpPr>
              <a:spLocks noChangeArrowheads="1"/>
            </p:cNvSpPr>
            <p:nvPr/>
          </p:nvSpPr>
          <p:spPr bwMode="auto">
            <a:xfrm>
              <a:off x="7339460" y="4070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164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65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66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68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69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0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1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2" name="Line 56"/>
            <p:cNvSpPr>
              <a:spLocks noChangeShapeType="1"/>
            </p:cNvSpPr>
            <p:nvPr/>
          </p:nvSpPr>
          <p:spPr bwMode="auto">
            <a:xfrm flipV="1">
              <a:off x="5886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3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4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5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6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7" name="Line 61"/>
            <p:cNvSpPr>
              <a:spLocks noChangeShapeType="1"/>
            </p:cNvSpPr>
            <p:nvPr/>
          </p:nvSpPr>
          <p:spPr bwMode="auto">
            <a:xfrm flipV="1">
              <a:off x="7410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8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9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180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618641"/>
                </p:ext>
              </p:extLst>
            </p:nvPr>
          </p:nvGraphicFramePr>
          <p:xfrm>
            <a:off x="5810697" y="2394118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5" name="Equation" r:id="rId7" imgW="215713" imgH="253780" progId="Equation.DSMT4">
                    <p:embed/>
                  </p:oleObj>
                </mc:Choice>
                <mc:Fallback>
                  <p:oleObj name="Equation" r:id="rId7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697" y="2394118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465834"/>
                </p:ext>
              </p:extLst>
            </p:nvPr>
          </p:nvGraphicFramePr>
          <p:xfrm>
            <a:off x="7248972" y="2394118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" name="Equation" r:id="rId9" imgW="228501" imgH="253890" progId="Equation.DSMT4">
                    <p:embed/>
                  </p:oleObj>
                </mc:Choice>
                <mc:Fallback>
                  <p:oleObj name="Equation" r:id="rId9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8972" y="2394118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861739"/>
                </p:ext>
              </p:extLst>
            </p:nvPr>
          </p:nvGraphicFramePr>
          <p:xfrm>
            <a:off x="5886897" y="1479718"/>
            <a:ext cx="17351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" name="Equation" r:id="rId11" imgW="825500" imgH="254000" progId="Equation.DSMT4">
                    <p:embed/>
                  </p:oleObj>
                </mc:Choice>
                <mc:Fallback>
                  <p:oleObj name="Equation" r:id="rId11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897" y="1479718"/>
                          <a:ext cx="17351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" name="AutoShape 67"/>
            <p:cNvSpPr>
              <a:spLocks/>
            </p:cNvSpPr>
            <p:nvPr/>
          </p:nvSpPr>
          <p:spPr bwMode="auto">
            <a:xfrm rot="16200000" flipV="1">
              <a:off x="6534597" y="1365418"/>
              <a:ext cx="304800" cy="1600200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moments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Helmer &amp; Reich;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A114 (1968), 649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66" descr="hf178m2-buildingblock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92350"/>
            <a:ext cx="37814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hf178m2-buildingblock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60193"/>
            <a:ext cx="18097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hf178m2-buildingblocks-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908720"/>
            <a:ext cx="3048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hf178m2-buildingblocks-1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627857"/>
            <a:ext cx="18097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70"/>
          <p:cNvSpPr>
            <a:spLocks noChangeArrowheads="1"/>
          </p:cNvSpPr>
          <p:nvPr/>
        </p:nvSpPr>
        <p:spPr bwMode="auto">
          <a:xfrm rot="20700000">
            <a:off x="6840000" y="4310261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00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AutoShape 71"/>
          <p:cNvSpPr>
            <a:spLocks noChangeArrowheads="1"/>
          </p:cNvSpPr>
          <p:nvPr/>
        </p:nvSpPr>
        <p:spPr bwMode="auto">
          <a:xfrm rot="900000">
            <a:off x="7488000" y="4310261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FF000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5726113" y="4276650"/>
            <a:ext cx="862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baseline="-250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7813675" y="4094261"/>
            <a:ext cx="86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l-GR" altLang="de-DE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74"/>
          <p:cNvSpPr>
            <a:spLocks noChangeArrowheads="1"/>
          </p:cNvSpPr>
          <p:nvPr/>
        </p:nvSpPr>
        <p:spPr bwMode="auto">
          <a:xfrm>
            <a:off x="7164000" y="2186261"/>
            <a:ext cx="287338" cy="7920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CC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9" name="Group 75"/>
          <p:cNvGrpSpPr>
            <a:grpSpLocks/>
          </p:cNvGrpSpPr>
          <p:nvPr/>
        </p:nvGrpSpPr>
        <p:grpSpPr bwMode="auto">
          <a:xfrm>
            <a:off x="8172450" y="3032050"/>
            <a:ext cx="609600" cy="215900"/>
            <a:chOff x="2789" y="4174"/>
            <a:chExt cx="384" cy="136"/>
          </a:xfrm>
        </p:grpSpPr>
        <p:sp>
          <p:nvSpPr>
            <p:cNvPr id="60" name="Rectangle 76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6645275" y="5147493"/>
            <a:ext cx="609600" cy="215900"/>
            <a:chOff x="2789" y="4174"/>
            <a:chExt cx="384" cy="136"/>
          </a:xfrm>
        </p:grpSpPr>
        <p:sp>
          <p:nvSpPr>
            <p:cNvPr id="63" name="Rectangle 79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5" name="Group 81"/>
          <p:cNvGrpSpPr>
            <a:grpSpLocks/>
          </p:cNvGrpSpPr>
          <p:nvPr/>
        </p:nvGrpSpPr>
        <p:grpSpPr bwMode="auto">
          <a:xfrm>
            <a:off x="7380288" y="5147493"/>
            <a:ext cx="609600" cy="215900"/>
            <a:chOff x="2789" y="4174"/>
            <a:chExt cx="384" cy="136"/>
          </a:xfrm>
        </p:grpSpPr>
        <p:sp>
          <p:nvSpPr>
            <p:cNvPr id="66" name="Rectangle 82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8" name="Group 84"/>
          <p:cNvGrpSpPr>
            <a:grpSpLocks/>
          </p:cNvGrpSpPr>
          <p:nvPr/>
        </p:nvGrpSpPr>
        <p:grpSpPr bwMode="auto">
          <a:xfrm>
            <a:off x="5508625" y="3159050"/>
            <a:ext cx="609600" cy="215900"/>
            <a:chOff x="2789" y="4174"/>
            <a:chExt cx="384" cy="136"/>
          </a:xfrm>
        </p:grpSpPr>
        <p:sp>
          <p:nvSpPr>
            <p:cNvPr id="69" name="Rectangle 85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aphicFrame>
        <p:nvGraphicFramePr>
          <p:cNvPr id="71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03726"/>
              </p:ext>
            </p:extLst>
          </p:nvPr>
        </p:nvGraphicFramePr>
        <p:xfrm>
          <a:off x="7380000" y="5624261"/>
          <a:ext cx="866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8" imgW="698400" imgH="228600" progId="Equation.3">
                  <p:embed/>
                </p:oleObj>
              </mc:Choice>
              <mc:Fallback>
                <p:oleObj name="Equation" r:id="rId8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000" y="5624261"/>
                        <a:ext cx="866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90452"/>
              </p:ext>
            </p:extLst>
          </p:nvPr>
        </p:nvGraphicFramePr>
        <p:xfrm>
          <a:off x="6408000" y="5624261"/>
          <a:ext cx="9318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Equation" r:id="rId10" imgW="749160" imgH="228600" progId="Equation.3">
                  <p:embed/>
                </p:oleObj>
              </mc:Choice>
              <mc:Fallback>
                <p:oleObj name="Equation" r:id="rId10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000" y="5624261"/>
                        <a:ext cx="9318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577"/>
              </p:ext>
            </p:extLst>
          </p:nvPr>
        </p:nvGraphicFramePr>
        <p:xfrm>
          <a:off x="3275013" y="1088504"/>
          <a:ext cx="2305099" cy="821945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proton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neutron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358775" y="2158479"/>
            <a:ext cx="468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dirty="0" smtClean="0">
                <a:solidFill>
                  <a:srgbClr val="FF0000"/>
                </a:solidFill>
                <a:latin typeface="Times New Roman" pitchFamily="18" charset="0"/>
              </a:rPr>
              <a:t>11/2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1.42     g(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dirty="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0.49     g(</a:t>
            </a:r>
            <a:r>
              <a:rPr lang="de-DE" altLang="de-DE" sz="1400" dirty="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dirty="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-0.55     g(</a:t>
            </a:r>
            <a:r>
              <a:rPr lang="de-DE" altLang="de-DE" sz="1400" dirty="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dirty="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)=-0.29</a:t>
            </a:r>
          </a:p>
        </p:txBody>
      </p:sp>
      <p:graphicFrame>
        <p:nvGraphicFramePr>
          <p:cNvPr id="8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00330"/>
              </p:ext>
            </p:extLst>
          </p:nvPr>
        </p:nvGraphicFramePr>
        <p:xfrm>
          <a:off x="358775" y="2769666"/>
          <a:ext cx="368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Equation" r:id="rId12" imgW="3682800" imgH="419040" progId="Equation.3">
                  <p:embed/>
                </p:oleObj>
              </mc:Choice>
              <mc:Fallback>
                <p:oleObj name="Equation" r:id="rId12" imgW="368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769666"/>
                        <a:ext cx="368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719138" y="3382441"/>
            <a:ext cx="342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11/2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8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1.08     g(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-0.36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58775" y="3958704"/>
            <a:ext cx="3538538" cy="3143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16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0.36    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    </a:t>
            </a:r>
            <a:r>
              <a:rPr lang="el-GR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g·I = 5.76 nm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3132138" y="4446066"/>
            <a:ext cx="1184275" cy="3143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</a:rPr>
              <a:t>7.26</a:t>
            </a: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±0.16 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54426" y="1081666"/>
                <a:ext cx="2948178" cy="7631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∙ℓ∙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∙ℓ+1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=ℓ+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ℓ+1</m:t>
                                        </m:r>
                                      </m:e>
                                    </m:d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∙ℓ+1</m:t>
                                    </m:r>
                                  </m:den>
                                </m:f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=ℓ−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26" y="1081666"/>
                <a:ext cx="2948178" cy="7631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41775" y="1173564"/>
                <a:ext cx="14214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=1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=5.59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75" y="1173564"/>
                <a:ext cx="1421479" cy="215444"/>
              </a:xfrm>
              <a:prstGeom prst="rect">
                <a:avLst/>
              </a:prstGeom>
              <a:blipFill>
                <a:blip r:embed="rId15"/>
                <a:stretch>
                  <a:fillRect l="-2575" r="-2575" b="-2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013755" y="1568211"/>
                <a:ext cx="15561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=−3.83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55" y="1568211"/>
                <a:ext cx="1556132" cy="215444"/>
              </a:xfrm>
              <a:prstGeom prst="rect">
                <a:avLst/>
              </a:prstGeom>
              <a:blipFill>
                <a:blip r:embed="rId16"/>
                <a:stretch>
                  <a:fillRect l="-2344" r="-1563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5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2" grpId="0" animBg="1"/>
      <p:bldP spid="83" grpId="0" animBg="1"/>
      <p:bldP spid="3" grpId="0"/>
      <p:bldP spid="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K-isomers: Where to find them?</a:t>
            </a:r>
            <a:endParaRPr lang="en-US" dirty="0"/>
          </a:p>
        </p:txBody>
      </p:sp>
      <p:pic>
        <p:nvPicPr>
          <p:cNvPr id="38" name="Picture 3" descr="Fi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0900"/>
            <a:ext cx="6731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0000" y="764704"/>
            <a:ext cx="4968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 with axially-symmetric shape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40000" y="4796704"/>
            <a:ext cx="442798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High-K orbitals near the Fermi surface</a:t>
            </a: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12000" y="5334541"/>
            <a:ext cx="4146996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p"/>
            </a:pPr>
            <a:r>
              <a:rPr lang="en-US" altLang="de-DE" sz="24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7/2[404], 9/2[514], 5/2[402]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2400" dirty="0" smtClean="0">
                <a:solidFill>
                  <a:srgbClr val="3333CC"/>
                </a:solidFill>
                <a:latin typeface="Symbol" pitchFamily="18" charset="2"/>
              </a:rPr>
              <a:t>n:</a:t>
            </a:r>
            <a:r>
              <a:rPr lang="en-US" altLang="de-DE" sz="2400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7/2[514], 9/2[624]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5/2[512], 7/2[633]</a:t>
            </a: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832225" y="1418600"/>
            <a:ext cx="423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Mass 180 region : Yb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(Z=70)</a:t>
            </a: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Ir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(Z=77)</a:t>
            </a:r>
          </a:p>
        </p:txBody>
      </p: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533400" y="1609100"/>
            <a:ext cx="1662113" cy="1897063"/>
            <a:chOff x="249" y="1979"/>
            <a:chExt cx="1047" cy="1195"/>
          </a:xfrm>
        </p:grpSpPr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V="1">
              <a:off x="522" y="2267"/>
              <a:ext cx="0" cy="6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521" y="2891"/>
              <a:ext cx="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85" y="1979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CC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7" name="Oval 32"/>
            <p:cNvSpPr>
              <a:spLocks noChangeAspect="1" noChangeArrowheads="1"/>
            </p:cNvSpPr>
            <p:nvPr/>
          </p:nvSpPr>
          <p:spPr bwMode="auto">
            <a:xfrm>
              <a:off x="272" y="2803"/>
              <a:ext cx="476" cy="19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Oval 33"/>
            <p:cNvSpPr>
              <a:spLocks noChangeAspect="1" noChangeArrowheads="1"/>
            </p:cNvSpPr>
            <p:nvPr/>
          </p:nvSpPr>
          <p:spPr bwMode="auto">
            <a:xfrm rot="-1839850">
              <a:off x="442" y="2648"/>
              <a:ext cx="170" cy="4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H="1">
              <a:off x="1111" y="2403"/>
              <a:ext cx="11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Oval 35"/>
            <p:cNvSpPr>
              <a:spLocks noChangeAspect="1" noChangeArrowheads="1"/>
            </p:cNvSpPr>
            <p:nvPr/>
          </p:nvSpPr>
          <p:spPr bwMode="auto">
            <a:xfrm rot="-3740686">
              <a:off x="444" y="2608"/>
              <a:ext cx="184" cy="5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85" name="Picture 36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2630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7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93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1020" y="2886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 flipV="1">
              <a:off x="514" y="2584"/>
              <a:ext cx="234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 flipV="1">
              <a:off x="748" y="2358"/>
              <a:ext cx="408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" name="Line 41"/>
            <p:cNvSpPr>
              <a:spLocks noChangeShapeType="1"/>
            </p:cNvSpPr>
            <p:nvPr/>
          </p:nvSpPr>
          <p:spPr bwMode="auto">
            <a:xfrm flipV="1">
              <a:off x="520" y="2358"/>
              <a:ext cx="636" cy="5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" name="Text Box 42"/>
            <p:cNvSpPr txBox="1">
              <a:spLocks noChangeArrowheads="1"/>
            </p:cNvSpPr>
            <p:nvPr/>
          </p:nvSpPr>
          <p:spPr bwMode="auto">
            <a:xfrm>
              <a:off x="476" y="244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92" name="Text Box 43"/>
            <p:cNvSpPr txBox="1">
              <a:spLocks noChangeArrowheads="1"/>
            </p:cNvSpPr>
            <p:nvPr/>
          </p:nvSpPr>
          <p:spPr bwMode="auto">
            <a:xfrm>
              <a:off x="748" y="2267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748" y="258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Neutron orbitals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720000"/>
            <a:ext cx="4402420" cy="493776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060000" y="3816000"/>
            <a:ext cx="306376" cy="370800"/>
            <a:chOff x="1187624" y="3229200"/>
            <a:chExt cx="306376" cy="3708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7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ieren 30"/>
          <p:cNvGrpSpPr/>
          <p:nvPr/>
        </p:nvGrpSpPr>
        <p:grpSpPr>
          <a:xfrm>
            <a:off x="3060000" y="4572000"/>
            <a:ext cx="306376" cy="370800"/>
            <a:chOff x="1187624" y="3229200"/>
            <a:chExt cx="306376" cy="3708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Gerade Verbindung mit Pfeil 34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pieren 18"/>
          <p:cNvGrpSpPr/>
          <p:nvPr/>
        </p:nvGrpSpPr>
        <p:grpSpPr>
          <a:xfrm>
            <a:off x="4716000" y="4248000"/>
            <a:ext cx="306376" cy="370800"/>
            <a:chOff x="4193616" y="3861048"/>
            <a:chExt cx="306376" cy="370800"/>
          </a:xfrm>
        </p:grpSpPr>
        <p:cxnSp>
          <p:nvCxnSpPr>
            <p:cNvPr id="44" name="Gerade Verbindung mit Pfeil 43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4716000" y="4680000"/>
            <a:ext cx="306376" cy="370800"/>
            <a:chOff x="4193616" y="3861048"/>
            <a:chExt cx="306376" cy="370800"/>
          </a:xfrm>
        </p:grpSpPr>
        <p:cxnSp>
          <p:nvCxnSpPr>
            <p:cNvPr id="46" name="Gerade Verbindung mit Pfeil 45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680000" y="3068960"/>
            <a:ext cx="306376" cy="370800"/>
            <a:chOff x="4193616" y="3861048"/>
            <a:chExt cx="306376" cy="370800"/>
          </a:xfrm>
        </p:grpSpPr>
        <p:cxnSp>
          <p:nvCxnSpPr>
            <p:cNvPr id="51" name="Gerade Verbindung mit Pfeil 50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0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of the K = 16 isomeric </a:t>
            </a:r>
            <a:r>
              <a:rPr lang="en-US" dirty="0"/>
              <a:t>s</a:t>
            </a:r>
            <a:r>
              <a:rPr lang="en-US" dirty="0" smtClean="0"/>
              <a:t>tate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5" y="719998"/>
            <a:ext cx="3471395" cy="359858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2556000" y="900000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94800" y="900000"/>
            <a:ext cx="0" cy="75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56000" y="864000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162873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162873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535686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032" r="-90726" b="-2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E2/M1 mixing ratios are related to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blipFill>
                <a:blip r:embed="rId5"/>
                <a:stretch>
                  <a:fillRect l="-1170" b="-3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265144"/>
            <a:ext cx="411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2-quasiparticle configuration:  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0.36(2)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625144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[514]9/2 +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[404]7/2}8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[514]7/2 +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[624]9/2}8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64000" y="5932921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4703</Words>
  <Application>Microsoft Office PowerPoint</Application>
  <PresentationFormat>Bildschirmpräsentation (4:3)</PresentationFormat>
  <Paragraphs>605</Paragraphs>
  <Slides>47</Slides>
  <Notes>38</Notes>
  <HiddenSlides>10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8" baseType="lpstr">
      <vt:lpstr>宋体</vt:lpstr>
      <vt:lpstr>Arial</vt:lpstr>
      <vt:lpstr>Arial Narrow</vt:lpstr>
      <vt:lpstr>Calibri</vt:lpstr>
      <vt:lpstr>Cambria Math</vt:lpstr>
      <vt:lpstr>Palatino Linotype</vt:lpstr>
      <vt:lpstr>Symbol</vt:lpstr>
      <vt:lpstr>Times New Roman</vt:lpstr>
      <vt:lpstr>Wingdings</vt:lpstr>
      <vt:lpstr>1_Larissa</vt:lpstr>
      <vt:lpstr>Equation</vt:lpstr>
      <vt:lpstr>Outline: K-isomers in 178Hf</vt:lpstr>
      <vt:lpstr>Investigation of 178Hf – K-isomers</vt:lpstr>
      <vt:lpstr>Investigation of 178Hf – K-isomers</vt:lpstr>
      <vt:lpstr>Investigation of 178Hf – K-isomers</vt:lpstr>
      <vt:lpstr>Investigation of 178Hf – K-isomers</vt:lpstr>
      <vt:lpstr>Magnetic moments in 178Hf</vt:lpstr>
      <vt:lpstr>K-isomers: Where to find them?</vt:lpstr>
      <vt:lpstr>Proton Neutron orbitals</vt:lpstr>
      <vt:lpstr>Decay study of the K = 16 isomeric state</vt:lpstr>
      <vt:lpstr>Decay study of the K = 16 isomeric state</vt:lpstr>
      <vt:lpstr>K - isomerism</vt:lpstr>
      <vt:lpstr>178Hf: particle spectroscopy</vt:lpstr>
      <vt:lpstr>Coulomb excitation of 178Hf with 208Pb ions</vt:lpstr>
      <vt:lpstr>Coulomb excitation of 178Hf with 208Pb ions</vt:lpstr>
      <vt:lpstr>Coulomb excitation of 178Hf with 208Pb ions</vt:lpstr>
      <vt:lpstr>Coulomb excitation of 178Hf</vt:lpstr>
      <vt:lpstr>Coulomb excitation of the K = 8 isomer in 178Hf</vt:lpstr>
      <vt:lpstr>Coulomb excitation of the K = 8 isomer in 178Hf</vt:lpstr>
      <vt:lpstr>Decay of the isomer by barrier penetration</vt:lpstr>
      <vt:lpstr>2-band K-mixing model</vt:lpstr>
      <vt:lpstr>Coulomb excitation of the K = 8 isomer in 178Hf</vt:lpstr>
      <vt:lpstr>Investigation of the K=16 isomer in 178Hf</vt:lpstr>
      <vt:lpstr>Investigation of the K=16 isomer in 178Hf</vt:lpstr>
      <vt:lpstr>Investigation of the K=16 isomer in 178Hf</vt:lpstr>
      <vt:lpstr>Investigation of the K=16 isomer in 178Hf</vt:lpstr>
      <vt:lpstr>Investigation of the K=16 isomer in 178Hf</vt:lpstr>
      <vt:lpstr>γ-background from the decay of the K=16 isomer in 178Hf</vt:lpstr>
      <vt:lpstr>γ-background from the decay of the K=16 isomer in 178Hf</vt:lpstr>
      <vt:lpstr>Target analysis</vt:lpstr>
      <vt:lpstr>The 176Yb(α,2n) reaction</vt:lpstr>
      <vt:lpstr>Decay study with the GSI-MPI Crystal Ball</vt:lpstr>
      <vt:lpstr>Decay scheme of 175,178m2Hf, 172Lu</vt:lpstr>
      <vt:lpstr>Inelastic Deuteron scattering experiment</vt:lpstr>
      <vt:lpstr>Inelastic Deuteron scattering experiment</vt:lpstr>
      <vt:lpstr>Inelastic Deuteron scattering experiment</vt:lpstr>
      <vt:lpstr>Inelastic Deuteron scattering from K=16 isomer</vt:lpstr>
      <vt:lpstr>Coulomb excitation of the K=16 isomer</vt:lpstr>
      <vt:lpstr>Coulomb excitation of the K=16 isomer</vt:lpstr>
      <vt:lpstr>Determination of the beam current due to a limitation in particle detection</vt:lpstr>
      <vt:lpstr>γ-background from the decay of the K=16 isomer in 178Hf</vt:lpstr>
      <vt:lpstr>Influence of the γ-background on the solid angle of the Ge-detector</vt:lpstr>
      <vt:lpstr>Estimate of count rates</vt:lpstr>
      <vt:lpstr>Rotational band on the K=16 isomer in 178Hf</vt:lpstr>
      <vt:lpstr>Partial level scheme of 178Hf</vt:lpstr>
      <vt:lpstr>Collinear laser spectroscopy</vt:lpstr>
      <vt:lpstr>Collinear laser spectroscopy</vt:lpstr>
      <vt:lpstr>Partial level scheme of 178Hf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413</cp:revision>
  <dcterms:created xsi:type="dcterms:W3CDTF">2016-04-06T12:04:03Z</dcterms:created>
  <dcterms:modified xsi:type="dcterms:W3CDTF">2022-05-14T13:03:48Z</dcterms:modified>
</cp:coreProperties>
</file>