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91" r:id="rId2"/>
    <p:sldId id="302" r:id="rId3"/>
    <p:sldId id="289" r:id="rId4"/>
    <p:sldId id="264" r:id="rId5"/>
    <p:sldId id="282" r:id="rId6"/>
    <p:sldId id="283" r:id="rId7"/>
    <p:sldId id="284" r:id="rId8"/>
    <p:sldId id="285" r:id="rId9"/>
    <p:sldId id="281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86" r:id="rId19"/>
    <p:sldId id="287" r:id="rId20"/>
    <p:sldId id="279" r:id="rId21"/>
    <p:sldId id="274" r:id="rId22"/>
    <p:sldId id="275" r:id="rId23"/>
    <p:sldId id="276" r:id="rId24"/>
    <p:sldId id="278" r:id="rId25"/>
    <p:sldId id="294" r:id="rId26"/>
    <p:sldId id="295" r:id="rId27"/>
    <p:sldId id="296" r:id="rId28"/>
    <p:sldId id="297" r:id="rId29"/>
    <p:sldId id="299" r:id="rId30"/>
    <p:sldId id="306" r:id="rId31"/>
    <p:sldId id="305" r:id="rId32"/>
    <p:sldId id="300" r:id="rId33"/>
    <p:sldId id="307" r:id="rId34"/>
    <p:sldId id="301" r:id="rId35"/>
    <p:sldId id="298" r:id="rId36"/>
    <p:sldId id="308" r:id="rId37"/>
    <p:sldId id="309" r:id="rId38"/>
    <p:sldId id="310" r:id="rId39"/>
    <p:sldId id="311" r:id="rId40"/>
    <p:sldId id="303" r:id="rId41"/>
    <p:sldId id="304" r:id="rId4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1A7F1"/>
    <a:srgbClr val="CC99FF"/>
    <a:srgbClr val="339933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5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4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9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39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53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06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63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50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7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14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91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93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34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798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32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964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880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49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6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66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75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57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1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82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80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85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54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54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06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18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70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1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26.jpe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90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0.png"/><Relationship Id="rId26" Type="http://schemas.openxmlformats.org/officeDocument/2006/relationships/image" Target="../media/image35.png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10.bin"/><Relationship Id="rId17" Type="http://schemas.openxmlformats.org/officeDocument/2006/relationships/image" Target="../media/image290.png"/><Relationship Id="rId25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80.png"/><Relationship Id="rId20" Type="http://schemas.openxmlformats.org/officeDocument/2006/relationships/image" Target="../media/image320.png"/><Relationship Id="rId1" Type="http://schemas.openxmlformats.org/officeDocument/2006/relationships/vmlDrawing" Target="../drawings/vmlDrawing4.vml"/><Relationship Id="rId24" Type="http://schemas.openxmlformats.org/officeDocument/2006/relationships/image" Target="../media/image33.wmf"/><Relationship Id="rId15" Type="http://schemas.openxmlformats.org/officeDocument/2006/relationships/image" Target="../media/image270.png"/><Relationship Id="rId23" Type="http://schemas.openxmlformats.org/officeDocument/2006/relationships/oleObject" Target="../embeddings/oleObject10.bin"/><Relationship Id="rId19" Type="http://schemas.openxmlformats.org/officeDocument/2006/relationships/image" Target="../media/image310.png"/><Relationship Id="rId4" Type="http://schemas.openxmlformats.org/officeDocument/2006/relationships/image" Target="../media/image26.jpeg"/><Relationship Id="rId14" Type="http://schemas.openxmlformats.org/officeDocument/2006/relationships/image" Target="../media/image260.png"/><Relationship Id="rId22" Type="http://schemas.openxmlformats.org/officeDocument/2006/relationships/image" Target="../media/image33.wmf"/><Relationship Id="rId27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26.jpe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6.jpe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6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5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60.png"/><Relationship Id="rId15" Type="http://schemas.openxmlformats.org/officeDocument/2006/relationships/image" Target="../media/image56.png"/><Relationship Id="rId10" Type="http://schemas.openxmlformats.org/officeDocument/2006/relationships/image" Target="../media/image55.emf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57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5" Type="http://schemas.openxmlformats.org/officeDocument/2006/relationships/image" Target="../media/image46.jpeg"/><Relationship Id="rId4" Type="http://schemas.openxmlformats.org/officeDocument/2006/relationships/image" Target="../media/image7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jpeg"/><Relationship Id="rId5" Type="http://schemas.openxmlformats.org/officeDocument/2006/relationships/image" Target="../media/image15.jpeg"/><Relationship Id="rId10" Type="http://schemas.openxmlformats.org/officeDocument/2006/relationships/image" Target="../media/image7.jpeg"/><Relationship Id="rId4" Type="http://schemas.openxmlformats.org/officeDocument/2006/relationships/image" Target="../media/image13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wmf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jpeg"/><Relationship Id="rId5" Type="http://schemas.openxmlformats.org/officeDocument/2006/relationships/image" Target="../media/image17.jpeg"/><Relationship Id="rId10" Type="http://schemas.openxmlformats.org/officeDocument/2006/relationships/image" Target="../media/image7.jpeg"/><Relationship Id="rId4" Type="http://schemas.openxmlformats.org/officeDocument/2006/relationships/image" Target="../media/image13.jpe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wmf"/><Relationship Id="rId5" Type="http://schemas.openxmlformats.org/officeDocument/2006/relationships/image" Target="../media/image25.jpeg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4.wmf"/><Relationship Id="rId4" Type="http://schemas.openxmlformats.org/officeDocument/2006/relationships/image" Target="../media/image13.jpe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9.jpeg"/><Relationship Id="rId4" Type="http://schemas.openxmlformats.org/officeDocument/2006/relationships/image" Target="../media/image27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Nuclear shell model with residual interaction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190579" y="5085184"/>
            <a:ext cx="39998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single-particle energies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of two angular momenta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δ-interaction - pairing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generalized seniority scheme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signatures near closed shells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of two angular momenta</a:t>
            </a:r>
            <a:endParaRPr lang="en-US" dirty="0"/>
          </a:p>
        </p:txBody>
      </p:sp>
      <p:pic>
        <p:nvPicPr>
          <p:cNvPr id="19" name="Picture 3" descr="Table 5.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0863"/>
            <a:ext cx="4732338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20000" y="720000"/>
            <a:ext cx="7740432" cy="954107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dirty="0">
                <a:solidFill>
                  <a:srgbClr val="3333CC"/>
                </a:solidFill>
                <a:latin typeface="Times New Roman" pitchFamily="18" charset="0"/>
              </a:rPr>
              <a:t>How can we know which total </a:t>
            </a:r>
            <a:r>
              <a:rPr lang="en-US" altLang="de-DE" sz="1600" dirty="0" smtClean="0">
                <a:solidFill>
                  <a:srgbClr val="3333CC"/>
                </a:solidFill>
                <a:latin typeface="Times New Roman" pitchFamily="18" charset="0"/>
              </a:rPr>
              <a:t>angular momenta J are observed </a:t>
            </a:r>
            <a:r>
              <a:rPr lang="en-US" altLang="de-DE" sz="1600" dirty="0">
                <a:solidFill>
                  <a:srgbClr val="3333CC"/>
                </a:solidFill>
                <a:latin typeface="Times New Roman" pitchFamily="18" charset="0"/>
              </a:rPr>
              <a:t>for the </a:t>
            </a:r>
            <a:r>
              <a:rPr lang="en-US" altLang="de-DE" sz="1600" dirty="0" smtClean="0">
                <a:solidFill>
                  <a:srgbClr val="3333CC"/>
                </a:solidFill>
                <a:latin typeface="Times New Roman" pitchFamily="18" charset="0"/>
              </a:rPr>
              <a:t>coupling of </a:t>
            </a:r>
            <a:r>
              <a:rPr lang="en-US" altLang="de-DE" sz="1600" dirty="0">
                <a:solidFill>
                  <a:srgbClr val="3333CC"/>
                </a:solidFill>
                <a:latin typeface="Times New Roman" pitchFamily="18" charset="0"/>
              </a:rPr>
              <a:t>two </a:t>
            </a:r>
            <a:r>
              <a:rPr lang="en-US" altLang="de-DE" sz="1600" dirty="0" smtClean="0">
                <a:solidFill>
                  <a:srgbClr val="3333CC"/>
                </a:solidFill>
                <a:latin typeface="Times New Roman" pitchFamily="18" charset="0"/>
              </a:rPr>
              <a:t>identical nucleons </a:t>
            </a:r>
            <a:r>
              <a:rPr lang="en-US" altLang="de-DE" sz="1600" dirty="0">
                <a:solidFill>
                  <a:srgbClr val="3333CC"/>
                </a:solidFill>
                <a:latin typeface="Times New Roman" pitchFamily="18" charset="0"/>
              </a:rPr>
              <a:t>in the same orbit with </a:t>
            </a:r>
            <a:r>
              <a:rPr lang="en-US" altLang="de-DE" sz="1600" dirty="0" smtClean="0">
                <a:solidFill>
                  <a:srgbClr val="3333CC"/>
                </a:solidFill>
                <a:latin typeface="Times New Roman" pitchFamily="18" charset="0"/>
              </a:rPr>
              <a:t>angular </a:t>
            </a:r>
            <a:r>
              <a:rPr lang="en-US" altLang="de-DE" sz="1600" dirty="0">
                <a:solidFill>
                  <a:srgbClr val="3333CC"/>
                </a:solidFill>
                <a:latin typeface="Times New Roman" pitchFamily="18" charset="0"/>
              </a:rPr>
              <a:t>momentum j?  </a:t>
            </a:r>
            <a:endParaRPr lang="en-US" altLang="de-DE" sz="1600" dirty="0" smtClean="0">
              <a:solidFill>
                <a:srgbClr val="3333CC"/>
              </a:solidFill>
              <a:latin typeface="Times New Roman" pitchFamily="18" charset="0"/>
            </a:endParaRPr>
          </a:p>
          <a:p>
            <a:endParaRPr lang="en-US" altLang="de-DE" sz="800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altLang="de-DE" sz="1600" b="1" dirty="0">
                <a:solidFill>
                  <a:srgbClr val="3333CC"/>
                </a:solidFill>
                <a:latin typeface="Times New Roman" pitchFamily="18" charset="0"/>
              </a:rPr>
              <a:t>Several methods: easiest is the “</a:t>
            </a:r>
            <a:r>
              <a:rPr lang="en-US" altLang="de-DE" sz="1600" b="1" dirty="0">
                <a:solidFill>
                  <a:srgbClr val="FF0000"/>
                </a:solidFill>
                <a:latin typeface="Times New Roman" pitchFamily="18" charset="0"/>
              </a:rPr>
              <a:t>m-scheme</a:t>
            </a:r>
            <a:r>
              <a:rPr lang="en-US" altLang="de-DE" sz="1600" b="1" dirty="0">
                <a:solidFill>
                  <a:srgbClr val="3333CC"/>
                </a:solidFill>
                <a:latin typeface="Times New Roman" pitchFamily="18" charset="0"/>
              </a:rPr>
              <a:t>”.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7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of two angular momenta</a:t>
            </a:r>
            <a:endParaRPr lang="en-US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1260000"/>
            <a:ext cx="4840287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7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interaction - pairing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9718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7620000" y="1081088"/>
            <a:ext cx="1143000" cy="2286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auto">
              <a:xfrm>
                <a:off x="180000" y="965200"/>
                <a:ext cx="4479047" cy="4770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de-DE" altLang="de-DE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Spectrum of </a:t>
                </a:r>
                <a:r>
                  <a:rPr lang="en-US" altLang="de-DE" b="1" i="1" baseline="30000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210</a:t>
                </a:r>
                <a:r>
                  <a:rPr lang="en-US" altLang="de-DE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Pb</a:t>
                </a:r>
                <a:r>
                  <a:rPr lang="de-DE" altLang="de-DE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:</a:t>
                </a:r>
                <a:r>
                  <a:rPr lang="de-DE" altLang="de-DE" sz="1200" dirty="0" smtClean="0">
                    <a:latin typeface="Times New Roman" pitchFamily="18" charset="0"/>
                    <a:cs typeface="Arial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20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de-DE" altLang="de-DE" sz="1200" b="0" i="1" smtClean="0">
                            <a:latin typeface="Cambria Math"/>
                            <a:cs typeface="Arial" charset="0"/>
                          </a:rPr>
                          <m:t>          </m:t>
                        </m:r>
                        <m:sPre>
                          <m:sPrePr>
                            <m:ctrlPr>
                              <a:rPr lang="de-DE" altLang="de-DE" sz="120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PrePr>
                          <m:sub>
                            <m:r>
                              <a:rPr lang="de-DE" altLang="de-DE" sz="1200" b="0" i="1" smtClean="0">
                                <a:latin typeface="Cambria Math"/>
                                <a:cs typeface="Arial" charset="0"/>
                              </a:rPr>
                              <m:t>82</m:t>
                            </m:r>
                          </m:sub>
                          <m:sup>
                            <m:r>
                              <a:rPr lang="de-DE" altLang="de-DE" sz="1200" b="0" i="1" smtClean="0">
                                <a:latin typeface="Cambria Math"/>
                                <a:cs typeface="Arial" charset="0"/>
                              </a:rPr>
                              <m:t>208</m:t>
                            </m:r>
                          </m:sup>
                          <m:e>
                            <m:r>
                              <a:rPr lang="de-DE" altLang="de-DE" sz="1200" b="0" i="1" smtClean="0">
                                <a:latin typeface="Cambria Math"/>
                                <a:cs typeface="Arial" charset="0"/>
                              </a:rPr>
                              <m:t>𝑃𝑏</m:t>
                            </m:r>
                          </m:e>
                        </m:sPre>
                      </m:e>
                      <m:sub>
                        <m:r>
                          <a:rPr lang="de-DE" altLang="de-DE" sz="1200" b="0" i="1" smtClean="0">
                            <a:latin typeface="Cambria Math"/>
                            <a:cs typeface="Arial" charset="0"/>
                          </a:rPr>
                          <m:t>126</m:t>
                        </m:r>
                      </m:sub>
                    </m:sSub>
                  </m:oMath>
                </a14:m>
                <a:r>
                  <a:rPr lang="de-DE" altLang="de-DE" sz="12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 smtClean="0">
                    <a:latin typeface="Times New Roman" pitchFamily="18" charset="0"/>
                    <a:cs typeface="Arial" charset="0"/>
                  </a:rPr>
                  <a:t>core + 2 neutrons</a:t>
                </a:r>
                <a:endParaRPr lang="en-US" altLang="de-DE" dirty="0" smtClean="0">
                  <a:latin typeface="Times New Roman" pitchFamily="18" charset="0"/>
                  <a:cs typeface="Arial" charset="0"/>
                </a:endParaRPr>
              </a:p>
              <a:p>
                <a:endParaRPr lang="de-DE" altLang="de-DE" sz="800" b="1" i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r>
                  <a:rPr lang="de-DE" altLang="de-DE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                                             </a:t>
                </a:r>
                <a:r>
                  <a:rPr lang="de-DE" altLang="de-DE" sz="1200" dirty="0" smtClean="0">
                    <a:latin typeface="Times New Roman" pitchFamily="18" charset="0"/>
                    <a:cs typeface="Arial" charset="0"/>
                  </a:rPr>
                  <a:t>(</a:t>
                </a:r>
                <a:r>
                  <a:rPr lang="en-US" altLang="de-DE" sz="1200" dirty="0" smtClean="0">
                    <a:latin typeface="Times New Roman" pitchFamily="18" charset="0"/>
                    <a:cs typeface="Arial" charset="0"/>
                  </a:rPr>
                  <a:t>two unpaired nucleons</a:t>
                </a:r>
                <a:r>
                  <a:rPr lang="de-DE" altLang="de-DE" sz="1200" dirty="0" smtClean="0">
                    <a:latin typeface="Times New Roman" pitchFamily="18" charset="0"/>
                    <a:cs typeface="Arial" charset="0"/>
                  </a:rPr>
                  <a:t>)</a:t>
                </a:r>
                <a:endParaRPr lang="de-DE" altLang="de-DE" dirty="0">
                  <a:latin typeface="Times New Roman" pitchFamily="18" charset="0"/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de-DE" altLang="de-DE" b="1" i="1" dirty="0" smtClean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de-DE" altLang="de-DE" b="1" i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de-DE" altLang="de-DE" b="1" i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6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Assume pairing interaction in a single-j shell</a:t>
                </a:r>
              </a:p>
              <a:p>
                <a:pPr>
                  <a:buFont typeface="Wingdings" pitchFamily="2" charset="2"/>
                  <a:buChar char="Ø"/>
                </a:pPr>
                <a:endParaRPr lang="de-DE" altLang="de-DE" b="1" i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de-DE" altLang="de-DE" b="1" i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de-DE" altLang="de-DE" b="1" i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   </a:t>
                </a:r>
                <a:r>
                  <a:rPr lang="en-US" alt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For the ground state the energy eigenvalue is none-zero;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    all nucleons paired </a:t>
                </a:r>
                <a:r>
                  <a:rPr lang="de-DE" alt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(</a:t>
                </a:r>
                <a:r>
                  <a:rPr lang="el-GR" altLang="de-DE" sz="1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ν</a:t>
                </a:r>
                <a:r>
                  <a:rPr lang="de-DE" altLang="de-DE" sz="1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=0) </a:t>
                </a:r>
                <a:r>
                  <a:rPr lang="en-US" alt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and spin </a:t>
                </a:r>
                <a:r>
                  <a:rPr lang="de-DE" alt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J=0</a:t>
                </a:r>
                <a:r>
                  <a:rPr lang="de-DE" altLang="de-DE" sz="1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Font typeface="Wingdings" pitchFamily="2" charset="2"/>
                  <a:buNone/>
                </a:pPr>
                <a:endParaRPr lang="de-DE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de-DE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de-DE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>
                    <a:srgbClr val="0000FF"/>
                  </a:buClr>
                  <a:buFont typeface="Wingdings" pitchFamily="2" charset="2"/>
                  <a:buChar char="Ø"/>
                </a:pPr>
                <a:r>
                  <a:rPr lang="de-DE" altLang="de-DE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de-DE" altLang="de-DE" sz="1600" b="1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</a:t>
                </a:r>
                <a:r>
                  <a:rPr lang="de-DE" altLang="de-DE" sz="16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altLang="de-DE" sz="16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GB" altLang="de-DE" sz="1600" b="1" i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-interaction </a:t>
                </a:r>
                <a:r>
                  <a:rPr lang="en-GB" altLang="de-DE" sz="1600" b="1" i="1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yields a </a:t>
                </a:r>
              </a:p>
              <a:p>
                <a:pPr>
                  <a:buClr>
                    <a:srgbClr val="0000FF"/>
                  </a:buClr>
                  <a:buFont typeface="Wingdings" pitchFamily="2" charset="2"/>
                  <a:buNone/>
                </a:pPr>
                <a:r>
                  <a:rPr lang="en-GB" altLang="de-DE" sz="1600" b="1" i="1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  simple geometrical expression  </a:t>
                </a:r>
              </a:p>
              <a:p>
                <a:pPr>
                  <a:buClr>
                    <a:srgbClr val="0000FF"/>
                  </a:buClr>
                  <a:buFont typeface="Wingdings" pitchFamily="2" charset="2"/>
                  <a:buNone/>
                </a:pPr>
                <a:r>
                  <a:rPr lang="en-GB" altLang="de-DE" sz="1600" b="1" i="1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  f</a:t>
                </a:r>
                <a:r>
                  <a:rPr lang="en-US" altLang="de-DE" sz="1600" b="1" i="1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o</a:t>
                </a:r>
                <a:r>
                  <a:rPr lang="en-GB" altLang="de-DE" sz="1600" b="1" i="1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r the coupling of two </a:t>
                </a:r>
                <a:r>
                  <a:rPr lang="en-GB" altLang="de-DE" sz="1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nucleons</a:t>
                </a:r>
                <a:endParaRPr lang="el-GR" altLang="de-DE" sz="1600" b="1" i="1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000" y="965200"/>
                <a:ext cx="4479047" cy="4770537"/>
              </a:xfrm>
              <a:prstGeom prst="rect">
                <a:avLst/>
              </a:prstGeom>
              <a:blipFill rotWithShape="1">
                <a:blip r:embed="rId5"/>
                <a:stretch>
                  <a:fillRect l="-954" t="-639" b="-6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3862388" y="3810000"/>
            <a:ext cx="5129212" cy="2057400"/>
            <a:chOff x="2160" y="144"/>
            <a:chExt cx="3231" cy="1296"/>
          </a:xfrm>
        </p:grpSpPr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2160" y="672"/>
              <a:ext cx="85" cy="631"/>
              <a:chOff x="2987" y="713"/>
              <a:chExt cx="85" cy="631"/>
            </a:xfrm>
          </p:grpSpPr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 flipV="1">
                <a:off x="2987" y="713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 flipV="1">
                <a:off x="3072" y="720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2496" y="672"/>
              <a:ext cx="194" cy="657"/>
              <a:chOff x="3445" y="746"/>
              <a:chExt cx="194" cy="657"/>
            </a:xfrm>
          </p:grpSpPr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 flipV="1">
                <a:off x="3445" y="746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 rot="-380787">
                <a:off x="3469" y="754"/>
                <a:ext cx="170" cy="42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 rot="2074187">
                <a:off x="3552" y="1115"/>
                <a:ext cx="1" cy="288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 flipV="1">
              <a:off x="3648" y="655"/>
              <a:ext cx="0" cy="62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3671" y="496"/>
              <a:ext cx="443" cy="1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rot="2630158" flipH="1" flipV="1">
              <a:off x="3794" y="465"/>
              <a:ext cx="192" cy="86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 rot="929372" flipH="1">
              <a:off x="4410" y="288"/>
              <a:ext cx="102" cy="1018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4272" y="672"/>
              <a:ext cx="0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>
              <a:off x="4261" y="284"/>
              <a:ext cx="384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V="1">
              <a:off x="2946" y="672"/>
              <a:ext cx="0" cy="62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 rot="17001729" flipV="1">
              <a:off x="3210" y="484"/>
              <a:ext cx="17" cy="5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 flipV="1">
              <a:off x="2946" y="816"/>
              <a:ext cx="528" cy="480"/>
            </a:xfrm>
            <a:prstGeom prst="line">
              <a:avLst/>
            </a:prstGeom>
            <a:noFill/>
            <a:ln w="22225">
              <a:solidFill>
                <a:srgbClr val="99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 flipV="1">
              <a:off x="5136" y="144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2208" y="1296"/>
              <a:ext cx="30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2640" y="1082"/>
              <a:ext cx="2592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>
              <a:off x="3537" y="842"/>
              <a:ext cx="1584" cy="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4051" y="583"/>
              <a:ext cx="1104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>
              <a:off x="4689" y="354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>
              <a:off x="5195" y="1161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>
              <a:off x="5184" y="965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006600"/>
                  </a:solidFill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32" name="Text Box 41"/>
            <p:cNvSpPr txBox="1">
              <a:spLocks noChangeArrowheads="1"/>
            </p:cNvSpPr>
            <p:nvPr/>
          </p:nvSpPr>
          <p:spPr bwMode="auto">
            <a:xfrm>
              <a:off x="5184" y="71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4</a:t>
              </a:r>
            </a:p>
          </p:txBody>
        </p:sp>
        <p:sp>
          <p:nvSpPr>
            <p:cNvPr id="33" name="Text Box 42"/>
            <p:cNvSpPr txBox="1">
              <a:spLocks noChangeArrowheads="1"/>
            </p:cNvSpPr>
            <p:nvPr/>
          </p:nvSpPr>
          <p:spPr bwMode="auto">
            <a:xfrm>
              <a:off x="5184" y="47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3333FF"/>
                  </a:solidFill>
                  <a:latin typeface="Times New Roman" pitchFamily="18" charset="0"/>
                  <a:cs typeface="Arial" charset="0"/>
                </a:rPr>
                <a:t>6</a:t>
              </a:r>
            </a:p>
          </p:txBody>
        </p:sp>
        <p:sp>
          <p:nvSpPr>
            <p:cNvPr id="34" name="Text Box 43"/>
            <p:cNvSpPr txBox="1">
              <a:spLocks noChangeArrowheads="1"/>
            </p:cNvSpPr>
            <p:nvPr/>
          </p:nvSpPr>
          <p:spPr bwMode="auto">
            <a:xfrm>
              <a:off x="5184" y="27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" y="1386000"/>
                <a:ext cx="2386102" cy="38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9/2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sz="16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=2,4,6,8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=2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386000"/>
                <a:ext cx="2386102" cy="387157"/>
              </a:xfrm>
              <a:prstGeom prst="rect">
                <a:avLst/>
              </a:prstGeom>
              <a:blipFill rotWithShape="1">
                <a:blip r:embed="rId6"/>
                <a:stretch>
                  <a:fillRect l="-15090" t="-135938" b="-20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360000" y="2700000"/>
                <a:ext cx="50880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𝑝𝑎𝑖𝑟𝑖𝑛𝑔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de-DE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=0,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𝐽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        0,        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=2,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𝐽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700000"/>
                <a:ext cx="5088060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1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Pairing –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-interaction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1079500" y="1776413"/>
            <a:ext cx="154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wave function: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1079500" y="2538413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interaction: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1800000" y="459898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with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>
            <a:off x="1800000" y="535463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and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720000" y="6300000"/>
            <a:ext cx="29097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 dirty="0" smtClean="0">
                <a:latin typeface="Times New Roman" pitchFamily="18" charset="0"/>
              </a:rPr>
              <a:t>A. de-</a:t>
            </a:r>
            <a:r>
              <a:rPr lang="en-US" altLang="de-DE" sz="1000" dirty="0" err="1" smtClean="0">
                <a:latin typeface="Times New Roman" pitchFamily="18" charset="0"/>
              </a:rPr>
              <a:t>Shalit</a:t>
            </a:r>
            <a:r>
              <a:rPr lang="en-US" altLang="de-DE" sz="1000" dirty="0" smtClean="0">
                <a:latin typeface="Times New Roman" pitchFamily="18" charset="0"/>
              </a:rPr>
              <a:t> &amp; I. </a:t>
            </a:r>
            <a:r>
              <a:rPr lang="en-US" altLang="de-DE" sz="1000" dirty="0" err="1" smtClean="0">
                <a:latin typeface="Times New Roman" pitchFamily="18" charset="0"/>
              </a:rPr>
              <a:t>Talmi</a:t>
            </a:r>
            <a:r>
              <a:rPr lang="en-US" altLang="de-DE" sz="1000" dirty="0" smtClean="0">
                <a:latin typeface="Times New Roman" pitchFamily="18" charset="0"/>
              </a:rPr>
              <a:t>: Nuclear Shell Theory, p.200</a:t>
            </a:r>
            <a:endParaRPr lang="en-US" altLang="de-DE" sz="10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620000" y="900000"/>
                <a:ext cx="5718232" cy="6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𝐽𝑀</m:t>
                          </m:r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𝐽𝑀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00" y="900000"/>
                <a:ext cx="5718232" cy="6582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700000" y="1711944"/>
                <a:ext cx="2571730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1711944"/>
                <a:ext cx="2571730" cy="4956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700000" y="2456343"/>
                <a:ext cx="4353307" cy="530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2456343"/>
                <a:ext cx="4353307" cy="5308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620000" y="3600000"/>
                <a:ext cx="3957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00" y="3600000"/>
                <a:ext cx="3957558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2700000" y="4453632"/>
                <a:ext cx="3657989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453632"/>
                <a:ext cx="3657989" cy="6574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2700000" y="5267823"/>
                <a:ext cx="4191853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𝐽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1/2</m:t>
                                    </m:r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−1/2</m:t>
                                    </m:r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5267823"/>
                <a:ext cx="4191853" cy="5403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3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9" grpId="0"/>
      <p:bldP spid="10" grpId="0"/>
      <p:bldP spid="11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Pairing –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-interaction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1079500" y="1776413"/>
            <a:ext cx="154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wave function: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1079500" y="2538413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interaction: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1800000" y="5077172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with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>
            <a:off x="1800000" y="571177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and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720000" y="6300000"/>
            <a:ext cx="29097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 dirty="0" smtClean="0">
                <a:latin typeface="Times New Roman" pitchFamily="18" charset="0"/>
              </a:rPr>
              <a:t>A. de-</a:t>
            </a:r>
            <a:r>
              <a:rPr lang="en-US" altLang="de-DE" sz="1000" dirty="0" err="1" smtClean="0">
                <a:latin typeface="Times New Roman" pitchFamily="18" charset="0"/>
              </a:rPr>
              <a:t>Shalit</a:t>
            </a:r>
            <a:r>
              <a:rPr lang="en-US" altLang="de-DE" sz="1000" dirty="0" smtClean="0">
                <a:latin typeface="Times New Roman" pitchFamily="18" charset="0"/>
              </a:rPr>
              <a:t> &amp; I. </a:t>
            </a:r>
            <a:r>
              <a:rPr lang="en-US" altLang="de-DE" sz="1000" dirty="0" err="1" smtClean="0">
                <a:latin typeface="Times New Roman" pitchFamily="18" charset="0"/>
              </a:rPr>
              <a:t>Talmi</a:t>
            </a:r>
            <a:r>
              <a:rPr lang="en-US" altLang="de-DE" sz="1000" dirty="0" smtClean="0">
                <a:latin typeface="Times New Roman" pitchFamily="18" charset="0"/>
              </a:rPr>
              <a:t>: Nuclear Shell Theory, p.200</a:t>
            </a:r>
            <a:endParaRPr lang="en-US" altLang="de-DE" sz="10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620000" y="900000"/>
                <a:ext cx="5718232" cy="6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𝐽𝑀</m:t>
                          </m:r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𝐽𝑀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00" y="900000"/>
                <a:ext cx="5718232" cy="6582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700000" y="1711944"/>
                <a:ext cx="2571730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1711944"/>
                <a:ext cx="2571730" cy="4956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700000" y="2456343"/>
                <a:ext cx="4353307" cy="530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2456343"/>
                <a:ext cx="4353307" cy="5308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620000" y="4458598"/>
                <a:ext cx="3957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00" y="4458598"/>
                <a:ext cx="3957558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2700000" y="4931816"/>
                <a:ext cx="3657989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931816"/>
                <a:ext cx="3657989" cy="6574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2700000" y="5624963"/>
                <a:ext cx="4191853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𝐽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1/2</m:t>
                                    </m:r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−1/2</m:t>
                                    </m:r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5624963"/>
                <a:ext cx="4191853" cy="5403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080000" y="3096000"/>
                <a:ext cx="7371056" cy="462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sz="1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𝐽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sz="1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1/2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∙2∙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𝐽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096000"/>
                <a:ext cx="7371056" cy="462050"/>
              </a:xfrm>
              <a:prstGeom prst="rect">
                <a:avLst/>
              </a:prstGeom>
              <a:blipFill rotWithShape="1"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80000" y="3708000"/>
                <a:ext cx="6883744" cy="494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1/2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2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𝐽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2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12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12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12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𝐽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1/2</m:t>
                                    </m:r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−1/2</m:t>
                                    </m:r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708000"/>
                <a:ext cx="6883744" cy="4940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1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9" grpId="0"/>
      <p:bldP spid="10" grpId="0"/>
      <p:bldP spid="11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-interaction (</a:t>
            </a:r>
            <a:r>
              <a:rPr lang="en-US" dirty="0" err="1" smtClean="0">
                <a:latin typeface="Times New Roman"/>
                <a:cs typeface="Times New Roman"/>
              </a:rPr>
              <a:t>semiclassical</a:t>
            </a:r>
            <a:r>
              <a:rPr lang="en-US" dirty="0" smtClean="0">
                <a:latin typeface="Times New Roman"/>
                <a:cs typeface="Times New Roman"/>
              </a:rPr>
              <a:t> concept)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4"/>
              <p:cNvSpPr txBox="1">
                <a:spLocks noChangeArrowheads="1"/>
              </p:cNvSpPr>
              <p:nvPr/>
            </p:nvSpPr>
            <p:spPr bwMode="auto">
              <a:xfrm>
                <a:off x="3492000" y="3060000"/>
                <a:ext cx="4786888" cy="880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altLang="de-DE" sz="16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de-DE" altLang="de-DE" sz="1600" b="1" i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600" b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= 0</a:t>
                </a:r>
                <a:r>
                  <a:rPr lang="en-US" altLang="de-DE" sz="1600" b="1" baseline="30000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altLang="de-DE" sz="1600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600" dirty="0">
                    <a:latin typeface="Times New Roman" pitchFamily="18" charset="0"/>
                    <a:cs typeface="Arial" charset="0"/>
                  </a:rPr>
                  <a:t>belongs to</a:t>
                </a:r>
                <a:r>
                  <a:rPr lang="en-US" altLang="de-DE" sz="1600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600" b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large </a:t>
                </a:r>
                <a:r>
                  <a:rPr lang="en-US" altLang="de-DE" sz="1600" b="1" i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J</a:t>
                </a:r>
                <a:r>
                  <a:rPr lang="en-US" altLang="de-DE" sz="1600" i="1" dirty="0">
                    <a:latin typeface="Times New Roman" pitchFamily="18" charset="0"/>
                    <a:cs typeface="Arial" charset="0"/>
                  </a:rPr>
                  <a:t>,</a:t>
                </a:r>
                <a:r>
                  <a:rPr lang="en-US" altLang="de-DE" sz="1600" i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   </a:t>
                </a:r>
                <a:r>
                  <a:rPr lang="el-GR" altLang="de-DE" sz="16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de-DE" altLang="de-DE" sz="16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600" b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= 180</a:t>
                </a:r>
                <a:r>
                  <a:rPr lang="en-US" altLang="de-DE" sz="1600" b="1" baseline="30000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altLang="de-DE" sz="1600" baseline="30000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600" baseline="30000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600" dirty="0" smtClean="0">
                    <a:latin typeface="Times New Roman" pitchFamily="18" charset="0"/>
                    <a:cs typeface="Arial" charset="0"/>
                  </a:rPr>
                  <a:t>belongs </a:t>
                </a:r>
                <a:r>
                  <a:rPr lang="en-US" altLang="de-DE" sz="1600" dirty="0">
                    <a:latin typeface="Times New Roman" pitchFamily="18" charset="0"/>
                    <a:cs typeface="Arial" charset="0"/>
                  </a:rPr>
                  <a:t>to</a:t>
                </a:r>
                <a:r>
                  <a:rPr lang="en-US" altLang="de-DE" sz="1600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600" b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small </a:t>
                </a:r>
                <a:r>
                  <a:rPr lang="en-US" altLang="de-DE" sz="16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J</a:t>
                </a:r>
                <a:endParaRPr lang="en-US" altLang="de-DE" sz="1600" b="1" i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endParaRPr lang="en-US" altLang="de-DE" sz="800" i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r>
                  <a:rPr lang="en-US" altLang="de-DE" sz="1200" i="1" dirty="0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</a:rPr>
                  <a:t>example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de-DE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de-DE" alt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de-DE" alt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11/2</m:t>
                        </m:r>
                      </m:sub>
                      <m:sup>
                        <m:r>
                          <a:rPr lang="de-DE" alt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de-DE" sz="1200" i="1" dirty="0" smtClean="0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</a:rPr>
                  <a:t>:</a:t>
                </a:r>
                <a:r>
                  <a:rPr lang="en-US" altLang="de-DE" sz="1200" i="1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J=0  </a:t>
                </a:r>
                <a:r>
                  <a:rPr lang="el-GR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θ</a:t>
                </a:r>
                <a:r>
                  <a:rPr lang="de-DE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=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180</a:t>
                </a:r>
                <a:r>
                  <a:rPr lang="en-US" altLang="de-DE" sz="1200" baseline="300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,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J=2 </a:t>
                </a:r>
                <a:r>
                  <a:rPr lang="el-GR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θ</a:t>
                </a:r>
                <a:r>
                  <a:rPr lang="de-DE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~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159</a:t>
                </a:r>
                <a:r>
                  <a:rPr lang="en-US" altLang="de-DE" sz="1200" baseline="300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,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J=4   </a:t>
                </a:r>
                <a:r>
                  <a:rPr lang="el-GR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θ</a:t>
                </a:r>
                <a:r>
                  <a:rPr lang="de-DE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~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137</a:t>
                </a:r>
                <a:r>
                  <a:rPr lang="en-US" altLang="de-DE" sz="1200" baseline="300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, </a:t>
                </a:r>
              </a:p>
              <a:p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                     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J=6  </a:t>
                </a:r>
                <a:r>
                  <a:rPr lang="el-GR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θ</a:t>
                </a:r>
                <a:r>
                  <a:rPr lang="de-DE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~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114</a:t>
                </a:r>
                <a:r>
                  <a:rPr lang="en-US" altLang="de-DE" sz="1200" baseline="300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,   J=8 </a:t>
                </a:r>
                <a:r>
                  <a:rPr lang="el-GR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θ</a:t>
                </a:r>
                <a:r>
                  <a:rPr lang="de-DE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~ 87</a:t>
                </a:r>
                <a:r>
                  <a:rPr lang="en-US" altLang="de-DE" sz="1200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,    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J=10 </a:t>
                </a:r>
                <a:r>
                  <a:rPr lang="el-GR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θ</a:t>
                </a:r>
                <a:r>
                  <a:rPr lang="de-DE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~ 49</a:t>
                </a:r>
                <a:r>
                  <a:rPr lang="en-US" altLang="de-DE" sz="1200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endParaRPr lang="en-US" altLang="de-DE" sz="12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5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2000" y="3060000"/>
                <a:ext cx="4786888" cy="880113"/>
              </a:xfrm>
              <a:prstGeom prst="rect">
                <a:avLst/>
              </a:prstGeom>
              <a:blipFill rotWithShape="1">
                <a:blip r:embed="rId13"/>
                <a:stretch>
                  <a:fillRect l="-764" t="-2083" b="-34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420000" y="900000"/>
                <a:ext cx="2635785" cy="341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+2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900000"/>
                <a:ext cx="2635785" cy="341888"/>
              </a:xfrm>
              <a:prstGeom prst="rect">
                <a:avLst/>
              </a:prstGeom>
              <a:blipFill rotWithShape="1">
                <a:blip r:embed="rId1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3420000" y="1440000"/>
                <a:ext cx="4474109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𝑐𝑜𝑠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1440000"/>
                <a:ext cx="4474109" cy="61837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3420000" y="2232000"/>
                <a:ext cx="4259692" cy="56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𝑐𝑜𝑠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≫1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2232000"/>
                <a:ext cx="4259692" cy="56233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1980000" y="4140000"/>
                <a:ext cx="2976456" cy="648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ra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0" y="4140000"/>
                <a:ext cx="2976456" cy="64870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220000" y="4140000"/>
                <a:ext cx="3431259" cy="631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latin typeface="Cambria Math"/>
                                </a:rPr>
                                <m:t>/2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4140000"/>
                <a:ext cx="3431259" cy="63190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1440000" y="5220000"/>
                <a:ext cx="4651466" cy="919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1/2</m:t>
                                    </m:r>
                                  </m:e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−1/2</m:t>
                                    </m:r>
                                  </m:e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𝐽𝑗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𝐽</m:t>
                                          </m:r>
                                        </m:e>
                                        <m:sup>
                                          <m: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</m:e>
                                        <m:sup>
                                          <m: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5220000"/>
                <a:ext cx="4651466" cy="91929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6120000" y="5220000"/>
                <a:ext cx="2224583" cy="56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/2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𝑡𝑎𝑛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/2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5220000"/>
                <a:ext cx="2224583" cy="56233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ieren 19"/>
          <p:cNvGrpSpPr/>
          <p:nvPr/>
        </p:nvGrpSpPr>
        <p:grpSpPr>
          <a:xfrm>
            <a:off x="683568" y="900000"/>
            <a:ext cx="1668382" cy="3613150"/>
            <a:chOff x="683568" y="900000"/>
            <a:chExt cx="1668382" cy="3613150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101000" y="900000"/>
              <a:ext cx="1250950" cy="3613150"/>
              <a:chOff x="2463" y="336"/>
              <a:chExt cx="788" cy="2276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0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2796" y="1745"/>
                  <a:ext cx="72" cy="13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4704" name="Equation" r:id="rId21" imgW="114120" imgH="215640" progId="Equation.3">
                          <p:embed/>
                        </p:oleObj>
                      </mc:Choice>
                      <mc:Fallback>
                        <p:oleObj name="Equation" r:id="rId21" imgW="114120" imgH="2156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796" y="1745"/>
                                <a:ext cx="72" cy="1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0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2796" y="1745"/>
                  <a:ext cx="72" cy="13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4670" name="Equation" r:id="rId23" imgW="114120" imgH="215640" progId="Equation.3">
                          <p:embed/>
                        </p:oleObj>
                      </mc:Choice>
                      <mc:Fallback>
                        <p:oleObj name="Equation" r:id="rId23" imgW="114120" imgH="2156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796" y="1745"/>
                                <a:ext cx="72" cy="1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V="1">
                <a:off x="2471" y="1320"/>
                <a:ext cx="0" cy="120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2503" y="1200"/>
                <a:ext cx="748" cy="16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2463" y="336"/>
                <a:ext cx="0" cy="10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2496" y="816"/>
                <a:ext cx="480" cy="432"/>
              </a:xfrm>
              <a:custGeom>
                <a:avLst/>
                <a:gdLst>
                  <a:gd name="T0" fmla="*/ 0 w 480"/>
                  <a:gd name="T1" fmla="*/ 0 h 432"/>
                  <a:gd name="T2" fmla="*/ 336 w 480"/>
                  <a:gd name="T3" fmla="*/ 144 h 432"/>
                  <a:gd name="T4" fmla="*/ 480 w 480"/>
                  <a:gd name="T5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432">
                    <a:moveTo>
                      <a:pt x="0" y="0"/>
                    </a:moveTo>
                    <a:cubicBezTo>
                      <a:pt x="128" y="36"/>
                      <a:pt x="256" y="72"/>
                      <a:pt x="336" y="144"/>
                    </a:cubicBezTo>
                    <a:cubicBezTo>
                      <a:pt x="416" y="216"/>
                      <a:pt x="448" y="324"/>
                      <a:pt x="480" y="43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2520" y="960"/>
                <a:ext cx="2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de-DE" sz="2400" b="1" i="1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q</a:t>
                </a: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rot="2630158" flipH="1" flipV="1">
                <a:off x="2656" y="1123"/>
                <a:ext cx="398" cy="1489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1907704" y="3068960"/>
                  <a:ext cx="198772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1" i="1" smtClean="0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acc>
                      </m:oMath>
                    </m:oMathPara>
                  </a14:m>
                  <a:endParaRPr lang="de-DE" sz="2400" b="1" dirty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704" y="3068960"/>
                  <a:ext cx="198772" cy="41408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683568" y="3152579"/>
                  <a:ext cx="279948" cy="3484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de-DE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de-DE" sz="2000" b="1" dirty="0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3152579"/>
                  <a:ext cx="279948" cy="348429"/>
                </a:xfrm>
                <a:prstGeom prst="rect">
                  <a:avLst/>
                </a:prstGeom>
                <a:blipFill>
                  <a:blip r:embed="rId26"/>
                  <a:stretch>
                    <a:fillRect l="-30435" r="-10870" b="-3157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1907704" y="1856435"/>
                  <a:ext cx="279948" cy="3484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de-DE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de-DE" sz="2000" b="1" dirty="0"/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704" y="1856435"/>
                  <a:ext cx="279948" cy="348429"/>
                </a:xfrm>
                <a:prstGeom prst="rect">
                  <a:avLst/>
                </a:prstGeom>
                <a:blipFill>
                  <a:blip r:embed="rId27"/>
                  <a:stretch>
                    <a:fillRect l="-32609" r="-10870" b="-2982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69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airing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-interaction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47"/>
          <p:cNvGrpSpPr>
            <a:grpSpLocks/>
          </p:cNvGrpSpPr>
          <p:nvPr/>
        </p:nvGrpSpPr>
        <p:grpSpPr bwMode="auto">
          <a:xfrm>
            <a:off x="3581400" y="990600"/>
            <a:ext cx="5129213" cy="2057400"/>
            <a:chOff x="2160" y="144"/>
            <a:chExt cx="3231" cy="1296"/>
          </a:xfrm>
        </p:grpSpPr>
        <p:grpSp>
          <p:nvGrpSpPr>
            <p:cNvPr id="40" name="Group 48"/>
            <p:cNvGrpSpPr>
              <a:grpSpLocks/>
            </p:cNvGrpSpPr>
            <p:nvPr/>
          </p:nvGrpSpPr>
          <p:grpSpPr bwMode="auto">
            <a:xfrm>
              <a:off x="2160" y="672"/>
              <a:ext cx="85" cy="631"/>
              <a:chOff x="2987" y="713"/>
              <a:chExt cx="85" cy="631"/>
            </a:xfrm>
          </p:grpSpPr>
          <p:sp>
            <p:nvSpPr>
              <p:cNvPr id="65" name="Line 49"/>
              <p:cNvSpPr>
                <a:spLocks noChangeShapeType="1"/>
              </p:cNvSpPr>
              <p:nvPr/>
            </p:nvSpPr>
            <p:spPr bwMode="auto">
              <a:xfrm flipV="1">
                <a:off x="2987" y="713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50"/>
              <p:cNvSpPr>
                <a:spLocks noChangeShapeType="1"/>
              </p:cNvSpPr>
              <p:nvPr/>
            </p:nvSpPr>
            <p:spPr bwMode="auto">
              <a:xfrm flipV="1">
                <a:off x="3072" y="720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51"/>
            <p:cNvGrpSpPr>
              <a:grpSpLocks/>
            </p:cNvGrpSpPr>
            <p:nvPr/>
          </p:nvGrpSpPr>
          <p:grpSpPr bwMode="auto">
            <a:xfrm>
              <a:off x="2496" y="672"/>
              <a:ext cx="194" cy="657"/>
              <a:chOff x="3445" y="746"/>
              <a:chExt cx="194" cy="657"/>
            </a:xfrm>
          </p:grpSpPr>
          <p:sp>
            <p:nvSpPr>
              <p:cNvPr id="62" name="Line 52"/>
              <p:cNvSpPr>
                <a:spLocks noChangeShapeType="1"/>
              </p:cNvSpPr>
              <p:nvPr/>
            </p:nvSpPr>
            <p:spPr bwMode="auto">
              <a:xfrm flipV="1">
                <a:off x="3445" y="746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53"/>
              <p:cNvSpPr>
                <a:spLocks noChangeShapeType="1"/>
              </p:cNvSpPr>
              <p:nvPr/>
            </p:nvSpPr>
            <p:spPr bwMode="auto">
              <a:xfrm rot="-380787">
                <a:off x="3469" y="754"/>
                <a:ext cx="170" cy="42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54"/>
              <p:cNvSpPr>
                <a:spLocks noChangeShapeType="1"/>
              </p:cNvSpPr>
              <p:nvPr/>
            </p:nvSpPr>
            <p:spPr bwMode="auto">
              <a:xfrm rot="2074187">
                <a:off x="3552" y="1115"/>
                <a:ext cx="1" cy="288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Line 55"/>
            <p:cNvSpPr>
              <a:spLocks noChangeShapeType="1"/>
            </p:cNvSpPr>
            <p:nvPr/>
          </p:nvSpPr>
          <p:spPr bwMode="auto">
            <a:xfrm flipV="1">
              <a:off x="3648" y="655"/>
              <a:ext cx="0" cy="62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6"/>
            <p:cNvSpPr>
              <a:spLocks noChangeShapeType="1"/>
            </p:cNvSpPr>
            <p:nvPr/>
          </p:nvSpPr>
          <p:spPr bwMode="auto">
            <a:xfrm flipV="1">
              <a:off x="3671" y="496"/>
              <a:ext cx="443" cy="1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7"/>
            <p:cNvSpPr>
              <a:spLocks noChangeShapeType="1"/>
            </p:cNvSpPr>
            <p:nvPr/>
          </p:nvSpPr>
          <p:spPr bwMode="auto">
            <a:xfrm rot="2630158" flipH="1" flipV="1">
              <a:off x="3794" y="465"/>
              <a:ext cx="192" cy="86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 rot="929372" flipH="1">
              <a:off x="4410" y="288"/>
              <a:ext cx="102" cy="1018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9"/>
            <p:cNvSpPr>
              <a:spLocks noChangeShapeType="1"/>
            </p:cNvSpPr>
            <p:nvPr/>
          </p:nvSpPr>
          <p:spPr bwMode="auto">
            <a:xfrm>
              <a:off x="4272" y="672"/>
              <a:ext cx="0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0"/>
            <p:cNvSpPr>
              <a:spLocks noChangeShapeType="1"/>
            </p:cNvSpPr>
            <p:nvPr/>
          </p:nvSpPr>
          <p:spPr bwMode="auto">
            <a:xfrm flipH="1">
              <a:off x="4261" y="284"/>
              <a:ext cx="384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61"/>
            <p:cNvSpPr>
              <a:spLocks noChangeShapeType="1"/>
            </p:cNvSpPr>
            <p:nvPr/>
          </p:nvSpPr>
          <p:spPr bwMode="auto">
            <a:xfrm flipV="1">
              <a:off x="2946" y="672"/>
              <a:ext cx="0" cy="62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62"/>
            <p:cNvSpPr>
              <a:spLocks noChangeShapeType="1"/>
            </p:cNvSpPr>
            <p:nvPr/>
          </p:nvSpPr>
          <p:spPr bwMode="auto">
            <a:xfrm rot="17001729" flipV="1">
              <a:off x="3210" y="484"/>
              <a:ext cx="17" cy="5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3"/>
            <p:cNvSpPr>
              <a:spLocks noChangeShapeType="1"/>
            </p:cNvSpPr>
            <p:nvPr/>
          </p:nvSpPr>
          <p:spPr bwMode="auto">
            <a:xfrm flipV="1">
              <a:off x="2946" y="816"/>
              <a:ext cx="528" cy="480"/>
            </a:xfrm>
            <a:prstGeom prst="line">
              <a:avLst/>
            </a:prstGeom>
            <a:noFill/>
            <a:ln w="22225">
              <a:solidFill>
                <a:srgbClr val="99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4"/>
            <p:cNvSpPr>
              <a:spLocks noChangeShapeType="1"/>
            </p:cNvSpPr>
            <p:nvPr/>
          </p:nvSpPr>
          <p:spPr bwMode="auto">
            <a:xfrm flipV="1">
              <a:off x="5136" y="144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5"/>
            <p:cNvSpPr>
              <a:spLocks noChangeShapeType="1"/>
            </p:cNvSpPr>
            <p:nvPr/>
          </p:nvSpPr>
          <p:spPr bwMode="auto">
            <a:xfrm>
              <a:off x="2208" y="1296"/>
              <a:ext cx="30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6"/>
            <p:cNvSpPr>
              <a:spLocks noChangeShapeType="1"/>
            </p:cNvSpPr>
            <p:nvPr/>
          </p:nvSpPr>
          <p:spPr bwMode="auto">
            <a:xfrm>
              <a:off x="2640" y="1082"/>
              <a:ext cx="2592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67"/>
            <p:cNvSpPr>
              <a:spLocks noChangeShapeType="1"/>
            </p:cNvSpPr>
            <p:nvPr/>
          </p:nvSpPr>
          <p:spPr bwMode="auto">
            <a:xfrm>
              <a:off x="3537" y="842"/>
              <a:ext cx="1584" cy="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68"/>
            <p:cNvSpPr>
              <a:spLocks noChangeShapeType="1"/>
            </p:cNvSpPr>
            <p:nvPr/>
          </p:nvSpPr>
          <p:spPr bwMode="auto">
            <a:xfrm>
              <a:off x="4051" y="583"/>
              <a:ext cx="1104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69"/>
            <p:cNvSpPr>
              <a:spLocks noChangeShapeType="1"/>
            </p:cNvSpPr>
            <p:nvPr/>
          </p:nvSpPr>
          <p:spPr bwMode="auto">
            <a:xfrm>
              <a:off x="4689" y="354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70"/>
            <p:cNvSpPr txBox="1">
              <a:spLocks noChangeArrowheads="1"/>
            </p:cNvSpPr>
            <p:nvPr/>
          </p:nvSpPr>
          <p:spPr bwMode="auto">
            <a:xfrm>
              <a:off x="5195" y="1161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58" name="Text Box 71"/>
            <p:cNvSpPr txBox="1">
              <a:spLocks noChangeArrowheads="1"/>
            </p:cNvSpPr>
            <p:nvPr/>
          </p:nvSpPr>
          <p:spPr bwMode="auto">
            <a:xfrm>
              <a:off x="5184" y="965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006600"/>
                  </a:solidFill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59" name="Text Box 72"/>
            <p:cNvSpPr txBox="1">
              <a:spLocks noChangeArrowheads="1"/>
            </p:cNvSpPr>
            <p:nvPr/>
          </p:nvSpPr>
          <p:spPr bwMode="auto">
            <a:xfrm>
              <a:off x="5184" y="71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4</a:t>
              </a:r>
            </a:p>
          </p:txBody>
        </p:sp>
        <p:sp>
          <p:nvSpPr>
            <p:cNvPr id="60" name="Text Box 73"/>
            <p:cNvSpPr txBox="1">
              <a:spLocks noChangeArrowheads="1"/>
            </p:cNvSpPr>
            <p:nvPr/>
          </p:nvSpPr>
          <p:spPr bwMode="auto">
            <a:xfrm>
              <a:off x="5184" y="47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3333FF"/>
                  </a:solidFill>
                  <a:latin typeface="Times New Roman" pitchFamily="18" charset="0"/>
                  <a:cs typeface="Arial" charset="0"/>
                </a:rPr>
                <a:t>6</a:t>
              </a:r>
            </a:p>
          </p:txBody>
        </p:sp>
        <p:sp>
          <p:nvSpPr>
            <p:cNvPr id="61" name="Text Box 74"/>
            <p:cNvSpPr txBox="1">
              <a:spLocks noChangeArrowheads="1"/>
            </p:cNvSpPr>
            <p:nvPr/>
          </p:nvSpPr>
          <p:spPr bwMode="auto">
            <a:xfrm>
              <a:off x="5184" y="27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8</a:t>
              </a:r>
            </a:p>
          </p:txBody>
        </p:sp>
      </p:grpSp>
      <p:pic>
        <p:nvPicPr>
          <p:cNvPr id="67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7432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 Box 76"/>
          <p:cNvSpPr txBox="1">
            <a:spLocks noChangeArrowheads="1"/>
          </p:cNvSpPr>
          <p:nvPr/>
        </p:nvSpPr>
        <p:spPr bwMode="auto">
          <a:xfrm>
            <a:off x="3505200" y="3200400"/>
            <a:ext cx="5334000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-interaction yields a simple geometrical explanation for </a:t>
            </a:r>
            <a:r>
              <a:rPr lang="en-GB" altLang="de-DE" sz="1600" dirty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de-DE" sz="1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Seniority</a:t>
            </a:r>
            <a:r>
              <a:rPr lang="en-US" altLang="de-DE" sz="1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-</a:t>
            </a:r>
            <a:r>
              <a:rPr lang="en-GB" altLang="de-DE" sz="1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Isomers:</a:t>
            </a:r>
            <a:r>
              <a:rPr lang="en-GB" altLang="de-DE" sz="1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endParaRPr lang="en-GB" altLang="de-DE" sz="400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r>
              <a:rPr lang="en-GB" altLang="de-DE" sz="2000" b="1" i="1" dirty="0">
                <a:solidFill>
                  <a:srgbClr val="333399"/>
                </a:solidFill>
                <a:latin typeface="Symbol" pitchFamily="18" charset="2"/>
                <a:cs typeface="Arial" charset="0"/>
              </a:rPr>
              <a:t>               </a:t>
            </a:r>
            <a:r>
              <a:rPr lang="en-GB" altLang="de-DE" sz="2000" b="1" i="1" dirty="0">
                <a:solidFill>
                  <a:srgbClr val="0000FF"/>
                </a:solidFill>
                <a:latin typeface="Symbol" pitchFamily="18" charset="2"/>
                <a:cs typeface="Arial" charset="0"/>
              </a:rPr>
              <a:t>D</a:t>
            </a:r>
            <a:r>
              <a:rPr lang="en-GB" altLang="de-DE" sz="20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 ~ -</a:t>
            </a:r>
            <a:r>
              <a:rPr lang="en-GB" altLang="de-DE" sz="2000" b="1" i="1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GB" altLang="de-DE" sz="20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o</a:t>
            </a:r>
            <a:r>
              <a:rPr lang="en-GB" altLang="de-DE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altLang="de-DE" sz="2000" b="1" i="1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GB" altLang="de-DE" sz="20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R</a:t>
            </a:r>
            <a:r>
              <a:rPr lang="en-GB" altLang="de-DE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GB" altLang="de-DE" sz="20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tan </a:t>
            </a:r>
            <a:r>
              <a:rPr lang="en-GB" altLang="de-DE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GB" altLang="de-DE" sz="2800" b="1" i="1" baseline="30000" dirty="0">
                <a:solidFill>
                  <a:srgbClr val="0000FF"/>
                </a:solidFill>
                <a:latin typeface="Symbol" pitchFamily="18" charset="2"/>
                <a:cs typeface="Arial" charset="0"/>
              </a:rPr>
              <a:t>q</a:t>
            </a:r>
            <a:r>
              <a:rPr lang="en-GB" altLang="de-DE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/</a:t>
            </a:r>
            <a:r>
              <a:rPr lang="en-GB" altLang="de-DE" sz="2800" b="1" i="1" baseline="-25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GB" altLang="de-DE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GB" altLang="de-DE" sz="2000" dirty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 </a:t>
            </a:r>
          </a:p>
          <a:p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 </a:t>
            </a:r>
            <a:r>
              <a:rPr lang="en-GB" altLang="de-DE" sz="16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T=1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even </a:t>
            </a:r>
            <a:r>
              <a:rPr lang="en-GB" altLang="de-DE" sz="16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</a:t>
            </a:r>
          </a:p>
          <a:p>
            <a:endParaRPr lang="en-GB" altLang="de-DE" sz="1600" i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energy intervals between states  0</a:t>
            </a:r>
            <a:r>
              <a:rPr lang="en-GB" altLang="de-DE" sz="1600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2</a:t>
            </a:r>
            <a:r>
              <a:rPr lang="en-GB" altLang="de-DE" sz="1600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4</a:t>
            </a:r>
            <a:r>
              <a:rPr lang="en-GB" altLang="de-DE" sz="1600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...(2</a:t>
            </a:r>
            <a:r>
              <a:rPr lang="en-GB" altLang="de-DE" sz="16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-1)</a:t>
            </a:r>
            <a:r>
              <a:rPr lang="en-GB" altLang="de-DE" sz="1600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decrease with increasing spin.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baseline="30000" dirty="0" smtClean="0">
                <a:latin typeface="Times New Roman"/>
                <a:cs typeface="Times New Roman"/>
              </a:rPr>
              <a:t>100</a:t>
            </a:r>
            <a:r>
              <a:rPr lang="en-US" dirty="0" smtClean="0">
                <a:latin typeface="Times New Roman"/>
                <a:cs typeface="Times New Roman"/>
              </a:rPr>
              <a:t>Sn / </a:t>
            </a:r>
            <a:r>
              <a:rPr lang="en-US" baseline="30000" dirty="0" smtClean="0">
                <a:latin typeface="Times New Roman"/>
                <a:cs typeface="Times New Roman"/>
              </a:rPr>
              <a:t>132</a:t>
            </a:r>
            <a:r>
              <a:rPr lang="en-US" dirty="0" smtClean="0">
                <a:latin typeface="Times New Roman"/>
                <a:cs typeface="Times New Roman"/>
              </a:rPr>
              <a:t>Sn region, a brief background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2" descr="Sn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9750"/>
            <a:ext cx="50101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3" descr="Sn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73513"/>
            <a:ext cx="4200525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4" descr="Sn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84725"/>
            <a:ext cx="51054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95"/>
          <p:cNvSpPr txBox="1">
            <a:spLocks noChangeArrowheads="1"/>
          </p:cNvSpPr>
          <p:nvPr/>
        </p:nvSpPr>
        <p:spPr bwMode="auto">
          <a:xfrm>
            <a:off x="2514600" y="3629025"/>
            <a:ext cx="685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rgbClr val="333399"/>
                </a:solidFill>
                <a:latin typeface="Comic Sans MS" pitchFamily="66" charset="0"/>
              </a:rPr>
              <a:t>d</a:t>
            </a:r>
            <a:r>
              <a:rPr lang="en-US" altLang="de-DE" baseline="-25000">
                <a:solidFill>
                  <a:srgbClr val="333399"/>
                </a:solidFill>
                <a:latin typeface="Comic Sans MS" pitchFamily="66" charset="0"/>
              </a:rPr>
              <a:t>5/2</a:t>
            </a:r>
          </a:p>
        </p:txBody>
      </p:sp>
      <p:sp>
        <p:nvSpPr>
          <p:cNvPr id="38" name="Line 96"/>
          <p:cNvSpPr>
            <a:spLocks noChangeShapeType="1"/>
          </p:cNvSpPr>
          <p:nvPr/>
        </p:nvSpPr>
        <p:spPr bwMode="auto">
          <a:xfrm>
            <a:off x="3200400" y="2830513"/>
            <a:ext cx="304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" name="Line 97"/>
          <p:cNvSpPr>
            <a:spLocks noChangeShapeType="1"/>
          </p:cNvSpPr>
          <p:nvPr/>
        </p:nvSpPr>
        <p:spPr bwMode="auto">
          <a:xfrm>
            <a:off x="2987675" y="3694113"/>
            <a:ext cx="304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" name="Line 98"/>
          <p:cNvSpPr>
            <a:spLocks noChangeShapeType="1"/>
          </p:cNvSpPr>
          <p:nvPr/>
        </p:nvSpPr>
        <p:spPr bwMode="auto">
          <a:xfrm>
            <a:off x="3924300" y="3694113"/>
            <a:ext cx="304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" name="Line 99"/>
          <p:cNvSpPr>
            <a:spLocks noChangeShapeType="1"/>
          </p:cNvSpPr>
          <p:nvPr/>
        </p:nvSpPr>
        <p:spPr bwMode="auto">
          <a:xfrm>
            <a:off x="5795963" y="3694113"/>
            <a:ext cx="304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" name="Line 100"/>
          <p:cNvSpPr>
            <a:spLocks noChangeShapeType="1"/>
          </p:cNvSpPr>
          <p:nvPr/>
        </p:nvSpPr>
        <p:spPr bwMode="auto">
          <a:xfrm>
            <a:off x="8388350" y="4486275"/>
            <a:ext cx="304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" name="Text Box 101"/>
          <p:cNvSpPr txBox="1">
            <a:spLocks noChangeArrowheads="1"/>
          </p:cNvSpPr>
          <p:nvPr/>
        </p:nvSpPr>
        <p:spPr bwMode="auto">
          <a:xfrm>
            <a:off x="2667000" y="2679700"/>
            <a:ext cx="609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rgbClr val="333399"/>
                </a:solidFill>
                <a:latin typeface="Comic Sans MS" pitchFamily="66" charset="0"/>
              </a:rPr>
              <a:t>g</a:t>
            </a:r>
            <a:r>
              <a:rPr lang="en-US" altLang="de-DE" baseline="-25000">
                <a:solidFill>
                  <a:srgbClr val="333399"/>
                </a:solidFill>
                <a:latin typeface="Comic Sans MS" pitchFamily="66" charset="0"/>
              </a:rPr>
              <a:t>7/2</a:t>
            </a:r>
          </a:p>
        </p:txBody>
      </p:sp>
      <p:sp>
        <p:nvSpPr>
          <p:cNvPr id="74" name="Text Box 102"/>
          <p:cNvSpPr txBox="1">
            <a:spLocks noChangeArrowheads="1"/>
          </p:cNvSpPr>
          <p:nvPr/>
        </p:nvSpPr>
        <p:spPr bwMode="auto">
          <a:xfrm>
            <a:off x="228600" y="4660900"/>
            <a:ext cx="3124200" cy="339725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rgbClr val="333399"/>
                </a:solidFill>
                <a:latin typeface="Comic Sans MS" pitchFamily="66" charset="0"/>
              </a:rPr>
              <a:t>Naïve single particle filling</a:t>
            </a:r>
          </a:p>
        </p:txBody>
      </p:sp>
      <p:sp>
        <p:nvSpPr>
          <p:cNvPr id="75" name="Text Box 103"/>
          <p:cNvSpPr txBox="1">
            <a:spLocks noChangeArrowheads="1"/>
          </p:cNvSpPr>
          <p:nvPr/>
        </p:nvSpPr>
        <p:spPr bwMode="auto">
          <a:xfrm>
            <a:off x="3429000" y="3594100"/>
            <a:ext cx="685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rgbClr val="333399"/>
                </a:solidFill>
                <a:latin typeface="Comic Sans MS" pitchFamily="66" charset="0"/>
              </a:rPr>
              <a:t>s</a:t>
            </a:r>
            <a:r>
              <a:rPr lang="en-US" altLang="de-DE" baseline="-25000">
                <a:solidFill>
                  <a:srgbClr val="333399"/>
                </a:solidFill>
                <a:latin typeface="Comic Sans MS" pitchFamily="66" charset="0"/>
              </a:rPr>
              <a:t>1/2</a:t>
            </a:r>
          </a:p>
        </p:txBody>
      </p:sp>
      <p:sp>
        <p:nvSpPr>
          <p:cNvPr id="76" name="Text Box 104"/>
          <p:cNvSpPr txBox="1">
            <a:spLocks noChangeArrowheads="1"/>
          </p:cNvSpPr>
          <p:nvPr/>
        </p:nvSpPr>
        <p:spPr bwMode="auto">
          <a:xfrm>
            <a:off x="5334000" y="3594100"/>
            <a:ext cx="685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rgbClr val="333399"/>
                </a:solidFill>
                <a:latin typeface="Comic Sans MS" pitchFamily="66" charset="0"/>
              </a:rPr>
              <a:t>d</a:t>
            </a:r>
            <a:r>
              <a:rPr lang="en-US" altLang="de-DE" baseline="-25000">
                <a:solidFill>
                  <a:srgbClr val="333399"/>
                </a:solidFill>
                <a:latin typeface="Comic Sans MS" pitchFamily="66" charset="0"/>
              </a:rPr>
              <a:t>3/2</a:t>
            </a:r>
          </a:p>
        </p:txBody>
      </p:sp>
      <p:sp>
        <p:nvSpPr>
          <p:cNvPr id="77" name="Text Box 105"/>
          <p:cNvSpPr txBox="1">
            <a:spLocks noChangeArrowheads="1"/>
          </p:cNvSpPr>
          <p:nvPr/>
        </p:nvSpPr>
        <p:spPr bwMode="auto">
          <a:xfrm>
            <a:off x="7924800" y="4432300"/>
            <a:ext cx="685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rgbClr val="333399"/>
                </a:solidFill>
                <a:latin typeface="Comic Sans MS" pitchFamily="66" charset="0"/>
              </a:rPr>
              <a:t>h</a:t>
            </a:r>
            <a:r>
              <a:rPr lang="en-US" altLang="de-DE" baseline="-25000">
                <a:solidFill>
                  <a:srgbClr val="333399"/>
                </a:solidFill>
                <a:latin typeface="Comic Sans MS" pitchFamily="66" charset="0"/>
              </a:rPr>
              <a:t>11/2</a:t>
            </a:r>
          </a:p>
        </p:txBody>
      </p:sp>
      <p:sp>
        <p:nvSpPr>
          <p:cNvPr id="78" name="Text Box 106"/>
          <p:cNvSpPr txBox="1">
            <a:spLocks noChangeArrowheads="1"/>
          </p:cNvSpPr>
          <p:nvPr/>
        </p:nvSpPr>
        <p:spPr bwMode="auto">
          <a:xfrm>
            <a:off x="304800" y="2714625"/>
            <a:ext cx="990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rgbClr val="333399"/>
                </a:solidFill>
                <a:latin typeface="Comic Sans MS" pitchFamily="66" charset="0"/>
              </a:rPr>
              <a:t>Z = 50</a:t>
            </a:r>
          </a:p>
        </p:txBody>
      </p:sp>
      <p:grpSp>
        <p:nvGrpSpPr>
          <p:cNvPr id="79" name="Group 130"/>
          <p:cNvGrpSpPr>
            <a:grpSpLocks/>
          </p:cNvGrpSpPr>
          <p:nvPr/>
        </p:nvGrpSpPr>
        <p:grpSpPr bwMode="auto">
          <a:xfrm>
            <a:off x="6011863" y="1196975"/>
            <a:ext cx="3135312" cy="2176463"/>
            <a:chOff x="3651" y="890"/>
            <a:chExt cx="1975" cy="1371"/>
          </a:xfrm>
        </p:grpSpPr>
        <p:sp>
          <p:nvSpPr>
            <p:cNvPr id="80" name="Rectangle 131"/>
            <p:cNvSpPr>
              <a:spLocks noChangeArrowheads="1"/>
            </p:cNvSpPr>
            <p:nvPr/>
          </p:nvSpPr>
          <p:spPr bwMode="auto">
            <a:xfrm>
              <a:off x="3946" y="1072"/>
              <a:ext cx="1584" cy="1167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Line 132"/>
            <p:cNvSpPr>
              <a:spLocks noChangeShapeType="1"/>
            </p:cNvSpPr>
            <p:nvPr/>
          </p:nvSpPr>
          <p:spPr bwMode="auto">
            <a:xfrm>
              <a:off x="4378" y="1999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" name="Line 133"/>
            <p:cNvSpPr>
              <a:spLocks noChangeShapeType="1"/>
            </p:cNvSpPr>
            <p:nvPr/>
          </p:nvSpPr>
          <p:spPr bwMode="auto">
            <a:xfrm>
              <a:off x="4378" y="1903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" name="Line 134"/>
            <p:cNvSpPr>
              <a:spLocks noChangeShapeType="1"/>
            </p:cNvSpPr>
            <p:nvPr/>
          </p:nvSpPr>
          <p:spPr bwMode="auto">
            <a:xfrm>
              <a:off x="4378" y="1711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4" name="Line 135"/>
            <p:cNvSpPr>
              <a:spLocks noChangeShapeType="1"/>
            </p:cNvSpPr>
            <p:nvPr/>
          </p:nvSpPr>
          <p:spPr bwMode="auto">
            <a:xfrm>
              <a:off x="4378" y="1615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5" name="Line 136"/>
            <p:cNvSpPr>
              <a:spLocks noChangeShapeType="1"/>
            </p:cNvSpPr>
            <p:nvPr/>
          </p:nvSpPr>
          <p:spPr bwMode="auto">
            <a:xfrm>
              <a:off x="4378" y="1423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" name="Text Box 137"/>
            <p:cNvSpPr txBox="1">
              <a:spLocks noChangeArrowheads="1"/>
            </p:cNvSpPr>
            <p:nvPr/>
          </p:nvSpPr>
          <p:spPr bwMode="auto">
            <a:xfrm>
              <a:off x="4522" y="2047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N=50</a:t>
              </a:r>
            </a:p>
          </p:txBody>
        </p:sp>
        <p:sp>
          <p:nvSpPr>
            <p:cNvPr id="87" name="Text Box 138"/>
            <p:cNvSpPr txBox="1">
              <a:spLocks noChangeArrowheads="1"/>
            </p:cNvSpPr>
            <p:nvPr/>
          </p:nvSpPr>
          <p:spPr bwMode="auto">
            <a:xfrm>
              <a:off x="4042" y="1929"/>
              <a:ext cx="3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g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7/2</a:t>
              </a:r>
            </a:p>
          </p:txBody>
        </p:sp>
        <p:sp>
          <p:nvSpPr>
            <p:cNvPr id="88" name="Text Box 139"/>
            <p:cNvSpPr txBox="1">
              <a:spLocks noChangeArrowheads="1"/>
            </p:cNvSpPr>
            <p:nvPr/>
          </p:nvSpPr>
          <p:spPr bwMode="auto">
            <a:xfrm>
              <a:off x="4042" y="1593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s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1/2</a:t>
              </a:r>
            </a:p>
          </p:txBody>
        </p:sp>
        <p:sp>
          <p:nvSpPr>
            <p:cNvPr id="89" name="Text Box 140"/>
            <p:cNvSpPr txBox="1">
              <a:spLocks noChangeArrowheads="1"/>
            </p:cNvSpPr>
            <p:nvPr/>
          </p:nvSpPr>
          <p:spPr bwMode="auto">
            <a:xfrm>
              <a:off x="4042" y="1423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d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3/2</a:t>
              </a:r>
            </a:p>
          </p:txBody>
        </p:sp>
        <p:sp>
          <p:nvSpPr>
            <p:cNvPr id="90" name="Text Box 141"/>
            <p:cNvSpPr txBox="1">
              <a:spLocks noChangeArrowheads="1"/>
            </p:cNvSpPr>
            <p:nvPr/>
          </p:nvSpPr>
          <p:spPr bwMode="auto">
            <a:xfrm>
              <a:off x="4042" y="1231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h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11/2</a:t>
              </a:r>
            </a:p>
          </p:txBody>
        </p:sp>
        <p:sp>
          <p:nvSpPr>
            <p:cNvPr id="91" name="Text Box 142"/>
            <p:cNvSpPr txBox="1">
              <a:spLocks noChangeArrowheads="1"/>
            </p:cNvSpPr>
            <p:nvPr/>
          </p:nvSpPr>
          <p:spPr bwMode="auto">
            <a:xfrm>
              <a:off x="5242" y="1916"/>
              <a:ext cx="2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0</a:t>
              </a:r>
            </a:p>
          </p:txBody>
        </p:sp>
        <p:sp>
          <p:nvSpPr>
            <p:cNvPr id="92" name="Text Box 143"/>
            <p:cNvSpPr txBox="1">
              <a:spLocks noChangeArrowheads="1"/>
            </p:cNvSpPr>
            <p:nvPr/>
          </p:nvSpPr>
          <p:spPr bwMode="auto">
            <a:xfrm>
              <a:off x="5242" y="1807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0.5</a:t>
              </a:r>
            </a:p>
          </p:txBody>
        </p:sp>
        <p:sp>
          <p:nvSpPr>
            <p:cNvPr id="93" name="Text Box 144"/>
            <p:cNvSpPr txBox="1">
              <a:spLocks noChangeArrowheads="1"/>
            </p:cNvSpPr>
            <p:nvPr/>
          </p:nvSpPr>
          <p:spPr bwMode="auto">
            <a:xfrm>
              <a:off x="5242" y="1615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1.6</a:t>
              </a:r>
            </a:p>
          </p:txBody>
        </p:sp>
        <p:sp>
          <p:nvSpPr>
            <p:cNvPr id="94" name="Text Box 145"/>
            <p:cNvSpPr txBox="1">
              <a:spLocks noChangeArrowheads="1"/>
            </p:cNvSpPr>
            <p:nvPr/>
          </p:nvSpPr>
          <p:spPr bwMode="auto">
            <a:xfrm>
              <a:off x="5242" y="1484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2.2</a:t>
              </a:r>
            </a:p>
          </p:txBody>
        </p:sp>
        <p:sp>
          <p:nvSpPr>
            <p:cNvPr id="95" name="Text Box 146"/>
            <p:cNvSpPr txBox="1">
              <a:spLocks noChangeArrowheads="1"/>
            </p:cNvSpPr>
            <p:nvPr/>
          </p:nvSpPr>
          <p:spPr bwMode="auto">
            <a:xfrm>
              <a:off x="5242" y="1327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2.6</a:t>
              </a:r>
            </a:p>
          </p:txBody>
        </p:sp>
        <p:sp>
          <p:nvSpPr>
            <p:cNvPr id="96" name="Text Box 147"/>
            <p:cNvSpPr txBox="1">
              <a:spLocks noChangeArrowheads="1"/>
            </p:cNvSpPr>
            <p:nvPr/>
          </p:nvSpPr>
          <p:spPr bwMode="auto">
            <a:xfrm>
              <a:off x="5194" y="1183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MeV</a:t>
              </a:r>
            </a:p>
          </p:txBody>
        </p:sp>
        <p:sp>
          <p:nvSpPr>
            <p:cNvPr id="97" name="Text Box 148"/>
            <p:cNvSpPr txBox="1">
              <a:spLocks noChangeArrowheads="1"/>
            </p:cNvSpPr>
            <p:nvPr/>
          </p:nvSpPr>
          <p:spPr bwMode="auto">
            <a:xfrm>
              <a:off x="4042" y="1785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d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5/2</a:t>
              </a:r>
            </a:p>
          </p:txBody>
        </p:sp>
        <p:sp>
          <p:nvSpPr>
            <p:cNvPr id="98" name="Text Box 149"/>
            <p:cNvSpPr txBox="1">
              <a:spLocks noChangeArrowheads="1"/>
            </p:cNvSpPr>
            <p:nvPr/>
          </p:nvSpPr>
          <p:spPr bwMode="auto">
            <a:xfrm>
              <a:off x="3651" y="890"/>
              <a:ext cx="1440" cy="18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BBE0E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Single particle energies</a:t>
              </a:r>
            </a:p>
          </p:txBody>
        </p:sp>
        <p:sp>
          <p:nvSpPr>
            <p:cNvPr id="99" name="Text Box 150"/>
            <p:cNvSpPr txBox="1">
              <a:spLocks noChangeArrowheads="1"/>
            </p:cNvSpPr>
            <p:nvPr/>
          </p:nvSpPr>
          <p:spPr bwMode="auto">
            <a:xfrm>
              <a:off x="4512" y="1163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N=82</a:t>
              </a:r>
            </a:p>
          </p:txBody>
        </p:sp>
      </p:grpSp>
      <p:sp>
        <p:nvSpPr>
          <p:cNvPr id="100" name="Text Box 151"/>
          <p:cNvSpPr txBox="1">
            <a:spLocks noChangeArrowheads="1"/>
          </p:cNvSpPr>
          <p:nvPr/>
        </p:nvSpPr>
        <p:spPr bwMode="auto">
          <a:xfrm>
            <a:off x="6554788" y="3444875"/>
            <a:ext cx="235585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The </a:t>
            </a:r>
            <a:r>
              <a:rPr lang="de-DE" altLang="de-DE" baseline="30000">
                <a:solidFill>
                  <a:srgbClr val="0000CC"/>
                </a:solidFill>
                <a:latin typeface="Times New Roman" pitchFamily="18" charset="0"/>
              </a:rPr>
              <a:t>100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Sn / </a:t>
            </a:r>
            <a:r>
              <a:rPr lang="de-DE" altLang="de-DE" baseline="30000">
                <a:solidFill>
                  <a:srgbClr val="0000CC"/>
                </a:solidFill>
                <a:latin typeface="Times New Roman" pitchFamily="18" charset="0"/>
              </a:rPr>
              <a:t>132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Sn region</a:t>
            </a:r>
          </a:p>
        </p:txBody>
      </p:sp>
    </p:spTree>
    <p:extLst>
      <p:ext uri="{BB962C8B-B14F-4D97-AF65-F5344CB8AC3E}">
        <p14:creationId xmlns:p14="http://schemas.microsoft.com/office/powerpoint/2010/main" val="13924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baseline="30000" dirty="0" smtClean="0">
                <a:latin typeface="Times New Roman"/>
                <a:cs typeface="Times New Roman"/>
              </a:rPr>
              <a:t>100</a:t>
            </a:r>
            <a:r>
              <a:rPr lang="en-US" dirty="0" smtClean="0">
                <a:latin typeface="Times New Roman"/>
                <a:cs typeface="Times New Roman"/>
              </a:rPr>
              <a:t>Sn / </a:t>
            </a:r>
            <a:r>
              <a:rPr lang="en-US" baseline="30000" dirty="0" smtClean="0">
                <a:latin typeface="Times New Roman"/>
                <a:cs typeface="Times New Roman"/>
              </a:rPr>
              <a:t>132</a:t>
            </a:r>
            <a:r>
              <a:rPr lang="en-US" dirty="0" smtClean="0">
                <a:latin typeface="Times New Roman"/>
                <a:cs typeface="Times New Roman"/>
              </a:rPr>
              <a:t>Sn region, isomeric states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6011863" y="1196975"/>
            <a:ext cx="3135312" cy="2176463"/>
            <a:chOff x="3651" y="890"/>
            <a:chExt cx="1975" cy="1371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3946" y="1072"/>
              <a:ext cx="1584" cy="1167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4378" y="1999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>
              <a:off x="4378" y="1903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4378" y="1711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4378" y="1615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4378" y="1423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4522" y="2047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N=50</a:t>
              </a:r>
            </a:p>
          </p:txBody>
        </p:sp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4042" y="1929"/>
              <a:ext cx="3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g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7/2</a:t>
              </a: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4042" y="1593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s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1/2</a:t>
              </a: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4042" y="1423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d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3/2</a:t>
              </a:r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4042" y="1231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h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11/2</a:t>
              </a: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5242" y="1916"/>
              <a:ext cx="2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0</a:t>
              </a:r>
            </a:p>
          </p:txBody>
        </p:sp>
        <p:sp>
          <p:nvSpPr>
            <p:cNvPr id="54" name="Text Box 17"/>
            <p:cNvSpPr txBox="1">
              <a:spLocks noChangeArrowheads="1"/>
            </p:cNvSpPr>
            <p:nvPr/>
          </p:nvSpPr>
          <p:spPr bwMode="auto">
            <a:xfrm>
              <a:off x="5242" y="1807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0.5</a:t>
              </a:r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5242" y="1615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1.6</a:t>
              </a: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5242" y="1484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2.2</a:t>
              </a:r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5242" y="1327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2.6</a:t>
              </a: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5194" y="1183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MeV</a:t>
              </a:r>
            </a:p>
          </p:txBody>
        </p:sp>
        <p:sp>
          <p:nvSpPr>
            <p:cNvPr id="59" name="Text Box 22"/>
            <p:cNvSpPr txBox="1">
              <a:spLocks noChangeArrowheads="1"/>
            </p:cNvSpPr>
            <p:nvPr/>
          </p:nvSpPr>
          <p:spPr bwMode="auto">
            <a:xfrm>
              <a:off x="4042" y="1785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d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5/2</a:t>
              </a:r>
            </a:p>
          </p:txBody>
        </p:sp>
        <p:sp>
          <p:nvSpPr>
            <p:cNvPr id="60" name="Text Box 23"/>
            <p:cNvSpPr txBox="1">
              <a:spLocks noChangeArrowheads="1"/>
            </p:cNvSpPr>
            <p:nvPr/>
          </p:nvSpPr>
          <p:spPr bwMode="auto">
            <a:xfrm>
              <a:off x="3651" y="890"/>
              <a:ext cx="1440" cy="18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BBE0E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Single particle energies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4512" y="1163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N=82</a:t>
              </a:r>
            </a:p>
          </p:txBody>
        </p:sp>
      </p:grpSp>
      <p:pic>
        <p:nvPicPr>
          <p:cNvPr id="62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00" y="4319999"/>
            <a:ext cx="3960666" cy="220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1" descr="sn-isomer-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12813"/>
            <a:ext cx="5427663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Generalized seniority scheme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19"/>
          <p:cNvGrpSpPr>
            <a:grpSpLocks/>
          </p:cNvGrpSpPr>
          <p:nvPr/>
        </p:nvGrpSpPr>
        <p:grpSpPr bwMode="auto">
          <a:xfrm>
            <a:off x="6011863" y="1196975"/>
            <a:ext cx="3135312" cy="2176463"/>
            <a:chOff x="3651" y="890"/>
            <a:chExt cx="1975" cy="1371"/>
          </a:xfrm>
        </p:grpSpPr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3946" y="1072"/>
              <a:ext cx="1584" cy="1167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4378" y="1999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>
              <a:off x="4378" y="1903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>
              <a:off x="4378" y="1711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4378" y="1615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>
              <a:off x="4378" y="1423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4522" y="2047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dirty="0">
                  <a:solidFill>
                    <a:srgbClr val="333399"/>
                  </a:solidFill>
                  <a:latin typeface="Comic Sans MS" pitchFamily="66" charset="0"/>
                </a:rPr>
                <a:t>N=50</a:t>
              </a: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4042" y="1929"/>
              <a:ext cx="3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g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7/2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4042" y="1593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s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1/2</a:t>
              </a:r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4042" y="1423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d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3/2</a:t>
              </a:r>
            </a:p>
          </p:txBody>
        </p:sp>
        <p:sp>
          <p:nvSpPr>
            <p:cNvPr id="52" name="Text Box 30"/>
            <p:cNvSpPr txBox="1">
              <a:spLocks noChangeArrowheads="1"/>
            </p:cNvSpPr>
            <p:nvPr/>
          </p:nvSpPr>
          <p:spPr bwMode="auto">
            <a:xfrm>
              <a:off x="4042" y="1231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h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11/2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5242" y="1916"/>
              <a:ext cx="2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0</a:t>
              </a:r>
            </a:p>
          </p:txBody>
        </p:sp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5242" y="1807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0.5</a:t>
              </a:r>
            </a:p>
          </p:txBody>
        </p:sp>
        <p:sp>
          <p:nvSpPr>
            <p:cNvPr id="55" name="Text Box 33"/>
            <p:cNvSpPr txBox="1">
              <a:spLocks noChangeArrowheads="1"/>
            </p:cNvSpPr>
            <p:nvPr/>
          </p:nvSpPr>
          <p:spPr bwMode="auto">
            <a:xfrm>
              <a:off x="5242" y="1615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1.6</a:t>
              </a:r>
            </a:p>
          </p:txBody>
        </p:sp>
        <p:sp>
          <p:nvSpPr>
            <p:cNvPr id="56" name="Text Box 34"/>
            <p:cNvSpPr txBox="1">
              <a:spLocks noChangeArrowheads="1"/>
            </p:cNvSpPr>
            <p:nvPr/>
          </p:nvSpPr>
          <p:spPr bwMode="auto">
            <a:xfrm>
              <a:off x="5242" y="1484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2.2</a:t>
              </a:r>
            </a:p>
          </p:txBody>
        </p:sp>
        <p:sp>
          <p:nvSpPr>
            <p:cNvPr id="57" name="Text Box 35"/>
            <p:cNvSpPr txBox="1">
              <a:spLocks noChangeArrowheads="1"/>
            </p:cNvSpPr>
            <p:nvPr/>
          </p:nvSpPr>
          <p:spPr bwMode="auto">
            <a:xfrm>
              <a:off x="5242" y="1327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2.6</a:t>
              </a:r>
            </a:p>
          </p:txBody>
        </p:sp>
        <p:sp>
          <p:nvSpPr>
            <p:cNvPr id="58" name="Text Box 36"/>
            <p:cNvSpPr txBox="1">
              <a:spLocks noChangeArrowheads="1"/>
            </p:cNvSpPr>
            <p:nvPr/>
          </p:nvSpPr>
          <p:spPr bwMode="auto">
            <a:xfrm>
              <a:off x="5194" y="1183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MeV</a:t>
              </a:r>
            </a:p>
          </p:txBody>
        </p:sp>
        <p:sp>
          <p:nvSpPr>
            <p:cNvPr id="59" name="Text Box 37"/>
            <p:cNvSpPr txBox="1">
              <a:spLocks noChangeArrowheads="1"/>
            </p:cNvSpPr>
            <p:nvPr/>
          </p:nvSpPr>
          <p:spPr bwMode="auto">
            <a:xfrm>
              <a:off x="4042" y="1785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d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5/2</a:t>
              </a:r>
            </a:p>
          </p:txBody>
        </p:sp>
        <p:sp>
          <p:nvSpPr>
            <p:cNvPr id="60" name="Text Box 38"/>
            <p:cNvSpPr txBox="1">
              <a:spLocks noChangeArrowheads="1"/>
            </p:cNvSpPr>
            <p:nvPr/>
          </p:nvSpPr>
          <p:spPr bwMode="auto">
            <a:xfrm>
              <a:off x="3651" y="890"/>
              <a:ext cx="1440" cy="18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BBE0E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Single particle energies</a:t>
              </a:r>
            </a:p>
          </p:txBody>
        </p:sp>
        <p:sp>
          <p:nvSpPr>
            <p:cNvPr id="61" name="Text Box 39"/>
            <p:cNvSpPr txBox="1">
              <a:spLocks noChangeArrowheads="1"/>
            </p:cNvSpPr>
            <p:nvPr/>
          </p:nvSpPr>
          <p:spPr bwMode="auto">
            <a:xfrm>
              <a:off x="4512" y="1163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N=82</a:t>
              </a:r>
            </a:p>
          </p:txBody>
        </p:sp>
      </p:grp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6554788" y="3444875"/>
            <a:ext cx="235585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The </a:t>
            </a:r>
            <a:r>
              <a:rPr lang="de-DE" altLang="de-DE" baseline="30000">
                <a:solidFill>
                  <a:srgbClr val="0000CC"/>
                </a:solidFill>
                <a:latin typeface="Times New Roman" pitchFamily="18" charset="0"/>
              </a:rPr>
              <a:t>100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Sn / </a:t>
            </a:r>
            <a:r>
              <a:rPr lang="de-DE" altLang="de-DE" baseline="30000">
                <a:solidFill>
                  <a:srgbClr val="0000CC"/>
                </a:solidFill>
                <a:latin typeface="Times New Roman" pitchFamily="18" charset="0"/>
              </a:rPr>
              <a:t>132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Sn region</a:t>
            </a:r>
          </a:p>
        </p:txBody>
      </p:sp>
      <p:grpSp>
        <p:nvGrpSpPr>
          <p:cNvPr id="63" name="Group 42"/>
          <p:cNvGrpSpPr>
            <a:grpSpLocks noChangeAspect="1"/>
          </p:cNvGrpSpPr>
          <p:nvPr/>
        </p:nvGrpSpPr>
        <p:grpSpPr bwMode="auto">
          <a:xfrm>
            <a:off x="1289050" y="1268413"/>
            <a:ext cx="4435475" cy="4876800"/>
            <a:chOff x="2966" y="618"/>
            <a:chExt cx="2794" cy="3072"/>
          </a:xfrm>
        </p:grpSpPr>
        <p:sp>
          <p:nvSpPr>
            <p:cNvPr id="64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966" y="618"/>
              <a:ext cx="2794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5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3" y="625"/>
              <a:ext cx="2785" cy="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88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Picture 2" descr="ev%20nucl%20stru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720000"/>
            <a:ext cx="6555740" cy="568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3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Isomeric states in </a:t>
            </a:r>
            <a:r>
              <a:rPr lang="en-US" baseline="30000" dirty="0" smtClean="0">
                <a:latin typeface="Times New Roman"/>
                <a:cs typeface="Times New Roman"/>
              </a:rPr>
              <a:t>106</a:t>
            </a:r>
            <a:r>
              <a:rPr lang="en-US" dirty="0" smtClean="0">
                <a:latin typeface="Times New Roman"/>
                <a:cs typeface="Times New Roman"/>
              </a:rPr>
              <a:t>Sn – </a:t>
            </a:r>
            <a:r>
              <a:rPr lang="en-US" baseline="30000" dirty="0" smtClean="0">
                <a:latin typeface="Times New Roman"/>
                <a:cs typeface="Times New Roman"/>
              </a:rPr>
              <a:t>112</a:t>
            </a:r>
            <a:r>
              <a:rPr lang="en-US" dirty="0" smtClean="0">
                <a:latin typeface="Times New Roman"/>
                <a:cs typeface="Times New Roman"/>
              </a:rPr>
              <a:t>Sn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Line 5"/>
          <p:cNvSpPr>
            <a:spLocks noChangeShapeType="1"/>
          </p:cNvSpPr>
          <p:nvPr/>
        </p:nvSpPr>
        <p:spPr bwMode="auto">
          <a:xfrm>
            <a:off x="914400" y="26320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914400" y="21748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914400" y="3622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914400" y="4765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1524000" y="3622675"/>
            <a:ext cx="0" cy="1143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1676400" y="2632075"/>
            <a:ext cx="0" cy="9906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>
            <a:off x="1524000" y="2174875"/>
            <a:ext cx="0" cy="4572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1143000" y="4841875"/>
            <a:ext cx="762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106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Sn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838200" y="4502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838200" y="3359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838200" y="23272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838200" y="18700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6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1524000" y="3968750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1207</a:t>
            </a:r>
          </a:p>
        </p:txBody>
      </p:sp>
      <p:sp>
        <p:nvSpPr>
          <p:cNvPr id="54" name="Rectangle 18"/>
          <p:cNvSpPr>
            <a:spLocks noChangeArrowheads="1"/>
          </p:cNvSpPr>
          <p:nvPr/>
        </p:nvSpPr>
        <p:spPr bwMode="auto">
          <a:xfrm>
            <a:off x="914400" y="2936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812.1</a:t>
            </a:r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1600200" y="2174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304.1</a:t>
            </a: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1905000" y="45370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1752600" y="33940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1207</a:t>
            </a: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1676400" y="24034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2019.1</a:t>
            </a: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1676400" y="19462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2323.6</a:t>
            </a:r>
          </a:p>
        </p:txBody>
      </p:sp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609600" y="1336675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 = 2.8(5) ns</a:t>
            </a:r>
          </a:p>
        </p:txBody>
      </p:sp>
      <p:sp>
        <p:nvSpPr>
          <p:cNvPr id="61" name="Line 25"/>
          <p:cNvSpPr>
            <a:spLocks noChangeShapeType="1"/>
          </p:cNvSpPr>
          <p:nvPr/>
        </p:nvSpPr>
        <p:spPr bwMode="auto">
          <a:xfrm>
            <a:off x="2819400" y="26320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>
            <a:off x="2819400" y="21748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2819400" y="3622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>
            <a:off x="2819400" y="4765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" name="Line 29"/>
          <p:cNvSpPr>
            <a:spLocks noChangeShapeType="1"/>
          </p:cNvSpPr>
          <p:nvPr/>
        </p:nvSpPr>
        <p:spPr bwMode="auto">
          <a:xfrm>
            <a:off x="3429000" y="3622675"/>
            <a:ext cx="0" cy="1143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" name="Line 30"/>
          <p:cNvSpPr>
            <a:spLocks noChangeShapeType="1"/>
          </p:cNvSpPr>
          <p:nvPr/>
        </p:nvSpPr>
        <p:spPr bwMode="auto">
          <a:xfrm>
            <a:off x="3581400" y="2632075"/>
            <a:ext cx="0" cy="9906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>
            <a:off x="3429000" y="2174875"/>
            <a:ext cx="0" cy="4572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3048000" y="4841875"/>
            <a:ext cx="762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108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Sn</a:t>
            </a:r>
          </a:p>
        </p:txBody>
      </p:sp>
      <p:sp>
        <p:nvSpPr>
          <p:cNvPr id="101" name="Text Box 33"/>
          <p:cNvSpPr txBox="1">
            <a:spLocks noChangeArrowheads="1"/>
          </p:cNvSpPr>
          <p:nvPr/>
        </p:nvSpPr>
        <p:spPr bwMode="auto">
          <a:xfrm>
            <a:off x="2743200" y="4502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02" name="Text Box 34"/>
          <p:cNvSpPr txBox="1">
            <a:spLocks noChangeArrowheads="1"/>
          </p:cNvSpPr>
          <p:nvPr/>
        </p:nvSpPr>
        <p:spPr bwMode="auto">
          <a:xfrm>
            <a:off x="2743200" y="3359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auto">
          <a:xfrm>
            <a:off x="2743200" y="23272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04" name="Text Box 36"/>
          <p:cNvSpPr txBox="1">
            <a:spLocks noChangeArrowheads="1"/>
          </p:cNvSpPr>
          <p:nvPr/>
        </p:nvSpPr>
        <p:spPr bwMode="auto">
          <a:xfrm>
            <a:off x="2743200" y="18700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6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05" name="Rectangle 37"/>
          <p:cNvSpPr>
            <a:spLocks noChangeArrowheads="1"/>
          </p:cNvSpPr>
          <p:nvPr/>
        </p:nvSpPr>
        <p:spPr bwMode="auto">
          <a:xfrm>
            <a:off x="3429000" y="3968750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1206.4</a:t>
            </a:r>
          </a:p>
        </p:txBody>
      </p:sp>
      <p:sp>
        <p:nvSpPr>
          <p:cNvPr id="106" name="Rectangle 38"/>
          <p:cNvSpPr>
            <a:spLocks noChangeArrowheads="1"/>
          </p:cNvSpPr>
          <p:nvPr/>
        </p:nvSpPr>
        <p:spPr bwMode="auto">
          <a:xfrm>
            <a:off x="2819400" y="2936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905.1</a:t>
            </a:r>
          </a:p>
        </p:txBody>
      </p:sp>
      <p:sp>
        <p:nvSpPr>
          <p:cNvPr id="107" name="Rectangle 39"/>
          <p:cNvSpPr>
            <a:spLocks noChangeArrowheads="1"/>
          </p:cNvSpPr>
          <p:nvPr/>
        </p:nvSpPr>
        <p:spPr bwMode="auto">
          <a:xfrm>
            <a:off x="3505200" y="2174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253.6</a:t>
            </a:r>
          </a:p>
        </p:txBody>
      </p:sp>
      <p:sp>
        <p:nvSpPr>
          <p:cNvPr id="108" name="Rectangle 40"/>
          <p:cNvSpPr>
            <a:spLocks noChangeArrowheads="1"/>
          </p:cNvSpPr>
          <p:nvPr/>
        </p:nvSpPr>
        <p:spPr bwMode="auto">
          <a:xfrm>
            <a:off x="3810000" y="45370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09" name="Rectangle 41"/>
          <p:cNvSpPr>
            <a:spLocks noChangeArrowheads="1"/>
          </p:cNvSpPr>
          <p:nvPr/>
        </p:nvSpPr>
        <p:spPr bwMode="auto">
          <a:xfrm>
            <a:off x="3657600" y="3394075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1206.4</a:t>
            </a:r>
          </a:p>
        </p:txBody>
      </p:sp>
      <p:sp>
        <p:nvSpPr>
          <p:cNvPr id="110" name="Rectangle 42"/>
          <p:cNvSpPr>
            <a:spLocks noChangeArrowheads="1"/>
          </p:cNvSpPr>
          <p:nvPr/>
        </p:nvSpPr>
        <p:spPr bwMode="auto">
          <a:xfrm>
            <a:off x="3657600" y="24034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2111.5</a:t>
            </a:r>
          </a:p>
        </p:txBody>
      </p:sp>
      <p:sp>
        <p:nvSpPr>
          <p:cNvPr id="111" name="Rectangle 43"/>
          <p:cNvSpPr>
            <a:spLocks noChangeArrowheads="1"/>
          </p:cNvSpPr>
          <p:nvPr/>
        </p:nvSpPr>
        <p:spPr bwMode="auto">
          <a:xfrm>
            <a:off x="3581400" y="19462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2365.1</a:t>
            </a:r>
          </a:p>
        </p:txBody>
      </p:sp>
      <p:sp>
        <p:nvSpPr>
          <p:cNvPr id="112" name="Text Box 44"/>
          <p:cNvSpPr txBox="1">
            <a:spLocks noChangeArrowheads="1"/>
          </p:cNvSpPr>
          <p:nvPr/>
        </p:nvSpPr>
        <p:spPr bwMode="auto">
          <a:xfrm>
            <a:off x="2590800" y="1336675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 = 7.4(4) ns</a:t>
            </a:r>
          </a:p>
        </p:txBody>
      </p:sp>
      <p:sp>
        <p:nvSpPr>
          <p:cNvPr id="113" name="Line 45"/>
          <p:cNvSpPr>
            <a:spLocks noChangeShapeType="1"/>
          </p:cNvSpPr>
          <p:nvPr/>
        </p:nvSpPr>
        <p:spPr bwMode="auto">
          <a:xfrm>
            <a:off x="4876800" y="26320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4" name="Line 46"/>
          <p:cNvSpPr>
            <a:spLocks noChangeShapeType="1"/>
          </p:cNvSpPr>
          <p:nvPr/>
        </p:nvSpPr>
        <p:spPr bwMode="auto">
          <a:xfrm>
            <a:off x="4876800" y="21748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5" name="Line 47"/>
          <p:cNvSpPr>
            <a:spLocks noChangeShapeType="1"/>
          </p:cNvSpPr>
          <p:nvPr/>
        </p:nvSpPr>
        <p:spPr bwMode="auto">
          <a:xfrm>
            <a:off x="4876800" y="3622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6" name="Line 48"/>
          <p:cNvSpPr>
            <a:spLocks noChangeShapeType="1"/>
          </p:cNvSpPr>
          <p:nvPr/>
        </p:nvSpPr>
        <p:spPr bwMode="auto">
          <a:xfrm>
            <a:off x="4876800" y="4765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" name="Line 49"/>
          <p:cNvSpPr>
            <a:spLocks noChangeShapeType="1"/>
          </p:cNvSpPr>
          <p:nvPr/>
        </p:nvSpPr>
        <p:spPr bwMode="auto">
          <a:xfrm>
            <a:off x="5486400" y="3622675"/>
            <a:ext cx="0" cy="1143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8" name="Line 50"/>
          <p:cNvSpPr>
            <a:spLocks noChangeShapeType="1"/>
          </p:cNvSpPr>
          <p:nvPr/>
        </p:nvSpPr>
        <p:spPr bwMode="auto">
          <a:xfrm>
            <a:off x="5638800" y="2632075"/>
            <a:ext cx="0" cy="9906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9" name="Line 51"/>
          <p:cNvSpPr>
            <a:spLocks noChangeShapeType="1"/>
          </p:cNvSpPr>
          <p:nvPr/>
        </p:nvSpPr>
        <p:spPr bwMode="auto">
          <a:xfrm>
            <a:off x="5486400" y="2174875"/>
            <a:ext cx="0" cy="4572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0" name="Text Box 52"/>
          <p:cNvSpPr txBox="1">
            <a:spLocks noChangeArrowheads="1"/>
          </p:cNvSpPr>
          <p:nvPr/>
        </p:nvSpPr>
        <p:spPr bwMode="auto">
          <a:xfrm>
            <a:off x="5105400" y="4841875"/>
            <a:ext cx="762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110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Sn</a:t>
            </a:r>
          </a:p>
        </p:txBody>
      </p:sp>
      <p:sp>
        <p:nvSpPr>
          <p:cNvPr id="121" name="Text Box 53"/>
          <p:cNvSpPr txBox="1">
            <a:spLocks noChangeArrowheads="1"/>
          </p:cNvSpPr>
          <p:nvPr/>
        </p:nvSpPr>
        <p:spPr bwMode="auto">
          <a:xfrm>
            <a:off x="4800600" y="4502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22" name="Text Box 54"/>
          <p:cNvSpPr txBox="1">
            <a:spLocks noChangeArrowheads="1"/>
          </p:cNvSpPr>
          <p:nvPr/>
        </p:nvSpPr>
        <p:spPr bwMode="auto">
          <a:xfrm>
            <a:off x="4800600" y="3359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23" name="Text Box 55"/>
          <p:cNvSpPr txBox="1">
            <a:spLocks noChangeArrowheads="1"/>
          </p:cNvSpPr>
          <p:nvPr/>
        </p:nvSpPr>
        <p:spPr bwMode="auto">
          <a:xfrm>
            <a:off x="4800600" y="23272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24" name="Text Box 56"/>
          <p:cNvSpPr txBox="1">
            <a:spLocks noChangeArrowheads="1"/>
          </p:cNvSpPr>
          <p:nvPr/>
        </p:nvSpPr>
        <p:spPr bwMode="auto">
          <a:xfrm>
            <a:off x="4800600" y="18700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6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25" name="Rectangle 57"/>
          <p:cNvSpPr>
            <a:spLocks noChangeArrowheads="1"/>
          </p:cNvSpPr>
          <p:nvPr/>
        </p:nvSpPr>
        <p:spPr bwMode="auto">
          <a:xfrm>
            <a:off x="5486400" y="3968750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1211.6</a:t>
            </a:r>
          </a:p>
        </p:txBody>
      </p:sp>
      <p:sp>
        <p:nvSpPr>
          <p:cNvPr id="126" name="Rectangle 58"/>
          <p:cNvSpPr>
            <a:spLocks noChangeArrowheads="1"/>
          </p:cNvSpPr>
          <p:nvPr/>
        </p:nvSpPr>
        <p:spPr bwMode="auto">
          <a:xfrm>
            <a:off x="4876800" y="2936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984.6</a:t>
            </a:r>
          </a:p>
        </p:txBody>
      </p:sp>
      <p:sp>
        <p:nvSpPr>
          <p:cNvPr id="127" name="Rectangle 59"/>
          <p:cNvSpPr>
            <a:spLocks noChangeArrowheads="1"/>
          </p:cNvSpPr>
          <p:nvPr/>
        </p:nvSpPr>
        <p:spPr bwMode="auto">
          <a:xfrm>
            <a:off x="5562600" y="2174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280.8</a:t>
            </a:r>
          </a:p>
        </p:txBody>
      </p:sp>
      <p:sp>
        <p:nvSpPr>
          <p:cNvPr id="128" name="Rectangle 60"/>
          <p:cNvSpPr>
            <a:spLocks noChangeArrowheads="1"/>
          </p:cNvSpPr>
          <p:nvPr/>
        </p:nvSpPr>
        <p:spPr bwMode="auto">
          <a:xfrm>
            <a:off x="5867400" y="45370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9" name="Rectangle 61"/>
          <p:cNvSpPr>
            <a:spLocks noChangeArrowheads="1"/>
          </p:cNvSpPr>
          <p:nvPr/>
        </p:nvSpPr>
        <p:spPr bwMode="auto">
          <a:xfrm>
            <a:off x="5715000" y="3394075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1211.6</a:t>
            </a:r>
          </a:p>
        </p:txBody>
      </p:sp>
      <p:sp>
        <p:nvSpPr>
          <p:cNvPr id="130" name="Rectangle 62"/>
          <p:cNvSpPr>
            <a:spLocks noChangeArrowheads="1"/>
          </p:cNvSpPr>
          <p:nvPr/>
        </p:nvSpPr>
        <p:spPr bwMode="auto">
          <a:xfrm>
            <a:off x="5638800" y="24034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2196.2</a:t>
            </a:r>
          </a:p>
        </p:txBody>
      </p:sp>
      <p:sp>
        <p:nvSpPr>
          <p:cNvPr id="131" name="Rectangle 63"/>
          <p:cNvSpPr>
            <a:spLocks noChangeArrowheads="1"/>
          </p:cNvSpPr>
          <p:nvPr/>
        </p:nvSpPr>
        <p:spPr bwMode="auto">
          <a:xfrm>
            <a:off x="5638800" y="19462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2477.0</a:t>
            </a:r>
          </a:p>
        </p:txBody>
      </p:sp>
      <p:sp>
        <p:nvSpPr>
          <p:cNvPr id="132" name="Text Box 64"/>
          <p:cNvSpPr txBox="1">
            <a:spLocks noChangeArrowheads="1"/>
          </p:cNvSpPr>
          <p:nvPr/>
        </p:nvSpPr>
        <p:spPr bwMode="auto">
          <a:xfrm>
            <a:off x="4648200" y="1336675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 = 5.6(4) ns</a:t>
            </a:r>
          </a:p>
        </p:txBody>
      </p:sp>
      <p:sp>
        <p:nvSpPr>
          <p:cNvPr id="133" name="Line 65"/>
          <p:cNvSpPr>
            <a:spLocks noChangeShapeType="1"/>
          </p:cNvSpPr>
          <p:nvPr/>
        </p:nvSpPr>
        <p:spPr bwMode="auto">
          <a:xfrm>
            <a:off x="6934200" y="26320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" name="Line 66"/>
          <p:cNvSpPr>
            <a:spLocks noChangeShapeType="1"/>
          </p:cNvSpPr>
          <p:nvPr/>
        </p:nvSpPr>
        <p:spPr bwMode="auto">
          <a:xfrm>
            <a:off x="6934200" y="21748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" name="Line 67"/>
          <p:cNvSpPr>
            <a:spLocks noChangeShapeType="1"/>
          </p:cNvSpPr>
          <p:nvPr/>
        </p:nvSpPr>
        <p:spPr bwMode="auto">
          <a:xfrm>
            <a:off x="6934200" y="3622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6" name="Line 68"/>
          <p:cNvSpPr>
            <a:spLocks noChangeShapeType="1"/>
          </p:cNvSpPr>
          <p:nvPr/>
        </p:nvSpPr>
        <p:spPr bwMode="auto">
          <a:xfrm>
            <a:off x="6934200" y="4765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" name="Line 69"/>
          <p:cNvSpPr>
            <a:spLocks noChangeShapeType="1"/>
          </p:cNvSpPr>
          <p:nvPr/>
        </p:nvSpPr>
        <p:spPr bwMode="auto">
          <a:xfrm>
            <a:off x="7543800" y="3622675"/>
            <a:ext cx="0" cy="1143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" name="Line 70"/>
          <p:cNvSpPr>
            <a:spLocks noChangeShapeType="1"/>
          </p:cNvSpPr>
          <p:nvPr/>
        </p:nvSpPr>
        <p:spPr bwMode="auto">
          <a:xfrm>
            <a:off x="7696200" y="2632075"/>
            <a:ext cx="0" cy="9906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9" name="Line 71"/>
          <p:cNvSpPr>
            <a:spLocks noChangeShapeType="1"/>
          </p:cNvSpPr>
          <p:nvPr/>
        </p:nvSpPr>
        <p:spPr bwMode="auto">
          <a:xfrm>
            <a:off x="7543800" y="2174875"/>
            <a:ext cx="0" cy="4572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" name="Text Box 72"/>
          <p:cNvSpPr txBox="1">
            <a:spLocks noChangeArrowheads="1"/>
          </p:cNvSpPr>
          <p:nvPr/>
        </p:nvSpPr>
        <p:spPr bwMode="auto">
          <a:xfrm>
            <a:off x="7162800" y="4841875"/>
            <a:ext cx="762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112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Sn</a:t>
            </a:r>
          </a:p>
        </p:txBody>
      </p:sp>
      <p:sp>
        <p:nvSpPr>
          <p:cNvPr id="141" name="Text Box 73"/>
          <p:cNvSpPr txBox="1">
            <a:spLocks noChangeArrowheads="1"/>
          </p:cNvSpPr>
          <p:nvPr/>
        </p:nvSpPr>
        <p:spPr bwMode="auto">
          <a:xfrm>
            <a:off x="6858000" y="4502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42" name="Text Box 74"/>
          <p:cNvSpPr txBox="1">
            <a:spLocks noChangeArrowheads="1"/>
          </p:cNvSpPr>
          <p:nvPr/>
        </p:nvSpPr>
        <p:spPr bwMode="auto">
          <a:xfrm>
            <a:off x="6858000" y="3359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43" name="Text Box 75"/>
          <p:cNvSpPr txBox="1">
            <a:spLocks noChangeArrowheads="1"/>
          </p:cNvSpPr>
          <p:nvPr/>
        </p:nvSpPr>
        <p:spPr bwMode="auto">
          <a:xfrm>
            <a:off x="6858000" y="23272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44" name="Text Box 76"/>
          <p:cNvSpPr txBox="1">
            <a:spLocks noChangeArrowheads="1"/>
          </p:cNvSpPr>
          <p:nvPr/>
        </p:nvSpPr>
        <p:spPr bwMode="auto">
          <a:xfrm>
            <a:off x="6858000" y="18700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6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45" name="Rectangle 77"/>
          <p:cNvSpPr>
            <a:spLocks noChangeArrowheads="1"/>
          </p:cNvSpPr>
          <p:nvPr/>
        </p:nvSpPr>
        <p:spPr bwMode="auto">
          <a:xfrm>
            <a:off x="7543800" y="3968750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1256.6</a:t>
            </a:r>
          </a:p>
        </p:txBody>
      </p:sp>
      <p:sp>
        <p:nvSpPr>
          <p:cNvPr id="146" name="Rectangle 78"/>
          <p:cNvSpPr>
            <a:spLocks noChangeArrowheads="1"/>
          </p:cNvSpPr>
          <p:nvPr/>
        </p:nvSpPr>
        <p:spPr bwMode="auto">
          <a:xfrm>
            <a:off x="6934200" y="2936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990.6</a:t>
            </a:r>
          </a:p>
        </p:txBody>
      </p:sp>
      <p:sp>
        <p:nvSpPr>
          <p:cNvPr id="147" name="Rectangle 79"/>
          <p:cNvSpPr>
            <a:spLocks noChangeArrowheads="1"/>
          </p:cNvSpPr>
          <p:nvPr/>
        </p:nvSpPr>
        <p:spPr bwMode="auto">
          <a:xfrm>
            <a:off x="7620000" y="2174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301.7</a:t>
            </a:r>
          </a:p>
        </p:txBody>
      </p:sp>
      <p:sp>
        <p:nvSpPr>
          <p:cNvPr id="148" name="Rectangle 80"/>
          <p:cNvSpPr>
            <a:spLocks noChangeArrowheads="1"/>
          </p:cNvSpPr>
          <p:nvPr/>
        </p:nvSpPr>
        <p:spPr bwMode="auto">
          <a:xfrm>
            <a:off x="7924800" y="45370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49" name="Rectangle 81"/>
          <p:cNvSpPr>
            <a:spLocks noChangeArrowheads="1"/>
          </p:cNvSpPr>
          <p:nvPr/>
        </p:nvSpPr>
        <p:spPr bwMode="auto">
          <a:xfrm>
            <a:off x="7772400" y="3394075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1256.6</a:t>
            </a:r>
          </a:p>
        </p:txBody>
      </p:sp>
      <p:sp>
        <p:nvSpPr>
          <p:cNvPr id="150" name="Rectangle 82"/>
          <p:cNvSpPr>
            <a:spLocks noChangeArrowheads="1"/>
          </p:cNvSpPr>
          <p:nvPr/>
        </p:nvSpPr>
        <p:spPr bwMode="auto">
          <a:xfrm>
            <a:off x="7696200" y="24034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2247.2</a:t>
            </a:r>
          </a:p>
        </p:txBody>
      </p:sp>
      <p:sp>
        <p:nvSpPr>
          <p:cNvPr id="151" name="Rectangle 83"/>
          <p:cNvSpPr>
            <a:spLocks noChangeArrowheads="1"/>
          </p:cNvSpPr>
          <p:nvPr/>
        </p:nvSpPr>
        <p:spPr bwMode="auto">
          <a:xfrm>
            <a:off x="7696200" y="19462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2548.9</a:t>
            </a:r>
          </a:p>
        </p:txBody>
      </p:sp>
      <p:sp>
        <p:nvSpPr>
          <p:cNvPr id="152" name="Text Box 84"/>
          <p:cNvSpPr txBox="1">
            <a:spLocks noChangeArrowheads="1"/>
          </p:cNvSpPr>
          <p:nvPr/>
        </p:nvSpPr>
        <p:spPr bwMode="auto">
          <a:xfrm>
            <a:off x="6692900" y="1341438"/>
            <a:ext cx="1839913" cy="339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 =13.8(4) ns</a:t>
            </a:r>
          </a:p>
        </p:txBody>
      </p:sp>
      <p:sp>
        <p:nvSpPr>
          <p:cNvPr id="153" name="Text Box 85"/>
          <p:cNvSpPr txBox="1">
            <a:spLocks noChangeArrowheads="1"/>
          </p:cNvSpPr>
          <p:nvPr/>
        </p:nvSpPr>
        <p:spPr bwMode="auto">
          <a:xfrm>
            <a:off x="4267200" y="5222875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 = 4 h</a:t>
            </a:r>
          </a:p>
        </p:txBody>
      </p:sp>
      <p:sp>
        <p:nvSpPr>
          <p:cNvPr id="154" name="Line 86"/>
          <p:cNvSpPr>
            <a:spLocks noChangeShapeType="1"/>
          </p:cNvSpPr>
          <p:nvPr/>
        </p:nvSpPr>
        <p:spPr bwMode="auto">
          <a:xfrm flipH="1">
            <a:off x="4648200" y="4765675"/>
            <a:ext cx="3048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5" name="Line 87"/>
          <p:cNvSpPr>
            <a:spLocks noChangeShapeType="1"/>
          </p:cNvSpPr>
          <p:nvPr/>
        </p:nvSpPr>
        <p:spPr bwMode="auto">
          <a:xfrm flipH="1">
            <a:off x="2590800" y="4765675"/>
            <a:ext cx="3048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6" name="Text Box 88"/>
          <p:cNvSpPr txBox="1">
            <a:spLocks noChangeArrowheads="1"/>
          </p:cNvSpPr>
          <p:nvPr/>
        </p:nvSpPr>
        <p:spPr bwMode="auto">
          <a:xfrm>
            <a:off x="2209800" y="5222875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 = 10.2 m</a:t>
            </a:r>
          </a:p>
        </p:txBody>
      </p:sp>
      <p:sp>
        <p:nvSpPr>
          <p:cNvPr id="157" name="Line 89"/>
          <p:cNvSpPr>
            <a:spLocks noChangeShapeType="1"/>
          </p:cNvSpPr>
          <p:nvPr/>
        </p:nvSpPr>
        <p:spPr bwMode="auto">
          <a:xfrm flipH="1">
            <a:off x="685800" y="4765675"/>
            <a:ext cx="3048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" name="Text Box 90"/>
          <p:cNvSpPr txBox="1">
            <a:spLocks noChangeArrowheads="1"/>
          </p:cNvSpPr>
          <p:nvPr/>
        </p:nvSpPr>
        <p:spPr bwMode="auto">
          <a:xfrm>
            <a:off x="228600" y="5222875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 = 115 s</a:t>
            </a:r>
          </a:p>
        </p:txBody>
      </p:sp>
      <p:sp>
        <p:nvSpPr>
          <p:cNvPr id="159" name="Text Box 93"/>
          <p:cNvSpPr txBox="1">
            <a:spLocks noChangeArrowheads="1"/>
          </p:cNvSpPr>
          <p:nvPr/>
        </p:nvSpPr>
        <p:spPr bwMode="auto">
          <a:xfrm>
            <a:off x="7848600" y="3089275"/>
            <a:ext cx="1295400" cy="28416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400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sz="1400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 sz="1400">
                <a:solidFill>
                  <a:schemeClr val="accent2"/>
                </a:solidFill>
                <a:latin typeface="Comic Sans MS" pitchFamily="66" charset="0"/>
              </a:rPr>
              <a:t>= 0.35 ps</a:t>
            </a:r>
          </a:p>
        </p:txBody>
      </p:sp>
      <p:sp>
        <p:nvSpPr>
          <p:cNvPr id="160" name="Text Box 99"/>
          <p:cNvSpPr txBox="1">
            <a:spLocks noChangeArrowheads="1"/>
          </p:cNvSpPr>
          <p:nvPr/>
        </p:nvSpPr>
        <p:spPr bwMode="auto">
          <a:xfrm>
            <a:off x="6110288" y="5486400"/>
            <a:ext cx="2709862" cy="52387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B</a:t>
            </a:r>
            <a:r>
              <a:rPr lang="en-US" altLang="de-DE" sz="1200" baseline="-25000">
                <a:solidFill>
                  <a:schemeClr val="accent2"/>
                </a:solidFill>
                <a:latin typeface="Comic Sans MS" pitchFamily="66" charset="0"/>
              </a:rPr>
              <a:t>exp</a:t>
            </a: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(E2,6</a:t>
            </a:r>
            <a:r>
              <a:rPr lang="en-US" altLang="de-DE" sz="1200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-&gt;4</a:t>
            </a:r>
            <a:r>
              <a:rPr lang="en-US" altLang="de-DE" sz="1200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) =  0.49(+-0.02)  W.u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altLang="de-DE" sz="1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1" name="Text Box 101"/>
          <p:cNvSpPr txBox="1">
            <a:spLocks noChangeArrowheads="1"/>
          </p:cNvSpPr>
          <p:nvPr/>
        </p:nvSpPr>
        <p:spPr bwMode="auto">
          <a:xfrm>
            <a:off x="6110288" y="5734050"/>
            <a:ext cx="2709862" cy="2571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B</a:t>
            </a:r>
            <a:r>
              <a:rPr lang="en-US" altLang="de-DE" sz="1200" baseline="-25000">
                <a:solidFill>
                  <a:schemeClr val="accent2"/>
                </a:solidFill>
                <a:latin typeface="Comic Sans MS" pitchFamily="66" charset="0"/>
              </a:rPr>
              <a:t>exp</a:t>
            </a: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(E2,2</a:t>
            </a:r>
            <a:r>
              <a:rPr lang="en-US" altLang="de-DE" sz="1200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-&gt;0</a:t>
            </a:r>
            <a:r>
              <a:rPr lang="en-US" altLang="de-DE" sz="1200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) =  16.0 W.u</a:t>
            </a:r>
          </a:p>
        </p:txBody>
      </p:sp>
    </p:spTree>
    <p:extLst>
      <p:ext uri="{BB962C8B-B14F-4D97-AF65-F5344CB8AC3E}">
        <p14:creationId xmlns:p14="http://schemas.microsoft.com/office/powerpoint/2010/main" val="40927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Generalized seniority scheme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20000" y="6300000"/>
            <a:ext cx="39469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 dirty="0" smtClean="0">
                <a:latin typeface="Times New Roman" pitchFamily="18" charset="0"/>
              </a:rPr>
              <a:t>G. </a:t>
            </a:r>
            <a:r>
              <a:rPr lang="en-US" altLang="de-DE" sz="1000" dirty="0" err="1" smtClean="0">
                <a:latin typeface="Times New Roman" pitchFamily="18" charset="0"/>
              </a:rPr>
              <a:t>Racah</a:t>
            </a:r>
            <a:r>
              <a:rPr lang="en-US" altLang="de-DE" sz="1000" dirty="0" smtClean="0">
                <a:latin typeface="Times New Roman" pitchFamily="18" charset="0"/>
              </a:rPr>
              <a:t> et al., Phys. Rev. 61 (1942), 186 and Phys. Rev. 63 (1943), 367</a:t>
            </a:r>
            <a:endParaRPr lang="en-US" altLang="de-DE" sz="1000" dirty="0">
              <a:latin typeface="Times New Roman" pitchFamily="18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20000" y="720000"/>
            <a:ext cx="774043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Seniority quantum number </a:t>
            </a:r>
            <a:r>
              <a:rPr lang="el-GR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is equal to the number of unpaired particles in the </a:t>
            </a:r>
            <a:r>
              <a:rPr lang="de-DE" altLang="de-DE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altLang="de-DE" b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configuration, where </a:t>
            </a:r>
            <a:r>
              <a:rPr lang="en-US" altLang="de-DE" sz="1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is the number of valence nucleons.</a:t>
            </a:r>
            <a:endParaRPr lang="en-US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720000" y="3348000"/>
            <a:ext cx="5473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energy spacing between </a:t>
            </a:r>
            <a:r>
              <a:rPr lang="el-GR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ground state </a:t>
            </a:r>
            <a:r>
              <a:rPr lang="de-DE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=0, J=0):</a:t>
            </a:r>
            <a:endParaRPr lang="el-GR" altLang="de-DE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900113" y="4579466"/>
            <a:ext cx="32400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energy spacing within </a:t>
            </a:r>
            <a:r>
              <a:rPr lang="el-GR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de-DE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altLang="de-DE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5940000" y="5580000"/>
            <a:ext cx="17668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independent of </a:t>
            </a:r>
            <a:r>
              <a:rPr lang="de-DE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l-GR" altLang="de-DE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21"/>
          <p:cNvSpPr txBox="1">
            <a:spLocks noChangeArrowheads="1"/>
          </p:cNvSpPr>
          <p:nvPr/>
        </p:nvSpPr>
        <p:spPr bwMode="auto">
          <a:xfrm>
            <a:off x="5940000" y="4176000"/>
            <a:ext cx="18383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independent of </a:t>
            </a:r>
            <a:r>
              <a:rPr lang="de-DE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l-GR" altLang="de-DE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368000"/>
            <a:ext cx="48768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153766"/>
            <a:ext cx="18034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3686554"/>
                <a:ext cx="559268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=0,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686554"/>
                <a:ext cx="5592685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457152" y="4176000"/>
                <a:ext cx="1690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152" y="4176000"/>
                <a:ext cx="1690912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0" y="4932000"/>
                <a:ext cx="7098610" cy="502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´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´</m:t>
                              </m:r>
                            </m:e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´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932000"/>
                <a:ext cx="7098610" cy="5028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168000" y="5580000"/>
                <a:ext cx="25113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´</m:t>
                          </m:r>
                        </m:e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´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00" y="5580000"/>
                <a:ext cx="251139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33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0" grpId="0"/>
      <p:bldP spid="71" grpId="0"/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Generalized seniority scheme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20000" y="720000"/>
            <a:ext cx="8028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Seniority quantum number </a:t>
            </a:r>
            <a:r>
              <a:rPr lang="el-GR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is equal to the number of unpaired particles in the </a:t>
            </a:r>
            <a:r>
              <a:rPr lang="de-DE" altLang="de-DE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altLang="de-DE" b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configuration, where </a:t>
            </a:r>
            <a:r>
              <a:rPr lang="de-DE" altLang="de-DE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is the number of valence nucleons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20000" y="144000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E2 </a:t>
            </a:r>
            <a:r>
              <a:rPr lang="en-US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transition rates</a:t>
            </a:r>
            <a:r>
              <a:rPr lang="de-DE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altLang="de-D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8" descr="BE2-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56521"/>
            <a:ext cx="3490912" cy="28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653088" y="5131346"/>
            <a:ext cx="1360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 i="1">
                <a:solidFill>
                  <a:srgbClr val="0000CC"/>
                </a:solidFill>
                <a:latin typeface="Times New Roman" pitchFamily="18" charset="0"/>
              </a:rPr>
              <a:t>Sn isotopes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484438" y="4245521"/>
            <a:ext cx="1550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≈ </a:t>
            </a:r>
            <a:r>
              <a:rPr lang="en-US" altLang="de-DE" sz="16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de-DE" sz="1600" b="1" baseline="-25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particles</a:t>
            </a:r>
            <a:r>
              <a:rPr lang="en-US" altLang="de-DE" sz="1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altLang="de-DE" sz="16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de-DE" sz="1600" b="1" baseline="-25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holes</a:t>
            </a:r>
            <a:endParaRPr lang="en-US" altLang="de-DE" sz="1600" b="1" baseline="-250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808000" y="1325101"/>
                <a:ext cx="3539687" cy="596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2;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000" y="1325101"/>
                <a:ext cx="3539687" cy="5965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20000" y="1908000"/>
                <a:ext cx="5389103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=2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+1−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=2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908000"/>
                <a:ext cx="5389103" cy="571760"/>
              </a:xfrm>
              <a:prstGeom prst="rect">
                <a:avLst/>
              </a:prstGeom>
              <a:blipFill rotWithShape="1">
                <a:blip r:embed="rId6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520000" y="2520000"/>
                <a:ext cx="6583597" cy="578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=2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→1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𝑙𝑎𝑟𝑔𝑒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2520000"/>
                <a:ext cx="6583597" cy="5783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971600" y="3780000"/>
                <a:ext cx="27933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2;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80000"/>
                <a:ext cx="2793392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94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Generalized seniority scheme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0100"/>
            <a:ext cx="54752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620000"/>
            <a:ext cx="2162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877050" y="5565725"/>
            <a:ext cx="2378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number of nucleons              between shell closures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720000" y="720000"/>
            <a:ext cx="8028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Seniority quantum number </a:t>
            </a:r>
            <a:r>
              <a:rPr lang="el-GR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is equal to the number of unpaired particles in the </a:t>
            </a:r>
            <a:r>
              <a:rPr lang="de-DE" altLang="de-DE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altLang="de-DE" b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configuration, where </a:t>
            </a:r>
            <a:r>
              <a:rPr lang="de-DE" altLang="de-DE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is the number of valence nucleons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413501" y="3174441"/>
            <a:ext cx="1550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≈ </a:t>
            </a:r>
            <a:r>
              <a:rPr lang="en-US" altLang="de-DE" sz="16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de-DE" sz="1600" b="1" baseline="-25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particles</a:t>
            </a:r>
            <a:r>
              <a:rPr lang="en-US" altLang="de-DE" sz="1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altLang="de-DE" sz="16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de-DE" sz="1600" b="1" baseline="-25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holes</a:t>
            </a:r>
            <a:endParaRPr lang="en-US" altLang="de-DE" sz="1600" b="1" baseline="-250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5900663" y="2708920"/>
                <a:ext cx="27933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2;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663" y="2708920"/>
                <a:ext cx="2793392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724000" y="5490000"/>
                <a:ext cx="1276696" cy="639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4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nary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000" y="5490000"/>
                <a:ext cx="1276696" cy="639534"/>
              </a:xfrm>
              <a:prstGeom prst="rect">
                <a:avLst/>
              </a:prstGeom>
              <a:blipFill rotWithShape="1">
                <a:blip r:embed="rId7"/>
                <a:stretch>
                  <a:fillRect l="-44019" t="-111429" r="-30622" b="-15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772000" y="5580000"/>
                <a:ext cx="1560285" cy="6395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𝑓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00" y="5580000"/>
                <a:ext cx="1560285" cy="639534"/>
              </a:xfrm>
              <a:prstGeom prst="rect">
                <a:avLst/>
              </a:prstGeom>
              <a:blipFill rotWithShape="1">
                <a:blip r:embed="rId8"/>
                <a:stretch>
                  <a:fillRect l="-3516" t="-112381" r="-39063" b="-15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960000" y="2808000"/>
                <a:ext cx="1533946" cy="4455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808000"/>
                <a:ext cx="1533946" cy="445507"/>
              </a:xfrm>
              <a:prstGeom prst="rect">
                <a:avLst/>
              </a:prstGeom>
              <a:blipFill rotWithShape="1">
                <a:blip r:embed="rId9"/>
                <a:stretch>
                  <a:fillRect l="-15936" t="-71233" b="-10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Generalized seniority scheme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BE2-h11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420000"/>
            <a:ext cx="4214812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492500" y="4076700"/>
            <a:ext cx="136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 i="1">
                <a:solidFill>
                  <a:srgbClr val="0000CC"/>
                </a:solidFill>
                <a:latin typeface="Times New Roman" pitchFamily="18" charset="0"/>
              </a:rPr>
              <a:t>Sn isotopes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20000" y="720000"/>
            <a:ext cx="8028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Seniority quantum number </a:t>
            </a:r>
            <a:r>
              <a:rPr lang="el-GR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is equal to the number of unpaired particles in the </a:t>
            </a:r>
            <a:r>
              <a:rPr lang="de-DE" altLang="de-DE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altLang="de-DE" b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configuration, where </a:t>
            </a:r>
            <a:r>
              <a:rPr lang="de-DE" altLang="de-DE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is the number of valence nucleons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20000" y="1440000"/>
            <a:ext cx="5148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E2 </a:t>
            </a:r>
            <a:r>
              <a:rPr lang="en-US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transition rates that do not change seniority (</a:t>
            </a:r>
            <a:r>
              <a:rPr lang="el-GR" alt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ν</a:t>
            </a:r>
            <a:r>
              <a:rPr lang="de-DE" alt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=2)</a:t>
            </a:r>
            <a:r>
              <a:rPr lang="de-DE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altLang="de-D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900000" y="1944000"/>
                <a:ext cx="3703899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´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+1−2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−3</m:t>
                              </m:r>
                            </m:den>
                          </m:f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</m:d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´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1944000"/>
                <a:ext cx="3703899" cy="571760"/>
              </a:xfrm>
              <a:prstGeom prst="rect">
                <a:avLst/>
              </a:prstGeom>
              <a:blipFill rotWithShape="1">
                <a:blip r:embed="rId5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980000" y="2592000"/>
                <a:ext cx="2811795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</m:d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´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0" y="2592000"/>
                <a:ext cx="2811795" cy="534826"/>
              </a:xfrm>
              <a:prstGeom prst="rect">
                <a:avLst/>
              </a:prstGeom>
              <a:blipFill rotWithShape="1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1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8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(g</a:t>
            </a:r>
            <a:r>
              <a:rPr lang="en-US" baseline="-25000" dirty="0" smtClean="0">
                <a:latin typeface="Times New Roman"/>
                <a:cs typeface="Times New Roman"/>
              </a:rPr>
              <a:t>9/2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baseline="30000" dirty="0" smtClean="0">
                <a:latin typeface="Times New Roman"/>
                <a:cs typeface="Times New Roman"/>
              </a:rPr>
              <a:t>-2 </a:t>
            </a:r>
            <a:r>
              <a:rPr lang="en-US" dirty="0" smtClean="0">
                <a:latin typeface="Times New Roman"/>
                <a:cs typeface="Times New Roman"/>
              </a:rPr>
              <a:t>seniority isomers in </a:t>
            </a:r>
            <a:r>
              <a:rPr lang="en-US" baseline="30000" dirty="0" smtClean="0">
                <a:latin typeface="Times New Roman"/>
                <a:cs typeface="Times New Roman"/>
              </a:rPr>
              <a:t>98</a:t>
            </a:r>
            <a:r>
              <a:rPr lang="en-US" dirty="0" smtClean="0">
                <a:latin typeface="Times New Roman"/>
                <a:cs typeface="Times New Roman"/>
              </a:rPr>
              <a:t>Cd and </a:t>
            </a:r>
            <a:r>
              <a:rPr lang="en-US" baseline="30000" dirty="0" smtClean="0">
                <a:latin typeface="Times New Roman"/>
                <a:cs typeface="Times New Roman"/>
              </a:rPr>
              <a:t>130</a:t>
            </a:r>
            <a:r>
              <a:rPr lang="en-US" dirty="0" smtClean="0">
                <a:latin typeface="Times New Roman"/>
                <a:cs typeface="Times New Roman"/>
              </a:rPr>
              <a:t>Cd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3716"/>
            <a:ext cx="9906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1328738" y="2014513"/>
            <a:ext cx="1490662" cy="3867150"/>
            <a:chOff x="68" y="1525"/>
            <a:chExt cx="939" cy="2436"/>
          </a:xfrm>
        </p:grpSpPr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380" y="3848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380" y="2608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380" y="200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380" y="182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380" y="1692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64" y="3730"/>
              <a:ext cx="2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0</a:t>
              </a:r>
              <a:r>
                <a:rPr lang="es-ES" altLang="de-DE" b="1" baseline="3000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+</a:t>
              </a:r>
              <a:endParaRPr lang="es-ES" altLang="de-DE" b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68" y="2476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(2</a:t>
              </a:r>
              <a:r>
                <a:rPr lang="es-ES" altLang="de-DE" b="1" baseline="3000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+</a:t>
              </a: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)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68" y="1863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(4</a:t>
              </a:r>
              <a:r>
                <a:rPr lang="es-ES" altLang="de-DE" b="1" baseline="3000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+</a:t>
              </a: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)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68" y="1685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(6</a:t>
              </a:r>
              <a:r>
                <a:rPr lang="es-ES" altLang="de-DE" b="1" baseline="3000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+</a:t>
              </a: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)</a:t>
              </a: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68" y="1526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(8</a:t>
              </a:r>
              <a:r>
                <a:rPr lang="es-ES" altLang="de-DE" b="1" baseline="3000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+</a:t>
              </a: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)</a:t>
              </a: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667" y="2581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sz="1400" b="1" i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1395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667" y="1973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sz="1400" b="1" i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2083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7" y="1793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sz="1400" b="1" i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2281</a:t>
              </a: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667" y="1525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sz="1400" b="1" i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2428</a:t>
              </a:r>
            </a:p>
          </p:txBody>
        </p:sp>
      </p:grp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6137275" y="2446561"/>
            <a:ext cx="1482725" cy="3446463"/>
            <a:chOff x="4622" y="1849"/>
            <a:chExt cx="934" cy="2171"/>
          </a:xfrm>
        </p:grpSpPr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4937" y="2732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4937" y="3908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4937" y="202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937" y="2132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4937" y="2256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4718" y="3789"/>
              <a:ext cx="2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0</a:t>
              </a:r>
              <a:r>
                <a:rPr lang="es-ES" altLang="de-DE" b="1" baseline="3000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+</a:t>
              </a:r>
              <a:endParaRPr lang="es-ES" altLang="de-DE" b="1" smtClean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4622" y="2599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(2</a:t>
              </a:r>
              <a:r>
                <a:rPr lang="es-ES" altLang="de-DE" b="1" baseline="3000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+</a:t>
              </a: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)</a:t>
              </a:r>
            </a:p>
          </p:txBody>
        </p:sp>
        <p:sp>
          <p:nvSpPr>
            <p:cNvPr id="39" name="Text Box 29"/>
            <p:cNvSpPr txBox="1">
              <a:spLocks noChangeArrowheads="1"/>
            </p:cNvSpPr>
            <p:nvPr/>
          </p:nvSpPr>
          <p:spPr bwMode="auto">
            <a:xfrm>
              <a:off x="4622" y="2150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(4</a:t>
              </a:r>
              <a:r>
                <a:rPr lang="es-ES" altLang="de-DE" b="1" baseline="3000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+</a:t>
              </a: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)</a:t>
              </a:r>
            </a:p>
          </p:txBody>
        </p:sp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4622" y="2004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(6</a:t>
              </a:r>
              <a:r>
                <a:rPr lang="es-ES" altLang="de-DE" b="1" baseline="3000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+</a:t>
              </a: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)</a:t>
              </a: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4622" y="1849"/>
              <a:ext cx="3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(8</a:t>
              </a:r>
              <a:r>
                <a:rPr lang="es-ES" altLang="de-DE" b="1" baseline="30000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+</a:t>
              </a:r>
              <a:r>
                <a:rPr lang="es-ES" altLang="de-DE" b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)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5216" y="2709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sz="1400" b="1" i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1325</a:t>
              </a: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5216" y="2233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sz="1400" b="1" i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1864</a:t>
              </a: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5216" y="2097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sz="1400" b="1" i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2002</a:t>
              </a:r>
            </a:p>
          </p:txBody>
        </p:sp>
        <p:sp>
          <p:nvSpPr>
            <p:cNvPr id="45" name="Text Box 35"/>
            <p:cNvSpPr txBox="1">
              <a:spLocks noChangeArrowheads="1"/>
            </p:cNvSpPr>
            <p:nvPr/>
          </p:nvSpPr>
          <p:spPr bwMode="auto">
            <a:xfrm>
              <a:off x="5216" y="1853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de-DE" sz="1400" b="1" i="1" smtClean="0">
                  <a:solidFill>
                    <a:srgbClr val="000000"/>
                  </a:solidFill>
                  <a:latin typeface="Times New Roman" pitchFamily="18" charset="0"/>
                  <a:ea typeface="ＭＳ Ｐゴシック"/>
                  <a:cs typeface="Arial" charset="0"/>
                </a:rPr>
                <a:t>2128</a:t>
              </a:r>
            </a:p>
          </p:txBody>
        </p:sp>
      </p:grp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2871788" y="4822825"/>
            <a:ext cx="36004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b="1" i="1" smtClean="0">
                <a:solidFill>
                  <a:srgbClr val="0000CC"/>
                </a:solidFill>
                <a:latin typeface="Times New Roman" pitchFamily="18" charset="0"/>
                <a:ea typeface="ＭＳ Ｐゴシック"/>
                <a:cs typeface="Arial" charset="0"/>
              </a:rPr>
              <a:t>two proton holes in the </a:t>
            </a:r>
            <a:r>
              <a:rPr lang="de-DE" altLang="de-DE" sz="2000" b="1" i="1" smtClean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Arial" charset="0"/>
              </a:rPr>
              <a:t>g</a:t>
            </a:r>
            <a:r>
              <a:rPr lang="de-DE" altLang="de-DE" sz="2000" b="1" i="1" baseline="-25000" smtClean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Arial" charset="0"/>
              </a:rPr>
              <a:t>9/2</a:t>
            </a:r>
            <a:r>
              <a:rPr lang="de-DE" altLang="de-DE" sz="2000" b="1" i="1" smtClean="0">
                <a:solidFill>
                  <a:srgbClr val="0000CC"/>
                </a:solidFill>
                <a:latin typeface="Times New Roman" pitchFamily="18" charset="0"/>
                <a:ea typeface="ＭＳ Ｐゴシック"/>
                <a:cs typeface="Arial" charset="0"/>
              </a:rPr>
              <a:t> orbit </a:t>
            </a:r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>
            <a:off x="228600" y="1304454"/>
            <a:ext cx="9144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48" name="Line 38"/>
          <p:cNvSpPr>
            <a:spLocks noChangeShapeType="1"/>
          </p:cNvSpPr>
          <p:nvPr/>
        </p:nvSpPr>
        <p:spPr bwMode="auto">
          <a:xfrm>
            <a:off x="0" y="1321916"/>
            <a:ext cx="2286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49" name="Line 39"/>
          <p:cNvSpPr>
            <a:spLocks noChangeShapeType="1"/>
          </p:cNvSpPr>
          <p:nvPr/>
        </p:nvSpPr>
        <p:spPr bwMode="auto">
          <a:xfrm>
            <a:off x="0" y="1579091"/>
            <a:ext cx="2286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pic>
        <p:nvPicPr>
          <p:cNvPr id="50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3716"/>
            <a:ext cx="9382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Line 41"/>
          <p:cNvSpPr>
            <a:spLocks noChangeShapeType="1"/>
          </p:cNvSpPr>
          <p:nvPr/>
        </p:nvSpPr>
        <p:spPr bwMode="auto">
          <a:xfrm flipV="1">
            <a:off x="8839200" y="1369541"/>
            <a:ext cx="3048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 flipV="1">
            <a:off x="7848600" y="1350491"/>
            <a:ext cx="990600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53" name="Line 43"/>
          <p:cNvSpPr>
            <a:spLocks noChangeShapeType="1"/>
          </p:cNvSpPr>
          <p:nvPr/>
        </p:nvSpPr>
        <p:spPr bwMode="auto">
          <a:xfrm flipV="1">
            <a:off x="8839200" y="1579091"/>
            <a:ext cx="3048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54" name="Text Box 44"/>
          <p:cNvSpPr txBox="1">
            <a:spLocks noChangeArrowheads="1"/>
          </p:cNvSpPr>
          <p:nvPr/>
        </p:nvSpPr>
        <p:spPr bwMode="auto">
          <a:xfrm>
            <a:off x="3200400" y="5326881"/>
            <a:ext cx="2992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de-D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/>
                <a:cs typeface="Arial" charset="0"/>
              </a:rPr>
              <a:t>No dramatic shell quenching!</a:t>
            </a:r>
          </a:p>
        </p:txBody>
      </p:sp>
      <p:grpSp>
        <p:nvGrpSpPr>
          <p:cNvPr id="55" name="Group 45"/>
          <p:cNvGrpSpPr>
            <a:grpSpLocks/>
          </p:cNvGrpSpPr>
          <p:nvPr/>
        </p:nvGrpSpPr>
        <p:grpSpPr bwMode="auto">
          <a:xfrm>
            <a:off x="3276600" y="1707679"/>
            <a:ext cx="2667000" cy="1852612"/>
            <a:chOff x="2071" y="2721"/>
            <a:chExt cx="1680" cy="1167"/>
          </a:xfrm>
        </p:grpSpPr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2071" y="2721"/>
              <a:ext cx="1584" cy="1167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>
              <a:off x="2503" y="3605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2503" y="3509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59" name="Line 49"/>
            <p:cNvSpPr>
              <a:spLocks noChangeShapeType="1"/>
            </p:cNvSpPr>
            <p:nvPr/>
          </p:nvSpPr>
          <p:spPr bwMode="auto">
            <a:xfrm>
              <a:off x="2503" y="3317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60" name="Line 50"/>
            <p:cNvSpPr>
              <a:spLocks noChangeShapeType="1"/>
            </p:cNvSpPr>
            <p:nvPr/>
          </p:nvSpPr>
          <p:spPr bwMode="auto">
            <a:xfrm>
              <a:off x="2503" y="3221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61" name="Line 51"/>
            <p:cNvSpPr>
              <a:spLocks noChangeShapeType="1"/>
            </p:cNvSpPr>
            <p:nvPr/>
          </p:nvSpPr>
          <p:spPr bwMode="auto">
            <a:xfrm>
              <a:off x="2503" y="3029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endParaRPr>
            </a:p>
          </p:txBody>
        </p:sp>
        <p:sp>
          <p:nvSpPr>
            <p:cNvPr id="62" name="Text Box 52"/>
            <p:cNvSpPr txBox="1">
              <a:spLocks noChangeArrowheads="1"/>
            </p:cNvSpPr>
            <p:nvPr/>
          </p:nvSpPr>
          <p:spPr bwMode="auto">
            <a:xfrm>
              <a:off x="2647" y="3653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N=50</a:t>
              </a:r>
            </a:p>
          </p:txBody>
        </p:sp>
        <p:sp>
          <p:nvSpPr>
            <p:cNvPr id="63" name="Text Box 53"/>
            <p:cNvSpPr txBox="1">
              <a:spLocks noChangeArrowheads="1"/>
            </p:cNvSpPr>
            <p:nvPr/>
          </p:nvSpPr>
          <p:spPr bwMode="auto">
            <a:xfrm>
              <a:off x="2167" y="3535"/>
              <a:ext cx="3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g</a:t>
              </a:r>
              <a:r>
                <a:rPr lang="en-US" altLang="de-DE" baseline="-25000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7/2</a:t>
              </a:r>
            </a:p>
          </p:txBody>
        </p:sp>
        <p:sp>
          <p:nvSpPr>
            <p:cNvPr id="64" name="Text Box 54"/>
            <p:cNvSpPr txBox="1">
              <a:spLocks noChangeArrowheads="1"/>
            </p:cNvSpPr>
            <p:nvPr/>
          </p:nvSpPr>
          <p:spPr bwMode="auto">
            <a:xfrm>
              <a:off x="2167" y="3199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s</a:t>
              </a:r>
              <a:r>
                <a:rPr lang="en-US" altLang="de-DE" baseline="-25000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1/2</a:t>
              </a:r>
            </a:p>
          </p:txBody>
        </p:sp>
        <p:sp>
          <p:nvSpPr>
            <p:cNvPr id="65" name="Text Box 55"/>
            <p:cNvSpPr txBox="1">
              <a:spLocks noChangeArrowheads="1"/>
            </p:cNvSpPr>
            <p:nvPr/>
          </p:nvSpPr>
          <p:spPr bwMode="auto">
            <a:xfrm>
              <a:off x="2167" y="3029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d</a:t>
              </a:r>
              <a:r>
                <a:rPr lang="en-US" altLang="de-DE" baseline="-25000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3/2</a:t>
              </a:r>
            </a:p>
          </p:txBody>
        </p:sp>
        <p:sp>
          <p:nvSpPr>
            <p:cNvPr id="66" name="Text Box 56"/>
            <p:cNvSpPr txBox="1">
              <a:spLocks noChangeArrowheads="1"/>
            </p:cNvSpPr>
            <p:nvPr/>
          </p:nvSpPr>
          <p:spPr bwMode="auto">
            <a:xfrm>
              <a:off x="2167" y="2837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h</a:t>
              </a:r>
              <a:r>
                <a:rPr lang="en-US" altLang="de-DE" baseline="-25000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11/2</a:t>
              </a:r>
            </a:p>
          </p:txBody>
        </p:sp>
        <p:sp>
          <p:nvSpPr>
            <p:cNvPr id="67" name="Text Box 57"/>
            <p:cNvSpPr txBox="1">
              <a:spLocks noChangeArrowheads="1"/>
            </p:cNvSpPr>
            <p:nvPr/>
          </p:nvSpPr>
          <p:spPr bwMode="auto">
            <a:xfrm>
              <a:off x="3367" y="3522"/>
              <a:ext cx="2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400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0</a:t>
              </a:r>
            </a:p>
          </p:txBody>
        </p:sp>
        <p:sp>
          <p:nvSpPr>
            <p:cNvPr id="68" name="Text Box 58"/>
            <p:cNvSpPr txBox="1">
              <a:spLocks noChangeArrowheads="1"/>
            </p:cNvSpPr>
            <p:nvPr/>
          </p:nvSpPr>
          <p:spPr bwMode="auto">
            <a:xfrm>
              <a:off x="3367" y="3413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400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0.5</a:t>
              </a:r>
            </a:p>
          </p:txBody>
        </p:sp>
        <p:sp>
          <p:nvSpPr>
            <p:cNvPr id="69" name="Text Box 59"/>
            <p:cNvSpPr txBox="1">
              <a:spLocks noChangeArrowheads="1"/>
            </p:cNvSpPr>
            <p:nvPr/>
          </p:nvSpPr>
          <p:spPr bwMode="auto">
            <a:xfrm>
              <a:off x="3367" y="3221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400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1.6</a:t>
              </a:r>
            </a:p>
          </p:txBody>
        </p:sp>
        <p:sp>
          <p:nvSpPr>
            <p:cNvPr id="70" name="Text Box 60"/>
            <p:cNvSpPr txBox="1">
              <a:spLocks noChangeArrowheads="1"/>
            </p:cNvSpPr>
            <p:nvPr/>
          </p:nvSpPr>
          <p:spPr bwMode="auto">
            <a:xfrm>
              <a:off x="3367" y="3090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400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2.2</a:t>
              </a:r>
            </a:p>
          </p:txBody>
        </p:sp>
        <p:sp>
          <p:nvSpPr>
            <p:cNvPr id="71" name="Text Box 61"/>
            <p:cNvSpPr txBox="1">
              <a:spLocks noChangeArrowheads="1"/>
            </p:cNvSpPr>
            <p:nvPr/>
          </p:nvSpPr>
          <p:spPr bwMode="auto">
            <a:xfrm>
              <a:off x="3367" y="2933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400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2.6</a:t>
              </a:r>
            </a:p>
          </p:txBody>
        </p:sp>
        <p:sp>
          <p:nvSpPr>
            <p:cNvPr id="72" name="Text Box 62"/>
            <p:cNvSpPr txBox="1">
              <a:spLocks noChangeArrowheads="1"/>
            </p:cNvSpPr>
            <p:nvPr/>
          </p:nvSpPr>
          <p:spPr bwMode="auto">
            <a:xfrm>
              <a:off x="3319" y="2789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400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MeV</a:t>
              </a:r>
            </a:p>
          </p:txBody>
        </p:sp>
        <p:sp>
          <p:nvSpPr>
            <p:cNvPr id="73" name="Text Box 63"/>
            <p:cNvSpPr txBox="1">
              <a:spLocks noChangeArrowheads="1"/>
            </p:cNvSpPr>
            <p:nvPr/>
          </p:nvSpPr>
          <p:spPr bwMode="auto">
            <a:xfrm>
              <a:off x="2167" y="3391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d</a:t>
              </a:r>
              <a:r>
                <a:rPr lang="en-US" altLang="de-DE" baseline="-25000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5/2</a:t>
              </a:r>
            </a:p>
          </p:txBody>
        </p:sp>
        <p:sp>
          <p:nvSpPr>
            <p:cNvPr id="74" name="Text Box 64"/>
            <p:cNvSpPr txBox="1">
              <a:spLocks noChangeArrowheads="1"/>
            </p:cNvSpPr>
            <p:nvPr/>
          </p:nvSpPr>
          <p:spPr bwMode="auto">
            <a:xfrm>
              <a:off x="2637" y="2769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333399"/>
                  </a:solidFill>
                  <a:latin typeface="Comic Sans MS" pitchFamily="66" charset="0"/>
                  <a:ea typeface="ＭＳ Ｐゴシック"/>
                  <a:cs typeface="Arial" charset="0"/>
                </a:rPr>
                <a:t>N=82</a:t>
              </a:r>
            </a:p>
          </p:txBody>
        </p:sp>
      </p:grpSp>
      <p:sp>
        <p:nvSpPr>
          <p:cNvPr id="75" name="Text Box 65"/>
          <p:cNvSpPr txBox="1">
            <a:spLocks noChangeArrowheads="1"/>
          </p:cNvSpPr>
          <p:nvPr/>
        </p:nvSpPr>
        <p:spPr bwMode="auto">
          <a:xfrm>
            <a:off x="3097213" y="3520604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CC"/>
                </a:solidFill>
                <a:latin typeface="Times New Roman" pitchFamily="18" charset="0"/>
                <a:ea typeface="ＭＳ Ｐゴシック"/>
                <a:cs typeface="Arial" charset="0"/>
              </a:rPr>
              <a:t> participating neutron-orbitals</a:t>
            </a:r>
          </a:p>
        </p:txBody>
      </p:sp>
      <p:sp>
        <p:nvSpPr>
          <p:cNvPr id="76" name="Text Box 67"/>
          <p:cNvSpPr txBox="1">
            <a:spLocks noChangeArrowheads="1"/>
          </p:cNvSpPr>
          <p:nvPr/>
        </p:nvSpPr>
        <p:spPr bwMode="auto">
          <a:xfrm>
            <a:off x="304800" y="2771304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CC"/>
                </a:solidFill>
                <a:latin typeface="Comic Sans MS" pitchFamily="66" charset="0"/>
                <a:ea typeface="ＭＳ Ｐゴシック"/>
                <a:cs typeface="Arial" charset="0"/>
              </a:rPr>
              <a:t>N=50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0000"/>
                </a:solidFill>
                <a:latin typeface="Comic Sans MS" pitchFamily="66" charset="0"/>
                <a:ea typeface="ＭＳ Ｐゴシック"/>
                <a:cs typeface="Arial" charset="0"/>
              </a:rPr>
              <a:t>Z=48</a:t>
            </a:r>
          </a:p>
        </p:txBody>
      </p:sp>
      <p:sp>
        <p:nvSpPr>
          <p:cNvPr id="77" name="Text Box 68"/>
          <p:cNvSpPr txBox="1">
            <a:spLocks noChangeArrowheads="1"/>
          </p:cNvSpPr>
          <p:nvPr/>
        </p:nvSpPr>
        <p:spPr bwMode="auto">
          <a:xfrm>
            <a:off x="8001000" y="2771304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CC"/>
                </a:solidFill>
                <a:latin typeface="Comic Sans MS" pitchFamily="66" charset="0"/>
                <a:ea typeface="ＭＳ Ｐゴシック"/>
                <a:cs typeface="Arial" charset="0"/>
              </a:rPr>
              <a:t>N=82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0000"/>
                </a:solidFill>
                <a:latin typeface="Comic Sans MS" pitchFamily="66" charset="0"/>
                <a:ea typeface="ＭＳ Ｐゴシック"/>
                <a:cs typeface="Arial" charset="0"/>
              </a:rPr>
              <a:t>Z=48</a:t>
            </a:r>
          </a:p>
        </p:txBody>
      </p:sp>
      <p:sp>
        <p:nvSpPr>
          <p:cNvPr id="78" name="Text Box 73"/>
          <p:cNvSpPr txBox="1">
            <a:spLocks noChangeArrowheads="1"/>
          </p:cNvSpPr>
          <p:nvPr/>
        </p:nvSpPr>
        <p:spPr bwMode="auto">
          <a:xfrm>
            <a:off x="568325" y="6190977"/>
            <a:ext cx="8462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A. </a:t>
            </a: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Blazhev</a:t>
            </a:r>
            <a:r>
              <a:rPr lang="de-DE" altLang="de-DE" sz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 et al., Phys. </a:t>
            </a: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Rev</a:t>
            </a:r>
            <a:r>
              <a:rPr lang="de-DE" altLang="de-DE" sz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. C69 (2004) 064304                                                   A. </a:t>
            </a: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Jungclaus</a:t>
            </a:r>
            <a:r>
              <a:rPr lang="de-DE" altLang="de-DE" sz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 et al., Phys. </a:t>
            </a: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Rev</a:t>
            </a:r>
            <a:r>
              <a:rPr lang="de-DE" altLang="de-DE" sz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. </a:t>
            </a:r>
            <a:r>
              <a:rPr lang="de-DE" altLang="de-DE" sz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Lett</a:t>
            </a:r>
            <a:r>
              <a:rPr lang="de-DE" altLang="de-DE" sz="12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. 99 (2007), 132501</a:t>
            </a:r>
          </a:p>
        </p:txBody>
      </p:sp>
    </p:spTree>
    <p:extLst>
      <p:ext uri="{BB962C8B-B14F-4D97-AF65-F5344CB8AC3E}">
        <p14:creationId xmlns:p14="http://schemas.microsoft.com/office/powerpoint/2010/main" val="31867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Spin isomer in </a:t>
            </a:r>
            <a:r>
              <a:rPr lang="en-US" baseline="30000" dirty="0" smtClean="0">
                <a:latin typeface="Times New Roman"/>
                <a:cs typeface="Times New Roman"/>
              </a:rPr>
              <a:t>98</a:t>
            </a:r>
            <a:r>
              <a:rPr lang="en-US" dirty="0" smtClean="0">
                <a:latin typeface="Times New Roman"/>
                <a:cs typeface="Times New Roman"/>
              </a:rPr>
              <a:t>Cd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461853" cy="53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09125"/>
            <a:ext cx="189547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463328"/>
              </p:ext>
            </p:extLst>
          </p:nvPr>
        </p:nvGraphicFramePr>
        <p:xfrm>
          <a:off x="5720407" y="5490613"/>
          <a:ext cx="9493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0" name="Equation" r:id="rId7" imgW="761760" imgH="253800" progId="Equation.3">
                  <p:embed/>
                </p:oleObj>
              </mc:Choice>
              <mc:Fallback>
                <p:oleObj name="Equation" r:id="rId7" imgW="761760" imgH="253800" progId="Equation.3">
                  <p:embed/>
                  <p:pic>
                    <p:nvPicPr>
                      <p:cNvPr id="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407" y="5490613"/>
                        <a:ext cx="949325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457240"/>
              </p:ext>
            </p:extLst>
          </p:nvPr>
        </p:nvGraphicFramePr>
        <p:xfrm>
          <a:off x="5720407" y="3844375"/>
          <a:ext cx="9493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1" name="Equation" r:id="rId9" imgW="761760" imgH="253800" progId="Equation.3">
                  <p:embed/>
                </p:oleObj>
              </mc:Choice>
              <mc:Fallback>
                <p:oleObj name="Equation" r:id="rId9" imgW="761760" imgH="253800" progId="Equation.3">
                  <p:embed/>
                  <p:pic>
                    <p:nvPicPr>
                      <p:cNvPr id="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407" y="3844375"/>
                        <a:ext cx="9493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669663"/>
              </p:ext>
            </p:extLst>
          </p:nvPr>
        </p:nvGraphicFramePr>
        <p:xfrm>
          <a:off x="5720407" y="1136100"/>
          <a:ext cx="9493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2" name="Equation" r:id="rId11" imgW="761760" imgH="253800" progId="Equation.3">
                  <p:embed/>
                </p:oleObj>
              </mc:Choice>
              <mc:Fallback>
                <p:oleObj name="Equation" r:id="rId11" imgW="761760" imgH="253800" progId="Equation.3">
                  <p:embed/>
                  <p:pic>
                    <p:nvPicPr>
                      <p:cNvPr id="2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407" y="1136100"/>
                        <a:ext cx="9493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4860000" y="3815916"/>
            <a:ext cx="566428" cy="184666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b="1" dirty="0" smtClean="0">
                <a:solidFill>
                  <a:srgbClr val="000000"/>
                </a:solidFill>
                <a:latin typeface="Times New Roman" pitchFamily="18" charset="0"/>
              </a:rPr>
              <a:t>~170 </a:t>
            </a:r>
            <a:r>
              <a:rPr lang="de-DE" altLang="de-DE" sz="1200" b="1" dirty="0" err="1" smtClean="0">
                <a:solidFill>
                  <a:srgbClr val="000000"/>
                </a:solidFill>
                <a:latin typeface="Times New Roman" pitchFamily="18" charset="0"/>
              </a:rPr>
              <a:t>ns</a:t>
            </a:r>
            <a:endParaRPr lang="de-DE" altLang="de-DE" sz="12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5" name="Text Box 12"/>
          <p:cNvSpPr txBox="1">
            <a:spLocks noChangeArrowheads="1"/>
          </p:cNvSpPr>
          <p:nvPr/>
        </p:nvSpPr>
        <p:spPr bwMode="auto">
          <a:xfrm>
            <a:off x="4263082" y="21790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FF0000"/>
                </a:solidFill>
                <a:latin typeface="Times New Roman" pitchFamily="18" charset="0"/>
              </a:rPr>
              <a:t>E4</a:t>
            </a:r>
          </a:p>
        </p:txBody>
      </p:sp>
      <p:sp>
        <p:nvSpPr>
          <p:cNvPr id="86" name="Text Box 16"/>
          <p:cNvSpPr txBox="1">
            <a:spLocks noChangeArrowheads="1"/>
          </p:cNvSpPr>
          <p:nvPr/>
        </p:nvSpPr>
        <p:spPr bwMode="auto">
          <a:xfrm>
            <a:off x="3960000" y="6191950"/>
            <a:ext cx="2576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i="1" dirty="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de-DE" altLang="de-DE" sz="1000" i="1" dirty="0" err="1" smtClean="0">
                <a:solidFill>
                  <a:srgbClr val="000000"/>
                </a:solidFill>
                <a:latin typeface="Times New Roman" pitchFamily="18" charset="0"/>
              </a:rPr>
              <a:t>Blazhev</a:t>
            </a:r>
            <a:r>
              <a:rPr lang="de-DE" altLang="de-DE" sz="1000" i="1" dirty="0" smtClean="0">
                <a:solidFill>
                  <a:srgbClr val="000000"/>
                </a:solidFill>
                <a:latin typeface="Times New Roman" pitchFamily="18" charset="0"/>
              </a:rPr>
              <a:t> et al., Phys.Rev.C69 (2004) 064304</a:t>
            </a:r>
          </a:p>
        </p:txBody>
      </p:sp>
      <p:graphicFrame>
        <p:nvGraphicFramePr>
          <p:cNvPr id="8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060474"/>
              </p:ext>
            </p:extLst>
          </p:nvPr>
        </p:nvGraphicFramePr>
        <p:xfrm>
          <a:off x="6660207" y="1137688"/>
          <a:ext cx="15668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3" name="Equation" r:id="rId13" imgW="1257120" imgH="253800" progId="Equation.3">
                  <p:embed/>
                </p:oleObj>
              </mc:Choice>
              <mc:Fallback>
                <p:oleObj name="Equation" r:id="rId13" imgW="1257120" imgH="253800" progId="Equation.3">
                  <p:embed/>
                  <p:pic>
                    <p:nvPicPr>
                      <p:cNvPr id="3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07" y="1137688"/>
                        <a:ext cx="15668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4860000" y="1043916"/>
            <a:ext cx="566428" cy="184666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b="1" dirty="0" smtClean="0">
                <a:solidFill>
                  <a:srgbClr val="000000"/>
                </a:solidFill>
                <a:latin typeface="Times New Roman" pitchFamily="18" charset="0"/>
              </a:rPr>
              <a:t>~230 </a:t>
            </a:r>
            <a:r>
              <a:rPr lang="de-DE" altLang="de-DE" sz="1200" b="1" dirty="0" err="1" smtClean="0">
                <a:solidFill>
                  <a:srgbClr val="000000"/>
                </a:solidFill>
                <a:latin typeface="Times New Roman" pitchFamily="18" charset="0"/>
              </a:rPr>
              <a:t>ns</a:t>
            </a:r>
            <a:endParaRPr lang="de-DE" altLang="de-DE" sz="12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feld 88"/>
              <p:cNvSpPr txBox="1"/>
              <p:nvPr/>
            </p:nvSpPr>
            <p:spPr>
              <a:xfrm>
                <a:off x="5580112" y="2291690"/>
                <a:ext cx="1194430" cy="489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2400" b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𝟒𝟖</m:t>
                          </m:r>
                        </m:sub>
                        <m:sup>
                          <m:r>
                            <a:rPr lang="de-DE" sz="2400" b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𝟗𝟖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𝐂𝐝</m:t>
                              </m:r>
                            </m:e>
                            <m:sub>
                              <m:r>
                                <a:rPr lang="de-DE" sz="2400" b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𝟓𝟎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9" name="Textfeld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91690"/>
                <a:ext cx="1194430" cy="4892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Gerade Verbindung 2"/>
          <p:cNvCxnSpPr/>
          <p:nvPr/>
        </p:nvCxnSpPr>
        <p:spPr bwMode="auto">
          <a:xfrm>
            <a:off x="3491880" y="4000582"/>
            <a:ext cx="468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CC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5"/>
          <p:cNvCxnSpPr/>
          <p:nvPr/>
        </p:nvCxnSpPr>
        <p:spPr bwMode="auto">
          <a:xfrm flipV="1">
            <a:off x="3491880" y="1412774"/>
            <a:ext cx="771202" cy="2160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CC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8"/>
          <p:cNvCxnSpPr/>
          <p:nvPr/>
        </p:nvCxnSpPr>
        <p:spPr bwMode="auto">
          <a:xfrm>
            <a:off x="3059832" y="3573014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CC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Ellipse 92"/>
          <p:cNvSpPr/>
          <p:nvPr/>
        </p:nvSpPr>
        <p:spPr bwMode="auto">
          <a:xfrm>
            <a:off x="3275856" y="3851950"/>
            <a:ext cx="252000" cy="252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Core excited states in </a:t>
            </a:r>
            <a:r>
              <a:rPr lang="en-US" baseline="30000" dirty="0" smtClean="0">
                <a:latin typeface="Times New Roman"/>
                <a:cs typeface="Times New Roman"/>
              </a:rPr>
              <a:t>98</a:t>
            </a:r>
            <a:r>
              <a:rPr lang="en-US" dirty="0" smtClean="0">
                <a:latin typeface="Times New Roman"/>
                <a:cs typeface="Times New Roman"/>
              </a:rPr>
              <a:t>Cd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356000" y="6208861"/>
            <a:ext cx="2576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i="1" dirty="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de-DE" altLang="de-DE" sz="1000" i="1" dirty="0" err="1" smtClean="0">
                <a:solidFill>
                  <a:srgbClr val="000000"/>
                </a:solidFill>
                <a:latin typeface="Times New Roman" pitchFamily="18" charset="0"/>
              </a:rPr>
              <a:t>Blazhev</a:t>
            </a:r>
            <a:r>
              <a:rPr lang="de-DE" altLang="de-DE" sz="1000" i="1" dirty="0" smtClean="0">
                <a:solidFill>
                  <a:srgbClr val="000000"/>
                </a:solidFill>
                <a:latin typeface="Times New Roman" pitchFamily="18" charset="0"/>
              </a:rPr>
              <a:t> et al., Phys.Rev.C69 (2004) 064304</a:t>
            </a: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01" y="817613"/>
            <a:ext cx="3613150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5"/>
          <p:cNvSpPr>
            <a:spLocks noChangeAspect="1" noChangeArrowheads="1"/>
          </p:cNvSpPr>
          <p:nvPr/>
        </p:nvSpPr>
        <p:spPr bwMode="auto">
          <a:xfrm>
            <a:off x="4382964" y="817613"/>
            <a:ext cx="965200" cy="4887913"/>
          </a:xfrm>
          <a:prstGeom prst="rect">
            <a:avLst/>
          </a:prstGeom>
          <a:solidFill>
            <a:srgbClr val="0066FF">
              <a:alpha val="39000"/>
            </a:srgbClr>
          </a:solidFill>
          <a:ln w="9525">
            <a:solidFill>
              <a:srgbClr val="2B548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Rectangle 16"/>
          <p:cNvSpPr>
            <a:spLocks noChangeAspect="1" noChangeArrowheads="1"/>
          </p:cNvSpPr>
          <p:nvPr/>
        </p:nvSpPr>
        <p:spPr bwMode="auto">
          <a:xfrm>
            <a:off x="7262689" y="993826"/>
            <a:ext cx="812800" cy="4721225"/>
          </a:xfrm>
          <a:prstGeom prst="rect">
            <a:avLst/>
          </a:prstGeom>
          <a:solidFill>
            <a:srgbClr val="00FF99">
              <a:alpha val="39999"/>
            </a:srgbClr>
          </a:solidFill>
          <a:ln w="9525">
            <a:solidFill>
              <a:srgbClr val="2B548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355976" y="2767063"/>
            <a:ext cx="960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l-GR" altLang="de-DE" sz="1400" baseline="-250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π</a:t>
            </a:r>
            <a:r>
              <a:rPr lang="en-US" altLang="de-DE" sz="14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= 1.3(2)</a:t>
            </a:r>
            <a:endParaRPr lang="el-GR" altLang="de-DE" sz="140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300789" y="2690863"/>
            <a:ext cx="754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smtClean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l-GR" altLang="de-DE" sz="1400" baseline="-250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π</a:t>
            </a:r>
            <a:r>
              <a:rPr lang="en-US" altLang="de-DE" sz="14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= 1.1</a:t>
            </a:r>
            <a:endParaRPr lang="el-GR" altLang="de-DE" sz="140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382393" y="5714157"/>
            <a:ext cx="2969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000" dirty="0" smtClean="0">
                <a:solidFill>
                  <a:srgbClr val="0066FF"/>
                </a:solidFill>
                <a:latin typeface="Times New Roman" pitchFamily="18" charset="0"/>
              </a:rPr>
              <a:t>ESM: H. </a:t>
            </a:r>
            <a:r>
              <a:rPr lang="en-US" altLang="de-DE" sz="1000" dirty="0" err="1" smtClean="0">
                <a:solidFill>
                  <a:srgbClr val="0066FF"/>
                </a:solidFill>
                <a:latin typeface="Times New Roman" pitchFamily="18" charset="0"/>
              </a:rPr>
              <a:t>Grawe</a:t>
            </a:r>
            <a:r>
              <a:rPr lang="en-US" altLang="de-DE" sz="1000" dirty="0" smtClean="0">
                <a:solidFill>
                  <a:srgbClr val="0066FF"/>
                </a:solidFill>
                <a:latin typeface="Times New Roman" pitchFamily="18" charset="0"/>
              </a:rPr>
              <a:t> et al., NS98  AIP CP 481 (1999) 177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000" dirty="0">
                <a:solidFill>
                  <a:srgbClr val="00FF99"/>
                </a:solidFill>
                <a:latin typeface="Times New Roman" pitchFamily="18" charset="0"/>
              </a:rPr>
              <a:t>GDS: </a:t>
            </a:r>
            <a:r>
              <a:rPr lang="en-US" altLang="de-DE" sz="1000" dirty="0" err="1">
                <a:solidFill>
                  <a:srgbClr val="00FF99"/>
                </a:solidFill>
                <a:latin typeface="Times New Roman" pitchFamily="18" charset="0"/>
              </a:rPr>
              <a:t>F.Nowacki</a:t>
            </a:r>
            <a:r>
              <a:rPr lang="en-US" altLang="de-DE" sz="1000" dirty="0">
                <a:solidFill>
                  <a:srgbClr val="00FF99"/>
                </a:solidFill>
                <a:latin typeface="Times New Roman" pitchFamily="18" charset="0"/>
              </a:rPr>
              <a:t>, </a:t>
            </a:r>
            <a:r>
              <a:rPr lang="en-US" altLang="de-DE" sz="1000" dirty="0" err="1">
                <a:solidFill>
                  <a:srgbClr val="00FF99"/>
                </a:solidFill>
                <a:latin typeface="Times New Roman" pitchFamily="18" charset="0"/>
              </a:rPr>
              <a:t>Nuc</a:t>
            </a:r>
            <a:r>
              <a:rPr lang="en-US" altLang="de-DE" sz="1000" dirty="0">
                <a:solidFill>
                  <a:srgbClr val="00FF99"/>
                </a:solidFill>
                <a:latin typeface="Times New Roman" pitchFamily="18" charset="0"/>
              </a:rPr>
              <a:t>. Phys. A 704 (2002) </a:t>
            </a:r>
            <a:r>
              <a:rPr lang="en-US" altLang="de-DE" sz="1000" dirty="0" smtClean="0">
                <a:solidFill>
                  <a:srgbClr val="00FF99"/>
                </a:solidFill>
                <a:latin typeface="Times New Roman" pitchFamily="18" charset="0"/>
              </a:rPr>
              <a:t>223c</a:t>
            </a:r>
            <a:endParaRPr lang="en-US" altLang="de-DE" sz="1000" dirty="0">
              <a:solidFill>
                <a:srgbClr val="00FF99"/>
              </a:solidFill>
              <a:latin typeface="Times New Roman" pitchFamily="18" charset="0"/>
            </a:endParaRPr>
          </a:p>
        </p:txBody>
      </p: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-108520" y="810866"/>
            <a:ext cx="3605213" cy="5343525"/>
            <a:chOff x="1362" y="477"/>
            <a:chExt cx="2271" cy="3366"/>
          </a:xfrm>
        </p:grpSpPr>
        <p:pic>
          <p:nvPicPr>
            <p:cNvPr id="27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" y="477"/>
              <a:ext cx="1506" cy="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" y="477"/>
              <a:ext cx="792" cy="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770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nucleon pair correlations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440000"/>
            <a:ext cx="6072188" cy="286464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4000" y="1728000"/>
            <a:ext cx="2391232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T=1 S=0</a:t>
            </a: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isovector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pairing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5600" y="3370771"/>
            <a:ext cx="235756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T=0 S=1</a:t>
            </a: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isoscalar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pairing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38" y="3066394"/>
            <a:ext cx="1009650" cy="123825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40000" y="5330873"/>
            <a:ext cx="8052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nuclear force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roughly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equally strong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proton-proton(pp) pair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neutron-neutron(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equally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proton-neutron(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pair as between pp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pairs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independence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44000" y="4248000"/>
            <a:ext cx="266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Deuteron-like pair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condensate</a:t>
            </a:r>
          </a:p>
          <a:p>
            <a:pPr algn="ctr"/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T=0 pairing exist?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/>
              <a:t>ground s</a:t>
            </a:r>
            <a:r>
              <a:rPr lang="en-US" dirty="0" smtClean="0"/>
              <a:t>tate</a:t>
            </a:r>
            <a:r>
              <a:rPr lang="en-US" dirty="0" smtClean="0"/>
              <a:t> </a:t>
            </a:r>
            <a:r>
              <a:rPr lang="en-US" dirty="0" smtClean="0"/>
              <a:t>structure of N=Z nuclei below </a:t>
            </a:r>
            <a:r>
              <a:rPr lang="en-US" baseline="30000" dirty="0" smtClean="0"/>
              <a:t>100</a:t>
            </a:r>
            <a:r>
              <a:rPr lang="en-US" dirty="0" smtClean="0"/>
              <a:t>Sn</a:t>
            </a:r>
            <a:endParaRPr lang="en-US" dirty="0"/>
          </a:p>
        </p:txBody>
      </p:sp>
      <p:grpSp>
        <p:nvGrpSpPr>
          <p:cNvPr id="11" name="Group 383"/>
          <p:cNvGrpSpPr>
            <a:grpSpLocks/>
          </p:cNvGrpSpPr>
          <p:nvPr/>
        </p:nvGrpSpPr>
        <p:grpSpPr bwMode="auto">
          <a:xfrm>
            <a:off x="285750" y="1332427"/>
            <a:ext cx="3548063" cy="4382573"/>
            <a:chOff x="240" y="615"/>
            <a:chExt cx="2592" cy="3549"/>
          </a:xfrm>
        </p:grpSpPr>
        <p:sp>
          <p:nvSpPr>
            <p:cNvPr id="15" name="Oval 10"/>
            <p:cNvSpPr>
              <a:spLocks noChangeArrowheads="1"/>
            </p:cNvSpPr>
            <p:nvPr/>
          </p:nvSpPr>
          <p:spPr bwMode="auto">
            <a:xfrm rot="-5440298">
              <a:off x="195" y="1069"/>
              <a:ext cx="2463" cy="2354"/>
            </a:xfrm>
            <a:prstGeom prst="ellipse">
              <a:avLst/>
            </a:prstGeom>
            <a:gradFill rotWithShape="0">
              <a:gsLst>
                <a:gs pos="0">
                  <a:srgbClr val="6600CC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sv-SE" altLang="de-DE"/>
            </a:p>
          </p:txBody>
        </p:sp>
        <p:grpSp>
          <p:nvGrpSpPr>
            <p:cNvPr id="16" name="Group 274"/>
            <p:cNvGrpSpPr>
              <a:grpSpLocks/>
            </p:cNvGrpSpPr>
            <p:nvPr/>
          </p:nvGrpSpPr>
          <p:grpSpPr bwMode="auto">
            <a:xfrm>
              <a:off x="294" y="960"/>
              <a:ext cx="2506" cy="1672"/>
              <a:chOff x="4032" y="1932"/>
              <a:chExt cx="1686" cy="1140"/>
            </a:xfrm>
          </p:grpSpPr>
          <p:sp>
            <p:nvSpPr>
              <p:cNvPr id="66" name="Oval 131"/>
              <p:cNvSpPr>
                <a:spLocks noChangeArrowheads="1"/>
              </p:cNvSpPr>
              <p:nvPr/>
            </p:nvSpPr>
            <p:spPr bwMode="auto">
              <a:xfrm rot="-3495685">
                <a:off x="4488" y="1896"/>
                <a:ext cx="720" cy="1632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v-SE" altLang="de-DE"/>
              </a:p>
            </p:txBody>
          </p:sp>
          <p:grpSp>
            <p:nvGrpSpPr>
              <p:cNvPr id="67" name="Group 229"/>
              <p:cNvGrpSpPr>
                <a:grpSpLocks/>
              </p:cNvGrpSpPr>
              <p:nvPr/>
            </p:nvGrpSpPr>
            <p:grpSpPr bwMode="auto">
              <a:xfrm>
                <a:off x="4518" y="1932"/>
                <a:ext cx="1200" cy="1087"/>
                <a:chOff x="3312" y="3275"/>
                <a:chExt cx="1200" cy="1087"/>
              </a:xfrm>
            </p:grpSpPr>
            <p:sp>
              <p:nvSpPr>
                <p:cNvPr id="68" name="Line 230"/>
                <p:cNvSpPr>
                  <a:spLocks noChangeShapeType="1"/>
                </p:cNvSpPr>
                <p:nvPr/>
              </p:nvSpPr>
              <p:spPr bwMode="auto">
                <a:xfrm>
                  <a:off x="4326" y="4116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9" name="Line 231"/>
                <p:cNvSpPr>
                  <a:spLocks noChangeShapeType="1"/>
                </p:cNvSpPr>
                <p:nvPr/>
              </p:nvSpPr>
              <p:spPr bwMode="auto">
                <a:xfrm>
                  <a:off x="4248" y="4176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0" name="Line 232"/>
                <p:cNvSpPr>
                  <a:spLocks noChangeShapeType="1"/>
                </p:cNvSpPr>
                <p:nvPr/>
              </p:nvSpPr>
              <p:spPr bwMode="auto">
                <a:xfrm>
                  <a:off x="4320" y="4080"/>
                  <a:ext cx="192" cy="4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1" name="Line 233"/>
                <p:cNvSpPr>
                  <a:spLocks noChangeShapeType="1"/>
                </p:cNvSpPr>
                <p:nvPr/>
              </p:nvSpPr>
              <p:spPr bwMode="auto">
                <a:xfrm>
                  <a:off x="4254" y="4128"/>
                  <a:ext cx="168" cy="14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72" name="Group 234"/>
                <p:cNvGrpSpPr>
                  <a:grpSpLocks/>
                </p:cNvGrpSpPr>
                <p:nvPr/>
              </p:nvGrpSpPr>
              <p:grpSpPr bwMode="auto">
                <a:xfrm rot="-9673807">
                  <a:off x="3312" y="3360"/>
                  <a:ext cx="216" cy="192"/>
                  <a:chOff x="4752" y="2688"/>
                  <a:chExt cx="216" cy="192"/>
                </a:xfrm>
              </p:grpSpPr>
              <p:sp>
                <p:nvSpPr>
                  <p:cNvPr id="77" name="Line 235"/>
                  <p:cNvSpPr>
                    <a:spLocks noChangeShapeType="1"/>
                  </p:cNvSpPr>
                  <p:nvPr/>
                </p:nvSpPr>
                <p:spPr bwMode="auto">
                  <a:xfrm>
                    <a:off x="4824" y="2736"/>
                    <a:ext cx="144" cy="48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8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2784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79" name="Line 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0" y="2688"/>
                    <a:ext cx="144" cy="8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80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4792" y="2776"/>
                    <a:ext cx="152" cy="104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3" name="Line 239"/>
                <p:cNvSpPr>
                  <a:spLocks noChangeShapeType="1"/>
                </p:cNvSpPr>
                <p:nvPr/>
              </p:nvSpPr>
              <p:spPr bwMode="auto">
                <a:xfrm rot="2186992" flipV="1">
                  <a:off x="3562" y="3275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4" name="Line 240"/>
                <p:cNvSpPr>
                  <a:spLocks noChangeShapeType="1"/>
                </p:cNvSpPr>
                <p:nvPr/>
              </p:nvSpPr>
              <p:spPr bwMode="auto">
                <a:xfrm rot="12976810" flipV="1">
                  <a:off x="4199" y="3786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5" name="Oval 241"/>
                <p:cNvSpPr>
                  <a:spLocks noChangeArrowheads="1"/>
                </p:cNvSpPr>
                <p:nvPr/>
              </p:nvSpPr>
              <p:spPr bwMode="auto">
                <a:xfrm rot="50654">
                  <a:off x="3384" y="346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CC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GB" altLang="de-DE" sz="1400" b="1">
                      <a:cs typeface="Times New Roman" panose="02020603050405020304" pitchFamily="18" charset="0"/>
                    </a:rPr>
                    <a:t>ν</a:t>
                  </a:r>
                  <a:r>
                    <a:rPr lang="sv-SE" altLang="de-DE" sz="1400" b="1">
                      <a:cs typeface="Times New Roman" panose="02020603050405020304" pitchFamily="18" charset="0"/>
                    </a:rPr>
                    <a:t>g</a:t>
                  </a:r>
                  <a:r>
                    <a:rPr lang="sv-SE" altLang="de-DE" sz="1400" b="1" baseline="-25000">
                      <a:cs typeface="Times New Roman" panose="02020603050405020304" pitchFamily="18" charset="0"/>
                    </a:rPr>
                    <a:t>9/2</a:t>
                  </a:r>
                  <a:r>
                    <a:rPr lang="sv-SE" altLang="de-DE" sz="1400" b="1" baseline="30000">
                      <a:cs typeface="Times New Roman" panose="02020603050405020304" pitchFamily="18" charset="0"/>
                    </a:rPr>
                    <a:t>-1</a:t>
                  </a:r>
                  <a:endParaRPr lang="en-GB" altLang="de-DE" sz="1400" b="1" baseline="30000"/>
                </a:p>
              </p:txBody>
            </p:sp>
            <p:sp>
              <p:nvSpPr>
                <p:cNvPr id="76" name="Oval 242"/>
                <p:cNvSpPr>
                  <a:spLocks noChangeArrowheads="1"/>
                </p:cNvSpPr>
                <p:nvPr/>
              </p:nvSpPr>
              <p:spPr bwMode="auto">
                <a:xfrm rot="50654">
                  <a:off x="4068" y="3900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CC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GB" altLang="de-DE" sz="1400" b="1">
                      <a:cs typeface="Times New Roman" panose="02020603050405020304" pitchFamily="18" charset="0"/>
                    </a:rPr>
                    <a:t>ν</a:t>
                  </a:r>
                  <a:r>
                    <a:rPr lang="sv-SE" altLang="de-DE" sz="1400" b="1">
                      <a:cs typeface="Times New Roman" panose="02020603050405020304" pitchFamily="18" charset="0"/>
                    </a:rPr>
                    <a:t>g</a:t>
                  </a:r>
                  <a:r>
                    <a:rPr lang="sv-SE" altLang="de-DE" sz="1400" b="1" baseline="-25000">
                      <a:cs typeface="Times New Roman" panose="02020603050405020304" pitchFamily="18" charset="0"/>
                    </a:rPr>
                    <a:t>9/2</a:t>
                  </a:r>
                  <a:r>
                    <a:rPr lang="sv-SE" altLang="de-DE" sz="1400" b="1" baseline="30000">
                      <a:cs typeface="Times New Roman" panose="02020603050405020304" pitchFamily="18" charset="0"/>
                    </a:rPr>
                    <a:t>-1</a:t>
                  </a:r>
                  <a:endParaRPr lang="en-GB" altLang="de-DE" sz="1400" b="1" baseline="30000"/>
                </a:p>
              </p:txBody>
            </p:sp>
          </p:grpSp>
        </p:grpSp>
        <p:grpSp>
          <p:nvGrpSpPr>
            <p:cNvPr id="17" name="Group 377"/>
            <p:cNvGrpSpPr>
              <a:grpSpLocks/>
            </p:cNvGrpSpPr>
            <p:nvPr/>
          </p:nvGrpSpPr>
          <p:grpSpPr bwMode="auto">
            <a:xfrm>
              <a:off x="240" y="1789"/>
              <a:ext cx="2426" cy="1473"/>
              <a:chOff x="13" y="2497"/>
              <a:chExt cx="1632" cy="1004"/>
            </a:xfrm>
          </p:grpSpPr>
          <p:sp>
            <p:nvSpPr>
              <p:cNvPr id="52" name="Oval 328"/>
              <p:cNvSpPr>
                <a:spLocks noChangeArrowheads="1"/>
              </p:cNvSpPr>
              <p:nvPr/>
            </p:nvSpPr>
            <p:spPr bwMode="auto">
              <a:xfrm rot="-6804614">
                <a:off x="469" y="2041"/>
                <a:ext cx="720" cy="163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v-SE" altLang="de-DE"/>
              </a:p>
            </p:txBody>
          </p:sp>
          <p:grpSp>
            <p:nvGrpSpPr>
              <p:cNvPr id="53" name="Group 263"/>
              <p:cNvGrpSpPr>
                <a:grpSpLocks/>
              </p:cNvGrpSpPr>
              <p:nvPr/>
            </p:nvGrpSpPr>
            <p:grpSpPr bwMode="auto">
              <a:xfrm rot="8617264">
                <a:off x="273" y="3173"/>
                <a:ext cx="216" cy="192"/>
                <a:chOff x="4752" y="2688"/>
                <a:chExt cx="216" cy="192"/>
              </a:xfrm>
            </p:grpSpPr>
            <p:sp>
              <p:nvSpPr>
                <p:cNvPr id="62" name="Line 264"/>
                <p:cNvSpPr>
                  <a:spLocks noChangeShapeType="1"/>
                </p:cNvSpPr>
                <p:nvPr/>
              </p:nvSpPr>
              <p:spPr bwMode="auto">
                <a:xfrm>
                  <a:off x="4824" y="2736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3" name="Line 265"/>
                <p:cNvSpPr>
                  <a:spLocks noChangeShapeType="1"/>
                </p:cNvSpPr>
                <p:nvPr/>
              </p:nvSpPr>
              <p:spPr bwMode="auto">
                <a:xfrm>
                  <a:off x="4752" y="278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4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4800" y="2688"/>
                  <a:ext cx="144" cy="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5" name="Line 267"/>
                <p:cNvSpPr>
                  <a:spLocks noChangeShapeType="1"/>
                </p:cNvSpPr>
                <p:nvPr/>
              </p:nvSpPr>
              <p:spPr bwMode="auto">
                <a:xfrm>
                  <a:off x="4792" y="2776"/>
                  <a:ext cx="152" cy="10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54" name="Line 268"/>
              <p:cNvSpPr>
                <a:spLocks noChangeShapeType="1"/>
              </p:cNvSpPr>
              <p:nvPr/>
            </p:nvSpPr>
            <p:spPr bwMode="auto">
              <a:xfrm rot="20478063" flipV="1">
                <a:off x="550" y="2925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" name="Line 259"/>
              <p:cNvSpPr>
                <a:spLocks noChangeShapeType="1"/>
              </p:cNvSpPr>
              <p:nvPr/>
            </p:nvSpPr>
            <p:spPr bwMode="auto">
              <a:xfrm rot="-3308928">
                <a:off x="1170" y="303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" name="Line 260"/>
              <p:cNvSpPr>
                <a:spLocks noChangeShapeType="1"/>
              </p:cNvSpPr>
              <p:nvPr/>
            </p:nvSpPr>
            <p:spPr bwMode="auto">
              <a:xfrm rot="-3308928">
                <a:off x="1196" y="3170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" name="Line 261"/>
              <p:cNvSpPr>
                <a:spLocks noChangeShapeType="1"/>
              </p:cNvSpPr>
              <p:nvPr/>
            </p:nvSpPr>
            <p:spPr bwMode="auto">
              <a:xfrm rot="-3308928">
                <a:off x="1107" y="3007"/>
                <a:ext cx="192" cy="4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262"/>
              <p:cNvSpPr>
                <a:spLocks noChangeShapeType="1"/>
              </p:cNvSpPr>
              <p:nvPr/>
            </p:nvSpPr>
            <p:spPr bwMode="auto">
              <a:xfrm rot="-3308928">
                <a:off x="1154" y="3078"/>
                <a:ext cx="168" cy="14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" name="Line 269"/>
              <p:cNvSpPr>
                <a:spLocks noChangeShapeType="1"/>
              </p:cNvSpPr>
              <p:nvPr/>
            </p:nvSpPr>
            <p:spPr bwMode="auto">
              <a:xfrm rot="9667881" flipV="1">
                <a:off x="1055" y="2904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" name="Oval 270"/>
              <p:cNvSpPr>
                <a:spLocks noChangeArrowheads="1"/>
              </p:cNvSpPr>
              <p:nvPr/>
            </p:nvSpPr>
            <p:spPr bwMode="auto">
              <a:xfrm rot="-933849">
                <a:off x="900" y="3009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GB" altLang="de-DE" sz="1400" b="1">
                    <a:cs typeface="Times New Roman" panose="02020603050405020304" pitchFamily="18" charset="0"/>
                  </a:rPr>
                  <a:t>π</a:t>
                </a:r>
                <a:r>
                  <a:rPr lang="sv-SE" altLang="de-DE" sz="1400" b="1">
                    <a:cs typeface="Times New Roman" panose="02020603050405020304" pitchFamily="18" charset="0"/>
                  </a:rPr>
                  <a:t>g</a:t>
                </a:r>
                <a:r>
                  <a:rPr lang="sv-SE" altLang="de-DE" sz="1400" b="1" baseline="-25000">
                    <a:cs typeface="Times New Roman" panose="02020603050405020304" pitchFamily="18" charset="0"/>
                  </a:rPr>
                  <a:t>9/2</a:t>
                </a:r>
                <a:r>
                  <a:rPr lang="sv-SE" altLang="de-DE" sz="1400" b="1" baseline="30000">
                    <a:cs typeface="Times New Roman" panose="02020603050405020304" pitchFamily="18" charset="0"/>
                  </a:rPr>
                  <a:t>-1</a:t>
                </a:r>
                <a:endParaRPr lang="en-GB" altLang="de-DE" sz="1400" b="1" baseline="30000"/>
              </a:p>
            </p:txBody>
          </p:sp>
          <p:sp>
            <p:nvSpPr>
              <p:cNvPr id="61" name="Oval 271"/>
              <p:cNvSpPr>
                <a:spLocks noChangeArrowheads="1"/>
              </p:cNvSpPr>
              <p:nvPr/>
            </p:nvSpPr>
            <p:spPr bwMode="auto">
              <a:xfrm rot="-945886">
                <a:off x="423" y="3130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GB" altLang="de-DE" sz="1400" b="1">
                    <a:cs typeface="Times New Roman" panose="02020603050405020304" pitchFamily="18" charset="0"/>
                  </a:rPr>
                  <a:t>π</a:t>
                </a:r>
                <a:r>
                  <a:rPr lang="sv-SE" altLang="de-DE" sz="1400" b="1">
                    <a:cs typeface="Times New Roman" panose="02020603050405020304" pitchFamily="18" charset="0"/>
                  </a:rPr>
                  <a:t>g</a:t>
                </a:r>
                <a:r>
                  <a:rPr lang="sv-SE" altLang="de-DE" sz="1400" b="1" baseline="-25000">
                    <a:cs typeface="Times New Roman" panose="02020603050405020304" pitchFamily="18" charset="0"/>
                  </a:rPr>
                  <a:t>9/2</a:t>
                </a:r>
                <a:r>
                  <a:rPr lang="sv-SE" altLang="de-DE" sz="1400" b="1" baseline="30000">
                    <a:cs typeface="Times New Roman" panose="02020603050405020304" pitchFamily="18" charset="0"/>
                  </a:rPr>
                  <a:t>-1</a:t>
                </a:r>
                <a:endParaRPr lang="en-GB" altLang="de-DE" sz="1400" b="1" baseline="30000"/>
              </a:p>
            </p:txBody>
          </p:sp>
        </p:grpSp>
        <p:grpSp>
          <p:nvGrpSpPr>
            <p:cNvPr id="18" name="Group 273"/>
            <p:cNvGrpSpPr>
              <a:grpSpLocks/>
            </p:cNvGrpSpPr>
            <p:nvPr/>
          </p:nvGrpSpPr>
          <p:grpSpPr bwMode="auto">
            <a:xfrm rot="-2703225">
              <a:off x="591" y="2115"/>
              <a:ext cx="2394" cy="1703"/>
              <a:chOff x="3216" y="3216"/>
              <a:chExt cx="1632" cy="1146"/>
            </a:xfrm>
          </p:grpSpPr>
          <p:sp>
            <p:nvSpPr>
              <p:cNvPr id="37" name="Oval 272"/>
              <p:cNvSpPr>
                <a:spLocks noChangeArrowheads="1"/>
              </p:cNvSpPr>
              <p:nvPr/>
            </p:nvSpPr>
            <p:spPr bwMode="auto">
              <a:xfrm rot="-3495685">
                <a:off x="3672" y="2760"/>
                <a:ext cx="720" cy="1632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v-SE" altLang="de-DE"/>
              </a:p>
            </p:txBody>
          </p:sp>
          <p:grpSp>
            <p:nvGrpSpPr>
              <p:cNvPr id="38" name="Group 228"/>
              <p:cNvGrpSpPr>
                <a:grpSpLocks/>
              </p:cNvGrpSpPr>
              <p:nvPr/>
            </p:nvGrpSpPr>
            <p:grpSpPr bwMode="auto">
              <a:xfrm>
                <a:off x="3312" y="3275"/>
                <a:ext cx="1200" cy="1087"/>
                <a:chOff x="3312" y="3275"/>
                <a:chExt cx="1200" cy="1087"/>
              </a:xfrm>
            </p:grpSpPr>
            <p:sp>
              <p:nvSpPr>
                <p:cNvPr id="39" name="Line 210"/>
                <p:cNvSpPr>
                  <a:spLocks noChangeShapeType="1"/>
                </p:cNvSpPr>
                <p:nvPr/>
              </p:nvSpPr>
              <p:spPr bwMode="auto">
                <a:xfrm>
                  <a:off x="4326" y="4116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" name="Line 211"/>
                <p:cNvSpPr>
                  <a:spLocks noChangeShapeType="1"/>
                </p:cNvSpPr>
                <p:nvPr/>
              </p:nvSpPr>
              <p:spPr bwMode="auto">
                <a:xfrm>
                  <a:off x="4248" y="4176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" name="Line 212"/>
                <p:cNvSpPr>
                  <a:spLocks noChangeShapeType="1"/>
                </p:cNvSpPr>
                <p:nvPr/>
              </p:nvSpPr>
              <p:spPr bwMode="auto">
                <a:xfrm>
                  <a:off x="4320" y="4080"/>
                  <a:ext cx="192" cy="4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" name="Line 213"/>
                <p:cNvSpPr>
                  <a:spLocks noChangeShapeType="1"/>
                </p:cNvSpPr>
                <p:nvPr/>
              </p:nvSpPr>
              <p:spPr bwMode="auto">
                <a:xfrm>
                  <a:off x="4254" y="4128"/>
                  <a:ext cx="168" cy="14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43" name="Group 214"/>
                <p:cNvGrpSpPr>
                  <a:grpSpLocks/>
                </p:cNvGrpSpPr>
                <p:nvPr/>
              </p:nvGrpSpPr>
              <p:grpSpPr bwMode="auto">
                <a:xfrm rot="-9673807">
                  <a:off x="3312" y="3360"/>
                  <a:ext cx="216" cy="192"/>
                  <a:chOff x="4752" y="2688"/>
                  <a:chExt cx="216" cy="192"/>
                </a:xfrm>
              </p:grpSpPr>
              <p:sp>
                <p:nvSpPr>
                  <p:cNvPr id="48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4824" y="2736"/>
                    <a:ext cx="144" cy="48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2784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0" y="2688"/>
                    <a:ext cx="144" cy="8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1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4792" y="2776"/>
                    <a:ext cx="152" cy="104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4" name="Line 221"/>
                <p:cNvSpPr>
                  <a:spLocks noChangeShapeType="1"/>
                </p:cNvSpPr>
                <p:nvPr/>
              </p:nvSpPr>
              <p:spPr bwMode="auto">
                <a:xfrm rot="2186992" flipV="1">
                  <a:off x="3562" y="3275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" name="Line 224"/>
                <p:cNvSpPr>
                  <a:spLocks noChangeShapeType="1"/>
                </p:cNvSpPr>
                <p:nvPr/>
              </p:nvSpPr>
              <p:spPr bwMode="auto">
                <a:xfrm rot="12976810" flipV="1">
                  <a:off x="4199" y="3786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" name="Oval 226"/>
                <p:cNvSpPr>
                  <a:spLocks noChangeArrowheads="1"/>
                </p:cNvSpPr>
                <p:nvPr/>
              </p:nvSpPr>
              <p:spPr bwMode="auto">
                <a:xfrm rot="50654">
                  <a:off x="3384" y="346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CC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GB" altLang="de-DE" sz="1400" b="1">
                      <a:cs typeface="Times New Roman" panose="02020603050405020304" pitchFamily="18" charset="0"/>
                    </a:rPr>
                    <a:t>ν</a:t>
                  </a:r>
                  <a:r>
                    <a:rPr lang="sv-SE" altLang="de-DE" sz="1400" b="1">
                      <a:cs typeface="Times New Roman" panose="02020603050405020304" pitchFamily="18" charset="0"/>
                    </a:rPr>
                    <a:t>g</a:t>
                  </a:r>
                  <a:r>
                    <a:rPr lang="sv-SE" altLang="de-DE" sz="1400" b="1" baseline="-25000">
                      <a:cs typeface="Times New Roman" panose="02020603050405020304" pitchFamily="18" charset="0"/>
                    </a:rPr>
                    <a:t>9/2</a:t>
                  </a:r>
                  <a:r>
                    <a:rPr lang="sv-SE" altLang="de-DE" sz="1400" b="1" baseline="30000">
                      <a:cs typeface="Times New Roman" panose="02020603050405020304" pitchFamily="18" charset="0"/>
                    </a:rPr>
                    <a:t>-1</a:t>
                  </a:r>
                  <a:endParaRPr lang="en-GB" altLang="de-DE" sz="1400" b="1" baseline="30000"/>
                </a:p>
              </p:txBody>
            </p:sp>
            <p:sp>
              <p:nvSpPr>
                <p:cNvPr id="47" name="Oval 227"/>
                <p:cNvSpPr>
                  <a:spLocks noChangeArrowheads="1"/>
                </p:cNvSpPr>
                <p:nvPr/>
              </p:nvSpPr>
              <p:spPr bwMode="auto">
                <a:xfrm rot="50654">
                  <a:off x="4068" y="3900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CC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GB" altLang="de-DE" sz="1400" b="1">
                      <a:cs typeface="Times New Roman" panose="02020603050405020304" pitchFamily="18" charset="0"/>
                    </a:rPr>
                    <a:t>ν</a:t>
                  </a:r>
                  <a:r>
                    <a:rPr lang="sv-SE" altLang="de-DE" sz="1400" b="1">
                      <a:cs typeface="Times New Roman" panose="02020603050405020304" pitchFamily="18" charset="0"/>
                    </a:rPr>
                    <a:t>g</a:t>
                  </a:r>
                  <a:r>
                    <a:rPr lang="sv-SE" altLang="de-DE" sz="1400" b="1" baseline="-25000">
                      <a:cs typeface="Times New Roman" panose="02020603050405020304" pitchFamily="18" charset="0"/>
                    </a:rPr>
                    <a:t>9/2</a:t>
                  </a:r>
                  <a:r>
                    <a:rPr lang="sv-SE" altLang="de-DE" sz="1400" b="1" baseline="30000">
                      <a:cs typeface="Times New Roman" panose="02020603050405020304" pitchFamily="18" charset="0"/>
                    </a:rPr>
                    <a:t>-1</a:t>
                  </a:r>
                  <a:endParaRPr lang="en-GB" altLang="de-DE" sz="1400" b="1" baseline="30000"/>
                </a:p>
              </p:txBody>
            </p:sp>
          </p:grpSp>
        </p:grpSp>
        <p:grpSp>
          <p:nvGrpSpPr>
            <p:cNvPr id="19" name="Group 374"/>
            <p:cNvGrpSpPr>
              <a:grpSpLocks/>
            </p:cNvGrpSpPr>
            <p:nvPr/>
          </p:nvGrpSpPr>
          <p:grpSpPr bwMode="auto">
            <a:xfrm>
              <a:off x="406" y="1353"/>
              <a:ext cx="2426" cy="1479"/>
              <a:chOff x="144" y="2256"/>
              <a:chExt cx="1632" cy="1008"/>
            </a:xfrm>
          </p:grpSpPr>
          <p:sp>
            <p:nvSpPr>
              <p:cNvPr id="22" name="Oval 371"/>
              <p:cNvSpPr>
                <a:spLocks noChangeArrowheads="1"/>
              </p:cNvSpPr>
              <p:nvPr/>
            </p:nvSpPr>
            <p:spPr bwMode="auto">
              <a:xfrm rot="-3495685">
                <a:off x="600" y="1800"/>
                <a:ext cx="720" cy="163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v-SE" altLang="de-DE"/>
              </a:p>
            </p:txBody>
          </p:sp>
          <p:grpSp>
            <p:nvGrpSpPr>
              <p:cNvPr id="23" name="Group 248"/>
              <p:cNvGrpSpPr>
                <a:grpSpLocks/>
              </p:cNvGrpSpPr>
              <p:nvPr/>
            </p:nvGrpSpPr>
            <p:grpSpPr bwMode="auto">
              <a:xfrm rot="-9673807">
                <a:off x="222" y="2377"/>
                <a:ext cx="216" cy="192"/>
                <a:chOff x="4752" y="2688"/>
                <a:chExt cx="216" cy="192"/>
              </a:xfrm>
            </p:grpSpPr>
            <p:sp>
              <p:nvSpPr>
                <p:cNvPr id="33" name="Line 249"/>
                <p:cNvSpPr>
                  <a:spLocks noChangeShapeType="1"/>
                </p:cNvSpPr>
                <p:nvPr/>
              </p:nvSpPr>
              <p:spPr bwMode="auto">
                <a:xfrm>
                  <a:off x="4824" y="2736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" name="Line 250"/>
                <p:cNvSpPr>
                  <a:spLocks noChangeShapeType="1"/>
                </p:cNvSpPr>
                <p:nvPr/>
              </p:nvSpPr>
              <p:spPr bwMode="auto">
                <a:xfrm>
                  <a:off x="4752" y="278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4800" y="2688"/>
                  <a:ext cx="144" cy="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" name="Line 252"/>
                <p:cNvSpPr>
                  <a:spLocks noChangeShapeType="1"/>
                </p:cNvSpPr>
                <p:nvPr/>
              </p:nvSpPr>
              <p:spPr bwMode="auto">
                <a:xfrm>
                  <a:off x="4792" y="2776"/>
                  <a:ext cx="152" cy="10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4" name="Line 253"/>
              <p:cNvSpPr>
                <a:spLocks noChangeShapeType="1"/>
              </p:cNvSpPr>
              <p:nvPr/>
            </p:nvSpPr>
            <p:spPr bwMode="auto">
              <a:xfrm rot="2186992" flipV="1">
                <a:off x="472" y="2292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5" name="Group 373"/>
              <p:cNvGrpSpPr>
                <a:grpSpLocks/>
              </p:cNvGrpSpPr>
              <p:nvPr/>
            </p:nvGrpSpPr>
            <p:grpSpPr bwMode="auto">
              <a:xfrm>
                <a:off x="672" y="2688"/>
                <a:ext cx="432" cy="576"/>
                <a:chOff x="990" y="2803"/>
                <a:chExt cx="432" cy="576"/>
              </a:xfrm>
            </p:grpSpPr>
            <p:sp>
              <p:nvSpPr>
                <p:cNvPr id="27" name="Line 244"/>
                <p:cNvSpPr>
                  <a:spLocks noChangeShapeType="1"/>
                </p:cNvSpPr>
                <p:nvPr/>
              </p:nvSpPr>
              <p:spPr bwMode="auto">
                <a:xfrm>
                  <a:off x="1236" y="3133"/>
                  <a:ext cx="144" cy="9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" name="Line 245"/>
                <p:cNvSpPr>
                  <a:spLocks noChangeShapeType="1"/>
                </p:cNvSpPr>
                <p:nvPr/>
              </p:nvSpPr>
              <p:spPr bwMode="auto">
                <a:xfrm>
                  <a:off x="1158" y="3193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Line 246"/>
                <p:cNvSpPr>
                  <a:spLocks noChangeShapeType="1"/>
                </p:cNvSpPr>
                <p:nvPr/>
              </p:nvSpPr>
              <p:spPr bwMode="auto">
                <a:xfrm>
                  <a:off x="1230" y="3097"/>
                  <a:ext cx="192" cy="4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Line 247"/>
                <p:cNvSpPr>
                  <a:spLocks noChangeShapeType="1"/>
                </p:cNvSpPr>
                <p:nvPr/>
              </p:nvSpPr>
              <p:spPr bwMode="auto">
                <a:xfrm>
                  <a:off x="1164" y="3145"/>
                  <a:ext cx="168" cy="14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" name="Line 254"/>
                <p:cNvSpPr>
                  <a:spLocks noChangeShapeType="1"/>
                </p:cNvSpPr>
                <p:nvPr/>
              </p:nvSpPr>
              <p:spPr bwMode="auto">
                <a:xfrm rot="12976810" flipV="1">
                  <a:off x="1109" y="2803"/>
                  <a:ext cx="0" cy="57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" name="Oval 70"/>
                <p:cNvSpPr>
                  <a:spLocks noChangeArrowheads="1"/>
                </p:cNvSpPr>
                <p:nvPr/>
              </p:nvSpPr>
              <p:spPr bwMode="auto">
                <a:xfrm rot="71166">
                  <a:off x="990" y="2916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GB" altLang="de-DE" sz="1400" b="1">
                      <a:cs typeface="Times New Roman" panose="02020603050405020304" pitchFamily="18" charset="0"/>
                    </a:rPr>
                    <a:t>π</a:t>
                  </a:r>
                  <a:r>
                    <a:rPr lang="sv-SE" altLang="de-DE" sz="1400" b="1">
                      <a:cs typeface="Times New Roman" panose="02020603050405020304" pitchFamily="18" charset="0"/>
                    </a:rPr>
                    <a:t>g</a:t>
                  </a:r>
                  <a:r>
                    <a:rPr lang="sv-SE" altLang="de-DE" sz="1400" b="1" baseline="-25000">
                      <a:cs typeface="Times New Roman" panose="02020603050405020304" pitchFamily="18" charset="0"/>
                    </a:rPr>
                    <a:t>9/2</a:t>
                  </a:r>
                  <a:r>
                    <a:rPr lang="sv-SE" altLang="de-DE" sz="1400" b="1" baseline="30000">
                      <a:cs typeface="Times New Roman" panose="02020603050405020304" pitchFamily="18" charset="0"/>
                    </a:rPr>
                    <a:t>-1</a:t>
                  </a:r>
                  <a:endParaRPr lang="en-GB" altLang="de-DE" sz="1400" b="1" baseline="30000"/>
                </a:p>
              </p:txBody>
            </p:sp>
          </p:grpSp>
          <p:sp>
            <p:nvSpPr>
              <p:cNvPr id="26" name="Oval 64"/>
              <p:cNvSpPr>
                <a:spLocks noChangeArrowheads="1"/>
              </p:cNvSpPr>
              <p:nvPr/>
            </p:nvSpPr>
            <p:spPr bwMode="auto">
              <a:xfrm rot="-37086">
                <a:off x="288" y="248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GB" altLang="de-DE" sz="1400" b="1">
                    <a:cs typeface="Times New Roman" panose="02020603050405020304" pitchFamily="18" charset="0"/>
                  </a:rPr>
                  <a:t>π</a:t>
                </a:r>
                <a:r>
                  <a:rPr lang="sv-SE" altLang="de-DE" sz="1400" b="1">
                    <a:cs typeface="Times New Roman" panose="02020603050405020304" pitchFamily="18" charset="0"/>
                  </a:rPr>
                  <a:t>g</a:t>
                </a:r>
                <a:r>
                  <a:rPr lang="sv-SE" altLang="de-DE" sz="1400" b="1" baseline="-25000">
                    <a:cs typeface="Times New Roman" panose="02020603050405020304" pitchFamily="18" charset="0"/>
                  </a:rPr>
                  <a:t>9/2</a:t>
                </a:r>
                <a:r>
                  <a:rPr lang="sv-SE" altLang="de-DE" sz="1400" b="1" baseline="30000">
                    <a:cs typeface="Times New Roman" panose="02020603050405020304" pitchFamily="18" charset="0"/>
                  </a:rPr>
                  <a:t>-1</a:t>
                </a:r>
                <a:endParaRPr lang="en-GB" altLang="de-DE" sz="1400" b="1" baseline="30000"/>
              </a:p>
            </p:txBody>
          </p:sp>
        </p:grpSp>
        <p:sp>
          <p:nvSpPr>
            <p:cNvPr id="20" name="Text Box 56"/>
            <p:cNvSpPr txBox="1">
              <a:spLocks noChangeArrowheads="1"/>
            </p:cNvSpPr>
            <p:nvPr/>
          </p:nvSpPr>
          <p:spPr bwMode="auto">
            <a:xfrm>
              <a:off x="1130" y="1836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sv-SE" altLang="de-DE" b="1" baseline="30000">
                  <a:solidFill>
                    <a:srgbClr val="000066"/>
                  </a:solidFill>
                  <a:latin typeface="Arial" panose="020B0604020202020204" pitchFamily="34" charset="0"/>
                </a:rPr>
                <a:t>100</a:t>
              </a:r>
              <a:r>
                <a:rPr lang="sv-SE" altLang="de-DE" b="1">
                  <a:solidFill>
                    <a:srgbClr val="000066"/>
                  </a:solidFill>
                  <a:latin typeface="Arial" panose="020B0604020202020204" pitchFamily="34" charset="0"/>
                </a:rPr>
                <a:t>Sn</a:t>
              </a:r>
              <a:endParaRPr lang="en-GB" altLang="de-DE" b="1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Text Box 380"/>
            <p:cNvSpPr txBox="1">
              <a:spLocks noChangeArrowheads="1"/>
            </p:cNvSpPr>
            <p:nvPr/>
          </p:nvSpPr>
          <p:spPr bwMode="auto">
            <a:xfrm>
              <a:off x="1188" y="615"/>
              <a:ext cx="617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sz="2800" b="1" baseline="30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</a:t>
              </a:r>
              <a:r>
                <a:rPr lang="sv-SE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Pd</a:t>
              </a:r>
              <a:endParaRPr lang="en-GB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" name="Oval 10"/>
          <p:cNvSpPr>
            <a:spLocks noChangeArrowheads="1"/>
          </p:cNvSpPr>
          <p:nvPr/>
        </p:nvSpPr>
        <p:spPr bwMode="auto">
          <a:xfrm rot="16159702">
            <a:off x="5199063" y="1773237"/>
            <a:ext cx="3041650" cy="3222625"/>
          </a:xfrm>
          <a:prstGeom prst="ellipse">
            <a:avLst/>
          </a:prstGeom>
          <a:gradFill rotWithShape="0">
            <a:gsLst>
              <a:gs pos="0">
                <a:srgbClr val="6600CC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sv-SE" altLang="de-DE"/>
          </a:p>
        </p:txBody>
      </p:sp>
      <p:grpSp>
        <p:nvGrpSpPr>
          <p:cNvPr id="82" name="Group 274"/>
          <p:cNvGrpSpPr>
            <a:grpSpLocks/>
          </p:cNvGrpSpPr>
          <p:nvPr/>
        </p:nvGrpSpPr>
        <p:grpSpPr bwMode="auto">
          <a:xfrm>
            <a:off x="5170488" y="1797050"/>
            <a:ext cx="3429000" cy="2063750"/>
            <a:chOff x="4032" y="1932"/>
            <a:chExt cx="1686" cy="1140"/>
          </a:xfrm>
        </p:grpSpPr>
        <p:sp>
          <p:nvSpPr>
            <p:cNvPr id="83" name="Oval 131"/>
            <p:cNvSpPr>
              <a:spLocks noChangeArrowheads="1"/>
            </p:cNvSpPr>
            <p:nvPr/>
          </p:nvSpPr>
          <p:spPr bwMode="auto">
            <a:xfrm rot="-3495685">
              <a:off x="4488" y="1896"/>
              <a:ext cx="720" cy="1632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v-SE" altLang="de-DE"/>
            </a:p>
          </p:txBody>
        </p:sp>
        <p:grpSp>
          <p:nvGrpSpPr>
            <p:cNvPr id="84" name="Group 229"/>
            <p:cNvGrpSpPr>
              <a:grpSpLocks/>
            </p:cNvGrpSpPr>
            <p:nvPr/>
          </p:nvGrpSpPr>
          <p:grpSpPr bwMode="auto">
            <a:xfrm>
              <a:off x="4518" y="1932"/>
              <a:ext cx="1200" cy="1087"/>
              <a:chOff x="3312" y="3275"/>
              <a:chExt cx="1200" cy="1087"/>
            </a:xfrm>
          </p:grpSpPr>
          <p:sp>
            <p:nvSpPr>
              <p:cNvPr id="85" name="Line 230"/>
              <p:cNvSpPr>
                <a:spLocks noChangeShapeType="1"/>
              </p:cNvSpPr>
              <p:nvPr/>
            </p:nvSpPr>
            <p:spPr bwMode="auto">
              <a:xfrm>
                <a:off x="4326" y="4116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" name="Line 231"/>
              <p:cNvSpPr>
                <a:spLocks noChangeShapeType="1"/>
              </p:cNvSpPr>
              <p:nvPr/>
            </p:nvSpPr>
            <p:spPr bwMode="auto">
              <a:xfrm>
                <a:off x="4248" y="4176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" name="Line 232"/>
              <p:cNvSpPr>
                <a:spLocks noChangeShapeType="1"/>
              </p:cNvSpPr>
              <p:nvPr/>
            </p:nvSpPr>
            <p:spPr bwMode="auto">
              <a:xfrm>
                <a:off x="4320" y="4080"/>
                <a:ext cx="192" cy="4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" name="Line 233"/>
              <p:cNvSpPr>
                <a:spLocks noChangeShapeType="1"/>
              </p:cNvSpPr>
              <p:nvPr/>
            </p:nvSpPr>
            <p:spPr bwMode="auto">
              <a:xfrm>
                <a:off x="4254" y="4128"/>
                <a:ext cx="168" cy="14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89" name="Group 234"/>
              <p:cNvGrpSpPr>
                <a:grpSpLocks/>
              </p:cNvGrpSpPr>
              <p:nvPr/>
            </p:nvGrpSpPr>
            <p:grpSpPr bwMode="auto">
              <a:xfrm rot="-9673807">
                <a:off x="3312" y="3360"/>
                <a:ext cx="216" cy="192"/>
                <a:chOff x="4752" y="2688"/>
                <a:chExt cx="216" cy="192"/>
              </a:xfrm>
            </p:grpSpPr>
            <p:sp>
              <p:nvSpPr>
                <p:cNvPr id="94" name="Line 235"/>
                <p:cNvSpPr>
                  <a:spLocks noChangeShapeType="1"/>
                </p:cNvSpPr>
                <p:nvPr/>
              </p:nvSpPr>
              <p:spPr bwMode="auto">
                <a:xfrm>
                  <a:off x="4824" y="2736"/>
                  <a:ext cx="144" cy="4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5" name="Line 236"/>
                <p:cNvSpPr>
                  <a:spLocks noChangeShapeType="1"/>
                </p:cNvSpPr>
                <p:nvPr/>
              </p:nvSpPr>
              <p:spPr bwMode="auto">
                <a:xfrm>
                  <a:off x="4752" y="278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6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4800" y="2688"/>
                  <a:ext cx="144" cy="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7" name="Line 238"/>
                <p:cNvSpPr>
                  <a:spLocks noChangeShapeType="1"/>
                </p:cNvSpPr>
                <p:nvPr/>
              </p:nvSpPr>
              <p:spPr bwMode="auto">
                <a:xfrm>
                  <a:off x="4792" y="2776"/>
                  <a:ext cx="152" cy="10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0" name="Line 239"/>
              <p:cNvSpPr>
                <a:spLocks noChangeShapeType="1"/>
              </p:cNvSpPr>
              <p:nvPr/>
            </p:nvSpPr>
            <p:spPr bwMode="auto">
              <a:xfrm rot="2186992" flipV="1">
                <a:off x="3562" y="3275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240"/>
              <p:cNvSpPr>
                <a:spLocks noChangeShapeType="1"/>
              </p:cNvSpPr>
              <p:nvPr/>
            </p:nvSpPr>
            <p:spPr bwMode="auto">
              <a:xfrm rot="12976810" flipV="1">
                <a:off x="4199" y="3786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" name="Oval 241"/>
              <p:cNvSpPr>
                <a:spLocks noChangeArrowheads="1"/>
              </p:cNvSpPr>
              <p:nvPr/>
            </p:nvSpPr>
            <p:spPr bwMode="auto">
              <a:xfrm rot="50654">
                <a:off x="3384" y="3462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GB" altLang="de-DE" sz="1400" b="1">
                    <a:cs typeface="Times New Roman" panose="02020603050405020304" pitchFamily="18" charset="0"/>
                  </a:rPr>
                  <a:t>ν</a:t>
                </a:r>
                <a:r>
                  <a:rPr lang="sv-SE" altLang="de-DE" sz="1400" b="1">
                    <a:cs typeface="Times New Roman" panose="02020603050405020304" pitchFamily="18" charset="0"/>
                  </a:rPr>
                  <a:t>g</a:t>
                </a:r>
                <a:r>
                  <a:rPr lang="sv-SE" altLang="de-DE" sz="1400" b="1" baseline="-25000">
                    <a:cs typeface="Times New Roman" panose="02020603050405020304" pitchFamily="18" charset="0"/>
                  </a:rPr>
                  <a:t>9/2</a:t>
                </a:r>
                <a:r>
                  <a:rPr lang="sv-SE" altLang="de-DE" sz="1400" b="1" baseline="30000">
                    <a:cs typeface="Times New Roman" panose="02020603050405020304" pitchFamily="18" charset="0"/>
                  </a:rPr>
                  <a:t>-1</a:t>
                </a:r>
                <a:endParaRPr lang="en-GB" altLang="de-DE" sz="1400" b="1" baseline="30000"/>
              </a:p>
            </p:txBody>
          </p:sp>
          <p:sp>
            <p:nvSpPr>
              <p:cNvPr id="93" name="Oval 242"/>
              <p:cNvSpPr>
                <a:spLocks noChangeArrowheads="1"/>
              </p:cNvSpPr>
              <p:nvPr/>
            </p:nvSpPr>
            <p:spPr bwMode="auto">
              <a:xfrm rot="50654">
                <a:off x="4068" y="3900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GB" altLang="de-DE" sz="1400" b="1">
                    <a:cs typeface="Times New Roman" panose="02020603050405020304" pitchFamily="18" charset="0"/>
                  </a:rPr>
                  <a:t>ν</a:t>
                </a:r>
                <a:r>
                  <a:rPr lang="sv-SE" altLang="de-DE" sz="1400" b="1">
                    <a:cs typeface="Times New Roman" panose="02020603050405020304" pitchFamily="18" charset="0"/>
                  </a:rPr>
                  <a:t>g</a:t>
                </a:r>
                <a:r>
                  <a:rPr lang="sv-SE" altLang="de-DE" sz="1400" b="1" baseline="-25000">
                    <a:cs typeface="Times New Roman" panose="02020603050405020304" pitchFamily="18" charset="0"/>
                  </a:rPr>
                  <a:t>9/2</a:t>
                </a:r>
                <a:r>
                  <a:rPr lang="sv-SE" altLang="de-DE" sz="1400" b="1" baseline="30000">
                    <a:cs typeface="Times New Roman" panose="02020603050405020304" pitchFamily="18" charset="0"/>
                  </a:rPr>
                  <a:t>-1</a:t>
                </a:r>
                <a:endParaRPr lang="en-GB" altLang="de-DE" sz="1400" b="1" baseline="30000"/>
              </a:p>
            </p:txBody>
          </p:sp>
        </p:grpSp>
      </p:grpSp>
      <p:grpSp>
        <p:nvGrpSpPr>
          <p:cNvPr id="98" name="Group 377"/>
          <p:cNvGrpSpPr>
            <a:grpSpLocks/>
          </p:cNvGrpSpPr>
          <p:nvPr/>
        </p:nvGrpSpPr>
        <p:grpSpPr bwMode="auto">
          <a:xfrm rot="-967376">
            <a:off x="5072063" y="2649538"/>
            <a:ext cx="3413125" cy="1976437"/>
            <a:chOff x="13" y="2497"/>
            <a:chExt cx="1632" cy="1004"/>
          </a:xfrm>
        </p:grpSpPr>
        <p:sp>
          <p:nvSpPr>
            <p:cNvPr id="99" name="Oval 328"/>
            <p:cNvSpPr>
              <a:spLocks noChangeArrowheads="1"/>
            </p:cNvSpPr>
            <p:nvPr/>
          </p:nvSpPr>
          <p:spPr bwMode="auto">
            <a:xfrm rot="-6804614">
              <a:off x="469" y="2041"/>
              <a:ext cx="720" cy="16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v-SE" altLang="de-DE"/>
            </a:p>
          </p:txBody>
        </p:sp>
        <p:grpSp>
          <p:nvGrpSpPr>
            <p:cNvPr id="100" name="Group 263"/>
            <p:cNvGrpSpPr>
              <a:grpSpLocks/>
            </p:cNvGrpSpPr>
            <p:nvPr/>
          </p:nvGrpSpPr>
          <p:grpSpPr bwMode="auto">
            <a:xfrm rot="8617264">
              <a:off x="273" y="3173"/>
              <a:ext cx="216" cy="192"/>
              <a:chOff x="4752" y="2688"/>
              <a:chExt cx="216" cy="192"/>
            </a:xfrm>
          </p:grpSpPr>
          <p:sp>
            <p:nvSpPr>
              <p:cNvPr id="109" name="Line 264"/>
              <p:cNvSpPr>
                <a:spLocks noChangeShapeType="1"/>
              </p:cNvSpPr>
              <p:nvPr/>
            </p:nvSpPr>
            <p:spPr bwMode="auto">
              <a:xfrm>
                <a:off x="4824" y="2736"/>
                <a:ext cx="144" cy="4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0" name="Line 265"/>
              <p:cNvSpPr>
                <a:spLocks noChangeShapeType="1"/>
              </p:cNvSpPr>
              <p:nvPr/>
            </p:nvSpPr>
            <p:spPr bwMode="auto">
              <a:xfrm>
                <a:off x="4752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1" name="Line 266"/>
              <p:cNvSpPr>
                <a:spLocks noChangeShapeType="1"/>
              </p:cNvSpPr>
              <p:nvPr/>
            </p:nvSpPr>
            <p:spPr bwMode="auto">
              <a:xfrm flipV="1">
                <a:off x="4800" y="2688"/>
                <a:ext cx="144" cy="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Line 267"/>
              <p:cNvSpPr>
                <a:spLocks noChangeShapeType="1"/>
              </p:cNvSpPr>
              <p:nvPr/>
            </p:nvSpPr>
            <p:spPr bwMode="auto">
              <a:xfrm>
                <a:off x="4792" y="2776"/>
                <a:ext cx="152" cy="10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1" name="Line 268"/>
            <p:cNvSpPr>
              <a:spLocks noChangeShapeType="1"/>
            </p:cNvSpPr>
            <p:nvPr/>
          </p:nvSpPr>
          <p:spPr bwMode="auto">
            <a:xfrm rot="20478063" flipV="1">
              <a:off x="550" y="2925"/>
              <a:ext cx="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" name="Line 259"/>
            <p:cNvSpPr>
              <a:spLocks noChangeShapeType="1"/>
            </p:cNvSpPr>
            <p:nvPr/>
          </p:nvSpPr>
          <p:spPr bwMode="auto">
            <a:xfrm rot="-3308928">
              <a:off x="1170" y="3032"/>
              <a:ext cx="144" cy="9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" name="Line 260"/>
            <p:cNvSpPr>
              <a:spLocks noChangeShapeType="1"/>
            </p:cNvSpPr>
            <p:nvPr/>
          </p:nvSpPr>
          <p:spPr bwMode="auto">
            <a:xfrm rot="-3308928">
              <a:off x="1196" y="3170"/>
              <a:ext cx="48" cy="9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" name="Line 261"/>
            <p:cNvSpPr>
              <a:spLocks noChangeShapeType="1"/>
            </p:cNvSpPr>
            <p:nvPr/>
          </p:nvSpPr>
          <p:spPr bwMode="auto">
            <a:xfrm rot="-3308928">
              <a:off x="1107" y="3007"/>
              <a:ext cx="192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262"/>
            <p:cNvSpPr>
              <a:spLocks noChangeShapeType="1"/>
            </p:cNvSpPr>
            <p:nvPr/>
          </p:nvSpPr>
          <p:spPr bwMode="auto">
            <a:xfrm rot="-3308928">
              <a:off x="1154" y="3078"/>
              <a:ext cx="168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269"/>
            <p:cNvSpPr>
              <a:spLocks noChangeShapeType="1"/>
            </p:cNvSpPr>
            <p:nvPr/>
          </p:nvSpPr>
          <p:spPr bwMode="auto">
            <a:xfrm rot="9667881" flipV="1">
              <a:off x="1055" y="2904"/>
              <a:ext cx="0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7" name="Oval 270"/>
            <p:cNvSpPr>
              <a:spLocks noChangeArrowheads="1"/>
            </p:cNvSpPr>
            <p:nvPr/>
          </p:nvSpPr>
          <p:spPr bwMode="auto">
            <a:xfrm rot="-933849">
              <a:off x="900" y="3009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de-DE" sz="1400" b="1">
                  <a:cs typeface="Times New Roman" panose="02020603050405020304" pitchFamily="18" charset="0"/>
                </a:rPr>
                <a:t>π</a:t>
              </a:r>
              <a:r>
                <a:rPr lang="sv-SE" altLang="de-DE" sz="1400" b="1">
                  <a:cs typeface="Times New Roman" panose="02020603050405020304" pitchFamily="18" charset="0"/>
                </a:rPr>
                <a:t>g</a:t>
              </a:r>
              <a:r>
                <a:rPr lang="sv-SE" altLang="de-DE" sz="1400" b="1" baseline="-25000">
                  <a:cs typeface="Times New Roman" panose="02020603050405020304" pitchFamily="18" charset="0"/>
                </a:rPr>
                <a:t>9/2</a:t>
              </a:r>
              <a:r>
                <a:rPr lang="sv-SE" altLang="de-DE" sz="1400" b="1" baseline="30000">
                  <a:cs typeface="Times New Roman" panose="02020603050405020304" pitchFamily="18" charset="0"/>
                </a:rPr>
                <a:t>-1</a:t>
              </a:r>
              <a:endParaRPr lang="en-GB" altLang="de-DE" sz="1400" b="1" baseline="30000"/>
            </a:p>
          </p:txBody>
        </p:sp>
        <p:sp>
          <p:nvSpPr>
            <p:cNvPr id="108" name="Oval 271"/>
            <p:cNvSpPr>
              <a:spLocks noChangeArrowheads="1"/>
            </p:cNvSpPr>
            <p:nvPr/>
          </p:nvSpPr>
          <p:spPr bwMode="auto">
            <a:xfrm rot="-945886">
              <a:off x="423" y="313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de-DE" sz="1400" b="1">
                  <a:cs typeface="Times New Roman" panose="02020603050405020304" pitchFamily="18" charset="0"/>
                </a:rPr>
                <a:t>π</a:t>
              </a:r>
              <a:r>
                <a:rPr lang="sv-SE" altLang="de-DE" sz="1400" b="1">
                  <a:cs typeface="Times New Roman" panose="02020603050405020304" pitchFamily="18" charset="0"/>
                </a:rPr>
                <a:t>g</a:t>
              </a:r>
              <a:r>
                <a:rPr lang="sv-SE" altLang="de-DE" sz="1400" b="1" baseline="-25000">
                  <a:cs typeface="Times New Roman" panose="02020603050405020304" pitchFamily="18" charset="0"/>
                </a:rPr>
                <a:t>9/2</a:t>
              </a:r>
              <a:r>
                <a:rPr lang="sv-SE" altLang="de-DE" sz="1400" b="1" baseline="30000">
                  <a:cs typeface="Times New Roman" panose="02020603050405020304" pitchFamily="18" charset="0"/>
                </a:rPr>
                <a:t>-1</a:t>
              </a:r>
              <a:endParaRPr lang="en-GB" altLang="de-DE" sz="1400" b="1" baseline="30000"/>
            </a:p>
          </p:txBody>
        </p:sp>
      </p:grpSp>
      <p:sp>
        <p:nvSpPr>
          <p:cNvPr id="113" name="Text Box 56"/>
          <p:cNvSpPr txBox="1">
            <a:spLocks noChangeArrowheads="1"/>
          </p:cNvSpPr>
          <p:nvPr/>
        </p:nvSpPr>
        <p:spPr bwMode="auto">
          <a:xfrm>
            <a:off x="6313488" y="2878138"/>
            <a:ext cx="7858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b="1" baseline="30000">
                <a:solidFill>
                  <a:srgbClr val="000066"/>
                </a:solidFill>
                <a:latin typeface="Arial" panose="020B0604020202020204" pitchFamily="34" charset="0"/>
              </a:rPr>
              <a:t>100</a:t>
            </a:r>
            <a:r>
              <a:rPr lang="sv-SE" altLang="de-DE" b="1">
                <a:solidFill>
                  <a:srgbClr val="000066"/>
                </a:solidFill>
                <a:latin typeface="Arial" panose="020B0604020202020204" pitchFamily="34" charset="0"/>
              </a:rPr>
              <a:t>Sn</a:t>
            </a:r>
            <a:endParaRPr lang="en-GB" altLang="de-DE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4" name="Text Box 380"/>
          <p:cNvSpPr txBox="1">
            <a:spLocks noChangeArrowheads="1"/>
          </p:cNvSpPr>
          <p:nvPr/>
        </p:nvSpPr>
        <p:spPr bwMode="auto">
          <a:xfrm>
            <a:off x="6300000" y="1332000"/>
            <a:ext cx="885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sv-S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GB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 Box 382"/>
          <p:cNvSpPr txBox="1">
            <a:spLocks noChangeArrowheads="1"/>
          </p:cNvSpPr>
          <p:nvPr/>
        </p:nvSpPr>
        <p:spPr bwMode="auto">
          <a:xfrm>
            <a:off x="2205038" y="785813"/>
            <a:ext cx="4079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 and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neutrons and protons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mainly occupy the g </a:t>
            </a:r>
            <a:r>
              <a:rPr lang="en-US" sz="20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subshell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 Box 379"/>
          <p:cNvSpPr txBox="1">
            <a:spLocks noChangeArrowheads="1"/>
          </p:cNvSpPr>
          <p:nvPr/>
        </p:nvSpPr>
        <p:spPr bwMode="auto">
          <a:xfrm>
            <a:off x="1622763" y="5072063"/>
            <a:ext cx="531427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conventional picture :</a:t>
            </a:r>
          </a:p>
          <a:p>
            <a:pPr algn="ctr">
              <a:defRPr/>
            </a:pPr>
            <a:r>
              <a:rPr lang="en-GB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=({</a:t>
            </a:r>
            <a:r>
              <a:rPr lang="sv-S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νg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sv-S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0+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v-S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({</a:t>
            </a:r>
            <a:r>
              <a:rPr lang="sv-S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πg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sv-S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0+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v-S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sv-SE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would lead to a normal seniority type spectrum of </a:t>
            </a:r>
          </a:p>
          <a:p>
            <a:pPr algn="ctr">
              <a:defRPr/>
            </a:pPr>
            <a:r>
              <a:rPr 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low-lying excited states</a:t>
            </a:r>
            <a:endParaRPr lang="en-US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Shell </a:t>
            </a:r>
            <a:r>
              <a:rPr lang="en-US" dirty="0" smtClean="0"/>
              <a:t>model with residual interaction</a:t>
            </a:r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20000" y="1620000"/>
            <a:ext cx="785503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latin typeface="Times New Roman" pitchFamily="18" charset="0"/>
              </a:rPr>
              <a:t>Start with 2-particle system, that is a nucleus „doubly magic nucleus + 2 nucleons“</a:t>
            </a:r>
          </a:p>
          <a:p>
            <a:endParaRPr lang="en-US" altLang="de-DE" dirty="0" smtClean="0">
              <a:latin typeface="Times New Roman" pitchFamily="18" charset="0"/>
            </a:endParaRPr>
          </a:p>
          <a:p>
            <a:endParaRPr lang="en-US" altLang="de-DE" dirty="0" smtClean="0">
              <a:latin typeface="Times New Roman" pitchFamily="18" charset="0"/>
            </a:endParaRPr>
          </a:p>
          <a:p>
            <a:r>
              <a:rPr lang="en-US" altLang="de-DE" dirty="0" smtClean="0">
                <a:latin typeface="Times New Roman" pitchFamily="18" charset="0"/>
              </a:rPr>
              <a:t>Consider two identical valence nucleons with j</a:t>
            </a:r>
            <a:r>
              <a:rPr lang="en-US" altLang="de-DE" baseline="-25000" dirty="0" smtClean="0">
                <a:latin typeface="Times New Roman" pitchFamily="18" charset="0"/>
              </a:rPr>
              <a:t>1</a:t>
            </a:r>
            <a:r>
              <a:rPr lang="en-US" altLang="de-DE" dirty="0" smtClean="0">
                <a:latin typeface="Times New Roman" pitchFamily="18" charset="0"/>
              </a:rPr>
              <a:t> and j</a:t>
            </a:r>
            <a:r>
              <a:rPr lang="en-US" altLang="de-DE" baseline="-25000" dirty="0" smtClean="0">
                <a:latin typeface="Times New Roman" pitchFamily="18" charset="0"/>
              </a:rPr>
              <a:t>2</a:t>
            </a:r>
          </a:p>
          <a:p>
            <a:endParaRPr lang="en-US" altLang="de-DE" dirty="0" smtClean="0">
              <a:latin typeface="Times New Roman" pitchFamily="18" charset="0"/>
            </a:endParaRPr>
          </a:p>
          <a:p>
            <a:endParaRPr lang="en-US" altLang="de-DE" dirty="0" smtClean="0">
              <a:latin typeface="Times New Roman" pitchFamily="18" charset="0"/>
            </a:endParaRPr>
          </a:p>
          <a:p>
            <a:endParaRPr lang="en-US" altLang="de-DE" dirty="0" smtClean="0">
              <a:latin typeface="Times New Roman" pitchFamily="18" charset="0"/>
            </a:endParaRPr>
          </a:p>
          <a:p>
            <a:endParaRPr lang="en-US" altLang="de-DE" dirty="0" smtClean="0">
              <a:latin typeface="Times New Roman" pitchFamily="18" charset="0"/>
            </a:endParaRPr>
          </a:p>
          <a:p>
            <a:endParaRPr lang="en-US" altLang="de-DE" dirty="0" smtClean="0">
              <a:latin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Two questions:</a:t>
            </a:r>
            <a:r>
              <a:rPr lang="en-US" altLang="de-DE" sz="1600" dirty="0" smtClean="0">
                <a:latin typeface="Times New Roman" pitchFamily="18" charset="0"/>
              </a:rPr>
              <a:t> </a:t>
            </a:r>
          </a:p>
          <a:p>
            <a:r>
              <a:rPr lang="en-US" altLang="de-DE" dirty="0" smtClean="0">
                <a:latin typeface="Times New Roman" pitchFamily="18" charset="0"/>
              </a:rPr>
              <a:t>                         </a:t>
            </a:r>
            <a:r>
              <a:rPr lang="en-US" altLang="de-DE" sz="1600" dirty="0" smtClean="0">
                <a:latin typeface="Times New Roman" pitchFamily="18" charset="0"/>
              </a:rPr>
              <a:t>What total angular momenta j</a:t>
            </a:r>
            <a:r>
              <a:rPr lang="en-US" altLang="de-DE" sz="1600" baseline="-25000" dirty="0" smtClean="0">
                <a:latin typeface="Times New Roman" pitchFamily="18" charset="0"/>
              </a:rPr>
              <a:t>1</a:t>
            </a:r>
            <a:r>
              <a:rPr lang="en-US" altLang="de-DE" sz="1600" dirty="0" smtClean="0">
                <a:latin typeface="Times New Roman" pitchFamily="18" charset="0"/>
              </a:rPr>
              <a:t> + j</a:t>
            </a:r>
            <a:r>
              <a:rPr lang="en-US" altLang="de-DE" sz="1600" baseline="-25000" dirty="0" smtClean="0">
                <a:latin typeface="Times New Roman" pitchFamily="18" charset="0"/>
              </a:rPr>
              <a:t>2</a:t>
            </a:r>
            <a:r>
              <a:rPr lang="en-US" altLang="de-DE" sz="1600" dirty="0" smtClean="0">
                <a:latin typeface="Times New Roman" pitchFamily="18" charset="0"/>
              </a:rPr>
              <a:t> = J can be formed?</a:t>
            </a:r>
          </a:p>
          <a:p>
            <a:endParaRPr lang="en-US" altLang="de-DE" sz="1600" dirty="0" smtClean="0">
              <a:latin typeface="Times New Roman" pitchFamily="18" charset="0"/>
            </a:endParaRPr>
          </a:p>
          <a:p>
            <a:r>
              <a:rPr lang="en-US" altLang="de-DE" sz="1600" dirty="0" smtClean="0">
                <a:latin typeface="Times New Roman" pitchFamily="18" charset="0"/>
              </a:rPr>
              <a:t>                            What are the energies of states with these J values?</a:t>
            </a:r>
            <a:endParaRPr lang="en-US" altLang="de-DE" sz="1600" dirty="0">
              <a:latin typeface="Times New Roman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00" y="2159000"/>
            <a:ext cx="9858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0" y="1080000"/>
                <a:ext cx="27669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r>
                        <a:rPr lang="de-DE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𝑟𝑒𝑠𝑖𝑑𝑢𝑎𝑙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1080000"/>
                <a:ext cx="276691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600000" y="2016000"/>
                <a:ext cx="29229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𝑟𝑒𝑠𝑖𝑑𝑢𝑎𝑙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2016000"/>
                <a:ext cx="292298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2160000" y="4392000"/>
            <a:ext cx="4572000" cy="792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Model calculations predict strong np-interactions</a:t>
            </a:r>
            <a:endParaRPr lang="en-US" dirty="0"/>
          </a:p>
        </p:txBody>
      </p:sp>
      <p:grpSp>
        <p:nvGrpSpPr>
          <p:cNvPr id="117" name="Grupp 71"/>
          <p:cNvGrpSpPr>
            <a:grpSpLocks/>
          </p:cNvGrpSpPr>
          <p:nvPr/>
        </p:nvGrpSpPr>
        <p:grpSpPr bwMode="auto">
          <a:xfrm>
            <a:off x="0" y="1785938"/>
            <a:ext cx="4214813" cy="3373437"/>
            <a:chOff x="838200" y="1820087"/>
            <a:chExt cx="4651376" cy="3910013"/>
          </a:xfrm>
        </p:grpSpPr>
        <p:sp>
          <p:nvSpPr>
            <p:cNvPr id="118" name="Oval 5"/>
            <p:cNvSpPr>
              <a:spLocks noChangeArrowheads="1"/>
            </p:cNvSpPr>
            <p:nvPr/>
          </p:nvSpPr>
          <p:spPr bwMode="auto">
            <a:xfrm rot="-5440298">
              <a:off x="1222375" y="1906606"/>
              <a:ext cx="3910013" cy="3736976"/>
            </a:xfrm>
            <a:prstGeom prst="ellipse">
              <a:avLst/>
            </a:prstGeom>
            <a:gradFill rotWithShape="0">
              <a:gsLst>
                <a:gs pos="0">
                  <a:srgbClr val="6600CC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sv-SE" altLang="de-DE"/>
            </a:p>
          </p:txBody>
        </p:sp>
        <p:sp>
          <p:nvSpPr>
            <p:cNvPr id="119" name="Text Box 69"/>
            <p:cNvSpPr txBox="1">
              <a:spLocks noChangeArrowheads="1"/>
            </p:cNvSpPr>
            <p:nvPr/>
          </p:nvSpPr>
          <p:spPr bwMode="auto">
            <a:xfrm>
              <a:off x="2730250" y="3543318"/>
              <a:ext cx="9112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sv-SE" altLang="de-DE" b="1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100</a:t>
              </a:r>
              <a:r>
                <a:rPr lang="sv-SE" altLang="de-DE" b="1">
                  <a:solidFill>
                    <a:srgbClr val="FF0000"/>
                  </a:solidFill>
                  <a:latin typeface="Arial" panose="020B0604020202020204" pitchFamily="34" charset="0"/>
                </a:rPr>
                <a:t>Sn</a:t>
              </a:r>
              <a:endParaRPr lang="en-GB" altLang="de-DE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20" name="Group 159"/>
            <p:cNvGrpSpPr>
              <a:grpSpLocks/>
            </p:cNvGrpSpPr>
            <p:nvPr/>
          </p:nvGrpSpPr>
          <p:grpSpPr bwMode="auto">
            <a:xfrm>
              <a:off x="838200" y="2557481"/>
              <a:ext cx="4651376" cy="2417763"/>
              <a:chOff x="-28" y="1599"/>
              <a:chExt cx="2930" cy="1523"/>
            </a:xfrm>
          </p:grpSpPr>
          <p:sp>
            <p:nvSpPr>
              <p:cNvPr id="151" name="Oval 84"/>
              <p:cNvSpPr>
                <a:spLocks noChangeArrowheads="1"/>
              </p:cNvSpPr>
              <p:nvPr/>
            </p:nvSpPr>
            <p:spPr bwMode="auto">
              <a:xfrm rot="-5012661">
                <a:off x="1023" y="1140"/>
                <a:ext cx="1056" cy="2426"/>
              </a:xfrm>
              <a:prstGeom prst="ellipse">
                <a:avLst/>
              </a:prstGeom>
              <a:noFill/>
              <a:ln w="38100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v-SE" altLang="de-DE"/>
              </a:p>
            </p:txBody>
          </p:sp>
          <p:grpSp>
            <p:nvGrpSpPr>
              <p:cNvPr id="152" name="Group 157"/>
              <p:cNvGrpSpPr>
                <a:grpSpLocks/>
              </p:cNvGrpSpPr>
              <p:nvPr/>
            </p:nvGrpSpPr>
            <p:grpSpPr bwMode="auto">
              <a:xfrm>
                <a:off x="-28" y="1599"/>
                <a:ext cx="965" cy="863"/>
                <a:chOff x="-28" y="1599"/>
                <a:chExt cx="965" cy="863"/>
              </a:xfrm>
            </p:grpSpPr>
            <p:sp>
              <p:nvSpPr>
                <p:cNvPr id="167" name="Line 132"/>
                <p:cNvSpPr>
                  <a:spLocks noChangeShapeType="1"/>
                </p:cNvSpPr>
                <p:nvPr/>
              </p:nvSpPr>
              <p:spPr bwMode="auto">
                <a:xfrm rot="-3631697">
                  <a:off x="241" y="1772"/>
                  <a:ext cx="285" cy="7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68" name="Line 113"/>
                <p:cNvSpPr>
                  <a:spLocks noChangeShapeType="1"/>
                </p:cNvSpPr>
                <p:nvPr/>
              </p:nvSpPr>
              <p:spPr bwMode="auto">
                <a:xfrm rot="21597124" flipV="1">
                  <a:off x="184" y="1599"/>
                  <a:ext cx="1" cy="8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69" name="Line 120"/>
                <p:cNvSpPr>
                  <a:spLocks noChangeShapeType="1"/>
                </p:cNvSpPr>
                <p:nvPr/>
              </p:nvSpPr>
              <p:spPr bwMode="auto">
                <a:xfrm rot="-3311613">
                  <a:off x="373" y="1882"/>
                  <a:ext cx="214" cy="14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0" name="Line 121"/>
                <p:cNvSpPr>
                  <a:spLocks noChangeShapeType="1"/>
                </p:cNvSpPr>
                <p:nvPr/>
              </p:nvSpPr>
              <p:spPr bwMode="auto">
                <a:xfrm rot="-3311613">
                  <a:off x="411" y="2086"/>
                  <a:ext cx="71" cy="14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1" name="Line 122"/>
                <p:cNvSpPr>
                  <a:spLocks noChangeShapeType="1"/>
                </p:cNvSpPr>
                <p:nvPr/>
              </p:nvSpPr>
              <p:spPr bwMode="auto">
                <a:xfrm rot="-3311613">
                  <a:off x="281" y="1844"/>
                  <a:ext cx="285" cy="7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2" name="Line 123"/>
                <p:cNvSpPr>
                  <a:spLocks noChangeShapeType="1"/>
                </p:cNvSpPr>
                <p:nvPr/>
              </p:nvSpPr>
              <p:spPr bwMode="auto">
                <a:xfrm rot="-3311613">
                  <a:off x="348" y="1950"/>
                  <a:ext cx="249" cy="21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3" name="Oval 124"/>
                <p:cNvSpPr>
                  <a:spLocks noChangeArrowheads="1"/>
                </p:cNvSpPr>
                <p:nvPr/>
              </p:nvSpPr>
              <p:spPr bwMode="auto">
                <a:xfrm rot="139142">
                  <a:off x="-28" y="1853"/>
                  <a:ext cx="428" cy="42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GB" altLang="de-DE" sz="1400" b="1">
                      <a:cs typeface="Times New Roman" panose="02020603050405020304" pitchFamily="18" charset="0"/>
                    </a:rPr>
                    <a:t>π</a:t>
                  </a:r>
                  <a:r>
                    <a:rPr lang="sv-SE" altLang="de-DE" sz="1400" b="1">
                      <a:cs typeface="Times New Roman" panose="02020603050405020304" pitchFamily="18" charset="0"/>
                    </a:rPr>
                    <a:t>g</a:t>
                  </a:r>
                  <a:r>
                    <a:rPr lang="sv-SE" altLang="de-DE" sz="1400" b="1" baseline="-25000">
                      <a:cs typeface="Times New Roman" panose="02020603050405020304" pitchFamily="18" charset="0"/>
                    </a:rPr>
                    <a:t>9/2</a:t>
                  </a:r>
                  <a:r>
                    <a:rPr lang="sv-SE" altLang="de-DE" sz="1400" b="1" baseline="30000">
                      <a:cs typeface="Times New Roman" panose="02020603050405020304" pitchFamily="18" charset="0"/>
                    </a:rPr>
                    <a:t>-1</a:t>
                  </a:r>
                  <a:endParaRPr lang="en-GB" altLang="de-DE" sz="1400" b="1" baseline="30000"/>
                </a:p>
              </p:txBody>
            </p:sp>
            <p:grpSp>
              <p:nvGrpSpPr>
                <p:cNvPr id="174" name="Group 114"/>
                <p:cNvGrpSpPr>
                  <a:grpSpLocks/>
                </p:cNvGrpSpPr>
                <p:nvPr/>
              </p:nvGrpSpPr>
              <p:grpSpPr bwMode="auto">
                <a:xfrm rot="-114210">
                  <a:off x="716" y="1800"/>
                  <a:ext cx="221" cy="451"/>
                  <a:chOff x="5111" y="1419"/>
                  <a:chExt cx="221" cy="451"/>
                </a:xfrm>
              </p:grpSpPr>
              <p:sp>
                <p:nvSpPr>
                  <p:cNvPr id="177" name="Line 115"/>
                  <p:cNvSpPr>
                    <a:spLocks noChangeShapeType="1"/>
                  </p:cNvSpPr>
                  <p:nvPr/>
                </p:nvSpPr>
                <p:spPr bwMode="auto">
                  <a:xfrm rot="-2703225">
                    <a:off x="5143" y="1570"/>
                    <a:ext cx="211" cy="142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78" name="Line 116"/>
                  <p:cNvSpPr>
                    <a:spLocks noChangeShapeType="1"/>
                  </p:cNvSpPr>
                  <p:nvPr/>
                </p:nvSpPr>
                <p:spPr bwMode="auto">
                  <a:xfrm rot="-2703225">
                    <a:off x="5147" y="1764"/>
                    <a:ext cx="70" cy="142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79" name="Line 117"/>
                  <p:cNvSpPr>
                    <a:spLocks noChangeShapeType="1"/>
                  </p:cNvSpPr>
                  <p:nvPr/>
                </p:nvSpPr>
                <p:spPr bwMode="auto">
                  <a:xfrm rot="-2703225">
                    <a:off x="5064" y="1524"/>
                    <a:ext cx="282" cy="71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80" name="Line 118"/>
                  <p:cNvSpPr>
                    <a:spLocks noChangeShapeType="1"/>
                  </p:cNvSpPr>
                  <p:nvPr/>
                </p:nvSpPr>
                <p:spPr bwMode="auto">
                  <a:xfrm rot="-2703225">
                    <a:off x="5102" y="1634"/>
                    <a:ext cx="246" cy="214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5" name="Line 119"/>
                <p:cNvSpPr>
                  <a:spLocks noChangeShapeType="1"/>
                </p:cNvSpPr>
                <p:nvPr/>
              </p:nvSpPr>
              <p:spPr bwMode="auto">
                <a:xfrm rot="9837" flipV="1">
                  <a:off x="538" y="1617"/>
                  <a:ext cx="1" cy="8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6" name="Oval 125"/>
                <p:cNvSpPr>
                  <a:spLocks noChangeArrowheads="1"/>
                </p:cNvSpPr>
                <p:nvPr/>
              </p:nvSpPr>
              <p:spPr bwMode="auto">
                <a:xfrm rot="222208">
                  <a:off x="327" y="1894"/>
                  <a:ext cx="422" cy="42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CC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GB" altLang="de-DE" sz="1400" b="1">
                      <a:cs typeface="Times New Roman" panose="02020603050405020304" pitchFamily="18" charset="0"/>
                    </a:rPr>
                    <a:t>ν</a:t>
                  </a:r>
                  <a:r>
                    <a:rPr lang="sv-SE" altLang="de-DE" sz="1400" b="1">
                      <a:cs typeface="Times New Roman" panose="02020603050405020304" pitchFamily="18" charset="0"/>
                    </a:rPr>
                    <a:t>g</a:t>
                  </a:r>
                  <a:r>
                    <a:rPr lang="sv-SE" altLang="de-DE" sz="1400" b="1" baseline="-25000">
                      <a:cs typeface="Times New Roman" panose="02020603050405020304" pitchFamily="18" charset="0"/>
                    </a:rPr>
                    <a:t>9/2</a:t>
                  </a:r>
                  <a:r>
                    <a:rPr lang="sv-SE" altLang="de-DE" sz="1400" b="1" baseline="30000">
                      <a:cs typeface="Times New Roman" panose="02020603050405020304" pitchFamily="18" charset="0"/>
                    </a:rPr>
                    <a:t>-1</a:t>
                  </a:r>
                  <a:endParaRPr lang="en-GB" altLang="de-DE" sz="1400" b="1" baseline="30000"/>
                </a:p>
              </p:txBody>
            </p:sp>
          </p:grpSp>
          <p:grpSp>
            <p:nvGrpSpPr>
              <p:cNvPr id="153" name="Group 158"/>
              <p:cNvGrpSpPr>
                <a:grpSpLocks/>
              </p:cNvGrpSpPr>
              <p:nvPr/>
            </p:nvGrpSpPr>
            <p:grpSpPr bwMode="auto">
              <a:xfrm>
                <a:off x="1937" y="2276"/>
                <a:ext cx="965" cy="846"/>
                <a:chOff x="1937" y="2276"/>
                <a:chExt cx="965" cy="846"/>
              </a:xfrm>
            </p:grpSpPr>
            <p:sp>
              <p:nvSpPr>
                <p:cNvPr id="154" name="Line 80"/>
                <p:cNvSpPr>
                  <a:spLocks noChangeShapeType="1"/>
                </p:cNvSpPr>
                <p:nvPr/>
              </p:nvSpPr>
              <p:spPr bwMode="auto">
                <a:xfrm rot="-2817436">
                  <a:off x="2357" y="2609"/>
                  <a:ext cx="211" cy="142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5" name="Line 81"/>
                <p:cNvSpPr>
                  <a:spLocks noChangeShapeType="1"/>
                </p:cNvSpPr>
                <p:nvPr/>
              </p:nvSpPr>
              <p:spPr bwMode="auto">
                <a:xfrm rot="-2817436">
                  <a:off x="2367" y="2805"/>
                  <a:ext cx="70" cy="142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6" name="Line 82"/>
                <p:cNvSpPr>
                  <a:spLocks noChangeShapeType="1"/>
                </p:cNvSpPr>
                <p:nvPr/>
              </p:nvSpPr>
              <p:spPr bwMode="auto">
                <a:xfrm rot="-2817436">
                  <a:off x="2276" y="2565"/>
                  <a:ext cx="282" cy="7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7" name="Line 83"/>
                <p:cNvSpPr>
                  <a:spLocks noChangeShapeType="1"/>
                </p:cNvSpPr>
                <p:nvPr/>
              </p:nvSpPr>
              <p:spPr bwMode="auto">
                <a:xfrm rot="-2817436">
                  <a:off x="2319" y="2674"/>
                  <a:ext cx="246" cy="21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8" name="Line 85"/>
                <p:cNvSpPr>
                  <a:spLocks noChangeShapeType="1"/>
                </p:cNvSpPr>
                <p:nvPr/>
              </p:nvSpPr>
              <p:spPr bwMode="auto">
                <a:xfrm rot="10850351" flipV="1">
                  <a:off x="2148" y="2276"/>
                  <a:ext cx="1" cy="8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" name="Oval 91"/>
                <p:cNvSpPr>
                  <a:spLocks noChangeArrowheads="1"/>
                </p:cNvSpPr>
                <p:nvPr/>
              </p:nvSpPr>
              <p:spPr bwMode="auto">
                <a:xfrm rot="222208">
                  <a:off x="1937" y="2554"/>
                  <a:ext cx="422" cy="42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CC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GB" altLang="de-DE" sz="1400" b="1">
                      <a:cs typeface="Times New Roman" panose="02020603050405020304" pitchFamily="18" charset="0"/>
                    </a:rPr>
                    <a:t>ν</a:t>
                  </a:r>
                  <a:r>
                    <a:rPr lang="sv-SE" altLang="de-DE" sz="1400" b="1">
                      <a:cs typeface="Times New Roman" panose="02020603050405020304" pitchFamily="18" charset="0"/>
                    </a:rPr>
                    <a:t>g</a:t>
                  </a:r>
                  <a:r>
                    <a:rPr lang="sv-SE" altLang="de-DE" sz="1400" b="1" baseline="-25000">
                      <a:cs typeface="Times New Roman" panose="02020603050405020304" pitchFamily="18" charset="0"/>
                    </a:rPr>
                    <a:t>9/2</a:t>
                  </a:r>
                  <a:r>
                    <a:rPr lang="sv-SE" altLang="de-DE" sz="1400" b="1" baseline="30000">
                      <a:cs typeface="Times New Roman" panose="02020603050405020304" pitchFamily="18" charset="0"/>
                    </a:rPr>
                    <a:t>-1</a:t>
                  </a:r>
                  <a:endParaRPr lang="en-GB" altLang="de-DE" sz="1400" b="1" baseline="30000"/>
                </a:p>
              </p:txBody>
            </p:sp>
            <p:sp>
              <p:nvSpPr>
                <p:cNvPr id="160" name="Line 134"/>
                <p:cNvSpPr>
                  <a:spLocks noChangeShapeType="1"/>
                </p:cNvSpPr>
                <p:nvPr/>
              </p:nvSpPr>
              <p:spPr bwMode="auto">
                <a:xfrm rot="-3700961">
                  <a:off x="2225" y="2488"/>
                  <a:ext cx="282" cy="7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61" name="Line 78"/>
                <p:cNvSpPr>
                  <a:spLocks noChangeShapeType="1"/>
                </p:cNvSpPr>
                <p:nvPr/>
              </p:nvSpPr>
              <p:spPr bwMode="auto">
                <a:xfrm rot="10748316" flipV="1">
                  <a:off x="2508" y="2277"/>
                  <a:ext cx="1" cy="8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62" name="Line 86"/>
                <p:cNvSpPr>
                  <a:spLocks noChangeShapeType="1"/>
                </p:cNvSpPr>
                <p:nvPr/>
              </p:nvSpPr>
              <p:spPr bwMode="auto">
                <a:xfrm rot="-3311613">
                  <a:off x="2697" y="2560"/>
                  <a:ext cx="214" cy="14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63" name="Line 87"/>
                <p:cNvSpPr>
                  <a:spLocks noChangeShapeType="1"/>
                </p:cNvSpPr>
                <p:nvPr/>
              </p:nvSpPr>
              <p:spPr bwMode="auto">
                <a:xfrm rot="-3311613">
                  <a:off x="2735" y="2764"/>
                  <a:ext cx="71" cy="14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64" name="Line 88"/>
                <p:cNvSpPr>
                  <a:spLocks noChangeShapeType="1"/>
                </p:cNvSpPr>
                <p:nvPr/>
              </p:nvSpPr>
              <p:spPr bwMode="auto">
                <a:xfrm rot="-3311613">
                  <a:off x="2605" y="2522"/>
                  <a:ext cx="285" cy="7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65" name="Line 89"/>
                <p:cNvSpPr>
                  <a:spLocks noChangeShapeType="1"/>
                </p:cNvSpPr>
                <p:nvPr/>
              </p:nvSpPr>
              <p:spPr bwMode="auto">
                <a:xfrm rot="-3311613">
                  <a:off x="2672" y="2628"/>
                  <a:ext cx="249" cy="21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66" name="Oval 90"/>
                <p:cNvSpPr>
                  <a:spLocks noChangeArrowheads="1"/>
                </p:cNvSpPr>
                <p:nvPr/>
              </p:nvSpPr>
              <p:spPr bwMode="auto">
                <a:xfrm rot="139142">
                  <a:off x="2296" y="2531"/>
                  <a:ext cx="428" cy="42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GB" altLang="de-DE" sz="1400" b="1">
                      <a:cs typeface="Times New Roman" panose="02020603050405020304" pitchFamily="18" charset="0"/>
                    </a:rPr>
                    <a:t>π</a:t>
                  </a:r>
                  <a:r>
                    <a:rPr lang="sv-SE" altLang="de-DE" sz="1400" b="1">
                      <a:cs typeface="Times New Roman" panose="02020603050405020304" pitchFamily="18" charset="0"/>
                    </a:rPr>
                    <a:t>g</a:t>
                  </a:r>
                  <a:r>
                    <a:rPr lang="sv-SE" altLang="de-DE" sz="1400" b="1" baseline="-25000">
                      <a:cs typeface="Times New Roman" panose="02020603050405020304" pitchFamily="18" charset="0"/>
                    </a:rPr>
                    <a:t>9/2</a:t>
                  </a:r>
                  <a:r>
                    <a:rPr lang="sv-SE" altLang="de-DE" sz="1400" b="1" baseline="30000">
                      <a:cs typeface="Times New Roman" panose="02020603050405020304" pitchFamily="18" charset="0"/>
                    </a:rPr>
                    <a:t>-1</a:t>
                  </a:r>
                  <a:endParaRPr lang="en-GB" altLang="de-DE" sz="1400" b="1" baseline="30000"/>
                </a:p>
              </p:txBody>
            </p:sp>
          </p:grpSp>
        </p:grpSp>
        <p:grpSp>
          <p:nvGrpSpPr>
            <p:cNvPr id="121" name="Group 156"/>
            <p:cNvGrpSpPr>
              <a:grpSpLocks/>
            </p:cNvGrpSpPr>
            <p:nvPr/>
          </p:nvGrpSpPr>
          <p:grpSpPr bwMode="auto">
            <a:xfrm>
              <a:off x="1454150" y="2197118"/>
              <a:ext cx="3851276" cy="3128963"/>
              <a:chOff x="3313" y="1372"/>
              <a:chExt cx="2426" cy="1971"/>
            </a:xfrm>
          </p:grpSpPr>
          <p:sp>
            <p:nvSpPr>
              <p:cNvPr id="122" name="Oval 54"/>
              <p:cNvSpPr>
                <a:spLocks noChangeArrowheads="1"/>
              </p:cNvSpPr>
              <p:nvPr/>
            </p:nvSpPr>
            <p:spPr bwMode="auto">
              <a:xfrm rot="-5517075">
                <a:off x="3998" y="1168"/>
                <a:ext cx="1056" cy="2426"/>
              </a:xfrm>
              <a:prstGeom prst="ellipse">
                <a:avLst/>
              </a:prstGeom>
              <a:noFill/>
              <a:ln w="38100">
                <a:solidFill>
                  <a:srgbClr val="FF6600">
                    <a:alpha val="50195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v-SE" altLang="de-DE"/>
              </a:p>
            </p:txBody>
          </p:sp>
          <p:grpSp>
            <p:nvGrpSpPr>
              <p:cNvPr id="123" name="Group 154"/>
              <p:cNvGrpSpPr>
                <a:grpSpLocks/>
              </p:cNvGrpSpPr>
              <p:nvPr/>
            </p:nvGrpSpPr>
            <p:grpSpPr bwMode="auto">
              <a:xfrm>
                <a:off x="4489" y="1372"/>
                <a:ext cx="1057" cy="902"/>
                <a:chOff x="4489" y="1372"/>
                <a:chExt cx="1057" cy="902"/>
              </a:xfrm>
            </p:grpSpPr>
            <p:grpSp>
              <p:nvGrpSpPr>
                <p:cNvPr id="138" name="Group 100"/>
                <p:cNvGrpSpPr>
                  <a:grpSpLocks/>
                </p:cNvGrpSpPr>
                <p:nvPr/>
              </p:nvGrpSpPr>
              <p:grpSpPr bwMode="auto">
                <a:xfrm rot="1758116">
                  <a:off x="4878" y="1698"/>
                  <a:ext cx="221" cy="451"/>
                  <a:chOff x="5111" y="1419"/>
                  <a:chExt cx="221" cy="451"/>
                </a:xfrm>
              </p:grpSpPr>
              <p:sp>
                <p:nvSpPr>
                  <p:cNvPr id="147" name="Line 101"/>
                  <p:cNvSpPr>
                    <a:spLocks noChangeShapeType="1"/>
                  </p:cNvSpPr>
                  <p:nvPr/>
                </p:nvSpPr>
                <p:spPr bwMode="auto">
                  <a:xfrm rot="-2703225">
                    <a:off x="5143" y="1570"/>
                    <a:ext cx="211" cy="142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48" name="Line 102"/>
                  <p:cNvSpPr>
                    <a:spLocks noChangeShapeType="1"/>
                  </p:cNvSpPr>
                  <p:nvPr/>
                </p:nvSpPr>
                <p:spPr bwMode="auto">
                  <a:xfrm rot="-2703225">
                    <a:off x="5147" y="1764"/>
                    <a:ext cx="70" cy="142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49" name="Line 103"/>
                  <p:cNvSpPr>
                    <a:spLocks noChangeShapeType="1"/>
                  </p:cNvSpPr>
                  <p:nvPr/>
                </p:nvSpPr>
                <p:spPr bwMode="auto">
                  <a:xfrm rot="-2703225">
                    <a:off x="5064" y="1524"/>
                    <a:ext cx="282" cy="71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50" name="Line 104"/>
                  <p:cNvSpPr>
                    <a:spLocks noChangeShapeType="1"/>
                  </p:cNvSpPr>
                  <p:nvPr/>
                </p:nvSpPr>
                <p:spPr bwMode="auto">
                  <a:xfrm rot="-2703225">
                    <a:off x="5102" y="1634"/>
                    <a:ext cx="246" cy="214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9" name="Line 105"/>
                <p:cNvSpPr>
                  <a:spLocks noChangeShapeType="1"/>
                </p:cNvSpPr>
                <p:nvPr/>
              </p:nvSpPr>
              <p:spPr bwMode="auto">
                <a:xfrm rot="21530039" flipV="1">
                  <a:off x="4710" y="1372"/>
                  <a:ext cx="1" cy="8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0" name="Line 99"/>
                <p:cNvSpPr>
                  <a:spLocks noChangeShapeType="1"/>
                </p:cNvSpPr>
                <p:nvPr/>
              </p:nvSpPr>
              <p:spPr bwMode="auto">
                <a:xfrm rot="21533608" flipV="1">
                  <a:off x="5114" y="1429"/>
                  <a:ext cx="1" cy="8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1" name="Line 106"/>
                <p:cNvSpPr>
                  <a:spLocks noChangeShapeType="1"/>
                </p:cNvSpPr>
                <p:nvPr/>
              </p:nvSpPr>
              <p:spPr bwMode="auto">
                <a:xfrm rot="-1439287">
                  <a:off x="5308" y="1874"/>
                  <a:ext cx="214" cy="14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2" name="Line 107"/>
                <p:cNvSpPr>
                  <a:spLocks noChangeShapeType="1"/>
                </p:cNvSpPr>
                <p:nvPr/>
              </p:nvSpPr>
              <p:spPr bwMode="auto">
                <a:xfrm rot="-1439287">
                  <a:off x="5245" y="2031"/>
                  <a:ext cx="71" cy="14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3" name="Line 108"/>
                <p:cNvSpPr>
                  <a:spLocks noChangeShapeType="1"/>
                </p:cNvSpPr>
                <p:nvPr/>
              </p:nvSpPr>
              <p:spPr bwMode="auto">
                <a:xfrm rot="-1439287">
                  <a:off x="5261" y="1817"/>
                  <a:ext cx="285" cy="7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4" name="Line 109"/>
                <p:cNvSpPr>
                  <a:spLocks noChangeShapeType="1"/>
                </p:cNvSpPr>
                <p:nvPr/>
              </p:nvSpPr>
              <p:spPr bwMode="auto">
                <a:xfrm rot="-1439287">
                  <a:off x="5230" y="1924"/>
                  <a:ext cx="249" cy="21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" name="Oval 110"/>
                <p:cNvSpPr>
                  <a:spLocks noChangeArrowheads="1"/>
                </p:cNvSpPr>
                <p:nvPr/>
              </p:nvSpPr>
              <p:spPr bwMode="auto">
                <a:xfrm rot="-242833">
                  <a:off x="4892" y="1677"/>
                  <a:ext cx="428" cy="42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GB" altLang="de-DE" sz="1400" b="1">
                      <a:cs typeface="Times New Roman" panose="02020603050405020304" pitchFamily="18" charset="0"/>
                    </a:rPr>
                    <a:t>π</a:t>
                  </a:r>
                  <a:r>
                    <a:rPr lang="sv-SE" altLang="de-DE" sz="1400" b="1">
                      <a:cs typeface="Times New Roman" panose="02020603050405020304" pitchFamily="18" charset="0"/>
                    </a:rPr>
                    <a:t>g</a:t>
                  </a:r>
                  <a:r>
                    <a:rPr lang="sv-SE" altLang="de-DE" sz="1400" b="1" baseline="-25000">
                      <a:cs typeface="Times New Roman" panose="02020603050405020304" pitchFamily="18" charset="0"/>
                    </a:rPr>
                    <a:t>9/2</a:t>
                  </a:r>
                  <a:r>
                    <a:rPr lang="sv-SE" altLang="de-DE" sz="1400" b="1" baseline="30000">
                      <a:cs typeface="Times New Roman" panose="02020603050405020304" pitchFamily="18" charset="0"/>
                    </a:rPr>
                    <a:t>-1</a:t>
                  </a:r>
                  <a:endParaRPr lang="en-GB" altLang="de-DE" sz="1400" b="1" baseline="30000"/>
                </a:p>
              </p:txBody>
            </p:sp>
            <p:sp>
              <p:nvSpPr>
                <p:cNvPr id="146" name="Oval 111"/>
                <p:cNvSpPr>
                  <a:spLocks noChangeArrowheads="1"/>
                </p:cNvSpPr>
                <p:nvPr/>
              </p:nvSpPr>
              <p:spPr bwMode="auto">
                <a:xfrm rot="-309803">
                  <a:off x="4489" y="1630"/>
                  <a:ext cx="422" cy="42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CC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GB" altLang="de-DE" sz="1400" b="1">
                      <a:cs typeface="Times New Roman" panose="02020603050405020304" pitchFamily="18" charset="0"/>
                    </a:rPr>
                    <a:t>ν</a:t>
                  </a:r>
                  <a:r>
                    <a:rPr lang="sv-SE" altLang="de-DE" sz="1400" b="1">
                      <a:cs typeface="Times New Roman" panose="02020603050405020304" pitchFamily="18" charset="0"/>
                    </a:rPr>
                    <a:t>g</a:t>
                  </a:r>
                  <a:r>
                    <a:rPr lang="sv-SE" altLang="de-DE" sz="1400" b="1" baseline="-25000">
                      <a:cs typeface="Times New Roman" panose="02020603050405020304" pitchFamily="18" charset="0"/>
                    </a:rPr>
                    <a:t>9/2</a:t>
                  </a:r>
                  <a:r>
                    <a:rPr lang="sv-SE" altLang="de-DE" sz="1400" b="1" baseline="30000">
                      <a:cs typeface="Times New Roman" panose="02020603050405020304" pitchFamily="18" charset="0"/>
                    </a:rPr>
                    <a:t>-1</a:t>
                  </a:r>
                  <a:endParaRPr lang="en-GB" altLang="de-DE" sz="1400" b="1" baseline="30000"/>
                </a:p>
              </p:txBody>
            </p:sp>
          </p:grpSp>
          <p:grpSp>
            <p:nvGrpSpPr>
              <p:cNvPr id="124" name="Group 155"/>
              <p:cNvGrpSpPr>
                <a:grpSpLocks/>
              </p:cNvGrpSpPr>
              <p:nvPr/>
            </p:nvGrpSpPr>
            <p:grpSpPr bwMode="auto">
              <a:xfrm>
                <a:off x="3594" y="2477"/>
                <a:ext cx="1061" cy="866"/>
                <a:chOff x="3594" y="2477"/>
                <a:chExt cx="1061" cy="866"/>
              </a:xfrm>
            </p:grpSpPr>
            <p:grpSp>
              <p:nvGrpSpPr>
                <p:cNvPr id="125" name="Group 73"/>
                <p:cNvGrpSpPr>
                  <a:grpSpLocks/>
                </p:cNvGrpSpPr>
                <p:nvPr/>
              </p:nvGrpSpPr>
              <p:grpSpPr bwMode="auto">
                <a:xfrm rot="1176012">
                  <a:off x="3993" y="2678"/>
                  <a:ext cx="221" cy="451"/>
                  <a:chOff x="5111" y="1419"/>
                  <a:chExt cx="221" cy="451"/>
                </a:xfrm>
              </p:grpSpPr>
              <p:sp>
                <p:nvSpPr>
                  <p:cNvPr id="134" name="Line 40"/>
                  <p:cNvSpPr>
                    <a:spLocks noChangeShapeType="1"/>
                  </p:cNvSpPr>
                  <p:nvPr/>
                </p:nvSpPr>
                <p:spPr bwMode="auto">
                  <a:xfrm rot="-2703225">
                    <a:off x="5143" y="1570"/>
                    <a:ext cx="211" cy="142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35" name="Line 41"/>
                  <p:cNvSpPr>
                    <a:spLocks noChangeShapeType="1"/>
                  </p:cNvSpPr>
                  <p:nvPr/>
                </p:nvSpPr>
                <p:spPr bwMode="auto">
                  <a:xfrm rot="-2703225">
                    <a:off x="5147" y="1764"/>
                    <a:ext cx="70" cy="142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36" name="Line 42"/>
                  <p:cNvSpPr>
                    <a:spLocks noChangeShapeType="1"/>
                  </p:cNvSpPr>
                  <p:nvPr/>
                </p:nvSpPr>
                <p:spPr bwMode="auto">
                  <a:xfrm rot="-2703225">
                    <a:off x="5064" y="1524"/>
                    <a:ext cx="282" cy="71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37" name="Line 43"/>
                  <p:cNvSpPr>
                    <a:spLocks noChangeShapeType="1"/>
                  </p:cNvSpPr>
                  <p:nvPr/>
                </p:nvSpPr>
                <p:spPr bwMode="auto">
                  <a:xfrm rot="-2703225">
                    <a:off x="5102" y="1634"/>
                    <a:ext cx="246" cy="214"/>
                  </a:xfrm>
                  <a:prstGeom prst="line">
                    <a:avLst/>
                  </a:prstGeom>
                  <a:noFill/>
                  <a:ln w="38100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6" name="Line 60"/>
                <p:cNvSpPr>
                  <a:spLocks noChangeShapeType="1"/>
                </p:cNvSpPr>
                <p:nvPr/>
              </p:nvSpPr>
              <p:spPr bwMode="auto">
                <a:xfrm rot="10769332" flipV="1">
                  <a:off x="3818" y="2477"/>
                  <a:ext cx="1" cy="8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7" name="Oval 51"/>
                <p:cNvSpPr>
                  <a:spLocks noChangeArrowheads="1"/>
                </p:cNvSpPr>
                <p:nvPr/>
              </p:nvSpPr>
              <p:spPr bwMode="auto">
                <a:xfrm rot="-339273">
                  <a:off x="3594" y="2661"/>
                  <a:ext cx="422" cy="42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CC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GB" altLang="de-DE" sz="1400" b="1">
                      <a:cs typeface="Times New Roman" panose="02020603050405020304" pitchFamily="18" charset="0"/>
                    </a:rPr>
                    <a:t>ν</a:t>
                  </a:r>
                  <a:r>
                    <a:rPr lang="sv-SE" altLang="de-DE" sz="1400" b="1">
                      <a:cs typeface="Times New Roman" panose="02020603050405020304" pitchFamily="18" charset="0"/>
                    </a:rPr>
                    <a:t>g</a:t>
                  </a:r>
                  <a:r>
                    <a:rPr lang="sv-SE" altLang="de-DE" sz="1400" b="1" baseline="-25000">
                      <a:cs typeface="Times New Roman" panose="02020603050405020304" pitchFamily="18" charset="0"/>
                    </a:rPr>
                    <a:t>9/2</a:t>
                  </a:r>
                  <a:r>
                    <a:rPr lang="sv-SE" altLang="de-DE" sz="1400" b="1" baseline="30000">
                      <a:cs typeface="Times New Roman" panose="02020603050405020304" pitchFamily="18" charset="0"/>
                    </a:rPr>
                    <a:t>-1</a:t>
                  </a:r>
                  <a:endParaRPr lang="en-GB" altLang="de-DE" sz="1400" b="1" baseline="30000"/>
                </a:p>
              </p:txBody>
            </p:sp>
            <p:sp>
              <p:nvSpPr>
                <p:cNvPr id="128" name="Line 74"/>
                <p:cNvSpPr>
                  <a:spLocks noChangeShapeType="1"/>
                </p:cNvSpPr>
                <p:nvPr/>
              </p:nvSpPr>
              <p:spPr bwMode="auto">
                <a:xfrm rot="10761429" flipV="1">
                  <a:off x="4236" y="2498"/>
                  <a:ext cx="1" cy="8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9" name="Line 62"/>
                <p:cNvSpPr>
                  <a:spLocks noChangeShapeType="1"/>
                </p:cNvSpPr>
                <p:nvPr/>
              </p:nvSpPr>
              <p:spPr bwMode="auto">
                <a:xfrm rot="-2021390">
                  <a:off x="4432" y="2837"/>
                  <a:ext cx="214" cy="14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" name="Line 63"/>
                <p:cNvSpPr>
                  <a:spLocks noChangeShapeType="1"/>
                </p:cNvSpPr>
                <p:nvPr/>
              </p:nvSpPr>
              <p:spPr bwMode="auto">
                <a:xfrm rot="-2021390">
                  <a:off x="4396" y="3015"/>
                  <a:ext cx="71" cy="14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1" name="Line 64"/>
                <p:cNvSpPr>
                  <a:spLocks noChangeShapeType="1"/>
                </p:cNvSpPr>
                <p:nvPr/>
              </p:nvSpPr>
              <p:spPr bwMode="auto">
                <a:xfrm rot="-2021390">
                  <a:off x="4370" y="2784"/>
                  <a:ext cx="285" cy="7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2" name="Line 65"/>
                <p:cNvSpPr>
                  <a:spLocks noChangeShapeType="1"/>
                </p:cNvSpPr>
                <p:nvPr/>
              </p:nvSpPr>
              <p:spPr bwMode="auto">
                <a:xfrm rot="-2021390">
                  <a:off x="4369" y="2895"/>
                  <a:ext cx="249" cy="21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3" name="Oval 67"/>
                <p:cNvSpPr>
                  <a:spLocks noChangeArrowheads="1"/>
                </p:cNvSpPr>
                <p:nvPr/>
              </p:nvSpPr>
              <p:spPr bwMode="auto">
                <a:xfrm rot="-228483">
                  <a:off x="4011" y="2693"/>
                  <a:ext cx="428" cy="42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GB" altLang="de-DE" sz="1400" b="1">
                      <a:cs typeface="Times New Roman" panose="02020603050405020304" pitchFamily="18" charset="0"/>
                    </a:rPr>
                    <a:t>π</a:t>
                  </a:r>
                  <a:r>
                    <a:rPr lang="sv-SE" altLang="de-DE" sz="1400" b="1">
                      <a:cs typeface="Times New Roman" panose="02020603050405020304" pitchFamily="18" charset="0"/>
                    </a:rPr>
                    <a:t>g</a:t>
                  </a:r>
                  <a:r>
                    <a:rPr lang="sv-SE" altLang="de-DE" sz="1400" b="1" baseline="-25000">
                      <a:cs typeface="Times New Roman" panose="02020603050405020304" pitchFamily="18" charset="0"/>
                    </a:rPr>
                    <a:t>9/2</a:t>
                  </a:r>
                  <a:r>
                    <a:rPr lang="sv-SE" altLang="de-DE" sz="1400" b="1" baseline="30000">
                      <a:cs typeface="Times New Roman" panose="02020603050405020304" pitchFamily="18" charset="0"/>
                    </a:rPr>
                    <a:t>-1</a:t>
                  </a:r>
                  <a:endParaRPr lang="en-GB" altLang="de-DE" sz="1400" b="1" baseline="30000"/>
                </a:p>
              </p:txBody>
            </p:sp>
          </p:grpSp>
        </p:grpSp>
      </p:grpSp>
      <p:sp>
        <p:nvSpPr>
          <p:cNvPr id="181" name="Oval 5"/>
          <p:cNvSpPr>
            <a:spLocks noChangeArrowheads="1"/>
          </p:cNvSpPr>
          <p:nvPr/>
        </p:nvSpPr>
        <p:spPr bwMode="auto">
          <a:xfrm rot="16159702">
            <a:off x="5214144" y="1762919"/>
            <a:ext cx="3373437" cy="3387725"/>
          </a:xfrm>
          <a:prstGeom prst="ellipse">
            <a:avLst/>
          </a:prstGeom>
          <a:gradFill rotWithShape="0">
            <a:gsLst>
              <a:gs pos="0">
                <a:srgbClr val="6600CC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sv-SE" altLang="de-DE"/>
          </a:p>
        </p:txBody>
      </p:sp>
      <p:sp>
        <p:nvSpPr>
          <p:cNvPr id="182" name="Text Box 69"/>
          <p:cNvSpPr txBox="1">
            <a:spLocks noChangeArrowheads="1"/>
          </p:cNvSpPr>
          <p:nvPr/>
        </p:nvSpPr>
        <p:spPr bwMode="auto">
          <a:xfrm>
            <a:off x="6562725" y="3257550"/>
            <a:ext cx="825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b="1" baseline="30000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  <a:r>
              <a:rPr lang="sv-SE" altLang="de-DE" b="1">
                <a:solidFill>
                  <a:srgbClr val="FF0000"/>
                </a:solidFill>
                <a:latin typeface="Arial" panose="020B0604020202020204" pitchFamily="34" charset="0"/>
              </a:rPr>
              <a:t>Sn</a:t>
            </a:r>
            <a:endParaRPr lang="en-GB" altLang="de-DE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3" name="Oval 84"/>
          <p:cNvSpPr>
            <a:spLocks noChangeArrowheads="1"/>
          </p:cNvSpPr>
          <p:nvPr/>
        </p:nvSpPr>
        <p:spPr bwMode="auto">
          <a:xfrm rot="16587339">
            <a:off x="6192045" y="1694656"/>
            <a:ext cx="1446212" cy="3489325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de-DE"/>
          </a:p>
        </p:txBody>
      </p:sp>
      <p:grpSp>
        <p:nvGrpSpPr>
          <p:cNvPr id="184" name="Group 156"/>
          <p:cNvGrpSpPr>
            <a:grpSpLocks/>
          </p:cNvGrpSpPr>
          <p:nvPr/>
        </p:nvGrpSpPr>
        <p:grpSpPr bwMode="auto">
          <a:xfrm>
            <a:off x="5202238" y="2095500"/>
            <a:ext cx="3489325" cy="2698750"/>
            <a:chOff x="3313" y="1372"/>
            <a:chExt cx="2426" cy="1971"/>
          </a:xfrm>
        </p:grpSpPr>
        <p:sp>
          <p:nvSpPr>
            <p:cNvPr id="185" name="Oval 54"/>
            <p:cNvSpPr>
              <a:spLocks noChangeArrowheads="1"/>
            </p:cNvSpPr>
            <p:nvPr/>
          </p:nvSpPr>
          <p:spPr bwMode="auto">
            <a:xfrm rot="-5517075">
              <a:off x="3998" y="1168"/>
              <a:ext cx="1056" cy="2426"/>
            </a:xfrm>
            <a:prstGeom prst="ellipse">
              <a:avLst/>
            </a:prstGeom>
            <a:noFill/>
            <a:ln w="38100">
              <a:solidFill>
                <a:srgbClr val="FF66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v-SE" altLang="de-DE"/>
            </a:p>
          </p:txBody>
        </p:sp>
        <p:grpSp>
          <p:nvGrpSpPr>
            <p:cNvPr id="186" name="Group 154"/>
            <p:cNvGrpSpPr>
              <a:grpSpLocks/>
            </p:cNvGrpSpPr>
            <p:nvPr/>
          </p:nvGrpSpPr>
          <p:grpSpPr bwMode="auto">
            <a:xfrm>
              <a:off x="4489" y="1372"/>
              <a:ext cx="1057" cy="925"/>
              <a:chOff x="4489" y="1372"/>
              <a:chExt cx="1057" cy="925"/>
            </a:xfrm>
          </p:grpSpPr>
          <p:grpSp>
            <p:nvGrpSpPr>
              <p:cNvPr id="201" name="Group 100"/>
              <p:cNvGrpSpPr>
                <a:grpSpLocks/>
              </p:cNvGrpSpPr>
              <p:nvPr/>
            </p:nvGrpSpPr>
            <p:grpSpPr bwMode="auto">
              <a:xfrm rot="1758116">
                <a:off x="4876" y="1698"/>
                <a:ext cx="221" cy="451"/>
                <a:chOff x="5111" y="1419"/>
                <a:chExt cx="221" cy="451"/>
              </a:xfrm>
            </p:grpSpPr>
            <p:sp>
              <p:nvSpPr>
                <p:cNvPr id="210" name="Line 101"/>
                <p:cNvSpPr>
                  <a:spLocks noChangeShapeType="1"/>
                </p:cNvSpPr>
                <p:nvPr/>
              </p:nvSpPr>
              <p:spPr bwMode="auto">
                <a:xfrm rot="-2703225">
                  <a:off x="5143" y="1570"/>
                  <a:ext cx="211" cy="142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1" name="Line 102"/>
                <p:cNvSpPr>
                  <a:spLocks noChangeShapeType="1"/>
                </p:cNvSpPr>
                <p:nvPr/>
              </p:nvSpPr>
              <p:spPr bwMode="auto">
                <a:xfrm rot="-2703225">
                  <a:off x="5147" y="1764"/>
                  <a:ext cx="70" cy="142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2" name="Line 103"/>
                <p:cNvSpPr>
                  <a:spLocks noChangeShapeType="1"/>
                </p:cNvSpPr>
                <p:nvPr/>
              </p:nvSpPr>
              <p:spPr bwMode="auto">
                <a:xfrm rot="-2703225">
                  <a:off x="5064" y="1524"/>
                  <a:ext cx="282" cy="7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3" name="Line 104"/>
                <p:cNvSpPr>
                  <a:spLocks noChangeShapeType="1"/>
                </p:cNvSpPr>
                <p:nvPr/>
              </p:nvSpPr>
              <p:spPr bwMode="auto">
                <a:xfrm rot="-2703225">
                  <a:off x="5102" y="1634"/>
                  <a:ext cx="246" cy="21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02" name="Line 105"/>
              <p:cNvSpPr>
                <a:spLocks noChangeShapeType="1"/>
              </p:cNvSpPr>
              <p:nvPr/>
            </p:nvSpPr>
            <p:spPr bwMode="auto">
              <a:xfrm rot="21530039" flipV="1">
                <a:off x="4710" y="1372"/>
                <a:ext cx="1" cy="8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3" name="Line 99"/>
              <p:cNvSpPr>
                <a:spLocks noChangeShapeType="1"/>
              </p:cNvSpPr>
              <p:nvPr/>
            </p:nvSpPr>
            <p:spPr bwMode="auto">
              <a:xfrm rot="21533608" flipV="1">
                <a:off x="5114" y="1452"/>
                <a:ext cx="1" cy="8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4" name="Line 106"/>
              <p:cNvSpPr>
                <a:spLocks noChangeShapeType="1"/>
              </p:cNvSpPr>
              <p:nvPr/>
            </p:nvSpPr>
            <p:spPr bwMode="auto">
              <a:xfrm rot="-1439287">
                <a:off x="5308" y="1874"/>
                <a:ext cx="214" cy="14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" name="Line 107"/>
              <p:cNvSpPr>
                <a:spLocks noChangeShapeType="1"/>
              </p:cNvSpPr>
              <p:nvPr/>
            </p:nvSpPr>
            <p:spPr bwMode="auto">
              <a:xfrm rot="-1439287">
                <a:off x="5245" y="2031"/>
                <a:ext cx="71" cy="14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6" name="Line 108"/>
              <p:cNvSpPr>
                <a:spLocks noChangeShapeType="1"/>
              </p:cNvSpPr>
              <p:nvPr/>
            </p:nvSpPr>
            <p:spPr bwMode="auto">
              <a:xfrm rot="-1439287">
                <a:off x="5261" y="1817"/>
                <a:ext cx="285" cy="7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7" name="Line 109"/>
              <p:cNvSpPr>
                <a:spLocks noChangeShapeType="1"/>
              </p:cNvSpPr>
              <p:nvPr/>
            </p:nvSpPr>
            <p:spPr bwMode="auto">
              <a:xfrm rot="-1439287">
                <a:off x="5230" y="1924"/>
                <a:ext cx="249" cy="21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8" name="Oval 110"/>
              <p:cNvSpPr>
                <a:spLocks noChangeArrowheads="1"/>
              </p:cNvSpPr>
              <p:nvPr/>
            </p:nvSpPr>
            <p:spPr bwMode="auto">
              <a:xfrm rot="-242833">
                <a:off x="4892" y="1737"/>
                <a:ext cx="428" cy="42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GB" altLang="de-DE" sz="1400" b="1">
                    <a:cs typeface="Times New Roman" panose="02020603050405020304" pitchFamily="18" charset="0"/>
                  </a:rPr>
                  <a:t>π</a:t>
                </a:r>
                <a:r>
                  <a:rPr lang="sv-SE" altLang="de-DE" sz="1400" b="1">
                    <a:cs typeface="Times New Roman" panose="02020603050405020304" pitchFamily="18" charset="0"/>
                  </a:rPr>
                  <a:t>g</a:t>
                </a:r>
                <a:r>
                  <a:rPr lang="sv-SE" altLang="de-DE" sz="1400" b="1" baseline="-25000">
                    <a:cs typeface="Times New Roman" panose="02020603050405020304" pitchFamily="18" charset="0"/>
                  </a:rPr>
                  <a:t>9/2</a:t>
                </a:r>
                <a:r>
                  <a:rPr lang="sv-SE" altLang="de-DE" sz="1400" b="1" baseline="30000">
                    <a:cs typeface="Times New Roman" panose="02020603050405020304" pitchFamily="18" charset="0"/>
                  </a:rPr>
                  <a:t>-1</a:t>
                </a:r>
                <a:endParaRPr lang="en-GB" altLang="de-DE" sz="1400" b="1" baseline="30000"/>
              </a:p>
            </p:txBody>
          </p:sp>
          <p:sp>
            <p:nvSpPr>
              <p:cNvPr id="209" name="Oval 111"/>
              <p:cNvSpPr>
                <a:spLocks noChangeArrowheads="1"/>
              </p:cNvSpPr>
              <p:nvPr/>
            </p:nvSpPr>
            <p:spPr bwMode="auto">
              <a:xfrm rot="-309803">
                <a:off x="4489" y="1630"/>
                <a:ext cx="422" cy="42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GB" altLang="de-DE" sz="1400" b="1">
                    <a:cs typeface="Times New Roman" panose="02020603050405020304" pitchFamily="18" charset="0"/>
                  </a:rPr>
                  <a:t>ν</a:t>
                </a:r>
                <a:r>
                  <a:rPr lang="sv-SE" altLang="de-DE" sz="1400" b="1">
                    <a:cs typeface="Times New Roman" panose="02020603050405020304" pitchFamily="18" charset="0"/>
                  </a:rPr>
                  <a:t>g</a:t>
                </a:r>
                <a:r>
                  <a:rPr lang="sv-SE" altLang="de-DE" sz="1400" b="1" baseline="-25000">
                    <a:cs typeface="Times New Roman" panose="02020603050405020304" pitchFamily="18" charset="0"/>
                  </a:rPr>
                  <a:t>9/2</a:t>
                </a:r>
                <a:r>
                  <a:rPr lang="sv-SE" altLang="de-DE" sz="1400" b="1" baseline="30000">
                    <a:cs typeface="Times New Roman" panose="02020603050405020304" pitchFamily="18" charset="0"/>
                  </a:rPr>
                  <a:t>-1</a:t>
                </a:r>
                <a:endParaRPr lang="en-GB" altLang="de-DE" sz="1400" b="1" baseline="30000"/>
              </a:p>
            </p:txBody>
          </p:sp>
        </p:grpSp>
        <p:grpSp>
          <p:nvGrpSpPr>
            <p:cNvPr id="187" name="Group 155"/>
            <p:cNvGrpSpPr>
              <a:grpSpLocks/>
            </p:cNvGrpSpPr>
            <p:nvPr/>
          </p:nvGrpSpPr>
          <p:grpSpPr bwMode="auto">
            <a:xfrm>
              <a:off x="3594" y="2477"/>
              <a:ext cx="1061" cy="866"/>
              <a:chOff x="3594" y="2477"/>
              <a:chExt cx="1061" cy="866"/>
            </a:xfrm>
          </p:grpSpPr>
          <p:grpSp>
            <p:nvGrpSpPr>
              <p:cNvPr id="188" name="Group 73"/>
              <p:cNvGrpSpPr>
                <a:grpSpLocks/>
              </p:cNvGrpSpPr>
              <p:nvPr/>
            </p:nvGrpSpPr>
            <p:grpSpPr bwMode="auto">
              <a:xfrm rot="1176012">
                <a:off x="3993" y="2676"/>
                <a:ext cx="221" cy="451"/>
                <a:chOff x="5111" y="1419"/>
                <a:chExt cx="221" cy="451"/>
              </a:xfrm>
            </p:grpSpPr>
            <p:sp>
              <p:nvSpPr>
                <p:cNvPr id="197" name="Line 40"/>
                <p:cNvSpPr>
                  <a:spLocks noChangeShapeType="1"/>
                </p:cNvSpPr>
                <p:nvPr/>
              </p:nvSpPr>
              <p:spPr bwMode="auto">
                <a:xfrm rot="-2703225">
                  <a:off x="5143" y="1570"/>
                  <a:ext cx="211" cy="142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8" name="Line 41"/>
                <p:cNvSpPr>
                  <a:spLocks noChangeShapeType="1"/>
                </p:cNvSpPr>
                <p:nvPr/>
              </p:nvSpPr>
              <p:spPr bwMode="auto">
                <a:xfrm rot="-2703225">
                  <a:off x="5147" y="1764"/>
                  <a:ext cx="70" cy="142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9" name="Line 42"/>
                <p:cNvSpPr>
                  <a:spLocks noChangeShapeType="1"/>
                </p:cNvSpPr>
                <p:nvPr/>
              </p:nvSpPr>
              <p:spPr bwMode="auto">
                <a:xfrm rot="-2703225">
                  <a:off x="5064" y="1524"/>
                  <a:ext cx="282" cy="7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0" name="Line 43"/>
                <p:cNvSpPr>
                  <a:spLocks noChangeShapeType="1"/>
                </p:cNvSpPr>
                <p:nvPr/>
              </p:nvSpPr>
              <p:spPr bwMode="auto">
                <a:xfrm rot="-2703225">
                  <a:off x="5102" y="1634"/>
                  <a:ext cx="246" cy="21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89" name="Line 60"/>
              <p:cNvSpPr>
                <a:spLocks noChangeShapeType="1"/>
              </p:cNvSpPr>
              <p:nvPr/>
            </p:nvSpPr>
            <p:spPr bwMode="auto">
              <a:xfrm rot="10769332" flipV="1">
                <a:off x="3818" y="2477"/>
                <a:ext cx="1" cy="8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0" name="Oval 51"/>
              <p:cNvSpPr>
                <a:spLocks noChangeArrowheads="1"/>
              </p:cNvSpPr>
              <p:nvPr/>
            </p:nvSpPr>
            <p:spPr bwMode="auto">
              <a:xfrm rot="-339273">
                <a:off x="3594" y="2661"/>
                <a:ext cx="422" cy="42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GB" altLang="de-DE" sz="1400" b="1">
                    <a:cs typeface="Times New Roman" panose="02020603050405020304" pitchFamily="18" charset="0"/>
                  </a:rPr>
                  <a:t>ν</a:t>
                </a:r>
                <a:r>
                  <a:rPr lang="sv-SE" altLang="de-DE" sz="1400" b="1">
                    <a:cs typeface="Times New Roman" panose="02020603050405020304" pitchFamily="18" charset="0"/>
                  </a:rPr>
                  <a:t>g</a:t>
                </a:r>
                <a:r>
                  <a:rPr lang="sv-SE" altLang="de-DE" sz="1400" b="1" baseline="-25000">
                    <a:cs typeface="Times New Roman" panose="02020603050405020304" pitchFamily="18" charset="0"/>
                  </a:rPr>
                  <a:t>9/2</a:t>
                </a:r>
                <a:r>
                  <a:rPr lang="sv-SE" altLang="de-DE" sz="1400" b="1" baseline="30000">
                    <a:cs typeface="Times New Roman" panose="02020603050405020304" pitchFamily="18" charset="0"/>
                  </a:rPr>
                  <a:t>-1</a:t>
                </a:r>
                <a:endParaRPr lang="en-GB" altLang="de-DE" sz="1400" b="1" baseline="30000"/>
              </a:p>
            </p:txBody>
          </p:sp>
          <p:sp>
            <p:nvSpPr>
              <p:cNvPr id="191" name="Line 74"/>
              <p:cNvSpPr>
                <a:spLocks noChangeShapeType="1"/>
              </p:cNvSpPr>
              <p:nvPr/>
            </p:nvSpPr>
            <p:spPr bwMode="auto">
              <a:xfrm rot="10761429" flipV="1">
                <a:off x="4236" y="2498"/>
                <a:ext cx="1" cy="8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2" name="Line 62"/>
              <p:cNvSpPr>
                <a:spLocks noChangeShapeType="1"/>
              </p:cNvSpPr>
              <p:nvPr/>
            </p:nvSpPr>
            <p:spPr bwMode="auto">
              <a:xfrm rot="-2021390">
                <a:off x="4432" y="2837"/>
                <a:ext cx="214" cy="14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3" name="Line 63"/>
              <p:cNvSpPr>
                <a:spLocks noChangeShapeType="1"/>
              </p:cNvSpPr>
              <p:nvPr/>
            </p:nvSpPr>
            <p:spPr bwMode="auto">
              <a:xfrm rot="-2021390">
                <a:off x="4396" y="3015"/>
                <a:ext cx="71" cy="14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4" name="Line 64"/>
              <p:cNvSpPr>
                <a:spLocks noChangeShapeType="1"/>
              </p:cNvSpPr>
              <p:nvPr/>
            </p:nvSpPr>
            <p:spPr bwMode="auto">
              <a:xfrm rot="-2021390">
                <a:off x="4370" y="2784"/>
                <a:ext cx="285" cy="7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5" name="Line 65"/>
              <p:cNvSpPr>
                <a:spLocks noChangeShapeType="1"/>
              </p:cNvSpPr>
              <p:nvPr/>
            </p:nvSpPr>
            <p:spPr bwMode="auto">
              <a:xfrm rot="-2021390">
                <a:off x="4369" y="2895"/>
                <a:ext cx="249" cy="211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6" name="Oval 67"/>
              <p:cNvSpPr>
                <a:spLocks noChangeArrowheads="1"/>
              </p:cNvSpPr>
              <p:nvPr/>
            </p:nvSpPr>
            <p:spPr bwMode="auto">
              <a:xfrm rot="-228483">
                <a:off x="4011" y="2693"/>
                <a:ext cx="428" cy="42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GB" altLang="de-DE" sz="1400" b="1">
                    <a:cs typeface="Times New Roman" panose="02020603050405020304" pitchFamily="18" charset="0"/>
                  </a:rPr>
                  <a:t>π</a:t>
                </a:r>
                <a:r>
                  <a:rPr lang="sv-SE" altLang="de-DE" sz="1400" b="1">
                    <a:cs typeface="Times New Roman" panose="02020603050405020304" pitchFamily="18" charset="0"/>
                  </a:rPr>
                  <a:t>g</a:t>
                </a:r>
                <a:r>
                  <a:rPr lang="sv-SE" altLang="de-DE" sz="1400" b="1" baseline="-25000">
                    <a:cs typeface="Times New Roman" panose="02020603050405020304" pitchFamily="18" charset="0"/>
                  </a:rPr>
                  <a:t>9/2</a:t>
                </a:r>
                <a:r>
                  <a:rPr lang="sv-SE" altLang="de-DE" sz="1400" b="1" baseline="30000">
                    <a:cs typeface="Times New Roman" panose="02020603050405020304" pitchFamily="18" charset="0"/>
                  </a:rPr>
                  <a:t>-1</a:t>
                </a:r>
                <a:endParaRPr lang="en-GB" altLang="de-DE" sz="1400" b="1" baseline="30000"/>
              </a:p>
            </p:txBody>
          </p:sp>
        </p:grpSp>
      </p:grpSp>
      <p:sp>
        <p:nvSpPr>
          <p:cNvPr id="214" name="Text Box 380"/>
          <p:cNvSpPr txBox="1">
            <a:spLocks noChangeArrowheads="1"/>
          </p:cNvSpPr>
          <p:nvPr/>
        </p:nvSpPr>
        <p:spPr bwMode="auto">
          <a:xfrm>
            <a:off x="1714500" y="1332000"/>
            <a:ext cx="845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8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sv-SE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endParaRPr lang="en-GB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Text Box 380"/>
          <p:cNvSpPr txBox="1">
            <a:spLocks noChangeArrowheads="1"/>
          </p:cNvSpPr>
          <p:nvPr/>
        </p:nvSpPr>
        <p:spPr bwMode="auto">
          <a:xfrm>
            <a:off x="6500813" y="1332000"/>
            <a:ext cx="885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sv-S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GB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Text Box 70"/>
          <p:cNvSpPr txBox="1">
            <a:spLocks noChangeArrowheads="1"/>
          </p:cNvSpPr>
          <p:nvPr/>
        </p:nvSpPr>
        <p:spPr bwMode="auto">
          <a:xfrm>
            <a:off x="214313" y="5241925"/>
            <a:ext cx="29770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=[({</a:t>
            </a:r>
            <a:r>
              <a:rPr lang="sv-S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νg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sv-S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sv-S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πg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sv-S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9+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v-S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0+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sv-S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 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[({</a:t>
            </a:r>
            <a:r>
              <a:rPr lang="sv-S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νg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sv-S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sv-S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πg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sv-S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7+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v-S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0+  </a:t>
            </a:r>
            <a:endParaRPr lang="en-GB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Text Box 70"/>
          <p:cNvSpPr txBox="1">
            <a:spLocks noChangeArrowheads="1"/>
          </p:cNvSpPr>
          <p:nvPr/>
        </p:nvSpPr>
        <p:spPr bwMode="auto">
          <a:xfrm>
            <a:off x="3286125" y="4786313"/>
            <a:ext cx="2361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Aligned np coupling: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Text Box 70"/>
          <p:cNvSpPr txBox="1">
            <a:spLocks noChangeArrowheads="1"/>
          </p:cNvSpPr>
          <p:nvPr/>
        </p:nvSpPr>
        <p:spPr bwMode="auto">
          <a:xfrm>
            <a:off x="5143500" y="5467350"/>
            <a:ext cx="2892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=[({</a:t>
            </a:r>
            <a:r>
              <a:rPr lang="sv-S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νg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sv-S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sv-S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πg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sv-S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9+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v-S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sv-SE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0+</a:t>
            </a:r>
            <a:r>
              <a:rPr lang="sv-S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Text Box 152"/>
          <p:cNvSpPr txBox="1">
            <a:spLocks noChangeArrowheads="1"/>
          </p:cNvSpPr>
          <p:nvPr/>
        </p:nvSpPr>
        <p:spPr bwMode="auto">
          <a:xfrm>
            <a:off x="2714625" y="692697"/>
            <a:ext cx="3208795" cy="338554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sz="1600" dirty="0">
                <a:solidFill>
                  <a:srgbClr val="0000CC"/>
                </a:solidFill>
                <a:cs typeface="Times New Roman" panose="02020603050405020304" pitchFamily="18" charset="0"/>
              </a:rPr>
              <a:t>Model space: g</a:t>
            </a:r>
            <a:r>
              <a:rPr lang="sv-SE" altLang="de-DE" sz="1600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9/2 </a:t>
            </a:r>
            <a:r>
              <a:rPr lang="sv-SE" altLang="de-DE" sz="1600" dirty="0">
                <a:solidFill>
                  <a:srgbClr val="0000CC"/>
                </a:solidFill>
                <a:cs typeface="Times New Roman" panose="02020603050405020304" pitchFamily="18" charset="0"/>
              </a:rPr>
              <a:t> (and </a:t>
            </a:r>
            <a:r>
              <a:rPr lang="sv-SE" altLang="de-DE" sz="1600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sv-SE" altLang="de-DE" sz="1600" dirty="0">
                <a:solidFill>
                  <a:srgbClr val="0000CC"/>
                </a:solidFill>
                <a:cs typeface="Times New Roman" panose="02020603050405020304" pitchFamily="18" charset="0"/>
              </a:rPr>
              <a:t>f</a:t>
            </a:r>
            <a:r>
              <a:rPr lang="sv-SE" altLang="de-DE" sz="1600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5/2 , </a:t>
            </a:r>
            <a:r>
              <a:rPr lang="sv-SE" altLang="de-DE" sz="1600" dirty="0">
                <a:solidFill>
                  <a:srgbClr val="0000CC"/>
                </a:solidFill>
                <a:cs typeface="Times New Roman" panose="02020603050405020304" pitchFamily="18" charset="0"/>
              </a:rPr>
              <a:t>p</a:t>
            </a:r>
            <a:r>
              <a:rPr lang="sv-SE" altLang="de-DE" sz="1600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3/2</a:t>
            </a:r>
            <a:r>
              <a:rPr lang="sv-SE" altLang="de-DE" sz="1600" dirty="0">
                <a:solidFill>
                  <a:srgbClr val="0000CC"/>
                </a:solidFill>
                <a:cs typeface="Times New Roman" panose="02020603050405020304" pitchFamily="18" charset="0"/>
              </a:rPr>
              <a:t> ,p</a:t>
            </a:r>
            <a:r>
              <a:rPr lang="sv-SE" altLang="de-DE" sz="1600" baseline="-25000" dirty="0">
                <a:solidFill>
                  <a:srgbClr val="0000CC"/>
                </a:solidFill>
                <a:cs typeface="Times New Roman" panose="02020603050405020304" pitchFamily="18" charset="0"/>
              </a:rPr>
              <a:t>½</a:t>
            </a:r>
            <a:r>
              <a:rPr lang="sv-SE" altLang="de-DE" sz="1600" dirty="0">
                <a:solidFill>
                  <a:srgbClr val="0000CC"/>
                </a:solidFill>
                <a:cs typeface="Times New Roman" panose="02020603050405020304" pitchFamily="18" charset="0"/>
              </a:rPr>
              <a:t> )</a:t>
            </a:r>
            <a:endParaRPr lang="sv-SE" altLang="de-DE" sz="1600" baseline="-2500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0000" y="6300000"/>
            <a:ext cx="1112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Blomqvist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utoUpdateAnimBg="0"/>
      <p:bldP spid="217" grpId="0" autoUpdateAnimBg="0"/>
      <p:bldP spid="21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model calculations with T=0 np-pairing for </a:t>
            </a:r>
            <a:r>
              <a:rPr lang="en-US" baseline="30000" dirty="0" smtClean="0"/>
              <a:t>92</a:t>
            </a:r>
            <a:r>
              <a:rPr lang="en-US" dirty="0" smtClean="0"/>
              <a:t>Pd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3895725" cy="326707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40000" y="9720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neutrons and protons mainly occupy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subshell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2053387"/>
            <a:ext cx="3219450" cy="66675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040000" y="3240000"/>
            <a:ext cx="3592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would lead to a seniority type spectrum of low-lying excited states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energy of 2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smaller 4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400000"/>
            <a:ext cx="7258050" cy="3810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900000" y="4680000"/>
            <a:ext cx="279275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aligned np-coupling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Pd</a:t>
            </a:r>
            <a:r>
              <a:rPr lang="en-US" dirty="0" smtClean="0"/>
              <a:t> level systematics near N=Z</a:t>
            </a:r>
            <a:endParaRPr lang="en-US" dirty="0"/>
          </a:p>
        </p:txBody>
      </p:sp>
      <p:pic>
        <p:nvPicPr>
          <p:cNvPr id="9" name="Bildobjekt 14" descr="pd_sy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0005" r="15485" b="5241"/>
          <a:stretch>
            <a:fillRect/>
          </a:stretch>
        </p:blipFill>
        <p:spPr bwMode="auto">
          <a:xfrm>
            <a:off x="1397000" y="714375"/>
            <a:ext cx="7104063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3111500" y="5857875"/>
            <a:ext cx="5318125" cy="500063"/>
            <a:chOff x="1488" y="3430"/>
            <a:chExt cx="3350" cy="315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488" y="3532"/>
              <a:ext cx="33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sv-SE" altLang="de-DE" sz="1600" b="1" dirty="0">
                  <a:solidFill>
                    <a:srgbClr val="0000CC"/>
                  </a:solidFill>
                </a:rPr>
                <a:t>Shell model calculations by J. Blomqvist, R. Liotta, C. Qi </a:t>
              </a:r>
              <a:endParaRPr lang="en-GB" altLang="de-DE" sz="1600" b="1" dirty="0">
                <a:solidFill>
                  <a:srgbClr val="0000CC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1688" y="3430"/>
              <a:ext cx="0" cy="1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2858" y="3430"/>
              <a:ext cx="0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rot="1748884" flipH="1" flipV="1">
              <a:off x="4019" y="3432"/>
              <a:ext cx="44" cy="1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" name="textruta 10"/>
          <p:cNvSpPr txBox="1">
            <a:spLocks noChangeArrowheads="1"/>
          </p:cNvSpPr>
          <p:nvPr/>
        </p:nvSpPr>
        <p:spPr bwMode="auto">
          <a:xfrm>
            <a:off x="3071813" y="5643563"/>
            <a:ext cx="8350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sz="900" b="1" baseline="3000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sv-SE" altLang="de-DE" sz="900" b="1">
                <a:latin typeface="Arial" panose="020B0604020202020204" pitchFamily="34" charset="0"/>
                <a:cs typeface="Arial" panose="020B0604020202020204" pitchFamily="34" charset="0"/>
              </a:rPr>
              <a:t>Pd, theory</a:t>
            </a:r>
          </a:p>
        </p:txBody>
      </p:sp>
      <p:sp>
        <p:nvSpPr>
          <p:cNvPr id="18" name="textruta 11"/>
          <p:cNvSpPr txBox="1">
            <a:spLocks noChangeArrowheads="1"/>
          </p:cNvSpPr>
          <p:nvPr/>
        </p:nvSpPr>
        <p:spPr bwMode="auto">
          <a:xfrm>
            <a:off x="3857625" y="5643563"/>
            <a:ext cx="681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sz="900" b="1" baseline="3000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sv-SE" altLang="de-DE" sz="900" b="1">
                <a:latin typeface="Arial" panose="020B0604020202020204" pitchFamily="34" charset="0"/>
                <a:cs typeface="Arial" panose="020B0604020202020204" pitchFamily="34" charset="0"/>
              </a:rPr>
              <a:t>Pd, exp</a:t>
            </a:r>
          </a:p>
        </p:txBody>
      </p:sp>
      <p:sp>
        <p:nvSpPr>
          <p:cNvPr id="19" name="textruta 13"/>
          <p:cNvSpPr txBox="1">
            <a:spLocks noChangeArrowheads="1"/>
          </p:cNvSpPr>
          <p:nvPr/>
        </p:nvSpPr>
        <p:spPr bwMode="auto">
          <a:xfrm>
            <a:off x="5724525" y="5643563"/>
            <a:ext cx="682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sz="900" b="1" baseline="3000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sv-SE" altLang="de-DE" sz="900" b="1">
                <a:latin typeface="Arial" panose="020B0604020202020204" pitchFamily="34" charset="0"/>
                <a:cs typeface="Arial" panose="020B0604020202020204" pitchFamily="34" charset="0"/>
              </a:rPr>
              <a:t>Pd, exp</a:t>
            </a:r>
          </a:p>
        </p:txBody>
      </p:sp>
      <p:sp>
        <p:nvSpPr>
          <p:cNvPr id="20" name="textruta 15"/>
          <p:cNvSpPr txBox="1">
            <a:spLocks noChangeArrowheads="1"/>
          </p:cNvSpPr>
          <p:nvPr/>
        </p:nvSpPr>
        <p:spPr bwMode="auto">
          <a:xfrm>
            <a:off x="4857750" y="5643563"/>
            <a:ext cx="8350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sz="900" b="1" baseline="3000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sv-SE" altLang="de-DE" sz="900" b="1">
                <a:latin typeface="Arial" panose="020B0604020202020204" pitchFamily="34" charset="0"/>
                <a:cs typeface="Arial" panose="020B0604020202020204" pitchFamily="34" charset="0"/>
              </a:rPr>
              <a:t>Pd, theory</a:t>
            </a:r>
          </a:p>
        </p:txBody>
      </p:sp>
      <p:sp>
        <p:nvSpPr>
          <p:cNvPr id="21" name="textruta 16"/>
          <p:cNvSpPr txBox="1">
            <a:spLocks noChangeArrowheads="1"/>
          </p:cNvSpPr>
          <p:nvPr/>
        </p:nvSpPr>
        <p:spPr bwMode="auto">
          <a:xfrm>
            <a:off x="6715125" y="5653088"/>
            <a:ext cx="8350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sz="900" b="1" baseline="3000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r>
              <a:rPr lang="sv-SE" altLang="de-DE" sz="900" b="1">
                <a:latin typeface="Arial" panose="020B0604020202020204" pitchFamily="34" charset="0"/>
                <a:cs typeface="Arial" panose="020B0604020202020204" pitchFamily="34" charset="0"/>
              </a:rPr>
              <a:t>Pd, theory</a:t>
            </a:r>
          </a:p>
        </p:txBody>
      </p:sp>
      <p:sp>
        <p:nvSpPr>
          <p:cNvPr id="22" name="textruta 17"/>
          <p:cNvSpPr txBox="1">
            <a:spLocks noChangeArrowheads="1"/>
          </p:cNvSpPr>
          <p:nvPr/>
        </p:nvSpPr>
        <p:spPr bwMode="auto">
          <a:xfrm>
            <a:off x="7553325" y="5653088"/>
            <a:ext cx="6826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sz="900" b="1" baseline="3000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r>
              <a:rPr lang="sv-SE" altLang="de-DE" sz="900" b="1">
                <a:latin typeface="Arial" panose="020B0604020202020204" pitchFamily="34" charset="0"/>
                <a:cs typeface="Arial" panose="020B0604020202020204" pitchFamily="34" charset="0"/>
              </a:rPr>
              <a:t>Pd, exp</a:t>
            </a:r>
          </a:p>
        </p:txBody>
      </p:sp>
    </p:spTree>
    <p:extLst>
      <p:ext uri="{BB962C8B-B14F-4D97-AF65-F5344CB8AC3E}">
        <p14:creationId xmlns:p14="http://schemas.microsoft.com/office/powerpoint/2010/main" val="23960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and shell model calculations for </a:t>
            </a:r>
            <a:r>
              <a:rPr lang="en-US" baseline="30000" dirty="0" smtClean="0"/>
              <a:t>92</a:t>
            </a:r>
            <a:r>
              <a:rPr lang="en-US" dirty="0" smtClean="0"/>
              <a:t>Pd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37520"/>
            <a:ext cx="1371600" cy="43719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37520"/>
            <a:ext cx="4772025" cy="44577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1044000" y="69269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08003" y="692696"/>
            <a:ext cx="325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 model calculations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Stockholm group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0000" y="6300000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Cederwall</a:t>
            </a:r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Nature 469 (2011) 68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4000" y="6192000"/>
            <a:ext cx="5616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that T=0 mode of the np-interactions play a role in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and shell model calculations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692696"/>
            <a:ext cx="8096250" cy="541972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76000" y="692696"/>
            <a:ext cx="21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588248" y="720000"/>
            <a:ext cx="21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11560" y="2780928"/>
            <a:ext cx="216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552000" y="2924944"/>
            <a:ext cx="663749" cy="316835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2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z</a:t>
            </a:r>
            <a:r>
              <a:rPr lang="en-US" dirty="0" smtClean="0"/>
              <a:t> = +1 nucleus </a:t>
            </a:r>
            <a:r>
              <a:rPr lang="en-US" baseline="30000" dirty="0" smtClean="0"/>
              <a:t>94</a:t>
            </a:r>
            <a:r>
              <a:rPr lang="en-US" dirty="0" smtClean="0"/>
              <a:t>Pd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152775" cy="57626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720000"/>
            <a:ext cx="4305300" cy="32861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400000" y="6228000"/>
            <a:ext cx="3570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-1/2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protons  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z,</a:t>
            </a:r>
            <a:r>
              <a:rPr lang="el-GR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+1/2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neutrons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85072" y="2837202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isomer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manifestation of T=0 np “pairing”?</a:t>
            </a:r>
            <a:endParaRPr lang="en-US" dirty="0"/>
          </a:p>
        </p:txBody>
      </p:sp>
      <p:grpSp>
        <p:nvGrpSpPr>
          <p:cNvPr id="7" name="Grupp 37"/>
          <p:cNvGrpSpPr>
            <a:grpSpLocks/>
          </p:cNvGrpSpPr>
          <p:nvPr/>
        </p:nvGrpSpPr>
        <p:grpSpPr bwMode="auto">
          <a:xfrm>
            <a:off x="642938" y="1214438"/>
            <a:ext cx="3719512" cy="4156075"/>
            <a:chOff x="2209800" y="914400"/>
            <a:chExt cx="4271963" cy="517048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 rot="-5440298">
              <a:off x="1760538" y="1363662"/>
              <a:ext cx="5170488" cy="4271963"/>
            </a:xfrm>
            <a:prstGeom prst="ellipse">
              <a:avLst/>
            </a:prstGeom>
            <a:gradFill rotWithShape="0">
              <a:gsLst>
                <a:gs pos="0">
                  <a:srgbClr val="6600CC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sv-SE" altLang="de-DE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194175" y="2652713"/>
              <a:ext cx="9112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sv-SE" altLang="de-DE" b="1" baseline="30000">
                  <a:solidFill>
                    <a:srgbClr val="000066"/>
                  </a:solidFill>
                  <a:latin typeface="Arial" panose="020B0604020202020204" pitchFamily="34" charset="0"/>
                </a:rPr>
                <a:t>100</a:t>
              </a:r>
              <a:r>
                <a:rPr lang="sv-SE" altLang="de-DE" b="1">
                  <a:solidFill>
                    <a:srgbClr val="000066"/>
                  </a:solidFill>
                  <a:latin typeface="Arial" panose="020B0604020202020204" pitchFamily="34" charset="0"/>
                </a:rPr>
                <a:t>Sn</a:t>
              </a:r>
              <a:endParaRPr lang="en-GB" altLang="de-DE" b="1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Oval 30"/>
            <p:cNvSpPr>
              <a:spLocks noChangeArrowheads="1"/>
            </p:cNvSpPr>
            <p:nvPr/>
          </p:nvSpPr>
          <p:spPr bwMode="auto">
            <a:xfrm>
              <a:off x="2286000" y="2500313"/>
              <a:ext cx="4114800" cy="1676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sv-SE" altLang="de-DE"/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2219325" y="2957513"/>
              <a:ext cx="1066800" cy="1905000"/>
              <a:chOff x="1296" y="1872"/>
              <a:chExt cx="672" cy="1200"/>
            </a:xfrm>
          </p:grpSpPr>
          <p:sp>
            <p:nvSpPr>
              <p:cNvPr id="34" name="Oval 7"/>
              <p:cNvSpPr>
                <a:spLocks noChangeArrowheads="1"/>
              </p:cNvSpPr>
              <p:nvPr/>
            </p:nvSpPr>
            <p:spPr bwMode="auto">
              <a:xfrm>
                <a:off x="1296" y="1872"/>
                <a:ext cx="672" cy="1200"/>
              </a:xfrm>
              <a:prstGeom prst="ellipse">
                <a:avLst/>
              </a:prstGeom>
              <a:gradFill rotWithShape="0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v-SE" altLang="de-DE"/>
              </a:p>
            </p:txBody>
          </p:sp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 flipV="1">
                <a:off x="1616" y="1896"/>
                <a:ext cx="0" cy="528"/>
              </a:xfrm>
              <a:prstGeom prst="line">
                <a:avLst/>
              </a:prstGeom>
              <a:noFill/>
              <a:ln w="38100">
                <a:pattFill prst="pct75">
                  <a:fgClr>
                    <a:srgbClr val="000066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 flipV="1">
                <a:off x="1616" y="2448"/>
                <a:ext cx="0" cy="528"/>
              </a:xfrm>
              <a:prstGeom prst="line">
                <a:avLst/>
              </a:prstGeom>
              <a:noFill/>
              <a:ln w="38100">
                <a:pattFill prst="pct75">
                  <a:fgClr>
                    <a:srgbClr val="000066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Oval 10"/>
              <p:cNvSpPr>
                <a:spLocks noChangeArrowheads="1"/>
              </p:cNvSpPr>
              <p:nvPr/>
            </p:nvSpPr>
            <p:spPr bwMode="auto">
              <a:xfrm>
                <a:off x="1472" y="206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sv-SE" altLang="de-DE" sz="1400" b="1" baseline="30000"/>
              </a:p>
            </p:txBody>
          </p:sp>
          <p:sp>
            <p:nvSpPr>
              <p:cNvPr id="38" name="Oval 11"/>
              <p:cNvSpPr>
                <a:spLocks noChangeArrowheads="1"/>
              </p:cNvSpPr>
              <p:nvPr/>
            </p:nvSpPr>
            <p:spPr bwMode="auto">
              <a:xfrm>
                <a:off x="1478" y="2610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sv-SE" altLang="de-DE" sz="1400" b="1" baseline="30000"/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4191000" y="3109913"/>
              <a:ext cx="1066800" cy="1905000"/>
              <a:chOff x="2064" y="1872"/>
              <a:chExt cx="672" cy="1200"/>
            </a:xfrm>
          </p:grpSpPr>
          <p:sp>
            <p:nvSpPr>
              <p:cNvPr id="29" name="Oval 12"/>
              <p:cNvSpPr>
                <a:spLocks noChangeArrowheads="1"/>
              </p:cNvSpPr>
              <p:nvPr/>
            </p:nvSpPr>
            <p:spPr bwMode="auto">
              <a:xfrm rot="10800000">
                <a:off x="2064" y="1872"/>
                <a:ext cx="672" cy="1200"/>
              </a:xfrm>
              <a:prstGeom prst="ellipse">
                <a:avLst/>
              </a:prstGeom>
              <a:gradFill rotWithShape="0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v-SE" altLang="de-DE"/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2415" y="2519"/>
                <a:ext cx="0" cy="528"/>
              </a:xfrm>
              <a:prstGeom prst="line">
                <a:avLst/>
              </a:prstGeom>
              <a:noFill/>
              <a:ln w="38100">
                <a:pattFill prst="pct75">
                  <a:fgClr>
                    <a:srgbClr val="000066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2415" y="1967"/>
                <a:ext cx="0" cy="528"/>
              </a:xfrm>
              <a:prstGeom prst="line">
                <a:avLst/>
              </a:prstGeom>
              <a:noFill/>
              <a:ln w="38100">
                <a:pattFill prst="pct75">
                  <a:fgClr>
                    <a:srgbClr val="000066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auto">
              <a:xfrm rot="-132555">
                <a:off x="2271" y="2591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sv-SE" altLang="de-DE" sz="1400" b="1" baseline="30000"/>
              </a:p>
            </p:txBody>
          </p:sp>
          <p:sp>
            <p:nvSpPr>
              <p:cNvPr id="33" name="Oval 16"/>
              <p:cNvSpPr>
                <a:spLocks noChangeArrowheads="1"/>
              </p:cNvSpPr>
              <p:nvPr/>
            </p:nvSpPr>
            <p:spPr bwMode="auto">
              <a:xfrm rot="50654">
                <a:off x="2265" y="2045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sv-SE" altLang="de-DE" sz="1400" b="1" baseline="30000"/>
              </a:p>
            </p:txBody>
          </p:sp>
        </p:grp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3143250" y="1662113"/>
              <a:ext cx="1066800" cy="1905000"/>
              <a:chOff x="2754" y="1872"/>
              <a:chExt cx="672" cy="1200"/>
            </a:xfrm>
          </p:grpSpPr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 rot="10800000">
                <a:off x="2754" y="1872"/>
                <a:ext cx="672" cy="1200"/>
              </a:xfrm>
              <a:prstGeom prst="ellipse">
                <a:avLst/>
              </a:prstGeom>
              <a:gradFill rotWithShape="0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v-SE" altLang="de-DE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 rot="10800000" flipV="1">
                <a:off x="3087" y="2519"/>
                <a:ext cx="0" cy="528"/>
              </a:xfrm>
              <a:prstGeom prst="line">
                <a:avLst/>
              </a:prstGeom>
              <a:noFill/>
              <a:ln w="38100">
                <a:pattFill prst="pct75">
                  <a:fgClr>
                    <a:srgbClr val="000066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 rot="10800000" flipV="1">
                <a:off x="3087" y="1967"/>
                <a:ext cx="0" cy="528"/>
              </a:xfrm>
              <a:prstGeom prst="line">
                <a:avLst/>
              </a:prstGeom>
              <a:noFill/>
              <a:ln w="38100">
                <a:pattFill prst="pct75">
                  <a:fgClr>
                    <a:srgbClr val="000066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 rot="285747">
                <a:off x="2943" y="2591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sv-SE" altLang="de-DE" sz="1400" b="1" baseline="30000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auto">
              <a:xfrm rot="-9470">
                <a:off x="2937" y="2045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sv-SE" altLang="de-DE" sz="1400" b="1" baseline="30000"/>
              </a:p>
            </p:txBody>
          </p:sp>
        </p:grp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5305425" y="1757363"/>
              <a:ext cx="1066800" cy="1905000"/>
              <a:chOff x="1296" y="1872"/>
              <a:chExt cx="672" cy="1200"/>
            </a:xfrm>
          </p:grpSpPr>
          <p:sp>
            <p:nvSpPr>
              <p:cNvPr id="19" name="Oval 23"/>
              <p:cNvSpPr>
                <a:spLocks noChangeArrowheads="1"/>
              </p:cNvSpPr>
              <p:nvPr/>
            </p:nvSpPr>
            <p:spPr bwMode="auto">
              <a:xfrm>
                <a:off x="1296" y="1872"/>
                <a:ext cx="672" cy="1200"/>
              </a:xfrm>
              <a:prstGeom prst="ellipse">
                <a:avLst/>
              </a:prstGeom>
              <a:gradFill rotWithShape="0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v-SE" altLang="de-DE"/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V="1">
                <a:off x="1616" y="1896"/>
                <a:ext cx="0" cy="528"/>
              </a:xfrm>
              <a:prstGeom prst="line">
                <a:avLst/>
              </a:prstGeom>
              <a:noFill/>
              <a:ln w="38100">
                <a:pattFill prst="pct75">
                  <a:fgClr>
                    <a:srgbClr val="000066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flipV="1">
                <a:off x="1616" y="2448"/>
                <a:ext cx="0" cy="528"/>
              </a:xfrm>
              <a:prstGeom prst="line">
                <a:avLst/>
              </a:prstGeom>
              <a:noFill/>
              <a:ln w="38100">
                <a:pattFill prst="pct75">
                  <a:fgClr>
                    <a:srgbClr val="000066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" name="Oval 26"/>
              <p:cNvSpPr>
                <a:spLocks noChangeArrowheads="1"/>
              </p:cNvSpPr>
              <p:nvPr/>
            </p:nvSpPr>
            <p:spPr bwMode="auto">
              <a:xfrm>
                <a:off x="1472" y="206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sv-SE" altLang="de-DE" sz="1400" b="1" baseline="30000"/>
              </a:p>
            </p:txBody>
          </p:sp>
          <p:sp>
            <p:nvSpPr>
              <p:cNvPr id="23" name="Oval 27"/>
              <p:cNvSpPr>
                <a:spLocks noChangeArrowheads="1"/>
              </p:cNvSpPr>
              <p:nvPr/>
            </p:nvSpPr>
            <p:spPr bwMode="auto">
              <a:xfrm>
                <a:off x="1478" y="2610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sv-SE" altLang="de-DE" sz="1400" b="1" baseline="30000"/>
              </a:p>
            </p:txBody>
          </p:sp>
        </p:grp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2759075" y="3676650"/>
              <a:ext cx="5254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sv-SE" altLang="de-DE" sz="2000" b="1" i="1"/>
                <a:t>l=6</a:t>
              </a:r>
              <a:endParaRPr lang="en-GB" altLang="de-DE" sz="2000" b="1" i="1"/>
            </a:p>
          </p:txBody>
        </p: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22738" y="3829050"/>
              <a:ext cx="5254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sv-SE" altLang="de-DE" sz="2000" b="1" i="1"/>
                <a:t>l=6</a:t>
              </a:r>
              <a:endParaRPr lang="en-GB" altLang="de-DE" sz="2000" b="1" i="1"/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5819775" y="2471738"/>
              <a:ext cx="5254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sv-SE" altLang="de-DE" sz="2000" b="1" i="1"/>
                <a:t>l=8</a:t>
              </a:r>
              <a:endParaRPr lang="en-GB" altLang="de-DE" sz="2000" b="1" i="1"/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3695700" y="2424113"/>
              <a:ext cx="5254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sv-SE" altLang="de-DE" sz="2000" b="1" i="1"/>
                <a:t>l=8</a:t>
              </a:r>
              <a:endParaRPr lang="en-GB" altLang="de-DE" sz="2000" b="1" i="1"/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2071688" y="720000"/>
            <a:ext cx="845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sv-S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endParaRPr lang="en-GB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285750" y="5715000"/>
            <a:ext cx="7815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sz="1800" b="1" dirty="0">
                <a:solidFill>
                  <a:srgbClr val="0000CC"/>
                </a:solidFill>
                <a:cs typeface="Times New Roman" panose="02020603050405020304" pitchFamily="18" charset="0"/>
              </a:rPr>
              <a:t>Special deuteron-hole cluster like ground states imply significant deformation</a:t>
            </a:r>
            <a:endParaRPr lang="en-GB" altLang="de-DE" sz="18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2857500" y="5214938"/>
            <a:ext cx="3137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dirty="0">
                <a:solidFill>
                  <a:srgbClr val="0000CC"/>
                </a:solidFill>
                <a:cs typeface="Times New Roman" panose="02020603050405020304" pitchFamily="18" charset="0"/>
              </a:rPr>
              <a:t>”Nuclear belly dancers”</a:t>
            </a:r>
            <a:endParaRPr lang="en-GB" altLang="de-DE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 rot="16159702">
            <a:off x="4634706" y="1491457"/>
            <a:ext cx="4156075" cy="3719512"/>
          </a:xfrm>
          <a:prstGeom prst="ellipse">
            <a:avLst/>
          </a:prstGeom>
          <a:gradFill rotWithShape="0">
            <a:gsLst>
              <a:gs pos="0">
                <a:srgbClr val="6600CC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sv-SE" altLang="de-DE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6580188" y="2670175"/>
            <a:ext cx="793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b="1" baseline="30000">
                <a:solidFill>
                  <a:srgbClr val="000066"/>
                </a:solidFill>
                <a:latin typeface="Arial" panose="020B0604020202020204" pitchFamily="34" charset="0"/>
              </a:rPr>
              <a:t>100</a:t>
            </a:r>
            <a:r>
              <a:rPr lang="sv-SE" altLang="de-DE" b="1">
                <a:solidFill>
                  <a:srgbClr val="000066"/>
                </a:solidFill>
                <a:latin typeface="Arial" panose="020B0604020202020204" pitchFamily="34" charset="0"/>
              </a:rPr>
              <a:t>Sn</a:t>
            </a:r>
            <a:endParaRPr lang="en-GB" altLang="de-DE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4" name="Oval 30"/>
          <p:cNvSpPr>
            <a:spLocks noChangeArrowheads="1"/>
          </p:cNvSpPr>
          <p:nvPr/>
        </p:nvSpPr>
        <p:spPr bwMode="auto">
          <a:xfrm>
            <a:off x="4919663" y="2547938"/>
            <a:ext cx="3582987" cy="13477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v-SE" altLang="de-DE"/>
          </a:p>
        </p:txBody>
      </p:sp>
      <p:grpSp>
        <p:nvGrpSpPr>
          <p:cNvPr id="45" name="Grupp 71"/>
          <p:cNvGrpSpPr>
            <a:grpSpLocks/>
          </p:cNvGrpSpPr>
          <p:nvPr/>
        </p:nvGrpSpPr>
        <p:grpSpPr bwMode="auto">
          <a:xfrm>
            <a:off x="7286625" y="2928938"/>
            <a:ext cx="928688" cy="1531937"/>
            <a:chOff x="7548312" y="1950759"/>
            <a:chExt cx="928843" cy="1531257"/>
          </a:xfrm>
        </p:grpSpPr>
        <p:grpSp>
          <p:nvGrpSpPr>
            <p:cNvPr id="46" name="Group 22"/>
            <p:cNvGrpSpPr>
              <a:grpSpLocks/>
            </p:cNvGrpSpPr>
            <p:nvPr/>
          </p:nvGrpSpPr>
          <p:grpSpPr bwMode="auto">
            <a:xfrm>
              <a:off x="7548312" y="1950759"/>
              <a:ext cx="928843" cy="1531257"/>
              <a:chOff x="1296" y="1872"/>
              <a:chExt cx="672" cy="1200"/>
            </a:xfrm>
          </p:grpSpPr>
          <p:sp>
            <p:nvSpPr>
              <p:cNvPr id="48" name="Oval 23"/>
              <p:cNvSpPr>
                <a:spLocks noChangeArrowheads="1"/>
              </p:cNvSpPr>
              <p:nvPr/>
            </p:nvSpPr>
            <p:spPr bwMode="auto">
              <a:xfrm>
                <a:off x="1296" y="1872"/>
                <a:ext cx="672" cy="1200"/>
              </a:xfrm>
              <a:prstGeom prst="ellipse">
                <a:avLst/>
              </a:prstGeom>
              <a:gradFill rotWithShape="0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v-SE" altLang="de-DE"/>
              </a:p>
            </p:txBody>
          </p:sp>
          <p:sp>
            <p:nvSpPr>
              <p:cNvPr id="49" name="Line 24"/>
              <p:cNvSpPr>
                <a:spLocks noChangeShapeType="1"/>
              </p:cNvSpPr>
              <p:nvPr/>
            </p:nvSpPr>
            <p:spPr bwMode="auto">
              <a:xfrm flipV="1">
                <a:off x="1616" y="1896"/>
                <a:ext cx="0" cy="528"/>
              </a:xfrm>
              <a:prstGeom prst="line">
                <a:avLst/>
              </a:prstGeom>
              <a:noFill/>
              <a:ln w="38100">
                <a:pattFill prst="pct75">
                  <a:fgClr>
                    <a:srgbClr val="000066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25"/>
              <p:cNvSpPr>
                <a:spLocks noChangeShapeType="1"/>
              </p:cNvSpPr>
              <p:nvPr/>
            </p:nvSpPr>
            <p:spPr bwMode="auto">
              <a:xfrm flipV="1">
                <a:off x="1616" y="2448"/>
                <a:ext cx="0" cy="528"/>
              </a:xfrm>
              <a:prstGeom prst="line">
                <a:avLst/>
              </a:prstGeom>
              <a:noFill/>
              <a:ln w="38100">
                <a:pattFill prst="pct75">
                  <a:fgClr>
                    <a:srgbClr val="000066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" name="Oval 26"/>
              <p:cNvSpPr>
                <a:spLocks noChangeArrowheads="1"/>
              </p:cNvSpPr>
              <p:nvPr/>
            </p:nvSpPr>
            <p:spPr bwMode="auto">
              <a:xfrm>
                <a:off x="1472" y="206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sv-SE" altLang="de-DE" sz="1400" b="1" baseline="30000"/>
              </a:p>
            </p:txBody>
          </p:sp>
          <p:sp>
            <p:nvSpPr>
              <p:cNvPr id="52" name="Oval 27"/>
              <p:cNvSpPr>
                <a:spLocks noChangeArrowheads="1"/>
              </p:cNvSpPr>
              <p:nvPr/>
            </p:nvSpPr>
            <p:spPr bwMode="auto">
              <a:xfrm>
                <a:off x="1478" y="2610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sv-SE" altLang="de-DE" sz="1400" b="1" baseline="30000"/>
              </a:p>
            </p:txBody>
          </p:sp>
        </p:grpSp>
        <p:sp>
          <p:nvSpPr>
            <p:cNvPr id="47" name="Text Box 35"/>
            <p:cNvSpPr txBox="1">
              <a:spLocks noChangeArrowheads="1"/>
            </p:cNvSpPr>
            <p:nvPr/>
          </p:nvSpPr>
          <p:spPr bwMode="auto">
            <a:xfrm>
              <a:off x="7996147" y="2524981"/>
              <a:ext cx="457511" cy="31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sv-SE" altLang="de-DE" sz="2000" b="1" i="1"/>
                <a:t>l=8</a:t>
              </a:r>
              <a:endParaRPr lang="en-GB" altLang="de-DE" sz="2000" b="1" i="1"/>
            </a:p>
          </p:txBody>
        </p:sp>
      </p:grpSp>
      <p:grpSp>
        <p:nvGrpSpPr>
          <p:cNvPr id="53" name="Grupp 72"/>
          <p:cNvGrpSpPr>
            <a:grpSpLocks/>
          </p:cNvGrpSpPr>
          <p:nvPr/>
        </p:nvGrpSpPr>
        <p:grpSpPr bwMode="auto">
          <a:xfrm>
            <a:off x="5286375" y="1874838"/>
            <a:ext cx="928688" cy="1530350"/>
            <a:chOff x="5665745" y="1874197"/>
            <a:chExt cx="928843" cy="1531257"/>
          </a:xfrm>
        </p:grpSpPr>
        <p:grpSp>
          <p:nvGrpSpPr>
            <p:cNvPr id="54" name="Group 28"/>
            <p:cNvGrpSpPr>
              <a:grpSpLocks/>
            </p:cNvGrpSpPr>
            <p:nvPr/>
          </p:nvGrpSpPr>
          <p:grpSpPr bwMode="auto">
            <a:xfrm>
              <a:off x="5665745" y="1874197"/>
              <a:ext cx="928843" cy="1531257"/>
              <a:chOff x="2754" y="1872"/>
              <a:chExt cx="672" cy="1200"/>
            </a:xfrm>
          </p:grpSpPr>
          <p:sp>
            <p:nvSpPr>
              <p:cNvPr id="56" name="Oval 17"/>
              <p:cNvSpPr>
                <a:spLocks noChangeArrowheads="1"/>
              </p:cNvSpPr>
              <p:nvPr/>
            </p:nvSpPr>
            <p:spPr bwMode="auto">
              <a:xfrm rot="10800000">
                <a:off x="2754" y="1872"/>
                <a:ext cx="672" cy="1200"/>
              </a:xfrm>
              <a:prstGeom prst="ellipse">
                <a:avLst/>
              </a:prstGeom>
              <a:gradFill rotWithShape="0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sv-SE" altLang="de-DE"/>
              </a:p>
            </p:txBody>
          </p:sp>
          <p:sp>
            <p:nvSpPr>
              <p:cNvPr id="57" name="Line 18"/>
              <p:cNvSpPr>
                <a:spLocks noChangeShapeType="1"/>
              </p:cNvSpPr>
              <p:nvPr/>
            </p:nvSpPr>
            <p:spPr bwMode="auto">
              <a:xfrm rot="10800000" flipV="1">
                <a:off x="3087" y="2519"/>
                <a:ext cx="0" cy="528"/>
              </a:xfrm>
              <a:prstGeom prst="line">
                <a:avLst/>
              </a:prstGeom>
              <a:noFill/>
              <a:ln w="38100">
                <a:pattFill prst="pct75">
                  <a:fgClr>
                    <a:srgbClr val="000066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19"/>
              <p:cNvSpPr>
                <a:spLocks noChangeShapeType="1"/>
              </p:cNvSpPr>
              <p:nvPr/>
            </p:nvSpPr>
            <p:spPr bwMode="auto">
              <a:xfrm rot="10800000" flipV="1">
                <a:off x="3087" y="1967"/>
                <a:ext cx="0" cy="528"/>
              </a:xfrm>
              <a:prstGeom prst="line">
                <a:avLst/>
              </a:prstGeom>
              <a:noFill/>
              <a:ln w="38100">
                <a:pattFill prst="pct75">
                  <a:fgClr>
                    <a:srgbClr val="000066"/>
                  </a:fgClr>
                  <a:bgClr>
                    <a:srgbClr val="FFFFFF"/>
                  </a:bgClr>
                </a:patt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auto">
              <a:xfrm rot="285747">
                <a:off x="2943" y="2591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sv-SE" altLang="de-DE" sz="1400" b="1" baseline="30000"/>
              </a:p>
            </p:txBody>
          </p:sp>
          <p:sp>
            <p:nvSpPr>
              <p:cNvPr id="60" name="Oval 21"/>
              <p:cNvSpPr>
                <a:spLocks noChangeArrowheads="1"/>
              </p:cNvSpPr>
              <p:nvPr/>
            </p:nvSpPr>
            <p:spPr bwMode="auto">
              <a:xfrm rot="-9470">
                <a:off x="2937" y="2045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sv-SE" altLang="de-DE" sz="1400" b="1" baseline="30000"/>
              </a:p>
            </p:txBody>
          </p:sp>
        </p:grpSp>
        <p:sp>
          <p:nvSpPr>
            <p:cNvPr id="55" name="Text Box 36"/>
            <p:cNvSpPr txBox="1">
              <a:spLocks noChangeArrowheads="1"/>
            </p:cNvSpPr>
            <p:nvPr/>
          </p:nvSpPr>
          <p:spPr bwMode="auto">
            <a:xfrm>
              <a:off x="6105657" y="2445603"/>
              <a:ext cx="457511" cy="31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sv-SE" altLang="de-DE" sz="2000" b="1" i="1"/>
                <a:t>l=8</a:t>
              </a:r>
              <a:endParaRPr lang="en-GB" altLang="de-DE" sz="2000" b="1" i="1"/>
            </a:p>
          </p:txBody>
        </p:sp>
      </p:grpSp>
      <p:sp>
        <p:nvSpPr>
          <p:cNvPr id="61" name="Text Box 37"/>
          <p:cNvSpPr txBox="1">
            <a:spLocks noChangeArrowheads="1"/>
          </p:cNvSpPr>
          <p:nvPr/>
        </p:nvSpPr>
        <p:spPr bwMode="auto">
          <a:xfrm>
            <a:off x="6300000" y="720000"/>
            <a:ext cx="8851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sv-S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GB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B(E2;0</a:t>
            </a:r>
            <a:r>
              <a:rPr lang="en-US" baseline="30000" dirty="0" smtClean="0"/>
              <a:t>+</a:t>
            </a:r>
            <a:r>
              <a:rPr lang="en-US" dirty="0" smtClean="0"/>
              <a:t>→2</a:t>
            </a:r>
            <a:r>
              <a:rPr lang="en-US" baseline="30000" dirty="0" smtClean="0"/>
              <a:t>+</a:t>
            </a:r>
            <a:r>
              <a:rPr lang="en-US" dirty="0" smtClean="0"/>
              <a:t>) – sensitive probe of neutron-proton interactions</a:t>
            </a:r>
            <a:endParaRPr lang="en-US" dirty="0"/>
          </a:p>
        </p:txBody>
      </p:sp>
      <p:pic>
        <p:nvPicPr>
          <p:cNvPr id="62" name="Bildobjekt 13" descr="be2_the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554400"/>
            <a:ext cx="4071938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60000" y="6300000"/>
            <a:ext cx="31774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sz="1000" dirty="0">
                <a:cs typeface="Times New Roman" panose="02020603050405020304" pitchFamily="18" charset="0"/>
              </a:rPr>
              <a:t>Shell model calculations by J. Blomqvist, R. Liotta, C. Qi </a:t>
            </a:r>
            <a:endParaRPr lang="en-GB" altLang="de-DE" sz="1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Evidence for enhanced collective strength in </a:t>
            </a:r>
            <a:r>
              <a:rPr lang="en-US" sz="2100" dirty="0" err="1" smtClean="0"/>
              <a:t>Te</a:t>
            </a:r>
            <a:r>
              <a:rPr lang="en-US" sz="2100" dirty="0" smtClean="0"/>
              <a:t> and </a:t>
            </a:r>
            <a:r>
              <a:rPr lang="en-US" sz="2100" dirty="0" err="1" smtClean="0"/>
              <a:t>Xe</a:t>
            </a:r>
            <a:r>
              <a:rPr lang="en-US" sz="2100" dirty="0" smtClean="0"/>
              <a:t> nuclei approaching N=Z</a:t>
            </a:r>
            <a:endParaRPr lang="en-US" sz="2100" dirty="0"/>
          </a:p>
        </p:txBody>
      </p:sp>
      <p:sp>
        <p:nvSpPr>
          <p:cNvPr id="2" name="Textfeld 1"/>
          <p:cNvSpPr txBox="1"/>
          <p:nvPr/>
        </p:nvSpPr>
        <p:spPr>
          <a:xfrm>
            <a:off x="360000" y="4838135"/>
            <a:ext cx="529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for  onset of collectivity, possibly induced by np </a:t>
            </a:r>
            <a:r>
              <a:rPr lang="sv-SE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pairing </a:t>
            </a:r>
            <a:r>
              <a:rPr lang="sv-S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neutron deficient Te and Xe </a:t>
            </a:r>
            <a:r>
              <a:rPr lang="sv-SE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</a:t>
            </a:r>
            <a:endParaRPr lang="sv-SE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11" descr="Te-levs-BE2-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78160"/>
            <a:ext cx="59309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60000" y="6300000"/>
            <a:ext cx="5466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v-SE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v-S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 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 </a:t>
            </a:r>
            <a:r>
              <a:rPr lang="sv-SE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sv-S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Hadinia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Cederwall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Phys. Rev. C 72, 041303 (2005) </a:t>
            </a:r>
          </a:p>
        </p:txBody>
      </p:sp>
      <p:sp>
        <p:nvSpPr>
          <p:cNvPr id="8" name="textruta 14"/>
          <p:cNvSpPr txBox="1">
            <a:spLocks noChangeArrowheads="1"/>
          </p:cNvSpPr>
          <p:nvPr/>
        </p:nvSpPr>
        <p:spPr bwMode="auto">
          <a:xfrm>
            <a:off x="540000" y="612000"/>
            <a:ext cx="534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dirty="0"/>
              <a:t>Te experimental E(2</a:t>
            </a:r>
            <a:r>
              <a:rPr lang="sv-SE" altLang="de-DE" baseline="30000" dirty="0"/>
              <a:t>+</a:t>
            </a:r>
            <a:r>
              <a:rPr lang="sv-SE" altLang="de-DE" dirty="0"/>
              <a:t>) and B(E2; 2</a:t>
            </a:r>
            <a:r>
              <a:rPr lang="sv-SE" altLang="de-DE" baseline="30000" dirty="0"/>
              <a:t>+</a:t>
            </a:r>
            <a:r>
              <a:rPr lang="sv-SE" altLang="de-DE" dirty="0">
                <a:sym typeface="Wingdings" panose="05000000000000000000" pitchFamily="2" charset="2"/>
              </a:rPr>
              <a:t>→ 0</a:t>
            </a:r>
            <a:r>
              <a:rPr lang="sv-SE" altLang="de-DE" baseline="30000" dirty="0">
                <a:sym typeface="Wingdings" panose="05000000000000000000" pitchFamily="2" charset="2"/>
              </a:rPr>
              <a:t>+</a:t>
            </a:r>
            <a:r>
              <a:rPr lang="sv-SE" altLang="de-DE" dirty="0">
                <a:sym typeface="Wingdings" panose="05000000000000000000" pitchFamily="2" charset="2"/>
              </a:rPr>
              <a:t>)</a:t>
            </a:r>
            <a:endParaRPr lang="sv-SE" altLang="de-DE" dirty="0"/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>
          <a:xfrm>
            <a:off x="5472000" y="1296000"/>
            <a:ext cx="3564496" cy="26730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sv-S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Quadrupole collectivity</a:t>
            </a:r>
          </a:p>
          <a:p>
            <a:pPr algn="l">
              <a:defRPr/>
            </a:pPr>
            <a:r>
              <a:rPr lang="sv-SE" sz="1800" dirty="0">
                <a:solidFill>
                  <a:schemeClr val="tx1"/>
                </a:solidFill>
              </a:rPr>
              <a:t>The traditional view of the mechanism behind deformation and collectivity: </a:t>
            </a:r>
            <a:r>
              <a:rPr lang="sv-SE" sz="1800" dirty="0">
                <a:solidFill>
                  <a:srgbClr val="0000CC"/>
                </a:solidFill>
              </a:rPr>
              <a:t>long range np QQ interactions</a:t>
            </a:r>
          </a:p>
          <a:p>
            <a:pPr algn="l">
              <a:defRPr/>
            </a:pPr>
            <a:endParaRPr lang="sv-SE" sz="800" dirty="0">
              <a:solidFill>
                <a:schemeClr val="tx1"/>
              </a:solidFill>
            </a:endParaRPr>
          </a:p>
          <a:p>
            <a:pPr algn="l"/>
            <a:r>
              <a:rPr lang="sv-SE" altLang="de-DE" sz="1800" dirty="0">
                <a:solidFill>
                  <a:schemeClr val="tx1"/>
                </a:solidFill>
              </a:rPr>
              <a:t>Enhancement of collectivity due to </a:t>
            </a:r>
            <a:r>
              <a:rPr lang="sv-SE" altLang="de-DE" sz="1800" dirty="0">
                <a:solidFill>
                  <a:srgbClr val="0000CC"/>
                </a:solidFill>
              </a:rPr>
              <a:t>np (short-range) </a:t>
            </a:r>
            <a:r>
              <a:rPr lang="sv-SE" altLang="de-DE" sz="1800" dirty="0" smtClean="0">
                <a:solidFill>
                  <a:srgbClr val="0000CC"/>
                </a:solidFill>
              </a:rPr>
              <a:t>pairing correlations </a:t>
            </a:r>
            <a:r>
              <a:rPr lang="sv-SE" altLang="de-DE" sz="1800" dirty="0">
                <a:solidFill>
                  <a:schemeClr val="tx1"/>
                </a:solidFill>
              </a:rPr>
              <a:t>predicted in new calculations by D.S Delion, R. Liotta </a:t>
            </a:r>
            <a:r>
              <a:rPr lang="sv-SE" altLang="de-DE" sz="1800" i="1" dirty="0">
                <a:solidFill>
                  <a:schemeClr val="tx1"/>
                </a:solidFill>
              </a:rPr>
              <a:t>et al</a:t>
            </a:r>
            <a:r>
              <a:rPr lang="sv-SE" altLang="de-DE" sz="1800" dirty="0" smtClean="0">
                <a:solidFill>
                  <a:schemeClr val="tx1"/>
                </a:solidFill>
              </a:rPr>
              <a:t>.</a:t>
            </a:r>
            <a:endParaRPr lang="sv-SE" alt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Evidence for enhanced collective strength in </a:t>
            </a:r>
            <a:r>
              <a:rPr lang="en-US" sz="2100" dirty="0" err="1" smtClean="0"/>
              <a:t>Te</a:t>
            </a:r>
            <a:r>
              <a:rPr lang="en-US" sz="2100" dirty="0" smtClean="0"/>
              <a:t> and </a:t>
            </a:r>
            <a:r>
              <a:rPr lang="en-US" sz="2100" dirty="0" err="1" smtClean="0"/>
              <a:t>Xe</a:t>
            </a:r>
            <a:r>
              <a:rPr lang="en-US" sz="2100" dirty="0" smtClean="0"/>
              <a:t> nuclei approaching N=Z</a:t>
            </a:r>
            <a:endParaRPr lang="en-US" sz="2100" dirty="0"/>
          </a:p>
        </p:txBody>
      </p:sp>
      <p:pic>
        <p:nvPicPr>
          <p:cNvPr id="8" name="Bildobjekt 7" descr="Xe-levs-BE2-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14375"/>
            <a:ext cx="5930497" cy="41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60000" y="4838135"/>
            <a:ext cx="529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for  onset of collectivity, possibly induced by np </a:t>
            </a:r>
            <a:r>
              <a:rPr lang="sv-SE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pairing </a:t>
            </a:r>
            <a:r>
              <a:rPr lang="sv-S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neutron deficient Te and Xe </a:t>
            </a:r>
            <a:r>
              <a:rPr lang="sv-SE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</a:t>
            </a:r>
            <a:endParaRPr lang="sv-SE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ruta 14"/>
          <p:cNvSpPr txBox="1">
            <a:spLocks noChangeArrowheads="1"/>
          </p:cNvSpPr>
          <p:nvPr/>
        </p:nvSpPr>
        <p:spPr bwMode="auto">
          <a:xfrm>
            <a:off x="539979" y="612000"/>
            <a:ext cx="557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v-SE" altLang="de-DE" dirty="0"/>
              <a:t>Xe experimental E(2</a:t>
            </a:r>
            <a:r>
              <a:rPr lang="sv-SE" altLang="de-DE" baseline="30000" dirty="0"/>
              <a:t>+</a:t>
            </a:r>
            <a:r>
              <a:rPr lang="sv-SE" altLang="de-DE" dirty="0"/>
              <a:t>) and B(E2; 2</a:t>
            </a:r>
            <a:r>
              <a:rPr lang="sv-SE" altLang="de-DE" baseline="30000" dirty="0"/>
              <a:t>+</a:t>
            </a:r>
            <a:r>
              <a:rPr lang="sv-SE" altLang="de-DE" dirty="0">
                <a:sym typeface="Wingdings" panose="05000000000000000000" pitchFamily="2" charset="2"/>
              </a:rPr>
              <a:t>→ 0</a:t>
            </a:r>
            <a:r>
              <a:rPr lang="sv-SE" altLang="de-DE" baseline="30000" dirty="0">
                <a:sym typeface="Wingdings" panose="05000000000000000000" pitchFamily="2" charset="2"/>
              </a:rPr>
              <a:t>+</a:t>
            </a:r>
            <a:r>
              <a:rPr lang="sv-SE" altLang="de-DE" dirty="0">
                <a:sym typeface="Wingdings" panose="05000000000000000000" pitchFamily="2" charset="2"/>
              </a:rPr>
              <a:t>)</a:t>
            </a:r>
            <a:endParaRPr lang="sv-SE" altLang="de-DE" dirty="0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60000" y="6300000"/>
            <a:ext cx="6651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v-SE" sz="1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v-S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 </a:t>
            </a:r>
            <a:r>
              <a:rPr lang="sv-SE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sv-S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sv-S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Xe; 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sv-S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Sandzelius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sv-S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Hadinia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 B. Cederwall </a:t>
            </a:r>
            <a:r>
              <a:rPr lang="sv-S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Lett. 99, 022501 (2007)</a:t>
            </a:r>
          </a:p>
        </p:txBody>
      </p:sp>
      <p:sp>
        <p:nvSpPr>
          <p:cNvPr id="11" name="Rectangle 15"/>
          <p:cNvSpPr txBox="1">
            <a:spLocks noChangeArrowheads="1"/>
          </p:cNvSpPr>
          <p:nvPr/>
        </p:nvSpPr>
        <p:spPr>
          <a:xfrm>
            <a:off x="5472000" y="1296000"/>
            <a:ext cx="3564496" cy="26730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sv-S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Quadrupole collectivity</a:t>
            </a:r>
          </a:p>
          <a:p>
            <a:pPr algn="l">
              <a:defRPr/>
            </a:pPr>
            <a:r>
              <a:rPr lang="sv-SE" sz="1800" dirty="0">
                <a:solidFill>
                  <a:schemeClr val="tx1"/>
                </a:solidFill>
              </a:rPr>
              <a:t>The traditional view of the mechanism behind deformation and collectivity: </a:t>
            </a:r>
            <a:r>
              <a:rPr lang="sv-SE" sz="1800" dirty="0">
                <a:solidFill>
                  <a:srgbClr val="0000CC"/>
                </a:solidFill>
              </a:rPr>
              <a:t>long range np QQ interactions</a:t>
            </a:r>
          </a:p>
          <a:p>
            <a:pPr algn="l">
              <a:defRPr/>
            </a:pPr>
            <a:endParaRPr lang="sv-SE" sz="800" dirty="0">
              <a:solidFill>
                <a:schemeClr val="tx1"/>
              </a:solidFill>
            </a:endParaRPr>
          </a:p>
          <a:p>
            <a:pPr algn="l"/>
            <a:r>
              <a:rPr lang="sv-SE" altLang="de-DE" sz="1800" dirty="0">
                <a:solidFill>
                  <a:schemeClr val="tx1"/>
                </a:solidFill>
              </a:rPr>
              <a:t>Enhancement of collectivity due to </a:t>
            </a:r>
            <a:r>
              <a:rPr lang="sv-SE" altLang="de-DE" sz="1800" dirty="0">
                <a:solidFill>
                  <a:srgbClr val="0000CC"/>
                </a:solidFill>
              </a:rPr>
              <a:t>np (short-range) </a:t>
            </a:r>
            <a:r>
              <a:rPr lang="sv-SE" altLang="de-DE" sz="1800" dirty="0" smtClean="0">
                <a:solidFill>
                  <a:srgbClr val="0000CC"/>
                </a:solidFill>
              </a:rPr>
              <a:t>pairing correlations </a:t>
            </a:r>
            <a:r>
              <a:rPr lang="sv-SE" altLang="de-DE" sz="1800" dirty="0">
                <a:solidFill>
                  <a:schemeClr val="tx1"/>
                </a:solidFill>
              </a:rPr>
              <a:t>predicted in new calculations by D.S Delion, R. Liotta </a:t>
            </a:r>
            <a:r>
              <a:rPr lang="sv-SE" altLang="de-DE" sz="1800" i="1" dirty="0">
                <a:solidFill>
                  <a:schemeClr val="tx1"/>
                </a:solidFill>
              </a:rPr>
              <a:t>et al</a:t>
            </a:r>
            <a:r>
              <a:rPr lang="sv-SE" altLang="de-DE" sz="1800" dirty="0" smtClean="0">
                <a:solidFill>
                  <a:schemeClr val="tx1"/>
                </a:solidFill>
              </a:rPr>
              <a:t>.</a:t>
            </a:r>
            <a:endParaRPr lang="sv-SE" alt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shell structure</a:t>
            </a:r>
            <a:endParaRPr lang="en-US" dirty="0"/>
          </a:p>
        </p:txBody>
      </p:sp>
      <p:pic>
        <p:nvPicPr>
          <p:cNvPr id="19" name="Picture 3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74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4" descr="pb-20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5" descr="pb-20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6" descr="tl-20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10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8" descr="pb-20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318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9" descr="scan01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123950"/>
            <a:ext cx="37846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1" descr="may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860800"/>
            <a:ext cx="14938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2" descr="jens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60800"/>
            <a:ext cx="1333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84213" y="5876925"/>
            <a:ext cx="32400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200" dirty="0">
                <a:solidFill>
                  <a:srgbClr val="0000CC"/>
                </a:solidFill>
                <a:cs typeface="Arial" charset="0"/>
              </a:rPr>
              <a:t>Maria </a:t>
            </a:r>
            <a:r>
              <a:rPr lang="de-DE" altLang="de-DE" sz="1200" dirty="0" err="1">
                <a:solidFill>
                  <a:srgbClr val="0000CC"/>
                </a:solidFill>
                <a:cs typeface="Arial" charset="0"/>
              </a:rPr>
              <a:t>Goeppert</a:t>
            </a:r>
            <a:r>
              <a:rPr lang="de-DE" altLang="de-DE" sz="1200" dirty="0">
                <a:solidFill>
                  <a:srgbClr val="0000CC"/>
                </a:solidFill>
                <a:cs typeface="Arial" charset="0"/>
              </a:rPr>
              <a:t>-Mayer       </a:t>
            </a:r>
            <a:r>
              <a:rPr lang="de-DE" altLang="de-DE" sz="1200" dirty="0" smtClean="0">
                <a:solidFill>
                  <a:srgbClr val="0000CC"/>
                </a:solidFill>
                <a:cs typeface="Arial" charset="0"/>
              </a:rPr>
              <a:t>      </a:t>
            </a:r>
            <a:r>
              <a:rPr lang="de-DE" altLang="de-DE" sz="1200" dirty="0">
                <a:solidFill>
                  <a:srgbClr val="0000CC"/>
                </a:solidFill>
                <a:cs typeface="Arial" charset="0"/>
              </a:rPr>
              <a:t>J. Hans D. Jensen</a:t>
            </a:r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1835150" y="1628775"/>
            <a:ext cx="4321175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>
            <a:off x="1403350" y="1628775"/>
            <a:ext cx="4752975" cy="16557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3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1"/>
            <a:ext cx="600493" cy="6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6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802156" y="692696"/>
                <a:ext cx="3539687" cy="596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2;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56" y="692696"/>
                <a:ext cx="3539687" cy="5965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1620000"/>
                <a:ext cx="5389103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=2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+1−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=2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620000"/>
                <a:ext cx="5389103" cy="571760"/>
              </a:xfrm>
              <a:prstGeom prst="rect">
                <a:avLst/>
              </a:prstGeom>
              <a:blipFill>
                <a:blip r:embed="rId3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524907" y="2340000"/>
                <a:ext cx="6583597" cy="578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=2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→1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𝑙𝑎𝑟𝑔𝑒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907" y="2340000"/>
                <a:ext cx="6583597" cy="578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720000" y="1260000"/>
            <a:ext cx="269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Seniority changing: </a:t>
            </a:r>
            <a:r>
              <a:rPr lang="el-GR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Δν</a:t>
            </a:r>
            <a:r>
              <a:rPr lang="de-DE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endParaRPr lang="de-DE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00" y="30600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Seniority conserving: </a:t>
            </a:r>
            <a:r>
              <a:rPr lang="el-GR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de-DE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3600000"/>
                <a:ext cx="3703899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´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+1−2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+1−2</m:t>
                              </m:r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</m:d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´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600000"/>
                <a:ext cx="3703899" cy="571760"/>
              </a:xfrm>
              <a:prstGeom prst="rect">
                <a:avLst/>
              </a:prstGeom>
              <a:blipFill>
                <a:blip r:embed="rId5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872000" y="4320000"/>
                <a:ext cx="3235053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+1−2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</m:d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´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0" y="4320000"/>
                <a:ext cx="3235053" cy="534826"/>
              </a:xfrm>
              <a:prstGeom prst="rect">
                <a:avLst/>
              </a:prstGeom>
              <a:blipFill>
                <a:blip r:embed="rId6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022937" y="4342448"/>
                <a:ext cx="2429383" cy="499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→1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𝑙𝑎𝑟𝑔𝑒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937" y="4342448"/>
                <a:ext cx="2429383" cy="499047"/>
              </a:xfrm>
              <a:prstGeom prst="rect">
                <a:avLst/>
              </a:prstGeom>
              <a:blipFill>
                <a:blip r:embed="rId7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720000" y="5040000"/>
            <a:ext cx="802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quadrupole moments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why nuclei are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prolate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beginning of a shell and oblate at the end.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Signatures near closed shells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SN-2+ENER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196975"/>
            <a:ext cx="3332163" cy="23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BE2-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62350"/>
            <a:ext cx="3490912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9"/>
          <p:cNvSpPr txBox="1">
            <a:spLocks noChangeArrowheads="1"/>
          </p:cNvSpPr>
          <p:nvPr/>
        </p:nvSpPr>
        <p:spPr bwMode="auto">
          <a:xfrm rot="10800000">
            <a:off x="755650" y="1582738"/>
            <a:ext cx="428625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de-DE" altLang="de-DE" sz="1600"/>
              <a:t>Excitation energy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195513" y="1582738"/>
            <a:ext cx="1360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 i="1">
                <a:solidFill>
                  <a:srgbClr val="0000CC"/>
                </a:solidFill>
                <a:latin typeface="Times New Roman" pitchFamily="18" charset="0"/>
              </a:rPr>
              <a:t>Sn isotopes</a:t>
            </a:r>
          </a:p>
        </p:txBody>
      </p:sp>
      <p:pic>
        <p:nvPicPr>
          <p:cNvPr id="26" name="Picture 21" descr="N82-2+ENERG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204913"/>
            <a:ext cx="3033713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5937250" y="1582738"/>
            <a:ext cx="1674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 i="1">
                <a:solidFill>
                  <a:srgbClr val="0000CC"/>
                </a:solidFill>
                <a:latin typeface="Times New Roman" pitchFamily="18" charset="0"/>
              </a:rPr>
              <a:t>N=82 isotones</a:t>
            </a:r>
          </a:p>
        </p:txBody>
      </p:sp>
      <p:pic>
        <p:nvPicPr>
          <p:cNvPr id="33" name="Picture 24" descr="N50-2+ENERG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3644900"/>
            <a:ext cx="3001963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5937250" y="4102100"/>
            <a:ext cx="1674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 i="1">
                <a:solidFill>
                  <a:srgbClr val="0000CC"/>
                </a:solidFill>
                <a:latin typeface="Times New Roman" pitchFamily="18" charset="0"/>
              </a:rPr>
              <a:t>N=50 isotones</a:t>
            </a:r>
          </a:p>
        </p:txBody>
      </p:sp>
    </p:spTree>
    <p:extLst>
      <p:ext uri="{BB962C8B-B14F-4D97-AF65-F5344CB8AC3E}">
        <p14:creationId xmlns:p14="http://schemas.microsoft.com/office/powerpoint/2010/main" val="37026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single-particle energies</a:t>
            </a:r>
            <a:endParaRPr lang="en-US" dirty="0"/>
          </a:p>
        </p:txBody>
      </p:sp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1"/>
            <a:ext cx="600493" cy="6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4360863" y="2022475"/>
            <a:ext cx="4735512" cy="3375025"/>
            <a:chOff x="2592" y="1186"/>
            <a:chExt cx="2983" cy="2126"/>
          </a:xfrm>
        </p:grpSpPr>
        <p:pic>
          <p:nvPicPr>
            <p:cNvPr id="16" name="Picture 4" descr="pegg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86"/>
              <a:ext cx="2983" cy="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4246" y="1392"/>
              <a:ext cx="938" cy="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208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Pb → </a:t>
              </a:r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209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Bi   </a:t>
              </a:r>
            </a:p>
            <a:p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E</a:t>
              </a:r>
              <a:r>
                <a:rPr lang="de-DE" altLang="de-DE" sz="1600" baseline="-25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lab</a:t>
              </a:r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 = 5 MeV/u</a:t>
              </a:r>
            </a:p>
            <a:p>
              <a:endParaRPr lang="de-DE" altLang="de-DE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4080" y="1344"/>
              <a:ext cx="192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3648" y="2112"/>
              <a:ext cx="14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3504" y="1872"/>
              <a:ext cx="14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4176" y="2160"/>
              <a:ext cx="192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" name="Group 10"/>
          <p:cNvGrpSpPr>
            <a:grpSpLocks/>
          </p:cNvGrpSpPr>
          <p:nvPr/>
        </p:nvGrpSpPr>
        <p:grpSpPr bwMode="auto">
          <a:xfrm>
            <a:off x="4433888" y="1358900"/>
            <a:ext cx="2422525" cy="685800"/>
            <a:chOff x="2638" y="2947"/>
            <a:chExt cx="1526" cy="432"/>
          </a:xfrm>
        </p:grpSpPr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H="1">
              <a:off x="2638" y="3120"/>
              <a:ext cx="85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 flipH="1">
              <a:off x="2638" y="3216"/>
              <a:ext cx="152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2638" y="294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4164" y="294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3488" y="294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9" name="Group 16"/>
          <p:cNvGrpSpPr>
            <a:grpSpLocks/>
          </p:cNvGrpSpPr>
          <p:nvPr/>
        </p:nvGrpSpPr>
        <p:grpSpPr bwMode="auto">
          <a:xfrm>
            <a:off x="2008188" y="2455863"/>
            <a:ext cx="1895475" cy="2682875"/>
            <a:chOff x="1110" y="1459"/>
            <a:chExt cx="1194" cy="1690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 rot="16200000">
              <a:off x="845" y="2093"/>
              <a:ext cx="1526" cy="432"/>
              <a:chOff x="2638" y="2947"/>
              <a:chExt cx="1526" cy="432"/>
            </a:xfrm>
          </p:grpSpPr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 flipH="1">
                <a:off x="2638" y="3120"/>
                <a:ext cx="85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 flipH="1">
                <a:off x="2638" y="3216"/>
                <a:ext cx="152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>
                <a:off x="2638" y="2947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>
                <a:off x="4164" y="2947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>
                <a:off x="3488" y="2947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1110" y="2976"/>
              <a:ext cx="3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 h</a:t>
              </a:r>
              <a:r>
                <a:rPr lang="de-DE" altLang="de-DE" sz="1200" b="1" baseline="-25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9/2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1110" y="2131"/>
              <a:ext cx="3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2 f</a:t>
              </a:r>
              <a:r>
                <a:rPr lang="de-DE" altLang="de-DE" sz="1200" b="1" baseline="-25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7/2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1111" y="1459"/>
              <a:ext cx="3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 i</a:t>
              </a:r>
              <a:r>
                <a:rPr lang="de-DE" altLang="de-DE" sz="1200" b="1" baseline="-25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13/2</a:t>
              </a: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1807" y="1459"/>
              <a:ext cx="4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1609 keV</a:t>
              </a:r>
              <a:endPara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1807" y="2131"/>
              <a:ext cx="4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896 keV</a:t>
              </a:r>
              <a:endPara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" name="Text Box 28"/>
            <p:cNvSpPr txBox="1">
              <a:spLocks noChangeArrowheads="1"/>
            </p:cNvSpPr>
            <p:nvPr/>
          </p:nvSpPr>
          <p:spPr bwMode="auto">
            <a:xfrm>
              <a:off x="1807" y="2976"/>
              <a:ext cx="4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0 keV</a:t>
              </a:r>
              <a:endPara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7781925" y="1739900"/>
            <a:ext cx="1106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-spectrum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1916113" y="1968500"/>
            <a:ext cx="2138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single-particle energies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" name="Object 31"/>
          <p:cNvGraphicFramePr>
            <a:graphicFrameLocks noChangeAspect="1"/>
          </p:cNvGraphicFramePr>
          <p:nvPr/>
        </p:nvGraphicFramePr>
        <p:xfrm>
          <a:off x="2379663" y="5168900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Equation" r:id="rId6" imgW="457200" imgH="241200" progId="Equation.3">
                  <p:embed/>
                </p:oleObj>
              </mc:Choice>
              <mc:Fallback>
                <p:oleObj name="Equation" r:id="rId6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5168900"/>
                        <a:ext cx="914400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3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74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4" descr="pb-20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5" descr="pb-20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6" descr="tl-20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10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47713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8" descr="pb-208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318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232 C -0.10677 -0.02292 -0.21337 -0.04352 -0.26441 0.00717 C -0.31545 0.05833 -0.29965 0.25555 -0.3066 0.30555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single-particle energies</a:t>
            </a:r>
            <a:endParaRPr lang="en-US" dirty="0"/>
          </a:p>
        </p:txBody>
      </p:sp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1"/>
            <a:ext cx="600493" cy="6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4684713" y="1943100"/>
            <a:ext cx="4425950" cy="3236913"/>
            <a:chOff x="2832" y="1152"/>
            <a:chExt cx="2788" cy="2039"/>
          </a:xfrm>
        </p:grpSpPr>
        <p:pic>
          <p:nvPicPr>
            <p:cNvPr id="62" name="Picture 5" descr="eggcbpr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52"/>
              <a:ext cx="2788" cy="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 Box 6"/>
            <p:cNvSpPr txBox="1">
              <a:spLocks noChangeArrowheads="1"/>
            </p:cNvSpPr>
            <p:nvPr/>
          </p:nvSpPr>
          <p:spPr bwMode="auto">
            <a:xfrm>
              <a:off x="4368" y="1392"/>
              <a:ext cx="966" cy="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208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Pb → </a:t>
              </a:r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207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Pb   </a:t>
              </a:r>
            </a:p>
            <a:p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E</a:t>
              </a:r>
              <a:r>
                <a:rPr lang="de-DE" altLang="de-DE" sz="1600" baseline="-25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lab</a:t>
              </a:r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 = 5 MeV/u</a:t>
              </a:r>
            </a:p>
            <a:p>
              <a:endParaRPr lang="de-DE" altLang="de-DE" sz="1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Group 7"/>
          <p:cNvGrpSpPr>
            <a:grpSpLocks/>
          </p:cNvGrpSpPr>
          <p:nvPr/>
        </p:nvGrpSpPr>
        <p:grpSpPr bwMode="auto">
          <a:xfrm>
            <a:off x="4554538" y="1333500"/>
            <a:ext cx="1577975" cy="685800"/>
            <a:chOff x="2750" y="768"/>
            <a:chExt cx="994" cy="432"/>
          </a:xfrm>
        </p:grpSpPr>
        <p:sp>
          <p:nvSpPr>
            <p:cNvPr id="65" name="Line 8"/>
            <p:cNvSpPr>
              <a:spLocks noChangeShapeType="1"/>
            </p:cNvSpPr>
            <p:nvPr/>
          </p:nvSpPr>
          <p:spPr bwMode="auto">
            <a:xfrm flipH="1">
              <a:off x="2756" y="960"/>
              <a:ext cx="62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6" name="Line 9"/>
            <p:cNvSpPr>
              <a:spLocks noChangeShapeType="1"/>
            </p:cNvSpPr>
            <p:nvPr/>
          </p:nvSpPr>
          <p:spPr bwMode="auto">
            <a:xfrm flipH="1">
              <a:off x="2756" y="1056"/>
              <a:ext cx="9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>
              <a:off x="275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338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9" name="Line 12"/>
            <p:cNvSpPr>
              <a:spLocks noChangeShapeType="1"/>
            </p:cNvSpPr>
            <p:nvPr/>
          </p:nvSpPr>
          <p:spPr bwMode="auto">
            <a:xfrm>
              <a:off x="3736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0" name="Group 13"/>
          <p:cNvGrpSpPr>
            <a:grpSpLocks/>
          </p:cNvGrpSpPr>
          <p:nvPr/>
        </p:nvGrpSpPr>
        <p:grpSpPr bwMode="auto">
          <a:xfrm rot="16200000">
            <a:off x="2257425" y="3608388"/>
            <a:ext cx="1577975" cy="685800"/>
            <a:chOff x="2750" y="768"/>
            <a:chExt cx="994" cy="432"/>
          </a:xfrm>
        </p:grpSpPr>
        <p:sp>
          <p:nvSpPr>
            <p:cNvPr id="71" name="Line 14"/>
            <p:cNvSpPr>
              <a:spLocks noChangeShapeType="1"/>
            </p:cNvSpPr>
            <p:nvPr/>
          </p:nvSpPr>
          <p:spPr bwMode="auto">
            <a:xfrm flipH="1">
              <a:off x="2756" y="960"/>
              <a:ext cx="62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 flipH="1">
              <a:off x="2756" y="1056"/>
              <a:ext cx="9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275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4" name="Line 17"/>
            <p:cNvSpPr>
              <a:spLocks noChangeShapeType="1"/>
            </p:cNvSpPr>
            <p:nvPr/>
          </p:nvSpPr>
          <p:spPr bwMode="auto">
            <a:xfrm>
              <a:off x="338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5" name="Line 18"/>
            <p:cNvSpPr>
              <a:spLocks noChangeShapeType="1"/>
            </p:cNvSpPr>
            <p:nvPr/>
          </p:nvSpPr>
          <p:spPr bwMode="auto">
            <a:xfrm>
              <a:off x="3736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7724775" y="1714500"/>
            <a:ext cx="1106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-spectrum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2182813" y="2673350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single-hole energies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2132013" y="4610100"/>
            <a:ext cx="512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 p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1/2</a:t>
            </a:r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2132013" y="3573463"/>
            <a:ext cx="479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 f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5/2</a:t>
            </a: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2132013" y="3040063"/>
            <a:ext cx="512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 p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3/2</a:t>
            </a:r>
          </a:p>
        </p:txBody>
      </p:sp>
      <p:sp>
        <p:nvSpPr>
          <p:cNvPr id="81" name="Text Box 24"/>
          <p:cNvSpPr txBox="1">
            <a:spLocks noChangeArrowheads="1"/>
          </p:cNvSpPr>
          <p:nvPr/>
        </p:nvSpPr>
        <p:spPr bwMode="auto">
          <a:xfrm>
            <a:off x="3462338" y="3040063"/>
            <a:ext cx="750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898 keV 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" name="Text Box 25"/>
          <p:cNvSpPr txBox="1">
            <a:spLocks noChangeArrowheads="1"/>
          </p:cNvSpPr>
          <p:nvPr/>
        </p:nvSpPr>
        <p:spPr bwMode="auto">
          <a:xfrm>
            <a:off x="3465513" y="3573463"/>
            <a:ext cx="750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570 keV 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3465513" y="4610100"/>
            <a:ext cx="674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0 keV 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4" name="Object 27"/>
          <p:cNvGraphicFramePr>
            <a:graphicFrameLocks noChangeAspect="1"/>
          </p:cNvGraphicFramePr>
          <p:nvPr/>
        </p:nvGraphicFramePr>
        <p:xfrm>
          <a:off x="2601913" y="4991100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Equation" r:id="rId6" imgW="482400" imgH="241200" progId="Equation.3">
                  <p:embed/>
                </p:oleObj>
              </mc:Choice>
              <mc:Fallback>
                <p:oleObj name="Equation" r:id="rId6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4991100"/>
                        <a:ext cx="965200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" name="Picture 28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74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9" descr="pb-20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0" descr="pb-20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1" descr="tl-20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10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2" descr="pb-20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03350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3" descr="pb-208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318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2.14979E-6 C -0.0849 -0.00531 -0.16962 -0.0104 -0.21181 0.04439 C -0.254 0.09917 -0.24619 0.28156 -0.25296 0.32895 " pathEditMode="relative" ptsTypes="a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single-particle energies</a:t>
            </a:r>
            <a:endParaRPr lang="en-US" dirty="0"/>
          </a:p>
        </p:txBody>
      </p:sp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1"/>
            <a:ext cx="600493" cy="6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shel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982663"/>
            <a:ext cx="5392737" cy="53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427538" y="18399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209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Pb</a:t>
            </a:r>
            <a:endParaRPr lang="de-DE" altLang="de-DE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4925" y="184626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209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Bi</a:t>
            </a:r>
            <a:endParaRPr lang="de-DE" altLang="de-DE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498975" y="41433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207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Pb</a:t>
            </a:r>
            <a:endParaRPr lang="de-DE" altLang="de-DE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4925" y="41433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207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Tl</a:t>
            </a:r>
            <a:endParaRPr lang="de-DE" altLang="de-DE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9" name="Object 9"/>
          <p:cNvGraphicFramePr>
            <a:graphicFrameLocks noChangeAspect="1"/>
          </p:cNvGraphicFramePr>
          <p:nvPr/>
        </p:nvGraphicFramePr>
        <p:xfrm>
          <a:off x="5446713" y="4656138"/>
          <a:ext cx="211613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4" name="Equation" r:id="rId6" imgW="2120760" imgH="241200" progId="Equation.3">
                  <p:embed/>
                </p:oleObj>
              </mc:Choice>
              <mc:Fallback>
                <p:oleObj name="Equation" r:id="rId6" imgW="2120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4656138"/>
                        <a:ext cx="2116137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0"/>
          <p:cNvGraphicFramePr>
            <a:graphicFrameLocks noChangeAspect="1"/>
          </p:cNvGraphicFramePr>
          <p:nvPr/>
        </p:nvGraphicFramePr>
        <p:xfrm>
          <a:off x="5446713" y="4945063"/>
          <a:ext cx="21780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5" name="Equation" r:id="rId8" imgW="2184120" imgH="241200" progId="Equation.3">
                  <p:embed/>
                </p:oleObj>
              </mc:Choice>
              <mc:Fallback>
                <p:oleObj name="Equation" r:id="rId8" imgW="2184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4945063"/>
                        <a:ext cx="21780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410200" y="2792413"/>
            <a:ext cx="190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4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energy of shell closure:</a:t>
            </a:r>
            <a:endParaRPr lang="de-DE" altLang="de-DE" sz="1400" b="1" i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2" name="Object 12"/>
          <p:cNvGraphicFramePr>
            <a:graphicFrameLocks noChangeAspect="1"/>
          </p:cNvGraphicFramePr>
          <p:nvPr/>
        </p:nvGraphicFramePr>
        <p:xfrm>
          <a:off x="5440363" y="5195888"/>
          <a:ext cx="3660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6" name="Equation" r:id="rId10" imgW="3670200" imgH="457200" progId="Equation.3">
                  <p:embed/>
                </p:oleObj>
              </mc:Choice>
              <mc:Fallback>
                <p:oleObj name="Equation" r:id="rId10" imgW="367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5195888"/>
                        <a:ext cx="36607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3"/>
          <p:cNvGraphicFramePr>
            <a:graphicFrameLocks noChangeAspect="1"/>
          </p:cNvGraphicFramePr>
          <p:nvPr/>
        </p:nvGraphicFramePr>
        <p:xfrm>
          <a:off x="5441950" y="3171825"/>
          <a:ext cx="20399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7" name="Equation" r:id="rId12" imgW="2044440" imgH="241200" progId="Equation.3">
                  <p:embed/>
                </p:oleObj>
              </mc:Choice>
              <mc:Fallback>
                <p:oleObj name="Equation" r:id="rId12" imgW="2044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3171825"/>
                        <a:ext cx="2039938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4"/>
          <p:cNvGraphicFramePr>
            <a:graphicFrameLocks noChangeAspect="1"/>
          </p:cNvGraphicFramePr>
          <p:nvPr/>
        </p:nvGraphicFramePr>
        <p:xfrm>
          <a:off x="5446713" y="3460750"/>
          <a:ext cx="21145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8" name="Equation" r:id="rId14" imgW="2120760" imgH="241200" progId="Equation.3">
                  <p:embed/>
                </p:oleObj>
              </mc:Choice>
              <mc:Fallback>
                <p:oleObj name="Equation" r:id="rId14" imgW="2120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3460750"/>
                        <a:ext cx="21145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5"/>
          <p:cNvGraphicFramePr>
            <a:graphicFrameLocks noChangeAspect="1"/>
          </p:cNvGraphicFramePr>
          <p:nvPr/>
        </p:nvGraphicFramePr>
        <p:xfrm>
          <a:off x="5434013" y="3748088"/>
          <a:ext cx="3521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9" name="Equation" r:id="rId16" imgW="3530520" imgH="457200" progId="Equation.3">
                  <p:embed/>
                </p:oleObj>
              </mc:Choice>
              <mc:Fallback>
                <p:oleObj name="Equation" r:id="rId16" imgW="3530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3748088"/>
                        <a:ext cx="3521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16"/>
          <p:cNvSpPr>
            <a:spLocks noChangeShapeType="1"/>
          </p:cNvSpPr>
          <p:nvPr/>
        </p:nvSpPr>
        <p:spPr bwMode="auto">
          <a:xfrm rot="16200000" flipH="1">
            <a:off x="1516856" y="2334419"/>
            <a:ext cx="2809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rot="16200000" flipH="1">
            <a:off x="1557337" y="2224088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 rot="16200000">
            <a:off x="1725613" y="21336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rot="16200000">
            <a:off x="1725613" y="1628775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rot="16200000">
            <a:off x="1725613" y="1852613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838200" y="2330450"/>
            <a:ext cx="512763" cy="274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 h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9/2</a:t>
            </a: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847725" y="2071688"/>
            <a:ext cx="479425" cy="274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 f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7/2</a:t>
            </a: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779463" y="1836738"/>
            <a:ext cx="522287" cy="274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 i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13/2</a:t>
            </a: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2130425" y="1858963"/>
            <a:ext cx="604838" cy="182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1609 keV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2114550" y="2087563"/>
            <a:ext cx="566738" cy="182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896 keV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2114550" y="2376488"/>
            <a:ext cx="528638" cy="182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0 keV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1079500" y="914400"/>
            <a:ext cx="1335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particle states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1223963" y="5011738"/>
            <a:ext cx="1062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hole states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1295400" y="5286375"/>
            <a:ext cx="8953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protons</a:t>
            </a:r>
          </a:p>
        </p:txBody>
      </p:sp>
      <p:sp>
        <p:nvSpPr>
          <p:cNvPr id="60" name="Oval 30"/>
          <p:cNvSpPr>
            <a:spLocks noChangeAspect="1" noChangeArrowheads="1"/>
          </p:cNvSpPr>
          <p:nvPr/>
        </p:nvSpPr>
        <p:spPr bwMode="auto">
          <a:xfrm>
            <a:off x="1403350" y="1924050"/>
            <a:ext cx="90488" cy="904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" name="Oval 31"/>
          <p:cNvSpPr>
            <a:spLocks noChangeAspect="1" noChangeArrowheads="1"/>
          </p:cNvSpPr>
          <p:nvPr/>
        </p:nvSpPr>
        <p:spPr bwMode="auto">
          <a:xfrm>
            <a:off x="1403350" y="2430463"/>
            <a:ext cx="90488" cy="9048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" name="Line 32"/>
          <p:cNvSpPr>
            <a:spLocks noChangeShapeType="1"/>
          </p:cNvSpPr>
          <p:nvPr/>
        </p:nvSpPr>
        <p:spPr bwMode="auto">
          <a:xfrm>
            <a:off x="2057400" y="306228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" name="Line 33"/>
          <p:cNvSpPr>
            <a:spLocks noChangeShapeType="1"/>
          </p:cNvSpPr>
          <p:nvPr/>
        </p:nvSpPr>
        <p:spPr bwMode="auto">
          <a:xfrm>
            <a:off x="3838575" y="306228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" name="Oval 34"/>
          <p:cNvSpPr>
            <a:spLocks noChangeAspect="1" noChangeArrowheads="1"/>
          </p:cNvSpPr>
          <p:nvPr/>
        </p:nvSpPr>
        <p:spPr bwMode="auto">
          <a:xfrm>
            <a:off x="1406525" y="2152650"/>
            <a:ext cx="90488" cy="904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Text Box 35"/>
          <p:cNvSpPr txBox="1">
            <a:spLocks noChangeArrowheads="1"/>
          </p:cNvSpPr>
          <p:nvPr/>
        </p:nvSpPr>
        <p:spPr bwMode="auto">
          <a:xfrm>
            <a:off x="2901950" y="5286375"/>
            <a:ext cx="10223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neutrons</a:t>
            </a:r>
          </a:p>
        </p:txBody>
      </p:sp>
      <p:sp>
        <p:nvSpPr>
          <p:cNvPr id="96" name="Oval 36"/>
          <p:cNvSpPr>
            <a:spLocks noChangeAspect="1" noChangeArrowheads="1"/>
          </p:cNvSpPr>
          <p:nvPr/>
        </p:nvSpPr>
        <p:spPr bwMode="auto">
          <a:xfrm>
            <a:off x="3130550" y="3579813"/>
            <a:ext cx="90488" cy="9048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Oval 37"/>
          <p:cNvSpPr>
            <a:spLocks noChangeAspect="1" noChangeArrowheads="1"/>
          </p:cNvSpPr>
          <p:nvPr/>
        </p:nvSpPr>
        <p:spPr bwMode="auto">
          <a:xfrm>
            <a:off x="3130550" y="3767138"/>
            <a:ext cx="90488" cy="904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Oval 38"/>
          <p:cNvSpPr>
            <a:spLocks noChangeAspect="1" noChangeArrowheads="1"/>
          </p:cNvSpPr>
          <p:nvPr/>
        </p:nvSpPr>
        <p:spPr bwMode="auto">
          <a:xfrm>
            <a:off x="3132138" y="3868738"/>
            <a:ext cx="90487" cy="904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" name="Line 39"/>
          <p:cNvSpPr>
            <a:spLocks noChangeShapeType="1"/>
          </p:cNvSpPr>
          <p:nvPr/>
        </p:nvSpPr>
        <p:spPr bwMode="auto">
          <a:xfrm rot="16200000">
            <a:off x="3253582" y="3715544"/>
            <a:ext cx="188912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" name="Line 40"/>
          <p:cNvSpPr>
            <a:spLocks noChangeShapeType="1"/>
          </p:cNvSpPr>
          <p:nvPr/>
        </p:nvSpPr>
        <p:spPr bwMode="auto">
          <a:xfrm rot="5400000" flipH="1">
            <a:off x="3409950" y="3779838"/>
            <a:ext cx="3079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" name="Rectangle 41"/>
          <p:cNvSpPr>
            <a:spLocks noChangeArrowheads="1"/>
          </p:cNvSpPr>
          <p:nvPr/>
        </p:nvSpPr>
        <p:spPr bwMode="auto">
          <a:xfrm>
            <a:off x="2771775" y="1484313"/>
            <a:ext cx="14478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" name="Object 42"/>
          <p:cNvGraphicFramePr>
            <a:graphicFrameLocks noChangeAspect="1"/>
          </p:cNvGraphicFramePr>
          <p:nvPr/>
        </p:nvGraphicFramePr>
        <p:xfrm>
          <a:off x="2209800" y="2833688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0" name="Equation" r:id="rId18" imgW="482400" imgH="241200" progId="Equation.3">
                  <p:embed/>
                </p:oleObj>
              </mc:Choice>
              <mc:Fallback>
                <p:oleObj name="Equation" r:id="rId18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33688"/>
                        <a:ext cx="965200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1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1" grpId="0"/>
      <p:bldP spid="95" grpId="0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scheme of </a:t>
            </a:r>
            <a:r>
              <a:rPr lang="en-US" baseline="30000" dirty="0" smtClean="0"/>
              <a:t>210</a:t>
            </a:r>
            <a:r>
              <a:rPr lang="en-US" dirty="0" smtClean="0"/>
              <a:t>Pb</a:t>
            </a:r>
            <a:endParaRPr lang="en-US" dirty="0"/>
          </a:p>
        </p:txBody>
      </p:sp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 descr="Pb-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6642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5735638" y="4175125"/>
            <a:ext cx="708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b="1">
                <a:solidFill>
                  <a:srgbClr val="FF0000"/>
                </a:solidFill>
                <a:cs typeface="Arial" charset="0"/>
              </a:rPr>
              <a:t>0.0 keV</a:t>
            </a:r>
            <a:endParaRPr lang="de-DE" altLang="de-DE" sz="12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5724525" y="3362325"/>
            <a:ext cx="749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b="1">
                <a:solidFill>
                  <a:srgbClr val="0033CC"/>
                </a:solidFill>
                <a:cs typeface="Arial" charset="0"/>
              </a:rPr>
              <a:t>779 keV</a:t>
            </a:r>
            <a:endParaRPr lang="de-DE" altLang="de-DE" sz="1200" b="1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5651500" y="2641600"/>
            <a:ext cx="833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b="1">
                <a:solidFill>
                  <a:srgbClr val="0033CC"/>
                </a:solidFill>
                <a:cs typeface="Arial" charset="0"/>
              </a:rPr>
              <a:t>1423 keV</a:t>
            </a:r>
            <a:endParaRPr lang="de-DE" altLang="de-DE" sz="1200" b="1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5651500" y="2425700"/>
            <a:ext cx="833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b="1">
                <a:solidFill>
                  <a:srgbClr val="0033CC"/>
                </a:solidFill>
                <a:cs typeface="Arial" charset="0"/>
              </a:rPr>
              <a:t>1558 keV</a:t>
            </a:r>
            <a:endParaRPr lang="de-DE" altLang="de-DE" sz="1200" b="1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5651500" y="1778000"/>
            <a:ext cx="833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b="1">
                <a:solidFill>
                  <a:srgbClr val="0033CC"/>
                </a:solidFill>
                <a:cs typeface="Arial" charset="0"/>
              </a:rPr>
              <a:t>2202 keV</a:t>
            </a:r>
            <a:endParaRPr lang="de-DE" altLang="de-DE" sz="1200" b="1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5651500" y="1000125"/>
            <a:ext cx="833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b="1">
                <a:solidFill>
                  <a:srgbClr val="0033CC"/>
                </a:solidFill>
                <a:cs typeface="Arial" charset="0"/>
              </a:rPr>
              <a:t>2846 keV</a:t>
            </a:r>
            <a:endParaRPr lang="de-DE" altLang="de-DE" sz="1200" b="1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323850" y="6315075"/>
            <a:ext cx="2338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>
                <a:solidFill>
                  <a:srgbClr val="000000"/>
                </a:solidFill>
                <a:cs typeface="Arial" charset="0"/>
              </a:rPr>
              <a:t>M. Rejmund Z.Phys. A359 (1997), 243</a:t>
            </a:r>
            <a:endParaRPr lang="de-DE" altLang="de-DE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" name="Oval 12"/>
          <p:cNvSpPr>
            <a:spLocks noChangeArrowheads="1"/>
          </p:cNvSpPr>
          <p:nvPr/>
        </p:nvSpPr>
        <p:spPr bwMode="auto">
          <a:xfrm>
            <a:off x="76200" y="3832225"/>
            <a:ext cx="2209800" cy="2438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5580063" y="5594350"/>
            <a:ext cx="2455862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>
                <a:solidFill>
                  <a:srgbClr val="0033CC"/>
                </a:solidFill>
                <a:cs typeface="Arial" charset="0"/>
              </a:rPr>
              <a:t>-1304 keV (pairing energy)</a:t>
            </a:r>
          </a:p>
          <a:p>
            <a:r>
              <a:rPr lang="en-US" altLang="de-DE" sz="1200" b="1">
                <a:solidFill>
                  <a:srgbClr val="0033CC"/>
                </a:solidFill>
                <a:cs typeface="Arial" charset="0"/>
              </a:rPr>
              <a:t>                  </a:t>
            </a:r>
            <a:r>
              <a:rPr lang="en-US" altLang="de-DE" sz="1200" b="1">
                <a:solidFill>
                  <a:srgbClr val="FF0000"/>
                </a:solidFill>
                <a:cs typeface="Arial" charset="0"/>
              </a:rPr>
              <a:t>residual interaction !</a:t>
            </a:r>
            <a:endParaRPr lang="de-DE" altLang="de-DE" sz="1200" b="1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72" name="Rectangle 14"/>
          <p:cNvSpPr>
            <a:spLocks noChangeArrowheads="1"/>
          </p:cNvSpPr>
          <p:nvPr/>
        </p:nvSpPr>
        <p:spPr bwMode="auto">
          <a:xfrm>
            <a:off x="3708400" y="4724400"/>
            <a:ext cx="4368800" cy="1800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12825"/>
            <a:ext cx="1752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Rectangle 16"/>
          <p:cNvSpPr>
            <a:spLocks noChangeArrowheads="1"/>
          </p:cNvSpPr>
          <p:nvPr/>
        </p:nvSpPr>
        <p:spPr bwMode="auto">
          <a:xfrm>
            <a:off x="8001000" y="2112963"/>
            <a:ext cx="2286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7315200" y="1012825"/>
            <a:ext cx="1600200" cy="1600200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6" name="Picture 18" descr="pb-20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276475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Oval 19"/>
          <p:cNvSpPr>
            <a:spLocks noChangeAspect="1" noChangeArrowheads="1"/>
          </p:cNvSpPr>
          <p:nvPr/>
        </p:nvSpPr>
        <p:spPr bwMode="auto">
          <a:xfrm>
            <a:off x="7956550" y="2051050"/>
            <a:ext cx="90488" cy="9048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" name="Oval 20"/>
          <p:cNvSpPr>
            <a:spLocks noChangeAspect="1" noChangeArrowheads="1"/>
          </p:cNvSpPr>
          <p:nvPr/>
        </p:nvSpPr>
        <p:spPr bwMode="auto">
          <a:xfrm>
            <a:off x="8169275" y="2051050"/>
            <a:ext cx="90488" cy="90488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" name="Oval 21"/>
          <p:cNvSpPr>
            <a:spLocks noChangeAspect="1" noChangeArrowheads="1"/>
          </p:cNvSpPr>
          <p:nvPr/>
        </p:nvSpPr>
        <p:spPr bwMode="auto">
          <a:xfrm>
            <a:off x="8169275" y="1781175"/>
            <a:ext cx="90488" cy="90488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7650163" y="2373313"/>
            <a:ext cx="13144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800">
                <a:solidFill>
                  <a:srgbClr val="000000"/>
                </a:solidFill>
                <a:latin typeface="Times New Roman" pitchFamily="18" charset="0"/>
              </a:rPr>
              <a:t>exp. single particle energies</a:t>
            </a:r>
          </a:p>
        </p:txBody>
      </p:sp>
      <p:sp>
        <p:nvSpPr>
          <p:cNvPr id="81" name="Rectangle 23"/>
          <p:cNvSpPr>
            <a:spLocks noChangeArrowheads="1"/>
          </p:cNvSpPr>
          <p:nvPr/>
        </p:nvSpPr>
        <p:spPr bwMode="auto">
          <a:xfrm>
            <a:off x="3633788" y="765175"/>
            <a:ext cx="2879725" cy="575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24"/>
          <p:cNvSpPr>
            <a:spLocks noChangeArrowheads="1"/>
          </p:cNvSpPr>
          <p:nvPr/>
        </p:nvSpPr>
        <p:spPr bwMode="auto">
          <a:xfrm>
            <a:off x="0" y="765175"/>
            <a:ext cx="2374900" cy="5759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2374900" y="765175"/>
            <a:ext cx="1258888" cy="5759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" name="Picture 2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74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7" descr="pb-20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8" descr="pb-20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9" descr="tl-20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10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0" descr="pb-20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318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1" descr="pb-21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03350"/>
            <a:ext cx="863600" cy="86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0" grpId="0" animBg="1"/>
      <p:bldP spid="72" grpId="0" animBg="1"/>
      <p:bldP spid="78" grpId="0" animBg="1"/>
      <p:bldP spid="78" grpId="1" animBg="1"/>
      <p:bldP spid="79" grpId="0" animBg="1"/>
      <p:bldP spid="81" grpId="0" animBg="1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of two angular momenta</a:t>
            </a:r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592263" y="4800600"/>
            <a:ext cx="6075362" cy="1465263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de-DE" b="1" dirty="0">
                <a:latin typeface="Times New Roman" pitchFamily="18" charset="0"/>
              </a:rPr>
              <a:t>j</a:t>
            </a:r>
            <a:r>
              <a:rPr lang="en-US" altLang="de-DE" b="1" baseline="-25000" dirty="0">
                <a:latin typeface="Times New Roman" pitchFamily="18" charset="0"/>
              </a:rPr>
              <a:t>1</a:t>
            </a:r>
            <a:r>
              <a:rPr lang="en-US" altLang="de-DE" b="1" dirty="0">
                <a:latin typeface="Times New Roman" pitchFamily="18" charset="0"/>
              </a:rPr>
              <a:t>+ j</a:t>
            </a:r>
            <a:r>
              <a:rPr lang="en-US" altLang="de-DE" b="1" baseline="-25000" dirty="0">
                <a:latin typeface="Times New Roman" pitchFamily="18" charset="0"/>
              </a:rPr>
              <a:t>2 </a:t>
            </a:r>
            <a:r>
              <a:rPr lang="en-US" altLang="de-DE" b="1" dirty="0">
                <a:latin typeface="Times New Roman" pitchFamily="18" charset="0"/>
              </a:rPr>
              <a:t>      all values from:    </a:t>
            </a:r>
            <a:r>
              <a:rPr lang="en-US" altLang="de-DE" dirty="0">
                <a:latin typeface="Times New Roman" pitchFamily="18" charset="0"/>
              </a:rPr>
              <a:t>j</a:t>
            </a:r>
            <a:r>
              <a:rPr lang="en-US" altLang="de-DE" baseline="-25000" dirty="0">
                <a:latin typeface="Times New Roman" pitchFamily="18" charset="0"/>
              </a:rPr>
              <a:t>1 </a:t>
            </a:r>
            <a:r>
              <a:rPr lang="en-US" altLang="de-DE" dirty="0">
                <a:latin typeface="Times New Roman" pitchFamily="18" charset="0"/>
              </a:rPr>
              <a:t>– j</a:t>
            </a:r>
            <a:r>
              <a:rPr lang="en-US" altLang="de-DE" baseline="-25000" dirty="0">
                <a:latin typeface="Times New Roman" pitchFamily="18" charset="0"/>
              </a:rPr>
              <a:t>2   </a:t>
            </a:r>
            <a:r>
              <a:rPr lang="en-US" altLang="de-DE" dirty="0">
                <a:latin typeface="Times New Roman" pitchFamily="18" charset="0"/>
              </a:rPr>
              <a:t>to   j</a:t>
            </a:r>
            <a:r>
              <a:rPr lang="en-US" altLang="de-DE" baseline="-25000" dirty="0">
                <a:latin typeface="Times New Roman" pitchFamily="18" charset="0"/>
              </a:rPr>
              <a:t>1</a:t>
            </a:r>
            <a:r>
              <a:rPr lang="en-US" altLang="de-DE" dirty="0">
                <a:latin typeface="Times New Roman" pitchFamily="18" charset="0"/>
              </a:rPr>
              <a:t>+ j</a:t>
            </a:r>
            <a:r>
              <a:rPr lang="en-US" altLang="de-DE" baseline="-25000" dirty="0">
                <a:latin typeface="Times New Roman" pitchFamily="18" charset="0"/>
              </a:rPr>
              <a:t>2</a:t>
            </a:r>
            <a:r>
              <a:rPr lang="en-US" altLang="de-DE" dirty="0">
                <a:latin typeface="Times New Roman" pitchFamily="18" charset="0"/>
              </a:rPr>
              <a:t>    (j</a:t>
            </a:r>
            <a:r>
              <a:rPr lang="en-US" altLang="de-DE" baseline="-25000" dirty="0">
                <a:latin typeface="Times New Roman" pitchFamily="18" charset="0"/>
              </a:rPr>
              <a:t>1 </a:t>
            </a:r>
            <a:r>
              <a:rPr lang="en-US" altLang="de-DE" dirty="0">
                <a:latin typeface="Times New Roman" pitchFamily="18" charset="0"/>
              </a:rPr>
              <a:t>=</a:t>
            </a:r>
            <a:r>
              <a:rPr lang="en-US" altLang="de-DE" baseline="-25000" dirty="0">
                <a:latin typeface="Times New Roman" pitchFamily="18" charset="0"/>
              </a:rPr>
              <a:t> </a:t>
            </a:r>
            <a:r>
              <a:rPr lang="en-US" altLang="de-DE" dirty="0">
                <a:latin typeface="Times New Roman" pitchFamily="18" charset="0"/>
              </a:rPr>
              <a:t>j</a:t>
            </a:r>
            <a:r>
              <a:rPr lang="en-US" altLang="de-DE" baseline="-25000" dirty="0">
                <a:latin typeface="Times New Roman" pitchFamily="18" charset="0"/>
              </a:rPr>
              <a:t>2</a:t>
            </a:r>
            <a:r>
              <a:rPr lang="en-US" altLang="de-DE" dirty="0">
                <a:latin typeface="Times New Roman" pitchFamily="18" charset="0"/>
              </a:rPr>
              <a:t>)</a:t>
            </a:r>
            <a:endParaRPr lang="en-US" altLang="de-DE" b="1" dirty="0">
              <a:latin typeface="Times New Roman" pitchFamily="18" charset="0"/>
            </a:endParaRPr>
          </a:p>
          <a:p>
            <a:endParaRPr lang="en-US" altLang="de-DE" b="1" dirty="0">
              <a:latin typeface="Times New Roman" pitchFamily="18" charset="0"/>
            </a:endParaRPr>
          </a:p>
          <a:p>
            <a:r>
              <a:rPr lang="en-US" altLang="de-DE" dirty="0">
                <a:latin typeface="Times New Roman" pitchFamily="18" charset="0"/>
              </a:rPr>
              <a:t>Example: j</a:t>
            </a:r>
            <a:r>
              <a:rPr lang="en-US" altLang="de-DE" baseline="-25000" dirty="0">
                <a:latin typeface="Times New Roman" pitchFamily="18" charset="0"/>
              </a:rPr>
              <a:t>1</a:t>
            </a:r>
            <a:r>
              <a:rPr lang="en-US" altLang="de-DE" dirty="0">
                <a:latin typeface="Times New Roman" pitchFamily="18" charset="0"/>
              </a:rPr>
              <a:t> = 3, j</a:t>
            </a:r>
            <a:r>
              <a:rPr lang="en-US" altLang="de-DE" baseline="-25000" dirty="0">
                <a:latin typeface="Times New Roman" pitchFamily="18" charset="0"/>
              </a:rPr>
              <a:t>2</a:t>
            </a:r>
            <a:r>
              <a:rPr lang="en-US" altLang="de-DE" dirty="0">
                <a:latin typeface="Times New Roman" pitchFamily="18" charset="0"/>
              </a:rPr>
              <a:t> = 5:   J = 2, 3, 4, 5, 6, 7, 8</a:t>
            </a:r>
          </a:p>
          <a:p>
            <a:endParaRPr lang="en-US" altLang="de-DE" dirty="0">
              <a:latin typeface="Times New Roman" pitchFamily="18" charset="0"/>
            </a:endParaRPr>
          </a:p>
          <a:p>
            <a:r>
              <a:rPr lang="en-US" altLang="de-DE" dirty="0">
                <a:solidFill>
                  <a:srgbClr val="FF0000"/>
                </a:solidFill>
                <a:latin typeface="Times New Roman" pitchFamily="18" charset="0"/>
              </a:rPr>
              <a:t>BUT:   </a:t>
            </a:r>
            <a:r>
              <a:rPr lang="en-US" altLang="de-DE" dirty="0">
                <a:latin typeface="Times New Roman" pitchFamily="18" charset="0"/>
              </a:rPr>
              <a:t>For j</a:t>
            </a:r>
            <a:r>
              <a:rPr lang="en-US" altLang="de-DE" baseline="-25000" dirty="0">
                <a:latin typeface="Times New Roman" pitchFamily="18" charset="0"/>
              </a:rPr>
              <a:t>1</a:t>
            </a:r>
            <a:r>
              <a:rPr lang="en-US" altLang="de-DE" dirty="0">
                <a:latin typeface="Times New Roman" pitchFamily="18" charset="0"/>
              </a:rPr>
              <a:t> = j</a:t>
            </a:r>
            <a:r>
              <a:rPr lang="en-US" altLang="de-DE" baseline="-25000" dirty="0">
                <a:latin typeface="Times New Roman" pitchFamily="18" charset="0"/>
              </a:rPr>
              <a:t>2</a:t>
            </a:r>
            <a:r>
              <a:rPr lang="en-US" altLang="de-DE" dirty="0">
                <a:latin typeface="Times New Roman" pitchFamily="18" charset="0"/>
              </a:rPr>
              <a:t>:      J = 0, 2, 4, 6, … ( 2j – 1)     </a:t>
            </a:r>
            <a:r>
              <a:rPr lang="en-US" altLang="de-DE" dirty="0">
                <a:solidFill>
                  <a:srgbClr val="FF0000"/>
                </a:solidFill>
                <a:latin typeface="Times New Roman" pitchFamily="18" charset="0"/>
              </a:rPr>
              <a:t>(Why these?)</a:t>
            </a:r>
            <a:r>
              <a:rPr lang="en-US" altLang="de-DE" dirty="0">
                <a:latin typeface="Times New Roman" pitchFamily="18" charset="0"/>
              </a:rPr>
              <a:t>     </a:t>
            </a: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 rot="10800000">
            <a:off x="3440113" y="2835275"/>
            <a:ext cx="0" cy="1657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 rot="10800000">
            <a:off x="3438525" y="1216025"/>
            <a:ext cx="0" cy="1655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rot="13500000">
            <a:off x="4031457" y="1461293"/>
            <a:ext cx="0" cy="1655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rot="18600000">
            <a:off x="4052094" y="2593182"/>
            <a:ext cx="0" cy="1655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>
            <a:off x="3492500" y="2870200"/>
            <a:ext cx="0" cy="1655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rot="10800000">
            <a:off x="3297238" y="1189038"/>
            <a:ext cx="0" cy="3311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 rot="10800000" flipH="1">
            <a:off x="3440113" y="1693863"/>
            <a:ext cx="1152525" cy="2808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 rot="10800000" flipH="1">
            <a:off x="3440113" y="3925888"/>
            <a:ext cx="1223962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3394075" y="44291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8" dist="17961" dir="135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0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4705</Words>
  <Application>Microsoft Office PowerPoint</Application>
  <PresentationFormat>Bildschirmpräsentation (4:3)</PresentationFormat>
  <Paragraphs>533</Paragraphs>
  <Slides>41</Slides>
  <Notes>40</Notes>
  <HiddenSlides>4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51" baseType="lpstr">
      <vt:lpstr>ＭＳ Ｐゴシック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1_Larissa</vt:lpstr>
      <vt:lpstr>Equation</vt:lpstr>
      <vt:lpstr>Outline: Nuclear shell model with residual interaction</vt:lpstr>
      <vt:lpstr>PowerPoint-Präsentation</vt:lpstr>
      <vt:lpstr>Shell model with residual interaction</vt:lpstr>
      <vt:lpstr>Nuclear shell structure</vt:lpstr>
      <vt:lpstr>Experimental single-particle energies</vt:lpstr>
      <vt:lpstr>Experimental single-particle energies</vt:lpstr>
      <vt:lpstr>Experimental single-particle energies</vt:lpstr>
      <vt:lpstr>Level scheme of 210Pb</vt:lpstr>
      <vt:lpstr>Coupling of two angular momenta</vt:lpstr>
      <vt:lpstr>Coupling of two angular momenta</vt:lpstr>
      <vt:lpstr>Coupling of two angular momenta</vt:lpstr>
      <vt:lpstr>Residual interaction - pairing</vt:lpstr>
      <vt:lpstr>Pairing – δ-interaction</vt:lpstr>
      <vt:lpstr>Pairing – δ-interaction</vt:lpstr>
      <vt:lpstr>δ-interaction (semiclassical concept)</vt:lpstr>
      <vt:lpstr>Pairing δ-interaction</vt:lpstr>
      <vt:lpstr>The 100Sn / 132Sn region, a brief background</vt:lpstr>
      <vt:lpstr>The 100Sn / 132Sn region, isomeric states</vt:lpstr>
      <vt:lpstr>Generalized seniority scheme</vt:lpstr>
      <vt:lpstr>Isomeric states in 106Sn – 112Sn</vt:lpstr>
      <vt:lpstr>Generalized seniority scheme</vt:lpstr>
      <vt:lpstr>Generalized seniority scheme</vt:lpstr>
      <vt:lpstr>Generalized seniority scheme</vt:lpstr>
      <vt:lpstr>Generalized seniority scheme</vt:lpstr>
      <vt:lpstr>8+(g9/2)-2 seniority isomers in 98Cd and 130Cd</vt:lpstr>
      <vt:lpstr>Spin isomer in 98Cd</vt:lpstr>
      <vt:lpstr>Core excited states in 98Cd</vt:lpstr>
      <vt:lpstr>Nature of nucleon pair correlations</vt:lpstr>
      <vt:lpstr>What is the ground state structure of N=Z nuclei below 100Sn</vt:lpstr>
      <vt:lpstr>Shell Model calculations predict strong np-interactions</vt:lpstr>
      <vt:lpstr>Shell model calculations with T=0 np-pairing for 92Pd</vt:lpstr>
      <vt:lpstr>Pd level systematics near N=Z</vt:lpstr>
      <vt:lpstr>Experimental results and shell model calculations for 92Pd</vt:lpstr>
      <vt:lpstr>Experimental results and shell model calculations</vt:lpstr>
      <vt:lpstr>Tz = +1 nucleus 94Pd</vt:lpstr>
      <vt:lpstr>New manifestation of T=0 np “pairing”?</vt:lpstr>
      <vt:lpstr>B(E2;0+→2+) – sensitive probe of neutron-proton interactions</vt:lpstr>
      <vt:lpstr>Evidence for enhanced collective strength in Te and Xe nuclei approaching N=Z</vt:lpstr>
      <vt:lpstr>Evidence for enhanced collective strength in Te and Xe nuclei approaching N=Z</vt:lpstr>
      <vt:lpstr>Appendix</vt:lpstr>
      <vt:lpstr>Signatures near closed shells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539</cp:revision>
  <dcterms:created xsi:type="dcterms:W3CDTF">2016-04-06T12:04:03Z</dcterms:created>
  <dcterms:modified xsi:type="dcterms:W3CDTF">2023-11-23T16:05:22Z</dcterms:modified>
</cp:coreProperties>
</file>