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9"/>
  </p:notesMasterIdLst>
  <p:sldIdLst>
    <p:sldId id="272" r:id="rId2"/>
    <p:sldId id="273" r:id="rId3"/>
    <p:sldId id="294" r:id="rId4"/>
    <p:sldId id="286" r:id="rId5"/>
    <p:sldId id="287" r:id="rId6"/>
    <p:sldId id="282" r:id="rId7"/>
    <p:sldId id="283" r:id="rId8"/>
    <p:sldId id="285" r:id="rId9"/>
    <p:sldId id="274" r:id="rId10"/>
    <p:sldId id="290" r:id="rId11"/>
    <p:sldId id="275" r:id="rId12"/>
    <p:sldId id="276" r:id="rId13"/>
    <p:sldId id="298" r:id="rId14"/>
    <p:sldId id="277" r:id="rId15"/>
    <p:sldId id="280" r:id="rId16"/>
    <p:sldId id="291" r:id="rId17"/>
    <p:sldId id="295" r:id="rId18"/>
    <p:sldId id="279" r:id="rId19"/>
    <p:sldId id="292" r:id="rId20"/>
    <p:sldId id="296" r:id="rId21"/>
    <p:sldId id="278" r:id="rId22"/>
    <p:sldId id="344" r:id="rId23"/>
    <p:sldId id="293" r:id="rId24"/>
    <p:sldId id="302" r:id="rId25"/>
    <p:sldId id="300" r:id="rId26"/>
    <p:sldId id="297" r:id="rId27"/>
    <p:sldId id="301" r:id="rId28"/>
    <p:sldId id="303" r:id="rId29"/>
    <p:sldId id="304" r:id="rId30"/>
    <p:sldId id="305" r:id="rId31"/>
    <p:sldId id="307" r:id="rId32"/>
    <p:sldId id="308" r:id="rId33"/>
    <p:sldId id="309" r:id="rId34"/>
    <p:sldId id="310" r:id="rId35"/>
    <p:sldId id="311" r:id="rId36"/>
    <p:sldId id="306" r:id="rId37"/>
    <p:sldId id="316" r:id="rId38"/>
    <p:sldId id="312" r:id="rId39"/>
    <p:sldId id="313" r:id="rId40"/>
    <p:sldId id="322" r:id="rId41"/>
    <p:sldId id="314" r:id="rId42"/>
    <p:sldId id="323" r:id="rId43"/>
    <p:sldId id="324" r:id="rId44"/>
    <p:sldId id="325" r:id="rId45"/>
    <p:sldId id="336" r:id="rId46"/>
    <p:sldId id="326" r:id="rId47"/>
    <p:sldId id="342" r:id="rId48"/>
    <p:sldId id="327" r:id="rId49"/>
    <p:sldId id="328" r:id="rId50"/>
    <p:sldId id="345" r:id="rId51"/>
    <p:sldId id="329" r:id="rId52"/>
    <p:sldId id="335" r:id="rId53"/>
    <p:sldId id="330" r:id="rId54"/>
    <p:sldId id="331" r:id="rId55"/>
    <p:sldId id="332" r:id="rId56"/>
    <p:sldId id="333" r:id="rId57"/>
    <p:sldId id="343" r:id="rId58"/>
    <p:sldId id="337" r:id="rId59"/>
    <p:sldId id="341" r:id="rId60"/>
    <p:sldId id="338" r:id="rId61"/>
    <p:sldId id="346" r:id="rId62"/>
    <p:sldId id="339" r:id="rId63"/>
    <p:sldId id="317" r:id="rId64"/>
    <p:sldId id="321" r:id="rId65"/>
    <p:sldId id="320" r:id="rId66"/>
    <p:sldId id="318" r:id="rId67"/>
    <p:sldId id="347" r:id="rId6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CC6600"/>
    <a:srgbClr val="CC3300"/>
    <a:srgbClr val="0066FF"/>
    <a:srgbClr val="FFCC00"/>
    <a:srgbClr val="6699FF"/>
    <a:srgbClr val="00CC00"/>
    <a:srgbClr val="B2B2B2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3613" autoAdjust="0"/>
  </p:normalViewPr>
  <p:slideViewPr>
    <p:cSldViewPr>
      <p:cViewPr>
        <p:scale>
          <a:sx n="70" d="100"/>
          <a:sy n="70" d="100"/>
        </p:scale>
        <p:origin x="48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636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021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046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290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781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451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300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609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533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334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499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597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4234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853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2899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228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2386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349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258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88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656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861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18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860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02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773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358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17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590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884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29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28.04.2023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22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28.04.2023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26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28.04.2023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625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152400"/>
            <a:ext cx="8229600" cy="5973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15900" y="6583363"/>
            <a:ext cx="19050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218488" y="6581775"/>
            <a:ext cx="925512" cy="276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879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3841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28.04.2023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2640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28.04.2023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18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28.04.2023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495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28.04.2023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0320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28.04.2023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053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28.04.2023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12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28.04.2023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01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- 2023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2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140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9" Type="http://schemas.openxmlformats.org/officeDocument/2006/relationships/image" Target="../media/image59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4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://images.google.co.uk/imgres?imgurl=http://www.solarviews.com/browse/earth/earthafr.jpg&amp;imgrefurl=http://www.solarviews.com/cap/earth/earthafr.htm&amp;h=646&amp;w=640&amp;sz=78&amp;hl=it&amp;start=8&amp;tbnid=bw0NQrvKM9PpVM:&amp;tbnh=137&amp;tbnw=136&amp;prev=/images%3Fq%3Dearth%26svnum%3D10%26hl%3Dit%26lr%3D" TargetMode="Externa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5" Type="http://schemas.openxmlformats.org/officeDocument/2006/relationships/image" Target="../media/image600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emf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9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103.emf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102.jpg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w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gif"/><Relationship Id="rId13" Type="http://schemas.openxmlformats.org/officeDocument/2006/relationships/image" Target="../media/image143.gif"/><Relationship Id="rId3" Type="http://schemas.openxmlformats.org/officeDocument/2006/relationships/image" Target="../media/image133.jpg"/><Relationship Id="rId7" Type="http://schemas.openxmlformats.org/officeDocument/2006/relationships/image" Target="../media/image137.gif"/><Relationship Id="rId12" Type="http://schemas.openxmlformats.org/officeDocument/2006/relationships/image" Target="../media/image142.gi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gif"/><Relationship Id="rId11" Type="http://schemas.openxmlformats.org/officeDocument/2006/relationships/image" Target="../media/image141.gif"/><Relationship Id="rId5" Type="http://schemas.openxmlformats.org/officeDocument/2006/relationships/image" Target="../media/image135.gif"/><Relationship Id="rId15" Type="http://schemas.openxmlformats.org/officeDocument/2006/relationships/image" Target="../media/image145.gif"/><Relationship Id="rId10" Type="http://schemas.openxmlformats.org/officeDocument/2006/relationships/image" Target="../media/image140.gif"/><Relationship Id="rId4" Type="http://schemas.openxmlformats.org/officeDocument/2006/relationships/image" Target="../media/image134.png"/><Relationship Id="rId9" Type="http://schemas.openxmlformats.org/officeDocument/2006/relationships/image" Target="../media/image139.gif"/><Relationship Id="rId14" Type="http://schemas.openxmlformats.org/officeDocument/2006/relationships/image" Target="../media/image144.gi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://en.wikipedia.org/wiki/Image:STScl-2005-15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0.emf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Evidence for Big Bang theory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-1"/>
            <a:ext cx="9824928" cy="6552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9144000" cy="531889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24206" y="1847143"/>
            <a:ext cx="72955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GSI/FAIR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Universe in the Laboratory</a:t>
            </a:r>
            <a:endParaRPr lang="en-US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38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screening effect</a:t>
            </a:r>
            <a:endParaRPr lang="en-US" dirty="0"/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1970881" y="7101408"/>
            <a:ext cx="5181600" cy="495300"/>
          </a:xfrm>
          <a:prstGeom prst="flowChartAlternateProcess">
            <a:avLst/>
          </a:prstGeom>
          <a:solidFill>
            <a:srgbClr val="FFFF99">
              <a:alpha val="50000"/>
            </a:srgbClr>
          </a:solidFill>
          <a:ln w="127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147409" y="4077072"/>
            <a:ext cx="34291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enhanced cross-section by a factor:</a:t>
            </a:r>
            <a:endParaRPr lang="en-US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5590381" y="1227824"/>
            <a:ext cx="20714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penetration through </a:t>
            </a:r>
          </a:p>
          <a:p>
            <a:pPr eaLnBrk="0" hangingPunct="0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Coulomb barrier </a:t>
            </a:r>
          </a:p>
          <a:p>
            <a:pPr eaLnBrk="0" hangingPunct="0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 </a:t>
            </a:r>
            <a:r>
              <a:rPr lang="en-US" alt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BARE</a:t>
            </a:r>
            <a:r>
              <a:rPr lang="en-US" altLang="de-DE" sz="1600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nuclei </a:t>
            </a:r>
            <a:endParaRPr lang="en-US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1129407" y="2573314"/>
            <a:ext cx="533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de-DE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de-DE" altLang="de-DE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de-DE" alt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3644007" y="2573314"/>
            <a:ext cx="457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de-DE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de-DE" altLang="de-DE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de-DE" alt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 flipV="1">
            <a:off x="900807" y="592114"/>
            <a:ext cx="0" cy="189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>
            <a:off x="900807" y="2490764"/>
            <a:ext cx="39592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6" name="Freeform 17"/>
          <p:cNvSpPr>
            <a:spLocks/>
          </p:cNvSpPr>
          <p:nvPr/>
        </p:nvSpPr>
        <p:spPr bwMode="auto">
          <a:xfrm>
            <a:off x="1259582" y="741339"/>
            <a:ext cx="2974975" cy="1749425"/>
          </a:xfrm>
          <a:custGeom>
            <a:avLst/>
            <a:gdLst>
              <a:gd name="T0" fmla="*/ 14 w 1874"/>
              <a:gd name="T1" fmla="*/ 1018 h 1018"/>
              <a:gd name="T2" fmla="*/ 14 w 1874"/>
              <a:gd name="T3" fmla="*/ 136 h 1018"/>
              <a:gd name="T4" fmla="*/ 98 w 1874"/>
              <a:gd name="T5" fmla="*/ 202 h 1018"/>
              <a:gd name="T6" fmla="*/ 206 w 1874"/>
              <a:gd name="T7" fmla="*/ 364 h 1018"/>
              <a:gd name="T8" fmla="*/ 362 w 1874"/>
              <a:gd name="T9" fmla="*/ 544 h 1018"/>
              <a:gd name="T10" fmla="*/ 542 w 1874"/>
              <a:gd name="T11" fmla="*/ 682 h 1018"/>
              <a:gd name="T12" fmla="*/ 734 w 1874"/>
              <a:gd name="T13" fmla="*/ 778 h 1018"/>
              <a:gd name="T14" fmla="*/ 962 w 1874"/>
              <a:gd name="T15" fmla="*/ 868 h 1018"/>
              <a:gd name="T16" fmla="*/ 1208 w 1874"/>
              <a:gd name="T17" fmla="*/ 922 h 1018"/>
              <a:gd name="T18" fmla="*/ 1460 w 1874"/>
              <a:gd name="T19" fmla="*/ 952 h 1018"/>
              <a:gd name="T20" fmla="*/ 1688 w 1874"/>
              <a:gd name="T21" fmla="*/ 970 h 1018"/>
              <a:gd name="T22" fmla="*/ 1874 w 1874"/>
              <a:gd name="T23" fmla="*/ 982 h 1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74" h="1018">
                <a:moveTo>
                  <a:pt x="14" y="1018"/>
                </a:moveTo>
                <a:cubicBezTo>
                  <a:pt x="14" y="871"/>
                  <a:pt x="0" y="272"/>
                  <a:pt x="14" y="136"/>
                </a:cubicBezTo>
                <a:cubicBezTo>
                  <a:pt x="28" y="0"/>
                  <a:pt x="66" y="164"/>
                  <a:pt x="98" y="202"/>
                </a:cubicBezTo>
                <a:cubicBezTo>
                  <a:pt x="130" y="240"/>
                  <a:pt x="162" y="307"/>
                  <a:pt x="206" y="364"/>
                </a:cubicBezTo>
                <a:cubicBezTo>
                  <a:pt x="250" y="421"/>
                  <a:pt x="306" y="491"/>
                  <a:pt x="362" y="544"/>
                </a:cubicBezTo>
                <a:cubicBezTo>
                  <a:pt x="418" y="597"/>
                  <a:pt x="480" y="643"/>
                  <a:pt x="542" y="682"/>
                </a:cubicBezTo>
                <a:cubicBezTo>
                  <a:pt x="604" y="721"/>
                  <a:pt x="664" y="747"/>
                  <a:pt x="734" y="778"/>
                </a:cubicBezTo>
                <a:cubicBezTo>
                  <a:pt x="804" y="809"/>
                  <a:pt x="883" y="844"/>
                  <a:pt x="962" y="868"/>
                </a:cubicBezTo>
                <a:cubicBezTo>
                  <a:pt x="1041" y="892"/>
                  <a:pt x="1125" y="908"/>
                  <a:pt x="1208" y="922"/>
                </a:cubicBezTo>
                <a:cubicBezTo>
                  <a:pt x="1291" y="936"/>
                  <a:pt x="1380" y="944"/>
                  <a:pt x="1460" y="952"/>
                </a:cubicBezTo>
                <a:cubicBezTo>
                  <a:pt x="1540" y="960"/>
                  <a:pt x="1619" y="965"/>
                  <a:pt x="1688" y="970"/>
                </a:cubicBezTo>
                <a:cubicBezTo>
                  <a:pt x="1757" y="975"/>
                  <a:pt x="1835" y="980"/>
                  <a:pt x="1874" y="982"/>
                </a:cubicBezTo>
              </a:path>
            </a:pathLst>
          </a:custGeom>
          <a:noFill/>
          <a:ln w="19050" cap="flat">
            <a:solidFill>
              <a:srgbClr val="0000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3764657" y="2379639"/>
            <a:ext cx="838200" cy="0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 rot="16200000">
            <a:off x="36924" y="1646621"/>
            <a:ext cx="13388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de-DE" alt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Coulomb potential</a:t>
            </a:r>
          </a:p>
        </p:txBody>
      </p:sp>
      <p:sp>
        <p:nvSpPr>
          <p:cNvPr id="29" name="Line 20"/>
          <p:cNvSpPr>
            <a:spLocks noChangeShapeType="1"/>
          </p:cNvSpPr>
          <p:nvPr/>
        </p:nvSpPr>
        <p:spPr bwMode="auto">
          <a:xfrm>
            <a:off x="900807" y="83976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30" name="Line 21"/>
          <p:cNvSpPr>
            <a:spLocks noChangeShapeType="1"/>
          </p:cNvSpPr>
          <p:nvPr/>
        </p:nvSpPr>
        <p:spPr bwMode="auto">
          <a:xfrm>
            <a:off x="900807" y="839764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519807" y="566714"/>
            <a:ext cx="3465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altLang="de-DE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de-DE" alt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748407" y="2490764"/>
            <a:ext cx="2921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de-DE" altLang="de-DE" sz="1400"/>
              <a:t>0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4253607" y="2078014"/>
            <a:ext cx="2936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de-DE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>
            <a:off x="1662807" y="1062014"/>
            <a:ext cx="4940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de-DE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bare</a:t>
            </a:r>
          </a:p>
        </p:txBody>
      </p:sp>
      <p:sp>
        <p:nvSpPr>
          <p:cNvPr id="35" name="Line 26"/>
          <p:cNvSpPr>
            <a:spLocks noChangeShapeType="1"/>
          </p:cNvSpPr>
          <p:nvPr/>
        </p:nvSpPr>
        <p:spPr bwMode="auto">
          <a:xfrm>
            <a:off x="902395" y="82547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36" name="Line 27"/>
          <p:cNvSpPr>
            <a:spLocks noChangeShapeType="1"/>
          </p:cNvSpPr>
          <p:nvPr/>
        </p:nvSpPr>
        <p:spPr bwMode="auto">
          <a:xfrm flipV="1">
            <a:off x="865219" y="4293096"/>
            <a:ext cx="0" cy="1898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37" name="Line 28"/>
          <p:cNvSpPr>
            <a:spLocks noChangeShapeType="1"/>
          </p:cNvSpPr>
          <p:nvPr/>
        </p:nvSpPr>
        <p:spPr bwMode="auto">
          <a:xfrm>
            <a:off x="865219" y="6191746"/>
            <a:ext cx="3505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38" name="Freeform 29"/>
          <p:cNvSpPr>
            <a:spLocks/>
          </p:cNvSpPr>
          <p:nvPr/>
        </p:nvSpPr>
        <p:spPr bwMode="auto">
          <a:xfrm>
            <a:off x="874744" y="5493246"/>
            <a:ext cx="3114675" cy="477838"/>
          </a:xfrm>
          <a:custGeom>
            <a:avLst/>
            <a:gdLst>
              <a:gd name="T0" fmla="*/ 0 w 1962"/>
              <a:gd name="T1" fmla="*/ 278 h 278"/>
              <a:gd name="T2" fmla="*/ 160 w 1962"/>
              <a:gd name="T3" fmla="*/ 275 h 278"/>
              <a:gd name="T4" fmla="*/ 304 w 1962"/>
              <a:gd name="T5" fmla="*/ 275 h 278"/>
              <a:gd name="T6" fmla="*/ 420 w 1962"/>
              <a:gd name="T7" fmla="*/ 268 h 278"/>
              <a:gd name="T8" fmla="*/ 557 w 1962"/>
              <a:gd name="T9" fmla="*/ 262 h 278"/>
              <a:gd name="T10" fmla="*/ 711 w 1962"/>
              <a:gd name="T11" fmla="*/ 249 h 278"/>
              <a:gd name="T12" fmla="*/ 893 w 1962"/>
              <a:gd name="T13" fmla="*/ 236 h 278"/>
              <a:gd name="T14" fmla="*/ 1095 w 1962"/>
              <a:gd name="T15" fmla="*/ 211 h 278"/>
              <a:gd name="T16" fmla="*/ 1344 w 1962"/>
              <a:gd name="T17" fmla="*/ 172 h 278"/>
              <a:gd name="T18" fmla="*/ 1549 w 1962"/>
              <a:gd name="T19" fmla="*/ 131 h 278"/>
              <a:gd name="T20" fmla="*/ 1754 w 1962"/>
              <a:gd name="T21" fmla="*/ 76 h 278"/>
              <a:gd name="T22" fmla="*/ 1962 w 1962"/>
              <a:gd name="T23" fmla="*/ 0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62" h="278">
                <a:moveTo>
                  <a:pt x="0" y="278"/>
                </a:moveTo>
                <a:cubicBezTo>
                  <a:pt x="27" y="278"/>
                  <a:pt x="109" y="276"/>
                  <a:pt x="160" y="275"/>
                </a:cubicBezTo>
                <a:cubicBezTo>
                  <a:pt x="211" y="274"/>
                  <a:pt x="261" y="276"/>
                  <a:pt x="304" y="275"/>
                </a:cubicBezTo>
                <a:cubicBezTo>
                  <a:pt x="347" y="274"/>
                  <a:pt x="378" y="270"/>
                  <a:pt x="420" y="268"/>
                </a:cubicBezTo>
                <a:cubicBezTo>
                  <a:pt x="462" y="266"/>
                  <a:pt x="509" y="265"/>
                  <a:pt x="557" y="262"/>
                </a:cubicBezTo>
                <a:cubicBezTo>
                  <a:pt x="605" y="259"/>
                  <a:pt x="655" y="253"/>
                  <a:pt x="711" y="249"/>
                </a:cubicBezTo>
                <a:cubicBezTo>
                  <a:pt x="767" y="245"/>
                  <a:pt x="829" y="242"/>
                  <a:pt x="893" y="236"/>
                </a:cubicBezTo>
                <a:cubicBezTo>
                  <a:pt x="957" y="230"/>
                  <a:pt x="1020" y="222"/>
                  <a:pt x="1095" y="211"/>
                </a:cubicBezTo>
                <a:cubicBezTo>
                  <a:pt x="1170" y="200"/>
                  <a:pt x="1268" y="185"/>
                  <a:pt x="1344" y="172"/>
                </a:cubicBezTo>
                <a:cubicBezTo>
                  <a:pt x="1420" y="159"/>
                  <a:pt x="1481" y="147"/>
                  <a:pt x="1549" y="131"/>
                </a:cubicBezTo>
                <a:cubicBezTo>
                  <a:pt x="1617" y="115"/>
                  <a:pt x="1685" y="98"/>
                  <a:pt x="1754" y="76"/>
                </a:cubicBezTo>
                <a:cubicBezTo>
                  <a:pt x="1823" y="54"/>
                  <a:pt x="1919" y="16"/>
                  <a:pt x="1962" y="0"/>
                </a:cubicBezTo>
              </a:path>
            </a:pathLst>
          </a:custGeom>
          <a:noFill/>
          <a:ln w="19050" cap="flat">
            <a:solidFill>
              <a:srgbClr val="0000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39" name="Line 30"/>
          <p:cNvSpPr>
            <a:spLocks noChangeShapeType="1"/>
          </p:cNvSpPr>
          <p:nvPr/>
        </p:nvSpPr>
        <p:spPr bwMode="auto">
          <a:xfrm>
            <a:off x="865219" y="4540746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3989419" y="6209209"/>
            <a:ext cx="2936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1" name="Text Box 32"/>
          <p:cNvSpPr txBox="1">
            <a:spLocks noChangeArrowheads="1"/>
          </p:cNvSpPr>
          <p:nvPr/>
        </p:nvSpPr>
        <p:spPr bwMode="auto">
          <a:xfrm>
            <a:off x="712819" y="6191746"/>
            <a:ext cx="27443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2846419" y="5753596"/>
            <a:ext cx="8659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de-DE" altLang="de-DE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bare S(E)</a:t>
            </a:r>
          </a:p>
        </p:txBody>
      </p:sp>
      <p:sp>
        <p:nvSpPr>
          <p:cNvPr id="43" name="Line 34"/>
          <p:cNvSpPr>
            <a:spLocks noChangeShapeType="1"/>
          </p:cNvSpPr>
          <p:nvPr/>
        </p:nvSpPr>
        <p:spPr bwMode="auto">
          <a:xfrm>
            <a:off x="866807" y="4526459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331819" y="4393109"/>
            <a:ext cx="5116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S(E)</a:t>
            </a:r>
          </a:p>
        </p:txBody>
      </p:sp>
      <p:sp>
        <p:nvSpPr>
          <p:cNvPr id="45" name="Freeform 36"/>
          <p:cNvSpPr>
            <a:spLocks/>
          </p:cNvSpPr>
          <p:nvPr/>
        </p:nvSpPr>
        <p:spPr bwMode="auto">
          <a:xfrm>
            <a:off x="1089057" y="4435971"/>
            <a:ext cx="2890837" cy="1311275"/>
          </a:xfrm>
          <a:custGeom>
            <a:avLst/>
            <a:gdLst>
              <a:gd name="T0" fmla="*/ 0 w 1821"/>
              <a:gd name="T1" fmla="*/ 0 h 763"/>
              <a:gd name="T2" fmla="*/ 51 w 1821"/>
              <a:gd name="T3" fmla="*/ 163 h 763"/>
              <a:gd name="T4" fmla="*/ 137 w 1821"/>
              <a:gd name="T5" fmla="*/ 327 h 763"/>
              <a:gd name="T6" fmla="*/ 253 w 1821"/>
              <a:gd name="T7" fmla="*/ 464 h 763"/>
              <a:gd name="T8" fmla="*/ 403 w 1821"/>
              <a:gd name="T9" fmla="*/ 576 h 763"/>
              <a:gd name="T10" fmla="*/ 563 w 1821"/>
              <a:gd name="T11" fmla="*/ 663 h 763"/>
              <a:gd name="T12" fmla="*/ 710 w 1821"/>
              <a:gd name="T13" fmla="*/ 711 h 763"/>
              <a:gd name="T14" fmla="*/ 931 w 1821"/>
              <a:gd name="T15" fmla="*/ 752 h 763"/>
              <a:gd name="T16" fmla="*/ 1190 w 1821"/>
              <a:gd name="T17" fmla="*/ 759 h 763"/>
              <a:gd name="T18" fmla="*/ 1414 w 1821"/>
              <a:gd name="T19" fmla="*/ 727 h 763"/>
              <a:gd name="T20" fmla="*/ 1609 w 1821"/>
              <a:gd name="T21" fmla="*/ 679 h 763"/>
              <a:gd name="T22" fmla="*/ 1821 w 1821"/>
              <a:gd name="T23" fmla="*/ 611 h 7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21" h="763">
                <a:moveTo>
                  <a:pt x="0" y="0"/>
                </a:moveTo>
                <a:cubicBezTo>
                  <a:pt x="8" y="28"/>
                  <a:pt x="28" y="109"/>
                  <a:pt x="51" y="163"/>
                </a:cubicBezTo>
                <a:cubicBezTo>
                  <a:pt x="74" y="217"/>
                  <a:pt x="103" y="277"/>
                  <a:pt x="137" y="327"/>
                </a:cubicBezTo>
                <a:cubicBezTo>
                  <a:pt x="171" y="377"/>
                  <a:pt x="209" y="423"/>
                  <a:pt x="253" y="464"/>
                </a:cubicBezTo>
                <a:cubicBezTo>
                  <a:pt x="297" y="505"/>
                  <a:pt x="351" y="543"/>
                  <a:pt x="403" y="576"/>
                </a:cubicBezTo>
                <a:cubicBezTo>
                  <a:pt x="455" y="609"/>
                  <a:pt x="512" y="641"/>
                  <a:pt x="563" y="663"/>
                </a:cubicBezTo>
                <a:cubicBezTo>
                  <a:pt x="614" y="685"/>
                  <a:pt x="649" y="696"/>
                  <a:pt x="710" y="711"/>
                </a:cubicBezTo>
                <a:cubicBezTo>
                  <a:pt x="771" y="726"/>
                  <a:pt x="851" y="744"/>
                  <a:pt x="931" y="752"/>
                </a:cubicBezTo>
                <a:cubicBezTo>
                  <a:pt x="1011" y="760"/>
                  <a:pt x="1110" y="763"/>
                  <a:pt x="1190" y="759"/>
                </a:cubicBezTo>
                <a:cubicBezTo>
                  <a:pt x="1270" y="755"/>
                  <a:pt x="1344" y="740"/>
                  <a:pt x="1414" y="727"/>
                </a:cubicBezTo>
                <a:cubicBezTo>
                  <a:pt x="1484" y="714"/>
                  <a:pt x="1541" y="698"/>
                  <a:pt x="1609" y="679"/>
                </a:cubicBezTo>
                <a:cubicBezTo>
                  <a:pt x="1677" y="660"/>
                  <a:pt x="1777" y="625"/>
                  <a:pt x="1821" y="611"/>
                </a:cubicBezTo>
              </a:path>
            </a:pathLst>
          </a:custGeom>
          <a:noFill/>
          <a:ln w="190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46" name="Text Box 37"/>
          <p:cNvSpPr txBox="1">
            <a:spLocks noChangeArrowheads="1"/>
          </p:cNvSpPr>
          <p:nvPr/>
        </p:nvSpPr>
        <p:spPr bwMode="auto">
          <a:xfrm>
            <a:off x="3798919" y="5561509"/>
            <a:ext cx="17811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altLang="de-DE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extrapolation from </a:t>
            </a:r>
          </a:p>
          <a:p>
            <a:pPr eaLnBrk="0" hangingPunct="0"/>
            <a:r>
              <a:rPr lang="en-US" altLang="de-DE" sz="1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fit to high-energy data</a:t>
            </a:r>
            <a:endParaRPr lang="en-US" altLang="de-DE" sz="1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38"/>
          <p:cNvSpPr txBox="1">
            <a:spLocks noChangeArrowheads="1"/>
          </p:cNvSpPr>
          <p:nvPr/>
        </p:nvSpPr>
        <p:spPr bwMode="auto">
          <a:xfrm>
            <a:off x="1398619" y="4515346"/>
            <a:ext cx="11865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altLang="de-DE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screened S(E)</a:t>
            </a:r>
            <a:endParaRPr lang="en-US" altLang="de-DE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AutoShape 39"/>
          <p:cNvSpPr>
            <a:spLocks noChangeArrowheads="1"/>
          </p:cNvSpPr>
          <p:nvPr/>
        </p:nvSpPr>
        <p:spPr bwMode="auto">
          <a:xfrm>
            <a:off x="1089057" y="4824909"/>
            <a:ext cx="152400" cy="1073150"/>
          </a:xfrm>
          <a:prstGeom prst="upDownArrow">
            <a:avLst>
              <a:gd name="adj1" fmla="val 27083"/>
              <a:gd name="adj2" fmla="val 103408"/>
            </a:avLst>
          </a:prstGeom>
          <a:gradFill rotWithShape="0">
            <a:gsLst>
              <a:gs pos="0">
                <a:srgbClr val="800000"/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49" name="Text Box 40"/>
          <p:cNvSpPr txBox="1">
            <a:spLocks noChangeArrowheads="1"/>
          </p:cNvSpPr>
          <p:nvPr/>
        </p:nvSpPr>
        <p:spPr bwMode="auto">
          <a:xfrm>
            <a:off x="1855819" y="4818559"/>
            <a:ext cx="13435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altLang="de-DE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fit to measured</a:t>
            </a:r>
          </a:p>
          <a:p>
            <a:pPr eaLnBrk="0" hangingPunct="0"/>
            <a:r>
              <a:rPr lang="en-US" altLang="de-DE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low-energy data</a:t>
            </a:r>
            <a:endParaRPr lang="en-US" altLang="de-DE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41"/>
          <p:cNvSpPr txBox="1">
            <a:spLocks noChangeArrowheads="1"/>
          </p:cNvSpPr>
          <p:nvPr/>
        </p:nvSpPr>
        <p:spPr bwMode="auto">
          <a:xfrm>
            <a:off x="1133507" y="5283696"/>
            <a:ext cx="54053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de-DE" altLang="de-DE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 </a:t>
            </a:r>
            <a:r>
              <a:rPr lang="de-DE" altLang="de-DE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altLang="de-DE" sz="14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de-DE" altLang="de-DE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42"/>
          <p:cNvSpPr>
            <a:spLocks noChangeArrowheads="1"/>
          </p:cNvSpPr>
          <p:nvPr/>
        </p:nvSpPr>
        <p:spPr bwMode="auto">
          <a:xfrm>
            <a:off x="7167014" y="4374798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altLang="de-DE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endParaRPr lang="en-US" altLang="de-DE" sz="14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grpSp>
        <p:nvGrpSpPr>
          <p:cNvPr id="52" name="Group 43"/>
          <p:cNvGrpSpPr>
            <a:grpSpLocks/>
          </p:cNvGrpSpPr>
          <p:nvPr/>
        </p:nvGrpSpPr>
        <p:grpSpPr bwMode="auto">
          <a:xfrm>
            <a:off x="4151752" y="4365104"/>
            <a:ext cx="4884744" cy="828427"/>
            <a:chOff x="576" y="3369"/>
            <a:chExt cx="3077" cy="482"/>
          </a:xfrm>
        </p:grpSpPr>
        <p:sp>
          <p:nvSpPr>
            <p:cNvPr id="123" name="Rectangle 44"/>
            <p:cNvSpPr>
              <a:spLocks noChangeArrowheads="1"/>
            </p:cNvSpPr>
            <p:nvPr/>
          </p:nvSpPr>
          <p:spPr bwMode="auto">
            <a:xfrm>
              <a:off x="1056" y="3369"/>
              <a:ext cx="471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de-DE" dirty="0">
                  <a:solidFill>
                    <a:srgbClr val="800000"/>
                  </a:solidFill>
                  <a:sym typeface="Symbol" panose="05050102010706020507" pitchFamily="18" charset="2"/>
                </a:rPr>
                <a:t> </a:t>
              </a:r>
              <a:r>
                <a:rPr lang="en-US" altLang="de-DE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de-DE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altLang="de-DE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(E)</a:t>
              </a:r>
            </a:p>
          </p:txBody>
        </p:sp>
        <p:sp>
          <p:nvSpPr>
            <p:cNvPr id="124" name="Rectangle 45"/>
            <p:cNvSpPr>
              <a:spLocks noChangeArrowheads="1"/>
            </p:cNvSpPr>
            <p:nvPr/>
          </p:nvSpPr>
          <p:spPr bwMode="auto">
            <a:xfrm>
              <a:off x="960" y="3609"/>
              <a:ext cx="569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de-DE" dirty="0">
                  <a:sym typeface="Symbol" panose="05050102010706020507" pitchFamily="18" charset="2"/>
                </a:rPr>
                <a:t>   </a:t>
              </a:r>
              <a:r>
                <a:rPr lang="en-US" altLang="de-DE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de-DE" baseline="-250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b</a:t>
              </a:r>
              <a:r>
                <a:rPr lang="en-US" altLang="de-DE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(E)</a:t>
              </a:r>
            </a:p>
          </p:txBody>
        </p:sp>
        <p:sp>
          <p:nvSpPr>
            <p:cNvPr id="125" name="Line 46"/>
            <p:cNvSpPr>
              <a:spLocks noChangeShapeType="1"/>
            </p:cNvSpPr>
            <p:nvPr/>
          </p:nvSpPr>
          <p:spPr bwMode="auto">
            <a:xfrm>
              <a:off x="1101" y="3604"/>
              <a:ext cx="46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26" name="Rectangle 47"/>
            <p:cNvSpPr>
              <a:spLocks noChangeArrowheads="1"/>
            </p:cNvSpPr>
            <p:nvPr/>
          </p:nvSpPr>
          <p:spPr bwMode="auto">
            <a:xfrm>
              <a:off x="576" y="3487"/>
              <a:ext cx="528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de-DE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f(E)</a:t>
              </a:r>
              <a:r>
                <a:rPr lang="en-US" altLang="de-DE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=</a:t>
              </a:r>
              <a:endPara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127" name="Rectangle 48"/>
            <p:cNvSpPr>
              <a:spLocks noChangeArrowheads="1"/>
            </p:cNvSpPr>
            <p:nvPr/>
          </p:nvSpPr>
          <p:spPr bwMode="auto">
            <a:xfrm>
              <a:off x="1745" y="3369"/>
              <a:ext cx="420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de-DE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altLang="de-DE" baseline="-25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altLang="de-DE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(E)</a:t>
              </a:r>
            </a:p>
          </p:txBody>
        </p:sp>
        <p:sp>
          <p:nvSpPr>
            <p:cNvPr id="128" name="Line 49"/>
            <p:cNvSpPr>
              <a:spLocks noChangeShapeType="1"/>
            </p:cNvSpPr>
            <p:nvPr/>
          </p:nvSpPr>
          <p:spPr bwMode="auto">
            <a:xfrm>
              <a:off x="1743" y="3604"/>
              <a:ext cx="51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29" name="Rectangle 50"/>
            <p:cNvSpPr>
              <a:spLocks noChangeArrowheads="1"/>
            </p:cNvSpPr>
            <p:nvPr/>
          </p:nvSpPr>
          <p:spPr bwMode="auto">
            <a:xfrm>
              <a:off x="1858" y="3659"/>
              <a:ext cx="1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eaLnBrk="0" hangingPunct="0"/>
              <a:endParaRPr lang="de-DE" altLang="de-DE" sz="1400">
                <a:sym typeface="Symbol" panose="05050102010706020507" pitchFamily="18" charset="2"/>
              </a:endParaRPr>
            </a:p>
          </p:txBody>
        </p:sp>
        <p:sp>
          <p:nvSpPr>
            <p:cNvPr id="130" name="Text Box 51"/>
            <p:cNvSpPr txBox="1">
              <a:spLocks noChangeArrowheads="1"/>
            </p:cNvSpPr>
            <p:nvPr/>
          </p:nvSpPr>
          <p:spPr bwMode="auto">
            <a:xfrm>
              <a:off x="1584" y="3487"/>
              <a:ext cx="198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de-DE" altLang="de-D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Rectangle 52"/>
            <p:cNvSpPr>
              <a:spLocks noChangeArrowheads="1"/>
            </p:cNvSpPr>
            <p:nvPr/>
          </p:nvSpPr>
          <p:spPr bwMode="auto">
            <a:xfrm>
              <a:off x="1728" y="3609"/>
              <a:ext cx="465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de-DE" sz="1400" dirty="0">
                  <a:sym typeface="Symbol" panose="05050102010706020507" pitchFamily="18" charset="2"/>
                </a:rPr>
                <a:t> </a:t>
              </a:r>
              <a:r>
                <a:rPr lang="en-US" altLang="de-DE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altLang="de-DE" baseline="-2500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b</a:t>
              </a:r>
              <a:r>
                <a:rPr lang="en-US" altLang="de-DE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(E)</a:t>
              </a:r>
              <a:endPara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132" name="Line 53"/>
            <p:cNvSpPr>
              <a:spLocks noChangeShapeType="1"/>
            </p:cNvSpPr>
            <p:nvPr/>
          </p:nvSpPr>
          <p:spPr bwMode="auto">
            <a:xfrm>
              <a:off x="2429" y="3600"/>
              <a:ext cx="336" cy="0"/>
            </a:xfrm>
            <a:prstGeom prst="line">
              <a:avLst/>
            </a:prstGeom>
            <a:noFill/>
            <a:ln w="1905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33" name="Text Box 54"/>
            <p:cNvSpPr txBox="1">
              <a:spLocks noChangeArrowheads="1"/>
            </p:cNvSpPr>
            <p:nvPr/>
          </p:nvSpPr>
          <p:spPr bwMode="auto">
            <a:xfrm>
              <a:off x="2230" y="3489"/>
              <a:ext cx="198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de-DE" altLang="de-D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Rectangle 55"/>
            <p:cNvSpPr>
              <a:spLocks noChangeArrowheads="1"/>
            </p:cNvSpPr>
            <p:nvPr/>
          </p:nvSpPr>
          <p:spPr bwMode="auto">
            <a:xfrm>
              <a:off x="2378" y="3634"/>
              <a:ext cx="508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de-DE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E + </a:t>
              </a:r>
              <a:r>
                <a:rPr lang="en-US" altLang="de-DE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U</a:t>
              </a:r>
              <a:r>
                <a:rPr lang="en-US" altLang="de-DE" baseline="-25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e</a:t>
              </a:r>
              <a:endParaRPr lang="en-US" altLang="de-DE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135" name="Rectangle 56"/>
            <p:cNvSpPr>
              <a:spLocks noChangeArrowheads="1"/>
            </p:cNvSpPr>
            <p:nvPr/>
          </p:nvSpPr>
          <p:spPr bwMode="auto">
            <a:xfrm>
              <a:off x="2784" y="3465"/>
              <a:ext cx="869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de-DE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exp</a:t>
              </a:r>
              <a:r>
                <a:rPr lang="en-US" altLang="de-DE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(</a:t>
              </a:r>
              <a:r>
                <a:rPr lang="en-US" altLang="de-DE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U</a:t>
              </a:r>
              <a:r>
                <a:rPr lang="en-US" altLang="de-DE" baseline="-25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e</a:t>
              </a:r>
              <a:r>
                <a:rPr lang="en-US" altLang="de-DE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/E)</a:t>
              </a:r>
              <a:endParaRPr lang="de-DE" altLang="de-DE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</p:grpSp>
      <p:sp>
        <p:nvSpPr>
          <p:cNvPr id="54" name="Text Box 58"/>
          <p:cNvSpPr txBox="1">
            <a:spLocks noChangeArrowheads="1"/>
          </p:cNvSpPr>
          <p:nvPr/>
        </p:nvSpPr>
        <p:spPr bwMode="auto">
          <a:xfrm>
            <a:off x="540000" y="2924944"/>
            <a:ext cx="18517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alt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stellar plasmas:</a:t>
            </a:r>
            <a:endParaRPr lang="en-US" altLang="de-D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Box 67"/>
          <p:cNvSpPr txBox="1">
            <a:spLocks noChangeArrowheads="1"/>
          </p:cNvSpPr>
          <p:nvPr/>
        </p:nvSpPr>
        <p:spPr bwMode="auto">
          <a:xfrm>
            <a:off x="2413528" y="2945486"/>
            <a:ext cx="30107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ions in sea of free electrons</a:t>
            </a:r>
          </a:p>
          <a:p>
            <a:pPr eaLnBrk="0" hangingPunct="0"/>
            <a:r>
              <a:rPr lang="en-US" alt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Debye-</a:t>
            </a:r>
            <a:r>
              <a:rPr lang="en-US" alt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Hückel</a:t>
            </a:r>
            <a:r>
              <a:rPr lang="en-US" alt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radius </a:t>
            </a:r>
            <a:r>
              <a:rPr lang="de-DE" altLang="de-DE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de-DE" altLang="de-DE" sz="1400" baseline="-25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de-DE" altLang="de-DE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(</a:t>
            </a:r>
            <a:r>
              <a:rPr lang="de-DE" altLang="de-DE" sz="14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de-DE" altLang="de-DE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de-DE" altLang="de-DE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)</a:t>
            </a:r>
            <a:r>
              <a:rPr lang="de-DE" altLang="de-DE" sz="1400" baseline="30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½</a:t>
            </a:r>
            <a:endParaRPr lang="en-US" alt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 Box 68"/>
          <p:cNvSpPr txBox="1">
            <a:spLocks noChangeArrowheads="1"/>
          </p:cNvSpPr>
          <p:nvPr/>
        </p:nvSpPr>
        <p:spPr bwMode="auto">
          <a:xfrm>
            <a:off x="2082006" y="7183958"/>
            <a:ext cx="4994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de-DE" altLang="de-DE">
                <a:solidFill>
                  <a:srgbClr val="800000"/>
                </a:solidFill>
              </a:rPr>
              <a:t>PROBLEM: </a:t>
            </a:r>
            <a:r>
              <a:rPr lang="de-DE" altLang="de-DE"/>
              <a:t>experimental Ue</a:t>
            </a:r>
            <a:r>
              <a:rPr lang="de-DE" altLang="de-DE">
                <a:solidFill>
                  <a:srgbClr val="800000"/>
                </a:solidFill>
              </a:rPr>
              <a:t> &gt;&gt;</a:t>
            </a:r>
            <a:r>
              <a:rPr lang="de-DE" altLang="de-DE"/>
              <a:t> theoretical Ue</a:t>
            </a:r>
          </a:p>
        </p:txBody>
      </p:sp>
      <p:grpSp>
        <p:nvGrpSpPr>
          <p:cNvPr id="138" name="Gruppieren 137"/>
          <p:cNvGrpSpPr/>
          <p:nvPr/>
        </p:nvGrpSpPr>
        <p:grpSpPr>
          <a:xfrm>
            <a:off x="5552281" y="548680"/>
            <a:ext cx="2646878" cy="536638"/>
            <a:chOff x="5552281" y="602654"/>
            <a:chExt cx="2646878" cy="536638"/>
          </a:xfrm>
        </p:grpSpPr>
        <p:sp>
          <p:nvSpPr>
            <p:cNvPr id="137" name="Text Box 7"/>
            <p:cNvSpPr txBox="1">
              <a:spLocks noChangeArrowheads="1"/>
            </p:cNvSpPr>
            <p:nvPr/>
          </p:nvSpPr>
          <p:spPr bwMode="auto">
            <a:xfrm>
              <a:off x="5552281" y="602654"/>
              <a:ext cx="264687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altLang="de-DE" dirty="0">
                  <a:sym typeface="Symbol" panose="05050102010706020507" pitchFamily="18" charset="2"/>
                </a:rPr>
                <a:t></a:t>
              </a:r>
              <a:r>
                <a:rPr lang="en-US" altLang="de-DE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(E) = S(E)</a:t>
              </a:r>
              <a:r>
                <a:rPr lang="en-US" altLang="de-DE" dirty="0">
                  <a:sym typeface="Symbol" panose="05050102010706020507" pitchFamily="18" charset="2"/>
                </a:rPr>
                <a:t> </a:t>
              </a:r>
              <a:r>
                <a:rPr lang="en-US" altLang="de-DE" dirty="0" smtClean="0">
                  <a:sym typeface="Symbol" panose="05050102010706020507" pitchFamily="18" charset="2"/>
                </a:rPr>
                <a:t> </a:t>
              </a:r>
              <a:r>
                <a:rPr lang="en-US" altLang="de-DE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 </a:t>
              </a:r>
              <a:r>
                <a:rPr lang="en-US" altLang="de-DE" dirty="0" smtClean="0">
                  <a:sym typeface="Symbol" panose="05050102010706020507" pitchFamily="18" charset="2"/>
                </a:rPr>
                <a:t> </a:t>
              </a:r>
              <a:r>
                <a:rPr lang="en-US" altLang="de-DE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exp</a:t>
              </a:r>
              <a:r>
                <a:rPr lang="en-US" altLang="de-DE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(-</a:t>
              </a:r>
              <a:r>
                <a:rPr lang="en-US" altLang="de-DE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US" altLang="de-DE" dirty="0">
                  <a:sym typeface="Symbol" panose="05050102010706020507" pitchFamily="18" charset="2"/>
                </a:rPr>
                <a:t></a:t>
              </a:r>
              <a:r>
                <a:rPr lang="en-US" altLang="de-DE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r>
                <a:rPr lang="en-US" altLang="de-DE" sz="2400" dirty="0">
                  <a:sym typeface="Symbol" panose="05050102010706020507" pitchFamily="18" charset="2"/>
                </a:rPr>
                <a:t> </a:t>
              </a:r>
              <a:endParaRPr lang="en-US" altLang="de-DE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feld 8"/>
                <p:cNvSpPr txBox="1"/>
                <p:nvPr/>
              </p:nvSpPr>
              <p:spPr>
                <a:xfrm>
                  <a:off x="6814062" y="620688"/>
                  <a:ext cx="206210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den>
                        </m:f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" name="Textfeld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4062" y="620688"/>
                  <a:ext cx="206210" cy="51860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6140624" y="3289251"/>
            <a:ext cx="152400" cy="165100"/>
          </a:xfrm>
          <a:prstGeom prst="ellipse">
            <a:avLst/>
          </a:prstGeom>
          <a:solidFill>
            <a:srgbClr val="333399"/>
          </a:solidFill>
          <a:ln w="12700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6024736" y="3328938"/>
            <a:ext cx="36513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6064424" y="3206701"/>
            <a:ext cx="36512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5" name="Oval 62"/>
          <p:cNvSpPr>
            <a:spLocks noChangeArrowheads="1"/>
          </p:cNvSpPr>
          <p:nvPr/>
        </p:nvSpPr>
        <p:spPr bwMode="auto">
          <a:xfrm>
            <a:off x="6178724" y="3549601"/>
            <a:ext cx="36512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6" name="Oval 63"/>
          <p:cNvSpPr>
            <a:spLocks noChangeArrowheads="1"/>
          </p:cNvSpPr>
          <p:nvPr/>
        </p:nvSpPr>
        <p:spPr bwMode="auto">
          <a:xfrm>
            <a:off x="6064424" y="349403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7" name="Oval 64"/>
          <p:cNvSpPr>
            <a:spLocks noChangeArrowheads="1"/>
          </p:cNvSpPr>
          <p:nvPr/>
        </p:nvSpPr>
        <p:spPr bwMode="auto">
          <a:xfrm>
            <a:off x="6293024" y="3536901"/>
            <a:ext cx="36512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8" name="Oval 65"/>
          <p:cNvSpPr>
            <a:spLocks noChangeArrowheads="1"/>
          </p:cNvSpPr>
          <p:nvPr/>
        </p:nvSpPr>
        <p:spPr bwMode="auto">
          <a:xfrm>
            <a:off x="6369224" y="3454351"/>
            <a:ext cx="36512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" name="Oval 66"/>
          <p:cNvSpPr>
            <a:spLocks noChangeArrowheads="1"/>
          </p:cNvSpPr>
          <p:nvPr/>
        </p:nvSpPr>
        <p:spPr bwMode="auto">
          <a:xfrm>
            <a:off x="6369224" y="3289251"/>
            <a:ext cx="36512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5912024" y="2916188"/>
            <a:ext cx="152400" cy="165100"/>
          </a:xfrm>
          <a:prstGeom prst="ellipse">
            <a:avLst/>
          </a:prstGeom>
          <a:solidFill>
            <a:srgbClr val="333399"/>
          </a:solidFill>
          <a:ln w="12700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5951711" y="2751088"/>
            <a:ext cx="36513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5796136" y="2955876"/>
            <a:ext cx="36513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3" name="Oval 72"/>
          <p:cNvSpPr>
            <a:spLocks noChangeArrowheads="1"/>
          </p:cNvSpPr>
          <p:nvPr/>
        </p:nvSpPr>
        <p:spPr bwMode="auto">
          <a:xfrm>
            <a:off x="5835824" y="283363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5950124" y="3176538"/>
            <a:ext cx="36512" cy="38100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5" name="Oval 74"/>
          <p:cNvSpPr>
            <a:spLocks noChangeArrowheads="1"/>
          </p:cNvSpPr>
          <p:nvPr/>
        </p:nvSpPr>
        <p:spPr bwMode="auto">
          <a:xfrm>
            <a:off x="5835824" y="3120976"/>
            <a:ext cx="36512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6" name="Oval 75"/>
          <p:cNvSpPr>
            <a:spLocks noChangeArrowheads="1"/>
          </p:cNvSpPr>
          <p:nvPr/>
        </p:nvSpPr>
        <p:spPr bwMode="auto">
          <a:xfrm>
            <a:off x="6140624" y="316383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7" name="Oval 76"/>
          <p:cNvSpPr>
            <a:spLocks noChangeArrowheads="1"/>
          </p:cNvSpPr>
          <p:nvPr/>
        </p:nvSpPr>
        <p:spPr bwMode="auto">
          <a:xfrm>
            <a:off x="6140624" y="308128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8" name="Oval 77"/>
          <p:cNvSpPr>
            <a:spLocks noChangeArrowheads="1"/>
          </p:cNvSpPr>
          <p:nvPr/>
        </p:nvSpPr>
        <p:spPr bwMode="auto">
          <a:xfrm>
            <a:off x="6140624" y="291618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6064424" y="2793951"/>
            <a:ext cx="36512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0" name="Oval 79"/>
          <p:cNvSpPr>
            <a:spLocks noChangeArrowheads="1"/>
          </p:cNvSpPr>
          <p:nvPr/>
        </p:nvSpPr>
        <p:spPr bwMode="auto">
          <a:xfrm>
            <a:off x="6597824" y="3411488"/>
            <a:ext cx="152400" cy="165100"/>
          </a:xfrm>
          <a:prstGeom prst="ellipse">
            <a:avLst/>
          </a:prstGeom>
          <a:solidFill>
            <a:srgbClr val="333399"/>
          </a:solidFill>
          <a:ln w="12700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1" name="Oval 80"/>
          <p:cNvSpPr>
            <a:spLocks noChangeArrowheads="1"/>
          </p:cNvSpPr>
          <p:nvPr/>
        </p:nvSpPr>
        <p:spPr bwMode="auto">
          <a:xfrm>
            <a:off x="6637511" y="3246388"/>
            <a:ext cx="36513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2" name="Oval 81"/>
          <p:cNvSpPr>
            <a:spLocks noChangeArrowheads="1"/>
          </p:cNvSpPr>
          <p:nvPr/>
        </p:nvSpPr>
        <p:spPr bwMode="auto">
          <a:xfrm>
            <a:off x="6481936" y="3451176"/>
            <a:ext cx="36513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6521624" y="332893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4" name="Oval 83"/>
          <p:cNvSpPr>
            <a:spLocks noChangeArrowheads="1"/>
          </p:cNvSpPr>
          <p:nvPr/>
        </p:nvSpPr>
        <p:spPr bwMode="auto">
          <a:xfrm>
            <a:off x="6635924" y="3671838"/>
            <a:ext cx="36512" cy="38100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5" name="Oval 84"/>
          <p:cNvSpPr>
            <a:spLocks noChangeArrowheads="1"/>
          </p:cNvSpPr>
          <p:nvPr/>
        </p:nvSpPr>
        <p:spPr bwMode="auto">
          <a:xfrm>
            <a:off x="6521624" y="3616276"/>
            <a:ext cx="36512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6" name="Oval 85"/>
          <p:cNvSpPr>
            <a:spLocks noChangeArrowheads="1"/>
          </p:cNvSpPr>
          <p:nvPr/>
        </p:nvSpPr>
        <p:spPr bwMode="auto">
          <a:xfrm>
            <a:off x="6750224" y="365913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7" name="Oval 86"/>
          <p:cNvSpPr>
            <a:spLocks noChangeArrowheads="1"/>
          </p:cNvSpPr>
          <p:nvPr/>
        </p:nvSpPr>
        <p:spPr bwMode="auto">
          <a:xfrm>
            <a:off x="6826424" y="357658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8" name="Oval 87"/>
          <p:cNvSpPr>
            <a:spLocks noChangeArrowheads="1"/>
          </p:cNvSpPr>
          <p:nvPr/>
        </p:nvSpPr>
        <p:spPr bwMode="auto">
          <a:xfrm>
            <a:off x="6826424" y="341148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9" name="Oval 88"/>
          <p:cNvSpPr>
            <a:spLocks noChangeArrowheads="1"/>
          </p:cNvSpPr>
          <p:nvPr/>
        </p:nvSpPr>
        <p:spPr bwMode="auto">
          <a:xfrm>
            <a:off x="6750224" y="3289251"/>
            <a:ext cx="36512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0" name="Oval 89"/>
          <p:cNvSpPr>
            <a:spLocks noChangeArrowheads="1"/>
          </p:cNvSpPr>
          <p:nvPr/>
        </p:nvSpPr>
        <p:spPr bwMode="auto">
          <a:xfrm>
            <a:off x="6674024" y="2585988"/>
            <a:ext cx="152400" cy="165100"/>
          </a:xfrm>
          <a:prstGeom prst="ellipse">
            <a:avLst/>
          </a:prstGeom>
          <a:solidFill>
            <a:srgbClr val="333399"/>
          </a:solidFill>
          <a:ln w="12700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1" name="Oval 90"/>
          <p:cNvSpPr>
            <a:spLocks noChangeArrowheads="1"/>
          </p:cNvSpPr>
          <p:nvPr/>
        </p:nvSpPr>
        <p:spPr bwMode="auto">
          <a:xfrm>
            <a:off x="6713711" y="2420888"/>
            <a:ext cx="36513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2" name="Oval 91"/>
          <p:cNvSpPr>
            <a:spLocks noChangeArrowheads="1"/>
          </p:cNvSpPr>
          <p:nvPr/>
        </p:nvSpPr>
        <p:spPr bwMode="auto">
          <a:xfrm>
            <a:off x="6558136" y="2625676"/>
            <a:ext cx="36513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3" name="Oval 92"/>
          <p:cNvSpPr>
            <a:spLocks noChangeArrowheads="1"/>
          </p:cNvSpPr>
          <p:nvPr/>
        </p:nvSpPr>
        <p:spPr bwMode="auto">
          <a:xfrm>
            <a:off x="6597824" y="250343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" name="Oval 93"/>
          <p:cNvSpPr>
            <a:spLocks noChangeArrowheads="1"/>
          </p:cNvSpPr>
          <p:nvPr/>
        </p:nvSpPr>
        <p:spPr bwMode="auto">
          <a:xfrm>
            <a:off x="6712124" y="2846338"/>
            <a:ext cx="36512" cy="38100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5" name="Oval 94"/>
          <p:cNvSpPr>
            <a:spLocks noChangeArrowheads="1"/>
          </p:cNvSpPr>
          <p:nvPr/>
        </p:nvSpPr>
        <p:spPr bwMode="auto">
          <a:xfrm>
            <a:off x="6597824" y="2790776"/>
            <a:ext cx="36512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" name="Oval 95"/>
          <p:cNvSpPr>
            <a:spLocks noChangeArrowheads="1"/>
          </p:cNvSpPr>
          <p:nvPr/>
        </p:nvSpPr>
        <p:spPr bwMode="auto">
          <a:xfrm>
            <a:off x="6826424" y="283363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7" name="Oval 96"/>
          <p:cNvSpPr>
            <a:spLocks noChangeArrowheads="1"/>
          </p:cNvSpPr>
          <p:nvPr/>
        </p:nvSpPr>
        <p:spPr bwMode="auto">
          <a:xfrm>
            <a:off x="6902624" y="275108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" name="Oval 97"/>
          <p:cNvSpPr>
            <a:spLocks noChangeArrowheads="1"/>
          </p:cNvSpPr>
          <p:nvPr/>
        </p:nvSpPr>
        <p:spPr bwMode="auto">
          <a:xfrm>
            <a:off x="6902624" y="258598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9" name="Oval 98"/>
          <p:cNvSpPr>
            <a:spLocks noChangeArrowheads="1"/>
          </p:cNvSpPr>
          <p:nvPr/>
        </p:nvSpPr>
        <p:spPr bwMode="auto">
          <a:xfrm>
            <a:off x="6826424" y="2463751"/>
            <a:ext cx="36512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" name="Oval 99"/>
          <p:cNvSpPr>
            <a:spLocks noChangeArrowheads="1"/>
          </p:cNvSpPr>
          <p:nvPr/>
        </p:nvSpPr>
        <p:spPr bwMode="auto">
          <a:xfrm>
            <a:off x="6369224" y="2998738"/>
            <a:ext cx="152400" cy="165100"/>
          </a:xfrm>
          <a:prstGeom prst="ellipse">
            <a:avLst/>
          </a:prstGeom>
          <a:solidFill>
            <a:srgbClr val="333399"/>
          </a:solidFill>
          <a:ln w="12700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1" name="Oval 100"/>
          <p:cNvSpPr>
            <a:spLocks noChangeArrowheads="1"/>
          </p:cNvSpPr>
          <p:nvPr/>
        </p:nvSpPr>
        <p:spPr bwMode="auto">
          <a:xfrm>
            <a:off x="6253336" y="3038426"/>
            <a:ext cx="36513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" name="Oval 101"/>
          <p:cNvSpPr>
            <a:spLocks noChangeArrowheads="1"/>
          </p:cNvSpPr>
          <p:nvPr/>
        </p:nvSpPr>
        <p:spPr bwMode="auto">
          <a:xfrm>
            <a:off x="6293024" y="291618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" name="Oval 102"/>
          <p:cNvSpPr>
            <a:spLocks noChangeArrowheads="1"/>
          </p:cNvSpPr>
          <p:nvPr/>
        </p:nvSpPr>
        <p:spPr bwMode="auto">
          <a:xfrm>
            <a:off x="6293024" y="3203526"/>
            <a:ext cx="36512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4" name="Oval 103"/>
          <p:cNvSpPr>
            <a:spLocks noChangeArrowheads="1"/>
          </p:cNvSpPr>
          <p:nvPr/>
        </p:nvSpPr>
        <p:spPr bwMode="auto">
          <a:xfrm>
            <a:off x="6521624" y="324638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5" name="Oval 104"/>
          <p:cNvSpPr>
            <a:spLocks noChangeArrowheads="1"/>
          </p:cNvSpPr>
          <p:nvPr/>
        </p:nvSpPr>
        <p:spPr bwMode="auto">
          <a:xfrm>
            <a:off x="6597824" y="316383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6" name="Oval 105"/>
          <p:cNvSpPr>
            <a:spLocks noChangeArrowheads="1"/>
          </p:cNvSpPr>
          <p:nvPr/>
        </p:nvSpPr>
        <p:spPr bwMode="auto">
          <a:xfrm>
            <a:off x="6597824" y="299873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7" name="Oval 106"/>
          <p:cNvSpPr>
            <a:spLocks noChangeArrowheads="1"/>
          </p:cNvSpPr>
          <p:nvPr/>
        </p:nvSpPr>
        <p:spPr bwMode="auto">
          <a:xfrm>
            <a:off x="6521624" y="2876501"/>
            <a:ext cx="36512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8" name="Oval 107"/>
          <p:cNvSpPr>
            <a:spLocks noChangeArrowheads="1"/>
          </p:cNvSpPr>
          <p:nvPr/>
        </p:nvSpPr>
        <p:spPr bwMode="auto">
          <a:xfrm>
            <a:off x="6216824" y="2585988"/>
            <a:ext cx="152400" cy="165100"/>
          </a:xfrm>
          <a:prstGeom prst="ellipse">
            <a:avLst/>
          </a:prstGeom>
          <a:solidFill>
            <a:srgbClr val="333399"/>
          </a:solidFill>
          <a:ln w="12700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9" name="Oval 108"/>
          <p:cNvSpPr>
            <a:spLocks noChangeArrowheads="1"/>
          </p:cNvSpPr>
          <p:nvPr/>
        </p:nvSpPr>
        <p:spPr bwMode="auto">
          <a:xfrm>
            <a:off x="6256511" y="2420888"/>
            <a:ext cx="36513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0" name="Oval 109"/>
          <p:cNvSpPr>
            <a:spLocks noChangeArrowheads="1"/>
          </p:cNvSpPr>
          <p:nvPr/>
        </p:nvSpPr>
        <p:spPr bwMode="auto">
          <a:xfrm>
            <a:off x="6100936" y="2625676"/>
            <a:ext cx="36513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" name="Oval 110"/>
          <p:cNvSpPr>
            <a:spLocks noChangeArrowheads="1"/>
          </p:cNvSpPr>
          <p:nvPr/>
        </p:nvSpPr>
        <p:spPr bwMode="auto">
          <a:xfrm>
            <a:off x="6140624" y="250343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" name="Oval 111"/>
          <p:cNvSpPr>
            <a:spLocks noChangeArrowheads="1"/>
          </p:cNvSpPr>
          <p:nvPr/>
        </p:nvSpPr>
        <p:spPr bwMode="auto">
          <a:xfrm>
            <a:off x="6254924" y="2846338"/>
            <a:ext cx="36512" cy="38100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" name="Oval 112"/>
          <p:cNvSpPr>
            <a:spLocks noChangeArrowheads="1"/>
          </p:cNvSpPr>
          <p:nvPr/>
        </p:nvSpPr>
        <p:spPr bwMode="auto">
          <a:xfrm>
            <a:off x="6140624" y="2790776"/>
            <a:ext cx="36512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4" name="Oval 113"/>
          <p:cNvSpPr>
            <a:spLocks noChangeArrowheads="1"/>
          </p:cNvSpPr>
          <p:nvPr/>
        </p:nvSpPr>
        <p:spPr bwMode="auto">
          <a:xfrm>
            <a:off x="6369224" y="283363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5" name="Oval 114"/>
          <p:cNvSpPr>
            <a:spLocks noChangeArrowheads="1"/>
          </p:cNvSpPr>
          <p:nvPr/>
        </p:nvSpPr>
        <p:spPr bwMode="auto">
          <a:xfrm>
            <a:off x="6445424" y="275108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6" name="Oval 115"/>
          <p:cNvSpPr>
            <a:spLocks noChangeArrowheads="1"/>
          </p:cNvSpPr>
          <p:nvPr/>
        </p:nvSpPr>
        <p:spPr bwMode="auto">
          <a:xfrm>
            <a:off x="6445424" y="258598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7" name="Oval 116"/>
          <p:cNvSpPr>
            <a:spLocks noChangeArrowheads="1"/>
          </p:cNvSpPr>
          <p:nvPr/>
        </p:nvSpPr>
        <p:spPr bwMode="auto">
          <a:xfrm>
            <a:off x="6369224" y="2463751"/>
            <a:ext cx="36512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8" name="Oval 117"/>
          <p:cNvSpPr>
            <a:spLocks noChangeArrowheads="1"/>
          </p:cNvSpPr>
          <p:nvPr/>
        </p:nvSpPr>
        <p:spPr bwMode="auto">
          <a:xfrm>
            <a:off x="6826424" y="2998738"/>
            <a:ext cx="152400" cy="165100"/>
          </a:xfrm>
          <a:prstGeom prst="ellipse">
            <a:avLst/>
          </a:prstGeom>
          <a:solidFill>
            <a:srgbClr val="333399"/>
          </a:solidFill>
          <a:ln w="12700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9" name="Oval 118"/>
          <p:cNvSpPr>
            <a:spLocks noChangeArrowheads="1"/>
          </p:cNvSpPr>
          <p:nvPr/>
        </p:nvSpPr>
        <p:spPr bwMode="auto">
          <a:xfrm>
            <a:off x="6710536" y="3038426"/>
            <a:ext cx="36513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0" name="Oval 119"/>
          <p:cNvSpPr>
            <a:spLocks noChangeArrowheads="1"/>
          </p:cNvSpPr>
          <p:nvPr/>
        </p:nvSpPr>
        <p:spPr bwMode="auto">
          <a:xfrm>
            <a:off x="6750224" y="291618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1" name="Oval 120"/>
          <p:cNvSpPr>
            <a:spLocks noChangeArrowheads="1"/>
          </p:cNvSpPr>
          <p:nvPr/>
        </p:nvSpPr>
        <p:spPr bwMode="auto">
          <a:xfrm>
            <a:off x="6864524" y="3259088"/>
            <a:ext cx="36512" cy="38100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2" name="Oval 121"/>
          <p:cNvSpPr>
            <a:spLocks noChangeArrowheads="1"/>
          </p:cNvSpPr>
          <p:nvPr/>
        </p:nvSpPr>
        <p:spPr bwMode="auto">
          <a:xfrm>
            <a:off x="6750224" y="3203526"/>
            <a:ext cx="36512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6" name="Oval 122"/>
          <p:cNvSpPr>
            <a:spLocks noChangeArrowheads="1"/>
          </p:cNvSpPr>
          <p:nvPr/>
        </p:nvSpPr>
        <p:spPr bwMode="auto">
          <a:xfrm>
            <a:off x="6978824" y="324638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9" name="Oval 123"/>
          <p:cNvSpPr>
            <a:spLocks noChangeArrowheads="1"/>
          </p:cNvSpPr>
          <p:nvPr/>
        </p:nvSpPr>
        <p:spPr bwMode="auto">
          <a:xfrm>
            <a:off x="7055024" y="316383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" name="Oval 124"/>
          <p:cNvSpPr>
            <a:spLocks noChangeArrowheads="1"/>
          </p:cNvSpPr>
          <p:nvPr/>
        </p:nvSpPr>
        <p:spPr bwMode="auto">
          <a:xfrm>
            <a:off x="7055024" y="2998738"/>
            <a:ext cx="36512" cy="39688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1" name="Oval 125"/>
          <p:cNvSpPr>
            <a:spLocks noChangeArrowheads="1"/>
          </p:cNvSpPr>
          <p:nvPr/>
        </p:nvSpPr>
        <p:spPr bwMode="auto">
          <a:xfrm>
            <a:off x="6978824" y="2876501"/>
            <a:ext cx="36512" cy="39687"/>
          </a:xfrm>
          <a:prstGeom prst="ellipse">
            <a:avLst/>
          </a:prstGeom>
          <a:solidFill>
            <a:srgbClr val="800000"/>
          </a:solidFill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42" name="Group 21"/>
          <p:cNvGrpSpPr>
            <a:grpSpLocks/>
          </p:cNvGrpSpPr>
          <p:nvPr/>
        </p:nvGrpSpPr>
        <p:grpSpPr bwMode="auto">
          <a:xfrm>
            <a:off x="1259632" y="874911"/>
            <a:ext cx="2979737" cy="1978025"/>
            <a:chOff x="3143" y="1367"/>
            <a:chExt cx="1877" cy="1246"/>
          </a:xfrm>
        </p:grpSpPr>
        <p:sp>
          <p:nvSpPr>
            <p:cNvPr id="143" name="AutoShape 22" descr="40%"/>
            <p:cNvSpPr>
              <a:spLocks noChangeArrowheads="1"/>
            </p:cNvSpPr>
            <p:nvPr/>
          </p:nvSpPr>
          <p:spPr bwMode="auto">
            <a:xfrm rot="-5400000">
              <a:off x="3832" y="1978"/>
              <a:ext cx="555" cy="248"/>
            </a:xfrm>
            <a:prstGeom prst="cloudCallout">
              <a:avLst>
                <a:gd name="adj1" fmla="val -5644"/>
                <a:gd name="adj2" fmla="val 10579"/>
              </a:avLst>
            </a:prstGeom>
            <a:pattFill prst="pct40">
              <a:fgClr>
                <a:srgbClr val="990000"/>
              </a:fgClr>
              <a:bgClr>
                <a:schemeClr val="bg1"/>
              </a:bgClr>
            </a:pattFill>
            <a:ln w="127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0" hangingPunct="0"/>
              <a:endParaRPr lang="de-DE" altLang="de-DE" sz="1400"/>
            </a:p>
          </p:txBody>
        </p:sp>
        <p:sp>
          <p:nvSpPr>
            <p:cNvPr id="144" name="Freeform 23"/>
            <p:cNvSpPr>
              <a:spLocks/>
            </p:cNvSpPr>
            <p:nvPr/>
          </p:nvSpPr>
          <p:spPr bwMode="auto">
            <a:xfrm>
              <a:off x="3143" y="1367"/>
              <a:ext cx="986" cy="1012"/>
            </a:xfrm>
            <a:custGeom>
              <a:avLst/>
              <a:gdLst>
                <a:gd name="T0" fmla="*/ 5 w 959"/>
                <a:gd name="T1" fmla="*/ 938 h 938"/>
                <a:gd name="T2" fmla="*/ 5 w 959"/>
                <a:gd name="T3" fmla="*/ 266 h 938"/>
                <a:gd name="T4" fmla="*/ 17 w 959"/>
                <a:gd name="T5" fmla="*/ 14 h 938"/>
                <a:gd name="T6" fmla="*/ 107 w 959"/>
                <a:gd name="T7" fmla="*/ 182 h 938"/>
                <a:gd name="T8" fmla="*/ 215 w 959"/>
                <a:gd name="T9" fmla="*/ 350 h 938"/>
                <a:gd name="T10" fmla="*/ 383 w 959"/>
                <a:gd name="T11" fmla="*/ 536 h 938"/>
                <a:gd name="T12" fmla="*/ 521 w 959"/>
                <a:gd name="T13" fmla="*/ 656 h 938"/>
                <a:gd name="T14" fmla="*/ 665 w 959"/>
                <a:gd name="T15" fmla="*/ 734 h 938"/>
                <a:gd name="T16" fmla="*/ 821 w 959"/>
                <a:gd name="T17" fmla="*/ 812 h 938"/>
                <a:gd name="T18" fmla="*/ 911 w 959"/>
                <a:gd name="T19" fmla="*/ 860 h 938"/>
                <a:gd name="T20" fmla="*/ 959 w 959"/>
                <a:gd name="T21" fmla="*/ 932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9" h="938">
                  <a:moveTo>
                    <a:pt x="5" y="938"/>
                  </a:moveTo>
                  <a:cubicBezTo>
                    <a:pt x="5" y="666"/>
                    <a:pt x="3" y="420"/>
                    <a:pt x="5" y="266"/>
                  </a:cubicBezTo>
                  <a:cubicBezTo>
                    <a:pt x="7" y="112"/>
                    <a:pt x="0" y="28"/>
                    <a:pt x="17" y="14"/>
                  </a:cubicBezTo>
                  <a:cubicBezTo>
                    <a:pt x="34" y="0"/>
                    <a:pt x="74" y="126"/>
                    <a:pt x="107" y="182"/>
                  </a:cubicBezTo>
                  <a:cubicBezTo>
                    <a:pt x="140" y="238"/>
                    <a:pt x="169" y="291"/>
                    <a:pt x="215" y="350"/>
                  </a:cubicBezTo>
                  <a:cubicBezTo>
                    <a:pt x="261" y="409"/>
                    <a:pt x="332" y="485"/>
                    <a:pt x="383" y="536"/>
                  </a:cubicBezTo>
                  <a:cubicBezTo>
                    <a:pt x="434" y="587"/>
                    <a:pt x="474" y="623"/>
                    <a:pt x="521" y="656"/>
                  </a:cubicBezTo>
                  <a:cubicBezTo>
                    <a:pt x="568" y="689"/>
                    <a:pt x="615" y="708"/>
                    <a:pt x="665" y="734"/>
                  </a:cubicBezTo>
                  <a:cubicBezTo>
                    <a:pt x="715" y="760"/>
                    <a:pt x="780" y="791"/>
                    <a:pt x="821" y="812"/>
                  </a:cubicBezTo>
                  <a:cubicBezTo>
                    <a:pt x="862" y="833"/>
                    <a:pt x="888" y="840"/>
                    <a:pt x="911" y="860"/>
                  </a:cubicBezTo>
                  <a:lnTo>
                    <a:pt x="959" y="932"/>
                  </a:lnTo>
                </a:path>
              </a:pathLst>
            </a:custGeom>
            <a:noFill/>
            <a:ln w="19050" cap="flat">
              <a:solidFill>
                <a:srgbClr val="8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Text Box 24"/>
            <p:cNvSpPr txBox="1">
              <a:spLocks noChangeArrowheads="1"/>
            </p:cNvSpPr>
            <p:nvPr/>
          </p:nvSpPr>
          <p:spPr bwMode="auto">
            <a:xfrm>
              <a:off x="3148" y="2051"/>
              <a:ext cx="59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altLang="de-DE" sz="1400">
                  <a:solidFill>
                    <a:srgbClr val="800000"/>
                  </a:solidFill>
                </a:rPr>
                <a:t>screened</a:t>
              </a:r>
            </a:p>
          </p:txBody>
        </p:sp>
        <p:sp>
          <p:nvSpPr>
            <p:cNvPr id="146" name="Line 25"/>
            <p:cNvSpPr>
              <a:spLocks noChangeShapeType="1"/>
            </p:cNvSpPr>
            <p:nvPr/>
          </p:nvSpPr>
          <p:spPr bwMode="auto">
            <a:xfrm>
              <a:off x="4134" y="2232"/>
              <a:ext cx="886" cy="0"/>
            </a:xfrm>
            <a:prstGeom prst="line">
              <a:avLst/>
            </a:prstGeom>
            <a:noFill/>
            <a:ln w="19050">
              <a:solidFill>
                <a:srgbClr val="990000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7" name="Text Box 26"/>
            <p:cNvSpPr txBox="1">
              <a:spLocks noChangeArrowheads="1"/>
            </p:cNvSpPr>
            <p:nvPr/>
          </p:nvSpPr>
          <p:spPr bwMode="auto">
            <a:xfrm>
              <a:off x="4333" y="2025"/>
              <a:ext cx="4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altLang="de-DE" sz="1400">
                  <a:solidFill>
                    <a:srgbClr val="336699"/>
                  </a:solidFill>
                </a:rPr>
                <a:t>E</a:t>
              </a:r>
              <a:r>
                <a:rPr lang="de-DE" altLang="de-DE" sz="1400"/>
                <a:t> + </a:t>
              </a:r>
              <a:r>
                <a:rPr lang="de-DE" altLang="de-DE" sz="1400">
                  <a:solidFill>
                    <a:srgbClr val="800000"/>
                  </a:solidFill>
                </a:rPr>
                <a:t>U</a:t>
              </a:r>
              <a:r>
                <a:rPr lang="de-DE" altLang="de-DE" sz="1400" baseline="-25000">
                  <a:solidFill>
                    <a:srgbClr val="990000"/>
                  </a:solidFill>
                </a:rPr>
                <a:t>e</a:t>
              </a:r>
              <a:endParaRPr lang="de-DE" altLang="de-DE" sz="1400"/>
            </a:p>
          </p:txBody>
        </p:sp>
        <p:sp>
          <p:nvSpPr>
            <p:cNvPr id="148" name="Text Box 27"/>
            <p:cNvSpPr txBox="1">
              <a:spLocks noChangeArrowheads="1"/>
            </p:cNvSpPr>
            <p:nvPr/>
          </p:nvSpPr>
          <p:spPr bwMode="auto">
            <a:xfrm>
              <a:off x="4026" y="2421"/>
              <a:ext cx="35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de-DE" altLang="de-DE" sz="1400"/>
                <a:t>R</a:t>
              </a:r>
              <a:r>
                <a:rPr lang="de-DE" altLang="de-DE" sz="1400" baseline="-25000"/>
                <a:t>D</a:t>
              </a:r>
              <a:endParaRPr lang="de-DE" altLang="de-DE" sz="1400"/>
            </a:p>
          </p:txBody>
        </p:sp>
      </p:grpSp>
    </p:spTree>
    <p:extLst>
      <p:ext uri="{BB962C8B-B14F-4D97-AF65-F5344CB8AC3E}">
        <p14:creationId xmlns:p14="http://schemas.microsoft.com/office/powerpoint/2010/main" val="230025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 animBg="1"/>
      <p:bldP spid="44" grpId="0"/>
      <p:bldP spid="45" grpId="0" animBg="1"/>
      <p:bldP spid="46" grpId="0"/>
      <p:bldP spid="47" grpId="0"/>
      <p:bldP spid="48" grpId="0" animBg="1"/>
      <p:bldP spid="49" grpId="0"/>
      <p:bldP spid="50" grpId="0"/>
      <p:bldP spid="51" grpId="0"/>
      <p:bldP spid="54" grpId="0"/>
      <p:bldP spid="63" grpId="0"/>
      <p:bldP spid="60" grpId="0" animBg="1"/>
      <p:bldP spid="61" grpId="0" animBg="1"/>
      <p:bldP spid="62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36" grpId="0" animBg="1"/>
      <p:bldP spid="139" grpId="0" animBg="1"/>
      <p:bldP spid="140" grpId="0" animBg="1"/>
      <p:bldP spid="1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" y="554401"/>
            <a:ext cx="9208654" cy="60056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LUNA @ </a:t>
            </a:r>
            <a:r>
              <a:rPr lang="en-US" dirty="0" err="1" smtClean="0"/>
              <a:t>Laboratori</a:t>
            </a:r>
            <a:r>
              <a:rPr lang="en-US" dirty="0" smtClean="0"/>
              <a:t> </a:t>
            </a:r>
            <a:r>
              <a:rPr lang="en-US" dirty="0" err="1" smtClean="0"/>
              <a:t>Nazionali</a:t>
            </a:r>
            <a:r>
              <a:rPr lang="en-US" dirty="0" smtClean="0"/>
              <a:t> Gran </a:t>
            </a:r>
            <a:r>
              <a:rPr lang="en-US" dirty="0" err="1" smtClean="0"/>
              <a:t>Sasso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000" y="3239995"/>
            <a:ext cx="4989677" cy="328664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00"/>
            <a:ext cx="5133975" cy="28575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40000" y="3960000"/>
            <a:ext cx="2756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4-50 </a:t>
            </a:r>
            <a:r>
              <a:rPr lang="en-US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accelerator</a:t>
            </a:r>
          </a:p>
          <a:p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p-, </a:t>
            </a:r>
            <a:r>
              <a:rPr lang="el-GR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beams</a:t>
            </a:r>
            <a:r>
              <a:rPr lang="de-DE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1 mA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40000" y="5400000"/>
            <a:ext cx="2457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of pp-chains</a:t>
            </a:r>
          </a:p>
          <a:p>
            <a:pPr algn="ctr"/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e.g. </a:t>
            </a:r>
            <a:r>
              <a:rPr lang="en-US" sz="2400" baseline="30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+ </a:t>
            </a:r>
            <a:r>
              <a:rPr lang="en-US" sz="2400" baseline="30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580000" y="1260000"/>
            <a:ext cx="3512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Rock as passive shielding</a:t>
            </a:r>
          </a:p>
          <a:p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ray background reduction ~ 10</a:t>
            </a:r>
            <a:r>
              <a:rPr lang="en-US" sz="2400" baseline="30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</a:p>
        </p:txBody>
      </p:sp>
    </p:spTree>
    <p:extLst>
      <p:ext uri="{BB962C8B-B14F-4D97-AF65-F5344CB8AC3E}">
        <p14:creationId xmlns:p14="http://schemas.microsoft.com/office/powerpoint/2010/main" val="34827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rates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720000" y="720000"/>
                <a:ext cx="3110147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inside the sun:</a:t>
                </a:r>
                <a:endParaRPr lang="en-US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Luminosity L</a:t>
                </a:r>
                <a14:m>
                  <m:oMath xmlns:m="http://schemas.openxmlformats.org/officeDocument/2006/math">
                    <m:r>
                      <a:rPr lang="en-US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⊙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2·10</a:t>
                </a:r>
                <a:r>
                  <a:rPr lang="en-US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39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MeV/s</a:t>
                </a:r>
              </a:p>
              <a:p>
                <a:endParaRPr lang="en-US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Q-value         Q = 26.73 MeV</a:t>
                </a: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720000"/>
                <a:ext cx="3110147" cy="1323439"/>
              </a:xfrm>
              <a:prstGeom prst="rect">
                <a:avLst/>
              </a:prstGeom>
              <a:blipFill>
                <a:blip r:embed="rId3"/>
                <a:stretch>
                  <a:fillRect l="-1569" t="-2304" r="-1176" b="-64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4355976" y="1320164"/>
                <a:ext cx="2033954" cy="5597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⨀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⨀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38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1320164"/>
                <a:ext cx="2033954" cy="5597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6728773" y="1916832"/>
            <a:ext cx="2435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luminosity is the total amount of energy produced in a star and radiated into space in form of E-M radiation per time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0000" y="3095972"/>
            <a:ext cx="13179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lab: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 ~ 10%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~ mA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~ mg/cm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&lt; s &lt;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2700000" y="3113750"/>
                <a:ext cx="2755050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𝑙𝑎𝑏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type m:val="lin"/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𝑎𝑣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000" y="3113750"/>
                <a:ext cx="2755050" cy="298415"/>
              </a:xfrm>
              <a:prstGeom prst="rect">
                <a:avLst/>
              </a:prstGeom>
              <a:blipFill>
                <a:blip r:embed="rId5"/>
                <a:stretch>
                  <a:fillRect t="-159184" r="-18363" b="-22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2700000" y="3815972"/>
            <a:ext cx="3252814" cy="369332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 / month &lt;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&lt; event / day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700000" y="4535972"/>
            <a:ext cx="287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 rate ≥ background rate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700000" y="5399972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cosmic ray flux at the sea level ~ 2·10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700000" y="5795972"/>
            <a:ext cx="427232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a 10 cm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 ~ 2000 events / day !!!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07" y="2960843"/>
            <a:ext cx="2181600" cy="8726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07" y="554400"/>
            <a:ext cx="218025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6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/>
      <p:bldP spid="12" grpId="0"/>
      <p:bldP spid="13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reactions in the laboratory &amp; in space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" y="804862"/>
            <a:ext cx="7972425" cy="524827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1260000"/>
            <a:ext cx="4090035" cy="163601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" y="3672000"/>
            <a:ext cx="3036094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6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LUNA II </a:t>
            </a:r>
            <a:r>
              <a:rPr lang="en-US" sz="1800" dirty="0" smtClean="0">
                <a:solidFill>
                  <a:schemeClr val="tx1"/>
                </a:solidFill>
              </a:rPr>
              <a:t>upgrade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900000"/>
            <a:ext cx="6270171" cy="4310743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360000" y="6264000"/>
            <a:ext cx="2972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Inline-Cockcroft-Walton power supply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833711" y="1484784"/>
            <a:ext cx="220445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– 400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accelerator laboratory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p-,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beams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≤ 1 mA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40000" y="5262299"/>
            <a:ext cx="6293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of p-capture on CNO nuclei (CNO-cycles) </a:t>
            </a:r>
          </a:p>
          <a:p>
            <a:pPr algn="ctr"/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l-GR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-capture on light nuclei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8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LUNA II </a:t>
            </a:r>
            <a:r>
              <a:rPr lang="en-US" sz="1800" dirty="0" smtClean="0">
                <a:solidFill>
                  <a:schemeClr val="tx1"/>
                </a:solidFill>
              </a:rPr>
              <a:t>400 </a:t>
            </a:r>
            <a:r>
              <a:rPr lang="en-US" sz="1800" dirty="0" err="1" smtClean="0">
                <a:solidFill>
                  <a:schemeClr val="tx1"/>
                </a:solidFill>
              </a:rPr>
              <a:t>keV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2164556" y="2532331"/>
            <a:ext cx="4884738" cy="3849688"/>
            <a:chOff x="336" y="3753"/>
            <a:chExt cx="3077" cy="2425"/>
          </a:xfrm>
        </p:grpSpPr>
        <p:sp>
          <p:nvSpPr>
            <p:cNvPr id="46" name="Text Box 8"/>
            <p:cNvSpPr txBox="1">
              <a:spLocks noChangeArrowheads="1"/>
            </p:cNvSpPr>
            <p:nvPr/>
          </p:nvSpPr>
          <p:spPr bwMode="auto">
            <a:xfrm>
              <a:off x="344" y="3753"/>
              <a:ext cx="980" cy="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1908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altLang="de-DE" sz="1200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Astrophysical region: </a:t>
              </a:r>
            </a:p>
            <a:p>
              <a:pPr algn="ctr"/>
              <a:r>
                <a:rPr lang="en-GB" altLang="de-DE" sz="1200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20-80 </a:t>
              </a:r>
              <a:r>
                <a:rPr lang="en-GB" altLang="de-DE" sz="1200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  <a:endParaRPr lang="en-US" altLang="de-DE" sz="12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7" name="Picture 9" descr="C:\Documents and Settings\maliotta\Desktop\ricerca\14np_sfactor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77"/>
            <a:stretch>
              <a:fillRect/>
            </a:stretch>
          </p:blipFill>
          <p:spPr bwMode="auto">
            <a:xfrm>
              <a:off x="336" y="4140"/>
              <a:ext cx="3077" cy="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ectangle 10"/>
            <p:cNvSpPr>
              <a:spLocks noChangeArrowheads="1"/>
            </p:cNvSpPr>
            <p:nvPr/>
          </p:nvSpPr>
          <p:spPr bwMode="auto">
            <a:xfrm>
              <a:off x="787" y="4244"/>
              <a:ext cx="96" cy="1678"/>
            </a:xfrm>
            <a:prstGeom prst="rect">
              <a:avLst/>
            </a:prstGeom>
            <a:solidFill>
              <a:srgbClr val="0033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190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49" name="AutoShape 11"/>
            <p:cNvSpPr>
              <a:spLocks noChangeArrowheads="1"/>
            </p:cNvSpPr>
            <p:nvPr/>
          </p:nvSpPr>
          <p:spPr bwMode="auto">
            <a:xfrm>
              <a:off x="2306" y="4312"/>
              <a:ext cx="431" cy="204"/>
            </a:xfrm>
            <a:prstGeom prst="roundRect">
              <a:avLst>
                <a:gd name="adj" fmla="val 21667"/>
              </a:avLst>
            </a:prstGeom>
            <a:noFill/>
            <a:ln w="19050">
              <a:solidFill>
                <a:srgbClr val="3366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190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50" name="Text Box 12"/>
            <p:cNvSpPr txBox="1">
              <a:spLocks noChangeArrowheads="1"/>
            </p:cNvSpPr>
            <p:nvPr/>
          </p:nvSpPr>
          <p:spPr bwMode="auto">
            <a:xfrm>
              <a:off x="2306" y="5673"/>
              <a:ext cx="637" cy="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19080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Angulo et al. 01</a:t>
              </a:r>
              <a:endParaRPr lang="en-US" altLang="de-DE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1" name="AutoShape 13"/>
            <p:cNvCxnSpPr>
              <a:cxnSpLocks noChangeShapeType="1"/>
              <a:stCxn id="46" idx="2"/>
              <a:endCxn id="48" idx="0"/>
            </p:cNvCxnSpPr>
            <p:nvPr/>
          </p:nvCxnSpPr>
          <p:spPr bwMode="auto">
            <a:xfrm rot="16200000" flipH="1">
              <a:off x="781" y="4190"/>
              <a:ext cx="108" cy="1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003300"/>
              </a:solidFill>
              <a:miter lim="800000"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5517357" y="572715"/>
            <a:ext cx="2100266" cy="2208213"/>
            <a:chOff x="240" y="912"/>
            <a:chExt cx="1323" cy="1391"/>
          </a:xfrm>
        </p:grpSpPr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849" y="1776"/>
              <a:ext cx="336" cy="31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842" y="1154"/>
              <a:ext cx="336" cy="31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178" y="1466"/>
              <a:ext cx="336" cy="31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842" y="1466"/>
              <a:ext cx="336" cy="31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506" y="1466"/>
              <a:ext cx="336" cy="31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506" y="1778"/>
              <a:ext cx="336" cy="31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506" y="1152"/>
              <a:ext cx="1009" cy="9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842" y="1164"/>
              <a:ext cx="0" cy="9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>
              <a:off x="1178" y="1164"/>
              <a:ext cx="0" cy="9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506" y="1778"/>
              <a:ext cx="10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506" y="1466"/>
              <a:ext cx="10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265" y="1832"/>
              <a:ext cx="20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240" y="1518"/>
              <a:ext cx="209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 Box 29"/>
            <p:cNvSpPr txBox="1">
              <a:spLocks noChangeArrowheads="1"/>
            </p:cNvSpPr>
            <p:nvPr/>
          </p:nvSpPr>
          <p:spPr bwMode="auto">
            <a:xfrm>
              <a:off x="240" y="1185"/>
              <a:ext cx="209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 flipV="1">
              <a:off x="645" y="1555"/>
              <a:ext cx="0" cy="3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>
              <a:off x="645" y="1565"/>
              <a:ext cx="336" cy="3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 flipV="1">
              <a:off x="987" y="1259"/>
              <a:ext cx="0" cy="374"/>
            </a:xfrm>
            <a:prstGeom prst="line">
              <a:avLst/>
            </a:prstGeom>
            <a:noFill/>
            <a:ln w="25400">
              <a:solidFill>
                <a:srgbClr val="A5002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>
              <a:off x="986" y="1258"/>
              <a:ext cx="336" cy="3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 flipH="1">
              <a:off x="650" y="1622"/>
              <a:ext cx="672" cy="3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5" name="Text Box 35"/>
            <p:cNvSpPr txBox="1">
              <a:spLocks noChangeArrowheads="1"/>
            </p:cNvSpPr>
            <p:nvPr/>
          </p:nvSpPr>
          <p:spPr bwMode="auto">
            <a:xfrm>
              <a:off x="1009" y="1891"/>
              <a:ext cx="2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200"/>
                <a:t>13</a:t>
              </a:r>
              <a:endParaRPr lang="en-US" altLang="de-DE" sz="1200"/>
            </a:p>
          </p:txBody>
        </p:sp>
        <p:sp>
          <p:nvSpPr>
            <p:cNvPr id="36" name="Text Box 36"/>
            <p:cNvSpPr txBox="1">
              <a:spLocks noChangeArrowheads="1"/>
            </p:cNvSpPr>
            <p:nvPr/>
          </p:nvSpPr>
          <p:spPr bwMode="auto">
            <a:xfrm>
              <a:off x="794" y="1175"/>
              <a:ext cx="2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200">
                  <a:solidFill>
                    <a:srgbClr val="A50021"/>
                  </a:solidFill>
                </a:rPr>
                <a:t>15</a:t>
              </a:r>
              <a:endParaRPr lang="en-US" altLang="de-DE" sz="1200">
                <a:solidFill>
                  <a:srgbClr val="A50021"/>
                </a:solidFill>
              </a:endParaRPr>
            </a:p>
          </p:txBody>
        </p:sp>
        <p:sp>
          <p:nvSpPr>
            <p:cNvPr id="37" name="Text Box 37"/>
            <p:cNvSpPr txBox="1">
              <a:spLocks noChangeArrowheads="1"/>
            </p:cNvSpPr>
            <p:nvPr/>
          </p:nvSpPr>
          <p:spPr bwMode="auto">
            <a:xfrm>
              <a:off x="458" y="1891"/>
              <a:ext cx="2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200"/>
                <a:t>12</a:t>
              </a:r>
              <a:endParaRPr lang="en-US" altLang="de-DE" sz="1200"/>
            </a:p>
          </p:txBody>
        </p:sp>
        <p:sp>
          <p:nvSpPr>
            <p:cNvPr id="38" name="Text Box 38"/>
            <p:cNvSpPr txBox="1">
              <a:spLocks noChangeArrowheads="1"/>
            </p:cNvSpPr>
            <p:nvPr/>
          </p:nvSpPr>
          <p:spPr bwMode="auto">
            <a:xfrm>
              <a:off x="458" y="1459"/>
              <a:ext cx="2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200"/>
                <a:t>13</a:t>
              </a:r>
              <a:endParaRPr lang="en-US" altLang="de-DE" sz="1200"/>
            </a:p>
          </p:txBody>
        </p:sp>
        <p:sp>
          <p:nvSpPr>
            <p:cNvPr id="39" name="Text Box 39"/>
            <p:cNvSpPr txBox="1">
              <a:spLocks noChangeArrowheads="1"/>
            </p:cNvSpPr>
            <p:nvPr/>
          </p:nvSpPr>
          <p:spPr bwMode="auto">
            <a:xfrm>
              <a:off x="794" y="1459"/>
              <a:ext cx="2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200">
                  <a:solidFill>
                    <a:srgbClr val="A50021"/>
                  </a:solidFill>
                </a:rPr>
                <a:t>14</a:t>
              </a:r>
              <a:endParaRPr lang="en-US" altLang="de-DE" sz="1200">
                <a:solidFill>
                  <a:srgbClr val="A50021"/>
                </a:solidFill>
              </a:endParaRPr>
            </a:p>
          </p:txBody>
        </p:sp>
        <p:sp>
          <p:nvSpPr>
            <p:cNvPr id="40" name="Text Box 40"/>
            <p:cNvSpPr txBox="1">
              <a:spLocks noChangeArrowheads="1"/>
            </p:cNvSpPr>
            <p:nvPr/>
          </p:nvSpPr>
          <p:spPr bwMode="auto">
            <a:xfrm>
              <a:off x="1345" y="1459"/>
              <a:ext cx="2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200"/>
                <a:t>15</a:t>
              </a:r>
              <a:endParaRPr lang="en-US" altLang="de-DE" sz="1200"/>
            </a:p>
          </p:txBody>
        </p:sp>
        <p:sp>
          <p:nvSpPr>
            <p:cNvPr id="41" name="Text Box 41"/>
            <p:cNvSpPr txBox="1">
              <a:spLocks noChangeArrowheads="1"/>
            </p:cNvSpPr>
            <p:nvPr/>
          </p:nvSpPr>
          <p:spPr bwMode="auto">
            <a:xfrm>
              <a:off x="554" y="2090"/>
              <a:ext cx="18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 Box 42"/>
            <p:cNvSpPr txBox="1">
              <a:spLocks noChangeArrowheads="1"/>
            </p:cNvSpPr>
            <p:nvPr/>
          </p:nvSpPr>
          <p:spPr bwMode="auto">
            <a:xfrm>
              <a:off x="890" y="2090"/>
              <a:ext cx="18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 Box 43"/>
            <p:cNvSpPr txBox="1">
              <a:spLocks noChangeArrowheads="1"/>
            </p:cNvSpPr>
            <p:nvPr/>
          </p:nvSpPr>
          <p:spPr bwMode="auto">
            <a:xfrm>
              <a:off x="1226" y="2090"/>
              <a:ext cx="18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 Box 44"/>
            <p:cNvSpPr txBox="1">
              <a:spLocks noChangeArrowheads="1"/>
            </p:cNvSpPr>
            <p:nvPr/>
          </p:nvSpPr>
          <p:spPr bwMode="auto">
            <a:xfrm>
              <a:off x="651" y="912"/>
              <a:ext cx="69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CNO cycle</a:t>
              </a:r>
              <a:endPara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Line 45"/>
            <p:cNvSpPr>
              <a:spLocks noChangeShapeType="1"/>
            </p:cNvSpPr>
            <p:nvPr/>
          </p:nvSpPr>
          <p:spPr bwMode="auto">
            <a:xfrm flipV="1">
              <a:off x="987" y="162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10" name="Text Box 46"/>
          <p:cNvSpPr txBox="1">
            <a:spLocks noChangeArrowheads="1"/>
          </p:cNvSpPr>
          <p:nvPr/>
        </p:nvSpPr>
        <p:spPr bwMode="auto">
          <a:xfrm>
            <a:off x="2502534" y="625540"/>
            <a:ext cx="1313180" cy="43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n-GB" alt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GB" alt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N(p,</a:t>
            </a:r>
            <a:r>
              <a:rPr lang="el-GR" alt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GB" alt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endParaRPr lang="en-GB" altLang="de-D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47"/>
          <p:cNvSpPr txBox="1">
            <a:spLocks noChangeArrowheads="1"/>
          </p:cNvSpPr>
          <p:nvPr/>
        </p:nvSpPr>
        <p:spPr bwMode="auto">
          <a:xfrm>
            <a:off x="1718545" y="1268760"/>
            <a:ext cx="3070071" cy="65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generation rate </a:t>
            </a:r>
          </a:p>
          <a:p>
            <a:pPr algn="ctr">
              <a:lnSpc>
                <a:spcPct val="110000"/>
              </a:lnSpc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 massive main sequence stars</a:t>
            </a:r>
            <a:endParaRPr lang="en-US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8"/>
          <p:cNvSpPr>
            <a:spLocks noChangeArrowheads="1"/>
          </p:cNvSpPr>
          <p:nvPr/>
        </p:nvSpPr>
        <p:spPr bwMode="auto">
          <a:xfrm>
            <a:off x="1783556" y="1902172"/>
            <a:ext cx="283443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slowest 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in CNO cycle)</a:t>
            </a:r>
            <a:endParaRPr lang="en-US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2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LUNA II </a:t>
            </a:r>
            <a:r>
              <a:rPr lang="en-US" sz="1800" dirty="0" smtClean="0">
                <a:solidFill>
                  <a:schemeClr val="tx1"/>
                </a:solidFill>
              </a:rPr>
              <a:t>400 </a:t>
            </a:r>
            <a:r>
              <a:rPr lang="en-US" sz="1800" dirty="0" err="1" smtClean="0">
                <a:solidFill>
                  <a:schemeClr val="tx1"/>
                </a:solidFill>
              </a:rPr>
              <a:t>keV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5517357" y="572715"/>
            <a:ext cx="2100266" cy="2208213"/>
            <a:chOff x="240" y="912"/>
            <a:chExt cx="1323" cy="1391"/>
          </a:xfrm>
        </p:grpSpPr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849" y="1776"/>
              <a:ext cx="336" cy="31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842" y="1154"/>
              <a:ext cx="336" cy="31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178" y="1466"/>
              <a:ext cx="336" cy="31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842" y="1466"/>
              <a:ext cx="336" cy="31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506" y="1466"/>
              <a:ext cx="336" cy="31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506" y="1778"/>
              <a:ext cx="336" cy="31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506" y="1152"/>
              <a:ext cx="1009" cy="9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842" y="1164"/>
              <a:ext cx="0" cy="9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>
              <a:off x="1178" y="1164"/>
              <a:ext cx="0" cy="9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506" y="1778"/>
              <a:ext cx="10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506" y="1466"/>
              <a:ext cx="10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265" y="1832"/>
              <a:ext cx="20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240" y="1518"/>
              <a:ext cx="209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 Box 29"/>
            <p:cNvSpPr txBox="1">
              <a:spLocks noChangeArrowheads="1"/>
            </p:cNvSpPr>
            <p:nvPr/>
          </p:nvSpPr>
          <p:spPr bwMode="auto">
            <a:xfrm>
              <a:off x="240" y="1185"/>
              <a:ext cx="209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 flipV="1">
              <a:off x="645" y="1555"/>
              <a:ext cx="0" cy="3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>
              <a:off x="645" y="1565"/>
              <a:ext cx="336" cy="3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 flipV="1">
              <a:off x="987" y="1259"/>
              <a:ext cx="0" cy="374"/>
            </a:xfrm>
            <a:prstGeom prst="line">
              <a:avLst/>
            </a:prstGeom>
            <a:noFill/>
            <a:ln w="25400">
              <a:solidFill>
                <a:srgbClr val="A5002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>
              <a:off x="986" y="1258"/>
              <a:ext cx="336" cy="3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 flipH="1">
              <a:off x="650" y="1622"/>
              <a:ext cx="672" cy="3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5" name="Text Box 35"/>
            <p:cNvSpPr txBox="1">
              <a:spLocks noChangeArrowheads="1"/>
            </p:cNvSpPr>
            <p:nvPr/>
          </p:nvSpPr>
          <p:spPr bwMode="auto">
            <a:xfrm>
              <a:off x="1009" y="1891"/>
              <a:ext cx="2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200"/>
                <a:t>13</a:t>
              </a:r>
              <a:endParaRPr lang="en-US" altLang="de-DE" sz="1200"/>
            </a:p>
          </p:txBody>
        </p:sp>
        <p:sp>
          <p:nvSpPr>
            <p:cNvPr id="36" name="Text Box 36"/>
            <p:cNvSpPr txBox="1">
              <a:spLocks noChangeArrowheads="1"/>
            </p:cNvSpPr>
            <p:nvPr/>
          </p:nvSpPr>
          <p:spPr bwMode="auto">
            <a:xfrm>
              <a:off x="794" y="1175"/>
              <a:ext cx="2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200">
                  <a:solidFill>
                    <a:srgbClr val="A50021"/>
                  </a:solidFill>
                </a:rPr>
                <a:t>15</a:t>
              </a:r>
              <a:endParaRPr lang="en-US" altLang="de-DE" sz="1200">
                <a:solidFill>
                  <a:srgbClr val="A50021"/>
                </a:solidFill>
              </a:endParaRPr>
            </a:p>
          </p:txBody>
        </p:sp>
        <p:sp>
          <p:nvSpPr>
            <p:cNvPr id="37" name="Text Box 37"/>
            <p:cNvSpPr txBox="1">
              <a:spLocks noChangeArrowheads="1"/>
            </p:cNvSpPr>
            <p:nvPr/>
          </p:nvSpPr>
          <p:spPr bwMode="auto">
            <a:xfrm>
              <a:off x="458" y="1891"/>
              <a:ext cx="2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200"/>
                <a:t>12</a:t>
              </a:r>
              <a:endParaRPr lang="en-US" altLang="de-DE" sz="1200"/>
            </a:p>
          </p:txBody>
        </p:sp>
        <p:sp>
          <p:nvSpPr>
            <p:cNvPr id="38" name="Text Box 38"/>
            <p:cNvSpPr txBox="1">
              <a:spLocks noChangeArrowheads="1"/>
            </p:cNvSpPr>
            <p:nvPr/>
          </p:nvSpPr>
          <p:spPr bwMode="auto">
            <a:xfrm>
              <a:off x="458" y="1459"/>
              <a:ext cx="2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200"/>
                <a:t>13</a:t>
              </a:r>
              <a:endParaRPr lang="en-US" altLang="de-DE" sz="1200"/>
            </a:p>
          </p:txBody>
        </p:sp>
        <p:sp>
          <p:nvSpPr>
            <p:cNvPr id="39" name="Text Box 39"/>
            <p:cNvSpPr txBox="1">
              <a:spLocks noChangeArrowheads="1"/>
            </p:cNvSpPr>
            <p:nvPr/>
          </p:nvSpPr>
          <p:spPr bwMode="auto">
            <a:xfrm>
              <a:off x="794" y="1459"/>
              <a:ext cx="2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200">
                  <a:solidFill>
                    <a:srgbClr val="A50021"/>
                  </a:solidFill>
                </a:rPr>
                <a:t>14</a:t>
              </a:r>
              <a:endParaRPr lang="en-US" altLang="de-DE" sz="1200">
                <a:solidFill>
                  <a:srgbClr val="A50021"/>
                </a:solidFill>
              </a:endParaRPr>
            </a:p>
          </p:txBody>
        </p:sp>
        <p:sp>
          <p:nvSpPr>
            <p:cNvPr id="40" name="Text Box 40"/>
            <p:cNvSpPr txBox="1">
              <a:spLocks noChangeArrowheads="1"/>
            </p:cNvSpPr>
            <p:nvPr/>
          </p:nvSpPr>
          <p:spPr bwMode="auto">
            <a:xfrm>
              <a:off x="1345" y="1459"/>
              <a:ext cx="2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200"/>
                <a:t>15</a:t>
              </a:r>
              <a:endParaRPr lang="en-US" altLang="de-DE" sz="1200"/>
            </a:p>
          </p:txBody>
        </p:sp>
        <p:sp>
          <p:nvSpPr>
            <p:cNvPr id="41" name="Text Box 41"/>
            <p:cNvSpPr txBox="1">
              <a:spLocks noChangeArrowheads="1"/>
            </p:cNvSpPr>
            <p:nvPr/>
          </p:nvSpPr>
          <p:spPr bwMode="auto">
            <a:xfrm>
              <a:off x="554" y="2090"/>
              <a:ext cx="18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 Box 42"/>
            <p:cNvSpPr txBox="1">
              <a:spLocks noChangeArrowheads="1"/>
            </p:cNvSpPr>
            <p:nvPr/>
          </p:nvSpPr>
          <p:spPr bwMode="auto">
            <a:xfrm>
              <a:off x="890" y="2090"/>
              <a:ext cx="18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 Box 43"/>
            <p:cNvSpPr txBox="1">
              <a:spLocks noChangeArrowheads="1"/>
            </p:cNvSpPr>
            <p:nvPr/>
          </p:nvSpPr>
          <p:spPr bwMode="auto">
            <a:xfrm>
              <a:off x="1226" y="2090"/>
              <a:ext cx="18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 Box 44"/>
            <p:cNvSpPr txBox="1">
              <a:spLocks noChangeArrowheads="1"/>
            </p:cNvSpPr>
            <p:nvPr/>
          </p:nvSpPr>
          <p:spPr bwMode="auto">
            <a:xfrm>
              <a:off x="651" y="912"/>
              <a:ext cx="69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r>
                <a:rPr lang="en-GB" altLang="de-DE" sz="1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CNO cycle</a:t>
              </a:r>
              <a:endPara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Line 45"/>
            <p:cNvSpPr>
              <a:spLocks noChangeShapeType="1"/>
            </p:cNvSpPr>
            <p:nvPr/>
          </p:nvSpPr>
          <p:spPr bwMode="auto">
            <a:xfrm flipV="1">
              <a:off x="987" y="162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10" name="Text Box 46"/>
          <p:cNvSpPr txBox="1">
            <a:spLocks noChangeArrowheads="1"/>
          </p:cNvSpPr>
          <p:nvPr/>
        </p:nvSpPr>
        <p:spPr bwMode="auto">
          <a:xfrm>
            <a:off x="2502534" y="625540"/>
            <a:ext cx="1313180" cy="43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n-GB" alt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GB" alt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N(p,</a:t>
            </a:r>
            <a:r>
              <a:rPr lang="el-GR" alt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de-DE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GB" alt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endParaRPr lang="en-GB" altLang="de-D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47"/>
          <p:cNvSpPr txBox="1">
            <a:spLocks noChangeArrowheads="1"/>
          </p:cNvSpPr>
          <p:nvPr/>
        </p:nvSpPr>
        <p:spPr bwMode="auto">
          <a:xfrm>
            <a:off x="1718545" y="1268760"/>
            <a:ext cx="3070071" cy="65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generation rate </a:t>
            </a:r>
          </a:p>
          <a:p>
            <a:pPr algn="ctr">
              <a:lnSpc>
                <a:spcPct val="110000"/>
              </a:lnSpc>
            </a:pP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 massive main sequence stars</a:t>
            </a:r>
            <a:endParaRPr lang="en-US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8"/>
          <p:cNvSpPr>
            <a:spLocks noChangeArrowheads="1"/>
          </p:cNvSpPr>
          <p:nvPr/>
        </p:nvSpPr>
        <p:spPr bwMode="auto">
          <a:xfrm>
            <a:off x="1783556" y="1902172"/>
            <a:ext cx="283443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slowest 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in CNO cycle)</a:t>
            </a:r>
            <a:endParaRPr lang="en-US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42"/>
          <p:cNvGrpSpPr>
            <a:grpSpLocks/>
          </p:cNvGrpSpPr>
          <p:nvPr/>
        </p:nvGrpSpPr>
        <p:grpSpPr bwMode="auto">
          <a:xfrm>
            <a:off x="2771775" y="3658770"/>
            <a:ext cx="3600450" cy="2401888"/>
            <a:chOff x="475" y="375"/>
            <a:chExt cx="2087" cy="1422"/>
          </a:xfrm>
        </p:grpSpPr>
        <p:pic>
          <p:nvPicPr>
            <p:cNvPr id="53" name="Picture 4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" y="375"/>
              <a:ext cx="2087" cy="1422"/>
            </a:xfrm>
            <a:prstGeom prst="rect">
              <a:avLst/>
            </a:prstGeom>
            <a:noFill/>
            <a:ln w="12700">
              <a:solidFill>
                <a:srgbClr val="3366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" name="Text Box 44"/>
            <p:cNvSpPr txBox="1">
              <a:spLocks noChangeArrowheads="1"/>
            </p:cNvSpPr>
            <p:nvPr/>
          </p:nvSpPr>
          <p:spPr bwMode="auto">
            <a:xfrm>
              <a:off x="730" y="527"/>
              <a:ext cx="1442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Symbol" panose="05050102010706020507" pitchFamily="18" charset="2"/>
                <a:buNone/>
              </a:pPr>
              <a:r>
                <a:rPr lang="en-GB" altLang="de-DE" sz="1200" dirty="0"/>
                <a:t>lowest measured </a:t>
              </a:r>
              <a:r>
                <a:rPr lang="en-GB" altLang="de-DE" sz="1200" dirty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en-GB" altLang="de-DE" sz="1200" dirty="0">
                  <a:solidFill>
                    <a:srgbClr val="FF0000"/>
                  </a:solidFill>
                </a:rPr>
                <a:t> = 0.24x10</a:t>
              </a:r>
              <a:r>
                <a:rPr lang="en-GB" altLang="de-DE" sz="1200" baseline="30000" dirty="0">
                  <a:solidFill>
                    <a:srgbClr val="FF0000"/>
                  </a:solidFill>
                </a:rPr>
                <a:t>-12</a:t>
              </a:r>
              <a:r>
                <a:rPr lang="en-GB" altLang="de-DE" sz="1200" dirty="0">
                  <a:solidFill>
                    <a:srgbClr val="FF0000"/>
                  </a:solidFill>
                </a:rPr>
                <a:t> barn</a:t>
              </a:r>
            </a:p>
          </p:txBody>
        </p:sp>
        <p:sp>
          <p:nvSpPr>
            <p:cNvPr id="55" name="Text Box 45"/>
            <p:cNvSpPr txBox="1">
              <a:spLocks noChangeArrowheads="1"/>
            </p:cNvSpPr>
            <p:nvPr/>
          </p:nvSpPr>
          <p:spPr bwMode="auto">
            <a:xfrm>
              <a:off x="1022" y="391"/>
              <a:ext cx="878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200" dirty="0">
                  <a:solidFill>
                    <a:srgbClr val="FF0000"/>
                  </a:solidFill>
                </a:rPr>
                <a:t>astrophysical S-factor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382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LUNA II </a:t>
            </a:r>
            <a:r>
              <a:rPr lang="en-US" sz="1800" dirty="0" smtClean="0">
                <a:solidFill>
                  <a:schemeClr val="tx1"/>
                </a:solidFill>
              </a:rPr>
              <a:t>400 </a:t>
            </a:r>
            <a:r>
              <a:rPr lang="en-US" sz="1800" dirty="0" err="1" smtClean="0">
                <a:solidFill>
                  <a:schemeClr val="tx1"/>
                </a:solidFill>
              </a:rPr>
              <a:t>keV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734800" y="819428"/>
            <a:ext cx="1324401" cy="369332"/>
          </a:xfrm>
          <a:prstGeom prst="rect">
            <a:avLst/>
          </a:prstGeom>
          <a:noFill/>
          <a:ln w="19050">
            <a:solidFill>
              <a:srgbClr val="336699"/>
            </a:solidFill>
            <a:miter lim="800000"/>
            <a:headEnd/>
            <a:tailEnd/>
          </a:ln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C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de-DE" altLang="de-DE" sz="1800" b="1" baseline="30000" dirty="0" smtClean="0">
                <a:solidFill>
                  <a:srgbClr val="FF0000"/>
                </a:solidFill>
              </a:rPr>
              <a:t>13</a:t>
            </a:r>
            <a:r>
              <a:rPr lang="de-DE" altLang="de-DE" sz="1800" b="1" dirty="0" smtClean="0">
                <a:solidFill>
                  <a:srgbClr val="FF0000"/>
                </a:solidFill>
              </a:rPr>
              <a:t>C(</a:t>
            </a:r>
            <a:r>
              <a:rPr lang="de-DE" altLang="de-DE" sz="18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,n)</a:t>
            </a:r>
            <a:r>
              <a:rPr lang="de-DE" altLang="de-DE" sz="1800" b="1" baseline="30000" dirty="0" smtClean="0">
                <a:solidFill>
                  <a:srgbClr val="FF0000"/>
                </a:solidFill>
                <a:sym typeface="Symbol" panose="05050102010706020507" pitchFamily="18" charset="2"/>
              </a:rPr>
              <a:t>16</a:t>
            </a:r>
            <a:r>
              <a:rPr lang="de-DE" altLang="de-DE" sz="18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O</a:t>
            </a:r>
            <a:endParaRPr lang="de-DE" altLang="de-DE" sz="1800" b="1" baseline="30000" dirty="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2627313" y="5613400"/>
            <a:ext cx="34964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 from sub-threshold states?</a:t>
            </a: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754063" y="6138863"/>
            <a:ext cx="7155613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mainly </a:t>
            </a:r>
            <a:r>
              <a:rPr lang="en-GB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hampered by cosmic background 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good case for underground investigation</a:t>
            </a:r>
            <a:endParaRPr lang="en-GB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5"/>
          <p:cNvSpPr txBox="1">
            <a:spLocks noChangeArrowheads="1"/>
          </p:cNvSpPr>
          <p:nvPr/>
        </p:nvSpPr>
        <p:spPr bwMode="auto">
          <a:xfrm>
            <a:off x="2482850" y="731838"/>
            <a:ext cx="39099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importance: 	s-process in AGB stars</a:t>
            </a:r>
          </a:p>
          <a:p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Gamow region: 	</a:t>
            </a:r>
            <a:r>
              <a:rPr lang="en-GB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130 - 250 </a:t>
            </a:r>
            <a:r>
              <a:rPr lang="en-GB" altLang="de-DE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GB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min. measured E: 	270 </a:t>
            </a:r>
            <a:r>
              <a:rPr lang="en-GB" alt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en-GB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6"/>
          <p:cNvGrpSpPr>
            <a:grpSpLocks/>
          </p:cNvGrpSpPr>
          <p:nvPr/>
        </p:nvGrpSpPr>
        <p:grpSpPr bwMode="auto">
          <a:xfrm>
            <a:off x="1835150" y="1960563"/>
            <a:ext cx="4929188" cy="3484562"/>
            <a:chOff x="286" y="917"/>
            <a:chExt cx="2296" cy="1651"/>
          </a:xfrm>
        </p:grpSpPr>
        <p:graphicFrame>
          <p:nvGraphicFramePr>
            <p:cNvPr id="51" name="Object 7"/>
            <p:cNvGraphicFramePr>
              <a:graphicFrameLocks noChangeAspect="1"/>
            </p:cNvGraphicFramePr>
            <p:nvPr/>
          </p:nvGraphicFramePr>
          <p:xfrm>
            <a:off x="286" y="995"/>
            <a:ext cx="2296" cy="15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7" name="PHOTO-PAINT" r:id="rId4" imgW="9333333" imgH="6666667" progId="CorelPhotoPaint.Image.12">
                    <p:embed/>
                  </p:oleObj>
                </mc:Choice>
                <mc:Fallback>
                  <p:oleObj name="PHOTO-PAINT" r:id="rId4" imgW="9333333" imgH="6666667" progId="CorelPhotoPaint.Image.12">
                    <p:embed/>
                    <p:pic>
                      <p:nvPicPr>
                        <p:cNvPr id="229383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6" y="995"/>
                          <a:ext cx="2296" cy="15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" name="Text Box 8"/>
            <p:cNvSpPr txBox="1">
              <a:spLocks noChangeArrowheads="1"/>
            </p:cNvSpPr>
            <p:nvPr/>
          </p:nvSpPr>
          <p:spPr bwMode="auto">
            <a:xfrm>
              <a:off x="668" y="917"/>
              <a:ext cx="1126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000">
                  <a:solidFill>
                    <a:srgbClr val="336699"/>
                  </a:solidFill>
                </a:rPr>
                <a:t>M. Heil, PhD Thesis - Karlsruhe, 2002</a:t>
              </a:r>
            </a:p>
          </p:txBody>
        </p:sp>
        <p:sp>
          <p:nvSpPr>
            <p:cNvPr id="57" name="Text Box 9"/>
            <p:cNvSpPr txBox="1">
              <a:spLocks noChangeArrowheads="1"/>
            </p:cNvSpPr>
            <p:nvPr/>
          </p:nvSpPr>
          <p:spPr bwMode="auto">
            <a:xfrm rot="-5400000">
              <a:off x="2166" y="1992"/>
              <a:ext cx="689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000">
                  <a:solidFill>
                    <a:srgbClr val="800000"/>
                  </a:solidFill>
                </a:rPr>
                <a:t>Courtesy: F. Strieder</a:t>
              </a:r>
            </a:p>
          </p:txBody>
        </p:sp>
      </p:grpSp>
      <p:pic>
        <p:nvPicPr>
          <p:cNvPr id="58" name="Picture 10" descr="image00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9775" y="685800"/>
            <a:ext cx="1295400" cy="10366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09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bun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t="5559" r="11116" b="1668"/>
          <a:stretch>
            <a:fillRect/>
          </a:stretch>
        </p:blipFill>
        <p:spPr bwMode="auto">
          <a:xfrm>
            <a:off x="1616075" y="188640"/>
            <a:ext cx="5576888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Synthesis of the trans-iron elements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831975" y="4436790"/>
            <a:ext cx="1686680" cy="61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altLang="de-DE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charged-particle </a:t>
            </a:r>
          </a:p>
          <a:p>
            <a:pPr>
              <a:lnSpc>
                <a:spcPct val="110000"/>
              </a:lnSpc>
            </a:pPr>
            <a:r>
              <a:rPr lang="en-GB" altLang="de-DE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induced reaction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481263" y="764902"/>
            <a:ext cx="1150937" cy="3384550"/>
          </a:xfrm>
          <a:prstGeom prst="rect">
            <a:avLst/>
          </a:prstGeom>
          <a:solidFill>
            <a:srgbClr val="FF0000">
              <a:alpha val="1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632200" y="764902"/>
            <a:ext cx="3313113" cy="3384550"/>
          </a:xfrm>
          <a:prstGeom prst="rect">
            <a:avLst/>
          </a:prstGeom>
          <a:solidFill>
            <a:srgbClr val="0000CC">
              <a:alpha val="15000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145088" y="4508227"/>
            <a:ext cx="16215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mainly neutron </a:t>
            </a:r>
          </a:p>
          <a:p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capture reaction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721376" y="5151165"/>
            <a:ext cx="21563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</a:t>
            </a:r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quiescent stages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stellar evolution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190625" y="6116365"/>
            <a:ext cx="3090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involve mainly </a:t>
            </a:r>
            <a:r>
              <a:rPr lang="en-GB" altLang="de-DE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 NUCLEI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857750" y="5157515"/>
            <a:ext cx="22958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mainly during </a:t>
            </a:r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explosive</a:t>
            </a:r>
          </a:p>
          <a:p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stages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stellar evolution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4570413" y="6116365"/>
            <a:ext cx="3382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involve mainly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UNSTABLE NUCLEI</a:t>
            </a:r>
          </a:p>
        </p:txBody>
      </p:sp>
      <p:sp>
        <p:nvSpPr>
          <p:cNvPr id="20" name="AutoShape 12"/>
          <p:cNvSpPr>
            <a:spLocks noChangeArrowheads="1"/>
          </p:cNvSpPr>
          <p:nvPr/>
        </p:nvSpPr>
        <p:spPr bwMode="auto">
          <a:xfrm rot="5400000">
            <a:off x="2516981" y="5840934"/>
            <a:ext cx="358775" cy="144462"/>
          </a:xfrm>
          <a:prstGeom prst="notchedRightArrow">
            <a:avLst>
              <a:gd name="adj1" fmla="val 50556"/>
              <a:gd name="adj2" fmla="val 145516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 rot="5400000">
            <a:off x="5830094" y="5840933"/>
            <a:ext cx="358775" cy="144463"/>
          </a:xfrm>
          <a:prstGeom prst="notchedRightArrow">
            <a:avLst>
              <a:gd name="adj1" fmla="val 50556"/>
              <a:gd name="adj2" fmla="val 145515"/>
            </a:avLst>
          </a:prstGeom>
          <a:solidFill>
            <a:srgbClr val="336699"/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21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nuclear processes and astrophysical sites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16" name="Group 2"/>
          <p:cNvGrpSpPr>
            <a:grpSpLocks/>
          </p:cNvGrpSpPr>
          <p:nvPr/>
        </p:nvGrpSpPr>
        <p:grpSpPr bwMode="auto">
          <a:xfrm>
            <a:off x="827088" y="908720"/>
            <a:ext cx="7777162" cy="4392612"/>
            <a:chOff x="476" y="391"/>
            <a:chExt cx="4763" cy="2586"/>
          </a:xfrm>
        </p:grpSpPr>
        <p:pic>
          <p:nvPicPr>
            <p:cNvPr id="17" name="Picture 3" descr="nuclides_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391"/>
              <a:ext cx="4763" cy="2586"/>
            </a:xfrm>
            <a:prstGeom prst="rect">
              <a:avLst/>
            </a:prstGeom>
            <a:noFill/>
            <a:ln w="15875">
              <a:solidFill>
                <a:srgbClr val="3366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3198" y="2659"/>
              <a:ext cx="1975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200">
                  <a:solidFill>
                    <a:srgbClr val="800000"/>
                  </a:solidFill>
                </a:rPr>
                <a:t>M.S. Smith and K.E. Rehm,</a:t>
              </a:r>
            </a:p>
            <a:p>
              <a:r>
                <a:rPr lang="en-GB" altLang="de-DE" sz="1200">
                  <a:solidFill>
                    <a:srgbClr val="800000"/>
                  </a:solidFill>
                </a:rPr>
                <a:t>Ann. Rev.  Nucl. Part. Sci, 51 (2001) 91-130</a:t>
              </a:r>
            </a:p>
          </p:txBody>
        </p:sp>
      </p:grp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684213" y="5472782"/>
            <a:ext cx="725031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003366"/>
              </a:buClr>
              <a:buFont typeface="Wingdings" panose="05000000000000000000" pitchFamily="2" charset="2"/>
              <a:buChar char="Ø"/>
            </a:pPr>
            <a:r>
              <a:rPr lang="en-GB" altLang="de-DE" sz="1600" dirty="0"/>
              <a:t> 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reaction paths involve </a:t>
            </a:r>
            <a:r>
              <a:rPr lang="en-GB" altLang="de-DE" sz="1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UNSTABLE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species    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altLang="de-DE" sz="16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altLang="de-DE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adioactive </a:t>
            </a:r>
            <a:r>
              <a:rPr lang="en-GB" altLang="de-DE" sz="16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de-DE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GB" altLang="de-DE" sz="16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de-DE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eams</a:t>
            </a:r>
          </a:p>
          <a:p>
            <a:pPr>
              <a:lnSpc>
                <a:spcPct val="150000"/>
              </a:lnSpc>
              <a:buClr>
                <a:srgbClr val="003366"/>
              </a:buClr>
              <a:buFont typeface="Wingdings" panose="05000000000000000000" pitchFamily="2" charset="2"/>
              <a:buChar char="Ø"/>
            </a:pPr>
            <a:r>
              <a:rPr lang="en-GB" altLang="de-DE" sz="16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reactions 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identified by sensitivity of astrophysical models to nuclear inputs</a:t>
            </a:r>
          </a:p>
        </p:txBody>
      </p:sp>
      <p:sp>
        <p:nvSpPr>
          <p:cNvPr id="3" name="Ellipse 2"/>
          <p:cNvSpPr/>
          <p:nvPr/>
        </p:nvSpPr>
        <p:spPr>
          <a:xfrm>
            <a:off x="5220072" y="3276000"/>
            <a:ext cx="1440160" cy="43204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06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Astrophysics: </a:t>
            </a:r>
            <a:r>
              <a:rPr lang="en-US" sz="1800" dirty="0" smtClean="0">
                <a:solidFill>
                  <a:schemeClr val="tx1"/>
                </a:solidFill>
              </a:rPr>
              <a:t>the origin of the elements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576000"/>
            <a:ext cx="3291840" cy="163938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500000" y="3780000"/>
            <a:ext cx="410445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everywhere similar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orders-of-magnitude span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 ~ 75%, He ~ 23%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→ U ~ 2% (“metals”)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D, Li, Be B under-abundant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exponential decrease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up to 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almost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 distribution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beyond Fe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260527" y="6146886"/>
            <a:ext cx="4569969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alt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GB" altLang="de-DE" sz="16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GB" altLang="de-DE" sz="16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have the elements been made?</a:t>
            </a:r>
          </a:p>
        </p:txBody>
      </p:sp>
      <p:pic>
        <p:nvPicPr>
          <p:cNvPr id="6" name="Picture 13" descr="abundances_m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2220517"/>
            <a:ext cx="3714750" cy="38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500000" y="2340000"/>
            <a:ext cx="4761240" cy="640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sources:  </a:t>
            </a:r>
          </a:p>
          <a:p>
            <a:pPr>
              <a:lnSpc>
                <a:spcPct val="20000"/>
              </a:lnSpc>
            </a:pP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Earth, Moon, meteorites, cosmic rays, solar &amp; stellar spectra… </a:t>
            </a:r>
            <a:endParaRPr lang="en-US" alt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500000" y="576000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periodic table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4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Timescale of the r-process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rproc_2b_decay_selfcontain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512" y="1412776"/>
            <a:ext cx="9144000" cy="4492625"/>
          </a:xfrm>
          <a:prstGeom prst="rect">
            <a:avLst/>
          </a:prstGeom>
        </p:spPr>
      </p:pic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3419475" y="644525"/>
            <a:ext cx="52661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summing up time spent at waiting points: 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~ 0.5 – 10 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938" y="4365104"/>
            <a:ext cx="2780062" cy="215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8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Radioactive Ion Beams </a:t>
            </a:r>
            <a:r>
              <a:rPr lang="en-US" sz="1800" dirty="0" smtClean="0">
                <a:solidFill>
                  <a:schemeClr val="tx1"/>
                </a:solidFill>
              </a:rPr>
              <a:t>production method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40000" y="565012"/>
            <a:ext cx="907254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Isotope Separation on Line (ISOL)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altLang="de-DE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CERN, LLN, ORNL, 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TRIUMF, </a:t>
            </a:r>
            <a:r>
              <a:rPr lang="en-GB" altLang="de-DE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ANURIB project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altLang="de-DE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Projectile Fragmentation (PF)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altLang="de-DE" dirty="0" smtClean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GANIL, GSI, MSU, RIKEN)</a:t>
            </a:r>
            <a:endParaRPr lang="en-GB" altLang="de-DE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in-flight production 		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(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ANL, Notre Dame, TAMU)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 mode production 		</a:t>
            </a:r>
            <a:r>
              <a:rPr lang="en-GB" alt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(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suitable for long-lived species)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980000"/>
            <a:ext cx="2819794" cy="236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3" y="1980000"/>
            <a:ext cx="3792857" cy="231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040000" y="4342558"/>
            <a:ext cx="417107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2400" b="1" dirty="0">
                <a:solidFill>
                  <a:srgbClr val="0066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en-GB" altLang="de-DE" dirty="0">
                <a:solidFill>
                  <a:srgbClr val="0066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GB" altLang="de-D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independent from chemical properties</a:t>
            </a:r>
          </a:p>
          <a:p>
            <a:r>
              <a:rPr lang="en-GB" altLang="de-D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no limitations on t</a:t>
            </a:r>
            <a:r>
              <a:rPr lang="en-GB" altLang="de-DE" baseline="-25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½</a:t>
            </a:r>
            <a:r>
              <a:rPr lang="en-GB" altLang="de-D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(fast separation)</a:t>
            </a:r>
            <a:endParaRPr lang="en-GB" altLang="de-DE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040000" y="5098558"/>
            <a:ext cx="4138312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en-GB" altLang="de-DE" b="1" dirty="0">
                <a:solidFill>
                  <a:srgbClr val="FF0000"/>
                </a:solidFill>
                <a:sym typeface="Wingdings" panose="05000000000000000000" pitchFamily="2" charset="2"/>
              </a:rPr>
              <a:t>   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typical beam energies too high for NA</a:t>
            </a:r>
          </a:p>
          <a:p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poorer beam quality (energy, size)</a:t>
            </a:r>
          </a:p>
          <a:p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possible beam contaminations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08000" y="4268971"/>
            <a:ext cx="209749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2400" b="1" dirty="0">
                <a:solidFill>
                  <a:srgbClr val="0066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r>
              <a:rPr lang="en-GB" altLang="de-DE" b="1" dirty="0">
                <a:solidFill>
                  <a:srgbClr val="0066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altLang="de-D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excellent quality</a:t>
            </a:r>
          </a:p>
          <a:p>
            <a:r>
              <a:rPr lang="en-GB" altLang="de-D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high purity</a:t>
            </a:r>
          </a:p>
          <a:p>
            <a:r>
              <a:rPr lang="en-GB" altLang="de-D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high intensities</a:t>
            </a:r>
            <a:endParaRPr lang="en-GB" altLang="de-DE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08000" y="5206558"/>
            <a:ext cx="513538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 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limited number of species </a:t>
            </a:r>
          </a:p>
          <a:p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different production for different species</a:t>
            </a:r>
          </a:p>
          <a:p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limited to nuclei with t</a:t>
            </a:r>
            <a:r>
              <a:rPr lang="en-GB" altLang="de-DE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½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≥ 1s (allow for diffusion)</a:t>
            </a:r>
            <a:endParaRPr lang="en-GB" altLang="de-DE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0" y="6597352"/>
            <a:ext cx="3958135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M.S. Smith and K.E. </a:t>
            </a:r>
            <a:r>
              <a:rPr lang="en-GB" altLang="de-DE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Rehm</a:t>
            </a:r>
            <a:r>
              <a:rPr lang="en-GB" alt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Ann. Rev.  </a:t>
            </a:r>
            <a:r>
              <a:rPr lang="en-GB" altLang="de-DE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GB" alt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Part. </a:t>
            </a:r>
            <a:r>
              <a:rPr lang="en-GB" altLang="de-DE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</a:t>
            </a:r>
            <a:r>
              <a:rPr lang="en-GB" alt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51 (2001) 91-130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0" y="6264000"/>
            <a:ext cx="4797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ANURIB: Advanced National facility for Unstable and Rare Isotope Beams</a:t>
            </a:r>
            <a:endParaRPr lang="en-US" sz="12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96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Radioactive Ion Beams </a:t>
            </a:r>
            <a:r>
              <a:rPr lang="en-US" sz="1800" dirty="0" smtClean="0">
                <a:solidFill>
                  <a:schemeClr val="tx1"/>
                </a:solidFill>
              </a:rPr>
              <a:t>production method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87450" y="565012"/>
            <a:ext cx="693875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Isotope Separation on Line (ISOL)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CERN, LLN, ORNL, TRIUMF)</a:t>
            </a:r>
            <a:endParaRPr lang="en-GB" altLang="de-DE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Projectile Fragmentation (PF)</a:t>
            </a: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GANIL, GSI, MSU, RIKEN)</a:t>
            </a:r>
            <a:endParaRPr lang="en-GB" altLang="de-DE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in-flight production 		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ANL, Notre Dame, TAMU)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 mode production 		</a:t>
            </a:r>
            <a:r>
              <a:rPr lang="en-GB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suitable for long-lived species)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040000" y="4644000"/>
            <a:ext cx="417107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2400" b="1" dirty="0">
                <a:solidFill>
                  <a:srgbClr val="0066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en-GB" altLang="de-DE" dirty="0">
                <a:solidFill>
                  <a:srgbClr val="0066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GB" altLang="de-D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independent from chemical properties</a:t>
            </a:r>
          </a:p>
          <a:p>
            <a:r>
              <a:rPr lang="en-GB" altLang="de-D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no limitations on t</a:t>
            </a:r>
            <a:r>
              <a:rPr lang="en-GB" altLang="de-DE" baseline="-25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½</a:t>
            </a:r>
            <a:r>
              <a:rPr lang="en-GB" altLang="de-D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(fast separation)</a:t>
            </a:r>
            <a:endParaRPr lang="en-GB" altLang="de-DE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040000" y="5400000"/>
            <a:ext cx="4138312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en-GB" altLang="de-DE" b="1" dirty="0">
                <a:solidFill>
                  <a:srgbClr val="FF0000"/>
                </a:solidFill>
                <a:sym typeface="Wingdings" panose="05000000000000000000" pitchFamily="2" charset="2"/>
              </a:rPr>
              <a:t>   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typical beam energies too high for NA</a:t>
            </a:r>
          </a:p>
          <a:p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poorer beam quality (energy, size)</a:t>
            </a:r>
          </a:p>
          <a:p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possible beam contaminations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08000" y="4570413"/>
            <a:ext cx="209749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2400" b="1" dirty="0">
                <a:solidFill>
                  <a:srgbClr val="0066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r>
              <a:rPr lang="en-GB" altLang="de-DE" b="1" dirty="0">
                <a:solidFill>
                  <a:srgbClr val="0066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altLang="de-D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excellent quality</a:t>
            </a:r>
          </a:p>
          <a:p>
            <a:r>
              <a:rPr lang="en-GB" altLang="de-D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high purity</a:t>
            </a:r>
          </a:p>
          <a:p>
            <a:r>
              <a:rPr lang="en-GB" altLang="de-DE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high intensities</a:t>
            </a:r>
            <a:endParaRPr lang="en-GB" altLang="de-DE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08000" y="5508000"/>
            <a:ext cx="513538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 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limited number of species </a:t>
            </a:r>
          </a:p>
          <a:p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different production for different species</a:t>
            </a:r>
          </a:p>
          <a:p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limited to nuclei with t</a:t>
            </a:r>
            <a:r>
              <a:rPr lang="en-GB" altLang="de-DE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½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≥ 1s (allow for diffusion)</a:t>
            </a:r>
            <a:endParaRPr lang="en-GB" altLang="de-DE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0" y="6572554"/>
            <a:ext cx="3958135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M.S. Smith and K.E. </a:t>
            </a:r>
            <a:r>
              <a:rPr lang="en-GB" altLang="de-DE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Rehm</a:t>
            </a:r>
            <a:r>
              <a:rPr lang="en-GB" alt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Ann. Rev.  </a:t>
            </a:r>
            <a:r>
              <a:rPr lang="en-GB" altLang="de-DE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GB" alt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Part. </a:t>
            </a:r>
            <a:r>
              <a:rPr lang="en-GB" altLang="de-DE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</a:t>
            </a:r>
            <a:r>
              <a:rPr lang="en-GB" alt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51 (2001) 91-130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000" y="2160000"/>
            <a:ext cx="3780000" cy="203368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21" y="2160000"/>
            <a:ext cx="3183022" cy="23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Radioactive Ion Beams </a:t>
            </a:r>
            <a:r>
              <a:rPr lang="en-US" sz="1800" dirty="0" smtClean="0">
                <a:solidFill>
                  <a:schemeClr val="tx1"/>
                </a:solidFill>
              </a:rPr>
              <a:t>next generation facility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73385"/>
            <a:ext cx="5545137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0"/>
          <a:stretch>
            <a:fillRect/>
          </a:stretch>
        </p:blipFill>
        <p:spPr bwMode="auto">
          <a:xfrm>
            <a:off x="300038" y="3429000"/>
            <a:ext cx="4919662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942420" y="758825"/>
            <a:ext cx="1723549" cy="825098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generation </a:t>
            </a:r>
          </a:p>
          <a:p>
            <a:pPr algn="ctr">
              <a:lnSpc>
                <a:spcPct val="140000"/>
              </a:lnSpc>
            </a:pP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RIBs facilities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541080" y="2198688"/>
            <a:ext cx="2646878" cy="776623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1.0-1.5 GeV/u </a:t>
            </a:r>
          </a:p>
          <a:p>
            <a:pPr algn="ctr">
              <a:lnSpc>
                <a:spcPct val="13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elements up to uranium</a:t>
            </a:r>
          </a:p>
        </p:txBody>
      </p:sp>
      <p:pic>
        <p:nvPicPr>
          <p:cNvPr id="18" name="Picture 27" descr="thoennessen-L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00" y="4464000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09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578" y="1340768"/>
            <a:ext cx="4972050" cy="328326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Radioactive Ion Beams </a:t>
            </a:r>
            <a:r>
              <a:rPr lang="en-US" sz="1800" dirty="0" smtClean="0">
                <a:solidFill>
                  <a:schemeClr val="tx1"/>
                </a:solidFill>
              </a:rPr>
              <a:t>next generation facility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541080" y="2205038"/>
            <a:ext cx="2646878" cy="776623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1.0-1.5 GeV/u </a:t>
            </a:r>
          </a:p>
          <a:p>
            <a:pPr algn="ctr">
              <a:lnSpc>
                <a:spcPct val="13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elements up to uranium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355976" y="554400"/>
            <a:ext cx="4675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Future International Facility at GSI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acility for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ntiproton and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esearch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292000" y="1440000"/>
            <a:ext cx="7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existing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776000" y="1476000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 descr="x-sect-all_U+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3261599"/>
            <a:ext cx="4389120" cy="322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matrix_aqz_tot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666" y="4500000"/>
            <a:ext cx="2017532" cy="201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42420" y="758825"/>
            <a:ext cx="1723549" cy="825098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generation </a:t>
            </a:r>
          </a:p>
          <a:p>
            <a:pPr algn="ctr">
              <a:lnSpc>
                <a:spcPct val="140000"/>
              </a:lnSpc>
            </a:pP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RIBs facilities</a:t>
            </a:r>
          </a:p>
        </p:txBody>
      </p:sp>
      <p:pic>
        <p:nvPicPr>
          <p:cNvPr id="12" name="Picture 27" descr="thoennessen-L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00" y="4716000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03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r>
              <a:rPr lang="en-US" sz="1800" dirty="0" smtClean="0">
                <a:solidFill>
                  <a:schemeClr val="tx1"/>
                </a:solidFill>
              </a:rPr>
              <a:t>adioactive</a:t>
            </a:r>
            <a:r>
              <a:rPr lang="en-US" dirty="0" smtClean="0"/>
              <a:t> I</a:t>
            </a:r>
            <a:r>
              <a:rPr lang="en-US" sz="1800" dirty="0" smtClean="0">
                <a:solidFill>
                  <a:schemeClr val="tx1"/>
                </a:solidFill>
              </a:rPr>
              <a:t>on</a:t>
            </a:r>
            <a:r>
              <a:rPr lang="en-US" dirty="0" smtClean="0"/>
              <a:t> B</a:t>
            </a:r>
            <a:r>
              <a:rPr lang="en-US" sz="1800" dirty="0" smtClean="0">
                <a:solidFill>
                  <a:schemeClr val="tx1"/>
                </a:solidFill>
              </a:rPr>
              <a:t>eams</a:t>
            </a:r>
            <a:r>
              <a:rPr lang="en-US" dirty="0" smtClean="0"/>
              <a:t> production methods</a:t>
            </a:r>
            <a:endParaRPr lang="en-US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720000"/>
            <a:ext cx="3997234" cy="152835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2996952"/>
            <a:ext cx="3644537" cy="245418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485126" y="1268760"/>
            <a:ext cx="2759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 fragmentation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064813" y="4239391"/>
            <a:ext cx="3996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Projectile fragmentation</a:t>
            </a:r>
          </a:p>
          <a:p>
            <a:pPr algn="ctr"/>
            <a:endParaRPr lang="en-US" sz="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fragmentation invented at LBNL in the 1980´s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5400000"/>
            <a:ext cx="2971800" cy="10515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709985" y="5292000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768000" y="5112000"/>
            <a:ext cx="590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endParaRPr lang="en-US" sz="1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629629" y="529200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fragments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1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Universe in </a:t>
            </a:r>
            <a:r>
              <a:rPr lang="en-US" smtClean="0"/>
              <a:t>the Laboratory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9144000" cy="489170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0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6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radioactive beams – where?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720000" y="1260000"/>
            <a:ext cx="612443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GSI since SIS (early 90’s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Intermediate-energy RIBs (tens of MeV/u) since many years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at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GANIL, MSU,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RIKEN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(and current) facilities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RIBF@RIKEN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FRIB@MSU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FAIR-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NuSTAR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Stadlmann-summer-student-lecture-2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3240000"/>
            <a:ext cx="4048125" cy="269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993945"/>
            <a:ext cx="202882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30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of exotic nuclei at relativistic energies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900000"/>
            <a:ext cx="829627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2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Rare Isotope Selection at FRS: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l-GR" dirty="0" smtClean="0">
                <a:solidFill>
                  <a:srgbClr val="FF0000"/>
                </a:solidFill>
              </a:rPr>
              <a:t>ρ</a:t>
            </a:r>
            <a:r>
              <a:rPr lang="de-DE" dirty="0" smtClean="0">
                <a:solidFill>
                  <a:srgbClr val="FF0000"/>
                </a:solidFill>
              </a:rPr>
              <a:t>-</a:t>
            </a:r>
            <a:r>
              <a:rPr lang="el-GR" dirty="0" smtClean="0">
                <a:solidFill>
                  <a:srgbClr val="FF0000"/>
                </a:solidFill>
              </a:rPr>
              <a:t>Δ</a:t>
            </a:r>
            <a:r>
              <a:rPr lang="de-DE" dirty="0" smtClean="0">
                <a:solidFill>
                  <a:srgbClr val="FF0000"/>
                </a:solidFill>
              </a:rPr>
              <a:t>E-B</a:t>
            </a:r>
            <a:r>
              <a:rPr lang="el-GR" dirty="0" smtClean="0">
                <a:solidFill>
                  <a:srgbClr val="FF0000"/>
                </a:solidFill>
              </a:rPr>
              <a:t>ρ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Selection</a:t>
            </a:r>
            <a:endParaRPr lang="en-US" dirty="0"/>
          </a:p>
        </p:txBody>
      </p:sp>
      <p:sp>
        <p:nvSpPr>
          <p:cNvPr id="307" name="Text Box 4"/>
          <p:cNvSpPr txBox="1">
            <a:spLocks noChangeArrowheads="1"/>
          </p:cNvSpPr>
          <p:nvPr/>
        </p:nvSpPr>
        <p:spPr bwMode="auto">
          <a:xfrm>
            <a:off x="6858000" y="3428704"/>
            <a:ext cx="1325563" cy="3460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66CC"/>
                </a:solidFill>
                <a:latin typeface="Symbol" pitchFamily="18" charset="2"/>
                <a:cs typeface="Arial" charset="0"/>
              </a:rPr>
              <a:t>Br</a:t>
            </a:r>
            <a:r>
              <a:rPr lang="en-GB" altLang="de-DE" sz="160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 µ bg </a:t>
            </a:r>
            <a:r>
              <a:rPr lang="en-GB" altLang="de-DE" sz="160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A/Z</a:t>
            </a:r>
          </a:p>
        </p:txBody>
      </p:sp>
      <p:sp>
        <p:nvSpPr>
          <p:cNvPr id="308" name="Line 6"/>
          <p:cNvSpPr>
            <a:spLocks noChangeShapeType="1"/>
          </p:cNvSpPr>
          <p:nvPr/>
        </p:nvSpPr>
        <p:spPr bwMode="auto">
          <a:xfrm flipH="1">
            <a:off x="3203575" y="2592714"/>
            <a:ext cx="1368425" cy="1439862"/>
          </a:xfrm>
          <a:prstGeom prst="line">
            <a:avLst/>
          </a:prstGeom>
          <a:noFill/>
          <a:ln w="38100">
            <a:solidFill>
              <a:srgbClr val="0066CC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9" name="Line 7"/>
          <p:cNvSpPr>
            <a:spLocks noChangeShapeType="1"/>
          </p:cNvSpPr>
          <p:nvPr/>
        </p:nvSpPr>
        <p:spPr bwMode="auto">
          <a:xfrm flipV="1">
            <a:off x="5605463" y="1210001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0" name="Line 8"/>
          <p:cNvSpPr>
            <a:spLocks noChangeShapeType="1"/>
          </p:cNvSpPr>
          <p:nvPr/>
        </p:nvSpPr>
        <p:spPr bwMode="auto">
          <a:xfrm>
            <a:off x="5605463" y="1246514"/>
            <a:ext cx="13684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1" name="Line 9"/>
          <p:cNvSpPr>
            <a:spLocks noChangeShapeType="1"/>
          </p:cNvSpPr>
          <p:nvPr/>
        </p:nvSpPr>
        <p:spPr bwMode="auto">
          <a:xfrm flipV="1">
            <a:off x="6973888" y="1210001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2" name="Freeform 10"/>
          <p:cNvSpPr>
            <a:spLocks/>
          </p:cNvSpPr>
          <p:nvPr/>
        </p:nvSpPr>
        <p:spPr bwMode="auto">
          <a:xfrm>
            <a:off x="6904038" y="1417964"/>
            <a:ext cx="88900" cy="95250"/>
          </a:xfrm>
          <a:custGeom>
            <a:avLst/>
            <a:gdLst>
              <a:gd name="T0" fmla="*/ 0 w 54"/>
              <a:gd name="T1" fmla="*/ 0 h 72"/>
              <a:gd name="T2" fmla="*/ 0 w 54"/>
              <a:gd name="T3" fmla="*/ 72 h 72"/>
              <a:gd name="T4" fmla="*/ 17 w 54"/>
              <a:gd name="T5" fmla="*/ 72 h 72"/>
              <a:gd name="T6" fmla="*/ 17 w 54"/>
              <a:gd name="T7" fmla="*/ 42 h 72"/>
              <a:gd name="T8" fmla="*/ 49 w 54"/>
              <a:gd name="T9" fmla="*/ 42 h 72"/>
              <a:gd name="T10" fmla="*/ 49 w 54"/>
              <a:gd name="T11" fmla="*/ 29 h 72"/>
              <a:gd name="T12" fmla="*/ 17 w 54"/>
              <a:gd name="T13" fmla="*/ 29 h 72"/>
              <a:gd name="T14" fmla="*/ 17 w 54"/>
              <a:gd name="T15" fmla="*/ 13 h 72"/>
              <a:gd name="T16" fmla="*/ 54 w 54"/>
              <a:gd name="T17" fmla="*/ 13 h 72"/>
              <a:gd name="T18" fmla="*/ 54 w 54"/>
              <a:gd name="T19" fmla="*/ 0 h 72"/>
              <a:gd name="T20" fmla="*/ 0 w 54"/>
              <a:gd name="T21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72">
                <a:moveTo>
                  <a:pt x="0" y="0"/>
                </a:moveTo>
                <a:lnTo>
                  <a:pt x="0" y="72"/>
                </a:lnTo>
                <a:lnTo>
                  <a:pt x="17" y="72"/>
                </a:lnTo>
                <a:lnTo>
                  <a:pt x="17" y="42"/>
                </a:lnTo>
                <a:lnTo>
                  <a:pt x="49" y="42"/>
                </a:lnTo>
                <a:lnTo>
                  <a:pt x="49" y="29"/>
                </a:lnTo>
                <a:lnTo>
                  <a:pt x="17" y="29"/>
                </a:lnTo>
                <a:lnTo>
                  <a:pt x="17" y="13"/>
                </a:lnTo>
                <a:lnTo>
                  <a:pt x="54" y="13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3" name="Freeform 11"/>
          <p:cNvSpPr>
            <a:spLocks noEditPoints="1"/>
          </p:cNvSpPr>
          <p:nvPr/>
        </p:nvSpPr>
        <p:spPr bwMode="auto">
          <a:xfrm>
            <a:off x="6999288" y="1467176"/>
            <a:ext cx="53975" cy="60325"/>
          </a:xfrm>
          <a:custGeom>
            <a:avLst/>
            <a:gdLst>
              <a:gd name="T0" fmla="*/ 22 w 33"/>
              <a:gd name="T1" fmla="*/ 0 h 46"/>
              <a:gd name="T2" fmla="*/ 0 w 33"/>
              <a:gd name="T3" fmla="*/ 29 h 46"/>
              <a:gd name="T4" fmla="*/ 0 w 33"/>
              <a:gd name="T5" fmla="*/ 35 h 46"/>
              <a:gd name="T6" fmla="*/ 21 w 33"/>
              <a:gd name="T7" fmla="*/ 35 h 46"/>
              <a:gd name="T8" fmla="*/ 21 w 33"/>
              <a:gd name="T9" fmla="*/ 46 h 46"/>
              <a:gd name="T10" fmla="*/ 26 w 33"/>
              <a:gd name="T11" fmla="*/ 46 h 46"/>
              <a:gd name="T12" fmla="*/ 26 w 33"/>
              <a:gd name="T13" fmla="*/ 35 h 46"/>
              <a:gd name="T14" fmla="*/ 33 w 33"/>
              <a:gd name="T15" fmla="*/ 35 h 46"/>
              <a:gd name="T16" fmla="*/ 33 w 33"/>
              <a:gd name="T17" fmla="*/ 30 h 46"/>
              <a:gd name="T18" fmla="*/ 26 w 33"/>
              <a:gd name="T19" fmla="*/ 30 h 46"/>
              <a:gd name="T20" fmla="*/ 26 w 33"/>
              <a:gd name="T21" fmla="*/ 0 h 46"/>
              <a:gd name="T22" fmla="*/ 22 w 33"/>
              <a:gd name="T23" fmla="*/ 0 h 46"/>
              <a:gd name="T24" fmla="*/ 21 w 33"/>
              <a:gd name="T25" fmla="*/ 9 h 46"/>
              <a:gd name="T26" fmla="*/ 21 w 33"/>
              <a:gd name="T27" fmla="*/ 30 h 46"/>
              <a:gd name="T28" fmla="*/ 6 w 33"/>
              <a:gd name="T29" fmla="*/ 30 h 46"/>
              <a:gd name="T30" fmla="*/ 21 w 33"/>
              <a:gd name="T31" fmla="*/ 9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" h="46">
                <a:moveTo>
                  <a:pt x="22" y="0"/>
                </a:moveTo>
                <a:lnTo>
                  <a:pt x="0" y="29"/>
                </a:lnTo>
                <a:lnTo>
                  <a:pt x="0" y="35"/>
                </a:lnTo>
                <a:lnTo>
                  <a:pt x="21" y="35"/>
                </a:lnTo>
                <a:lnTo>
                  <a:pt x="21" y="46"/>
                </a:lnTo>
                <a:lnTo>
                  <a:pt x="26" y="46"/>
                </a:lnTo>
                <a:lnTo>
                  <a:pt x="26" y="35"/>
                </a:lnTo>
                <a:lnTo>
                  <a:pt x="33" y="35"/>
                </a:lnTo>
                <a:lnTo>
                  <a:pt x="33" y="30"/>
                </a:lnTo>
                <a:lnTo>
                  <a:pt x="26" y="30"/>
                </a:lnTo>
                <a:lnTo>
                  <a:pt x="26" y="0"/>
                </a:lnTo>
                <a:lnTo>
                  <a:pt x="22" y="0"/>
                </a:lnTo>
                <a:close/>
                <a:moveTo>
                  <a:pt x="21" y="9"/>
                </a:moveTo>
                <a:lnTo>
                  <a:pt x="21" y="30"/>
                </a:lnTo>
                <a:lnTo>
                  <a:pt x="6" y="30"/>
                </a:lnTo>
                <a:lnTo>
                  <a:pt x="21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4" name="Freeform 12"/>
          <p:cNvSpPr>
            <a:spLocks/>
          </p:cNvSpPr>
          <p:nvPr/>
        </p:nvSpPr>
        <p:spPr bwMode="auto">
          <a:xfrm>
            <a:off x="7011988" y="1835476"/>
            <a:ext cx="495300" cy="166688"/>
          </a:xfrm>
          <a:custGeom>
            <a:avLst/>
            <a:gdLst>
              <a:gd name="T0" fmla="*/ 302 w 302"/>
              <a:gd name="T1" fmla="*/ 63 h 126"/>
              <a:gd name="T2" fmla="*/ 188 w 302"/>
              <a:gd name="T3" fmla="*/ 126 h 126"/>
              <a:gd name="T4" fmla="*/ 188 w 302"/>
              <a:gd name="T5" fmla="*/ 84 h 126"/>
              <a:gd name="T6" fmla="*/ 0 w 302"/>
              <a:gd name="T7" fmla="*/ 110 h 126"/>
              <a:gd name="T8" fmla="*/ 33 w 302"/>
              <a:gd name="T9" fmla="*/ 63 h 126"/>
              <a:gd name="T10" fmla="*/ 0 w 302"/>
              <a:gd name="T11" fmla="*/ 15 h 126"/>
              <a:gd name="T12" fmla="*/ 188 w 302"/>
              <a:gd name="T13" fmla="*/ 42 h 126"/>
              <a:gd name="T14" fmla="*/ 188 w 302"/>
              <a:gd name="T15" fmla="*/ 0 h 126"/>
              <a:gd name="T16" fmla="*/ 302 w 302"/>
              <a:gd name="T17" fmla="*/ 6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2" h="126">
                <a:moveTo>
                  <a:pt x="302" y="63"/>
                </a:moveTo>
                <a:lnTo>
                  <a:pt x="188" y="126"/>
                </a:lnTo>
                <a:lnTo>
                  <a:pt x="188" y="84"/>
                </a:lnTo>
                <a:lnTo>
                  <a:pt x="0" y="110"/>
                </a:lnTo>
                <a:lnTo>
                  <a:pt x="33" y="63"/>
                </a:lnTo>
                <a:lnTo>
                  <a:pt x="0" y="15"/>
                </a:lnTo>
                <a:lnTo>
                  <a:pt x="188" y="42"/>
                </a:lnTo>
                <a:lnTo>
                  <a:pt x="188" y="0"/>
                </a:lnTo>
                <a:lnTo>
                  <a:pt x="302" y="63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5" name="Freeform 13"/>
          <p:cNvSpPr>
            <a:spLocks/>
          </p:cNvSpPr>
          <p:nvPr/>
        </p:nvSpPr>
        <p:spPr bwMode="auto">
          <a:xfrm>
            <a:off x="7308850" y="1911676"/>
            <a:ext cx="203200" cy="104775"/>
          </a:xfrm>
          <a:custGeom>
            <a:avLst/>
            <a:gdLst>
              <a:gd name="T0" fmla="*/ 0 w 124"/>
              <a:gd name="T1" fmla="*/ 69 h 79"/>
              <a:gd name="T2" fmla="*/ 10 w 124"/>
              <a:gd name="T3" fmla="*/ 74 h 79"/>
              <a:gd name="T4" fmla="*/ 124 w 124"/>
              <a:gd name="T5" fmla="*/ 11 h 79"/>
              <a:gd name="T6" fmla="*/ 119 w 124"/>
              <a:gd name="T7" fmla="*/ 0 h 79"/>
              <a:gd name="T8" fmla="*/ 3 w 124"/>
              <a:gd name="T9" fmla="*/ 63 h 79"/>
              <a:gd name="T10" fmla="*/ 12 w 124"/>
              <a:gd name="T11" fmla="*/ 69 h 79"/>
              <a:gd name="T12" fmla="*/ 0 w 124"/>
              <a:gd name="T13" fmla="*/ 69 h 79"/>
              <a:gd name="T14" fmla="*/ 0 w 124"/>
              <a:gd name="T15" fmla="*/ 79 h 79"/>
              <a:gd name="T16" fmla="*/ 10 w 124"/>
              <a:gd name="T17" fmla="*/ 74 h 79"/>
              <a:gd name="T18" fmla="*/ 0 w 124"/>
              <a:gd name="T19" fmla="*/ 6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4" h="79">
                <a:moveTo>
                  <a:pt x="0" y="69"/>
                </a:moveTo>
                <a:lnTo>
                  <a:pt x="10" y="74"/>
                </a:lnTo>
                <a:lnTo>
                  <a:pt x="124" y="11"/>
                </a:lnTo>
                <a:lnTo>
                  <a:pt x="119" y="0"/>
                </a:lnTo>
                <a:lnTo>
                  <a:pt x="3" y="63"/>
                </a:lnTo>
                <a:lnTo>
                  <a:pt x="12" y="69"/>
                </a:lnTo>
                <a:lnTo>
                  <a:pt x="0" y="69"/>
                </a:lnTo>
                <a:lnTo>
                  <a:pt x="0" y="79"/>
                </a:lnTo>
                <a:lnTo>
                  <a:pt x="10" y="74"/>
                </a:lnTo>
                <a:lnTo>
                  <a:pt x="0" y="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6" name="Freeform 14"/>
          <p:cNvSpPr>
            <a:spLocks/>
          </p:cNvSpPr>
          <p:nvPr/>
        </p:nvSpPr>
        <p:spPr bwMode="auto">
          <a:xfrm>
            <a:off x="7308850" y="1937076"/>
            <a:ext cx="19050" cy="65088"/>
          </a:xfrm>
          <a:custGeom>
            <a:avLst/>
            <a:gdLst>
              <a:gd name="T0" fmla="*/ 7 w 12"/>
              <a:gd name="T1" fmla="*/ 12 h 49"/>
              <a:gd name="T2" fmla="*/ 0 w 12"/>
              <a:gd name="T3" fmla="*/ 7 h 49"/>
              <a:gd name="T4" fmla="*/ 0 w 12"/>
              <a:gd name="T5" fmla="*/ 49 h 49"/>
              <a:gd name="T6" fmla="*/ 12 w 12"/>
              <a:gd name="T7" fmla="*/ 49 h 49"/>
              <a:gd name="T8" fmla="*/ 12 w 12"/>
              <a:gd name="T9" fmla="*/ 7 h 49"/>
              <a:gd name="T10" fmla="*/ 5 w 12"/>
              <a:gd name="T11" fmla="*/ 1 h 49"/>
              <a:gd name="T12" fmla="*/ 12 w 12"/>
              <a:gd name="T13" fmla="*/ 7 h 49"/>
              <a:gd name="T14" fmla="*/ 12 w 12"/>
              <a:gd name="T15" fmla="*/ 0 h 49"/>
              <a:gd name="T16" fmla="*/ 5 w 12"/>
              <a:gd name="T17" fmla="*/ 1 h 49"/>
              <a:gd name="T18" fmla="*/ 7 w 12"/>
              <a:gd name="T19" fmla="*/ 1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49">
                <a:moveTo>
                  <a:pt x="7" y="12"/>
                </a:moveTo>
                <a:lnTo>
                  <a:pt x="0" y="7"/>
                </a:lnTo>
                <a:lnTo>
                  <a:pt x="0" y="49"/>
                </a:lnTo>
                <a:lnTo>
                  <a:pt x="12" y="49"/>
                </a:lnTo>
                <a:lnTo>
                  <a:pt x="12" y="7"/>
                </a:lnTo>
                <a:lnTo>
                  <a:pt x="5" y="1"/>
                </a:lnTo>
                <a:lnTo>
                  <a:pt x="12" y="7"/>
                </a:lnTo>
                <a:lnTo>
                  <a:pt x="12" y="0"/>
                </a:lnTo>
                <a:lnTo>
                  <a:pt x="5" y="1"/>
                </a:lnTo>
                <a:lnTo>
                  <a:pt x="7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7" name="Freeform 15"/>
          <p:cNvSpPr>
            <a:spLocks/>
          </p:cNvSpPr>
          <p:nvPr/>
        </p:nvSpPr>
        <p:spPr bwMode="auto">
          <a:xfrm>
            <a:off x="6991350" y="1938664"/>
            <a:ext cx="328613" cy="50800"/>
          </a:xfrm>
          <a:custGeom>
            <a:avLst/>
            <a:gdLst>
              <a:gd name="T0" fmla="*/ 7 w 200"/>
              <a:gd name="T1" fmla="*/ 28 h 38"/>
              <a:gd name="T2" fmla="*/ 12 w 200"/>
              <a:gd name="T3" fmla="*/ 37 h 38"/>
              <a:gd name="T4" fmla="*/ 200 w 200"/>
              <a:gd name="T5" fmla="*/ 11 h 38"/>
              <a:gd name="T6" fmla="*/ 198 w 200"/>
              <a:gd name="T7" fmla="*/ 0 h 38"/>
              <a:gd name="T8" fmla="*/ 11 w 200"/>
              <a:gd name="T9" fmla="*/ 25 h 38"/>
              <a:gd name="T10" fmla="*/ 16 w 200"/>
              <a:gd name="T11" fmla="*/ 34 h 38"/>
              <a:gd name="T12" fmla="*/ 7 w 200"/>
              <a:gd name="T13" fmla="*/ 28 h 38"/>
              <a:gd name="T14" fmla="*/ 0 w 200"/>
              <a:gd name="T15" fmla="*/ 38 h 38"/>
              <a:gd name="T16" fmla="*/ 12 w 200"/>
              <a:gd name="T17" fmla="*/ 37 h 38"/>
              <a:gd name="T18" fmla="*/ 7 w 200"/>
              <a:gd name="T19" fmla="*/ 2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" h="38">
                <a:moveTo>
                  <a:pt x="7" y="28"/>
                </a:moveTo>
                <a:lnTo>
                  <a:pt x="12" y="37"/>
                </a:lnTo>
                <a:lnTo>
                  <a:pt x="200" y="11"/>
                </a:lnTo>
                <a:lnTo>
                  <a:pt x="198" y="0"/>
                </a:lnTo>
                <a:lnTo>
                  <a:pt x="11" y="25"/>
                </a:lnTo>
                <a:lnTo>
                  <a:pt x="16" y="34"/>
                </a:lnTo>
                <a:lnTo>
                  <a:pt x="7" y="28"/>
                </a:lnTo>
                <a:lnTo>
                  <a:pt x="0" y="38"/>
                </a:lnTo>
                <a:lnTo>
                  <a:pt x="12" y="37"/>
                </a:lnTo>
                <a:lnTo>
                  <a:pt x="7" y="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8" name="Freeform 16"/>
          <p:cNvSpPr>
            <a:spLocks/>
          </p:cNvSpPr>
          <p:nvPr/>
        </p:nvSpPr>
        <p:spPr bwMode="auto">
          <a:xfrm>
            <a:off x="7002463" y="1914851"/>
            <a:ext cx="74612" cy="69850"/>
          </a:xfrm>
          <a:custGeom>
            <a:avLst/>
            <a:gdLst>
              <a:gd name="T0" fmla="*/ 34 w 45"/>
              <a:gd name="T1" fmla="*/ 7 h 52"/>
              <a:gd name="T2" fmla="*/ 34 w 45"/>
              <a:gd name="T3" fmla="*/ 0 h 52"/>
              <a:gd name="T4" fmla="*/ 0 w 45"/>
              <a:gd name="T5" fmla="*/ 46 h 52"/>
              <a:gd name="T6" fmla="*/ 9 w 45"/>
              <a:gd name="T7" fmla="*/ 52 h 52"/>
              <a:gd name="T8" fmla="*/ 44 w 45"/>
              <a:gd name="T9" fmla="*/ 7 h 52"/>
              <a:gd name="T10" fmla="*/ 44 w 45"/>
              <a:gd name="T11" fmla="*/ 0 h 52"/>
              <a:gd name="T12" fmla="*/ 44 w 45"/>
              <a:gd name="T13" fmla="*/ 7 h 52"/>
              <a:gd name="T14" fmla="*/ 45 w 45"/>
              <a:gd name="T15" fmla="*/ 3 h 52"/>
              <a:gd name="T16" fmla="*/ 44 w 45"/>
              <a:gd name="T17" fmla="*/ 0 h 52"/>
              <a:gd name="T18" fmla="*/ 34 w 45"/>
              <a:gd name="T19" fmla="*/ 7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" h="52">
                <a:moveTo>
                  <a:pt x="34" y="7"/>
                </a:moveTo>
                <a:lnTo>
                  <a:pt x="34" y="0"/>
                </a:lnTo>
                <a:lnTo>
                  <a:pt x="0" y="46"/>
                </a:lnTo>
                <a:lnTo>
                  <a:pt x="9" y="52"/>
                </a:lnTo>
                <a:lnTo>
                  <a:pt x="44" y="7"/>
                </a:lnTo>
                <a:lnTo>
                  <a:pt x="44" y="0"/>
                </a:lnTo>
                <a:lnTo>
                  <a:pt x="44" y="7"/>
                </a:lnTo>
                <a:lnTo>
                  <a:pt x="45" y="3"/>
                </a:lnTo>
                <a:lnTo>
                  <a:pt x="44" y="0"/>
                </a:lnTo>
                <a:lnTo>
                  <a:pt x="34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9" name="Freeform 17"/>
          <p:cNvSpPr>
            <a:spLocks/>
          </p:cNvSpPr>
          <p:nvPr/>
        </p:nvSpPr>
        <p:spPr bwMode="auto">
          <a:xfrm>
            <a:off x="6991350" y="1845001"/>
            <a:ext cx="84138" cy="79375"/>
          </a:xfrm>
          <a:custGeom>
            <a:avLst/>
            <a:gdLst>
              <a:gd name="T0" fmla="*/ 12 w 51"/>
              <a:gd name="T1" fmla="*/ 1 h 59"/>
              <a:gd name="T2" fmla="*/ 7 w 51"/>
              <a:gd name="T3" fmla="*/ 10 h 59"/>
              <a:gd name="T4" fmla="*/ 41 w 51"/>
              <a:gd name="T5" fmla="*/ 59 h 59"/>
              <a:gd name="T6" fmla="*/ 51 w 51"/>
              <a:gd name="T7" fmla="*/ 52 h 59"/>
              <a:gd name="T8" fmla="*/ 16 w 51"/>
              <a:gd name="T9" fmla="*/ 3 h 59"/>
              <a:gd name="T10" fmla="*/ 11 w 51"/>
              <a:gd name="T11" fmla="*/ 13 h 59"/>
              <a:gd name="T12" fmla="*/ 12 w 51"/>
              <a:gd name="T13" fmla="*/ 1 h 59"/>
              <a:gd name="T14" fmla="*/ 0 w 51"/>
              <a:gd name="T15" fmla="*/ 0 h 59"/>
              <a:gd name="T16" fmla="*/ 7 w 51"/>
              <a:gd name="T17" fmla="*/ 10 h 59"/>
              <a:gd name="T18" fmla="*/ 12 w 51"/>
              <a:gd name="T19" fmla="*/ 1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1" h="59">
                <a:moveTo>
                  <a:pt x="12" y="1"/>
                </a:moveTo>
                <a:lnTo>
                  <a:pt x="7" y="10"/>
                </a:lnTo>
                <a:lnTo>
                  <a:pt x="41" y="59"/>
                </a:lnTo>
                <a:lnTo>
                  <a:pt x="51" y="52"/>
                </a:lnTo>
                <a:lnTo>
                  <a:pt x="16" y="3"/>
                </a:lnTo>
                <a:lnTo>
                  <a:pt x="11" y="13"/>
                </a:lnTo>
                <a:lnTo>
                  <a:pt x="12" y="1"/>
                </a:lnTo>
                <a:lnTo>
                  <a:pt x="0" y="0"/>
                </a:lnTo>
                <a:lnTo>
                  <a:pt x="7" y="10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0" name="Freeform 18"/>
          <p:cNvSpPr>
            <a:spLocks/>
          </p:cNvSpPr>
          <p:nvPr/>
        </p:nvSpPr>
        <p:spPr bwMode="auto">
          <a:xfrm>
            <a:off x="7008813" y="1846589"/>
            <a:ext cx="319087" cy="52387"/>
          </a:xfrm>
          <a:custGeom>
            <a:avLst/>
            <a:gdLst>
              <a:gd name="T0" fmla="*/ 182 w 194"/>
              <a:gd name="T1" fmla="*/ 33 h 39"/>
              <a:gd name="T2" fmla="*/ 189 w 194"/>
              <a:gd name="T3" fmla="*/ 26 h 39"/>
              <a:gd name="T4" fmla="*/ 1 w 194"/>
              <a:gd name="T5" fmla="*/ 0 h 39"/>
              <a:gd name="T6" fmla="*/ 0 w 194"/>
              <a:gd name="T7" fmla="*/ 12 h 39"/>
              <a:gd name="T8" fmla="*/ 187 w 194"/>
              <a:gd name="T9" fmla="*/ 38 h 39"/>
              <a:gd name="T10" fmla="*/ 194 w 194"/>
              <a:gd name="T11" fmla="*/ 33 h 39"/>
              <a:gd name="T12" fmla="*/ 187 w 194"/>
              <a:gd name="T13" fmla="*/ 38 h 39"/>
              <a:gd name="T14" fmla="*/ 194 w 194"/>
              <a:gd name="T15" fmla="*/ 39 h 39"/>
              <a:gd name="T16" fmla="*/ 194 w 194"/>
              <a:gd name="T17" fmla="*/ 33 h 39"/>
              <a:gd name="T18" fmla="*/ 182 w 194"/>
              <a:gd name="T19" fmla="*/ 33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4" h="39">
                <a:moveTo>
                  <a:pt x="182" y="33"/>
                </a:moveTo>
                <a:lnTo>
                  <a:pt x="189" y="26"/>
                </a:lnTo>
                <a:lnTo>
                  <a:pt x="1" y="0"/>
                </a:lnTo>
                <a:lnTo>
                  <a:pt x="0" y="12"/>
                </a:lnTo>
                <a:lnTo>
                  <a:pt x="187" y="38"/>
                </a:lnTo>
                <a:lnTo>
                  <a:pt x="194" y="33"/>
                </a:lnTo>
                <a:lnTo>
                  <a:pt x="187" y="38"/>
                </a:lnTo>
                <a:lnTo>
                  <a:pt x="194" y="39"/>
                </a:lnTo>
                <a:lnTo>
                  <a:pt x="194" y="33"/>
                </a:lnTo>
                <a:lnTo>
                  <a:pt x="182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1" name="Freeform 19"/>
          <p:cNvSpPr>
            <a:spLocks/>
          </p:cNvSpPr>
          <p:nvPr/>
        </p:nvSpPr>
        <p:spPr bwMode="auto">
          <a:xfrm>
            <a:off x="7308850" y="1821189"/>
            <a:ext cx="19050" cy="69850"/>
          </a:xfrm>
          <a:custGeom>
            <a:avLst/>
            <a:gdLst>
              <a:gd name="T0" fmla="*/ 10 w 12"/>
              <a:gd name="T1" fmla="*/ 4 h 52"/>
              <a:gd name="T2" fmla="*/ 0 w 12"/>
              <a:gd name="T3" fmla="*/ 10 h 52"/>
              <a:gd name="T4" fmla="*/ 0 w 12"/>
              <a:gd name="T5" fmla="*/ 52 h 52"/>
              <a:gd name="T6" fmla="*/ 12 w 12"/>
              <a:gd name="T7" fmla="*/ 52 h 52"/>
              <a:gd name="T8" fmla="*/ 12 w 12"/>
              <a:gd name="T9" fmla="*/ 10 h 52"/>
              <a:gd name="T10" fmla="*/ 3 w 12"/>
              <a:gd name="T11" fmla="*/ 15 h 52"/>
              <a:gd name="T12" fmla="*/ 10 w 12"/>
              <a:gd name="T13" fmla="*/ 4 h 52"/>
              <a:gd name="T14" fmla="*/ 0 w 12"/>
              <a:gd name="T15" fmla="*/ 0 h 52"/>
              <a:gd name="T16" fmla="*/ 0 w 12"/>
              <a:gd name="T17" fmla="*/ 10 h 52"/>
              <a:gd name="T18" fmla="*/ 10 w 12"/>
              <a:gd name="T19" fmla="*/ 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52">
                <a:moveTo>
                  <a:pt x="10" y="4"/>
                </a:moveTo>
                <a:lnTo>
                  <a:pt x="0" y="10"/>
                </a:lnTo>
                <a:lnTo>
                  <a:pt x="0" y="52"/>
                </a:lnTo>
                <a:lnTo>
                  <a:pt x="12" y="52"/>
                </a:lnTo>
                <a:lnTo>
                  <a:pt x="12" y="10"/>
                </a:lnTo>
                <a:lnTo>
                  <a:pt x="3" y="15"/>
                </a:lnTo>
                <a:lnTo>
                  <a:pt x="10" y="4"/>
                </a:lnTo>
                <a:lnTo>
                  <a:pt x="0" y="0"/>
                </a:lnTo>
                <a:lnTo>
                  <a:pt x="0" y="10"/>
                </a:lnTo>
                <a:lnTo>
                  <a:pt x="10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2" name="Freeform 20"/>
          <p:cNvSpPr>
            <a:spLocks/>
          </p:cNvSpPr>
          <p:nvPr/>
        </p:nvSpPr>
        <p:spPr bwMode="auto">
          <a:xfrm>
            <a:off x="7313613" y="1827539"/>
            <a:ext cx="211137" cy="98425"/>
          </a:xfrm>
          <a:custGeom>
            <a:avLst/>
            <a:gdLst>
              <a:gd name="T0" fmla="*/ 121 w 129"/>
              <a:gd name="T1" fmla="*/ 74 h 74"/>
              <a:gd name="T2" fmla="*/ 121 w 129"/>
              <a:gd name="T3" fmla="*/ 63 h 74"/>
              <a:gd name="T4" fmla="*/ 7 w 129"/>
              <a:gd name="T5" fmla="*/ 0 h 74"/>
              <a:gd name="T6" fmla="*/ 0 w 129"/>
              <a:gd name="T7" fmla="*/ 11 h 74"/>
              <a:gd name="T8" fmla="*/ 116 w 129"/>
              <a:gd name="T9" fmla="*/ 74 h 74"/>
              <a:gd name="T10" fmla="*/ 116 w 129"/>
              <a:gd name="T11" fmla="*/ 63 h 74"/>
              <a:gd name="T12" fmla="*/ 121 w 129"/>
              <a:gd name="T13" fmla="*/ 74 h 74"/>
              <a:gd name="T14" fmla="*/ 129 w 129"/>
              <a:gd name="T15" fmla="*/ 69 h 74"/>
              <a:gd name="T16" fmla="*/ 121 w 129"/>
              <a:gd name="T17" fmla="*/ 63 h 74"/>
              <a:gd name="T18" fmla="*/ 121 w 129"/>
              <a:gd name="T19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9" h="74">
                <a:moveTo>
                  <a:pt x="121" y="74"/>
                </a:moveTo>
                <a:lnTo>
                  <a:pt x="121" y="63"/>
                </a:lnTo>
                <a:lnTo>
                  <a:pt x="7" y="0"/>
                </a:lnTo>
                <a:lnTo>
                  <a:pt x="0" y="11"/>
                </a:lnTo>
                <a:lnTo>
                  <a:pt x="116" y="74"/>
                </a:lnTo>
                <a:lnTo>
                  <a:pt x="116" y="63"/>
                </a:lnTo>
                <a:lnTo>
                  <a:pt x="121" y="74"/>
                </a:lnTo>
                <a:lnTo>
                  <a:pt x="129" y="69"/>
                </a:lnTo>
                <a:lnTo>
                  <a:pt x="121" y="63"/>
                </a:lnTo>
                <a:lnTo>
                  <a:pt x="121" y="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323" name="Group 21"/>
          <p:cNvGrpSpPr>
            <a:grpSpLocks/>
          </p:cNvGrpSpPr>
          <p:nvPr/>
        </p:nvGrpSpPr>
        <p:grpSpPr bwMode="auto">
          <a:xfrm>
            <a:off x="4576763" y="1606876"/>
            <a:ext cx="2366962" cy="1044575"/>
            <a:chOff x="2883" y="1358"/>
            <a:chExt cx="1491" cy="658"/>
          </a:xfrm>
        </p:grpSpPr>
        <p:sp>
          <p:nvSpPr>
            <p:cNvPr id="324" name="Rectangle 22"/>
            <p:cNvSpPr>
              <a:spLocks noChangeArrowheads="1"/>
            </p:cNvSpPr>
            <p:nvPr/>
          </p:nvSpPr>
          <p:spPr bwMode="auto">
            <a:xfrm>
              <a:off x="3044" y="1675"/>
              <a:ext cx="53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5" name="Rectangle 23"/>
            <p:cNvSpPr>
              <a:spLocks noChangeArrowheads="1"/>
            </p:cNvSpPr>
            <p:nvPr/>
          </p:nvSpPr>
          <p:spPr bwMode="auto">
            <a:xfrm>
              <a:off x="3044" y="1675"/>
              <a:ext cx="53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6" name="Rectangle 24"/>
            <p:cNvSpPr>
              <a:spLocks noChangeArrowheads="1"/>
            </p:cNvSpPr>
            <p:nvPr/>
          </p:nvSpPr>
          <p:spPr bwMode="auto">
            <a:xfrm>
              <a:off x="3118" y="1675"/>
              <a:ext cx="44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7" name="Rectangle 25"/>
            <p:cNvSpPr>
              <a:spLocks noChangeArrowheads="1"/>
            </p:cNvSpPr>
            <p:nvPr/>
          </p:nvSpPr>
          <p:spPr bwMode="auto">
            <a:xfrm>
              <a:off x="3118" y="1675"/>
              <a:ext cx="44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8" name="Rectangle 26"/>
            <p:cNvSpPr>
              <a:spLocks noChangeArrowheads="1"/>
            </p:cNvSpPr>
            <p:nvPr/>
          </p:nvSpPr>
          <p:spPr bwMode="auto">
            <a:xfrm>
              <a:off x="2979" y="1675"/>
              <a:ext cx="47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9" name="Rectangle 27"/>
            <p:cNvSpPr>
              <a:spLocks noChangeArrowheads="1"/>
            </p:cNvSpPr>
            <p:nvPr/>
          </p:nvSpPr>
          <p:spPr bwMode="auto">
            <a:xfrm>
              <a:off x="2979" y="1675"/>
              <a:ext cx="47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0" name="Freeform 28"/>
            <p:cNvSpPr>
              <a:spLocks/>
            </p:cNvSpPr>
            <p:nvPr/>
          </p:nvSpPr>
          <p:spPr bwMode="auto">
            <a:xfrm>
              <a:off x="3395" y="1610"/>
              <a:ext cx="221" cy="261"/>
            </a:xfrm>
            <a:custGeom>
              <a:avLst/>
              <a:gdLst>
                <a:gd name="T0" fmla="*/ 214 w 214"/>
                <a:gd name="T1" fmla="*/ 293 h 312"/>
                <a:gd name="T2" fmla="*/ 37 w 214"/>
                <a:gd name="T3" fmla="*/ 0 h 312"/>
                <a:gd name="T4" fmla="*/ 0 w 214"/>
                <a:gd name="T5" fmla="*/ 21 h 312"/>
                <a:gd name="T6" fmla="*/ 177 w 214"/>
                <a:gd name="T7" fmla="*/ 312 h 312"/>
                <a:gd name="T8" fmla="*/ 214 w 214"/>
                <a:gd name="T9" fmla="*/ 29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214" y="293"/>
                  </a:moveTo>
                  <a:lnTo>
                    <a:pt x="37" y="0"/>
                  </a:lnTo>
                  <a:lnTo>
                    <a:pt x="0" y="21"/>
                  </a:lnTo>
                  <a:lnTo>
                    <a:pt x="177" y="312"/>
                  </a:lnTo>
                  <a:lnTo>
                    <a:pt x="214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1" name="Freeform 29"/>
            <p:cNvSpPr>
              <a:spLocks/>
            </p:cNvSpPr>
            <p:nvPr/>
          </p:nvSpPr>
          <p:spPr bwMode="auto">
            <a:xfrm>
              <a:off x="3395" y="1610"/>
              <a:ext cx="221" cy="261"/>
            </a:xfrm>
            <a:custGeom>
              <a:avLst/>
              <a:gdLst>
                <a:gd name="T0" fmla="*/ 214 w 214"/>
                <a:gd name="T1" fmla="*/ 293 h 312"/>
                <a:gd name="T2" fmla="*/ 37 w 214"/>
                <a:gd name="T3" fmla="*/ 0 h 312"/>
                <a:gd name="T4" fmla="*/ 0 w 214"/>
                <a:gd name="T5" fmla="*/ 21 h 312"/>
                <a:gd name="T6" fmla="*/ 177 w 214"/>
                <a:gd name="T7" fmla="*/ 312 h 312"/>
                <a:gd name="T8" fmla="*/ 214 w 214"/>
                <a:gd name="T9" fmla="*/ 29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214" y="293"/>
                  </a:moveTo>
                  <a:lnTo>
                    <a:pt x="37" y="0"/>
                  </a:lnTo>
                  <a:lnTo>
                    <a:pt x="0" y="21"/>
                  </a:lnTo>
                  <a:lnTo>
                    <a:pt x="177" y="312"/>
                  </a:lnTo>
                  <a:lnTo>
                    <a:pt x="214" y="29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2" name="Freeform 30"/>
            <p:cNvSpPr>
              <a:spLocks/>
            </p:cNvSpPr>
            <p:nvPr/>
          </p:nvSpPr>
          <p:spPr bwMode="auto">
            <a:xfrm>
              <a:off x="3451" y="1586"/>
              <a:ext cx="222" cy="262"/>
            </a:xfrm>
            <a:custGeom>
              <a:avLst/>
              <a:gdLst>
                <a:gd name="T0" fmla="*/ 37 w 215"/>
                <a:gd name="T1" fmla="*/ 0 h 312"/>
                <a:gd name="T2" fmla="*/ 215 w 215"/>
                <a:gd name="T3" fmla="*/ 291 h 312"/>
                <a:gd name="T4" fmla="*/ 178 w 215"/>
                <a:gd name="T5" fmla="*/ 312 h 312"/>
                <a:gd name="T6" fmla="*/ 0 w 215"/>
                <a:gd name="T7" fmla="*/ 19 h 312"/>
                <a:gd name="T8" fmla="*/ 37 w 215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312">
                  <a:moveTo>
                    <a:pt x="37" y="0"/>
                  </a:moveTo>
                  <a:lnTo>
                    <a:pt x="215" y="291"/>
                  </a:lnTo>
                  <a:lnTo>
                    <a:pt x="178" y="312"/>
                  </a:lnTo>
                  <a:lnTo>
                    <a:pt x="0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3" name="Freeform 31"/>
            <p:cNvSpPr>
              <a:spLocks/>
            </p:cNvSpPr>
            <p:nvPr/>
          </p:nvSpPr>
          <p:spPr bwMode="auto">
            <a:xfrm>
              <a:off x="3451" y="1586"/>
              <a:ext cx="222" cy="262"/>
            </a:xfrm>
            <a:custGeom>
              <a:avLst/>
              <a:gdLst>
                <a:gd name="T0" fmla="*/ 37 w 215"/>
                <a:gd name="T1" fmla="*/ 0 h 312"/>
                <a:gd name="T2" fmla="*/ 215 w 215"/>
                <a:gd name="T3" fmla="*/ 291 h 312"/>
                <a:gd name="T4" fmla="*/ 178 w 215"/>
                <a:gd name="T5" fmla="*/ 312 h 312"/>
                <a:gd name="T6" fmla="*/ 0 w 215"/>
                <a:gd name="T7" fmla="*/ 19 h 312"/>
                <a:gd name="T8" fmla="*/ 37 w 215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312">
                  <a:moveTo>
                    <a:pt x="37" y="0"/>
                  </a:moveTo>
                  <a:lnTo>
                    <a:pt x="215" y="291"/>
                  </a:lnTo>
                  <a:lnTo>
                    <a:pt x="178" y="312"/>
                  </a:lnTo>
                  <a:lnTo>
                    <a:pt x="0" y="19"/>
                  </a:lnTo>
                  <a:lnTo>
                    <a:pt x="3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4" name="Freeform 32"/>
            <p:cNvSpPr>
              <a:spLocks/>
            </p:cNvSpPr>
            <p:nvPr/>
          </p:nvSpPr>
          <p:spPr bwMode="auto">
            <a:xfrm>
              <a:off x="3584" y="1527"/>
              <a:ext cx="221" cy="261"/>
            </a:xfrm>
            <a:custGeom>
              <a:avLst/>
              <a:gdLst>
                <a:gd name="T0" fmla="*/ 38 w 214"/>
                <a:gd name="T1" fmla="*/ 0 h 312"/>
                <a:gd name="T2" fmla="*/ 214 w 214"/>
                <a:gd name="T3" fmla="*/ 291 h 312"/>
                <a:gd name="T4" fmla="*/ 177 w 214"/>
                <a:gd name="T5" fmla="*/ 312 h 312"/>
                <a:gd name="T6" fmla="*/ 0 w 214"/>
                <a:gd name="T7" fmla="*/ 19 h 312"/>
                <a:gd name="T8" fmla="*/ 38 w 214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38" y="0"/>
                  </a:moveTo>
                  <a:lnTo>
                    <a:pt x="214" y="291"/>
                  </a:lnTo>
                  <a:lnTo>
                    <a:pt x="177" y="312"/>
                  </a:lnTo>
                  <a:lnTo>
                    <a:pt x="0" y="1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5" name="Freeform 33"/>
            <p:cNvSpPr>
              <a:spLocks/>
            </p:cNvSpPr>
            <p:nvPr/>
          </p:nvSpPr>
          <p:spPr bwMode="auto">
            <a:xfrm>
              <a:off x="3584" y="1527"/>
              <a:ext cx="221" cy="261"/>
            </a:xfrm>
            <a:custGeom>
              <a:avLst/>
              <a:gdLst>
                <a:gd name="T0" fmla="*/ 38 w 214"/>
                <a:gd name="T1" fmla="*/ 0 h 312"/>
                <a:gd name="T2" fmla="*/ 214 w 214"/>
                <a:gd name="T3" fmla="*/ 291 h 312"/>
                <a:gd name="T4" fmla="*/ 177 w 214"/>
                <a:gd name="T5" fmla="*/ 312 h 312"/>
                <a:gd name="T6" fmla="*/ 0 w 214"/>
                <a:gd name="T7" fmla="*/ 19 h 312"/>
                <a:gd name="T8" fmla="*/ 38 w 214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12">
                  <a:moveTo>
                    <a:pt x="38" y="0"/>
                  </a:moveTo>
                  <a:lnTo>
                    <a:pt x="214" y="291"/>
                  </a:lnTo>
                  <a:lnTo>
                    <a:pt x="177" y="312"/>
                  </a:lnTo>
                  <a:lnTo>
                    <a:pt x="0" y="19"/>
                  </a:lnTo>
                  <a:lnTo>
                    <a:pt x="3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6" name="Freeform 34"/>
            <p:cNvSpPr>
              <a:spLocks/>
            </p:cNvSpPr>
            <p:nvPr/>
          </p:nvSpPr>
          <p:spPr bwMode="auto">
            <a:xfrm>
              <a:off x="3639" y="1502"/>
              <a:ext cx="223" cy="261"/>
            </a:xfrm>
            <a:custGeom>
              <a:avLst/>
              <a:gdLst>
                <a:gd name="T0" fmla="*/ 178 w 216"/>
                <a:gd name="T1" fmla="*/ 312 h 312"/>
                <a:gd name="T2" fmla="*/ 0 w 216"/>
                <a:gd name="T3" fmla="*/ 21 h 312"/>
                <a:gd name="T4" fmla="*/ 38 w 216"/>
                <a:gd name="T5" fmla="*/ 0 h 312"/>
                <a:gd name="T6" fmla="*/ 216 w 216"/>
                <a:gd name="T7" fmla="*/ 291 h 312"/>
                <a:gd name="T8" fmla="*/ 178 w 216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12">
                  <a:moveTo>
                    <a:pt x="178" y="312"/>
                  </a:moveTo>
                  <a:lnTo>
                    <a:pt x="0" y="21"/>
                  </a:lnTo>
                  <a:lnTo>
                    <a:pt x="38" y="0"/>
                  </a:lnTo>
                  <a:lnTo>
                    <a:pt x="216" y="291"/>
                  </a:lnTo>
                  <a:lnTo>
                    <a:pt x="178" y="3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7" name="Freeform 35"/>
            <p:cNvSpPr>
              <a:spLocks/>
            </p:cNvSpPr>
            <p:nvPr/>
          </p:nvSpPr>
          <p:spPr bwMode="auto">
            <a:xfrm>
              <a:off x="3639" y="1502"/>
              <a:ext cx="223" cy="261"/>
            </a:xfrm>
            <a:custGeom>
              <a:avLst/>
              <a:gdLst>
                <a:gd name="T0" fmla="*/ 178 w 216"/>
                <a:gd name="T1" fmla="*/ 312 h 312"/>
                <a:gd name="T2" fmla="*/ 0 w 216"/>
                <a:gd name="T3" fmla="*/ 21 h 312"/>
                <a:gd name="T4" fmla="*/ 38 w 216"/>
                <a:gd name="T5" fmla="*/ 0 h 312"/>
                <a:gd name="T6" fmla="*/ 216 w 216"/>
                <a:gd name="T7" fmla="*/ 291 h 312"/>
                <a:gd name="T8" fmla="*/ 178 w 216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12">
                  <a:moveTo>
                    <a:pt x="178" y="312"/>
                  </a:moveTo>
                  <a:lnTo>
                    <a:pt x="0" y="21"/>
                  </a:lnTo>
                  <a:lnTo>
                    <a:pt x="38" y="0"/>
                  </a:lnTo>
                  <a:lnTo>
                    <a:pt x="216" y="291"/>
                  </a:lnTo>
                  <a:lnTo>
                    <a:pt x="178" y="3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8" name="Rectangle 36"/>
            <p:cNvSpPr>
              <a:spLocks noChangeArrowheads="1"/>
            </p:cNvSpPr>
            <p:nvPr/>
          </p:nvSpPr>
          <p:spPr bwMode="auto">
            <a:xfrm>
              <a:off x="4093" y="1415"/>
              <a:ext cx="45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9" name="Rectangle 37"/>
            <p:cNvSpPr>
              <a:spLocks noChangeArrowheads="1"/>
            </p:cNvSpPr>
            <p:nvPr/>
          </p:nvSpPr>
          <p:spPr bwMode="auto">
            <a:xfrm>
              <a:off x="4093" y="1415"/>
              <a:ext cx="45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0" name="Freeform 38"/>
            <p:cNvSpPr>
              <a:spLocks/>
            </p:cNvSpPr>
            <p:nvPr/>
          </p:nvSpPr>
          <p:spPr bwMode="auto">
            <a:xfrm>
              <a:off x="4158" y="1415"/>
              <a:ext cx="53" cy="283"/>
            </a:xfrm>
            <a:custGeom>
              <a:avLst/>
              <a:gdLst>
                <a:gd name="T0" fmla="*/ 1 w 52"/>
                <a:gd name="T1" fmla="*/ 337 h 337"/>
                <a:gd name="T2" fmla="*/ 52 w 52"/>
                <a:gd name="T3" fmla="*/ 337 h 337"/>
                <a:gd name="T4" fmla="*/ 52 w 52"/>
                <a:gd name="T5" fmla="*/ 0 h 337"/>
                <a:gd name="T6" fmla="*/ 0 w 52"/>
                <a:gd name="T7" fmla="*/ 0 h 337"/>
                <a:gd name="T8" fmla="*/ 1 w 52"/>
                <a:gd name="T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7">
                  <a:moveTo>
                    <a:pt x="1" y="337"/>
                  </a:moveTo>
                  <a:lnTo>
                    <a:pt x="52" y="337"/>
                  </a:lnTo>
                  <a:lnTo>
                    <a:pt x="52" y="0"/>
                  </a:lnTo>
                  <a:lnTo>
                    <a:pt x="0" y="0"/>
                  </a:lnTo>
                  <a:lnTo>
                    <a:pt x="1" y="3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1" name="Freeform 39"/>
            <p:cNvSpPr>
              <a:spLocks/>
            </p:cNvSpPr>
            <p:nvPr/>
          </p:nvSpPr>
          <p:spPr bwMode="auto">
            <a:xfrm>
              <a:off x="4158" y="1415"/>
              <a:ext cx="53" cy="283"/>
            </a:xfrm>
            <a:custGeom>
              <a:avLst/>
              <a:gdLst>
                <a:gd name="T0" fmla="*/ 1 w 52"/>
                <a:gd name="T1" fmla="*/ 337 h 337"/>
                <a:gd name="T2" fmla="*/ 52 w 52"/>
                <a:gd name="T3" fmla="*/ 337 h 337"/>
                <a:gd name="T4" fmla="*/ 52 w 52"/>
                <a:gd name="T5" fmla="*/ 0 h 337"/>
                <a:gd name="T6" fmla="*/ 0 w 52"/>
                <a:gd name="T7" fmla="*/ 0 h 337"/>
                <a:gd name="T8" fmla="*/ 1 w 52"/>
                <a:gd name="T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7">
                  <a:moveTo>
                    <a:pt x="1" y="337"/>
                  </a:moveTo>
                  <a:lnTo>
                    <a:pt x="52" y="337"/>
                  </a:lnTo>
                  <a:lnTo>
                    <a:pt x="52" y="0"/>
                  </a:lnTo>
                  <a:lnTo>
                    <a:pt x="0" y="0"/>
                  </a:lnTo>
                  <a:lnTo>
                    <a:pt x="1" y="33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2" name="Rectangle 40"/>
            <p:cNvSpPr>
              <a:spLocks noChangeArrowheads="1"/>
            </p:cNvSpPr>
            <p:nvPr/>
          </p:nvSpPr>
          <p:spPr bwMode="auto">
            <a:xfrm>
              <a:off x="4232" y="1415"/>
              <a:ext cx="44" cy="2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3" name="Rectangle 41"/>
            <p:cNvSpPr>
              <a:spLocks noChangeArrowheads="1"/>
            </p:cNvSpPr>
            <p:nvPr/>
          </p:nvSpPr>
          <p:spPr bwMode="auto">
            <a:xfrm>
              <a:off x="4232" y="1415"/>
              <a:ext cx="44" cy="28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4" name="Freeform 42"/>
            <p:cNvSpPr>
              <a:spLocks/>
            </p:cNvSpPr>
            <p:nvPr/>
          </p:nvSpPr>
          <p:spPr bwMode="auto">
            <a:xfrm>
              <a:off x="3174" y="1581"/>
              <a:ext cx="374" cy="435"/>
            </a:xfrm>
            <a:custGeom>
              <a:avLst/>
              <a:gdLst>
                <a:gd name="T0" fmla="*/ 61 w 362"/>
                <a:gd name="T1" fmla="*/ 519 h 519"/>
                <a:gd name="T2" fmla="*/ 73 w 362"/>
                <a:gd name="T3" fmla="*/ 517 h 519"/>
                <a:gd name="T4" fmla="*/ 83 w 362"/>
                <a:gd name="T5" fmla="*/ 517 h 519"/>
                <a:gd name="T6" fmla="*/ 92 w 362"/>
                <a:gd name="T7" fmla="*/ 516 h 519"/>
                <a:gd name="T8" fmla="*/ 139 w 362"/>
                <a:gd name="T9" fmla="*/ 509 h 519"/>
                <a:gd name="T10" fmla="*/ 149 w 362"/>
                <a:gd name="T11" fmla="*/ 508 h 519"/>
                <a:gd name="T12" fmla="*/ 157 w 362"/>
                <a:gd name="T13" fmla="*/ 506 h 519"/>
                <a:gd name="T14" fmla="*/ 175 w 362"/>
                <a:gd name="T15" fmla="*/ 505 h 519"/>
                <a:gd name="T16" fmla="*/ 195 w 362"/>
                <a:gd name="T17" fmla="*/ 500 h 519"/>
                <a:gd name="T18" fmla="*/ 204 w 362"/>
                <a:gd name="T19" fmla="*/ 499 h 519"/>
                <a:gd name="T20" fmla="*/ 214 w 362"/>
                <a:gd name="T21" fmla="*/ 496 h 519"/>
                <a:gd name="T22" fmla="*/ 244 w 362"/>
                <a:gd name="T23" fmla="*/ 488 h 519"/>
                <a:gd name="T24" fmla="*/ 264 w 362"/>
                <a:gd name="T25" fmla="*/ 481 h 519"/>
                <a:gd name="T26" fmla="*/ 283 w 362"/>
                <a:gd name="T27" fmla="*/ 476 h 519"/>
                <a:gd name="T28" fmla="*/ 302 w 362"/>
                <a:gd name="T29" fmla="*/ 468 h 519"/>
                <a:gd name="T30" fmla="*/ 322 w 362"/>
                <a:gd name="T31" fmla="*/ 461 h 519"/>
                <a:gd name="T32" fmla="*/ 328 w 362"/>
                <a:gd name="T33" fmla="*/ 457 h 519"/>
                <a:gd name="T34" fmla="*/ 337 w 362"/>
                <a:gd name="T35" fmla="*/ 453 h 519"/>
                <a:gd name="T36" fmla="*/ 344 w 362"/>
                <a:gd name="T37" fmla="*/ 450 h 519"/>
                <a:gd name="T38" fmla="*/ 350 w 362"/>
                <a:gd name="T39" fmla="*/ 446 h 519"/>
                <a:gd name="T40" fmla="*/ 357 w 362"/>
                <a:gd name="T41" fmla="*/ 443 h 519"/>
                <a:gd name="T42" fmla="*/ 360 w 362"/>
                <a:gd name="T43" fmla="*/ 442 h 519"/>
                <a:gd name="T44" fmla="*/ 362 w 362"/>
                <a:gd name="T45" fmla="*/ 441 h 519"/>
                <a:gd name="T46" fmla="*/ 310 w 362"/>
                <a:gd name="T47" fmla="*/ 315 h 519"/>
                <a:gd name="T48" fmla="*/ 262 w 362"/>
                <a:gd name="T49" fmla="*/ 205 h 519"/>
                <a:gd name="T50" fmla="*/ 173 w 362"/>
                <a:gd name="T51" fmla="*/ 0 h 519"/>
                <a:gd name="T52" fmla="*/ 171 w 362"/>
                <a:gd name="T53" fmla="*/ 0 h 519"/>
                <a:gd name="T54" fmla="*/ 167 w 362"/>
                <a:gd name="T55" fmla="*/ 3 h 519"/>
                <a:gd name="T56" fmla="*/ 157 w 362"/>
                <a:gd name="T57" fmla="*/ 11 h 519"/>
                <a:gd name="T58" fmla="*/ 144 w 362"/>
                <a:gd name="T59" fmla="*/ 19 h 519"/>
                <a:gd name="T60" fmla="*/ 137 w 362"/>
                <a:gd name="T61" fmla="*/ 23 h 519"/>
                <a:gd name="T62" fmla="*/ 137 w 362"/>
                <a:gd name="T63" fmla="*/ 23 h 519"/>
                <a:gd name="T64" fmla="*/ 137 w 362"/>
                <a:gd name="T65" fmla="*/ 23 h 519"/>
                <a:gd name="T66" fmla="*/ 131 w 362"/>
                <a:gd name="T67" fmla="*/ 25 h 519"/>
                <a:gd name="T68" fmla="*/ 126 w 362"/>
                <a:gd name="T69" fmla="*/ 28 h 519"/>
                <a:gd name="T70" fmla="*/ 123 w 362"/>
                <a:gd name="T71" fmla="*/ 29 h 519"/>
                <a:gd name="T72" fmla="*/ 117 w 362"/>
                <a:gd name="T73" fmla="*/ 31 h 519"/>
                <a:gd name="T74" fmla="*/ 110 w 362"/>
                <a:gd name="T75" fmla="*/ 33 h 519"/>
                <a:gd name="T76" fmla="*/ 99 w 362"/>
                <a:gd name="T77" fmla="*/ 36 h 519"/>
                <a:gd name="T78" fmla="*/ 88 w 362"/>
                <a:gd name="T79" fmla="*/ 40 h 519"/>
                <a:gd name="T80" fmla="*/ 79 w 362"/>
                <a:gd name="T81" fmla="*/ 41 h 519"/>
                <a:gd name="T82" fmla="*/ 70 w 362"/>
                <a:gd name="T83" fmla="*/ 42 h 519"/>
                <a:gd name="T84" fmla="*/ 59 w 362"/>
                <a:gd name="T85" fmla="*/ 44 h 519"/>
                <a:gd name="T86" fmla="*/ 46 w 362"/>
                <a:gd name="T87" fmla="*/ 45 h 519"/>
                <a:gd name="T88" fmla="*/ 36 w 362"/>
                <a:gd name="T89" fmla="*/ 45 h 519"/>
                <a:gd name="T90" fmla="*/ 29 w 362"/>
                <a:gd name="T91" fmla="*/ 45 h 519"/>
                <a:gd name="T92" fmla="*/ 21 w 362"/>
                <a:gd name="T93" fmla="*/ 44 h 519"/>
                <a:gd name="T94" fmla="*/ 15 w 362"/>
                <a:gd name="T95" fmla="*/ 44 h 519"/>
                <a:gd name="T96" fmla="*/ 7 w 362"/>
                <a:gd name="T97" fmla="*/ 44 h 519"/>
                <a:gd name="T98" fmla="*/ 3 w 362"/>
                <a:gd name="T99" fmla="*/ 44 h 519"/>
                <a:gd name="T100" fmla="*/ 0 w 362"/>
                <a:gd name="T101" fmla="*/ 44 h 519"/>
                <a:gd name="T102" fmla="*/ 28 w 362"/>
                <a:gd name="T103" fmla="*/ 265 h 519"/>
                <a:gd name="T104" fmla="*/ 44 w 362"/>
                <a:gd name="T105" fmla="*/ 394 h 519"/>
                <a:gd name="T106" fmla="*/ 61 w 362"/>
                <a:gd name="T107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2" h="519">
                  <a:moveTo>
                    <a:pt x="61" y="519"/>
                  </a:moveTo>
                  <a:lnTo>
                    <a:pt x="73" y="517"/>
                  </a:lnTo>
                  <a:lnTo>
                    <a:pt x="83" y="517"/>
                  </a:lnTo>
                  <a:lnTo>
                    <a:pt x="92" y="516"/>
                  </a:lnTo>
                  <a:lnTo>
                    <a:pt x="139" y="509"/>
                  </a:lnTo>
                  <a:lnTo>
                    <a:pt x="149" y="508"/>
                  </a:lnTo>
                  <a:lnTo>
                    <a:pt x="157" y="506"/>
                  </a:lnTo>
                  <a:lnTo>
                    <a:pt x="175" y="505"/>
                  </a:lnTo>
                  <a:lnTo>
                    <a:pt x="195" y="500"/>
                  </a:lnTo>
                  <a:lnTo>
                    <a:pt x="204" y="499"/>
                  </a:lnTo>
                  <a:lnTo>
                    <a:pt x="214" y="496"/>
                  </a:lnTo>
                  <a:lnTo>
                    <a:pt x="244" y="488"/>
                  </a:lnTo>
                  <a:lnTo>
                    <a:pt x="264" y="481"/>
                  </a:lnTo>
                  <a:lnTo>
                    <a:pt x="283" y="476"/>
                  </a:lnTo>
                  <a:lnTo>
                    <a:pt x="302" y="468"/>
                  </a:lnTo>
                  <a:lnTo>
                    <a:pt x="322" y="461"/>
                  </a:lnTo>
                  <a:lnTo>
                    <a:pt x="328" y="457"/>
                  </a:lnTo>
                  <a:lnTo>
                    <a:pt x="337" y="453"/>
                  </a:lnTo>
                  <a:lnTo>
                    <a:pt x="344" y="450"/>
                  </a:lnTo>
                  <a:lnTo>
                    <a:pt x="350" y="446"/>
                  </a:lnTo>
                  <a:lnTo>
                    <a:pt x="357" y="443"/>
                  </a:lnTo>
                  <a:lnTo>
                    <a:pt x="360" y="442"/>
                  </a:lnTo>
                  <a:lnTo>
                    <a:pt x="362" y="441"/>
                  </a:lnTo>
                  <a:lnTo>
                    <a:pt x="310" y="315"/>
                  </a:lnTo>
                  <a:lnTo>
                    <a:pt x="262" y="205"/>
                  </a:lnTo>
                  <a:lnTo>
                    <a:pt x="173" y="0"/>
                  </a:lnTo>
                  <a:lnTo>
                    <a:pt x="171" y="0"/>
                  </a:lnTo>
                  <a:lnTo>
                    <a:pt x="167" y="3"/>
                  </a:lnTo>
                  <a:lnTo>
                    <a:pt x="157" y="11"/>
                  </a:lnTo>
                  <a:lnTo>
                    <a:pt x="144" y="19"/>
                  </a:lnTo>
                  <a:lnTo>
                    <a:pt x="137" y="23"/>
                  </a:lnTo>
                  <a:lnTo>
                    <a:pt x="137" y="23"/>
                  </a:lnTo>
                  <a:lnTo>
                    <a:pt x="137" y="23"/>
                  </a:lnTo>
                  <a:lnTo>
                    <a:pt x="131" y="25"/>
                  </a:lnTo>
                  <a:lnTo>
                    <a:pt x="126" y="28"/>
                  </a:lnTo>
                  <a:lnTo>
                    <a:pt x="123" y="29"/>
                  </a:lnTo>
                  <a:lnTo>
                    <a:pt x="117" y="31"/>
                  </a:lnTo>
                  <a:lnTo>
                    <a:pt x="110" y="33"/>
                  </a:lnTo>
                  <a:lnTo>
                    <a:pt x="99" y="36"/>
                  </a:lnTo>
                  <a:lnTo>
                    <a:pt x="88" y="40"/>
                  </a:lnTo>
                  <a:lnTo>
                    <a:pt x="79" y="41"/>
                  </a:lnTo>
                  <a:lnTo>
                    <a:pt x="70" y="42"/>
                  </a:lnTo>
                  <a:lnTo>
                    <a:pt x="59" y="44"/>
                  </a:lnTo>
                  <a:lnTo>
                    <a:pt x="46" y="45"/>
                  </a:lnTo>
                  <a:lnTo>
                    <a:pt x="36" y="45"/>
                  </a:lnTo>
                  <a:lnTo>
                    <a:pt x="29" y="45"/>
                  </a:lnTo>
                  <a:lnTo>
                    <a:pt x="21" y="44"/>
                  </a:lnTo>
                  <a:lnTo>
                    <a:pt x="15" y="44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28" y="265"/>
                  </a:lnTo>
                  <a:lnTo>
                    <a:pt x="44" y="394"/>
                  </a:lnTo>
                  <a:lnTo>
                    <a:pt x="61" y="5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5" name="Freeform 43"/>
            <p:cNvSpPr>
              <a:spLocks/>
            </p:cNvSpPr>
            <p:nvPr/>
          </p:nvSpPr>
          <p:spPr bwMode="auto">
            <a:xfrm>
              <a:off x="3174" y="1581"/>
              <a:ext cx="374" cy="435"/>
            </a:xfrm>
            <a:custGeom>
              <a:avLst/>
              <a:gdLst>
                <a:gd name="T0" fmla="*/ 65 w 362"/>
                <a:gd name="T1" fmla="*/ 518 h 519"/>
                <a:gd name="T2" fmla="*/ 79 w 362"/>
                <a:gd name="T3" fmla="*/ 517 h 519"/>
                <a:gd name="T4" fmla="*/ 92 w 362"/>
                <a:gd name="T5" fmla="*/ 516 h 519"/>
                <a:gd name="T6" fmla="*/ 110 w 362"/>
                <a:gd name="T7" fmla="*/ 513 h 519"/>
                <a:gd name="T8" fmla="*/ 128 w 362"/>
                <a:gd name="T9" fmla="*/ 512 h 519"/>
                <a:gd name="T10" fmla="*/ 144 w 362"/>
                <a:gd name="T11" fmla="*/ 509 h 519"/>
                <a:gd name="T12" fmla="*/ 157 w 362"/>
                <a:gd name="T13" fmla="*/ 506 h 519"/>
                <a:gd name="T14" fmla="*/ 171 w 362"/>
                <a:gd name="T15" fmla="*/ 505 h 519"/>
                <a:gd name="T16" fmla="*/ 185 w 362"/>
                <a:gd name="T17" fmla="*/ 502 h 519"/>
                <a:gd name="T18" fmla="*/ 200 w 362"/>
                <a:gd name="T19" fmla="*/ 500 h 519"/>
                <a:gd name="T20" fmla="*/ 214 w 362"/>
                <a:gd name="T21" fmla="*/ 496 h 519"/>
                <a:gd name="T22" fmla="*/ 225 w 362"/>
                <a:gd name="T23" fmla="*/ 493 h 519"/>
                <a:gd name="T24" fmla="*/ 236 w 362"/>
                <a:gd name="T25" fmla="*/ 491 h 519"/>
                <a:gd name="T26" fmla="*/ 248 w 362"/>
                <a:gd name="T27" fmla="*/ 487 h 519"/>
                <a:gd name="T28" fmla="*/ 264 w 362"/>
                <a:gd name="T29" fmla="*/ 483 h 519"/>
                <a:gd name="T30" fmla="*/ 279 w 362"/>
                <a:gd name="T31" fmla="*/ 478 h 519"/>
                <a:gd name="T32" fmla="*/ 293 w 362"/>
                <a:gd name="T33" fmla="*/ 472 h 519"/>
                <a:gd name="T34" fmla="*/ 306 w 362"/>
                <a:gd name="T35" fmla="*/ 466 h 519"/>
                <a:gd name="T36" fmla="*/ 322 w 362"/>
                <a:gd name="T37" fmla="*/ 461 h 519"/>
                <a:gd name="T38" fmla="*/ 333 w 362"/>
                <a:gd name="T39" fmla="*/ 455 h 519"/>
                <a:gd name="T40" fmla="*/ 344 w 362"/>
                <a:gd name="T41" fmla="*/ 450 h 519"/>
                <a:gd name="T42" fmla="*/ 352 w 362"/>
                <a:gd name="T43" fmla="*/ 446 h 519"/>
                <a:gd name="T44" fmla="*/ 357 w 362"/>
                <a:gd name="T45" fmla="*/ 443 h 519"/>
                <a:gd name="T46" fmla="*/ 362 w 362"/>
                <a:gd name="T47" fmla="*/ 441 h 519"/>
                <a:gd name="T48" fmla="*/ 286 w 362"/>
                <a:gd name="T49" fmla="*/ 259 h 519"/>
                <a:gd name="T50" fmla="*/ 218 w 362"/>
                <a:gd name="T51" fmla="*/ 103 h 519"/>
                <a:gd name="T52" fmla="*/ 171 w 362"/>
                <a:gd name="T53" fmla="*/ 0 h 519"/>
                <a:gd name="T54" fmla="*/ 164 w 362"/>
                <a:gd name="T55" fmla="*/ 6 h 519"/>
                <a:gd name="T56" fmla="*/ 157 w 362"/>
                <a:gd name="T57" fmla="*/ 11 h 519"/>
                <a:gd name="T58" fmla="*/ 153 w 362"/>
                <a:gd name="T59" fmla="*/ 12 h 519"/>
                <a:gd name="T60" fmla="*/ 149 w 362"/>
                <a:gd name="T61" fmla="*/ 15 h 519"/>
                <a:gd name="T62" fmla="*/ 139 w 362"/>
                <a:gd name="T63" fmla="*/ 21 h 519"/>
                <a:gd name="T64" fmla="*/ 131 w 362"/>
                <a:gd name="T65" fmla="*/ 25 h 519"/>
                <a:gd name="T66" fmla="*/ 127 w 362"/>
                <a:gd name="T67" fmla="*/ 28 h 519"/>
                <a:gd name="T68" fmla="*/ 123 w 362"/>
                <a:gd name="T69" fmla="*/ 29 h 519"/>
                <a:gd name="T70" fmla="*/ 115 w 362"/>
                <a:gd name="T71" fmla="*/ 32 h 519"/>
                <a:gd name="T72" fmla="*/ 110 w 362"/>
                <a:gd name="T73" fmla="*/ 33 h 519"/>
                <a:gd name="T74" fmla="*/ 105 w 362"/>
                <a:gd name="T75" fmla="*/ 34 h 519"/>
                <a:gd name="T76" fmla="*/ 92 w 362"/>
                <a:gd name="T77" fmla="*/ 38 h 519"/>
                <a:gd name="T78" fmla="*/ 87 w 362"/>
                <a:gd name="T79" fmla="*/ 40 h 519"/>
                <a:gd name="T80" fmla="*/ 79 w 362"/>
                <a:gd name="T81" fmla="*/ 41 h 519"/>
                <a:gd name="T82" fmla="*/ 72 w 362"/>
                <a:gd name="T83" fmla="*/ 42 h 519"/>
                <a:gd name="T84" fmla="*/ 68 w 362"/>
                <a:gd name="T85" fmla="*/ 42 h 519"/>
                <a:gd name="T86" fmla="*/ 55 w 362"/>
                <a:gd name="T87" fmla="*/ 44 h 519"/>
                <a:gd name="T88" fmla="*/ 46 w 362"/>
                <a:gd name="T89" fmla="*/ 45 h 519"/>
                <a:gd name="T90" fmla="*/ 39 w 362"/>
                <a:gd name="T91" fmla="*/ 45 h 519"/>
                <a:gd name="T92" fmla="*/ 30 w 362"/>
                <a:gd name="T93" fmla="*/ 45 h 519"/>
                <a:gd name="T94" fmla="*/ 25 w 362"/>
                <a:gd name="T95" fmla="*/ 44 h 519"/>
                <a:gd name="T96" fmla="*/ 17 w 362"/>
                <a:gd name="T97" fmla="*/ 44 h 519"/>
                <a:gd name="T98" fmla="*/ 11 w 362"/>
                <a:gd name="T99" fmla="*/ 44 h 519"/>
                <a:gd name="T100" fmla="*/ 6 w 362"/>
                <a:gd name="T101" fmla="*/ 44 h 519"/>
                <a:gd name="T102" fmla="*/ 1 w 362"/>
                <a:gd name="T103" fmla="*/ 44 h 519"/>
                <a:gd name="T104" fmla="*/ 12 w 362"/>
                <a:gd name="T105" fmla="*/ 143 h 519"/>
                <a:gd name="T106" fmla="*/ 35 w 362"/>
                <a:gd name="T107" fmla="*/ 329 h 519"/>
                <a:gd name="T108" fmla="*/ 61 w 362"/>
                <a:gd name="T109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2" h="519">
                  <a:moveTo>
                    <a:pt x="61" y="519"/>
                  </a:moveTo>
                  <a:lnTo>
                    <a:pt x="62" y="519"/>
                  </a:lnTo>
                  <a:lnTo>
                    <a:pt x="65" y="518"/>
                  </a:lnTo>
                  <a:lnTo>
                    <a:pt x="68" y="518"/>
                  </a:lnTo>
                  <a:lnTo>
                    <a:pt x="73" y="517"/>
                  </a:lnTo>
                  <a:lnTo>
                    <a:pt x="79" y="517"/>
                  </a:lnTo>
                  <a:lnTo>
                    <a:pt x="83" y="516"/>
                  </a:lnTo>
                  <a:lnTo>
                    <a:pt x="88" y="516"/>
                  </a:lnTo>
                  <a:lnTo>
                    <a:pt x="92" y="516"/>
                  </a:lnTo>
                  <a:lnTo>
                    <a:pt x="98" y="514"/>
                  </a:lnTo>
                  <a:lnTo>
                    <a:pt x="104" y="514"/>
                  </a:lnTo>
                  <a:lnTo>
                    <a:pt x="110" y="513"/>
                  </a:lnTo>
                  <a:lnTo>
                    <a:pt x="116" y="513"/>
                  </a:lnTo>
                  <a:lnTo>
                    <a:pt x="121" y="512"/>
                  </a:lnTo>
                  <a:lnTo>
                    <a:pt x="128" y="512"/>
                  </a:lnTo>
                  <a:lnTo>
                    <a:pt x="134" y="510"/>
                  </a:lnTo>
                  <a:lnTo>
                    <a:pt x="139" y="509"/>
                  </a:lnTo>
                  <a:lnTo>
                    <a:pt x="144" y="509"/>
                  </a:lnTo>
                  <a:lnTo>
                    <a:pt x="149" y="508"/>
                  </a:lnTo>
                  <a:lnTo>
                    <a:pt x="153" y="508"/>
                  </a:lnTo>
                  <a:lnTo>
                    <a:pt x="157" y="506"/>
                  </a:lnTo>
                  <a:lnTo>
                    <a:pt x="163" y="506"/>
                  </a:lnTo>
                  <a:lnTo>
                    <a:pt x="167" y="506"/>
                  </a:lnTo>
                  <a:lnTo>
                    <a:pt x="171" y="505"/>
                  </a:lnTo>
                  <a:lnTo>
                    <a:pt x="175" y="505"/>
                  </a:lnTo>
                  <a:lnTo>
                    <a:pt x="181" y="504"/>
                  </a:lnTo>
                  <a:lnTo>
                    <a:pt x="185" y="502"/>
                  </a:lnTo>
                  <a:lnTo>
                    <a:pt x="190" y="501"/>
                  </a:lnTo>
                  <a:lnTo>
                    <a:pt x="196" y="500"/>
                  </a:lnTo>
                  <a:lnTo>
                    <a:pt x="200" y="500"/>
                  </a:lnTo>
                  <a:lnTo>
                    <a:pt x="204" y="499"/>
                  </a:lnTo>
                  <a:lnTo>
                    <a:pt x="210" y="497"/>
                  </a:lnTo>
                  <a:lnTo>
                    <a:pt x="214" y="496"/>
                  </a:lnTo>
                  <a:lnTo>
                    <a:pt x="218" y="495"/>
                  </a:lnTo>
                  <a:lnTo>
                    <a:pt x="221" y="495"/>
                  </a:lnTo>
                  <a:lnTo>
                    <a:pt x="225" y="493"/>
                  </a:lnTo>
                  <a:lnTo>
                    <a:pt x="229" y="492"/>
                  </a:lnTo>
                  <a:lnTo>
                    <a:pt x="233" y="491"/>
                  </a:lnTo>
                  <a:lnTo>
                    <a:pt x="236" y="491"/>
                  </a:lnTo>
                  <a:lnTo>
                    <a:pt x="240" y="489"/>
                  </a:lnTo>
                  <a:lnTo>
                    <a:pt x="244" y="488"/>
                  </a:lnTo>
                  <a:lnTo>
                    <a:pt x="248" y="487"/>
                  </a:lnTo>
                  <a:lnTo>
                    <a:pt x="254" y="485"/>
                  </a:lnTo>
                  <a:lnTo>
                    <a:pt x="258" y="484"/>
                  </a:lnTo>
                  <a:lnTo>
                    <a:pt x="264" y="483"/>
                  </a:lnTo>
                  <a:lnTo>
                    <a:pt x="268" y="480"/>
                  </a:lnTo>
                  <a:lnTo>
                    <a:pt x="273" y="479"/>
                  </a:lnTo>
                  <a:lnTo>
                    <a:pt x="279" y="478"/>
                  </a:lnTo>
                  <a:lnTo>
                    <a:pt x="283" y="476"/>
                  </a:lnTo>
                  <a:lnTo>
                    <a:pt x="287" y="474"/>
                  </a:lnTo>
                  <a:lnTo>
                    <a:pt x="293" y="472"/>
                  </a:lnTo>
                  <a:lnTo>
                    <a:pt x="297" y="470"/>
                  </a:lnTo>
                  <a:lnTo>
                    <a:pt x="302" y="468"/>
                  </a:lnTo>
                  <a:lnTo>
                    <a:pt x="306" y="466"/>
                  </a:lnTo>
                  <a:lnTo>
                    <a:pt x="312" y="464"/>
                  </a:lnTo>
                  <a:lnTo>
                    <a:pt x="316" y="462"/>
                  </a:lnTo>
                  <a:lnTo>
                    <a:pt x="322" y="461"/>
                  </a:lnTo>
                  <a:lnTo>
                    <a:pt x="324" y="459"/>
                  </a:lnTo>
                  <a:lnTo>
                    <a:pt x="328" y="457"/>
                  </a:lnTo>
                  <a:lnTo>
                    <a:pt x="333" y="455"/>
                  </a:lnTo>
                  <a:lnTo>
                    <a:pt x="337" y="454"/>
                  </a:lnTo>
                  <a:lnTo>
                    <a:pt x="341" y="451"/>
                  </a:lnTo>
                  <a:lnTo>
                    <a:pt x="344" y="450"/>
                  </a:lnTo>
                  <a:lnTo>
                    <a:pt x="348" y="449"/>
                  </a:lnTo>
                  <a:lnTo>
                    <a:pt x="350" y="446"/>
                  </a:lnTo>
                  <a:lnTo>
                    <a:pt x="352" y="446"/>
                  </a:lnTo>
                  <a:lnTo>
                    <a:pt x="353" y="445"/>
                  </a:lnTo>
                  <a:lnTo>
                    <a:pt x="356" y="443"/>
                  </a:lnTo>
                  <a:lnTo>
                    <a:pt x="357" y="443"/>
                  </a:lnTo>
                  <a:lnTo>
                    <a:pt x="359" y="442"/>
                  </a:lnTo>
                  <a:lnTo>
                    <a:pt x="360" y="442"/>
                  </a:lnTo>
                  <a:lnTo>
                    <a:pt x="362" y="441"/>
                  </a:lnTo>
                  <a:lnTo>
                    <a:pt x="335" y="375"/>
                  </a:lnTo>
                  <a:lnTo>
                    <a:pt x="310" y="315"/>
                  </a:lnTo>
                  <a:lnTo>
                    <a:pt x="286" y="259"/>
                  </a:lnTo>
                  <a:lnTo>
                    <a:pt x="262" y="205"/>
                  </a:lnTo>
                  <a:lnTo>
                    <a:pt x="240" y="152"/>
                  </a:lnTo>
                  <a:lnTo>
                    <a:pt x="218" y="103"/>
                  </a:lnTo>
                  <a:lnTo>
                    <a:pt x="196" y="51"/>
                  </a:lnTo>
                  <a:lnTo>
                    <a:pt x="173" y="0"/>
                  </a:lnTo>
                  <a:lnTo>
                    <a:pt x="171" y="0"/>
                  </a:lnTo>
                  <a:lnTo>
                    <a:pt x="168" y="2"/>
                  </a:lnTo>
                  <a:lnTo>
                    <a:pt x="167" y="4"/>
                  </a:lnTo>
                  <a:lnTo>
                    <a:pt x="164" y="6"/>
                  </a:lnTo>
                  <a:lnTo>
                    <a:pt x="161" y="7"/>
                  </a:lnTo>
                  <a:lnTo>
                    <a:pt x="159" y="10"/>
                  </a:lnTo>
                  <a:lnTo>
                    <a:pt x="157" y="11"/>
                  </a:lnTo>
                  <a:lnTo>
                    <a:pt x="156" y="11"/>
                  </a:lnTo>
                  <a:lnTo>
                    <a:pt x="155" y="12"/>
                  </a:lnTo>
                  <a:lnTo>
                    <a:pt x="153" y="12"/>
                  </a:lnTo>
                  <a:lnTo>
                    <a:pt x="152" y="13"/>
                  </a:lnTo>
                  <a:lnTo>
                    <a:pt x="150" y="15"/>
                  </a:lnTo>
                  <a:lnTo>
                    <a:pt x="149" y="15"/>
                  </a:lnTo>
                  <a:lnTo>
                    <a:pt x="146" y="16"/>
                  </a:lnTo>
                  <a:lnTo>
                    <a:pt x="144" y="19"/>
                  </a:lnTo>
                  <a:lnTo>
                    <a:pt x="139" y="21"/>
                  </a:lnTo>
                  <a:lnTo>
                    <a:pt x="137" y="23"/>
                  </a:lnTo>
                  <a:lnTo>
                    <a:pt x="135" y="23"/>
                  </a:lnTo>
                  <a:lnTo>
                    <a:pt x="131" y="25"/>
                  </a:lnTo>
                  <a:lnTo>
                    <a:pt x="130" y="27"/>
                  </a:lnTo>
                  <a:lnTo>
                    <a:pt x="128" y="27"/>
                  </a:lnTo>
                  <a:lnTo>
                    <a:pt x="127" y="28"/>
                  </a:lnTo>
                  <a:lnTo>
                    <a:pt x="126" y="28"/>
                  </a:lnTo>
                  <a:lnTo>
                    <a:pt x="124" y="29"/>
                  </a:lnTo>
                  <a:lnTo>
                    <a:pt x="123" y="29"/>
                  </a:lnTo>
                  <a:lnTo>
                    <a:pt x="120" y="31"/>
                  </a:lnTo>
                  <a:lnTo>
                    <a:pt x="117" y="31"/>
                  </a:lnTo>
                  <a:lnTo>
                    <a:pt x="115" y="32"/>
                  </a:lnTo>
                  <a:lnTo>
                    <a:pt x="113" y="32"/>
                  </a:lnTo>
                  <a:lnTo>
                    <a:pt x="112" y="33"/>
                  </a:lnTo>
                  <a:lnTo>
                    <a:pt x="110" y="33"/>
                  </a:lnTo>
                  <a:lnTo>
                    <a:pt x="109" y="33"/>
                  </a:lnTo>
                  <a:lnTo>
                    <a:pt x="108" y="34"/>
                  </a:lnTo>
                  <a:lnTo>
                    <a:pt x="105" y="34"/>
                  </a:lnTo>
                  <a:lnTo>
                    <a:pt x="99" y="36"/>
                  </a:lnTo>
                  <a:lnTo>
                    <a:pt x="95" y="37"/>
                  </a:lnTo>
                  <a:lnTo>
                    <a:pt x="92" y="38"/>
                  </a:lnTo>
                  <a:lnTo>
                    <a:pt x="90" y="38"/>
                  </a:lnTo>
                  <a:lnTo>
                    <a:pt x="88" y="40"/>
                  </a:lnTo>
                  <a:lnTo>
                    <a:pt x="87" y="40"/>
                  </a:lnTo>
                  <a:lnTo>
                    <a:pt x="84" y="40"/>
                  </a:lnTo>
                  <a:lnTo>
                    <a:pt x="83" y="41"/>
                  </a:lnTo>
                  <a:lnTo>
                    <a:pt x="79" y="41"/>
                  </a:lnTo>
                  <a:lnTo>
                    <a:pt x="76" y="41"/>
                  </a:lnTo>
                  <a:lnTo>
                    <a:pt x="73" y="42"/>
                  </a:lnTo>
                  <a:lnTo>
                    <a:pt x="72" y="42"/>
                  </a:lnTo>
                  <a:lnTo>
                    <a:pt x="70" y="42"/>
                  </a:lnTo>
                  <a:lnTo>
                    <a:pt x="69" y="42"/>
                  </a:lnTo>
                  <a:lnTo>
                    <a:pt x="68" y="42"/>
                  </a:lnTo>
                  <a:lnTo>
                    <a:pt x="64" y="44"/>
                  </a:lnTo>
                  <a:lnTo>
                    <a:pt x="59" y="44"/>
                  </a:lnTo>
                  <a:lnTo>
                    <a:pt x="55" y="44"/>
                  </a:lnTo>
                  <a:lnTo>
                    <a:pt x="51" y="44"/>
                  </a:lnTo>
                  <a:lnTo>
                    <a:pt x="48" y="45"/>
                  </a:lnTo>
                  <a:lnTo>
                    <a:pt x="46" y="45"/>
                  </a:lnTo>
                  <a:lnTo>
                    <a:pt x="43" y="45"/>
                  </a:lnTo>
                  <a:lnTo>
                    <a:pt x="40" y="45"/>
                  </a:lnTo>
                  <a:lnTo>
                    <a:pt x="39" y="45"/>
                  </a:lnTo>
                  <a:lnTo>
                    <a:pt x="36" y="45"/>
                  </a:lnTo>
                  <a:lnTo>
                    <a:pt x="33" y="45"/>
                  </a:lnTo>
                  <a:lnTo>
                    <a:pt x="30" y="45"/>
                  </a:lnTo>
                  <a:lnTo>
                    <a:pt x="29" y="45"/>
                  </a:lnTo>
                  <a:lnTo>
                    <a:pt x="28" y="45"/>
                  </a:lnTo>
                  <a:lnTo>
                    <a:pt x="25" y="44"/>
                  </a:lnTo>
                  <a:lnTo>
                    <a:pt x="21" y="44"/>
                  </a:lnTo>
                  <a:lnTo>
                    <a:pt x="18" y="44"/>
                  </a:lnTo>
                  <a:lnTo>
                    <a:pt x="17" y="44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1" y="44"/>
                  </a:lnTo>
                  <a:lnTo>
                    <a:pt x="8" y="44"/>
                  </a:lnTo>
                  <a:lnTo>
                    <a:pt x="7" y="44"/>
                  </a:lnTo>
                  <a:lnTo>
                    <a:pt x="6" y="44"/>
                  </a:lnTo>
                  <a:lnTo>
                    <a:pt x="4" y="44"/>
                  </a:lnTo>
                  <a:lnTo>
                    <a:pt x="3" y="44"/>
                  </a:lnTo>
                  <a:lnTo>
                    <a:pt x="1" y="44"/>
                  </a:lnTo>
                  <a:lnTo>
                    <a:pt x="0" y="44"/>
                  </a:lnTo>
                  <a:lnTo>
                    <a:pt x="6" y="89"/>
                  </a:lnTo>
                  <a:lnTo>
                    <a:pt x="12" y="143"/>
                  </a:lnTo>
                  <a:lnTo>
                    <a:pt x="19" y="202"/>
                  </a:lnTo>
                  <a:lnTo>
                    <a:pt x="26" y="265"/>
                  </a:lnTo>
                  <a:lnTo>
                    <a:pt x="35" y="329"/>
                  </a:lnTo>
                  <a:lnTo>
                    <a:pt x="44" y="395"/>
                  </a:lnTo>
                  <a:lnTo>
                    <a:pt x="52" y="458"/>
                  </a:lnTo>
                  <a:lnTo>
                    <a:pt x="61" y="5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6" name="Freeform 44"/>
            <p:cNvSpPr>
              <a:spLocks/>
            </p:cNvSpPr>
            <p:nvPr/>
          </p:nvSpPr>
          <p:spPr bwMode="auto">
            <a:xfrm>
              <a:off x="3711" y="1361"/>
              <a:ext cx="375" cy="431"/>
            </a:xfrm>
            <a:custGeom>
              <a:avLst/>
              <a:gdLst>
                <a:gd name="T0" fmla="*/ 0 w 363"/>
                <a:gd name="T1" fmla="*/ 71 h 514"/>
                <a:gd name="T2" fmla="*/ 29 w 363"/>
                <a:gd name="T3" fmla="*/ 58 h 514"/>
                <a:gd name="T4" fmla="*/ 73 w 363"/>
                <a:gd name="T5" fmla="*/ 43 h 514"/>
                <a:gd name="T6" fmla="*/ 90 w 363"/>
                <a:gd name="T7" fmla="*/ 37 h 514"/>
                <a:gd name="T8" fmla="*/ 108 w 363"/>
                <a:gd name="T9" fmla="*/ 30 h 514"/>
                <a:gd name="T10" fmla="*/ 127 w 363"/>
                <a:gd name="T11" fmla="*/ 23 h 514"/>
                <a:gd name="T12" fmla="*/ 137 w 363"/>
                <a:gd name="T13" fmla="*/ 21 h 514"/>
                <a:gd name="T14" fmla="*/ 146 w 363"/>
                <a:gd name="T15" fmla="*/ 18 h 514"/>
                <a:gd name="T16" fmla="*/ 162 w 363"/>
                <a:gd name="T17" fmla="*/ 16 h 514"/>
                <a:gd name="T18" fmla="*/ 177 w 363"/>
                <a:gd name="T19" fmla="*/ 13 h 514"/>
                <a:gd name="T20" fmla="*/ 196 w 363"/>
                <a:gd name="T21" fmla="*/ 9 h 514"/>
                <a:gd name="T22" fmla="*/ 206 w 363"/>
                <a:gd name="T23" fmla="*/ 8 h 514"/>
                <a:gd name="T24" fmla="*/ 217 w 363"/>
                <a:gd name="T25" fmla="*/ 6 h 514"/>
                <a:gd name="T26" fmla="*/ 237 w 363"/>
                <a:gd name="T27" fmla="*/ 4 h 514"/>
                <a:gd name="T28" fmla="*/ 258 w 363"/>
                <a:gd name="T29" fmla="*/ 1 h 514"/>
                <a:gd name="T30" fmla="*/ 291 w 363"/>
                <a:gd name="T31" fmla="*/ 0 h 514"/>
                <a:gd name="T32" fmla="*/ 300 w 363"/>
                <a:gd name="T33" fmla="*/ 0 h 514"/>
                <a:gd name="T34" fmla="*/ 304 w 363"/>
                <a:gd name="T35" fmla="*/ 0 h 514"/>
                <a:gd name="T36" fmla="*/ 313 w 363"/>
                <a:gd name="T37" fmla="*/ 68 h 514"/>
                <a:gd name="T38" fmla="*/ 322 w 363"/>
                <a:gd name="T39" fmla="*/ 132 h 514"/>
                <a:gd name="T40" fmla="*/ 330 w 363"/>
                <a:gd name="T41" fmla="*/ 193 h 514"/>
                <a:gd name="T42" fmla="*/ 337 w 363"/>
                <a:gd name="T43" fmla="*/ 250 h 514"/>
                <a:gd name="T44" fmla="*/ 363 w 363"/>
                <a:gd name="T45" fmla="*/ 470 h 514"/>
                <a:gd name="T46" fmla="*/ 358 w 363"/>
                <a:gd name="T47" fmla="*/ 470 h 514"/>
                <a:gd name="T48" fmla="*/ 345 w 363"/>
                <a:gd name="T49" fmla="*/ 470 h 514"/>
                <a:gd name="T50" fmla="*/ 337 w 363"/>
                <a:gd name="T51" fmla="*/ 470 h 514"/>
                <a:gd name="T52" fmla="*/ 329 w 363"/>
                <a:gd name="T53" fmla="*/ 470 h 514"/>
                <a:gd name="T54" fmla="*/ 315 w 363"/>
                <a:gd name="T55" fmla="*/ 470 h 514"/>
                <a:gd name="T56" fmla="*/ 300 w 363"/>
                <a:gd name="T57" fmla="*/ 472 h 514"/>
                <a:gd name="T58" fmla="*/ 289 w 363"/>
                <a:gd name="T59" fmla="*/ 473 h 514"/>
                <a:gd name="T60" fmla="*/ 279 w 363"/>
                <a:gd name="T61" fmla="*/ 474 h 514"/>
                <a:gd name="T62" fmla="*/ 269 w 363"/>
                <a:gd name="T63" fmla="*/ 477 h 514"/>
                <a:gd name="T64" fmla="*/ 261 w 363"/>
                <a:gd name="T65" fmla="*/ 478 h 514"/>
                <a:gd name="T66" fmla="*/ 250 w 363"/>
                <a:gd name="T67" fmla="*/ 481 h 514"/>
                <a:gd name="T68" fmla="*/ 240 w 363"/>
                <a:gd name="T69" fmla="*/ 485 h 514"/>
                <a:gd name="T70" fmla="*/ 232 w 363"/>
                <a:gd name="T71" fmla="*/ 489 h 514"/>
                <a:gd name="T72" fmla="*/ 221 w 363"/>
                <a:gd name="T73" fmla="*/ 494 h 514"/>
                <a:gd name="T74" fmla="*/ 209 w 363"/>
                <a:gd name="T75" fmla="*/ 502 h 514"/>
                <a:gd name="T76" fmla="*/ 203 w 363"/>
                <a:gd name="T77" fmla="*/ 506 h 514"/>
                <a:gd name="T78" fmla="*/ 196 w 363"/>
                <a:gd name="T79" fmla="*/ 510 h 514"/>
                <a:gd name="T80" fmla="*/ 191 w 363"/>
                <a:gd name="T81" fmla="*/ 514 h 514"/>
                <a:gd name="T82" fmla="*/ 101 w 363"/>
                <a:gd name="T83" fmla="*/ 308 h 514"/>
                <a:gd name="T84" fmla="*/ 50 w 363"/>
                <a:gd name="T85" fmla="*/ 187 h 514"/>
                <a:gd name="T86" fmla="*/ 0 w 363"/>
                <a:gd name="T87" fmla="*/ 71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3" h="514">
                  <a:moveTo>
                    <a:pt x="0" y="71"/>
                  </a:moveTo>
                  <a:lnTo>
                    <a:pt x="29" y="58"/>
                  </a:lnTo>
                  <a:lnTo>
                    <a:pt x="73" y="43"/>
                  </a:lnTo>
                  <a:lnTo>
                    <a:pt x="90" y="37"/>
                  </a:lnTo>
                  <a:lnTo>
                    <a:pt x="108" y="30"/>
                  </a:lnTo>
                  <a:lnTo>
                    <a:pt x="127" y="23"/>
                  </a:lnTo>
                  <a:lnTo>
                    <a:pt x="137" y="21"/>
                  </a:lnTo>
                  <a:lnTo>
                    <a:pt x="146" y="18"/>
                  </a:lnTo>
                  <a:lnTo>
                    <a:pt x="162" y="16"/>
                  </a:lnTo>
                  <a:lnTo>
                    <a:pt x="177" y="13"/>
                  </a:lnTo>
                  <a:lnTo>
                    <a:pt x="196" y="9"/>
                  </a:lnTo>
                  <a:lnTo>
                    <a:pt x="206" y="8"/>
                  </a:lnTo>
                  <a:lnTo>
                    <a:pt x="217" y="6"/>
                  </a:lnTo>
                  <a:lnTo>
                    <a:pt x="237" y="4"/>
                  </a:lnTo>
                  <a:lnTo>
                    <a:pt x="258" y="1"/>
                  </a:lnTo>
                  <a:lnTo>
                    <a:pt x="291" y="0"/>
                  </a:lnTo>
                  <a:lnTo>
                    <a:pt x="300" y="0"/>
                  </a:lnTo>
                  <a:lnTo>
                    <a:pt x="304" y="0"/>
                  </a:lnTo>
                  <a:lnTo>
                    <a:pt x="313" y="68"/>
                  </a:lnTo>
                  <a:lnTo>
                    <a:pt x="322" y="132"/>
                  </a:lnTo>
                  <a:lnTo>
                    <a:pt x="330" y="193"/>
                  </a:lnTo>
                  <a:lnTo>
                    <a:pt x="337" y="250"/>
                  </a:lnTo>
                  <a:lnTo>
                    <a:pt x="363" y="470"/>
                  </a:lnTo>
                  <a:lnTo>
                    <a:pt x="358" y="470"/>
                  </a:lnTo>
                  <a:lnTo>
                    <a:pt x="345" y="470"/>
                  </a:lnTo>
                  <a:lnTo>
                    <a:pt x="337" y="470"/>
                  </a:lnTo>
                  <a:lnTo>
                    <a:pt x="329" y="470"/>
                  </a:lnTo>
                  <a:lnTo>
                    <a:pt x="315" y="470"/>
                  </a:lnTo>
                  <a:lnTo>
                    <a:pt x="300" y="472"/>
                  </a:lnTo>
                  <a:lnTo>
                    <a:pt x="289" y="473"/>
                  </a:lnTo>
                  <a:lnTo>
                    <a:pt x="279" y="474"/>
                  </a:lnTo>
                  <a:lnTo>
                    <a:pt x="269" y="477"/>
                  </a:lnTo>
                  <a:lnTo>
                    <a:pt x="261" y="478"/>
                  </a:lnTo>
                  <a:lnTo>
                    <a:pt x="250" y="481"/>
                  </a:lnTo>
                  <a:lnTo>
                    <a:pt x="240" y="485"/>
                  </a:lnTo>
                  <a:lnTo>
                    <a:pt x="232" y="489"/>
                  </a:lnTo>
                  <a:lnTo>
                    <a:pt x="221" y="494"/>
                  </a:lnTo>
                  <a:lnTo>
                    <a:pt x="209" y="502"/>
                  </a:lnTo>
                  <a:lnTo>
                    <a:pt x="203" y="506"/>
                  </a:lnTo>
                  <a:lnTo>
                    <a:pt x="196" y="510"/>
                  </a:lnTo>
                  <a:lnTo>
                    <a:pt x="191" y="514"/>
                  </a:lnTo>
                  <a:lnTo>
                    <a:pt x="101" y="308"/>
                  </a:lnTo>
                  <a:lnTo>
                    <a:pt x="50" y="187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7" name="Freeform 45"/>
            <p:cNvSpPr>
              <a:spLocks/>
            </p:cNvSpPr>
            <p:nvPr/>
          </p:nvSpPr>
          <p:spPr bwMode="auto">
            <a:xfrm>
              <a:off x="3711" y="1361"/>
              <a:ext cx="375" cy="431"/>
            </a:xfrm>
            <a:custGeom>
              <a:avLst/>
              <a:gdLst>
                <a:gd name="T0" fmla="*/ 3 w 363"/>
                <a:gd name="T1" fmla="*/ 69 h 514"/>
                <a:gd name="T2" fmla="*/ 17 w 363"/>
                <a:gd name="T3" fmla="*/ 63 h 514"/>
                <a:gd name="T4" fmla="*/ 29 w 363"/>
                <a:gd name="T5" fmla="*/ 58 h 514"/>
                <a:gd name="T6" fmla="*/ 46 w 363"/>
                <a:gd name="T7" fmla="*/ 52 h 514"/>
                <a:gd name="T8" fmla="*/ 64 w 363"/>
                <a:gd name="T9" fmla="*/ 47 h 514"/>
                <a:gd name="T10" fmla="*/ 77 w 363"/>
                <a:gd name="T11" fmla="*/ 40 h 514"/>
                <a:gd name="T12" fmla="*/ 90 w 363"/>
                <a:gd name="T13" fmla="*/ 37 h 514"/>
                <a:gd name="T14" fmla="*/ 104 w 363"/>
                <a:gd name="T15" fmla="*/ 31 h 514"/>
                <a:gd name="T16" fmla="*/ 117 w 363"/>
                <a:gd name="T17" fmla="*/ 27 h 514"/>
                <a:gd name="T18" fmla="*/ 133 w 363"/>
                <a:gd name="T19" fmla="*/ 22 h 514"/>
                <a:gd name="T20" fmla="*/ 146 w 363"/>
                <a:gd name="T21" fmla="*/ 18 h 514"/>
                <a:gd name="T22" fmla="*/ 157 w 363"/>
                <a:gd name="T23" fmla="*/ 17 h 514"/>
                <a:gd name="T24" fmla="*/ 169 w 363"/>
                <a:gd name="T25" fmla="*/ 14 h 514"/>
                <a:gd name="T26" fmla="*/ 181 w 363"/>
                <a:gd name="T27" fmla="*/ 12 h 514"/>
                <a:gd name="T28" fmla="*/ 196 w 363"/>
                <a:gd name="T29" fmla="*/ 9 h 514"/>
                <a:gd name="T30" fmla="*/ 211 w 363"/>
                <a:gd name="T31" fmla="*/ 6 h 514"/>
                <a:gd name="T32" fmla="*/ 226 w 363"/>
                <a:gd name="T33" fmla="*/ 5 h 514"/>
                <a:gd name="T34" fmla="*/ 243 w 363"/>
                <a:gd name="T35" fmla="*/ 2 h 514"/>
                <a:gd name="T36" fmla="*/ 258 w 363"/>
                <a:gd name="T37" fmla="*/ 1 h 514"/>
                <a:gd name="T38" fmla="*/ 271 w 363"/>
                <a:gd name="T39" fmla="*/ 1 h 514"/>
                <a:gd name="T40" fmla="*/ 283 w 363"/>
                <a:gd name="T41" fmla="*/ 0 h 514"/>
                <a:gd name="T42" fmla="*/ 293 w 363"/>
                <a:gd name="T43" fmla="*/ 0 h 514"/>
                <a:gd name="T44" fmla="*/ 300 w 363"/>
                <a:gd name="T45" fmla="*/ 0 h 514"/>
                <a:gd name="T46" fmla="*/ 304 w 363"/>
                <a:gd name="T47" fmla="*/ 0 h 514"/>
                <a:gd name="T48" fmla="*/ 330 w 363"/>
                <a:gd name="T49" fmla="*/ 193 h 514"/>
                <a:gd name="T50" fmla="*/ 349 w 363"/>
                <a:gd name="T51" fmla="*/ 360 h 514"/>
                <a:gd name="T52" fmla="*/ 362 w 363"/>
                <a:gd name="T53" fmla="*/ 470 h 514"/>
                <a:gd name="T54" fmla="*/ 353 w 363"/>
                <a:gd name="T55" fmla="*/ 470 h 514"/>
                <a:gd name="T56" fmla="*/ 345 w 363"/>
                <a:gd name="T57" fmla="*/ 470 h 514"/>
                <a:gd name="T58" fmla="*/ 340 w 363"/>
                <a:gd name="T59" fmla="*/ 470 h 514"/>
                <a:gd name="T60" fmla="*/ 333 w 363"/>
                <a:gd name="T61" fmla="*/ 470 h 514"/>
                <a:gd name="T62" fmla="*/ 327 w 363"/>
                <a:gd name="T63" fmla="*/ 470 h 514"/>
                <a:gd name="T64" fmla="*/ 322 w 363"/>
                <a:gd name="T65" fmla="*/ 470 h 514"/>
                <a:gd name="T66" fmla="*/ 316 w 363"/>
                <a:gd name="T67" fmla="*/ 470 h 514"/>
                <a:gd name="T68" fmla="*/ 312 w 363"/>
                <a:gd name="T69" fmla="*/ 470 h 514"/>
                <a:gd name="T70" fmla="*/ 306 w 363"/>
                <a:gd name="T71" fmla="*/ 472 h 514"/>
                <a:gd name="T72" fmla="*/ 300 w 363"/>
                <a:gd name="T73" fmla="*/ 472 h 514"/>
                <a:gd name="T74" fmla="*/ 291 w 363"/>
                <a:gd name="T75" fmla="*/ 473 h 514"/>
                <a:gd name="T76" fmla="*/ 283 w 363"/>
                <a:gd name="T77" fmla="*/ 473 h 514"/>
                <a:gd name="T78" fmla="*/ 278 w 363"/>
                <a:gd name="T79" fmla="*/ 474 h 514"/>
                <a:gd name="T80" fmla="*/ 269 w 363"/>
                <a:gd name="T81" fmla="*/ 477 h 514"/>
                <a:gd name="T82" fmla="*/ 262 w 363"/>
                <a:gd name="T83" fmla="*/ 478 h 514"/>
                <a:gd name="T84" fmla="*/ 255 w 363"/>
                <a:gd name="T85" fmla="*/ 480 h 514"/>
                <a:gd name="T86" fmla="*/ 247 w 363"/>
                <a:gd name="T87" fmla="*/ 482 h 514"/>
                <a:gd name="T88" fmla="*/ 240 w 363"/>
                <a:gd name="T89" fmla="*/ 485 h 514"/>
                <a:gd name="T90" fmla="*/ 233 w 363"/>
                <a:gd name="T91" fmla="*/ 488 h 514"/>
                <a:gd name="T92" fmla="*/ 226 w 363"/>
                <a:gd name="T93" fmla="*/ 491 h 514"/>
                <a:gd name="T94" fmla="*/ 220 w 363"/>
                <a:gd name="T95" fmla="*/ 495 h 514"/>
                <a:gd name="T96" fmla="*/ 215 w 363"/>
                <a:gd name="T97" fmla="*/ 498 h 514"/>
                <a:gd name="T98" fmla="*/ 210 w 363"/>
                <a:gd name="T99" fmla="*/ 501 h 514"/>
                <a:gd name="T100" fmla="*/ 206 w 363"/>
                <a:gd name="T101" fmla="*/ 503 h 514"/>
                <a:gd name="T102" fmla="*/ 202 w 363"/>
                <a:gd name="T103" fmla="*/ 507 h 514"/>
                <a:gd name="T104" fmla="*/ 196 w 363"/>
                <a:gd name="T105" fmla="*/ 510 h 514"/>
                <a:gd name="T106" fmla="*/ 193 w 363"/>
                <a:gd name="T107" fmla="*/ 512 h 514"/>
                <a:gd name="T108" fmla="*/ 171 w 363"/>
                <a:gd name="T109" fmla="*/ 470 h 514"/>
                <a:gd name="T110" fmla="*/ 101 w 363"/>
                <a:gd name="T111" fmla="*/ 308 h 514"/>
                <a:gd name="T112" fmla="*/ 24 w 363"/>
                <a:gd name="T113" fmla="*/ 127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3" h="514">
                  <a:moveTo>
                    <a:pt x="0" y="71"/>
                  </a:moveTo>
                  <a:lnTo>
                    <a:pt x="0" y="69"/>
                  </a:lnTo>
                  <a:lnTo>
                    <a:pt x="3" y="69"/>
                  </a:lnTo>
                  <a:lnTo>
                    <a:pt x="7" y="67"/>
                  </a:lnTo>
                  <a:lnTo>
                    <a:pt x="11" y="65"/>
                  </a:lnTo>
                  <a:lnTo>
                    <a:pt x="17" y="63"/>
                  </a:lnTo>
                  <a:lnTo>
                    <a:pt x="21" y="61"/>
                  </a:lnTo>
                  <a:lnTo>
                    <a:pt x="25" y="59"/>
                  </a:lnTo>
                  <a:lnTo>
                    <a:pt x="29" y="58"/>
                  </a:lnTo>
                  <a:lnTo>
                    <a:pt x="35" y="56"/>
                  </a:lnTo>
                  <a:lnTo>
                    <a:pt x="40" y="54"/>
                  </a:lnTo>
                  <a:lnTo>
                    <a:pt x="46" y="52"/>
                  </a:lnTo>
                  <a:lnTo>
                    <a:pt x="51" y="50"/>
                  </a:lnTo>
                  <a:lnTo>
                    <a:pt x="57" y="48"/>
                  </a:lnTo>
                  <a:lnTo>
                    <a:pt x="64" y="47"/>
                  </a:lnTo>
                  <a:lnTo>
                    <a:pt x="68" y="44"/>
                  </a:lnTo>
                  <a:lnTo>
                    <a:pt x="73" y="43"/>
                  </a:lnTo>
                  <a:lnTo>
                    <a:pt x="77" y="40"/>
                  </a:lnTo>
                  <a:lnTo>
                    <a:pt x="82" y="39"/>
                  </a:lnTo>
                  <a:lnTo>
                    <a:pt x="86" y="38"/>
                  </a:lnTo>
                  <a:lnTo>
                    <a:pt x="90" y="37"/>
                  </a:lnTo>
                  <a:lnTo>
                    <a:pt x="95" y="35"/>
                  </a:lnTo>
                  <a:lnTo>
                    <a:pt x="100" y="33"/>
                  </a:lnTo>
                  <a:lnTo>
                    <a:pt x="104" y="31"/>
                  </a:lnTo>
                  <a:lnTo>
                    <a:pt x="108" y="30"/>
                  </a:lnTo>
                  <a:lnTo>
                    <a:pt x="113" y="29"/>
                  </a:lnTo>
                  <a:lnTo>
                    <a:pt x="117" y="27"/>
                  </a:lnTo>
                  <a:lnTo>
                    <a:pt x="123" y="26"/>
                  </a:lnTo>
                  <a:lnTo>
                    <a:pt x="127" y="23"/>
                  </a:lnTo>
                  <a:lnTo>
                    <a:pt x="133" y="22"/>
                  </a:lnTo>
                  <a:lnTo>
                    <a:pt x="137" y="21"/>
                  </a:lnTo>
                  <a:lnTo>
                    <a:pt x="141" y="20"/>
                  </a:lnTo>
                  <a:lnTo>
                    <a:pt x="146" y="18"/>
                  </a:lnTo>
                  <a:lnTo>
                    <a:pt x="149" y="18"/>
                  </a:lnTo>
                  <a:lnTo>
                    <a:pt x="153" y="17"/>
                  </a:lnTo>
                  <a:lnTo>
                    <a:pt x="157" y="17"/>
                  </a:lnTo>
                  <a:lnTo>
                    <a:pt x="160" y="16"/>
                  </a:lnTo>
                  <a:lnTo>
                    <a:pt x="164" y="16"/>
                  </a:lnTo>
                  <a:lnTo>
                    <a:pt x="169" y="14"/>
                  </a:lnTo>
                  <a:lnTo>
                    <a:pt x="173" y="14"/>
                  </a:lnTo>
                  <a:lnTo>
                    <a:pt x="177" y="13"/>
                  </a:lnTo>
                  <a:lnTo>
                    <a:pt x="181" y="12"/>
                  </a:lnTo>
                  <a:lnTo>
                    <a:pt x="186" y="12"/>
                  </a:lnTo>
                  <a:lnTo>
                    <a:pt x="191" y="10"/>
                  </a:lnTo>
                  <a:lnTo>
                    <a:pt x="196" y="9"/>
                  </a:lnTo>
                  <a:lnTo>
                    <a:pt x="202" y="9"/>
                  </a:lnTo>
                  <a:lnTo>
                    <a:pt x="206" y="8"/>
                  </a:lnTo>
                  <a:lnTo>
                    <a:pt x="211" y="6"/>
                  </a:lnTo>
                  <a:lnTo>
                    <a:pt x="217" y="6"/>
                  </a:lnTo>
                  <a:lnTo>
                    <a:pt x="221" y="5"/>
                  </a:lnTo>
                  <a:lnTo>
                    <a:pt x="226" y="5"/>
                  </a:lnTo>
                  <a:lnTo>
                    <a:pt x="232" y="4"/>
                  </a:lnTo>
                  <a:lnTo>
                    <a:pt x="237" y="4"/>
                  </a:lnTo>
                  <a:lnTo>
                    <a:pt x="243" y="2"/>
                  </a:lnTo>
                  <a:lnTo>
                    <a:pt x="249" y="2"/>
                  </a:lnTo>
                  <a:lnTo>
                    <a:pt x="253" y="2"/>
                  </a:lnTo>
                  <a:lnTo>
                    <a:pt x="258" y="1"/>
                  </a:lnTo>
                  <a:lnTo>
                    <a:pt x="262" y="1"/>
                  </a:lnTo>
                  <a:lnTo>
                    <a:pt x="266" y="1"/>
                  </a:lnTo>
                  <a:lnTo>
                    <a:pt x="271" y="1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0"/>
                  </a:lnTo>
                  <a:lnTo>
                    <a:pt x="287" y="0"/>
                  </a:lnTo>
                  <a:lnTo>
                    <a:pt x="291" y="0"/>
                  </a:lnTo>
                  <a:lnTo>
                    <a:pt x="293" y="0"/>
                  </a:lnTo>
                  <a:lnTo>
                    <a:pt x="295" y="0"/>
                  </a:lnTo>
                  <a:lnTo>
                    <a:pt x="297" y="0"/>
                  </a:lnTo>
                  <a:lnTo>
                    <a:pt x="300" y="0"/>
                  </a:lnTo>
                  <a:lnTo>
                    <a:pt x="301" y="0"/>
                  </a:lnTo>
                  <a:lnTo>
                    <a:pt x="302" y="0"/>
                  </a:lnTo>
                  <a:lnTo>
                    <a:pt x="304" y="0"/>
                  </a:lnTo>
                  <a:lnTo>
                    <a:pt x="313" y="68"/>
                  </a:lnTo>
                  <a:lnTo>
                    <a:pt x="322" y="132"/>
                  </a:lnTo>
                  <a:lnTo>
                    <a:pt x="330" y="193"/>
                  </a:lnTo>
                  <a:lnTo>
                    <a:pt x="337" y="250"/>
                  </a:lnTo>
                  <a:lnTo>
                    <a:pt x="344" y="307"/>
                  </a:lnTo>
                  <a:lnTo>
                    <a:pt x="349" y="360"/>
                  </a:lnTo>
                  <a:lnTo>
                    <a:pt x="356" y="415"/>
                  </a:lnTo>
                  <a:lnTo>
                    <a:pt x="363" y="470"/>
                  </a:lnTo>
                  <a:lnTo>
                    <a:pt x="362" y="470"/>
                  </a:lnTo>
                  <a:lnTo>
                    <a:pt x="359" y="470"/>
                  </a:lnTo>
                  <a:lnTo>
                    <a:pt x="358" y="470"/>
                  </a:lnTo>
                  <a:lnTo>
                    <a:pt x="353" y="470"/>
                  </a:lnTo>
                  <a:lnTo>
                    <a:pt x="351" y="470"/>
                  </a:lnTo>
                  <a:lnTo>
                    <a:pt x="348" y="470"/>
                  </a:lnTo>
                  <a:lnTo>
                    <a:pt x="345" y="470"/>
                  </a:lnTo>
                  <a:lnTo>
                    <a:pt x="342" y="470"/>
                  </a:lnTo>
                  <a:lnTo>
                    <a:pt x="341" y="470"/>
                  </a:lnTo>
                  <a:lnTo>
                    <a:pt x="340" y="470"/>
                  </a:lnTo>
                  <a:lnTo>
                    <a:pt x="337" y="470"/>
                  </a:lnTo>
                  <a:lnTo>
                    <a:pt x="335" y="470"/>
                  </a:lnTo>
                  <a:lnTo>
                    <a:pt x="333" y="470"/>
                  </a:lnTo>
                  <a:lnTo>
                    <a:pt x="331" y="470"/>
                  </a:lnTo>
                  <a:lnTo>
                    <a:pt x="329" y="470"/>
                  </a:lnTo>
                  <a:lnTo>
                    <a:pt x="327" y="470"/>
                  </a:lnTo>
                  <a:lnTo>
                    <a:pt x="326" y="470"/>
                  </a:lnTo>
                  <a:lnTo>
                    <a:pt x="323" y="470"/>
                  </a:lnTo>
                  <a:lnTo>
                    <a:pt x="322" y="470"/>
                  </a:lnTo>
                  <a:lnTo>
                    <a:pt x="320" y="470"/>
                  </a:lnTo>
                  <a:lnTo>
                    <a:pt x="318" y="470"/>
                  </a:lnTo>
                  <a:lnTo>
                    <a:pt x="316" y="470"/>
                  </a:lnTo>
                  <a:lnTo>
                    <a:pt x="315" y="470"/>
                  </a:lnTo>
                  <a:lnTo>
                    <a:pt x="313" y="470"/>
                  </a:lnTo>
                  <a:lnTo>
                    <a:pt x="312" y="470"/>
                  </a:lnTo>
                  <a:lnTo>
                    <a:pt x="311" y="470"/>
                  </a:lnTo>
                  <a:lnTo>
                    <a:pt x="308" y="470"/>
                  </a:lnTo>
                  <a:lnTo>
                    <a:pt x="306" y="472"/>
                  </a:lnTo>
                  <a:lnTo>
                    <a:pt x="304" y="472"/>
                  </a:lnTo>
                  <a:lnTo>
                    <a:pt x="301" y="472"/>
                  </a:lnTo>
                  <a:lnTo>
                    <a:pt x="300" y="472"/>
                  </a:lnTo>
                  <a:lnTo>
                    <a:pt x="297" y="472"/>
                  </a:lnTo>
                  <a:lnTo>
                    <a:pt x="294" y="473"/>
                  </a:lnTo>
                  <a:lnTo>
                    <a:pt x="291" y="473"/>
                  </a:lnTo>
                  <a:lnTo>
                    <a:pt x="289" y="473"/>
                  </a:lnTo>
                  <a:lnTo>
                    <a:pt x="286" y="473"/>
                  </a:lnTo>
                  <a:lnTo>
                    <a:pt x="283" y="473"/>
                  </a:lnTo>
                  <a:lnTo>
                    <a:pt x="282" y="474"/>
                  </a:lnTo>
                  <a:lnTo>
                    <a:pt x="279" y="474"/>
                  </a:lnTo>
                  <a:lnTo>
                    <a:pt x="278" y="474"/>
                  </a:lnTo>
                  <a:lnTo>
                    <a:pt x="275" y="476"/>
                  </a:lnTo>
                  <a:lnTo>
                    <a:pt x="272" y="476"/>
                  </a:lnTo>
                  <a:lnTo>
                    <a:pt x="269" y="477"/>
                  </a:lnTo>
                  <a:lnTo>
                    <a:pt x="266" y="477"/>
                  </a:lnTo>
                  <a:lnTo>
                    <a:pt x="264" y="477"/>
                  </a:lnTo>
                  <a:lnTo>
                    <a:pt x="262" y="478"/>
                  </a:lnTo>
                  <a:lnTo>
                    <a:pt x="261" y="478"/>
                  </a:lnTo>
                  <a:lnTo>
                    <a:pt x="258" y="478"/>
                  </a:lnTo>
                  <a:lnTo>
                    <a:pt x="255" y="480"/>
                  </a:lnTo>
                  <a:lnTo>
                    <a:pt x="253" y="480"/>
                  </a:lnTo>
                  <a:lnTo>
                    <a:pt x="250" y="481"/>
                  </a:lnTo>
                  <a:lnTo>
                    <a:pt x="247" y="482"/>
                  </a:lnTo>
                  <a:lnTo>
                    <a:pt x="246" y="482"/>
                  </a:lnTo>
                  <a:lnTo>
                    <a:pt x="243" y="484"/>
                  </a:lnTo>
                  <a:lnTo>
                    <a:pt x="240" y="485"/>
                  </a:lnTo>
                  <a:lnTo>
                    <a:pt x="239" y="485"/>
                  </a:lnTo>
                  <a:lnTo>
                    <a:pt x="236" y="486"/>
                  </a:lnTo>
                  <a:lnTo>
                    <a:pt x="233" y="488"/>
                  </a:lnTo>
                  <a:lnTo>
                    <a:pt x="232" y="489"/>
                  </a:lnTo>
                  <a:lnTo>
                    <a:pt x="229" y="490"/>
                  </a:lnTo>
                  <a:lnTo>
                    <a:pt x="226" y="491"/>
                  </a:lnTo>
                  <a:lnTo>
                    <a:pt x="224" y="493"/>
                  </a:lnTo>
                  <a:lnTo>
                    <a:pt x="221" y="494"/>
                  </a:lnTo>
                  <a:lnTo>
                    <a:pt x="220" y="495"/>
                  </a:lnTo>
                  <a:lnTo>
                    <a:pt x="218" y="495"/>
                  </a:lnTo>
                  <a:lnTo>
                    <a:pt x="217" y="497"/>
                  </a:lnTo>
                  <a:lnTo>
                    <a:pt x="215" y="498"/>
                  </a:lnTo>
                  <a:lnTo>
                    <a:pt x="214" y="499"/>
                  </a:lnTo>
                  <a:lnTo>
                    <a:pt x="211" y="499"/>
                  </a:lnTo>
                  <a:lnTo>
                    <a:pt x="210" y="501"/>
                  </a:lnTo>
                  <a:lnTo>
                    <a:pt x="209" y="502"/>
                  </a:lnTo>
                  <a:lnTo>
                    <a:pt x="207" y="503"/>
                  </a:lnTo>
                  <a:lnTo>
                    <a:pt x="206" y="503"/>
                  </a:lnTo>
                  <a:lnTo>
                    <a:pt x="204" y="505"/>
                  </a:lnTo>
                  <a:lnTo>
                    <a:pt x="203" y="506"/>
                  </a:lnTo>
                  <a:lnTo>
                    <a:pt x="202" y="507"/>
                  </a:lnTo>
                  <a:lnTo>
                    <a:pt x="200" y="507"/>
                  </a:lnTo>
                  <a:lnTo>
                    <a:pt x="197" y="509"/>
                  </a:lnTo>
                  <a:lnTo>
                    <a:pt x="196" y="510"/>
                  </a:lnTo>
                  <a:lnTo>
                    <a:pt x="195" y="511"/>
                  </a:lnTo>
                  <a:lnTo>
                    <a:pt x="193" y="511"/>
                  </a:lnTo>
                  <a:lnTo>
                    <a:pt x="193" y="512"/>
                  </a:lnTo>
                  <a:lnTo>
                    <a:pt x="192" y="514"/>
                  </a:lnTo>
                  <a:lnTo>
                    <a:pt x="191" y="514"/>
                  </a:lnTo>
                  <a:lnTo>
                    <a:pt x="171" y="470"/>
                  </a:lnTo>
                  <a:lnTo>
                    <a:pt x="151" y="421"/>
                  </a:lnTo>
                  <a:lnTo>
                    <a:pt x="127" y="366"/>
                  </a:lnTo>
                  <a:lnTo>
                    <a:pt x="101" y="308"/>
                  </a:lnTo>
                  <a:lnTo>
                    <a:pt x="76" y="248"/>
                  </a:lnTo>
                  <a:lnTo>
                    <a:pt x="50" y="187"/>
                  </a:lnTo>
                  <a:lnTo>
                    <a:pt x="24" y="127"/>
                  </a:lnTo>
                  <a:lnTo>
                    <a:pt x="0" y="7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8" name="Rectangle 46"/>
            <p:cNvSpPr>
              <a:spLocks noChangeArrowheads="1"/>
            </p:cNvSpPr>
            <p:nvPr/>
          </p:nvSpPr>
          <p:spPr bwMode="auto">
            <a:xfrm>
              <a:off x="3118" y="1958"/>
              <a:ext cx="44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9" name="Rectangle 47"/>
            <p:cNvSpPr>
              <a:spLocks noChangeArrowheads="1"/>
            </p:cNvSpPr>
            <p:nvPr/>
          </p:nvSpPr>
          <p:spPr bwMode="auto">
            <a:xfrm>
              <a:off x="3118" y="1958"/>
              <a:ext cx="44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0" name="Rectangle 48"/>
            <p:cNvSpPr>
              <a:spLocks noChangeArrowheads="1"/>
            </p:cNvSpPr>
            <p:nvPr/>
          </p:nvSpPr>
          <p:spPr bwMode="auto">
            <a:xfrm>
              <a:off x="3044" y="1958"/>
              <a:ext cx="53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1" name="Rectangle 49"/>
            <p:cNvSpPr>
              <a:spLocks noChangeArrowheads="1"/>
            </p:cNvSpPr>
            <p:nvPr/>
          </p:nvSpPr>
          <p:spPr bwMode="auto">
            <a:xfrm>
              <a:off x="3044" y="1958"/>
              <a:ext cx="53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2" name="Rectangle 50"/>
            <p:cNvSpPr>
              <a:spLocks noChangeArrowheads="1"/>
            </p:cNvSpPr>
            <p:nvPr/>
          </p:nvSpPr>
          <p:spPr bwMode="auto">
            <a:xfrm>
              <a:off x="2979" y="1958"/>
              <a:ext cx="47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3" name="Rectangle 51"/>
            <p:cNvSpPr>
              <a:spLocks noChangeArrowheads="1"/>
            </p:cNvSpPr>
            <p:nvPr/>
          </p:nvSpPr>
          <p:spPr bwMode="auto">
            <a:xfrm>
              <a:off x="2979" y="1958"/>
              <a:ext cx="47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4" name="Rectangle 52"/>
            <p:cNvSpPr>
              <a:spLocks noChangeArrowheads="1"/>
            </p:cNvSpPr>
            <p:nvPr/>
          </p:nvSpPr>
          <p:spPr bwMode="auto">
            <a:xfrm>
              <a:off x="2979" y="1616"/>
              <a:ext cx="47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5" name="Rectangle 53"/>
            <p:cNvSpPr>
              <a:spLocks noChangeArrowheads="1"/>
            </p:cNvSpPr>
            <p:nvPr/>
          </p:nvSpPr>
          <p:spPr bwMode="auto">
            <a:xfrm>
              <a:off x="2979" y="1616"/>
              <a:ext cx="47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6" name="Rectangle 54"/>
            <p:cNvSpPr>
              <a:spLocks noChangeArrowheads="1"/>
            </p:cNvSpPr>
            <p:nvPr/>
          </p:nvSpPr>
          <p:spPr bwMode="auto">
            <a:xfrm>
              <a:off x="3044" y="1616"/>
              <a:ext cx="53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7" name="Rectangle 55"/>
            <p:cNvSpPr>
              <a:spLocks noChangeArrowheads="1"/>
            </p:cNvSpPr>
            <p:nvPr/>
          </p:nvSpPr>
          <p:spPr bwMode="auto">
            <a:xfrm>
              <a:off x="3044" y="1616"/>
              <a:ext cx="53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8" name="Rectangle 56"/>
            <p:cNvSpPr>
              <a:spLocks noChangeArrowheads="1"/>
            </p:cNvSpPr>
            <p:nvPr/>
          </p:nvSpPr>
          <p:spPr bwMode="auto">
            <a:xfrm>
              <a:off x="3118" y="1616"/>
              <a:ext cx="44" cy="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9" name="Rectangle 57"/>
            <p:cNvSpPr>
              <a:spLocks noChangeArrowheads="1"/>
            </p:cNvSpPr>
            <p:nvPr/>
          </p:nvSpPr>
          <p:spPr bwMode="auto">
            <a:xfrm>
              <a:off x="3118" y="1616"/>
              <a:ext cx="44" cy="5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0" name="Freeform 58"/>
            <p:cNvSpPr>
              <a:spLocks/>
            </p:cNvSpPr>
            <p:nvPr/>
          </p:nvSpPr>
          <p:spPr bwMode="auto">
            <a:xfrm>
              <a:off x="3357" y="1560"/>
              <a:ext cx="75" cy="67"/>
            </a:xfrm>
            <a:custGeom>
              <a:avLst/>
              <a:gdLst>
                <a:gd name="T0" fmla="*/ 36 w 73"/>
                <a:gd name="T1" fmla="*/ 80 h 80"/>
                <a:gd name="T2" fmla="*/ 73 w 73"/>
                <a:gd name="T3" fmla="*/ 59 h 80"/>
                <a:gd name="T4" fmla="*/ 37 w 73"/>
                <a:gd name="T5" fmla="*/ 0 h 80"/>
                <a:gd name="T6" fmla="*/ 0 w 73"/>
                <a:gd name="T7" fmla="*/ 20 h 80"/>
                <a:gd name="T8" fmla="*/ 36 w 73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0">
                  <a:moveTo>
                    <a:pt x="36" y="80"/>
                  </a:moveTo>
                  <a:lnTo>
                    <a:pt x="73" y="59"/>
                  </a:lnTo>
                  <a:lnTo>
                    <a:pt x="37" y="0"/>
                  </a:lnTo>
                  <a:lnTo>
                    <a:pt x="0" y="20"/>
                  </a:lnTo>
                  <a:lnTo>
                    <a:pt x="36" y="8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1" name="Freeform 59"/>
            <p:cNvSpPr>
              <a:spLocks/>
            </p:cNvSpPr>
            <p:nvPr/>
          </p:nvSpPr>
          <p:spPr bwMode="auto">
            <a:xfrm>
              <a:off x="3357" y="1560"/>
              <a:ext cx="75" cy="67"/>
            </a:xfrm>
            <a:custGeom>
              <a:avLst/>
              <a:gdLst>
                <a:gd name="T0" fmla="*/ 36 w 73"/>
                <a:gd name="T1" fmla="*/ 80 h 80"/>
                <a:gd name="T2" fmla="*/ 73 w 73"/>
                <a:gd name="T3" fmla="*/ 59 h 80"/>
                <a:gd name="T4" fmla="*/ 37 w 73"/>
                <a:gd name="T5" fmla="*/ 0 h 80"/>
                <a:gd name="T6" fmla="*/ 0 w 73"/>
                <a:gd name="T7" fmla="*/ 20 h 80"/>
                <a:gd name="T8" fmla="*/ 36 w 73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0">
                  <a:moveTo>
                    <a:pt x="36" y="80"/>
                  </a:moveTo>
                  <a:lnTo>
                    <a:pt x="73" y="59"/>
                  </a:lnTo>
                  <a:lnTo>
                    <a:pt x="37" y="0"/>
                  </a:lnTo>
                  <a:lnTo>
                    <a:pt x="0" y="20"/>
                  </a:lnTo>
                  <a:lnTo>
                    <a:pt x="36" y="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2" name="Freeform 60"/>
            <p:cNvSpPr>
              <a:spLocks/>
            </p:cNvSpPr>
            <p:nvPr/>
          </p:nvSpPr>
          <p:spPr bwMode="auto">
            <a:xfrm>
              <a:off x="3413" y="1534"/>
              <a:ext cx="76" cy="68"/>
            </a:xfrm>
            <a:custGeom>
              <a:avLst/>
              <a:gdLst>
                <a:gd name="T0" fmla="*/ 36 w 73"/>
                <a:gd name="T1" fmla="*/ 81 h 81"/>
                <a:gd name="T2" fmla="*/ 73 w 73"/>
                <a:gd name="T3" fmla="*/ 62 h 81"/>
                <a:gd name="T4" fmla="*/ 36 w 73"/>
                <a:gd name="T5" fmla="*/ 0 h 81"/>
                <a:gd name="T6" fmla="*/ 0 w 73"/>
                <a:gd name="T7" fmla="*/ 22 h 81"/>
                <a:gd name="T8" fmla="*/ 36 w 73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1">
                  <a:moveTo>
                    <a:pt x="36" y="81"/>
                  </a:moveTo>
                  <a:lnTo>
                    <a:pt x="73" y="62"/>
                  </a:lnTo>
                  <a:lnTo>
                    <a:pt x="36" y="0"/>
                  </a:lnTo>
                  <a:lnTo>
                    <a:pt x="0" y="22"/>
                  </a:lnTo>
                  <a:lnTo>
                    <a:pt x="36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3" name="Freeform 61"/>
            <p:cNvSpPr>
              <a:spLocks/>
            </p:cNvSpPr>
            <p:nvPr/>
          </p:nvSpPr>
          <p:spPr bwMode="auto">
            <a:xfrm>
              <a:off x="3413" y="1534"/>
              <a:ext cx="76" cy="68"/>
            </a:xfrm>
            <a:custGeom>
              <a:avLst/>
              <a:gdLst>
                <a:gd name="T0" fmla="*/ 36 w 73"/>
                <a:gd name="T1" fmla="*/ 81 h 81"/>
                <a:gd name="T2" fmla="*/ 73 w 73"/>
                <a:gd name="T3" fmla="*/ 62 h 81"/>
                <a:gd name="T4" fmla="*/ 36 w 73"/>
                <a:gd name="T5" fmla="*/ 0 h 81"/>
                <a:gd name="T6" fmla="*/ 0 w 73"/>
                <a:gd name="T7" fmla="*/ 22 h 81"/>
                <a:gd name="T8" fmla="*/ 36 w 73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1">
                  <a:moveTo>
                    <a:pt x="36" y="81"/>
                  </a:moveTo>
                  <a:lnTo>
                    <a:pt x="73" y="62"/>
                  </a:lnTo>
                  <a:lnTo>
                    <a:pt x="36" y="0"/>
                  </a:lnTo>
                  <a:lnTo>
                    <a:pt x="0" y="22"/>
                  </a:lnTo>
                  <a:lnTo>
                    <a:pt x="36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4" name="Freeform 62"/>
            <p:cNvSpPr>
              <a:spLocks/>
            </p:cNvSpPr>
            <p:nvPr/>
          </p:nvSpPr>
          <p:spPr bwMode="auto">
            <a:xfrm>
              <a:off x="3578" y="1855"/>
              <a:ext cx="76" cy="67"/>
            </a:xfrm>
            <a:custGeom>
              <a:avLst/>
              <a:gdLst>
                <a:gd name="T0" fmla="*/ 37 w 74"/>
                <a:gd name="T1" fmla="*/ 80 h 80"/>
                <a:gd name="T2" fmla="*/ 74 w 74"/>
                <a:gd name="T3" fmla="*/ 60 h 80"/>
                <a:gd name="T4" fmla="*/ 37 w 74"/>
                <a:gd name="T5" fmla="*/ 0 h 80"/>
                <a:gd name="T6" fmla="*/ 0 w 74"/>
                <a:gd name="T7" fmla="*/ 21 h 80"/>
                <a:gd name="T8" fmla="*/ 37 w 74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0">
                  <a:moveTo>
                    <a:pt x="37" y="80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5" name="Freeform 63"/>
            <p:cNvSpPr>
              <a:spLocks/>
            </p:cNvSpPr>
            <p:nvPr/>
          </p:nvSpPr>
          <p:spPr bwMode="auto">
            <a:xfrm>
              <a:off x="3578" y="1855"/>
              <a:ext cx="76" cy="67"/>
            </a:xfrm>
            <a:custGeom>
              <a:avLst/>
              <a:gdLst>
                <a:gd name="T0" fmla="*/ 37 w 74"/>
                <a:gd name="T1" fmla="*/ 80 h 80"/>
                <a:gd name="T2" fmla="*/ 74 w 74"/>
                <a:gd name="T3" fmla="*/ 60 h 80"/>
                <a:gd name="T4" fmla="*/ 37 w 74"/>
                <a:gd name="T5" fmla="*/ 0 h 80"/>
                <a:gd name="T6" fmla="*/ 0 w 74"/>
                <a:gd name="T7" fmla="*/ 21 h 80"/>
                <a:gd name="T8" fmla="*/ 37 w 74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0">
                  <a:moveTo>
                    <a:pt x="37" y="80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6" name="Freeform 64"/>
            <p:cNvSpPr>
              <a:spLocks/>
            </p:cNvSpPr>
            <p:nvPr/>
          </p:nvSpPr>
          <p:spPr bwMode="auto">
            <a:xfrm>
              <a:off x="3632" y="1830"/>
              <a:ext cx="78" cy="68"/>
            </a:xfrm>
            <a:custGeom>
              <a:avLst/>
              <a:gdLst>
                <a:gd name="T0" fmla="*/ 38 w 75"/>
                <a:gd name="T1" fmla="*/ 81 h 81"/>
                <a:gd name="T2" fmla="*/ 75 w 75"/>
                <a:gd name="T3" fmla="*/ 60 h 81"/>
                <a:gd name="T4" fmla="*/ 38 w 75"/>
                <a:gd name="T5" fmla="*/ 0 h 81"/>
                <a:gd name="T6" fmla="*/ 0 w 75"/>
                <a:gd name="T7" fmla="*/ 21 h 81"/>
                <a:gd name="T8" fmla="*/ 38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8" y="81"/>
                  </a:moveTo>
                  <a:lnTo>
                    <a:pt x="75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8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7" name="Freeform 65"/>
            <p:cNvSpPr>
              <a:spLocks/>
            </p:cNvSpPr>
            <p:nvPr/>
          </p:nvSpPr>
          <p:spPr bwMode="auto">
            <a:xfrm>
              <a:off x="3632" y="1830"/>
              <a:ext cx="78" cy="68"/>
            </a:xfrm>
            <a:custGeom>
              <a:avLst/>
              <a:gdLst>
                <a:gd name="T0" fmla="*/ 38 w 75"/>
                <a:gd name="T1" fmla="*/ 81 h 81"/>
                <a:gd name="T2" fmla="*/ 75 w 75"/>
                <a:gd name="T3" fmla="*/ 60 h 81"/>
                <a:gd name="T4" fmla="*/ 38 w 75"/>
                <a:gd name="T5" fmla="*/ 0 h 81"/>
                <a:gd name="T6" fmla="*/ 0 w 75"/>
                <a:gd name="T7" fmla="*/ 21 h 81"/>
                <a:gd name="T8" fmla="*/ 38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8" y="81"/>
                  </a:moveTo>
                  <a:lnTo>
                    <a:pt x="75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8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8" name="Freeform 66"/>
            <p:cNvSpPr>
              <a:spLocks/>
            </p:cNvSpPr>
            <p:nvPr/>
          </p:nvSpPr>
          <p:spPr bwMode="auto">
            <a:xfrm>
              <a:off x="3823" y="1745"/>
              <a:ext cx="76" cy="68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8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9" name="Freeform 67"/>
            <p:cNvSpPr>
              <a:spLocks/>
            </p:cNvSpPr>
            <p:nvPr/>
          </p:nvSpPr>
          <p:spPr bwMode="auto">
            <a:xfrm>
              <a:off x="3823" y="1745"/>
              <a:ext cx="76" cy="68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8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8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0" name="Freeform 68"/>
            <p:cNvSpPr>
              <a:spLocks/>
            </p:cNvSpPr>
            <p:nvPr/>
          </p:nvSpPr>
          <p:spPr bwMode="auto">
            <a:xfrm>
              <a:off x="3767" y="1771"/>
              <a:ext cx="76" cy="67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7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1" name="Freeform 69"/>
            <p:cNvSpPr>
              <a:spLocks/>
            </p:cNvSpPr>
            <p:nvPr/>
          </p:nvSpPr>
          <p:spPr bwMode="auto">
            <a:xfrm>
              <a:off x="3767" y="1771"/>
              <a:ext cx="76" cy="67"/>
            </a:xfrm>
            <a:custGeom>
              <a:avLst/>
              <a:gdLst>
                <a:gd name="T0" fmla="*/ 37 w 74"/>
                <a:gd name="T1" fmla="*/ 81 h 81"/>
                <a:gd name="T2" fmla="*/ 74 w 74"/>
                <a:gd name="T3" fmla="*/ 60 h 81"/>
                <a:gd name="T4" fmla="*/ 37 w 74"/>
                <a:gd name="T5" fmla="*/ 0 h 81"/>
                <a:gd name="T6" fmla="*/ 0 w 74"/>
                <a:gd name="T7" fmla="*/ 21 h 81"/>
                <a:gd name="T8" fmla="*/ 37 w 74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1">
                  <a:moveTo>
                    <a:pt x="37" y="81"/>
                  </a:moveTo>
                  <a:lnTo>
                    <a:pt x="74" y="60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2" name="Freeform 70"/>
            <p:cNvSpPr>
              <a:spLocks/>
            </p:cNvSpPr>
            <p:nvPr/>
          </p:nvSpPr>
          <p:spPr bwMode="auto">
            <a:xfrm>
              <a:off x="3546" y="1475"/>
              <a:ext cx="77" cy="68"/>
            </a:xfrm>
            <a:custGeom>
              <a:avLst/>
              <a:gdLst>
                <a:gd name="T0" fmla="*/ 37 w 75"/>
                <a:gd name="T1" fmla="*/ 81 h 81"/>
                <a:gd name="T2" fmla="*/ 75 w 75"/>
                <a:gd name="T3" fmla="*/ 62 h 81"/>
                <a:gd name="T4" fmla="*/ 37 w 75"/>
                <a:gd name="T5" fmla="*/ 0 h 81"/>
                <a:gd name="T6" fmla="*/ 0 w 75"/>
                <a:gd name="T7" fmla="*/ 21 h 81"/>
                <a:gd name="T8" fmla="*/ 37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7" y="81"/>
                  </a:moveTo>
                  <a:lnTo>
                    <a:pt x="75" y="62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3" name="Freeform 71"/>
            <p:cNvSpPr>
              <a:spLocks/>
            </p:cNvSpPr>
            <p:nvPr/>
          </p:nvSpPr>
          <p:spPr bwMode="auto">
            <a:xfrm>
              <a:off x="3546" y="1475"/>
              <a:ext cx="77" cy="68"/>
            </a:xfrm>
            <a:custGeom>
              <a:avLst/>
              <a:gdLst>
                <a:gd name="T0" fmla="*/ 37 w 75"/>
                <a:gd name="T1" fmla="*/ 81 h 81"/>
                <a:gd name="T2" fmla="*/ 75 w 75"/>
                <a:gd name="T3" fmla="*/ 62 h 81"/>
                <a:gd name="T4" fmla="*/ 37 w 75"/>
                <a:gd name="T5" fmla="*/ 0 h 81"/>
                <a:gd name="T6" fmla="*/ 0 w 75"/>
                <a:gd name="T7" fmla="*/ 21 h 81"/>
                <a:gd name="T8" fmla="*/ 37 w 75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81">
                  <a:moveTo>
                    <a:pt x="37" y="81"/>
                  </a:moveTo>
                  <a:lnTo>
                    <a:pt x="75" y="62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7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4" name="Freeform 72"/>
            <p:cNvSpPr>
              <a:spLocks/>
            </p:cNvSpPr>
            <p:nvPr/>
          </p:nvSpPr>
          <p:spPr bwMode="auto">
            <a:xfrm>
              <a:off x="3601" y="1451"/>
              <a:ext cx="77" cy="68"/>
            </a:xfrm>
            <a:custGeom>
              <a:avLst/>
              <a:gdLst>
                <a:gd name="T0" fmla="*/ 36 w 74"/>
                <a:gd name="T1" fmla="*/ 82 h 82"/>
                <a:gd name="T2" fmla="*/ 74 w 74"/>
                <a:gd name="T3" fmla="*/ 61 h 82"/>
                <a:gd name="T4" fmla="*/ 37 w 74"/>
                <a:gd name="T5" fmla="*/ 0 h 82"/>
                <a:gd name="T6" fmla="*/ 0 w 74"/>
                <a:gd name="T7" fmla="*/ 21 h 82"/>
                <a:gd name="T8" fmla="*/ 36 w 74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2">
                  <a:moveTo>
                    <a:pt x="36" y="82"/>
                  </a:moveTo>
                  <a:lnTo>
                    <a:pt x="74" y="61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6" y="8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5" name="Freeform 73"/>
            <p:cNvSpPr>
              <a:spLocks/>
            </p:cNvSpPr>
            <p:nvPr/>
          </p:nvSpPr>
          <p:spPr bwMode="auto">
            <a:xfrm>
              <a:off x="3601" y="1451"/>
              <a:ext cx="77" cy="68"/>
            </a:xfrm>
            <a:custGeom>
              <a:avLst/>
              <a:gdLst>
                <a:gd name="T0" fmla="*/ 36 w 74"/>
                <a:gd name="T1" fmla="*/ 82 h 82"/>
                <a:gd name="T2" fmla="*/ 74 w 74"/>
                <a:gd name="T3" fmla="*/ 61 h 82"/>
                <a:gd name="T4" fmla="*/ 37 w 74"/>
                <a:gd name="T5" fmla="*/ 0 h 82"/>
                <a:gd name="T6" fmla="*/ 0 w 74"/>
                <a:gd name="T7" fmla="*/ 21 h 82"/>
                <a:gd name="T8" fmla="*/ 36 w 74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82">
                  <a:moveTo>
                    <a:pt x="36" y="82"/>
                  </a:moveTo>
                  <a:lnTo>
                    <a:pt x="74" y="61"/>
                  </a:lnTo>
                  <a:lnTo>
                    <a:pt x="37" y="0"/>
                  </a:lnTo>
                  <a:lnTo>
                    <a:pt x="0" y="21"/>
                  </a:lnTo>
                  <a:lnTo>
                    <a:pt x="36" y="8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6" name="Rectangle 74"/>
            <p:cNvSpPr>
              <a:spLocks noChangeArrowheads="1"/>
            </p:cNvSpPr>
            <p:nvPr/>
          </p:nvSpPr>
          <p:spPr bwMode="auto">
            <a:xfrm>
              <a:off x="4093" y="1358"/>
              <a:ext cx="45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7" name="Rectangle 75"/>
            <p:cNvSpPr>
              <a:spLocks noChangeArrowheads="1"/>
            </p:cNvSpPr>
            <p:nvPr/>
          </p:nvSpPr>
          <p:spPr bwMode="auto">
            <a:xfrm>
              <a:off x="4093" y="1358"/>
              <a:ext cx="45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8" name="Rectangle 76"/>
            <p:cNvSpPr>
              <a:spLocks noChangeArrowheads="1"/>
            </p:cNvSpPr>
            <p:nvPr/>
          </p:nvSpPr>
          <p:spPr bwMode="auto">
            <a:xfrm>
              <a:off x="4093" y="1698"/>
              <a:ext cx="45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9" name="Rectangle 77"/>
            <p:cNvSpPr>
              <a:spLocks noChangeArrowheads="1"/>
            </p:cNvSpPr>
            <p:nvPr/>
          </p:nvSpPr>
          <p:spPr bwMode="auto">
            <a:xfrm>
              <a:off x="4093" y="1698"/>
              <a:ext cx="45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0" name="Rectangle 78"/>
            <p:cNvSpPr>
              <a:spLocks noChangeArrowheads="1"/>
            </p:cNvSpPr>
            <p:nvPr/>
          </p:nvSpPr>
          <p:spPr bwMode="auto">
            <a:xfrm>
              <a:off x="4158" y="1698"/>
              <a:ext cx="53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1" name="Rectangle 79"/>
            <p:cNvSpPr>
              <a:spLocks noChangeArrowheads="1"/>
            </p:cNvSpPr>
            <p:nvPr/>
          </p:nvSpPr>
          <p:spPr bwMode="auto">
            <a:xfrm>
              <a:off x="4158" y="1698"/>
              <a:ext cx="53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2" name="Rectangle 80"/>
            <p:cNvSpPr>
              <a:spLocks noChangeArrowheads="1"/>
            </p:cNvSpPr>
            <p:nvPr/>
          </p:nvSpPr>
          <p:spPr bwMode="auto">
            <a:xfrm>
              <a:off x="4158" y="1358"/>
              <a:ext cx="53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3" name="Rectangle 81"/>
            <p:cNvSpPr>
              <a:spLocks noChangeArrowheads="1"/>
            </p:cNvSpPr>
            <p:nvPr/>
          </p:nvSpPr>
          <p:spPr bwMode="auto">
            <a:xfrm>
              <a:off x="4158" y="1358"/>
              <a:ext cx="53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4" name="Rectangle 82"/>
            <p:cNvSpPr>
              <a:spLocks noChangeArrowheads="1"/>
            </p:cNvSpPr>
            <p:nvPr/>
          </p:nvSpPr>
          <p:spPr bwMode="auto">
            <a:xfrm>
              <a:off x="4232" y="1358"/>
              <a:ext cx="44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5" name="Rectangle 83"/>
            <p:cNvSpPr>
              <a:spLocks noChangeArrowheads="1"/>
            </p:cNvSpPr>
            <p:nvPr/>
          </p:nvSpPr>
          <p:spPr bwMode="auto">
            <a:xfrm>
              <a:off x="4232" y="1358"/>
              <a:ext cx="44" cy="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6" name="Rectangle 84"/>
            <p:cNvSpPr>
              <a:spLocks noChangeArrowheads="1"/>
            </p:cNvSpPr>
            <p:nvPr/>
          </p:nvSpPr>
          <p:spPr bwMode="auto">
            <a:xfrm>
              <a:off x="4232" y="1698"/>
              <a:ext cx="44" cy="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7" name="Rectangle 85"/>
            <p:cNvSpPr>
              <a:spLocks noChangeArrowheads="1"/>
            </p:cNvSpPr>
            <p:nvPr/>
          </p:nvSpPr>
          <p:spPr bwMode="auto">
            <a:xfrm>
              <a:off x="4232" y="1698"/>
              <a:ext cx="44" cy="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8" name="Rectangle 86"/>
            <p:cNvSpPr>
              <a:spLocks noChangeArrowheads="1"/>
            </p:cNvSpPr>
            <p:nvPr/>
          </p:nvSpPr>
          <p:spPr bwMode="auto">
            <a:xfrm>
              <a:off x="3165" y="1616"/>
              <a:ext cx="16" cy="400"/>
            </a:xfrm>
            <a:prstGeom prst="rect">
              <a:avLst/>
            </a:pr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9" name="Rectangle 87"/>
            <p:cNvSpPr>
              <a:spLocks noChangeArrowheads="1"/>
            </p:cNvSpPr>
            <p:nvPr/>
          </p:nvSpPr>
          <p:spPr bwMode="auto">
            <a:xfrm>
              <a:off x="3165" y="1616"/>
              <a:ext cx="16" cy="40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0" name="Freeform 88"/>
            <p:cNvSpPr>
              <a:spLocks/>
            </p:cNvSpPr>
            <p:nvPr/>
          </p:nvSpPr>
          <p:spPr bwMode="auto">
            <a:xfrm>
              <a:off x="3340" y="1578"/>
              <a:ext cx="272" cy="351"/>
            </a:xfrm>
            <a:custGeom>
              <a:avLst/>
              <a:gdLst>
                <a:gd name="T0" fmla="*/ 252 w 263"/>
                <a:gd name="T1" fmla="*/ 419 h 419"/>
                <a:gd name="T2" fmla="*/ 263 w 263"/>
                <a:gd name="T3" fmla="*/ 412 h 419"/>
                <a:gd name="T4" fmla="*/ 13 w 263"/>
                <a:gd name="T5" fmla="*/ 0 h 419"/>
                <a:gd name="T6" fmla="*/ 0 w 263"/>
                <a:gd name="T7" fmla="*/ 8 h 419"/>
                <a:gd name="T8" fmla="*/ 252 w 263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419">
                  <a:moveTo>
                    <a:pt x="252" y="419"/>
                  </a:moveTo>
                  <a:lnTo>
                    <a:pt x="263" y="412"/>
                  </a:lnTo>
                  <a:lnTo>
                    <a:pt x="13" y="0"/>
                  </a:lnTo>
                  <a:lnTo>
                    <a:pt x="0" y="8"/>
                  </a:lnTo>
                  <a:lnTo>
                    <a:pt x="252" y="419"/>
                  </a:lnTo>
                  <a:close/>
                </a:path>
              </a:pathLst>
            </a:cu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1" name="Freeform 89"/>
            <p:cNvSpPr>
              <a:spLocks/>
            </p:cNvSpPr>
            <p:nvPr/>
          </p:nvSpPr>
          <p:spPr bwMode="auto">
            <a:xfrm>
              <a:off x="3340" y="1578"/>
              <a:ext cx="272" cy="351"/>
            </a:xfrm>
            <a:custGeom>
              <a:avLst/>
              <a:gdLst>
                <a:gd name="T0" fmla="*/ 252 w 263"/>
                <a:gd name="T1" fmla="*/ 419 h 419"/>
                <a:gd name="T2" fmla="*/ 263 w 263"/>
                <a:gd name="T3" fmla="*/ 412 h 419"/>
                <a:gd name="T4" fmla="*/ 13 w 263"/>
                <a:gd name="T5" fmla="*/ 0 h 419"/>
                <a:gd name="T6" fmla="*/ 0 w 263"/>
                <a:gd name="T7" fmla="*/ 8 h 419"/>
                <a:gd name="T8" fmla="*/ 252 w 263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419">
                  <a:moveTo>
                    <a:pt x="252" y="419"/>
                  </a:moveTo>
                  <a:lnTo>
                    <a:pt x="263" y="412"/>
                  </a:lnTo>
                  <a:lnTo>
                    <a:pt x="13" y="0"/>
                  </a:lnTo>
                  <a:lnTo>
                    <a:pt x="0" y="8"/>
                  </a:lnTo>
                  <a:lnTo>
                    <a:pt x="252" y="4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2" name="Freeform 90"/>
            <p:cNvSpPr>
              <a:spLocks/>
            </p:cNvSpPr>
            <p:nvPr/>
          </p:nvSpPr>
          <p:spPr bwMode="auto">
            <a:xfrm>
              <a:off x="3644" y="1444"/>
              <a:ext cx="271" cy="351"/>
            </a:xfrm>
            <a:custGeom>
              <a:avLst/>
              <a:gdLst>
                <a:gd name="T0" fmla="*/ 250 w 262"/>
                <a:gd name="T1" fmla="*/ 419 h 419"/>
                <a:gd name="T2" fmla="*/ 262 w 262"/>
                <a:gd name="T3" fmla="*/ 412 h 419"/>
                <a:gd name="T4" fmla="*/ 11 w 262"/>
                <a:gd name="T5" fmla="*/ 0 h 419"/>
                <a:gd name="T6" fmla="*/ 0 w 262"/>
                <a:gd name="T7" fmla="*/ 7 h 419"/>
                <a:gd name="T8" fmla="*/ 250 w 262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419">
                  <a:moveTo>
                    <a:pt x="250" y="419"/>
                  </a:moveTo>
                  <a:lnTo>
                    <a:pt x="262" y="41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250" y="419"/>
                  </a:lnTo>
                  <a:close/>
                </a:path>
              </a:pathLst>
            </a:cu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3" name="Freeform 91"/>
            <p:cNvSpPr>
              <a:spLocks/>
            </p:cNvSpPr>
            <p:nvPr/>
          </p:nvSpPr>
          <p:spPr bwMode="auto">
            <a:xfrm>
              <a:off x="3644" y="1444"/>
              <a:ext cx="271" cy="351"/>
            </a:xfrm>
            <a:custGeom>
              <a:avLst/>
              <a:gdLst>
                <a:gd name="T0" fmla="*/ 250 w 262"/>
                <a:gd name="T1" fmla="*/ 419 h 419"/>
                <a:gd name="T2" fmla="*/ 262 w 262"/>
                <a:gd name="T3" fmla="*/ 412 h 419"/>
                <a:gd name="T4" fmla="*/ 11 w 262"/>
                <a:gd name="T5" fmla="*/ 0 h 419"/>
                <a:gd name="T6" fmla="*/ 0 w 262"/>
                <a:gd name="T7" fmla="*/ 7 h 419"/>
                <a:gd name="T8" fmla="*/ 250 w 262"/>
                <a:gd name="T9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419">
                  <a:moveTo>
                    <a:pt x="250" y="419"/>
                  </a:moveTo>
                  <a:lnTo>
                    <a:pt x="262" y="41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250" y="4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4" name="Rectangle 92"/>
            <p:cNvSpPr>
              <a:spLocks noChangeArrowheads="1"/>
            </p:cNvSpPr>
            <p:nvPr/>
          </p:nvSpPr>
          <p:spPr bwMode="auto">
            <a:xfrm>
              <a:off x="4076" y="1358"/>
              <a:ext cx="14" cy="398"/>
            </a:xfrm>
            <a:prstGeom prst="rect">
              <a:avLst/>
            </a:prstGeom>
            <a:solidFill>
              <a:srgbClr val="94B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5" name="Rectangle 93"/>
            <p:cNvSpPr>
              <a:spLocks noChangeArrowheads="1"/>
            </p:cNvSpPr>
            <p:nvPr/>
          </p:nvSpPr>
          <p:spPr bwMode="auto">
            <a:xfrm>
              <a:off x="4076" y="1358"/>
              <a:ext cx="14" cy="39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6" name="Freeform 94"/>
            <p:cNvSpPr>
              <a:spLocks/>
            </p:cNvSpPr>
            <p:nvPr/>
          </p:nvSpPr>
          <p:spPr bwMode="auto">
            <a:xfrm>
              <a:off x="2883" y="1452"/>
              <a:ext cx="1489" cy="468"/>
            </a:xfrm>
            <a:custGeom>
              <a:avLst/>
              <a:gdLst>
                <a:gd name="T0" fmla="*/ 92 w 1441"/>
                <a:gd name="T1" fmla="*/ 473 h 558"/>
                <a:gd name="T2" fmla="*/ 121 w 1441"/>
                <a:gd name="T3" fmla="*/ 482 h 558"/>
                <a:gd name="T4" fmla="*/ 154 w 1441"/>
                <a:gd name="T5" fmla="*/ 486 h 558"/>
                <a:gd name="T6" fmla="*/ 190 w 1441"/>
                <a:gd name="T7" fmla="*/ 499 h 558"/>
                <a:gd name="T8" fmla="*/ 226 w 1441"/>
                <a:gd name="T9" fmla="*/ 533 h 558"/>
                <a:gd name="T10" fmla="*/ 255 w 1441"/>
                <a:gd name="T11" fmla="*/ 554 h 558"/>
                <a:gd name="T12" fmla="*/ 273 w 1441"/>
                <a:gd name="T13" fmla="*/ 557 h 558"/>
                <a:gd name="T14" fmla="*/ 309 w 1441"/>
                <a:gd name="T15" fmla="*/ 558 h 558"/>
                <a:gd name="T16" fmla="*/ 349 w 1441"/>
                <a:gd name="T17" fmla="*/ 557 h 558"/>
                <a:gd name="T18" fmla="*/ 387 w 1441"/>
                <a:gd name="T19" fmla="*/ 552 h 558"/>
                <a:gd name="T20" fmla="*/ 427 w 1441"/>
                <a:gd name="T21" fmla="*/ 545 h 558"/>
                <a:gd name="T22" fmla="*/ 465 w 1441"/>
                <a:gd name="T23" fmla="*/ 535 h 558"/>
                <a:gd name="T24" fmla="*/ 502 w 1441"/>
                <a:gd name="T25" fmla="*/ 520 h 558"/>
                <a:gd name="T26" fmla="*/ 536 w 1441"/>
                <a:gd name="T27" fmla="*/ 503 h 558"/>
                <a:gd name="T28" fmla="*/ 568 w 1441"/>
                <a:gd name="T29" fmla="*/ 485 h 558"/>
                <a:gd name="T30" fmla="*/ 600 w 1441"/>
                <a:gd name="T31" fmla="*/ 461 h 558"/>
                <a:gd name="T32" fmla="*/ 627 w 1441"/>
                <a:gd name="T33" fmla="*/ 440 h 558"/>
                <a:gd name="T34" fmla="*/ 640 w 1441"/>
                <a:gd name="T35" fmla="*/ 427 h 558"/>
                <a:gd name="T36" fmla="*/ 654 w 1441"/>
                <a:gd name="T37" fmla="*/ 396 h 558"/>
                <a:gd name="T38" fmla="*/ 667 w 1441"/>
                <a:gd name="T39" fmla="*/ 352 h 558"/>
                <a:gd name="T40" fmla="*/ 680 w 1441"/>
                <a:gd name="T41" fmla="*/ 318 h 558"/>
                <a:gd name="T42" fmla="*/ 729 w 1441"/>
                <a:gd name="T43" fmla="*/ 199 h 558"/>
                <a:gd name="T44" fmla="*/ 740 w 1441"/>
                <a:gd name="T45" fmla="*/ 162 h 558"/>
                <a:gd name="T46" fmla="*/ 747 w 1441"/>
                <a:gd name="T47" fmla="*/ 108 h 558"/>
                <a:gd name="T48" fmla="*/ 760 w 1441"/>
                <a:gd name="T49" fmla="*/ 73 h 558"/>
                <a:gd name="T50" fmla="*/ 774 w 1441"/>
                <a:gd name="T51" fmla="*/ 64 h 558"/>
                <a:gd name="T52" fmla="*/ 807 w 1441"/>
                <a:gd name="T53" fmla="*/ 49 h 558"/>
                <a:gd name="T54" fmla="*/ 845 w 1441"/>
                <a:gd name="T55" fmla="*/ 32 h 558"/>
                <a:gd name="T56" fmla="*/ 885 w 1441"/>
                <a:gd name="T57" fmla="*/ 19 h 558"/>
                <a:gd name="T58" fmla="*/ 925 w 1441"/>
                <a:gd name="T59" fmla="*/ 9 h 558"/>
                <a:gd name="T60" fmla="*/ 967 w 1441"/>
                <a:gd name="T61" fmla="*/ 4 h 558"/>
                <a:gd name="T62" fmla="*/ 1008 w 1441"/>
                <a:gd name="T63" fmla="*/ 0 h 558"/>
                <a:gd name="T64" fmla="*/ 1050 w 1441"/>
                <a:gd name="T65" fmla="*/ 1 h 558"/>
                <a:gd name="T66" fmla="*/ 1090 w 1441"/>
                <a:gd name="T67" fmla="*/ 6 h 558"/>
                <a:gd name="T68" fmla="*/ 1130 w 1441"/>
                <a:gd name="T69" fmla="*/ 15 h 558"/>
                <a:gd name="T70" fmla="*/ 1167 w 1441"/>
                <a:gd name="T71" fmla="*/ 26 h 558"/>
                <a:gd name="T72" fmla="*/ 1183 w 1441"/>
                <a:gd name="T73" fmla="*/ 32 h 558"/>
                <a:gd name="T74" fmla="*/ 1214 w 1441"/>
                <a:gd name="T75" fmla="*/ 57 h 558"/>
                <a:gd name="T76" fmla="*/ 1250 w 1441"/>
                <a:gd name="T77" fmla="*/ 93 h 558"/>
                <a:gd name="T78" fmla="*/ 1284 w 1441"/>
                <a:gd name="T79" fmla="*/ 116 h 558"/>
                <a:gd name="T80" fmla="*/ 1317 w 1441"/>
                <a:gd name="T81" fmla="*/ 137 h 558"/>
                <a:gd name="T82" fmla="*/ 1346 w 1441"/>
                <a:gd name="T83" fmla="*/ 152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8">
                  <a:moveTo>
                    <a:pt x="0" y="441"/>
                  </a:moveTo>
                  <a:lnTo>
                    <a:pt x="92" y="473"/>
                  </a:lnTo>
                  <a:lnTo>
                    <a:pt x="106" y="478"/>
                  </a:lnTo>
                  <a:lnTo>
                    <a:pt x="121" y="482"/>
                  </a:lnTo>
                  <a:lnTo>
                    <a:pt x="135" y="485"/>
                  </a:lnTo>
                  <a:lnTo>
                    <a:pt x="154" y="486"/>
                  </a:lnTo>
                  <a:lnTo>
                    <a:pt x="172" y="491"/>
                  </a:lnTo>
                  <a:lnTo>
                    <a:pt x="190" y="499"/>
                  </a:lnTo>
                  <a:lnTo>
                    <a:pt x="207" y="515"/>
                  </a:lnTo>
                  <a:lnTo>
                    <a:pt x="226" y="533"/>
                  </a:lnTo>
                  <a:lnTo>
                    <a:pt x="240" y="546"/>
                  </a:lnTo>
                  <a:lnTo>
                    <a:pt x="255" y="554"/>
                  </a:lnTo>
                  <a:lnTo>
                    <a:pt x="269" y="557"/>
                  </a:lnTo>
                  <a:lnTo>
                    <a:pt x="273" y="557"/>
                  </a:lnTo>
                  <a:lnTo>
                    <a:pt x="285" y="557"/>
                  </a:lnTo>
                  <a:lnTo>
                    <a:pt x="309" y="558"/>
                  </a:lnTo>
                  <a:lnTo>
                    <a:pt x="329" y="558"/>
                  </a:lnTo>
                  <a:lnTo>
                    <a:pt x="349" y="557"/>
                  </a:lnTo>
                  <a:lnTo>
                    <a:pt x="369" y="556"/>
                  </a:lnTo>
                  <a:lnTo>
                    <a:pt x="387" y="552"/>
                  </a:lnTo>
                  <a:lnTo>
                    <a:pt x="408" y="549"/>
                  </a:lnTo>
                  <a:lnTo>
                    <a:pt x="427" y="545"/>
                  </a:lnTo>
                  <a:lnTo>
                    <a:pt x="447" y="540"/>
                  </a:lnTo>
                  <a:lnTo>
                    <a:pt x="465" y="535"/>
                  </a:lnTo>
                  <a:lnTo>
                    <a:pt x="482" y="528"/>
                  </a:lnTo>
                  <a:lnTo>
                    <a:pt x="502" y="520"/>
                  </a:lnTo>
                  <a:lnTo>
                    <a:pt x="518" y="512"/>
                  </a:lnTo>
                  <a:lnTo>
                    <a:pt x="536" y="503"/>
                  </a:lnTo>
                  <a:lnTo>
                    <a:pt x="551" y="494"/>
                  </a:lnTo>
                  <a:lnTo>
                    <a:pt x="568" y="485"/>
                  </a:lnTo>
                  <a:lnTo>
                    <a:pt x="585" y="473"/>
                  </a:lnTo>
                  <a:lnTo>
                    <a:pt x="600" y="461"/>
                  </a:lnTo>
                  <a:lnTo>
                    <a:pt x="618" y="447"/>
                  </a:lnTo>
                  <a:lnTo>
                    <a:pt x="627" y="440"/>
                  </a:lnTo>
                  <a:lnTo>
                    <a:pt x="630" y="438"/>
                  </a:lnTo>
                  <a:lnTo>
                    <a:pt x="640" y="427"/>
                  </a:lnTo>
                  <a:lnTo>
                    <a:pt x="648" y="413"/>
                  </a:lnTo>
                  <a:lnTo>
                    <a:pt x="654" y="396"/>
                  </a:lnTo>
                  <a:lnTo>
                    <a:pt x="662" y="371"/>
                  </a:lnTo>
                  <a:lnTo>
                    <a:pt x="667" y="352"/>
                  </a:lnTo>
                  <a:lnTo>
                    <a:pt x="673" y="335"/>
                  </a:lnTo>
                  <a:lnTo>
                    <a:pt x="680" y="318"/>
                  </a:lnTo>
                  <a:lnTo>
                    <a:pt x="705" y="259"/>
                  </a:lnTo>
                  <a:lnTo>
                    <a:pt x="729" y="199"/>
                  </a:lnTo>
                  <a:lnTo>
                    <a:pt x="735" y="181"/>
                  </a:lnTo>
                  <a:lnTo>
                    <a:pt x="740" y="162"/>
                  </a:lnTo>
                  <a:lnTo>
                    <a:pt x="743" y="140"/>
                  </a:lnTo>
                  <a:lnTo>
                    <a:pt x="747" y="108"/>
                  </a:lnTo>
                  <a:lnTo>
                    <a:pt x="752" y="89"/>
                  </a:lnTo>
                  <a:lnTo>
                    <a:pt x="760" y="73"/>
                  </a:lnTo>
                  <a:lnTo>
                    <a:pt x="769" y="65"/>
                  </a:lnTo>
                  <a:lnTo>
                    <a:pt x="774" y="64"/>
                  </a:lnTo>
                  <a:lnTo>
                    <a:pt x="786" y="59"/>
                  </a:lnTo>
                  <a:lnTo>
                    <a:pt x="807" y="49"/>
                  </a:lnTo>
                  <a:lnTo>
                    <a:pt x="826" y="40"/>
                  </a:lnTo>
                  <a:lnTo>
                    <a:pt x="845" y="32"/>
                  </a:lnTo>
                  <a:lnTo>
                    <a:pt x="866" y="26"/>
                  </a:lnTo>
                  <a:lnTo>
                    <a:pt x="885" y="19"/>
                  </a:lnTo>
                  <a:lnTo>
                    <a:pt x="905" y="14"/>
                  </a:lnTo>
                  <a:lnTo>
                    <a:pt x="925" y="9"/>
                  </a:lnTo>
                  <a:lnTo>
                    <a:pt x="946" y="5"/>
                  </a:lnTo>
                  <a:lnTo>
                    <a:pt x="967" y="4"/>
                  </a:lnTo>
                  <a:lnTo>
                    <a:pt x="987" y="1"/>
                  </a:lnTo>
                  <a:lnTo>
                    <a:pt x="1008" y="0"/>
                  </a:lnTo>
                  <a:lnTo>
                    <a:pt x="1029" y="0"/>
                  </a:lnTo>
                  <a:lnTo>
                    <a:pt x="1050" y="1"/>
                  </a:lnTo>
                  <a:lnTo>
                    <a:pt x="1069" y="4"/>
                  </a:lnTo>
                  <a:lnTo>
                    <a:pt x="1090" y="6"/>
                  </a:lnTo>
                  <a:lnTo>
                    <a:pt x="1110" y="10"/>
                  </a:lnTo>
                  <a:lnTo>
                    <a:pt x="1130" y="15"/>
                  </a:lnTo>
                  <a:lnTo>
                    <a:pt x="1153" y="22"/>
                  </a:lnTo>
                  <a:lnTo>
                    <a:pt x="1167" y="26"/>
                  </a:lnTo>
                  <a:lnTo>
                    <a:pt x="1170" y="27"/>
                  </a:lnTo>
                  <a:lnTo>
                    <a:pt x="1183" y="32"/>
                  </a:lnTo>
                  <a:lnTo>
                    <a:pt x="1199" y="43"/>
                  </a:lnTo>
                  <a:lnTo>
                    <a:pt x="1214" y="57"/>
                  </a:lnTo>
                  <a:lnTo>
                    <a:pt x="1232" y="77"/>
                  </a:lnTo>
                  <a:lnTo>
                    <a:pt x="1250" y="93"/>
                  </a:lnTo>
                  <a:lnTo>
                    <a:pt x="1266" y="106"/>
                  </a:lnTo>
                  <a:lnTo>
                    <a:pt x="1284" y="116"/>
                  </a:lnTo>
                  <a:lnTo>
                    <a:pt x="1303" y="128"/>
                  </a:lnTo>
                  <a:lnTo>
                    <a:pt x="1317" y="137"/>
                  </a:lnTo>
                  <a:lnTo>
                    <a:pt x="1332" y="145"/>
                  </a:lnTo>
                  <a:lnTo>
                    <a:pt x="1346" y="152"/>
                  </a:lnTo>
                  <a:lnTo>
                    <a:pt x="1441" y="19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7" name="Freeform 95"/>
            <p:cNvSpPr>
              <a:spLocks/>
            </p:cNvSpPr>
            <p:nvPr/>
          </p:nvSpPr>
          <p:spPr bwMode="auto">
            <a:xfrm>
              <a:off x="2883" y="1505"/>
              <a:ext cx="1489" cy="365"/>
            </a:xfrm>
            <a:custGeom>
              <a:avLst/>
              <a:gdLst>
                <a:gd name="T0" fmla="*/ 92 w 1441"/>
                <a:gd name="T1" fmla="*/ 394 h 436"/>
                <a:gd name="T2" fmla="*/ 121 w 1441"/>
                <a:gd name="T3" fmla="*/ 398 h 436"/>
                <a:gd name="T4" fmla="*/ 154 w 1441"/>
                <a:gd name="T5" fmla="*/ 399 h 436"/>
                <a:gd name="T6" fmla="*/ 190 w 1441"/>
                <a:gd name="T7" fmla="*/ 406 h 436"/>
                <a:gd name="T8" fmla="*/ 226 w 1441"/>
                <a:gd name="T9" fmla="*/ 424 h 436"/>
                <a:gd name="T10" fmla="*/ 255 w 1441"/>
                <a:gd name="T11" fmla="*/ 435 h 436"/>
                <a:gd name="T12" fmla="*/ 285 w 1441"/>
                <a:gd name="T13" fmla="*/ 436 h 436"/>
                <a:gd name="T14" fmla="*/ 327 w 1441"/>
                <a:gd name="T15" fmla="*/ 435 h 436"/>
                <a:gd name="T16" fmla="*/ 362 w 1441"/>
                <a:gd name="T17" fmla="*/ 434 h 436"/>
                <a:gd name="T18" fmla="*/ 397 w 1441"/>
                <a:gd name="T19" fmla="*/ 428 h 436"/>
                <a:gd name="T20" fmla="*/ 431 w 1441"/>
                <a:gd name="T21" fmla="*/ 420 h 436"/>
                <a:gd name="T22" fmla="*/ 465 w 1441"/>
                <a:gd name="T23" fmla="*/ 409 h 436"/>
                <a:gd name="T24" fmla="*/ 498 w 1441"/>
                <a:gd name="T25" fmla="*/ 395 h 436"/>
                <a:gd name="T26" fmla="*/ 527 w 1441"/>
                <a:gd name="T27" fmla="*/ 378 h 436"/>
                <a:gd name="T28" fmla="*/ 556 w 1441"/>
                <a:gd name="T29" fmla="*/ 360 h 436"/>
                <a:gd name="T30" fmla="*/ 589 w 1441"/>
                <a:gd name="T31" fmla="*/ 338 h 436"/>
                <a:gd name="T32" fmla="*/ 601 w 1441"/>
                <a:gd name="T33" fmla="*/ 327 h 436"/>
                <a:gd name="T34" fmla="*/ 622 w 1441"/>
                <a:gd name="T35" fmla="*/ 306 h 436"/>
                <a:gd name="T36" fmla="*/ 643 w 1441"/>
                <a:gd name="T37" fmla="*/ 278 h 436"/>
                <a:gd name="T38" fmla="*/ 662 w 1441"/>
                <a:gd name="T39" fmla="*/ 254 h 436"/>
                <a:gd name="T40" fmla="*/ 706 w 1441"/>
                <a:gd name="T41" fmla="*/ 196 h 436"/>
                <a:gd name="T42" fmla="*/ 749 w 1441"/>
                <a:gd name="T43" fmla="*/ 140 h 436"/>
                <a:gd name="T44" fmla="*/ 764 w 1441"/>
                <a:gd name="T45" fmla="*/ 110 h 436"/>
                <a:gd name="T46" fmla="*/ 780 w 1441"/>
                <a:gd name="T47" fmla="*/ 73 h 436"/>
                <a:gd name="T48" fmla="*/ 803 w 1441"/>
                <a:gd name="T49" fmla="*/ 55 h 436"/>
                <a:gd name="T50" fmla="*/ 818 w 1441"/>
                <a:gd name="T51" fmla="*/ 48 h 436"/>
                <a:gd name="T52" fmla="*/ 858 w 1441"/>
                <a:gd name="T53" fmla="*/ 31 h 436"/>
                <a:gd name="T54" fmla="*/ 892 w 1441"/>
                <a:gd name="T55" fmla="*/ 19 h 436"/>
                <a:gd name="T56" fmla="*/ 929 w 1441"/>
                <a:gd name="T57" fmla="*/ 9 h 436"/>
                <a:gd name="T58" fmla="*/ 965 w 1441"/>
                <a:gd name="T59" fmla="*/ 4 h 436"/>
                <a:gd name="T60" fmla="*/ 1003 w 1441"/>
                <a:gd name="T61" fmla="*/ 0 h 436"/>
                <a:gd name="T62" fmla="*/ 1040 w 1441"/>
                <a:gd name="T63" fmla="*/ 0 h 436"/>
                <a:gd name="T64" fmla="*/ 1076 w 1441"/>
                <a:gd name="T65" fmla="*/ 4 h 436"/>
                <a:gd name="T66" fmla="*/ 1112 w 1441"/>
                <a:gd name="T67" fmla="*/ 9 h 436"/>
                <a:gd name="T68" fmla="*/ 1153 w 1441"/>
                <a:gd name="T69" fmla="*/ 21 h 436"/>
                <a:gd name="T70" fmla="*/ 1170 w 1441"/>
                <a:gd name="T71" fmla="*/ 26 h 436"/>
                <a:gd name="T72" fmla="*/ 1199 w 1441"/>
                <a:gd name="T73" fmla="*/ 36 h 436"/>
                <a:gd name="T74" fmla="*/ 1232 w 1441"/>
                <a:gd name="T75" fmla="*/ 53 h 436"/>
                <a:gd name="T76" fmla="*/ 1284 w 1441"/>
                <a:gd name="T77" fmla="*/ 82 h 436"/>
                <a:gd name="T78" fmla="*/ 1317 w 1441"/>
                <a:gd name="T79" fmla="*/ 101 h 436"/>
                <a:gd name="T80" fmla="*/ 1346 w 1441"/>
                <a:gd name="T81" fmla="*/ 112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36">
                  <a:moveTo>
                    <a:pt x="0" y="378"/>
                  </a:moveTo>
                  <a:lnTo>
                    <a:pt x="92" y="394"/>
                  </a:lnTo>
                  <a:lnTo>
                    <a:pt x="106" y="397"/>
                  </a:lnTo>
                  <a:lnTo>
                    <a:pt x="121" y="398"/>
                  </a:lnTo>
                  <a:lnTo>
                    <a:pt x="135" y="399"/>
                  </a:lnTo>
                  <a:lnTo>
                    <a:pt x="154" y="399"/>
                  </a:lnTo>
                  <a:lnTo>
                    <a:pt x="172" y="402"/>
                  </a:lnTo>
                  <a:lnTo>
                    <a:pt x="190" y="406"/>
                  </a:lnTo>
                  <a:lnTo>
                    <a:pt x="207" y="414"/>
                  </a:lnTo>
                  <a:lnTo>
                    <a:pt x="226" y="424"/>
                  </a:lnTo>
                  <a:lnTo>
                    <a:pt x="240" y="431"/>
                  </a:lnTo>
                  <a:lnTo>
                    <a:pt x="255" y="435"/>
                  </a:lnTo>
                  <a:lnTo>
                    <a:pt x="269" y="436"/>
                  </a:lnTo>
                  <a:lnTo>
                    <a:pt x="285" y="436"/>
                  </a:lnTo>
                  <a:lnTo>
                    <a:pt x="309" y="435"/>
                  </a:lnTo>
                  <a:lnTo>
                    <a:pt x="327" y="435"/>
                  </a:lnTo>
                  <a:lnTo>
                    <a:pt x="345" y="435"/>
                  </a:lnTo>
                  <a:lnTo>
                    <a:pt x="362" y="434"/>
                  </a:lnTo>
                  <a:lnTo>
                    <a:pt x="380" y="431"/>
                  </a:lnTo>
                  <a:lnTo>
                    <a:pt x="397" y="428"/>
                  </a:lnTo>
                  <a:lnTo>
                    <a:pt x="414" y="424"/>
                  </a:lnTo>
                  <a:lnTo>
                    <a:pt x="431" y="420"/>
                  </a:lnTo>
                  <a:lnTo>
                    <a:pt x="448" y="414"/>
                  </a:lnTo>
                  <a:lnTo>
                    <a:pt x="465" y="409"/>
                  </a:lnTo>
                  <a:lnTo>
                    <a:pt x="481" y="402"/>
                  </a:lnTo>
                  <a:lnTo>
                    <a:pt x="498" y="395"/>
                  </a:lnTo>
                  <a:lnTo>
                    <a:pt x="513" y="386"/>
                  </a:lnTo>
                  <a:lnTo>
                    <a:pt x="527" y="378"/>
                  </a:lnTo>
                  <a:lnTo>
                    <a:pt x="542" y="371"/>
                  </a:lnTo>
                  <a:lnTo>
                    <a:pt x="556" y="360"/>
                  </a:lnTo>
                  <a:lnTo>
                    <a:pt x="569" y="351"/>
                  </a:lnTo>
                  <a:lnTo>
                    <a:pt x="589" y="338"/>
                  </a:lnTo>
                  <a:lnTo>
                    <a:pt x="598" y="327"/>
                  </a:lnTo>
                  <a:lnTo>
                    <a:pt x="601" y="327"/>
                  </a:lnTo>
                  <a:lnTo>
                    <a:pt x="612" y="317"/>
                  </a:lnTo>
                  <a:lnTo>
                    <a:pt x="622" y="306"/>
                  </a:lnTo>
                  <a:lnTo>
                    <a:pt x="631" y="293"/>
                  </a:lnTo>
                  <a:lnTo>
                    <a:pt x="643" y="278"/>
                  </a:lnTo>
                  <a:lnTo>
                    <a:pt x="654" y="264"/>
                  </a:lnTo>
                  <a:lnTo>
                    <a:pt x="662" y="254"/>
                  </a:lnTo>
                  <a:lnTo>
                    <a:pt x="672" y="241"/>
                  </a:lnTo>
                  <a:lnTo>
                    <a:pt x="706" y="196"/>
                  </a:lnTo>
                  <a:lnTo>
                    <a:pt x="739" y="153"/>
                  </a:lnTo>
                  <a:lnTo>
                    <a:pt x="749" y="140"/>
                  </a:lnTo>
                  <a:lnTo>
                    <a:pt x="757" y="125"/>
                  </a:lnTo>
                  <a:lnTo>
                    <a:pt x="764" y="110"/>
                  </a:lnTo>
                  <a:lnTo>
                    <a:pt x="772" y="87"/>
                  </a:lnTo>
                  <a:lnTo>
                    <a:pt x="780" y="73"/>
                  </a:lnTo>
                  <a:lnTo>
                    <a:pt x="790" y="61"/>
                  </a:lnTo>
                  <a:lnTo>
                    <a:pt x="803" y="55"/>
                  </a:lnTo>
                  <a:lnTo>
                    <a:pt x="807" y="52"/>
                  </a:lnTo>
                  <a:lnTo>
                    <a:pt x="818" y="48"/>
                  </a:lnTo>
                  <a:lnTo>
                    <a:pt x="840" y="40"/>
                  </a:lnTo>
                  <a:lnTo>
                    <a:pt x="858" y="31"/>
                  </a:lnTo>
                  <a:lnTo>
                    <a:pt x="874" y="24"/>
                  </a:lnTo>
                  <a:lnTo>
                    <a:pt x="892" y="19"/>
                  </a:lnTo>
                  <a:lnTo>
                    <a:pt x="910" y="14"/>
                  </a:lnTo>
                  <a:lnTo>
                    <a:pt x="929" y="9"/>
                  </a:lnTo>
                  <a:lnTo>
                    <a:pt x="947" y="6"/>
                  </a:lnTo>
                  <a:lnTo>
                    <a:pt x="965" y="4"/>
                  </a:lnTo>
                  <a:lnTo>
                    <a:pt x="985" y="1"/>
                  </a:lnTo>
                  <a:lnTo>
                    <a:pt x="1003" y="0"/>
                  </a:lnTo>
                  <a:lnTo>
                    <a:pt x="1022" y="0"/>
                  </a:lnTo>
                  <a:lnTo>
                    <a:pt x="1040" y="0"/>
                  </a:lnTo>
                  <a:lnTo>
                    <a:pt x="1058" y="1"/>
                  </a:lnTo>
                  <a:lnTo>
                    <a:pt x="1076" y="4"/>
                  </a:lnTo>
                  <a:lnTo>
                    <a:pt x="1094" y="6"/>
                  </a:lnTo>
                  <a:lnTo>
                    <a:pt x="1112" y="9"/>
                  </a:lnTo>
                  <a:lnTo>
                    <a:pt x="1130" y="14"/>
                  </a:lnTo>
                  <a:lnTo>
                    <a:pt x="1153" y="21"/>
                  </a:lnTo>
                  <a:lnTo>
                    <a:pt x="1167" y="24"/>
                  </a:lnTo>
                  <a:lnTo>
                    <a:pt x="1170" y="26"/>
                  </a:lnTo>
                  <a:lnTo>
                    <a:pt x="1183" y="30"/>
                  </a:lnTo>
                  <a:lnTo>
                    <a:pt x="1199" y="36"/>
                  </a:lnTo>
                  <a:lnTo>
                    <a:pt x="1214" y="43"/>
                  </a:lnTo>
                  <a:lnTo>
                    <a:pt x="1232" y="53"/>
                  </a:lnTo>
                  <a:lnTo>
                    <a:pt x="1266" y="72"/>
                  </a:lnTo>
                  <a:lnTo>
                    <a:pt x="1284" y="82"/>
                  </a:lnTo>
                  <a:lnTo>
                    <a:pt x="1303" y="93"/>
                  </a:lnTo>
                  <a:lnTo>
                    <a:pt x="1317" y="101"/>
                  </a:lnTo>
                  <a:lnTo>
                    <a:pt x="1332" y="107"/>
                  </a:lnTo>
                  <a:lnTo>
                    <a:pt x="1346" y="112"/>
                  </a:lnTo>
                  <a:lnTo>
                    <a:pt x="1441" y="1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8" name="Freeform 96"/>
            <p:cNvSpPr>
              <a:spLocks/>
            </p:cNvSpPr>
            <p:nvPr/>
          </p:nvSpPr>
          <p:spPr bwMode="auto">
            <a:xfrm>
              <a:off x="2883" y="1556"/>
              <a:ext cx="1489" cy="266"/>
            </a:xfrm>
            <a:custGeom>
              <a:avLst/>
              <a:gdLst>
                <a:gd name="T0" fmla="*/ 106 w 1441"/>
                <a:gd name="T1" fmla="*/ 317 h 317"/>
                <a:gd name="T2" fmla="*/ 135 w 1441"/>
                <a:gd name="T3" fmla="*/ 317 h 317"/>
                <a:gd name="T4" fmla="*/ 172 w 1441"/>
                <a:gd name="T5" fmla="*/ 317 h 317"/>
                <a:gd name="T6" fmla="*/ 207 w 1441"/>
                <a:gd name="T7" fmla="*/ 317 h 317"/>
                <a:gd name="T8" fmla="*/ 240 w 1441"/>
                <a:gd name="T9" fmla="*/ 317 h 317"/>
                <a:gd name="T10" fmla="*/ 285 w 1441"/>
                <a:gd name="T11" fmla="*/ 317 h 317"/>
                <a:gd name="T12" fmla="*/ 325 w 1441"/>
                <a:gd name="T13" fmla="*/ 317 h 317"/>
                <a:gd name="T14" fmla="*/ 356 w 1441"/>
                <a:gd name="T15" fmla="*/ 315 h 317"/>
                <a:gd name="T16" fmla="*/ 387 w 1441"/>
                <a:gd name="T17" fmla="*/ 308 h 317"/>
                <a:gd name="T18" fmla="*/ 418 w 1441"/>
                <a:gd name="T19" fmla="*/ 302 h 317"/>
                <a:gd name="T20" fmla="*/ 447 w 1441"/>
                <a:gd name="T21" fmla="*/ 293 h 317"/>
                <a:gd name="T22" fmla="*/ 476 w 1441"/>
                <a:gd name="T23" fmla="*/ 279 h 317"/>
                <a:gd name="T24" fmla="*/ 502 w 1441"/>
                <a:gd name="T25" fmla="*/ 266 h 317"/>
                <a:gd name="T26" fmla="*/ 527 w 1441"/>
                <a:gd name="T27" fmla="*/ 249 h 317"/>
                <a:gd name="T28" fmla="*/ 558 w 1441"/>
                <a:gd name="T29" fmla="*/ 226 h 317"/>
                <a:gd name="T30" fmla="*/ 572 w 1441"/>
                <a:gd name="T31" fmla="*/ 217 h 317"/>
                <a:gd name="T32" fmla="*/ 596 w 1441"/>
                <a:gd name="T33" fmla="*/ 201 h 317"/>
                <a:gd name="T34" fmla="*/ 626 w 1441"/>
                <a:gd name="T35" fmla="*/ 185 h 317"/>
                <a:gd name="T36" fmla="*/ 651 w 1441"/>
                <a:gd name="T37" fmla="*/ 173 h 317"/>
                <a:gd name="T38" fmla="*/ 706 w 1441"/>
                <a:gd name="T39" fmla="*/ 137 h 317"/>
                <a:gd name="T40" fmla="*/ 763 w 1441"/>
                <a:gd name="T41" fmla="*/ 100 h 317"/>
                <a:gd name="T42" fmla="*/ 785 w 1441"/>
                <a:gd name="T43" fmla="*/ 81 h 317"/>
                <a:gd name="T44" fmla="*/ 809 w 1441"/>
                <a:gd name="T45" fmla="*/ 58 h 317"/>
                <a:gd name="T46" fmla="*/ 834 w 1441"/>
                <a:gd name="T47" fmla="*/ 45 h 317"/>
                <a:gd name="T48" fmla="*/ 849 w 1441"/>
                <a:gd name="T49" fmla="*/ 38 h 317"/>
                <a:gd name="T50" fmla="*/ 888 w 1441"/>
                <a:gd name="T51" fmla="*/ 24 h 317"/>
                <a:gd name="T52" fmla="*/ 918 w 1441"/>
                <a:gd name="T53" fmla="*/ 13 h 317"/>
                <a:gd name="T54" fmla="*/ 952 w 1441"/>
                <a:gd name="T55" fmla="*/ 7 h 317"/>
                <a:gd name="T56" fmla="*/ 985 w 1441"/>
                <a:gd name="T57" fmla="*/ 2 h 317"/>
                <a:gd name="T58" fmla="*/ 1018 w 1441"/>
                <a:gd name="T59" fmla="*/ 0 h 317"/>
                <a:gd name="T60" fmla="*/ 1051 w 1441"/>
                <a:gd name="T61" fmla="*/ 2 h 317"/>
                <a:gd name="T62" fmla="*/ 1083 w 1441"/>
                <a:gd name="T63" fmla="*/ 4 h 317"/>
                <a:gd name="T64" fmla="*/ 1114 w 1441"/>
                <a:gd name="T65" fmla="*/ 9 h 317"/>
                <a:gd name="T66" fmla="*/ 1153 w 1441"/>
                <a:gd name="T67" fmla="*/ 20 h 317"/>
                <a:gd name="T68" fmla="*/ 1170 w 1441"/>
                <a:gd name="T69" fmla="*/ 24 h 317"/>
                <a:gd name="T70" fmla="*/ 1199 w 1441"/>
                <a:gd name="T71" fmla="*/ 30 h 317"/>
                <a:gd name="T72" fmla="*/ 1232 w 1441"/>
                <a:gd name="T73" fmla="*/ 32 h 317"/>
                <a:gd name="T74" fmla="*/ 1266 w 1441"/>
                <a:gd name="T75" fmla="*/ 40 h 317"/>
                <a:gd name="T76" fmla="*/ 1303 w 1441"/>
                <a:gd name="T77" fmla="*/ 59 h 317"/>
                <a:gd name="T78" fmla="*/ 1332 w 1441"/>
                <a:gd name="T79" fmla="*/ 71 h 317"/>
                <a:gd name="T80" fmla="*/ 1441 w 1441"/>
                <a:gd name="T81" fmla="*/ 7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7">
                  <a:moveTo>
                    <a:pt x="0" y="317"/>
                  </a:moveTo>
                  <a:lnTo>
                    <a:pt x="106" y="317"/>
                  </a:lnTo>
                  <a:lnTo>
                    <a:pt x="121" y="317"/>
                  </a:lnTo>
                  <a:lnTo>
                    <a:pt x="135" y="317"/>
                  </a:lnTo>
                  <a:lnTo>
                    <a:pt x="154" y="317"/>
                  </a:lnTo>
                  <a:lnTo>
                    <a:pt x="172" y="317"/>
                  </a:lnTo>
                  <a:lnTo>
                    <a:pt x="190" y="317"/>
                  </a:lnTo>
                  <a:lnTo>
                    <a:pt x="207" y="317"/>
                  </a:lnTo>
                  <a:lnTo>
                    <a:pt x="226" y="317"/>
                  </a:lnTo>
                  <a:lnTo>
                    <a:pt x="240" y="317"/>
                  </a:lnTo>
                  <a:lnTo>
                    <a:pt x="273" y="317"/>
                  </a:lnTo>
                  <a:lnTo>
                    <a:pt x="285" y="317"/>
                  </a:lnTo>
                  <a:lnTo>
                    <a:pt x="309" y="317"/>
                  </a:lnTo>
                  <a:lnTo>
                    <a:pt x="325" y="317"/>
                  </a:lnTo>
                  <a:lnTo>
                    <a:pt x="340" y="316"/>
                  </a:lnTo>
                  <a:lnTo>
                    <a:pt x="356" y="315"/>
                  </a:lnTo>
                  <a:lnTo>
                    <a:pt x="372" y="314"/>
                  </a:lnTo>
                  <a:lnTo>
                    <a:pt x="387" y="308"/>
                  </a:lnTo>
                  <a:lnTo>
                    <a:pt x="402" y="306"/>
                  </a:lnTo>
                  <a:lnTo>
                    <a:pt x="418" y="302"/>
                  </a:lnTo>
                  <a:lnTo>
                    <a:pt x="431" y="298"/>
                  </a:lnTo>
                  <a:lnTo>
                    <a:pt x="447" y="293"/>
                  </a:lnTo>
                  <a:lnTo>
                    <a:pt x="460" y="286"/>
                  </a:lnTo>
                  <a:lnTo>
                    <a:pt x="476" y="279"/>
                  </a:lnTo>
                  <a:lnTo>
                    <a:pt x="488" y="273"/>
                  </a:lnTo>
                  <a:lnTo>
                    <a:pt x="502" y="266"/>
                  </a:lnTo>
                  <a:lnTo>
                    <a:pt x="514" y="258"/>
                  </a:lnTo>
                  <a:lnTo>
                    <a:pt x="527" y="249"/>
                  </a:lnTo>
                  <a:lnTo>
                    <a:pt x="539" y="241"/>
                  </a:lnTo>
                  <a:lnTo>
                    <a:pt x="558" y="226"/>
                  </a:lnTo>
                  <a:lnTo>
                    <a:pt x="568" y="219"/>
                  </a:lnTo>
                  <a:lnTo>
                    <a:pt x="572" y="217"/>
                  </a:lnTo>
                  <a:lnTo>
                    <a:pt x="583" y="209"/>
                  </a:lnTo>
                  <a:lnTo>
                    <a:pt x="596" y="201"/>
                  </a:lnTo>
                  <a:lnTo>
                    <a:pt x="608" y="194"/>
                  </a:lnTo>
                  <a:lnTo>
                    <a:pt x="626" y="185"/>
                  </a:lnTo>
                  <a:lnTo>
                    <a:pt x="638" y="180"/>
                  </a:lnTo>
                  <a:lnTo>
                    <a:pt x="651" y="173"/>
                  </a:lnTo>
                  <a:lnTo>
                    <a:pt x="663" y="165"/>
                  </a:lnTo>
                  <a:lnTo>
                    <a:pt x="706" y="137"/>
                  </a:lnTo>
                  <a:lnTo>
                    <a:pt x="750" y="108"/>
                  </a:lnTo>
                  <a:lnTo>
                    <a:pt x="763" y="100"/>
                  </a:lnTo>
                  <a:lnTo>
                    <a:pt x="774" y="91"/>
                  </a:lnTo>
                  <a:lnTo>
                    <a:pt x="785" y="81"/>
                  </a:lnTo>
                  <a:lnTo>
                    <a:pt x="798" y="67"/>
                  </a:lnTo>
                  <a:lnTo>
                    <a:pt x="809" y="58"/>
                  </a:lnTo>
                  <a:lnTo>
                    <a:pt x="821" y="51"/>
                  </a:lnTo>
                  <a:lnTo>
                    <a:pt x="834" y="45"/>
                  </a:lnTo>
                  <a:lnTo>
                    <a:pt x="837" y="43"/>
                  </a:lnTo>
                  <a:lnTo>
                    <a:pt x="849" y="38"/>
                  </a:lnTo>
                  <a:lnTo>
                    <a:pt x="872" y="30"/>
                  </a:lnTo>
                  <a:lnTo>
                    <a:pt x="888" y="24"/>
                  </a:lnTo>
                  <a:lnTo>
                    <a:pt x="903" y="17"/>
                  </a:lnTo>
                  <a:lnTo>
                    <a:pt x="918" y="13"/>
                  </a:lnTo>
                  <a:lnTo>
                    <a:pt x="935" y="9"/>
                  </a:lnTo>
                  <a:lnTo>
                    <a:pt x="952" y="7"/>
                  </a:lnTo>
                  <a:lnTo>
                    <a:pt x="968" y="4"/>
                  </a:lnTo>
                  <a:lnTo>
                    <a:pt x="985" y="2"/>
                  </a:lnTo>
                  <a:lnTo>
                    <a:pt x="1001" y="0"/>
                  </a:lnTo>
                  <a:lnTo>
                    <a:pt x="1018" y="0"/>
                  </a:lnTo>
                  <a:lnTo>
                    <a:pt x="1034" y="0"/>
                  </a:lnTo>
                  <a:lnTo>
                    <a:pt x="1051" y="2"/>
                  </a:lnTo>
                  <a:lnTo>
                    <a:pt x="1066" y="2"/>
                  </a:lnTo>
                  <a:lnTo>
                    <a:pt x="1083" y="4"/>
                  </a:lnTo>
                  <a:lnTo>
                    <a:pt x="1098" y="7"/>
                  </a:lnTo>
                  <a:lnTo>
                    <a:pt x="1114" y="9"/>
                  </a:lnTo>
                  <a:lnTo>
                    <a:pt x="1130" y="13"/>
                  </a:lnTo>
                  <a:lnTo>
                    <a:pt x="1153" y="20"/>
                  </a:lnTo>
                  <a:lnTo>
                    <a:pt x="1167" y="24"/>
                  </a:lnTo>
                  <a:lnTo>
                    <a:pt x="1170" y="24"/>
                  </a:lnTo>
                  <a:lnTo>
                    <a:pt x="1183" y="28"/>
                  </a:lnTo>
                  <a:lnTo>
                    <a:pt x="1199" y="30"/>
                  </a:lnTo>
                  <a:lnTo>
                    <a:pt x="1214" y="32"/>
                  </a:lnTo>
                  <a:lnTo>
                    <a:pt x="1232" y="32"/>
                  </a:lnTo>
                  <a:lnTo>
                    <a:pt x="1250" y="34"/>
                  </a:lnTo>
                  <a:lnTo>
                    <a:pt x="1266" y="40"/>
                  </a:lnTo>
                  <a:lnTo>
                    <a:pt x="1284" y="49"/>
                  </a:lnTo>
                  <a:lnTo>
                    <a:pt x="1303" y="59"/>
                  </a:lnTo>
                  <a:lnTo>
                    <a:pt x="1317" y="66"/>
                  </a:lnTo>
                  <a:lnTo>
                    <a:pt x="1332" y="71"/>
                  </a:lnTo>
                  <a:lnTo>
                    <a:pt x="1346" y="74"/>
                  </a:lnTo>
                  <a:lnTo>
                    <a:pt x="1441" y="7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9" name="Freeform 97"/>
            <p:cNvSpPr>
              <a:spLocks/>
            </p:cNvSpPr>
            <p:nvPr/>
          </p:nvSpPr>
          <p:spPr bwMode="auto">
            <a:xfrm>
              <a:off x="2883" y="1606"/>
              <a:ext cx="1489" cy="216"/>
            </a:xfrm>
            <a:custGeom>
              <a:avLst/>
              <a:gdLst>
                <a:gd name="T0" fmla="*/ 92 w 1441"/>
                <a:gd name="T1" fmla="*/ 244 h 258"/>
                <a:gd name="T2" fmla="*/ 121 w 1441"/>
                <a:gd name="T3" fmla="*/ 240 h 258"/>
                <a:gd name="T4" fmla="*/ 154 w 1441"/>
                <a:gd name="T5" fmla="*/ 236 h 258"/>
                <a:gd name="T6" fmla="*/ 190 w 1441"/>
                <a:gd name="T7" fmla="*/ 230 h 258"/>
                <a:gd name="T8" fmla="*/ 226 w 1441"/>
                <a:gd name="T9" fmla="*/ 214 h 258"/>
                <a:gd name="T10" fmla="*/ 255 w 1441"/>
                <a:gd name="T11" fmla="*/ 205 h 258"/>
                <a:gd name="T12" fmla="*/ 273 w 1441"/>
                <a:gd name="T13" fmla="*/ 202 h 258"/>
                <a:gd name="T14" fmla="*/ 309 w 1441"/>
                <a:gd name="T15" fmla="*/ 201 h 258"/>
                <a:gd name="T16" fmla="*/ 336 w 1441"/>
                <a:gd name="T17" fmla="*/ 199 h 258"/>
                <a:gd name="T18" fmla="*/ 364 w 1441"/>
                <a:gd name="T19" fmla="*/ 196 h 258"/>
                <a:gd name="T20" fmla="*/ 390 w 1441"/>
                <a:gd name="T21" fmla="*/ 189 h 258"/>
                <a:gd name="T22" fmla="*/ 415 w 1441"/>
                <a:gd name="T23" fmla="*/ 181 h 258"/>
                <a:gd name="T24" fmla="*/ 440 w 1441"/>
                <a:gd name="T25" fmla="*/ 171 h 258"/>
                <a:gd name="T26" fmla="*/ 465 w 1441"/>
                <a:gd name="T27" fmla="*/ 160 h 258"/>
                <a:gd name="T28" fmla="*/ 487 w 1441"/>
                <a:gd name="T29" fmla="*/ 147 h 258"/>
                <a:gd name="T30" fmla="*/ 509 w 1441"/>
                <a:gd name="T31" fmla="*/ 133 h 258"/>
                <a:gd name="T32" fmla="*/ 538 w 1441"/>
                <a:gd name="T33" fmla="*/ 110 h 258"/>
                <a:gd name="T34" fmla="*/ 553 w 1441"/>
                <a:gd name="T35" fmla="*/ 101 h 258"/>
                <a:gd name="T36" fmla="*/ 583 w 1441"/>
                <a:gd name="T37" fmla="*/ 96 h 258"/>
                <a:gd name="T38" fmla="*/ 622 w 1441"/>
                <a:gd name="T39" fmla="*/ 96 h 258"/>
                <a:gd name="T40" fmla="*/ 654 w 1441"/>
                <a:gd name="T41" fmla="*/ 91 h 258"/>
                <a:gd name="T42" fmla="*/ 760 w 1441"/>
                <a:gd name="T43" fmla="*/ 66 h 258"/>
                <a:gd name="T44" fmla="*/ 789 w 1441"/>
                <a:gd name="T45" fmla="*/ 58 h 258"/>
                <a:gd name="T46" fmla="*/ 822 w 1441"/>
                <a:gd name="T47" fmla="*/ 50 h 258"/>
                <a:gd name="T48" fmla="*/ 851 w 1441"/>
                <a:gd name="T49" fmla="*/ 41 h 258"/>
                <a:gd name="T50" fmla="*/ 867 w 1441"/>
                <a:gd name="T51" fmla="*/ 36 h 258"/>
                <a:gd name="T52" fmla="*/ 902 w 1441"/>
                <a:gd name="T53" fmla="*/ 22 h 258"/>
                <a:gd name="T54" fmla="*/ 931 w 1441"/>
                <a:gd name="T55" fmla="*/ 13 h 258"/>
                <a:gd name="T56" fmla="*/ 960 w 1441"/>
                <a:gd name="T57" fmla="*/ 7 h 258"/>
                <a:gd name="T58" fmla="*/ 989 w 1441"/>
                <a:gd name="T59" fmla="*/ 3 h 258"/>
                <a:gd name="T60" fmla="*/ 1018 w 1441"/>
                <a:gd name="T61" fmla="*/ 0 h 258"/>
                <a:gd name="T62" fmla="*/ 1047 w 1441"/>
                <a:gd name="T63" fmla="*/ 2 h 258"/>
                <a:gd name="T64" fmla="*/ 1076 w 1441"/>
                <a:gd name="T65" fmla="*/ 3 h 258"/>
                <a:gd name="T66" fmla="*/ 1102 w 1441"/>
                <a:gd name="T67" fmla="*/ 7 h 258"/>
                <a:gd name="T68" fmla="*/ 1130 w 1441"/>
                <a:gd name="T69" fmla="*/ 15 h 258"/>
                <a:gd name="T70" fmla="*/ 1167 w 1441"/>
                <a:gd name="T71" fmla="*/ 22 h 258"/>
                <a:gd name="T72" fmla="*/ 1183 w 1441"/>
                <a:gd name="T73" fmla="*/ 26 h 258"/>
                <a:gd name="T74" fmla="*/ 1214 w 1441"/>
                <a:gd name="T75" fmla="*/ 20 h 258"/>
                <a:gd name="T76" fmla="*/ 1250 w 1441"/>
                <a:gd name="T77" fmla="*/ 7 h 258"/>
                <a:gd name="T78" fmla="*/ 1284 w 1441"/>
                <a:gd name="T79" fmla="*/ 16 h 258"/>
                <a:gd name="T80" fmla="*/ 1317 w 1441"/>
                <a:gd name="T81" fmla="*/ 34 h 258"/>
                <a:gd name="T82" fmla="*/ 1346 w 1441"/>
                <a:gd name="T83" fmla="*/ 36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258">
                  <a:moveTo>
                    <a:pt x="0" y="258"/>
                  </a:moveTo>
                  <a:lnTo>
                    <a:pt x="92" y="244"/>
                  </a:lnTo>
                  <a:lnTo>
                    <a:pt x="106" y="241"/>
                  </a:lnTo>
                  <a:lnTo>
                    <a:pt x="121" y="240"/>
                  </a:lnTo>
                  <a:lnTo>
                    <a:pt x="135" y="239"/>
                  </a:lnTo>
                  <a:lnTo>
                    <a:pt x="154" y="236"/>
                  </a:lnTo>
                  <a:lnTo>
                    <a:pt x="172" y="235"/>
                  </a:lnTo>
                  <a:lnTo>
                    <a:pt x="190" y="230"/>
                  </a:lnTo>
                  <a:lnTo>
                    <a:pt x="207" y="223"/>
                  </a:lnTo>
                  <a:lnTo>
                    <a:pt x="226" y="214"/>
                  </a:lnTo>
                  <a:lnTo>
                    <a:pt x="240" y="207"/>
                  </a:lnTo>
                  <a:lnTo>
                    <a:pt x="255" y="205"/>
                  </a:lnTo>
                  <a:lnTo>
                    <a:pt x="269" y="202"/>
                  </a:lnTo>
                  <a:lnTo>
                    <a:pt x="273" y="202"/>
                  </a:lnTo>
                  <a:lnTo>
                    <a:pt x="285" y="202"/>
                  </a:lnTo>
                  <a:lnTo>
                    <a:pt x="309" y="201"/>
                  </a:lnTo>
                  <a:lnTo>
                    <a:pt x="324" y="199"/>
                  </a:lnTo>
                  <a:lnTo>
                    <a:pt x="336" y="199"/>
                  </a:lnTo>
                  <a:lnTo>
                    <a:pt x="350" y="198"/>
                  </a:lnTo>
                  <a:lnTo>
                    <a:pt x="364" y="196"/>
                  </a:lnTo>
                  <a:lnTo>
                    <a:pt x="376" y="192"/>
                  </a:lnTo>
                  <a:lnTo>
                    <a:pt x="390" y="189"/>
                  </a:lnTo>
                  <a:lnTo>
                    <a:pt x="402" y="185"/>
                  </a:lnTo>
                  <a:lnTo>
                    <a:pt x="415" y="181"/>
                  </a:lnTo>
                  <a:lnTo>
                    <a:pt x="429" y="176"/>
                  </a:lnTo>
                  <a:lnTo>
                    <a:pt x="440" y="171"/>
                  </a:lnTo>
                  <a:lnTo>
                    <a:pt x="452" y="165"/>
                  </a:lnTo>
                  <a:lnTo>
                    <a:pt x="465" y="160"/>
                  </a:lnTo>
                  <a:lnTo>
                    <a:pt x="476" y="152"/>
                  </a:lnTo>
                  <a:lnTo>
                    <a:pt x="487" y="147"/>
                  </a:lnTo>
                  <a:lnTo>
                    <a:pt x="498" y="140"/>
                  </a:lnTo>
                  <a:lnTo>
                    <a:pt x="509" y="133"/>
                  </a:lnTo>
                  <a:lnTo>
                    <a:pt x="527" y="118"/>
                  </a:lnTo>
                  <a:lnTo>
                    <a:pt x="538" y="110"/>
                  </a:lnTo>
                  <a:lnTo>
                    <a:pt x="542" y="109"/>
                  </a:lnTo>
                  <a:lnTo>
                    <a:pt x="553" y="101"/>
                  </a:lnTo>
                  <a:lnTo>
                    <a:pt x="567" y="97"/>
                  </a:lnTo>
                  <a:lnTo>
                    <a:pt x="583" y="96"/>
                  </a:lnTo>
                  <a:lnTo>
                    <a:pt x="605" y="96"/>
                  </a:lnTo>
                  <a:lnTo>
                    <a:pt x="622" y="96"/>
                  </a:lnTo>
                  <a:lnTo>
                    <a:pt x="638" y="95"/>
                  </a:lnTo>
                  <a:lnTo>
                    <a:pt x="654" y="91"/>
                  </a:lnTo>
                  <a:lnTo>
                    <a:pt x="706" y="79"/>
                  </a:lnTo>
                  <a:lnTo>
                    <a:pt x="760" y="66"/>
                  </a:lnTo>
                  <a:lnTo>
                    <a:pt x="774" y="62"/>
                  </a:lnTo>
                  <a:lnTo>
                    <a:pt x="789" y="58"/>
                  </a:lnTo>
                  <a:lnTo>
                    <a:pt x="803" y="54"/>
                  </a:lnTo>
                  <a:lnTo>
                    <a:pt x="822" y="50"/>
                  </a:lnTo>
                  <a:lnTo>
                    <a:pt x="836" y="45"/>
                  </a:lnTo>
                  <a:lnTo>
                    <a:pt x="851" y="41"/>
                  </a:lnTo>
                  <a:lnTo>
                    <a:pt x="865" y="37"/>
                  </a:lnTo>
                  <a:lnTo>
                    <a:pt x="867" y="36"/>
                  </a:lnTo>
                  <a:lnTo>
                    <a:pt x="880" y="30"/>
                  </a:lnTo>
                  <a:lnTo>
                    <a:pt x="902" y="22"/>
                  </a:lnTo>
                  <a:lnTo>
                    <a:pt x="917" y="17"/>
                  </a:lnTo>
                  <a:lnTo>
                    <a:pt x="931" y="13"/>
                  </a:lnTo>
                  <a:lnTo>
                    <a:pt x="945" y="9"/>
                  </a:lnTo>
                  <a:lnTo>
                    <a:pt x="960" y="7"/>
                  </a:lnTo>
                  <a:lnTo>
                    <a:pt x="974" y="4"/>
                  </a:lnTo>
                  <a:lnTo>
                    <a:pt x="989" y="3"/>
                  </a:lnTo>
                  <a:lnTo>
                    <a:pt x="1004" y="2"/>
                  </a:lnTo>
                  <a:lnTo>
                    <a:pt x="1018" y="0"/>
                  </a:lnTo>
                  <a:lnTo>
                    <a:pt x="1032" y="0"/>
                  </a:lnTo>
                  <a:lnTo>
                    <a:pt x="1047" y="2"/>
                  </a:lnTo>
                  <a:lnTo>
                    <a:pt x="1062" y="2"/>
                  </a:lnTo>
                  <a:lnTo>
                    <a:pt x="1076" y="3"/>
                  </a:lnTo>
                  <a:lnTo>
                    <a:pt x="1090" y="5"/>
                  </a:lnTo>
                  <a:lnTo>
                    <a:pt x="1102" y="7"/>
                  </a:lnTo>
                  <a:lnTo>
                    <a:pt x="1116" y="11"/>
                  </a:lnTo>
                  <a:lnTo>
                    <a:pt x="1130" y="15"/>
                  </a:lnTo>
                  <a:lnTo>
                    <a:pt x="1153" y="20"/>
                  </a:lnTo>
                  <a:lnTo>
                    <a:pt x="1167" y="22"/>
                  </a:lnTo>
                  <a:lnTo>
                    <a:pt x="1170" y="24"/>
                  </a:lnTo>
                  <a:lnTo>
                    <a:pt x="1183" y="26"/>
                  </a:lnTo>
                  <a:lnTo>
                    <a:pt x="1199" y="25"/>
                  </a:lnTo>
                  <a:lnTo>
                    <a:pt x="1214" y="20"/>
                  </a:lnTo>
                  <a:lnTo>
                    <a:pt x="1232" y="12"/>
                  </a:lnTo>
                  <a:lnTo>
                    <a:pt x="1250" y="7"/>
                  </a:lnTo>
                  <a:lnTo>
                    <a:pt x="1266" y="8"/>
                  </a:lnTo>
                  <a:lnTo>
                    <a:pt x="1284" y="16"/>
                  </a:lnTo>
                  <a:lnTo>
                    <a:pt x="1303" y="28"/>
                  </a:lnTo>
                  <a:lnTo>
                    <a:pt x="1317" y="34"/>
                  </a:lnTo>
                  <a:lnTo>
                    <a:pt x="1332" y="37"/>
                  </a:lnTo>
                  <a:lnTo>
                    <a:pt x="1346" y="36"/>
                  </a:lnTo>
                  <a:lnTo>
                    <a:pt x="1441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0" name="Freeform 98"/>
            <p:cNvSpPr>
              <a:spLocks/>
            </p:cNvSpPr>
            <p:nvPr/>
          </p:nvSpPr>
          <p:spPr bwMode="auto">
            <a:xfrm>
              <a:off x="2883" y="1618"/>
              <a:ext cx="1489" cy="204"/>
            </a:xfrm>
            <a:custGeom>
              <a:avLst/>
              <a:gdLst>
                <a:gd name="T0" fmla="*/ 92 w 1441"/>
                <a:gd name="T1" fmla="*/ 213 h 243"/>
                <a:gd name="T2" fmla="*/ 121 w 1441"/>
                <a:gd name="T3" fmla="*/ 205 h 243"/>
                <a:gd name="T4" fmla="*/ 154 w 1441"/>
                <a:gd name="T5" fmla="*/ 199 h 243"/>
                <a:gd name="T6" fmla="*/ 190 w 1441"/>
                <a:gd name="T7" fmla="*/ 184 h 243"/>
                <a:gd name="T8" fmla="*/ 226 w 1441"/>
                <a:gd name="T9" fmla="*/ 152 h 243"/>
                <a:gd name="T10" fmla="*/ 255 w 1441"/>
                <a:gd name="T11" fmla="*/ 133 h 243"/>
                <a:gd name="T12" fmla="*/ 273 w 1441"/>
                <a:gd name="T13" fmla="*/ 129 h 243"/>
                <a:gd name="T14" fmla="*/ 309 w 1441"/>
                <a:gd name="T15" fmla="*/ 128 h 243"/>
                <a:gd name="T16" fmla="*/ 332 w 1441"/>
                <a:gd name="T17" fmla="*/ 125 h 243"/>
                <a:gd name="T18" fmla="*/ 356 w 1441"/>
                <a:gd name="T19" fmla="*/ 120 h 243"/>
                <a:gd name="T20" fmla="*/ 378 w 1441"/>
                <a:gd name="T21" fmla="*/ 114 h 243"/>
                <a:gd name="T22" fmla="*/ 398 w 1441"/>
                <a:gd name="T23" fmla="*/ 106 h 243"/>
                <a:gd name="T24" fmla="*/ 430 w 1441"/>
                <a:gd name="T25" fmla="*/ 94 h 243"/>
                <a:gd name="T26" fmla="*/ 449 w 1441"/>
                <a:gd name="T27" fmla="*/ 82 h 243"/>
                <a:gd name="T28" fmla="*/ 467 w 1441"/>
                <a:gd name="T29" fmla="*/ 70 h 243"/>
                <a:gd name="T30" fmla="*/ 496 w 1441"/>
                <a:gd name="T31" fmla="*/ 52 h 243"/>
                <a:gd name="T32" fmla="*/ 510 w 1441"/>
                <a:gd name="T33" fmla="*/ 42 h 243"/>
                <a:gd name="T34" fmla="*/ 539 w 1441"/>
                <a:gd name="T35" fmla="*/ 35 h 243"/>
                <a:gd name="T36" fmla="*/ 586 w 1441"/>
                <a:gd name="T37" fmla="*/ 49 h 243"/>
                <a:gd name="T38" fmla="*/ 626 w 1441"/>
                <a:gd name="T39" fmla="*/ 57 h 243"/>
                <a:gd name="T40" fmla="*/ 706 w 1441"/>
                <a:gd name="T41" fmla="*/ 63 h 243"/>
                <a:gd name="T42" fmla="*/ 785 w 1441"/>
                <a:gd name="T43" fmla="*/ 65 h 243"/>
                <a:gd name="T44" fmla="*/ 822 w 1441"/>
                <a:gd name="T45" fmla="*/ 69 h 243"/>
                <a:gd name="T46" fmla="*/ 863 w 1441"/>
                <a:gd name="T47" fmla="*/ 73 h 243"/>
                <a:gd name="T48" fmla="*/ 892 w 1441"/>
                <a:gd name="T49" fmla="*/ 70 h 243"/>
                <a:gd name="T50" fmla="*/ 909 w 1441"/>
                <a:gd name="T51" fmla="*/ 64 h 243"/>
                <a:gd name="T52" fmla="*/ 945 w 1441"/>
                <a:gd name="T53" fmla="*/ 53 h 243"/>
                <a:gd name="T54" fmla="*/ 970 w 1441"/>
                <a:gd name="T55" fmla="*/ 47 h 243"/>
                <a:gd name="T56" fmla="*/ 996 w 1441"/>
                <a:gd name="T57" fmla="*/ 44 h 243"/>
                <a:gd name="T58" fmla="*/ 1022 w 1441"/>
                <a:gd name="T59" fmla="*/ 42 h 243"/>
                <a:gd name="T60" fmla="*/ 1047 w 1441"/>
                <a:gd name="T61" fmla="*/ 42 h 243"/>
                <a:gd name="T62" fmla="*/ 1070 w 1441"/>
                <a:gd name="T63" fmla="*/ 44 h 243"/>
                <a:gd name="T64" fmla="*/ 1095 w 1441"/>
                <a:gd name="T65" fmla="*/ 47 h 243"/>
                <a:gd name="T66" fmla="*/ 1130 w 1441"/>
                <a:gd name="T67" fmla="*/ 55 h 243"/>
                <a:gd name="T68" fmla="*/ 1170 w 1441"/>
                <a:gd name="T69" fmla="*/ 65 h 243"/>
                <a:gd name="T70" fmla="*/ 1199 w 1441"/>
                <a:gd name="T71" fmla="*/ 60 h 243"/>
                <a:gd name="T72" fmla="*/ 1232 w 1441"/>
                <a:gd name="T73" fmla="*/ 34 h 243"/>
                <a:gd name="T74" fmla="*/ 1266 w 1441"/>
                <a:gd name="T75" fmla="*/ 21 h 243"/>
                <a:gd name="T76" fmla="*/ 1303 w 1441"/>
                <a:gd name="T77" fmla="*/ 36 h 243"/>
                <a:gd name="T78" fmla="*/ 1332 w 1441"/>
                <a:gd name="T79" fmla="*/ 43 h 243"/>
                <a:gd name="T80" fmla="*/ 1441 w 1441"/>
                <a:gd name="T8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3">
                  <a:moveTo>
                    <a:pt x="0" y="243"/>
                  </a:moveTo>
                  <a:lnTo>
                    <a:pt x="92" y="213"/>
                  </a:lnTo>
                  <a:lnTo>
                    <a:pt x="106" y="209"/>
                  </a:lnTo>
                  <a:lnTo>
                    <a:pt x="121" y="205"/>
                  </a:lnTo>
                  <a:lnTo>
                    <a:pt x="135" y="202"/>
                  </a:lnTo>
                  <a:lnTo>
                    <a:pt x="154" y="199"/>
                  </a:lnTo>
                  <a:lnTo>
                    <a:pt x="172" y="192"/>
                  </a:lnTo>
                  <a:lnTo>
                    <a:pt x="190" y="184"/>
                  </a:lnTo>
                  <a:lnTo>
                    <a:pt x="207" y="170"/>
                  </a:lnTo>
                  <a:lnTo>
                    <a:pt x="226" y="152"/>
                  </a:lnTo>
                  <a:lnTo>
                    <a:pt x="240" y="141"/>
                  </a:lnTo>
                  <a:lnTo>
                    <a:pt x="255" y="133"/>
                  </a:lnTo>
                  <a:lnTo>
                    <a:pt x="269" y="131"/>
                  </a:lnTo>
                  <a:lnTo>
                    <a:pt x="273" y="129"/>
                  </a:lnTo>
                  <a:lnTo>
                    <a:pt x="285" y="129"/>
                  </a:lnTo>
                  <a:lnTo>
                    <a:pt x="309" y="128"/>
                  </a:lnTo>
                  <a:lnTo>
                    <a:pt x="321" y="127"/>
                  </a:lnTo>
                  <a:lnTo>
                    <a:pt x="332" y="125"/>
                  </a:lnTo>
                  <a:lnTo>
                    <a:pt x="343" y="123"/>
                  </a:lnTo>
                  <a:lnTo>
                    <a:pt x="356" y="120"/>
                  </a:lnTo>
                  <a:lnTo>
                    <a:pt x="367" y="118"/>
                  </a:lnTo>
                  <a:lnTo>
                    <a:pt x="378" y="114"/>
                  </a:lnTo>
                  <a:lnTo>
                    <a:pt x="389" y="110"/>
                  </a:lnTo>
                  <a:lnTo>
                    <a:pt x="398" y="106"/>
                  </a:lnTo>
                  <a:lnTo>
                    <a:pt x="409" y="102"/>
                  </a:lnTo>
                  <a:lnTo>
                    <a:pt x="430" y="94"/>
                  </a:lnTo>
                  <a:lnTo>
                    <a:pt x="438" y="89"/>
                  </a:lnTo>
                  <a:lnTo>
                    <a:pt x="449" y="82"/>
                  </a:lnTo>
                  <a:lnTo>
                    <a:pt x="459" y="77"/>
                  </a:lnTo>
                  <a:lnTo>
                    <a:pt x="467" y="70"/>
                  </a:lnTo>
                  <a:lnTo>
                    <a:pt x="477" y="65"/>
                  </a:lnTo>
                  <a:lnTo>
                    <a:pt x="496" y="52"/>
                  </a:lnTo>
                  <a:lnTo>
                    <a:pt x="507" y="44"/>
                  </a:lnTo>
                  <a:lnTo>
                    <a:pt x="510" y="42"/>
                  </a:lnTo>
                  <a:lnTo>
                    <a:pt x="522" y="35"/>
                  </a:lnTo>
                  <a:lnTo>
                    <a:pt x="539" y="35"/>
                  </a:lnTo>
                  <a:lnTo>
                    <a:pt x="558" y="40"/>
                  </a:lnTo>
                  <a:lnTo>
                    <a:pt x="586" y="49"/>
                  </a:lnTo>
                  <a:lnTo>
                    <a:pt x="607" y="55"/>
                  </a:lnTo>
                  <a:lnTo>
                    <a:pt x="626" y="57"/>
                  </a:lnTo>
                  <a:lnTo>
                    <a:pt x="643" y="60"/>
                  </a:lnTo>
                  <a:lnTo>
                    <a:pt x="706" y="63"/>
                  </a:lnTo>
                  <a:lnTo>
                    <a:pt x="768" y="65"/>
                  </a:lnTo>
                  <a:lnTo>
                    <a:pt x="785" y="65"/>
                  </a:lnTo>
                  <a:lnTo>
                    <a:pt x="804" y="68"/>
                  </a:lnTo>
                  <a:lnTo>
                    <a:pt x="822" y="69"/>
                  </a:lnTo>
                  <a:lnTo>
                    <a:pt x="845" y="72"/>
                  </a:lnTo>
                  <a:lnTo>
                    <a:pt x="863" y="73"/>
                  </a:lnTo>
                  <a:lnTo>
                    <a:pt x="878" y="73"/>
                  </a:lnTo>
                  <a:lnTo>
                    <a:pt x="892" y="70"/>
                  </a:lnTo>
                  <a:lnTo>
                    <a:pt x="896" y="69"/>
                  </a:lnTo>
                  <a:lnTo>
                    <a:pt x="909" y="64"/>
                  </a:lnTo>
                  <a:lnTo>
                    <a:pt x="932" y="56"/>
                  </a:lnTo>
                  <a:lnTo>
                    <a:pt x="945" y="53"/>
                  </a:lnTo>
                  <a:lnTo>
                    <a:pt x="957" y="51"/>
                  </a:lnTo>
                  <a:lnTo>
                    <a:pt x="970" y="47"/>
                  </a:lnTo>
                  <a:lnTo>
                    <a:pt x="983" y="45"/>
                  </a:lnTo>
                  <a:lnTo>
                    <a:pt x="996" y="44"/>
                  </a:lnTo>
                  <a:lnTo>
                    <a:pt x="1010" y="43"/>
                  </a:lnTo>
                  <a:lnTo>
                    <a:pt x="1022" y="42"/>
                  </a:lnTo>
                  <a:lnTo>
                    <a:pt x="1034" y="42"/>
                  </a:lnTo>
                  <a:lnTo>
                    <a:pt x="1047" y="42"/>
                  </a:lnTo>
                  <a:lnTo>
                    <a:pt x="1059" y="43"/>
                  </a:lnTo>
                  <a:lnTo>
                    <a:pt x="1070" y="44"/>
                  </a:lnTo>
                  <a:lnTo>
                    <a:pt x="1083" y="45"/>
                  </a:lnTo>
                  <a:lnTo>
                    <a:pt x="1095" y="47"/>
                  </a:lnTo>
                  <a:lnTo>
                    <a:pt x="1117" y="53"/>
                  </a:lnTo>
                  <a:lnTo>
                    <a:pt x="1130" y="55"/>
                  </a:lnTo>
                  <a:lnTo>
                    <a:pt x="1153" y="61"/>
                  </a:lnTo>
                  <a:lnTo>
                    <a:pt x="1170" y="65"/>
                  </a:lnTo>
                  <a:lnTo>
                    <a:pt x="1183" y="65"/>
                  </a:lnTo>
                  <a:lnTo>
                    <a:pt x="1199" y="60"/>
                  </a:lnTo>
                  <a:lnTo>
                    <a:pt x="1214" y="51"/>
                  </a:lnTo>
                  <a:lnTo>
                    <a:pt x="1232" y="34"/>
                  </a:lnTo>
                  <a:lnTo>
                    <a:pt x="1250" y="22"/>
                  </a:lnTo>
                  <a:lnTo>
                    <a:pt x="1266" y="21"/>
                  </a:lnTo>
                  <a:lnTo>
                    <a:pt x="1284" y="26"/>
                  </a:lnTo>
                  <a:lnTo>
                    <a:pt x="1303" y="36"/>
                  </a:lnTo>
                  <a:lnTo>
                    <a:pt x="1317" y="42"/>
                  </a:lnTo>
                  <a:lnTo>
                    <a:pt x="1332" y="43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1" name="Freeform 99"/>
            <p:cNvSpPr>
              <a:spLocks/>
            </p:cNvSpPr>
            <p:nvPr/>
          </p:nvSpPr>
          <p:spPr bwMode="auto">
            <a:xfrm>
              <a:off x="2883" y="1456"/>
              <a:ext cx="1489" cy="459"/>
            </a:xfrm>
            <a:custGeom>
              <a:avLst/>
              <a:gdLst>
                <a:gd name="T0" fmla="*/ 92 w 1441"/>
                <a:gd name="T1" fmla="*/ 464 h 548"/>
                <a:gd name="T2" fmla="*/ 121 w 1441"/>
                <a:gd name="T3" fmla="*/ 472 h 548"/>
                <a:gd name="T4" fmla="*/ 154 w 1441"/>
                <a:gd name="T5" fmla="*/ 478 h 548"/>
                <a:gd name="T6" fmla="*/ 190 w 1441"/>
                <a:gd name="T7" fmla="*/ 493 h 548"/>
                <a:gd name="T8" fmla="*/ 226 w 1441"/>
                <a:gd name="T9" fmla="*/ 525 h 548"/>
                <a:gd name="T10" fmla="*/ 255 w 1441"/>
                <a:gd name="T11" fmla="*/ 544 h 548"/>
                <a:gd name="T12" fmla="*/ 273 w 1441"/>
                <a:gd name="T13" fmla="*/ 548 h 548"/>
                <a:gd name="T14" fmla="*/ 309 w 1441"/>
                <a:gd name="T15" fmla="*/ 548 h 548"/>
                <a:gd name="T16" fmla="*/ 349 w 1441"/>
                <a:gd name="T17" fmla="*/ 548 h 548"/>
                <a:gd name="T18" fmla="*/ 387 w 1441"/>
                <a:gd name="T19" fmla="*/ 544 h 548"/>
                <a:gd name="T20" fmla="*/ 426 w 1441"/>
                <a:gd name="T21" fmla="*/ 537 h 548"/>
                <a:gd name="T22" fmla="*/ 463 w 1441"/>
                <a:gd name="T23" fmla="*/ 528 h 548"/>
                <a:gd name="T24" fmla="*/ 500 w 1441"/>
                <a:gd name="T25" fmla="*/ 515 h 548"/>
                <a:gd name="T26" fmla="*/ 535 w 1441"/>
                <a:gd name="T27" fmla="*/ 498 h 548"/>
                <a:gd name="T28" fmla="*/ 568 w 1441"/>
                <a:gd name="T29" fmla="*/ 478 h 548"/>
                <a:gd name="T30" fmla="*/ 598 w 1441"/>
                <a:gd name="T31" fmla="*/ 457 h 548"/>
                <a:gd name="T32" fmla="*/ 627 w 1441"/>
                <a:gd name="T33" fmla="*/ 434 h 548"/>
                <a:gd name="T34" fmla="*/ 640 w 1441"/>
                <a:gd name="T35" fmla="*/ 422 h 548"/>
                <a:gd name="T36" fmla="*/ 655 w 1441"/>
                <a:gd name="T37" fmla="*/ 390 h 548"/>
                <a:gd name="T38" fmla="*/ 667 w 1441"/>
                <a:gd name="T39" fmla="*/ 348 h 548"/>
                <a:gd name="T40" fmla="*/ 681 w 1441"/>
                <a:gd name="T41" fmla="*/ 314 h 548"/>
                <a:gd name="T42" fmla="*/ 738 w 1441"/>
                <a:gd name="T43" fmla="*/ 181 h 548"/>
                <a:gd name="T44" fmla="*/ 747 w 1441"/>
                <a:gd name="T45" fmla="*/ 140 h 548"/>
                <a:gd name="T46" fmla="*/ 756 w 1441"/>
                <a:gd name="T47" fmla="*/ 90 h 548"/>
                <a:gd name="T48" fmla="*/ 775 w 1441"/>
                <a:gd name="T49" fmla="*/ 66 h 548"/>
                <a:gd name="T50" fmla="*/ 790 w 1441"/>
                <a:gd name="T51" fmla="*/ 60 h 548"/>
                <a:gd name="T52" fmla="*/ 830 w 1441"/>
                <a:gd name="T53" fmla="*/ 42 h 548"/>
                <a:gd name="T54" fmla="*/ 867 w 1441"/>
                <a:gd name="T55" fmla="*/ 26 h 548"/>
                <a:gd name="T56" fmla="*/ 907 w 1441"/>
                <a:gd name="T57" fmla="*/ 14 h 548"/>
                <a:gd name="T58" fmla="*/ 947 w 1441"/>
                <a:gd name="T59" fmla="*/ 6 h 548"/>
                <a:gd name="T60" fmla="*/ 989 w 1441"/>
                <a:gd name="T61" fmla="*/ 1 h 548"/>
                <a:gd name="T62" fmla="*/ 1030 w 1441"/>
                <a:gd name="T63" fmla="*/ 0 h 548"/>
                <a:gd name="T64" fmla="*/ 1070 w 1441"/>
                <a:gd name="T65" fmla="*/ 4 h 548"/>
                <a:gd name="T66" fmla="*/ 1110 w 1441"/>
                <a:gd name="T67" fmla="*/ 9 h 548"/>
                <a:gd name="T68" fmla="*/ 1153 w 1441"/>
                <a:gd name="T69" fmla="*/ 21 h 548"/>
                <a:gd name="T70" fmla="*/ 1170 w 1441"/>
                <a:gd name="T71" fmla="*/ 23 h 548"/>
                <a:gd name="T72" fmla="*/ 1199 w 1441"/>
                <a:gd name="T73" fmla="*/ 40 h 548"/>
                <a:gd name="T74" fmla="*/ 1232 w 1441"/>
                <a:gd name="T75" fmla="*/ 73 h 548"/>
                <a:gd name="T76" fmla="*/ 1266 w 1441"/>
                <a:gd name="T77" fmla="*/ 101 h 548"/>
                <a:gd name="T78" fmla="*/ 1303 w 1441"/>
                <a:gd name="T79" fmla="*/ 122 h 548"/>
                <a:gd name="T80" fmla="*/ 1332 w 1441"/>
                <a:gd name="T81" fmla="*/ 137 h 548"/>
                <a:gd name="T82" fmla="*/ 1441 w 1441"/>
                <a:gd name="T83" fmla="*/ 188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48">
                  <a:moveTo>
                    <a:pt x="0" y="432"/>
                  </a:moveTo>
                  <a:lnTo>
                    <a:pt x="92" y="464"/>
                  </a:lnTo>
                  <a:lnTo>
                    <a:pt x="106" y="469"/>
                  </a:lnTo>
                  <a:lnTo>
                    <a:pt x="121" y="472"/>
                  </a:lnTo>
                  <a:lnTo>
                    <a:pt x="135" y="475"/>
                  </a:lnTo>
                  <a:lnTo>
                    <a:pt x="154" y="478"/>
                  </a:lnTo>
                  <a:lnTo>
                    <a:pt x="172" y="483"/>
                  </a:lnTo>
                  <a:lnTo>
                    <a:pt x="190" y="493"/>
                  </a:lnTo>
                  <a:lnTo>
                    <a:pt x="207" y="506"/>
                  </a:lnTo>
                  <a:lnTo>
                    <a:pt x="226" y="525"/>
                  </a:lnTo>
                  <a:lnTo>
                    <a:pt x="240" y="537"/>
                  </a:lnTo>
                  <a:lnTo>
                    <a:pt x="255" y="544"/>
                  </a:lnTo>
                  <a:lnTo>
                    <a:pt x="269" y="546"/>
                  </a:lnTo>
                  <a:lnTo>
                    <a:pt x="273" y="548"/>
                  </a:lnTo>
                  <a:lnTo>
                    <a:pt x="285" y="548"/>
                  </a:lnTo>
                  <a:lnTo>
                    <a:pt x="309" y="548"/>
                  </a:lnTo>
                  <a:lnTo>
                    <a:pt x="329" y="548"/>
                  </a:lnTo>
                  <a:lnTo>
                    <a:pt x="349" y="548"/>
                  </a:lnTo>
                  <a:lnTo>
                    <a:pt x="368" y="546"/>
                  </a:lnTo>
                  <a:lnTo>
                    <a:pt x="387" y="544"/>
                  </a:lnTo>
                  <a:lnTo>
                    <a:pt x="407" y="542"/>
                  </a:lnTo>
                  <a:lnTo>
                    <a:pt x="426" y="537"/>
                  </a:lnTo>
                  <a:lnTo>
                    <a:pt x="445" y="533"/>
                  </a:lnTo>
                  <a:lnTo>
                    <a:pt x="463" y="528"/>
                  </a:lnTo>
                  <a:lnTo>
                    <a:pt x="482" y="521"/>
                  </a:lnTo>
                  <a:lnTo>
                    <a:pt x="500" y="515"/>
                  </a:lnTo>
                  <a:lnTo>
                    <a:pt x="517" y="507"/>
                  </a:lnTo>
                  <a:lnTo>
                    <a:pt x="535" y="498"/>
                  </a:lnTo>
                  <a:lnTo>
                    <a:pt x="551" y="489"/>
                  </a:lnTo>
                  <a:lnTo>
                    <a:pt x="568" y="478"/>
                  </a:lnTo>
                  <a:lnTo>
                    <a:pt x="583" y="468"/>
                  </a:lnTo>
                  <a:lnTo>
                    <a:pt x="598" y="457"/>
                  </a:lnTo>
                  <a:lnTo>
                    <a:pt x="616" y="443"/>
                  </a:lnTo>
                  <a:lnTo>
                    <a:pt x="627" y="434"/>
                  </a:lnTo>
                  <a:lnTo>
                    <a:pt x="630" y="432"/>
                  </a:lnTo>
                  <a:lnTo>
                    <a:pt x="640" y="422"/>
                  </a:lnTo>
                  <a:lnTo>
                    <a:pt x="648" y="407"/>
                  </a:lnTo>
                  <a:lnTo>
                    <a:pt x="655" y="390"/>
                  </a:lnTo>
                  <a:lnTo>
                    <a:pt x="662" y="367"/>
                  </a:lnTo>
                  <a:lnTo>
                    <a:pt x="667" y="348"/>
                  </a:lnTo>
                  <a:lnTo>
                    <a:pt x="674" y="331"/>
                  </a:lnTo>
                  <a:lnTo>
                    <a:pt x="681" y="314"/>
                  </a:lnTo>
                  <a:lnTo>
                    <a:pt x="731" y="198"/>
                  </a:lnTo>
                  <a:lnTo>
                    <a:pt x="738" y="181"/>
                  </a:lnTo>
                  <a:lnTo>
                    <a:pt x="743" y="161"/>
                  </a:lnTo>
                  <a:lnTo>
                    <a:pt x="747" y="140"/>
                  </a:lnTo>
                  <a:lnTo>
                    <a:pt x="750" y="110"/>
                  </a:lnTo>
                  <a:lnTo>
                    <a:pt x="756" y="90"/>
                  </a:lnTo>
                  <a:lnTo>
                    <a:pt x="763" y="76"/>
                  </a:lnTo>
                  <a:lnTo>
                    <a:pt x="775" y="66"/>
                  </a:lnTo>
                  <a:lnTo>
                    <a:pt x="778" y="65"/>
                  </a:lnTo>
                  <a:lnTo>
                    <a:pt x="790" y="60"/>
                  </a:lnTo>
                  <a:lnTo>
                    <a:pt x="812" y="51"/>
                  </a:lnTo>
                  <a:lnTo>
                    <a:pt x="830" y="42"/>
                  </a:lnTo>
                  <a:lnTo>
                    <a:pt x="849" y="34"/>
                  </a:lnTo>
                  <a:lnTo>
                    <a:pt x="867" y="26"/>
                  </a:lnTo>
                  <a:lnTo>
                    <a:pt x="888" y="19"/>
                  </a:lnTo>
                  <a:lnTo>
                    <a:pt x="907" y="14"/>
                  </a:lnTo>
                  <a:lnTo>
                    <a:pt x="927" y="9"/>
                  </a:lnTo>
                  <a:lnTo>
                    <a:pt x="947" y="6"/>
                  </a:lnTo>
                  <a:lnTo>
                    <a:pt x="968" y="4"/>
                  </a:lnTo>
                  <a:lnTo>
                    <a:pt x="989" y="1"/>
                  </a:lnTo>
                  <a:lnTo>
                    <a:pt x="1010" y="0"/>
                  </a:lnTo>
                  <a:lnTo>
                    <a:pt x="1030" y="0"/>
                  </a:lnTo>
                  <a:lnTo>
                    <a:pt x="1050" y="1"/>
                  </a:lnTo>
                  <a:lnTo>
                    <a:pt x="1070" y="4"/>
                  </a:lnTo>
                  <a:lnTo>
                    <a:pt x="1090" y="6"/>
                  </a:lnTo>
                  <a:lnTo>
                    <a:pt x="1110" y="9"/>
                  </a:lnTo>
                  <a:lnTo>
                    <a:pt x="1130" y="13"/>
                  </a:lnTo>
                  <a:lnTo>
                    <a:pt x="1153" y="21"/>
                  </a:lnTo>
                  <a:lnTo>
                    <a:pt x="1167" y="23"/>
                  </a:lnTo>
                  <a:lnTo>
                    <a:pt x="1170" y="23"/>
                  </a:lnTo>
                  <a:lnTo>
                    <a:pt x="1183" y="30"/>
                  </a:lnTo>
                  <a:lnTo>
                    <a:pt x="1199" y="40"/>
                  </a:lnTo>
                  <a:lnTo>
                    <a:pt x="1214" y="53"/>
                  </a:lnTo>
                  <a:lnTo>
                    <a:pt x="1232" y="73"/>
                  </a:lnTo>
                  <a:lnTo>
                    <a:pt x="1250" y="87"/>
                  </a:lnTo>
                  <a:lnTo>
                    <a:pt x="1266" y="101"/>
                  </a:lnTo>
                  <a:lnTo>
                    <a:pt x="1284" y="110"/>
                  </a:lnTo>
                  <a:lnTo>
                    <a:pt x="1303" y="122"/>
                  </a:lnTo>
                  <a:lnTo>
                    <a:pt x="1317" y="129"/>
                  </a:lnTo>
                  <a:lnTo>
                    <a:pt x="1332" y="137"/>
                  </a:lnTo>
                  <a:lnTo>
                    <a:pt x="1346" y="144"/>
                  </a:lnTo>
                  <a:lnTo>
                    <a:pt x="1441" y="18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2" name="Freeform 100"/>
            <p:cNvSpPr>
              <a:spLocks/>
            </p:cNvSpPr>
            <p:nvPr/>
          </p:nvSpPr>
          <p:spPr bwMode="auto">
            <a:xfrm>
              <a:off x="2883" y="1508"/>
              <a:ext cx="1489" cy="358"/>
            </a:xfrm>
            <a:custGeom>
              <a:avLst/>
              <a:gdLst>
                <a:gd name="T0" fmla="*/ 92 w 1441"/>
                <a:gd name="T1" fmla="*/ 385 h 427"/>
                <a:gd name="T2" fmla="*/ 121 w 1441"/>
                <a:gd name="T3" fmla="*/ 389 h 427"/>
                <a:gd name="T4" fmla="*/ 154 w 1441"/>
                <a:gd name="T5" fmla="*/ 391 h 427"/>
                <a:gd name="T6" fmla="*/ 190 w 1441"/>
                <a:gd name="T7" fmla="*/ 398 h 427"/>
                <a:gd name="T8" fmla="*/ 226 w 1441"/>
                <a:gd name="T9" fmla="*/ 415 h 427"/>
                <a:gd name="T10" fmla="*/ 255 w 1441"/>
                <a:gd name="T11" fmla="*/ 426 h 427"/>
                <a:gd name="T12" fmla="*/ 273 w 1441"/>
                <a:gd name="T13" fmla="*/ 427 h 427"/>
                <a:gd name="T14" fmla="*/ 309 w 1441"/>
                <a:gd name="T15" fmla="*/ 427 h 427"/>
                <a:gd name="T16" fmla="*/ 345 w 1441"/>
                <a:gd name="T17" fmla="*/ 427 h 427"/>
                <a:gd name="T18" fmla="*/ 379 w 1441"/>
                <a:gd name="T19" fmla="*/ 423 h 427"/>
                <a:gd name="T20" fmla="*/ 414 w 1441"/>
                <a:gd name="T21" fmla="*/ 416 h 427"/>
                <a:gd name="T22" fmla="*/ 447 w 1441"/>
                <a:gd name="T23" fmla="*/ 409 h 427"/>
                <a:gd name="T24" fmla="*/ 481 w 1441"/>
                <a:gd name="T25" fmla="*/ 395 h 427"/>
                <a:gd name="T26" fmla="*/ 511 w 1441"/>
                <a:gd name="T27" fmla="*/ 381 h 427"/>
                <a:gd name="T28" fmla="*/ 542 w 1441"/>
                <a:gd name="T29" fmla="*/ 365 h 427"/>
                <a:gd name="T30" fmla="*/ 568 w 1441"/>
                <a:gd name="T31" fmla="*/ 347 h 427"/>
                <a:gd name="T32" fmla="*/ 598 w 1441"/>
                <a:gd name="T33" fmla="*/ 323 h 427"/>
                <a:gd name="T34" fmla="*/ 612 w 1441"/>
                <a:gd name="T35" fmla="*/ 313 h 427"/>
                <a:gd name="T36" fmla="*/ 631 w 1441"/>
                <a:gd name="T37" fmla="*/ 291 h 427"/>
                <a:gd name="T38" fmla="*/ 663 w 1441"/>
                <a:gd name="T39" fmla="*/ 250 h 427"/>
                <a:gd name="T40" fmla="*/ 707 w 1441"/>
                <a:gd name="T41" fmla="*/ 195 h 427"/>
                <a:gd name="T42" fmla="*/ 752 w 1441"/>
                <a:gd name="T43" fmla="*/ 140 h 427"/>
                <a:gd name="T44" fmla="*/ 768 w 1441"/>
                <a:gd name="T45" fmla="*/ 111 h 427"/>
                <a:gd name="T46" fmla="*/ 785 w 1441"/>
                <a:gd name="T47" fmla="*/ 74 h 427"/>
                <a:gd name="T48" fmla="*/ 807 w 1441"/>
                <a:gd name="T49" fmla="*/ 57 h 427"/>
                <a:gd name="T50" fmla="*/ 822 w 1441"/>
                <a:gd name="T51" fmla="*/ 51 h 427"/>
                <a:gd name="T52" fmla="*/ 861 w 1441"/>
                <a:gd name="T53" fmla="*/ 35 h 427"/>
                <a:gd name="T54" fmla="*/ 896 w 1441"/>
                <a:gd name="T55" fmla="*/ 20 h 427"/>
                <a:gd name="T56" fmla="*/ 931 w 1441"/>
                <a:gd name="T57" fmla="*/ 11 h 427"/>
                <a:gd name="T58" fmla="*/ 968 w 1441"/>
                <a:gd name="T59" fmla="*/ 5 h 427"/>
                <a:gd name="T60" fmla="*/ 1004 w 1441"/>
                <a:gd name="T61" fmla="*/ 1 h 427"/>
                <a:gd name="T62" fmla="*/ 1040 w 1441"/>
                <a:gd name="T63" fmla="*/ 0 h 427"/>
                <a:gd name="T64" fmla="*/ 1076 w 1441"/>
                <a:gd name="T65" fmla="*/ 3 h 427"/>
                <a:gd name="T66" fmla="*/ 1112 w 1441"/>
                <a:gd name="T67" fmla="*/ 10 h 427"/>
                <a:gd name="T68" fmla="*/ 1153 w 1441"/>
                <a:gd name="T69" fmla="*/ 19 h 427"/>
                <a:gd name="T70" fmla="*/ 1170 w 1441"/>
                <a:gd name="T71" fmla="*/ 24 h 427"/>
                <a:gd name="T72" fmla="*/ 1199 w 1441"/>
                <a:gd name="T73" fmla="*/ 35 h 427"/>
                <a:gd name="T74" fmla="*/ 1232 w 1441"/>
                <a:gd name="T75" fmla="*/ 51 h 427"/>
                <a:gd name="T76" fmla="*/ 1266 w 1441"/>
                <a:gd name="T77" fmla="*/ 68 h 427"/>
                <a:gd name="T78" fmla="*/ 1303 w 1441"/>
                <a:gd name="T79" fmla="*/ 87 h 427"/>
                <a:gd name="T80" fmla="*/ 1332 w 1441"/>
                <a:gd name="T81" fmla="*/ 102 h 427"/>
                <a:gd name="T82" fmla="*/ 1441 w 1441"/>
                <a:gd name="T83" fmla="*/ 12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27">
                  <a:moveTo>
                    <a:pt x="0" y="369"/>
                  </a:moveTo>
                  <a:lnTo>
                    <a:pt x="92" y="385"/>
                  </a:lnTo>
                  <a:lnTo>
                    <a:pt x="106" y="388"/>
                  </a:lnTo>
                  <a:lnTo>
                    <a:pt x="121" y="389"/>
                  </a:lnTo>
                  <a:lnTo>
                    <a:pt x="135" y="390"/>
                  </a:lnTo>
                  <a:lnTo>
                    <a:pt x="154" y="391"/>
                  </a:lnTo>
                  <a:lnTo>
                    <a:pt x="172" y="394"/>
                  </a:lnTo>
                  <a:lnTo>
                    <a:pt x="190" y="398"/>
                  </a:lnTo>
                  <a:lnTo>
                    <a:pt x="207" y="406"/>
                  </a:lnTo>
                  <a:lnTo>
                    <a:pt x="226" y="415"/>
                  </a:lnTo>
                  <a:lnTo>
                    <a:pt x="240" y="422"/>
                  </a:lnTo>
                  <a:lnTo>
                    <a:pt x="255" y="426"/>
                  </a:lnTo>
                  <a:lnTo>
                    <a:pt x="269" y="427"/>
                  </a:lnTo>
                  <a:lnTo>
                    <a:pt x="273" y="427"/>
                  </a:lnTo>
                  <a:lnTo>
                    <a:pt x="285" y="427"/>
                  </a:lnTo>
                  <a:lnTo>
                    <a:pt x="309" y="427"/>
                  </a:lnTo>
                  <a:lnTo>
                    <a:pt x="327" y="427"/>
                  </a:lnTo>
                  <a:lnTo>
                    <a:pt x="345" y="427"/>
                  </a:lnTo>
                  <a:lnTo>
                    <a:pt x="362" y="426"/>
                  </a:lnTo>
                  <a:lnTo>
                    <a:pt x="379" y="423"/>
                  </a:lnTo>
                  <a:lnTo>
                    <a:pt x="397" y="420"/>
                  </a:lnTo>
                  <a:lnTo>
                    <a:pt x="414" y="416"/>
                  </a:lnTo>
                  <a:lnTo>
                    <a:pt x="430" y="412"/>
                  </a:lnTo>
                  <a:lnTo>
                    <a:pt x="447" y="409"/>
                  </a:lnTo>
                  <a:lnTo>
                    <a:pt x="465" y="402"/>
                  </a:lnTo>
                  <a:lnTo>
                    <a:pt x="481" y="395"/>
                  </a:lnTo>
                  <a:lnTo>
                    <a:pt x="496" y="389"/>
                  </a:lnTo>
                  <a:lnTo>
                    <a:pt x="511" y="381"/>
                  </a:lnTo>
                  <a:lnTo>
                    <a:pt x="527" y="373"/>
                  </a:lnTo>
                  <a:lnTo>
                    <a:pt x="542" y="365"/>
                  </a:lnTo>
                  <a:lnTo>
                    <a:pt x="556" y="356"/>
                  </a:lnTo>
                  <a:lnTo>
                    <a:pt x="568" y="347"/>
                  </a:lnTo>
                  <a:lnTo>
                    <a:pt x="587" y="333"/>
                  </a:lnTo>
                  <a:lnTo>
                    <a:pt x="598" y="323"/>
                  </a:lnTo>
                  <a:lnTo>
                    <a:pt x="601" y="322"/>
                  </a:lnTo>
                  <a:lnTo>
                    <a:pt x="612" y="313"/>
                  </a:lnTo>
                  <a:lnTo>
                    <a:pt x="622" y="302"/>
                  </a:lnTo>
                  <a:lnTo>
                    <a:pt x="631" y="291"/>
                  </a:lnTo>
                  <a:lnTo>
                    <a:pt x="644" y="275"/>
                  </a:lnTo>
                  <a:lnTo>
                    <a:pt x="663" y="250"/>
                  </a:lnTo>
                  <a:lnTo>
                    <a:pt x="672" y="238"/>
                  </a:lnTo>
                  <a:lnTo>
                    <a:pt x="707" y="195"/>
                  </a:lnTo>
                  <a:lnTo>
                    <a:pt x="742" y="153"/>
                  </a:lnTo>
                  <a:lnTo>
                    <a:pt x="752" y="140"/>
                  </a:lnTo>
                  <a:lnTo>
                    <a:pt x="760" y="127"/>
                  </a:lnTo>
                  <a:lnTo>
                    <a:pt x="768" y="111"/>
                  </a:lnTo>
                  <a:lnTo>
                    <a:pt x="776" y="90"/>
                  </a:lnTo>
                  <a:lnTo>
                    <a:pt x="785" y="74"/>
                  </a:lnTo>
                  <a:lnTo>
                    <a:pt x="794" y="64"/>
                  </a:lnTo>
                  <a:lnTo>
                    <a:pt x="807" y="57"/>
                  </a:lnTo>
                  <a:lnTo>
                    <a:pt x="809" y="56"/>
                  </a:lnTo>
                  <a:lnTo>
                    <a:pt x="822" y="51"/>
                  </a:lnTo>
                  <a:lnTo>
                    <a:pt x="844" y="41"/>
                  </a:lnTo>
                  <a:lnTo>
                    <a:pt x="861" y="35"/>
                  </a:lnTo>
                  <a:lnTo>
                    <a:pt x="878" y="27"/>
                  </a:lnTo>
                  <a:lnTo>
                    <a:pt x="896" y="20"/>
                  </a:lnTo>
                  <a:lnTo>
                    <a:pt x="913" y="17"/>
                  </a:lnTo>
                  <a:lnTo>
                    <a:pt x="931" y="11"/>
                  </a:lnTo>
                  <a:lnTo>
                    <a:pt x="949" y="7"/>
                  </a:lnTo>
                  <a:lnTo>
                    <a:pt x="968" y="5"/>
                  </a:lnTo>
                  <a:lnTo>
                    <a:pt x="986" y="2"/>
                  </a:lnTo>
                  <a:lnTo>
                    <a:pt x="1004" y="1"/>
                  </a:lnTo>
                  <a:lnTo>
                    <a:pt x="1022" y="0"/>
                  </a:lnTo>
                  <a:lnTo>
                    <a:pt x="1040" y="0"/>
                  </a:lnTo>
                  <a:lnTo>
                    <a:pt x="1059" y="2"/>
                  </a:lnTo>
                  <a:lnTo>
                    <a:pt x="1076" y="3"/>
                  </a:lnTo>
                  <a:lnTo>
                    <a:pt x="1095" y="6"/>
                  </a:lnTo>
                  <a:lnTo>
                    <a:pt x="1112" y="10"/>
                  </a:lnTo>
                  <a:lnTo>
                    <a:pt x="1130" y="14"/>
                  </a:lnTo>
                  <a:lnTo>
                    <a:pt x="1153" y="19"/>
                  </a:lnTo>
                  <a:lnTo>
                    <a:pt x="1167" y="23"/>
                  </a:lnTo>
                  <a:lnTo>
                    <a:pt x="1170" y="24"/>
                  </a:lnTo>
                  <a:lnTo>
                    <a:pt x="1183" y="30"/>
                  </a:lnTo>
                  <a:lnTo>
                    <a:pt x="1199" y="35"/>
                  </a:lnTo>
                  <a:lnTo>
                    <a:pt x="1214" y="41"/>
                  </a:lnTo>
                  <a:lnTo>
                    <a:pt x="1232" y="51"/>
                  </a:lnTo>
                  <a:lnTo>
                    <a:pt x="1250" y="60"/>
                  </a:lnTo>
                  <a:lnTo>
                    <a:pt x="1266" y="68"/>
                  </a:lnTo>
                  <a:lnTo>
                    <a:pt x="1284" y="77"/>
                  </a:lnTo>
                  <a:lnTo>
                    <a:pt x="1303" y="87"/>
                  </a:lnTo>
                  <a:lnTo>
                    <a:pt x="1317" y="95"/>
                  </a:lnTo>
                  <a:lnTo>
                    <a:pt x="1332" y="102"/>
                  </a:lnTo>
                  <a:lnTo>
                    <a:pt x="1346" y="106"/>
                  </a:lnTo>
                  <a:lnTo>
                    <a:pt x="1441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3" name="Freeform 101"/>
            <p:cNvSpPr>
              <a:spLocks/>
            </p:cNvSpPr>
            <p:nvPr/>
          </p:nvSpPr>
          <p:spPr bwMode="auto">
            <a:xfrm>
              <a:off x="2883" y="1560"/>
              <a:ext cx="1489" cy="257"/>
            </a:xfrm>
            <a:custGeom>
              <a:avLst/>
              <a:gdLst>
                <a:gd name="T0" fmla="*/ 309 w 1441"/>
                <a:gd name="T1" fmla="*/ 307 h 307"/>
                <a:gd name="T2" fmla="*/ 340 w 1441"/>
                <a:gd name="T3" fmla="*/ 307 h 307"/>
                <a:gd name="T4" fmla="*/ 371 w 1441"/>
                <a:gd name="T5" fmla="*/ 303 h 307"/>
                <a:gd name="T6" fmla="*/ 401 w 1441"/>
                <a:gd name="T7" fmla="*/ 298 h 307"/>
                <a:gd name="T8" fmla="*/ 430 w 1441"/>
                <a:gd name="T9" fmla="*/ 290 h 307"/>
                <a:gd name="T10" fmla="*/ 460 w 1441"/>
                <a:gd name="T11" fmla="*/ 280 h 307"/>
                <a:gd name="T12" fmla="*/ 488 w 1441"/>
                <a:gd name="T13" fmla="*/ 268 h 307"/>
                <a:gd name="T14" fmla="*/ 514 w 1441"/>
                <a:gd name="T15" fmla="*/ 253 h 307"/>
                <a:gd name="T16" fmla="*/ 539 w 1441"/>
                <a:gd name="T17" fmla="*/ 236 h 307"/>
                <a:gd name="T18" fmla="*/ 568 w 1441"/>
                <a:gd name="T19" fmla="*/ 214 h 307"/>
                <a:gd name="T20" fmla="*/ 583 w 1441"/>
                <a:gd name="T21" fmla="*/ 204 h 307"/>
                <a:gd name="T22" fmla="*/ 608 w 1441"/>
                <a:gd name="T23" fmla="*/ 191 h 307"/>
                <a:gd name="T24" fmla="*/ 638 w 1441"/>
                <a:gd name="T25" fmla="*/ 176 h 307"/>
                <a:gd name="T26" fmla="*/ 663 w 1441"/>
                <a:gd name="T27" fmla="*/ 163 h 307"/>
                <a:gd name="T28" fmla="*/ 753 w 1441"/>
                <a:gd name="T29" fmla="*/ 108 h 307"/>
                <a:gd name="T30" fmla="*/ 776 w 1441"/>
                <a:gd name="T31" fmla="*/ 91 h 307"/>
                <a:gd name="T32" fmla="*/ 801 w 1441"/>
                <a:gd name="T33" fmla="*/ 70 h 307"/>
                <a:gd name="T34" fmla="*/ 825 w 1441"/>
                <a:gd name="T35" fmla="*/ 54 h 307"/>
                <a:gd name="T36" fmla="*/ 841 w 1441"/>
                <a:gd name="T37" fmla="*/ 48 h 307"/>
                <a:gd name="T38" fmla="*/ 876 w 1441"/>
                <a:gd name="T39" fmla="*/ 32 h 307"/>
                <a:gd name="T40" fmla="*/ 906 w 1441"/>
                <a:gd name="T41" fmla="*/ 20 h 307"/>
                <a:gd name="T42" fmla="*/ 939 w 1441"/>
                <a:gd name="T43" fmla="*/ 11 h 307"/>
                <a:gd name="T44" fmla="*/ 971 w 1441"/>
                <a:gd name="T45" fmla="*/ 6 h 307"/>
                <a:gd name="T46" fmla="*/ 1003 w 1441"/>
                <a:gd name="T47" fmla="*/ 2 h 307"/>
                <a:gd name="T48" fmla="*/ 1036 w 1441"/>
                <a:gd name="T49" fmla="*/ 0 h 307"/>
                <a:gd name="T50" fmla="*/ 1067 w 1441"/>
                <a:gd name="T51" fmla="*/ 2 h 307"/>
                <a:gd name="T52" fmla="*/ 1099 w 1441"/>
                <a:gd name="T53" fmla="*/ 7 h 307"/>
                <a:gd name="T54" fmla="*/ 1130 w 1441"/>
                <a:gd name="T55" fmla="*/ 12 h 307"/>
                <a:gd name="T56" fmla="*/ 1167 w 1441"/>
                <a:gd name="T57" fmla="*/ 23 h 307"/>
                <a:gd name="T58" fmla="*/ 1183 w 1441"/>
                <a:gd name="T59" fmla="*/ 25 h 307"/>
                <a:gd name="T60" fmla="*/ 1214 w 1441"/>
                <a:gd name="T61" fmla="*/ 29 h 307"/>
                <a:gd name="T62" fmla="*/ 1250 w 1441"/>
                <a:gd name="T63" fmla="*/ 31 h 307"/>
                <a:gd name="T64" fmla="*/ 1284 w 1441"/>
                <a:gd name="T65" fmla="*/ 44 h 307"/>
                <a:gd name="T66" fmla="*/ 1317 w 1441"/>
                <a:gd name="T67" fmla="*/ 61 h 307"/>
                <a:gd name="T68" fmla="*/ 1346 w 1441"/>
                <a:gd name="T69" fmla="*/ 66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1" h="307">
                  <a:moveTo>
                    <a:pt x="0" y="307"/>
                  </a:moveTo>
                  <a:lnTo>
                    <a:pt x="309" y="307"/>
                  </a:lnTo>
                  <a:lnTo>
                    <a:pt x="325" y="307"/>
                  </a:lnTo>
                  <a:lnTo>
                    <a:pt x="340" y="307"/>
                  </a:lnTo>
                  <a:lnTo>
                    <a:pt x="356" y="307"/>
                  </a:lnTo>
                  <a:lnTo>
                    <a:pt x="371" y="303"/>
                  </a:lnTo>
                  <a:lnTo>
                    <a:pt x="386" y="302"/>
                  </a:lnTo>
                  <a:lnTo>
                    <a:pt x="401" y="298"/>
                  </a:lnTo>
                  <a:lnTo>
                    <a:pt x="416" y="294"/>
                  </a:lnTo>
                  <a:lnTo>
                    <a:pt x="430" y="290"/>
                  </a:lnTo>
                  <a:lnTo>
                    <a:pt x="447" y="285"/>
                  </a:lnTo>
                  <a:lnTo>
                    <a:pt x="460" y="280"/>
                  </a:lnTo>
                  <a:lnTo>
                    <a:pt x="474" y="273"/>
                  </a:lnTo>
                  <a:lnTo>
                    <a:pt x="488" y="268"/>
                  </a:lnTo>
                  <a:lnTo>
                    <a:pt x="502" y="260"/>
                  </a:lnTo>
                  <a:lnTo>
                    <a:pt x="514" y="253"/>
                  </a:lnTo>
                  <a:lnTo>
                    <a:pt x="527" y="244"/>
                  </a:lnTo>
                  <a:lnTo>
                    <a:pt x="539" y="236"/>
                  </a:lnTo>
                  <a:lnTo>
                    <a:pt x="558" y="222"/>
                  </a:lnTo>
                  <a:lnTo>
                    <a:pt x="568" y="214"/>
                  </a:lnTo>
                  <a:lnTo>
                    <a:pt x="571" y="213"/>
                  </a:lnTo>
                  <a:lnTo>
                    <a:pt x="583" y="204"/>
                  </a:lnTo>
                  <a:lnTo>
                    <a:pt x="596" y="197"/>
                  </a:lnTo>
                  <a:lnTo>
                    <a:pt x="608" y="191"/>
                  </a:lnTo>
                  <a:lnTo>
                    <a:pt x="626" y="183"/>
                  </a:lnTo>
                  <a:lnTo>
                    <a:pt x="638" y="176"/>
                  </a:lnTo>
                  <a:lnTo>
                    <a:pt x="651" y="170"/>
                  </a:lnTo>
                  <a:lnTo>
                    <a:pt x="663" y="163"/>
                  </a:lnTo>
                  <a:lnTo>
                    <a:pt x="709" y="134"/>
                  </a:lnTo>
                  <a:lnTo>
                    <a:pt x="753" y="108"/>
                  </a:lnTo>
                  <a:lnTo>
                    <a:pt x="764" y="99"/>
                  </a:lnTo>
                  <a:lnTo>
                    <a:pt x="776" y="91"/>
                  </a:lnTo>
                  <a:lnTo>
                    <a:pt x="787" y="83"/>
                  </a:lnTo>
                  <a:lnTo>
                    <a:pt x="801" y="70"/>
                  </a:lnTo>
                  <a:lnTo>
                    <a:pt x="814" y="61"/>
                  </a:lnTo>
                  <a:lnTo>
                    <a:pt x="825" y="54"/>
                  </a:lnTo>
                  <a:lnTo>
                    <a:pt x="838" y="48"/>
                  </a:lnTo>
                  <a:lnTo>
                    <a:pt x="841" y="48"/>
                  </a:lnTo>
                  <a:lnTo>
                    <a:pt x="854" y="41"/>
                  </a:lnTo>
                  <a:lnTo>
                    <a:pt x="876" y="32"/>
                  </a:lnTo>
                  <a:lnTo>
                    <a:pt x="891" y="25"/>
                  </a:lnTo>
                  <a:lnTo>
                    <a:pt x="906" y="20"/>
                  </a:lnTo>
                  <a:lnTo>
                    <a:pt x="921" y="16"/>
                  </a:lnTo>
                  <a:lnTo>
                    <a:pt x="939" y="11"/>
                  </a:lnTo>
                  <a:lnTo>
                    <a:pt x="954" y="8"/>
                  </a:lnTo>
                  <a:lnTo>
                    <a:pt x="971" y="6"/>
                  </a:lnTo>
                  <a:lnTo>
                    <a:pt x="987" y="3"/>
                  </a:lnTo>
                  <a:lnTo>
                    <a:pt x="1003" y="2"/>
                  </a:lnTo>
                  <a:lnTo>
                    <a:pt x="1019" y="0"/>
                  </a:lnTo>
                  <a:lnTo>
                    <a:pt x="1036" y="0"/>
                  </a:lnTo>
                  <a:lnTo>
                    <a:pt x="1051" y="0"/>
                  </a:lnTo>
                  <a:lnTo>
                    <a:pt x="1067" y="2"/>
                  </a:lnTo>
                  <a:lnTo>
                    <a:pt x="1084" y="4"/>
                  </a:lnTo>
                  <a:lnTo>
                    <a:pt x="1099" y="7"/>
                  </a:lnTo>
                  <a:lnTo>
                    <a:pt x="1114" y="10"/>
                  </a:lnTo>
                  <a:lnTo>
                    <a:pt x="1130" y="12"/>
                  </a:lnTo>
                  <a:lnTo>
                    <a:pt x="1153" y="19"/>
                  </a:lnTo>
                  <a:lnTo>
                    <a:pt x="1167" y="23"/>
                  </a:lnTo>
                  <a:lnTo>
                    <a:pt x="1170" y="23"/>
                  </a:lnTo>
                  <a:lnTo>
                    <a:pt x="1183" y="25"/>
                  </a:lnTo>
                  <a:lnTo>
                    <a:pt x="1199" y="28"/>
                  </a:lnTo>
                  <a:lnTo>
                    <a:pt x="1214" y="29"/>
                  </a:lnTo>
                  <a:lnTo>
                    <a:pt x="1232" y="29"/>
                  </a:lnTo>
                  <a:lnTo>
                    <a:pt x="1250" y="31"/>
                  </a:lnTo>
                  <a:lnTo>
                    <a:pt x="1266" y="35"/>
                  </a:lnTo>
                  <a:lnTo>
                    <a:pt x="1284" y="44"/>
                  </a:lnTo>
                  <a:lnTo>
                    <a:pt x="1303" y="54"/>
                  </a:lnTo>
                  <a:lnTo>
                    <a:pt x="1317" y="61"/>
                  </a:lnTo>
                  <a:lnTo>
                    <a:pt x="1332" y="65"/>
                  </a:lnTo>
                  <a:lnTo>
                    <a:pt x="1346" y="66"/>
                  </a:lnTo>
                  <a:lnTo>
                    <a:pt x="1441" y="6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4" name="Freeform 102"/>
            <p:cNvSpPr>
              <a:spLocks/>
            </p:cNvSpPr>
            <p:nvPr/>
          </p:nvSpPr>
          <p:spPr bwMode="auto">
            <a:xfrm>
              <a:off x="2883" y="1610"/>
              <a:ext cx="1489" cy="207"/>
            </a:xfrm>
            <a:custGeom>
              <a:avLst/>
              <a:gdLst>
                <a:gd name="T0" fmla="*/ 92 w 1441"/>
                <a:gd name="T1" fmla="*/ 235 h 248"/>
                <a:gd name="T2" fmla="*/ 121 w 1441"/>
                <a:gd name="T3" fmla="*/ 231 h 248"/>
                <a:gd name="T4" fmla="*/ 154 w 1441"/>
                <a:gd name="T5" fmla="*/ 229 h 248"/>
                <a:gd name="T6" fmla="*/ 190 w 1441"/>
                <a:gd name="T7" fmla="*/ 221 h 248"/>
                <a:gd name="T8" fmla="*/ 226 w 1441"/>
                <a:gd name="T9" fmla="*/ 204 h 248"/>
                <a:gd name="T10" fmla="*/ 255 w 1441"/>
                <a:gd name="T11" fmla="*/ 194 h 248"/>
                <a:gd name="T12" fmla="*/ 273 w 1441"/>
                <a:gd name="T13" fmla="*/ 194 h 248"/>
                <a:gd name="T14" fmla="*/ 309 w 1441"/>
                <a:gd name="T15" fmla="*/ 193 h 248"/>
                <a:gd name="T16" fmla="*/ 336 w 1441"/>
                <a:gd name="T17" fmla="*/ 191 h 248"/>
                <a:gd name="T18" fmla="*/ 362 w 1441"/>
                <a:gd name="T19" fmla="*/ 187 h 248"/>
                <a:gd name="T20" fmla="*/ 389 w 1441"/>
                <a:gd name="T21" fmla="*/ 181 h 248"/>
                <a:gd name="T22" fmla="*/ 415 w 1441"/>
                <a:gd name="T23" fmla="*/ 173 h 248"/>
                <a:gd name="T24" fmla="*/ 438 w 1441"/>
                <a:gd name="T25" fmla="*/ 163 h 248"/>
                <a:gd name="T26" fmla="*/ 463 w 1441"/>
                <a:gd name="T27" fmla="*/ 154 h 248"/>
                <a:gd name="T28" fmla="*/ 485 w 1441"/>
                <a:gd name="T29" fmla="*/ 141 h 248"/>
                <a:gd name="T30" fmla="*/ 507 w 1441"/>
                <a:gd name="T31" fmla="*/ 128 h 248"/>
                <a:gd name="T32" fmla="*/ 538 w 1441"/>
                <a:gd name="T33" fmla="*/ 105 h 248"/>
                <a:gd name="T34" fmla="*/ 553 w 1441"/>
                <a:gd name="T35" fmla="*/ 96 h 248"/>
                <a:gd name="T36" fmla="*/ 585 w 1441"/>
                <a:gd name="T37" fmla="*/ 92 h 248"/>
                <a:gd name="T38" fmla="*/ 623 w 1441"/>
                <a:gd name="T39" fmla="*/ 92 h 248"/>
                <a:gd name="T40" fmla="*/ 654 w 1441"/>
                <a:gd name="T41" fmla="*/ 88 h 248"/>
                <a:gd name="T42" fmla="*/ 761 w 1441"/>
                <a:gd name="T43" fmla="*/ 65 h 248"/>
                <a:gd name="T44" fmla="*/ 807 w 1441"/>
                <a:gd name="T45" fmla="*/ 55 h 248"/>
                <a:gd name="T46" fmla="*/ 840 w 1441"/>
                <a:gd name="T47" fmla="*/ 48 h 248"/>
                <a:gd name="T48" fmla="*/ 867 w 1441"/>
                <a:gd name="T49" fmla="*/ 38 h 248"/>
                <a:gd name="T50" fmla="*/ 884 w 1441"/>
                <a:gd name="T51" fmla="*/ 32 h 248"/>
                <a:gd name="T52" fmla="*/ 920 w 1441"/>
                <a:gd name="T53" fmla="*/ 20 h 248"/>
                <a:gd name="T54" fmla="*/ 947 w 1441"/>
                <a:gd name="T55" fmla="*/ 12 h 248"/>
                <a:gd name="T56" fmla="*/ 976 w 1441"/>
                <a:gd name="T57" fmla="*/ 6 h 248"/>
                <a:gd name="T58" fmla="*/ 1005 w 1441"/>
                <a:gd name="T59" fmla="*/ 2 h 248"/>
                <a:gd name="T60" fmla="*/ 1034 w 1441"/>
                <a:gd name="T61" fmla="*/ 0 h 248"/>
                <a:gd name="T62" fmla="*/ 1062 w 1441"/>
                <a:gd name="T63" fmla="*/ 2 h 248"/>
                <a:gd name="T64" fmla="*/ 1090 w 1441"/>
                <a:gd name="T65" fmla="*/ 4 h 248"/>
                <a:gd name="T66" fmla="*/ 1116 w 1441"/>
                <a:gd name="T67" fmla="*/ 10 h 248"/>
                <a:gd name="T68" fmla="*/ 1153 w 1441"/>
                <a:gd name="T69" fmla="*/ 17 h 248"/>
                <a:gd name="T70" fmla="*/ 1183 w 1441"/>
                <a:gd name="T71" fmla="*/ 24 h 248"/>
                <a:gd name="T72" fmla="*/ 1214 w 1441"/>
                <a:gd name="T73" fmla="*/ 16 h 248"/>
                <a:gd name="T74" fmla="*/ 1250 w 1441"/>
                <a:gd name="T75" fmla="*/ 3 h 248"/>
                <a:gd name="T76" fmla="*/ 1284 w 1441"/>
                <a:gd name="T77" fmla="*/ 11 h 248"/>
                <a:gd name="T78" fmla="*/ 1317 w 1441"/>
                <a:gd name="T79" fmla="*/ 27 h 248"/>
                <a:gd name="T80" fmla="*/ 1346 w 1441"/>
                <a:gd name="T81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8">
                  <a:moveTo>
                    <a:pt x="0" y="248"/>
                  </a:moveTo>
                  <a:lnTo>
                    <a:pt x="92" y="235"/>
                  </a:lnTo>
                  <a:lnTo>
                    <a:pt x="106" y="232"/>
                  </a:lnTo>
                  <a:lnTo>
                    <a:pt x="121" y="231"/>
                  </a:lnTo>
                  <a:lnTo>
                    <a:pt x="135" y="230"/>
                  </a:lnTo>
                  <a:lnTo>
                    <a:pt x="154" y="229"/>
                  </a:lnTo>
                  <a:lnTo>
                    <a:pt x="172" y="226"/>
                  </a:lnTo>
                  <a:lnTo>
                    <a:pt x="190" y="221"/>
                  </a:lnTo>
                  <a:lnTo>
                    <a:pt x="207" y="214"/>
                  </a:lnTo>
                  <a:lnTo>
                    <a:pt x="226" y="204"/>
                  </a:lnTo>
                  <a:lnTo>
                    <a:pt x="240" y="198"/>
                  </a:lnTo>
                  <a:lnTo>
                    <a:pt x="255" y="194"/>
                  </a:lnTo>
                  <a:lnTo>
                    <a:pt x="269" y="194"/>
                  </a:lnTo>
                  <a:lnTo>
                    <a:pt x="273" y="194"/>
                  </a:lnTo>
                  <a:lnTo>
                    <a:pt x="285" y="193"/>
                  </a:lnTo>
                  <a:lnTo>
                    <a:pt x="309" y="193"/>
                  </a:lnTo>
                  <a:lnTo>
                    <a:pt x="322" y="192"/>
                  </a:lnTo>
                  <a:lnTo>
                    <a:pt x="336" y="191"/>
                  </a:lnTo>
                  <a:lnTo>
                    <a:pt x="350" y="189"/>
                  </a:lnTo>
                  <a:lnTo>
                    <a:pt x="362" y="187"/>
                  </a:lnTo>
                  <a:lnTo>
                    <a:pt x="376" y="184"/>
                  </a:lnTo>
                  <a:lnTo>
                    <a:pt x="389" y="181"/>
                  </a:lnTo>
                  <a:lnTo>
                    <a:pt x="402" y="177"/>
                  </a:lnTo>
                  <a:lnTo>
                    <a:pt x="415" y="173"/>
                  </a:lnTo>
                  <a:lnTo>
                    <a:pt x="427" y="168"/>
                  </a:lnTo>
                  <a:lnTo>
                    <a:pt x="438" y="163"/>
                  </a:lnTo>
                  <a:lnTo>
                    <a:pt x="451" y="159"/>
                  </a:lnTo>
                  <a:lnTo>
                    <a:pt x="463" y="154"/>
                  </a:lnTo>
                  <a:lnTo>
                    <a:pt x="476" y="146"/>
                  </a:lnTo>
                  <a:lnTo>
                    <a:pt x="485" y="141"/>
                  </a:lnTo>
                  <a:lnTo>
                    <a:pt x="498" y="134"/>
                  </a:lnTo>
                  <a:lnTo>
                    <a:pt x="507" y="128"/>
                  </a:lnTo>
                  <a:lnTo>
                    <a:pt x="527" y="113"/>
                  </a:lnTo>
                  <a:lnTo>
                    <a:pt x="538" y="105"/>
                  </a:lnTo>
                  <a:lnTo>
                    <a:pt x="540" y="104"/>
                  </a:lnTo>
                  <a:lnTo>
                    <a:pt x="553" y="96"/>
                  </a:lnTo>
                  <a:lnTo>
                    <a:pt x="567" y="94"/>
                  </a:lnTo>
                  <a:lnTo>
                    <a:pt x="585" y="92"/>
                  </a:lnTo>
                  <a:lnTo>
                    <a:pt x="605" y="94"/>
                  </a:lnTo>
                  <a:lnTo>
                    <a:pt x="623" y="92"/>
                  </a:lnTo>
                  <a:lnTo>
                    <a:pt x="638" y="91"/>
                  </a:lnTo>
                  <a:lnTo>
                    <a:pt x="654" y="88"/>
                  </a:lnTo>
                  <a:lnTo>
                    <a:pt x="707" y="76"/>
                  </a:lnTo>
                  <a:lnTo>
                    <a:pt x="761" y="65"/>
                  </a:lnTo>
                  <a:lnTo>
                    <a:pt x="792" y="59"/>
                  </a:lnTo>
                  <a:lnTo>
                    <a:pt x="807" y="55"/>
                  </a:lnTo>
                  <a:lnTo>
                    <a:pt x="826" y="52"/>
                  </a:lnTo>
                  <a:lnTo>
                    <a:pt x="840" y="48"/>
                  </a:lnTo>
                  <a:lnTo>
                    <a:pt x="855" y="44"/>
                  </a:lnTo>
                  <a:lnTo>
                    <a:pt x="867" y="38"/>
                  </a:lnTo>
                  <a:lnTo>
                    <a:pt x="872" y="37"/>
                  </a:lnTo>
                  <a:lnTo>
                    <a:pt x="884" y="32"/>
                  </a:lnTo>
                  <a:lnTo>
                    <a:pt x="905" y="24"/>
                  </a:lnTo>
                  <a:lnTo>
                    <a:pt x="920" y="20"/>
                  </a:lnTo>
                  <a:lnTo>
                    <a:pt x="934" y="15"/>
                  </a:lnTo>
                  <a:lnTo>
                    <a:pt x="947" y="12"/>
                  </a:lnTo>
                  <a:lnTo>
                    <a:pt x="961" y="8"/>
                  </a:lnTo>
                  <a:lnTo>
                    <a:pt x="976" y="6"/>
                  </a:lnTo>
                  <a:lnTo>
                    <a:pt x="990" y="3"/>
                  </a:lnTo>
                  <a:lnTo>
                    <a:pt x="1005" y="2"/>
                  </a:lnTo>
                  <a:lnTo>
                    <a:pt x="1019" y="0"/>
                  </a:lnTo>
                  <a:lnTo>
                    <a:pt x="1034" y="0"/>
                  </a:lnTo>
                  <a:lnTo>
                    <a:pt x="1047" y="0"/>
                  </a:lnTo>
                  <a:lnTo>
                    <a:pt x="1062" y="2"/>
                  </a:lnTo>
                  <a:lnTo>
                    <a:pt x="1076" y="3"/>
                  </a:lnTo>
                  <a:lnTo>
                    <a:pt x="1090" y="4"/>
                  </a:lnTo>
                  <a:lnTo>
                    <a:pt x="1102" y="7"/>
                  </a:lnTo>
                  <a:lnTo>
                    <a:pt x="1116" y="10"/>
                  </a:lnTo>
                  <a:lnTo>
                    <a:pt x="1130" y="12"/>
                  </a:lnTo>
                  <a:lnTo>
                    <a:pt x="1153" y="17"/>
                  </a:lnTo>
                  <a:lnTo>
                    <a:pt x="1170" y="21"/>
                  </a:lnTo>
                  <a:lnTo>
                    <a:pt x="1183" y="24"/>
                  </a:lnTo>
                  <a:lnTo>
                    <a:pt x="1199" y="21"/>
                  </a:lnTo>
                  <a:lnTo>
                    <a:pt x="1214" y="16"/>
                  </a:lnTo>
                  <a:lnTo>
                    <a:pt x="1232" y="8"/>
                  </a:lnTo>
                  <a:lnTo>
                    <a:pt x="1250" y="3"/>
                  </a:lnTo>
                  <a:lnTo>
                    <a:pt x="1266" y="3"/>
                  </a:lnTo>
                  <a:lnTo>
                    <a:pt x="1284" y="11"/>
                  </a:lnTo>
                  <a:lnTo>
                    <a:pt x="1303" y="21"/>
                  </a:lnTo>
                  <a:lnTo>
                    <a:pt x="1317" y="27"/>
                  </a:lnTo>
                  <a:lnTo>
                    <a:pt x="1332" y="29"/>
                  </a:lnTo>
                  <a:lnTo>
                    <a:pt x="1346" y="28"/>
                  </a:lnTo>
                  <a:lnTo>
                    <a:pt x="1441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5" name="Freeform 103"/>
            <p:cNvSpPr>
              <a:spLocks/>
            </p:cNvSpPr>
            <p:nvPr/>
          </p:nvSpPr>
          <p:spPr bwMode="auto">
            <a:xfrm>
              <a:off x="2883" y="1615"/>
              <a:ext cx="1489" cy="202"/>
            </a:xfrm>
            <a:custGeom>
              <a:avLst/>
              <a:gdLst>
                <a:gd name="T0" fmla="*/ 92 w 1441"/>
                <a:gd name="T1" fmla="*/ 212 h 242"/>
                <a:gd name="T2" fmla="*/ 121 w 1441"/>
                <a:gd name="T3" fmla="*/ 204 h 242"/>
                <a:gd name="T4" fmla="*/ 154 w 1441"/>
                <a:gd name="T5" fmla="*/ 198 h 242"/>
                <a:gd name="T6" fmla="*/ 190 w 1441"/>
                <a:gd name="T7" fmla="*/ 185 h 242"/>
                <a:gd name="T8" fmla="*/ 226 w 1441"/>
                <a:gd name="T9" fmla="*/ 152 h 242"/>
                <a:gd name="T10" fmla="*/ 255 w 1441"/>
                <a:gd name="T11" fmla="*/ 132 h 242"/>
                <a:gd name="T12" fmla="*/ 273 w 1441"/>
                <a:gd name="T13" fmla="*/ 129 h 242"/>
                <a:gd name="T14" fmla="*/ 309 w 1441"/>
                <a:gd name="T15" fmla="*/ 128 h 242"/>
                <a:gd name="T16" fmla="*/ 332 w 1441"/>
                <a:gd name="T17" fmla="*/ 124 h 242"/>
                <a:gd name="T18" fmla="*/ 354 w 1441"/>
                <a:gd name="T19" fmla="*/ 120 h 242"/>
                <a:gd name="T20" fmla="*/ 376 w 1441"/>
                <a:gd name="T21" fmla="*/ 114 h 242"/>
                <a:gd name="T22" fmla="*/ 398 w 1441"/>
                <a:gd name="T23" fmla="*/ 107 h 242"/>
                <a:gd name="T24" fmla="*/ 419 w 1441"/>
                <a:gd name="T25" fmla="*/ 99 h 242"/>
                <a:gd name="T26" fmla="*/ 438 w 1441"/>
                <a:gd name="T27" fmla="*/ 90 h 242"/>
                <a:gd name="T28" fmla="*/ 458 w 1441"/>
                <a:gd name="T29" fmla="*/ 80 h 242"/>
                <a:gd name="T30" fmla="*/ 476 w 1441"/>
                <a:gd name="T31" fmla="*/ 68 h 242"/>
                <a:gd name="T32" fmla="*/ 506 w 1441"/>
                <a:gd name="T33" fmla="*/ 47 h 242"/>
                <a:gd name="T34" fmla="*/ 522 w 1441"/>
                <a:gd name="T35" fmla="*/ 40 h 242"/>
                <a:gd name="T36" fmla="*/ 558 w 1441"/>
                <a:gd name="T37" fmla="*/ 44 h 242"/>
                <a:gd name="T38" fmla="*/ 607 w 1441"/>
                <a:gd name="T39" fmla="*/ 60 h 242"/>
                <a:gd name="T40" fmla="*/ 643 w 1441"/>
                <a:gd name="T41" fmla="*/ 65 h 242"/>
                <a:gd name="T42" fmla="*/ 771 w 1441"/>
                <a:gd name="T43" fmla="*/ 73 h 242"/>
                <a:gd name="T44" fmla="*/ 807 w 1441"/>
                <a:gd name="T45" fmla="*/ 76 h 242"/>
                <a:gd name="T46" fmla="*/ 849 w 1441"/>
                <a:gd name="T47" fmla="*/ 82 h 242"/>
                <a:gd name="T48" fmla="*/ 883 w 1441"/>
                <a:gd name="T49" fmla="*/ 84 h 242"/>
                <a:gd name="T50" fmla="*/ 901 w 1441"/>
                <a:gd name="T51" fmla="*/ 80 h 242"/>
                <a:gd name="T52" fmla="*/ 935 w 1441"/>
                <a:gd name="T53" fmla="*/ 67 h 242"/>
                <a:gd name="T54" fmla="*/ 961 w 1441"/>
                <a:gd name="T55" fmla="*/ 60 h 242"/>
                <a:gd name="T56" fmla="*/ 986 w 1441"/>
                <a:gd name="T57" fmla="*/ 56 h 242"/>
                <a:gd name="T58" fmla="*/ 1011 w 1441"/>
                <a:gd name="T59" fmla="*/ 53 h 242"/>
                <a:gd name="T60" fmla="*/ 1036 w 1441"/>
                <a:gd name="T61" fmla="*/ 51 h 242"/>
                <a:gd name="T62" fmla="*/ 1059 w 1441"/>
                <a:gd name="T63" fmla="*/ 52 h 242"/>
                <a:gd name="T64" fmla="*/ 1084 w 1441"/>
                <a:gd name="T65" fmla="*/ 53 h 242"/>
                <a:gd name="T66" fmla="*/ 1119 w 1441"/>
                <a:gd name="T67" fmla="*/ 60 h 242"/>
                <a:gd name="T68" fmla="*/ 1153 w 1441"/>
                <a:gd name="T69" fmla="*/ 68 h 242"/>
                <a:gd name="T70" fmla="*/ 1170 w 1441"/>
                <a:gd name="T71" fmla="*/ 70 h 242"/>
                <a:gd name="T72" fmla="*/ 1199 w 1441"/>
                <a:gd name="T73" fmla="*/ 67 h 242"/>
                <a:gd name="T74" fmla="*/ 1232 w 1441"/>
                <a:gd name="T75" fmla="*/ 38 h 242"/>
                <a:gd name="T76" fmla="*/ 1266 w 1441"/>
                <a:gd name="T77" fmla="*/ 23 h 242"/>
                <a:gd name="T78" fmla="*/ 1303 w 1441"/>
                <a:gd name="T79" fmla="*/ 39 h 242"/>
                <a:gd name="T80" fmla="*/ 1332 w 1441"/>
                <a:gd name="T81" fmla="*/ 46 h 242"/>
                <a:gd name="T82" fmla="*/ 1441 w 1441"/>
                <a:gd name="T8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242">
                  <a:moveTo>
                    <a:pt x="0" y="242"/>
                  </a:moveTo>
                  <a:lnTo>
                    <a:pt x="92" y="212"/>
                  </a:lnTo>
                  <a:lnTo>
                    <a:pt x="106" y="208"/>
                  </a:lnTo>
                  <a:lnTo>
                    <a:pt x="121" y="204"/>
                  </a:lnTo>
                  <a:lnTo>
                    <a:pt x="135" y="202"/>
                  </a:lnTo>
                  <a:lnTo>
                    <a:pt x="154" y="198"/>
                  </a:lnTo>
                  <a:lnTo>
                    <a:pt x="172" y="194"/>
                  </a:lnTo>
                  <a:lnTo>
                    <a:pt x="190" y="185"/>
                  </a:lnTo>
                  <a:lnTo>
                    <a:pt x="207" y="170"/>
                  </a:lnTo>
                  <a:lnTo>
                    <a:pt x="226" y="152"/>
                  </a:lnTo>
                  <a:lnTo>
                    <a:pt x="240" y="139"/>
                  </a:lnTo>
                  <a:lnTo>
                    <a:pt x="255" y="132"/>
                  </a:lnTo>
                  <a:lnTo>
                    <a:pt x="269" y="129"/>
                  </a:lnTo>
                  <a:lnTo>
                    <a:pt x="273" y="129"/>
                  </a:lnTo>
                  <a:lnTo>
                    <a:pt x="285" y="129"/>
                  </a:lnTo>
                  <a:lnTo>
                    <a:pt x="309" y="128"/>
                  </a:lnTo>
                  <a:lnTo>
                    <a:pt x="321" y="126"/>
                  </a:lnTo>
                  <a:lnTo>
                    <a:pt x="332" y="124"/>
                  </a:lnTo>
                  <a:lnTo>
                    <a:pt x="343" y="123"/>
                  </a:lnTo>
                  <a:lnTo>
                    <a:pt x="354" y="120"/>
                  </a:lnTo>
                  <a:lnTo>
                    <a:pt x="365" y="118"/>
                  </a:lnTo>
                  <a:lnTo>
                    <a:pt x="376" y="114"/>
                  </a:lnTo>
                  <a:lnTo>
                    <a:pt x="387" y="111"/>
                  </a:lnTo>
                  <a:lnTo>
                    <a:pt x="398" y="107"/>
                  </a:lnTo>
                  <a:lnTo>
                    <a:pt x="408" y="103"/>
                  </a:lnTo>
                  <a:lnTo>
                    <a:pt x="419" y="99"/>
                  </a:lnTo>
                  <a:lnTo>
                    <a:pt x="429" y="95"/>
                  </a:lnTo>
                  <a:lnTo>
                    <a:pt x="438" y="90"/>
                  </a:lnTo>
                  <a:lnTo>
                    <a:pt x="448" y="85"/>
                  </a:lnTo>
                  <a:lnTo>
                    <a:pt x="458" y="80"/>
                  </a:lnTo>
                  <a:lnTo>
                    <a:pt x="467" y="74"/>
                  </a:lnTo>
                  <a:lnTo>
                    <a:pt x="476" y="68"/>
                  </a:lnTo>
                  <a:lnTo>
                    <a:pt x="496" y="56"/>
                  </a:lnTo>
                  <a:lnTo>
                    <a:pt x="506" y="47"/>
                  </a:lnTo>
                  <a:lnTo>
                    <a:pt x="509" y="46"/>
                  </a:lnTo>
                  <a:lnTo>
                    <a:pt x="522" y="40"/>
                  </a:lnTo>
                  <a:lnTo>
                    <a:pt x="539" y="39"/>
                  </a:lnTo>
                  <a:lnTo>
                    <a:pt x="558" y="44"/>
                  </a:lnTo>
                  <a:lnTo>
                    <a:pt x="586" y="53"/>
                  </a:lnTo>
                  <a:lnTo>
                    <a:pt x="607" y="60"/>
                  </a:lnTo>
                  <a:lnTo>
                    <a:pt x="626" y="63"/>
                  </a:lnTo>
                  <a:lnTo>
                    <a:pt x="643" y="65"/>
                  </a:lnTo>
                  <a:lnTo>
                    <a:pt x="706" y="69"/>
                  </a:lnTo>
                  <a:lnTo>
                    <a:pt x="771" y="73"/>
                  </a:lnTo>
                  <a:lnTo>
                    <a:pt x="789" y="74"/>
                  </a:lnTo>
                  <a:lnTo>
                    <a:pt x="807" y="76"/>
                  </a:lnTo>
                  <a:lnTo>
                    <a:pt x="823" y="78"/>
                  </a:lnTo>
                  <a:lnTo>
                    <a:pt x="849" y="82"/>
                  </a:lnTo>
                  <a:lnTo>
                    <a:pt x="867" y="85"/>
                  </a:lnTo>
                  <a:lnTo>
                    <a:pt x="883" y="84"/>
                  </a:lnTo>
                  <a:lnTo>
                    <a:pt x="896" y="81"/>
                  </a:lnTo>
                  <a:lnTo>
                    <a:pt x="901" y="80"/>
                  </a:lnTo>
                  <a:lnTo>
                    <a:pt x="913" y="74"/>
                  </a:lnTo>
                  <a:lnTo>
                    <a:pt x="935" y="67"/>
                  </a:lnTo>
                  <a:lnTo>
                    <a:pt x="947" y="63"/>
                  </a:lnTo>
                  <a:lnTo>
                    <a:pt x="961" y="60"/>
                  </a:lnTo>
                  <a:lnTo>
                    <a:pt x="972" y="57"/>
                  </a:lnTo>
                  <a:lnTo>
                    <a:pt x="986" y="56"/>
                  </a:lnTo>
                  <a:lnTo>
                    <a:pt x="997" y="53"/>
                  </a:lnTo>
                  <a:lnTo>
                    <a:pt x="1011" y="53"/>
                  </a:lnTo>
                  <a:lnTo>
                    <a:pt x="1023" y="52"/>
                  </a:lnTo>
                  <a:lnTo>
                    <a:pt x="1036" y="51"/>
                  </a:lnTo>
                  <a:lnTo>
                    <a:pt x="1047" y="51"/>
                  </a:lnTo>
                  <a:lnTo>
                    <a:pt x="1059" y="52"/>
                  </a:lnTo>
                  <a:lnTo>
                    <a:pt x="1072" y="53"/>
                  </a:lnTo>
                  <a:lnTo>
                    <a:pt x="1084" y="53"/>
                  </a:lnTo>
                  <a:lnTo>
                    <a:pt x="1095" y="56"/>
                  </a:lnTo>
                  <a:lnTo>
                    <a:pt x="1119" y="60"/>
                  </a:lnTo>
                  <a:lnTo>
                    <a:pt x="1130" y="61"/>
                  </a:lnTo>
                  <a:lnTo>
                    <a:pt x="1153" y="68"/>
                  </a:lnTo>
                  <a:lnTo>
                    <a:pt x="1167" y="70"/>
                  </a:lnTo>
                  <a:lnTo>
                    <a:pt x="1170" y="70"/>
                  </a:lnTo>
                  <a:lnTo>
                    <a:pt x="1183" y="70"/>
                  </a:lnTo>
                  <a:lnTo>
                    <a:pt x="1199" y="67"/>
                  </a:lnTo>
                  <a:lnTo>
                    <a:pt x="1214" y="56"/>
                  </a:lnTo>
                  <a:lnTo>
                    <a:pt x="1232" y="38"/>
                  </a:lnTo>
                  <a:lnTo>
                    <a:pt x="1250" y="26"/>
                  </a:lnTo>
                  <a:lnTo>
                    <a:pt x="1266" y="23"/>
                  </a:lnTo>
                  <a:lnTo>
                    <a:pt x="1284" y="29"/>
                  </a:lnTo>
                  <a:lnTo>
                    <a:pt x="1303" y="39"/>
                  </a:lnTo>
                  <a:lnTo>
                    <a:pt x="1317" y="44"/>
                  </a:lnTo>
                  <a:lnTo>
                    <a:pt x="1332" y="46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6" name="Freeform 104"/>
            <p:cNvSpPr>
              <a:spLocks/>
            </p:cNvSpPr>
            <p:nvPr/>
          </p:nvSpPr>
          <p:spPr bwMode="auto">
            <a:xfrm>
              <a:off x="2883" y="1461"/>
              <a:ext cx="1489" cy="450"/>
            </a:xfrm>
            <a:custGeom>
              <a:avLst/>
              <a:gdLst>
                <a:gd name="T0" fmla="*/ 92 w 1441"/>
                <a:gd name="T1" fmla="*/ 452 h 538"/>
                <a:gd name="T2" fmla="*/ 121 w 1441"/>
                <a:gd name="T3" fmla="*/ 460 h 538"/>
                <a:gd name="T4" fmla="*/ 154 w 1441"/>
                <a:gd name="T5" fmla="*/ 467 h 538"/>
                <a:gd name="T6" fmla="*/ 190 w 1441"/>
                <a:gd name="T7" fmla="*/ 481 h 538"/>
                <a:gd name="T8" fmla="*/ 226 w 1441"/>
                <a:gd name="T9" fmla="*/ 514 h 538"/>
                <a:gd name="T10" fmla="*/ 255 w 1441"/>
                <a:gd name="T11" fmla="*/ 532 h 538"/>
                <a:gd name="T12" fmla="*/ 273 w 1441"/>
                <a:gd name="T13" fmla="*/ 536 h 538"/>
                <a:gd name="T14" fmla="*/ 309 w 1441"/>
                <a:gd name="T15" fmla="*/ 536 h 538"/>
                <a:gd name="T16" fmla="*/ 349 w 1441"/>
                <a:gd name="T17" fmla="*/ 538 h 538"/>
                <a:gd name="T18" fmla="*/ 387 w 1441"/>
                <a:gd name="T19" fmla="*/ 535 h 538"/>
                <a:gd name="T20" fmla="*/ 425 w 1441"/>
                <a:gd name="T21" fmla="*/ 528 h 538"/>
                <a:gd name="T22" fmla="*/ 463 w 1441"/>
                <a:gd name="T23" fmla="*/ 519 h 538"/>
                <a:gd name="T24" fmla="*/ 499 w 1441"/>
                <a:gd name="T25" fmla="*/ 506 h 538"/>
                <a:gd name="T26" fmla="*/ 534 w 1441"/>
                <a:gd name="T27" fmla="*/ 490 h 538"/>
                <a:gd name="T28" fmla="*/ 567 w 1441"/>
                <a:gd name="T29" fmla="*/ 471 h 538"/>
                <a:gd name="T30" fmla="*/ 597 w 1441"/>
                <a:gd name="T31" fmla="*/ 450 h 538"/>
                <a:gd name="T32" fmla="*/ 627 w 1441"/>
                <a:gd name="T33" fmla="*/ 428 h 538"/>
                <a:gd name="T34" fmla="*/ 640 w 1441"/>
                <a:gd name="T35" fmla="*/ 416 h 538"/>
                <a:gd name="T36" fmla="*/ 655 w 1441"/>
                <a:gd name="T37" fmla="*/ 386 h 538"/>
                <a:gd name="T38" fmla="*/ 669 w 1441"/>
                <a:gd name="T39" fmla="*/ 344 h 538"/>
                <a:gd name="T40" fmla="*/ 681 w 1441"/>
                <a:gd name="T41" fmla="*/ 311 h 538"/>
                <a:gd name="T42" fmla="*/ 734 w 1441"/>
                <a:gd name="T43" fmla="*/ 195 h 538"/>
                <a:gd name="T44" fmla="*/ 746 w 1441"/>
                <a:gd name="T45" fmla="*/ 160 h 538"/>
                <a:gd name="T46" fmla="*/ 754 w 1441"/>
                <a:gd name="T47" fmla="*/ 110 h 538"/>
                <a:gd name="T48" fmla="*/ 767 w 1441"/>
                <a:gd name="T49" fmla="*/ 76 h 538"/>
                <a:gd name="T50" fmla="*/ 782 w 1441"/>
                <a:gd name="T51" fmla="*/ 67 h 538"/>
                <a:gd name="T52" fmla="*/ 815 w 1441"/>
                <a:gd name="T53" fmla="*/ 51 h 538"/>
                <a:gd name="T54" fmla="*/ 851 w 1441"/>
                <a:gd name="T55" fmla="*/ 34 h 538"/>
                <a:gd name="T56" fmla="*/ 891 w 1441"/>
                <a:gd name="T57" fmla="*/ 20 h 538"/>
                <a:gd name="T58" fmla="*/ 929 w 1441"/>
                <a:gd name="T59" fmla="*/ 9 h 538"/>
                <a:gd name="T60" fmla="*/ 970 w 1441"/>
                <a:gd name="T61" fmla="*/ 3 h 538"/>
                <a:gd name="T62" fmla="*/ 1010 w 1441"/>
                <a:gd name="T63" fmla="*/ 0 h 538"/>
                <a:gd name="T64" fmla="*/ 1051 w 1441"/>
                <a:gd name="T65" fmla="*/ 0 h 538"/>
                <a:gd name="T66" fmla="*/ 1091 w 1441"/>
                <a:gd name="T67" fmla="*/ 4 h 538"/>
                <a:gd name="T68" fmla="*/ 1130 w 1441"/>
                <a:gd name="T69" fmla="*/ 12 h 538"/>
                <a:gd name="T70" fmla="*/ 1167 w 1441"/>
                <a:gd name="T71" fmla="*/ 21 h 538"/>
                <a:gd name="T72" fmla="*/ 1183 w 1441"/>
                <a:gd name="T73" fmla="*/ 28 h 538"/>
                <a:gd name="T74" fmla="*/ 1214 w 1441"/>
                <a:gd name="T75" fmla="*/ 50 h 538"/>
                <a:gd name="T76" fmla="*/ 1250 w 1441"/>
                <a:gd name="T77" fmla="*/ 83 h 538"/>
                <a:gd name="T78" fmla="*/ 1284 w 1441"/>
                <a:gd name="T79" fmla="*/ 104 h 538"/>
                <a:gd name="T80" fmla="*/ 1317 w 1441"/>
                <a:gd name="T81" fmla="*/ 123 h 538"/>
                <a:gd name="T82" fmla="*/ 1346 w 1441"/>
                <a:gd name="T83" fmla="*/ 13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38">
                  <a:moveTo>
                    <a:pt x="0" y="420"/>
                  </a:moveTo>
                  <a:lnTo>
                    <a:pt x="92" y="452"/>
                  </a:lnTo>
                  <a:lnTo>
                    <a:pt x="106" y="456"/>
                  </a:lnTo>
                  <a:lnTo>
                    <a:pt x="121" y="460"/>
                  </a:lnTo>
                  <a:lnTo>
                    <a:pt x="135" y="464"/>
                  </a:lnTo>
                  <a:lnTo>
                    <a:pt x="154" y="467"/>
                  </a:lnTo>
                  <a:lnTo>
                    <a:pt x="172" y="472"/>
                  </a:lnTo>
                  <a:lnTo>
                    <a:pt x="190" y="481"/>
                  </a:lnTo>
                  <a:lnTo>
                    <a:pt x="207" y="494"/>
                  </a:lnTo>
                  <a:lnTo>
                    <a:pt x="226" y="514"/>
                  </a:lnTo>
                  <a:lnTo>
                    <a:pt x="240" y="526"/>
                  </a:lnTo>
                  <a:lnTo>
                    <a:pt x="255" y="532"/>
                  </a:lnTo>
                  <a:lnTo>
                    <a:pt x="269" y="535"/>
                  </a:lnTo>
                  <a:lnTo>
                    <a:pt x="273" y="536"/>
                  </a:lnTo>
                  <a:lnTo>
                    <a:pt x="285" y="536"/>
                  </a:lnTo>
                  <a:lnTo>
                    <a:pt x="309" y="536"/>
                  </a:lnTo>
                  <a:lnTo>
                    <a:pt x="328" y="538"/>
                  </a:lnTo>
                  <a:lnTo>
                    <a:pt x="349" y="538"/>
                  </a:lnTo>
                  <a:lnTo>
                    <a:pt x="368" y="536"/>
                  </a:lnTo>
                  <a:lnTo>
                    <a:pt x="387" y="535"/>
                  </a:lnTo>
                  <a:lnTo>
                    <a:pt x="407" y="531"/>
                  </a:lnTo>
                  <a:lnTo>
                    <a:pt x="425" y="528"/>
                  </a:lnTo>
                  <a:lnTo>
                    <a:pt x="444" y="525"/>
                  </a:lnTo>
                  <a:lnTo>
                    <a:pt x="463" y="519"/>
                  </a:lnTo>
                  <a:lnTo>
                    <a:pt x="481" y="513"/>
                  </a:lnTo>
                  <a:lnTo>
                    <a:pt x="499" y="506"/>
                  </a:lnTo>
                  <a:lnTo>
                    <a:pt x="517" y="498"/>
                  </a:lnTo>
                  <a:lnTo>
                    <a:pt x="534" y="490"/>
                  </a:lnTo>
                  <a:lnTo>
                    <a:pt x="551" y="481"/>
                  </a:lnTo>
                  <a:lnTo>
                    <a:pt x="567" y="471"/>
                  </a:lnTo>
                  <a:lnTo>
                    <a:pt x="583" y="460"/>
                  </a:lnTo>
                  <a:lnTo>
                    <a:pt x="597" y="450"/>
                  </a:lnTo>
                  <a:lnTo>
                    <a:pt x="616" y="435"/>
                  </a:lnTo>
                  <a:lnTo>
                    <a:pt x="627" y="428"/>
                  </a:lnTo>
                  <a:lnTo>
                    <a:pt x="630" y="426"/>
                  </a:lnTo>
                  <a:lnTo>
                    <a:pt x="640" y="416"/>
                  </a:lnTo>
                  <a:lnTo>
                    <a:pt x="648" y="403"/>
                  </a:lnTo>
                  <a:lnTo>
                    <a:pt x="655" y="386"/>
                  </a:lnTo>
                  <a:lnTo>
                    <a:pt x="662" y="362"/>
                  </a:lnTo>
                  <a:lnTo>
                    <a:pt x="669" y="344"/>
                  </a:lnTo>
                  <a:lnTo>
                    <a:pt x="676" y="327"/>
                  </a:lnTo>
                  <a:lnTo>
                    <a:pt x="681" y="311"/>
                  </a:lnTo>
                  <a:lnTo>
                    <a:pt x="707" y="253"/>
                  </a:lnTo>
                  <a:lnTo>
                    <a:pt x="734" y="195"/>
                  </a:lnTo>
                  <a:lnTo>
                    <a:pt x="740" y="178"/>
                  </a:lnTo>
                  <a:lnTo>
                    <a:pt x="746" y="160"/>
                  </a:lnTo>
                  <a:lnTo>
                    <a:pt x="750" y="139"/>
                  </a:lnTo>
                  <a:lnTo>
                    <a:pt x="754" y="110"/>
                  </a:lnTo>
                  <a:lnTo>
                    <a:pt x="760" y="91"/>
                  </a:lnTo>
                  <a:lnTo>
                    <a:pt x="767" y="76"/>
                  </a:lnTo>
                  <a:lnTo>
                    <a:pt x="779" y="68"/>
                  </a:lnTo>
                  <a:lnTo>
                    <a:pt x="782" y="67"/>
                  </a:lnTo>
                  <a:lnTo>
                    <a:pt x="794" y="60"/>
                  </a:lnTo>
                  <a:lnTo>
                    <a:pt x="815" y="51"/>
                  </a:lnTo>
                  <a:lnTo>
                    <a:pt x="833" y="42"/>
                  </a:lnTo>
                  <a:lnTo>
                    <a:pt x="851" y="34"/>
                  </a:lnTo>
                  <a:lnTo>
                    <a:pt x="872" y="26"/>
                  </a:lnTo>
                  <a:lnTo>
                    <a:pt x="891" y="20"/>
                  </a:lnTo>
                  <a:lnTo>
                    <a:pt x="910" y="15"/>
                  </a:lnTo>
                  <a:lnTo>
                    <a:pt x="929" y="9"/>
                  </a:lnTo>
                  <a:lnTo>
                    <a:pt x="950" y="5"/>
                  </a:lnTo>
                  <a:lnTo>
                    <a:pt x="970" y="3"/>
                  </a:lnTo>
                  <a:lnTo>
                    <a:pt x="990" y="1"/>
                  </a:lnTo>
                  <a:lnTo>
                    <a:pt x="1010" y="0"/>
                  </a:lnTo>
                  <a:lnTo>
                    <a:pt x="1030" y="0"/>
                  </a:lnTo>
                  <a:lnTo>
                    <a:pt x="1051" y="0"/>
                  </a:lnTo>
                  <a:lnTo>
                    <a:pt x="1070" y="1"/>
                  </a:lnTo>
                  <a:lnTo>
                    <a:pt x="1091" y="4"/>
                  </a:lnTo>
                  <a:lnTo>
                    <a:pt x="1110" y="7"/>
                  </a:lnTo>
                  <a:lnTo>
                    <a:pt x="1130" y="12"/>
                  </a:lnTo>
                  <a:lnTo>
                    <a:pt x="1153" y="17"/>
                  </a:lnTo>
                  <a:lnTo>
                    <a:pt x="1167" y="21"/>
                  </a:lnTo>
                  <a:lnTo>
                    <a:pt x="1170" y="21"/>
                  </a:lnTo>
                  <a:lnTo>
                    <a:pt x="1183" y="28"/>
                  </a:lnTo>
                  <a:lnTo>
                    <a:pt x="1199" y="38"/>
                  </a:lnTo>
                  <a:lnTo>
                    <a:pt x="1214" y="50"/>
                  </a:lnTo>
                  <a:lnTo>
                    <a:pt x="1232" y="68"/>
                  </a:lnTo>
                  <a:lnTo>
                    <a:pt x="1250" y="83"/>
                  </a:lnTo>
                  <a:lnTo>
                    <a:pt x="1266" y="96"/>
                  </a:lnTo>
                  <a:lnTo>
                    <a:pt x="1284" y="104"/>
                  </a:lnTo>
                  <a:lnTo>
                    <a:pt x="1303" y="116"/>
                  </a:lnTo>
                  <a:lnTo>
                    <a:pt x="1317" y="123"/>
                  </a:lnTo>
                  <a:lnTo>
                    <a:pt x="1332" y="130"/>
                  </a:lnTo>
                  <a:lnTo>
                    <a:pt x="1346" y="136"/>
                  </a:lnTo>
                  <a:lnTo>
                    <a:pt x="1441" y="1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7" name="Freeform 105"/>
            <p:cNvSpPr>
              <a:spLocks/>
            </p:cNvSpPr>
            <p:nvPr/>
          </p:nvSpPr>
          <p:spPr bwMode="auto">
            <a:xfrm>
              <a:off x="2883" y="1513"/>
              <a:ext cx="1489" cy="350"/>
            </a:xfrm>
            <a:custGeom>
              <a:avLst/>
              <a:gdLst>
                <a:gd name="T0" fmla="*/ 92 w 1441"/>
                <a:gd name="T1" fmla="*/ 375 h 418"/>
                <a:gd name="T2" fmla="*/ 121 w 1441"/>
                <a:gd name="T3" fmla="*/ 379 h 418"/>
                <a:gd name="T4" fmla="*/ 154 w 1441"/>
                <a:gd name="T5" fmla="*/ 383 h 418"/>
                <a:gd name="T6" fmla="*/ 190 w 1441"/>
                <a:gd name="T7" fmla="*/ 389 h 418"/>
                <a:gd name="T8" fmla="*/ 226 w 1441"/>
                <a:gd name="T9" fmla="*/ 405 h 418"/>
                <a:gd name="T10" fmla="*/ 255 w 1441"/>
                <a:gd name="T11" fmla="*/ 414 h 418"/>
                <a:gd name="T12" fmla="*/ 273 w 1441"/>
                <a:gd name="T13" fmla="*/ 417 h 418"/>
                <a:gd name="T14" fmla="*/ 309 w 1441"/>
                <a:gd name="T15" fmla="*/ 417 h 418"/>
                <a:gd name="T16" fmla="*/ 345 w 1441"/>
                <a:gd name="T17" fmla="*/ 417 h 418"/>
                <a:gd name="T18" fmla="*/ 379 w 1441"/>
                <a:gd name="T19" fmla="*/ 414 h 418"/>
                <a:gd name="T20" fmla="*/ 414 w 1441"/>
                <a:gd name="T21" fmla="*/ 409 h 418"/>
                <a:gd name="T22" fmla="*/ 447 w 1441"/>
                <a:gd name="T23" fmla="*/ 400 h 418"/>
                <a:gd name="T24" fmla="*/ 480 w 1441"/>
                <a:gd name="T25" fmla="*/ 389 h 418"/>
                <a:gd name="T26" fmla="*/ 510 w 1441"/>
                <a:gd name="T27" fmla="*/ 375 h 418"/>
                <a:gd name="T28" fmla="*/ 540 w 1441"/>
                <a:gd name="T29" fmla="*/ 358 h 418"/>
                <a:gd name="T30" fmla="*/ 568 w 1441"/>
                <a:gd name="T31" fmla="*/ 341 h 418"/>
                <a:gd name="T32" fmla="*/ 597 w 1441"/>
                <a:gd name="T33" fmla="*/ 318 h 418"/>
                <a:gd name="T34" fmla="*/ 611 w 1441"/>
                <a:gd name="T35" fmla="*/ 308 h 418"/>
                <a:gd name="T36" fmla="*/ 631 w 1441"/>
                <a:gd name="T37" fmla="*/ 286 h 418"/>
                <a:gd name="T38" fmla="*/ 654 w 1441"/>
                <a:gd name="T39" fmla="*/ 258 h 418"/>
                <a:gd name="T40" fmla="*/ 673 w 1441"/>
                <a:gd name="T41" fmla="*/ 234 h 418"/>
                <a:gd name="T42" fmla="*/ 745 w 1441"/>
                <a:gd name="T43" fmla="*/ 151 h 418"/>
                <a:gd name="T44" fmla="*/ 763 w 1441"/>
                <a:gd name="T45" fmla="*/ 126 h 418"/>
                <a:gd name="T46" fmla="*/ 780 w 1441"/>
                <a:gd name="T47" fmla="*/ 90 h 418"/>
                <a:gd name="T48" fmla="*/ 798 w 1441"/>
                <a:gd name="T49" fmla="*/ 67 h 418"/>
                <a:gd name="T50" fmla="*/ 814 w 1441"/>
                <a:gd name="T51" fmla="*/ 57 h 418"/>
                <a:gd name="T52" fmla="*/ 848 w 1441"/>
                <a:gd name="T53" fmla="*/ 42 h 418"/>
                <a:gd name="T54" fmla="*/ 881 w 1441"/>
                <a:gd name="T55" fmla="*/ 29 h 418"/>
                <a:gd name="T56" fmla="*/ 916 w 1441"/>
                <a:gd name="T57" fmla="*/ 17 h 418"/>
                <a:gd name="T58" fmla="*/ 952 w 1441"/>
                <a:gd name="T59" fmla="*/ 9 h 418"/>
                <a:gd name="T60" fmla="*/ 987 w 1441"/>
                <a:gd name="T61" fmla="*/ 2 h 418"/>
                <a:gd name="T62" fmla="*/ 1023 w 1441"/>
                <a:gd name="T63" fmla="*/ 0 h 418"/>
                <a:gd name="T64" fmla="*/ 1059 w 1441"/>
                <a:gd name="T65" fmla="*/ 1 h 418"/>
                <a:gd name="T66" fmla="*/ 1095 w 1441"/>
                <a:gd name="T67" fmla="*/ 5 h 418"/>
                <a:gd name="T68" fmla="*/ 1130 w 1441"/>
                <a:gd name="T69" fmla="*/ 12 h 418"/>
                <a:gd name="T70" fmla="*/ 1167 w 1441"/>
                <a:gd name="T71" fmla="*/ 22 h 418"/>
                <a:gd name="T72" fmla="*/ 1183 w 1441"/>
                <a:gd name="T73" fmla="*/ 26 h 418"/>
                <a:gd name="T74" fmla="*/ 1214 w 1441"/>
                <a:gd name="T75" fmla="*/ 38 h 418"/>
                <a:gd name="T76" fmla="*/ 1250 w 1441"/>
                <a:gd name="T77" fmla="*/ 55 h 418"/>
                <a:gd name="T78" fmla="*/ 1284 w 1441"/>
                <a:gd name="T79" fmla="*/ 72 h 418"/>
                <a:gd name="T80" fmla="*/ 1317 w 1441"/>
                <a:gd name="T81" fmla="*/ 89 h 418"/>
                <a:gd name="T82" fmla="*/ 1346 w 1441"/>
                <a:gd name="T83" fmla="*/ 9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18">
                  <a:moveTo>
                    <a:pt x="0" y="358"/>
                  </a:moveTo>
                  <a:lnTo>
                    <a:pt x="92" y="375"/>
                  </a:lnTo>
                  <a:lnTo>
                    <a:pt x="106" y="376"/>
                  </a:lnTo>
                  <a:lnTo>
                    <a:pt x="121" y="379"/>
                  </a:lnTo>
                  <a:lnTo>
                    <a:pt x="135" y="380"/>
                  </a:lnTo>
                  <a:lnTo>
                    <a:pt x="154" y="383"/>
                  </a:lnTo>
                  <a:lnTo>
                    <a:pt x="172" y="385"/>
                  </a:lnTo>
                  <a:lnTo>
                    <a:pt x="190" y="389"/>
                  </a:lnTo>
                  <a:lnTo>
                    <a:pt x="207" y="396"/>
                  </a:lnTo>
                  <a:lnTo>
                    <a:pt x="226" y="405"/>
                  </a:lnTo>
                  <a:lnTo>
                    <a:pt x="240" y="410"/>
                  </a:lnTo>
                  <a:lnTo>
                    <a:pt x="255" y="414"/>
                  </a:lnTo>
                  <a:lnTo>
                    <a:pt x="269" y="417"/>
                  </a:lnTo>
                  <a:lnTo>
                    <a:pt x="273" y="417"/>
                  </a:lnTo>
                  <a:lnTo>
                    <a:pt x="285" y="417"/>
                  </a:lnTo>
                  <a:lnTo>
                    <a:pt x="309" y="417"/>
                  </a:lnTo>
                  <a:lnTo>
                    <a:pt x="327" y="418"/>
                  </a:lnTo>
                  <a:lnTo>
                    <a:pt x="345" y="417"/>
                  </a:lnTo>
                  <a:lnTo>
                    <a:pt x="361" y="417"/>
                  </a:lnTo>
                  <a:lnTo>
                    <a:pt x="379" y="414"/>
                  </a:lnTo>
                  <a:lnTo>
                    <a:pt x="396" y="411"/>
                  </a:lnTo>
                  <a:lnTo>
                    <a:pt x="414" y="409"/>
                  </a:lnTo>
                  <a:lnTo>
                    <a:pt x="430" y="404"/>
                  </a:lnTo>
                  <a:lnTo>
                    <a:pt x="447" y="400"/>
                  </a:lnTo>
                  <a:lnTo>
                    <a:pt x="463" y="394"/>
                  </a:lnTo>
                  <a:lnTo>
                    <a:pt x="480" y="389"/>
                  </a:lnTo>
                  <a:lnTo>
                    <a:pt x="495" y="381"/>
                  </a:lnTo>
                  <a:lnTo>
                    <a:pt x="510" y="375"/>
                  </a:lnTo>
                  <a:lnTo>
                    <a:pt x="525" y="366"/>
                  </a:lnTo>
                  <a:lnTo>
                    <a:pt x="540" y="358"/>
                  </a:lnTo>
                  <a:lnTo>
                    <a:pt x="554" y="350"/>
                  </a:lnTo>
                  <a:lnTo>
                    <a:pt x="568" y="341"/>
                  </a:lnTo>
                  <a:lnTo>
                    <a:pt x="586" y="328"/>
                  </a:lnTo>
                  <a:lnTo>
                    <a:pt x="597" y="318"/>
                  </a:lnTo>
                  <a:lnTo>
                    <a:pt x="601" y="317"/>
                  </a:lnTo>
                  <a:lnTo>
                    <a:pt x="611" y="308"/>
                  </a:lnTo>
                  <a:lnTo>
                    <a:pt x="622" y="297"/>
                  </a:lnTo>
                  <a:lnTo>
                    <a:pt x="631" y="286"/>
                  </a:lnTo>
                  <a:lnTo>
                    <a:pt x="644" y="270"/>
                  </a:lnTo>
                  <a:lnTo>
                    <a:pt x="654" y="258"/>
                  </a:lnTo>
                  <a:lnTo>
                    <a:pt x="663" y="246"/>
                  </a:lnTo>
                  <a:lnTo>
                    <a:pt x="673" y="234"/>
                  </a:lnTo>
                  <a:lnTo>
                    <a:pt x="709" y="192"/>
                  </a:lnTo>
                  <a:lnTo>
                    <a:pt x="745" y="151"/>
                  </a:lnTo>
                  <a:lnTo>
                    <a:pt x="754" y="139"/>
                  </a:lnTo>
                  <a:lnTo>
                    <a:pt x="763" y="126"/>
                  </a:lnTo>
                  <a:lnTo>
                    <a:pt x="771" y="111"/>
                  </a:lnTo>
                  <a:lnTo>
                    <a:pt x="780" y="90"/>
                  </a:lnTo>
                  <a:lnTo>
                    <a:pt x="789" y="76"/>
                  </a:lnTo>
                  <a:lnTo>
                    <a:pt x="798" y="67"/>
                  </a:lnTo>
                  <a:lnTo>
                    <a:pt x="811" y="59"/>
                  </a:lnTo>
                  <a:lnTo>
                    <a:pt x="814" y="57"/>
                  </a:lnTo>
                  <a:lnTo>
                    <a:pt x="826" y="52"/>
                  </a:lnTo>
                  <a:lnTo>
                    <a:pt x="848" y="42"/>
                  </a:lnTo>
                  <a:lnTo>
                    <a:pt x="865" y="34"/>
                  </a:lnTo>
                  <a:lnTo>
                    <a:pt x="881" y="29"/>
                  </a:lnTo>
                  <a:lnTo>
                    <a:pt x="898" y="22"/>
                  </a:lnTo>
                  <a:lnTo>
                    <a:pt x="916" y="17"/>
                  </a:lnTo>
                  <a:lnTo>
                    <a:pt x="934" y="12"/>
                  </a:lnTo>
                  <a:lnTo>
                    <a:pt x="952" y="9"/>
                  </a:lnTo>
                  <a:lnTo>
                    <a:pt x="970" y="5"/>
                  </a:lnTo>
                  <a:lnTo>
                    <a:pt x="987" y="2"/>
                  </a:lnTo>
                  <a:lnTo>
                    <a:pt x="1005" y="1"/>
                  </a:lnTo>
                  <a:lnTo>
                    <a:pt x="1023" y="0"/>
                  </a:lnTo>
                  <a:lnTo>
                    <a:pt x="1041" y="0"/>
                  </a:lnTo>
                  <a:lnTo>
                    <a:pt x="1059" y="1"/>
                  </a:lnTo>
                  <a:lnTo>
                    <a:pt x="1077" y="2"/>
                  </a:lnTo>
                  <a:lnTo>
                    <a:pt x="1095" y="5"/>
                  </a:lnTo>
                  <a:lnTo>
                    <a:pt x="1112" y="9"/>
                  </a:lnTo>
                  <a:lnTo>
                    <a:pt x="1130" y="12"/>
                  </a:lnTo>
                  <a:lnTo>
                    <a:pt x="1153" y="18"/>
                  </a:lnTo>
                  <a:lnTo>
                    <a:pt x="1167" y="22"/>
                  </a:lnTo>
                  <a:lnTo>
                    <a:pt x="1170" y="22"/>
                  </a:lnTo>
                  <a:lnTo>
                    <a:pt x="1183" y="26"/>
                  </a:lnTo>
                  <a:lnTo>
                    <a:pt x="1199" y="33"/>
                  </a:lnTo>
                  <a:lnTo>
                    <a:pt x="1214" y="38"/>
                  </a:lnTo>
                  <a:lnTo>
                    <a:pt x="1232" y="47"/>
                  </a:lnTo>
                  <a:lnTo>
                    <a:pt x="1250" y="55"/>
                  </a:lnTo>
                  <a:lnTo>
                    <a:pt x="1266" y="63"/>
                  </a:lnTo>
                  <a:lnTo>
                    <a:pt x="1284" y="72"/>
                  </a:lnTo>
                  <a:lnTo>
                    <a:pt x="1303" y="81"/>
                  </a:lnTo>
                  <a:lnTo>
                    <a:pt x="1317" y="89"/>
                  </a:lnTo>
                  <a:lnTo>
                    <a:pt x="1332" y="94"/>
                  </a:lnTo>
                  <a:lnTo>
                    <a:pt x="1346" y="98"/>
                  </a:lnTo>
                  <a:lnTo>
                    <a:pt x="1441" y="1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8" name="Freeform 106"/>
            <p:cNvSpPr>
              <a:spLocks/>
            </p:cNvSpPr>
            <p:nvPr/>
          </p:nvSpPr>
          <p:spPr bwMode="auto">
            <a:xfrm>
              <a:off x="2883" y="1565"/>
              <a:ext cx="1489" cy="248"/>
            </a:xfrm>
            <a:custGeom>
              <a:avLst/>
              <a:gdLst>
                <a:gd name="T0" fmla="*/ 106 w 1441"/>
                <a:gd name="T1" fmla="*/ 295 h 296"/>
                <a:gd name="T2" fmla="*/ 135 w 1441"/>
                <a:gd name="T3" fmla="*/ 296 h 296"/>
                <a:gd name="T4" fmla="*/ 172 w 1441"/>
                <a:gd name="T5" fmla="*/ 296 h 296"/>
                <a:gd name="T6" fmla="*/ 207 w 1441"/>
                <a:gd name="T7" fmla="*/ 296 h 296"/>
                <a:gd name="T8" fmla="*/ 240 w 1441"/>
                <a:gd name="T9" fmla="*/ 295 h 296"/>
                <a:gd name="T10" fmla="*/ 285 w 1441"/>
                <a:gd name="T11" fmla="*/ 295 h 296"/>
                <a:gd name="T12" fmla="*/ 325 w 1441"/>
                <a:gd name="T13" fmla="*/ 295 h 296"/>
                <a:gd name="T14" fmla="*/ 356 w 1441"/>
                <a:gd name="T15" fmla="*/ 295 h 296"/>
                <a:gd name="T16" fmla="*/ 386 w 1441"/>
                <a:gd name="T17" fmla="*/ 292 h 296"/>
                <a:gd name="T18" fmla="*/ 415 w 1441"/>
                <a:gd name="T19" fmla="*/ 285 h 296"/>
                <a:gd name="T20" fmla="*/ 445 w 1441"/>
                <a:gd name="T21" fmla="*/ 276 h 296"/>
                <a:gd name="T22" fmla="*/ 473 w 1441"/>
                <a:gd name="T23" fmla="*/ 266 h 296"/>
                <a:gd name="T24" fmla="*/ 500 w 1441"/>
                <a:gd name="T25" fmla="*/ 253 h 296"/>
                <a:gd name="T26" fmla="*/ 527 w 1441"/>
                <a:gd name="T27" fmla="*/ 237 h 296"/>
                <a:gd name="T28" fmla="*/ 557 w 1441"/>
                <a:gd name="T29" fmla="*/ 216 h 296"/>
                <a:gd name="T30" fmla="*/ 571 w 1441"/>
                <a:gd name="T31" fmla="*/ 207 h 296"/>
                <a:gd name="T32" fmla="*/ 596 w 1441"/>
                <a:gd name="T33" fmla="*/ 191 h 296"/>
                <a:gd name="T34" fmla="*/ 626 w 1441"/>
                <a:gd name="T35" fmla="*/ 178 h 296"/>
                <a:gd name="T36" fmla="*/ 652 w 1441"/>
                <a:gd name="T37" fmla="*/ 165 h 296"/>
                <a:gd name="T38" fmla="*/ 710 w 1441"/>
                <a:gd name="T39" fmla="*/ 132 h 296"/>
                <a:gd name="T40" fmla="*/ 767 w 1441"/>
                <a:gd name="T41" fmla="*/ 98 h 296"/>
                <a:gd name="T42" fmla="*/ 790 w 1441"/>
                <a:gd name="T43" fmla="*/ 82 h 296"/>
                <a:gd name="T44" fmla="*/ 816 w 1441"/>
                <a:gd name="T45" fmla="*/ 61 h 296"/>
                <a:gd name="T46" fmla="*/ 841 w 1441"/>
                <a:gd name="T47" fmla="*/ 48 h 296"/>
                <a:gd name="T48" fmla="*/ 858 w 1441"/>
                <a:gd name="T49" fmla="*/ 42 h 296"/>
                <a:gd name="T50" fmla="*/ 894 w 1441"/>
                <a:gd name="T51" fmla="*/ 27 h 296"/>
                <a:gd name="T52" fmla="*/ 925 w 1441"/>
                <a:gd name="T53" fmla="*/ 15 h 296"/>
                <a:gd name="T54" fmla="*/ 957 w 1441"/>
                <a:gd name="T55" fmla="*/ 9 h 296"/>
                <a:gd name="T56" fmla="*/ 987 w 1441"/>
                <a:gd name="T57" fmla="*/ 4 h 296"/>
                <a:gd name="T58" fmla="*/ 1021 w 1441"/>
                <a:gd name="T59" fmla="*/ 1 h 296"/>
                <a:gd name="T60" fmla="*/ 1052 w 1441"/>
                <a:gd name="T61" fmla="*/ 0 h 296"/>
                <a:gd name="T62" fmla="*/ 1084 w 1441"/>
                <a:gd name="T63" fmla="*/ 2 h 296"/>
                <a:gd name="T64" fmla="*/ 1114 w 1441"/>
                <a:gd name="T65" fmla="*/ 6 h 296"/>
                <a:gd name="T66" fmla="*/ 1153 w 1441"/>
                <a:gd name="T67" fmla="*/ 15 h 296"/>
                <a:gd name="T68" fmla="*/ 1183 w 1441"/>
                <a:gd name="T69" fmla="*/ 23 h 296"/>
                <a:gd name="T70" fmla="*/ 1214 w 1441"/>
                <a:gd name="T71" fmla="*/ 25 h 296"/>
                <a:gd name="T72" fmla="*/ 1250 w 1441"/>
                <a:gd name="T73" fmla="*/ 26 h 296"/>
                <a:gd name="T74" fmla="*/ 1284 w 1441"/>
                <a:gd name="T75" fmla="*/ 36 h 296"/>
                <a:gd name="T76" fmla="*/ 1317 w 1441"/>
                <a:gd name="T77" fmla="*/ 52 h 296"/>
                <a:gd name="T78" fmla="*/ 1346 w 1441"/>
                <a:gd name="T79" fmla="*/ 59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296">
                  <a:moveTo>
                    <a:pt x="0" y="295"/>
                  </a:moveTo>
                  <a:lnTo>
                    <a:pt x="106" y="295"/>
                  </a:lnTo>
                  <a:lnTo>
                    <a:pt x="121" y="295"/>
                  </a:lnTo>
                  <a:lnTo>
                    <a:pt x="135" y="296"/>
                  </a:lnTo>
                  <a:lnTo>
                    <a:pt x="154" y="296"/>
                  </a:lnTo>
                  <a:lnTo>
                    <a:pt x="172" y="296"/>
                  </a:lnTo>
                  <a:lnTo>
                    <a:pt x="190" y="296"/>
                  </a:lnTo>
                  <a:lnTo>
                    <a:pt x="207" y="296"/>
                  </a:lnTo>
                  <a:lnTo>
                    <a:pt x="226" y="295"/>
                  </a:lnTo>
                  <a:lnTo>
                    <a:pt x="240" y="295"/>
                  </a:lnTo>
                  <a:lnTo>
                    <a:pt x="273" y="295"/>
                  </a:lnTo>
                  <a:lnTo>
                    <a:pt x="285" y="295"/>
                  </a:lnTo>
                  <a:lnTo>
                    <a:pt x="309" y="295"/>
                  </a:lnTo>
                  <a:lnTo>
                    <a:pt x="325" y="295"/>
                  </a:lnTo>
                  <a:lnTo>
                    <a:pt x="340" y="295"/>
                  </a:lnTo>
                  <a:lnTo>
                    <a:pt x="356" y="295"/>
                  </a:lnTo>
                  <a:lnTo>
                    <a:pt x="371" y="295"/>
                  </a:lnTo>
                  <a:lnTo>
                    <a:pt x="386" y="292"/>
                  </a:lnTo>
                  <a:lnTo>
                    <a:pt x="401" y="288"/>
                  </a:lnTo>
                  <a:lnTo>
                    <a:pt x="415" y="285"/>
                  </a:lnTo>
                  <a:lnTo>
                    <a:pt x="430" y="282"/>
                  </a:lnTo>
                  <a:lnTo>
                    <a:pt x="445" y="276"/>
                  </a:lnTo>
                  <a:lnTo>
                    <a:pt x="459" y="271"/>
                  </a:lnTo>
                  <a:lnTo>
                    <a:pt x="473" y="266"/>
                  </a:lnTo>
                  <a:lnTo>
                    <a:pt x="487" y="259"/>
                  </a:lnTo>
                  <a:lnTo>
                    <a:pt x="500" y="253"/>
                  </a:lnTo>
                  <a:lnTo>
                    <a:pt x="513" y="245"/>
                  </a:lnTo>
                  <a:lnTo>
                    <a:pt x="527" y="237"/>
                  </a:lnTo>
                  <a:lnTo>
                    <a:pt x="538" y="229"/>
                  </a:lnTo>
                  <a:lnTo>
                    <a:pt x="557" y="216"/>
                  </a:lnTo>
                  <a:lnTo>
                    <a:pt x="568" y="208"/>
                  </a:lnTo>
                  <a:lnTo>
                    <a:pt x="571" y="207"/>
                  </a:lnTo>
                  <a:lnTo>
                    <a:pt x="583" y="198"/>
                  </a:lnTo>
                  <a:lnTo>
                    <a:pt x="596" y="191"/>
                  </a:lnTo>
                  <a:lnTo>
                    <a:pt x="608" y="185"/>
                  </a:lnTo>
                  <a:lnTo>
                    <a:pt x="626" y="178"/>
                  </a:lnTo>
                  <a:lnTo>
                    <a:pt x="638" y="171"/>
                  </a:lnTo>
                  <a:lnTo>
                    <a:pt x="652" y="165"/>
                  </a:lnTo>
                  <a:lnTo>
                    <a:pt x="663" y="158"/>
                  </a:lnTo>
                  <a:lnTo>
                    <a:pt x="710" y="132"/>
                  </a:lnTo>
                  <a:lnTo>
                    <a:pt x="754" y="106"/>
                  </a:lnTo>
                  <a:lnTo>
                    <a:pt x="767" y="98"/>
                  </a:lnTo>
                  <a:lnTo>
                    <a:pt x="779" y="90"/>
                  </a:lnTo>
                  <a:lnTo>
                    <a:pt x="790" y="82"/>
                  </a:lnTo>
                  <a:lnTo>
                    <a:pt x="805" y="69"/>
                  </a:lnTo>
                  <a:lnTo>
                    <a:pt x="816" y="61"/>
                  </a:lnTo>
                  <a:lnTo>
                    <a:pt x="829" y="53"/>
                  </a:lnTo>
                  <a:lnTo>
                    <a:pt x="841" y="48"/>
                  </a:lnTo>
                  <a:lnTo>
                    <a:pt x="845" y="47"/>
                  </a:lnTo>
                  <a:lnTo>
                    <a:pt x="858" y="42"/>
                  </a:lnTo>
                  <a:lnTo>
                    <a:pt x="880" y="32"/>
                  </a:lnTo>
                  <a:lnTo>
                    <a:pt x="894" y="27"/>
                  </a:lnTo>
                  <a:lnTo>
                    <a:pt x="909" y="21"/>
                  </a:lnTo>
                  <a:lnTo>
                    <a:pt x="925" y="15"/>
                  </a:lnTo>
                  <a:lnTo>
                    <a:pt x="941" y="11"/>
                  </a:lnTo>
                  <a:lnTo>
                    <a:pt x="957" y="9"/>
                  </a:lnTo>
                  <a:lnTo>
                    <a:pt x="972" y="5"/>
                  </a:lnTo>
                  <a:lnTo>
                    <a:pt x="987" y="4"/>
                  </a:lnTo>
                  <a:lnTo>
                    <a:pt x="1004" y="2"/>
                  </a:lnTo>
                  <a:lnTo>
                    <a:pt x="1021" y="1"/>
                  </a:lnTo>
                  <a:lnTo>
                    <a:pt x="1037" y="0"/>
                  </a:lnTo>
                  <a:lnTo>
                    <a:pt x="1052" y="0"/>
                  </a:lnTo>
                  <a:lnTo>
                    <a:pt x="1067" y="1"/>
                  </a:lnTo>
                  <a:lnTo>
                    <a:pt x="1084" y="2"/>
                  </a:lnTo>
                  <a:lnTo>
                    <a:pt x="1099" y="5"/>
                  </a:lnTo>
                  <a:lnTo>
                    <a:pt x="1114" y="6"/>
                  </a:lnTo>
                  <a:lnTo>
                    <a:pt x="1130" y="10"/>
                  </a:lnTo>
                  <a:lnTo>
                    <a:pt x="1153" y="15"/>
                  </a:lnTo>
                  <a:lnTo>
                    <a:pt x="1170" y="19"/>
                  </a:lnTo>
                  <a:lnTo>
                    <a:pt x="1183" y="23"/>
                  </a:lnTo>
                  <a:lnTo>
                    <a:pt x="1199" y="25"/>
                  </a:lnTo>
                  <a:lnTo>
                    <a:pt x="1214" y="25"/>
                  </a:lnTo>
                  <a:lnTo>
                    <a:pt x="1232" y="25"/>
                  </a:lnTo>
                  <a:lnTo>
                    <a:pt x="1250" y="26"/>
                  </a:lnTo>
                  <a:lnTo>
                    <a:pt x="1266" y="30"/>
                  </a:lnTo>
                  <a:lnTo>
                    <a:pt x="1284" y="36"/>
                  </a:lnTo>
                  <a:lnTo>
                    <a:pt x="1303" y="47"/>
                  </a:lnTo>
                  <a:lnTo>
                    <a:pt x="1317" y="52"/>
                  </a:lnTo>
                  <a:lnTo>
                    <a:pt x="1332" y="56"/>
                  </a:lnTo>
                  <a:lnTo>
                    <a:pt x="1346" y="59"/>
                  </a:lnTo>
                  <a:lnTo>
                    <a:pt x="1441" y="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9" name="Freeform 107"/>
            <p:cNvSpPr>
              <a:spLocks/>
            </p:cNvSpPr>
            <p:nvPr/>
          </p:nvSpPr>
          <p:spPr bwMode="auto">
            <a:xfrm>
              <a:off x="2883" y="1611"/>
              <a:ext cx="1489" cy="201"/>
            </a:xfrm>
            <a:custGeom>
              <a:avLst/>
              <a:gdLst>
                <a:gd name="T0" fmla="*/ 92 w 1441"/>
                <a:gd name="T1" fmla="*/ 228 h 240"/>
                <a:gd name="T2" fmla="*/ 121 w 1441"/>
                <a:gd name="T3" fmla="*/ 224 h 240"/>
                <a:gd name="T4" fmla="*/ 154 w 1441"/>
                <a:gd name="T5" fmla="*/ 221 h 240"/>
                <a:gd name="T6" fmla="*/ 190 w 1441"/>
                <a:gd name="T7" fmla="*/ 215 h 240"/>
                <a:gd name="T8" fmla="*/ 226 w 1441"/>
                <a:gd name="T9" fmla="*/ 198 h 240"/>
                <a:gd name="T10" fmla="*/ 255 w 1441"/>
                <a:gd name="T11" fmla="*/ 187 h 240"/>
                <a:gd name="T12" fmla="*/ 309 w 1441"/>
                <a:gd name="T13" fmla="*/ 186 h 240"/>
                <a:gd name="T14" fmla="*/ 336 w 1441"/>
                <a:gd name="T15" fmla="*/ 185 h 240"/>
                <a:gd name="T16" fmla="*/ 362 w 1441"/>
                <a:gd name="T17" fmla="*/ 181 h 240"/>
                <a:gd name="T18" fmla="*/ 389 w 1441"/>
                <a:gd name="T19" fmla="*/ 175 h 240"/>
                <a:gd name="T20" fmla="*/ 414 w 1441"/>
                <a:gd name="T21" fmla="*/ 168 h 240"/>
                <a:gd name="T22" fmla="*/ 438 w 1441"/>
                <a:gd name="T23" fmla="*/ 158 h 240"/>
                <a:gd name="T24" fmla="*/ 462 w 1441"/>
                <a:gd name="T25" fmla="*/ 149 h 240"/>
                <a:gd name="T26" fmla="*/ 485 w 1441"/>
                <a:gd name="T27" fmla="*/ 137 h 240"/>
                <a:gd name="T28" fmla="*/ 507 w 1441"/>
                <a:gd name="T29" fmla="*/ 123 h 240"/>
                <a:gd name="T30" fmla="*/ 538 w 1441"/>
                <a:gd name="T31" fmla="*/ 102 h 240"/>
                <a:gd name="T32" fmla="*/ 553 w 1441"/>
                <a:gd name="T33" fmla="*/ 94 h 240"/>
                <a:gd name="T34" fmla="*/ 585 w 1441"/>
                <a:gd name="T35" fmla="*/ 90 h 240"/>
                <a:gd name="T36" fmla="*/ 623 w 1441"/>
                <a:gd name="T37" fmla="*/ 92 h 240"/>
                <a:gd name="T38" fmla="*/ 654 w 1441"/>
                <a:gd name="T39" fmla="*/ 88 h 240"/>
                <a:gd name="T40" fmla="*/ 764 w 1441"/>
                <a:gd name="T41" fmla="*/ 65 h 240"/>
                <a:gd name="T42" fmla="*/ 794 w 1441"/>
                <a:gd name="T43" fmla="*/ 61 h 240"/>
                <a:gd name="T44" fmla="*/ 829 w 1441"/>
                <a:gd name="T45" fmla="*/ 55 h 240"/>
                <a:gd name="T46" fmla="*/ 859 w 1441"/>
                <a:gd name="T47" fmla="*/ 48 h 240"/>
                <a:gd name="T48" fmla="*/ 876 w 1441"/>
                <a:gd name="T49" fmla="*/ 42 h 240"/>
                <a:gd name="T50" fmla="*/ 910 w 1441"/>
                <a:gd name="T51" fmla="*/ 29 h 240"/>
                <a:gd name="T52" fmla="*/ 938 w 1441"/>
                <a:gd name="T53" fmla="*/ 19 h 240"/>
                <a:gd name="T54" fmla="*/ 964 w 1441"/>
                <a:gd name="T55" fmla="*/ 13 h 240"/>
                <a:gd name="T56" fmla="*/ 993 w 1441"/>
                <a:gd name="T57" fmla="*/ 8 h 240"/>
                <a:gd name="T58" fmla="*/ 1021 w 1441"/>
                <a:gd name="T59" fmla="*/ 5 h 240"/>
                <a:gd name="T60" fmla="*/ 1048 w 1441"/>
                <a:gd name="T61" fmla="*/ 4 h 240"/>
                <a:gd name="T62" fmla="*/ 1076 w 1441"/>
                <a:gd name="T63" fmla="*/ 5 h 240"/>
                <a:gd name="T64" fmla="*/ 1103 w 1441"/>
                <a:gd name="T65" fmla="*/ 9 h 240"/>
                <a:gd name="T66" fmla="*/ 1130 w 1441"/>
                <a:gd name="T67" fmla="*/ 14 h 240"/>
                <a:gd name="T68" fmla="*/ 1167 w 1441"/>
                <a:gd name="T69" fmla="*/ 22 h 240"/>
                <a:gd name="T70" fmla="*/ 1183 w 1441"/>
                <a:gd name="T71" fmla="*/ 25 h 240"/>
                <a:gd name="T72" fmla="*/ 1214 w 1441"/>
                <a:gd name="T73" fmla="*/ 15 h 240"/>
                <a:gd name="T74" fmla="*/ 1250 w 1441"/>
                <a:gd name="T75" fmla="*/ 1 h 240"/>
                <a:gd name="T76" fmla="*/ 1284 w 1441"/>
                <a:gd name="T77" fmla="*/ 8 h 240"/>
                <a:gd name="T78" fmla="*/ 1317 w 1441"/>
                <a:gd name="T79" fmla="*/ 23 h 240"/>
                <a:gd name="T80" fmla="*/ 1346 w 1441"/>
                <a:gd name="T81" fmla="*/ 2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0">
                  <a:moveTo>
                    <a:pt x="0" y="240"/>
                  </a:moveTo>
                  <a:lnTo>
                    <a:pt x="92" y="228"/>
                  </a:lnTo>
                  <a:lnTo>
                    <a:pt x="106" y="225"/>
                  </a:lnTo>
                  <a:lnTo>
                    <a:pt x="121" y="224"/>
                  </a:lnTo>
                  <a:lnTo>
                    <a:pt x="135" y="223"/>
                  </a:lnTo>
                  <a:lnTo>
                    <a:pt x="154" y="221"/>
                  </a:lnTo>
                  <a:lnTo>
                    <a:pt x="172" y="220"/>
                  </a:lnTo>
                  <a:lnTo>
                    <a:pt x="190" y="215"/>
                  </a:lnTo>
                  <a:lnTo>
                    <a:pt x="207" y="208"/>
                  </a:lnTo>
                  <a:lnTo>
                    <a:pt x="226" y="198"/>
                  </a:lnTo>
                  <a:lnTo>
                    <a:pt x="240" y="191"/>
                  </a:lnTo>
                  <a:lnTo>
                    <a:pt x="255" y="187"/>
                  </a:lnTo>
                  <a:lnTo>
                    <a:pt x="269" y="186"/>
                  </a:lnTo>
                  <a:lnTo>
                    <a:pt x="309" y="186"/>
                  </a:lnTo>
                  <a:lnTo>
                    <a:pt x="322" y="185"/>
                  </a:lnTo>
                  <a:lnTo>
                    <a:pt x="336" y="185"/>
                  </a:lnTo>
                  <a:lnTo>
                    <a:pt x="349" y="182"/>
                  </a:lnTo>
                  <a:lnTo>
                    <a:pt x="362" y="181"/>
                  </a:lnTo>
                  <a:lnTo>
                    <a:pt x="376" y="178"/>
                  </a:lnTo>
                  <a:lnTo>
                    <a:pt x="389" y="175"/>
                  </a:lnTo>
                  <a:lnTo>
                    <a:pt x="401" y="171"/>
                  </a:lnTo>
                  <a:lnTo>
                    <a:pt x="414" y="168"/>
                  </a:lnTo>
                  <a:lnTo>
                    <a:pt x="426" y="164"/>
                  </a:lnTo>
                  <a:lnTo>
                    <a:pt x="438" y="158"/>
                  </a:lnTo>
                  <a:lnTo>
                    <a:pt x="451" y="154"/>
                  </a:lnTo>
                  <a:lnTo>
                    <a:pt x="462" y="149"/>
                  </a:lnTo>
                  <a:lnTo>
                    <a:pt x="474" y="143"/>
                  </a:lnTo>
                  <a:lnTo>
                    <a:pt x="485" y="137"/>
                  </a:lnTo>
                  <a:lnTo>
                    <a:pt x="496" y="130"/>
                  </a:lnTo>
                  <a:lnTo>
                    <a:pt x="507" y="123"/>
                  </a:lnTo>
                  <a:lnTo>
                    <a:pt x="527" y="110"/>
                  </a:lnTo>
                  <a:lnTo>
                    <a:pt x="538" y="102"/>
                  </a:lnTo>
                  <a:lnTo>
                    <a:pt x="540" y="101"/>
                  </a:lnTo>
                  <a:lnTo>
                    <a:pt x="553" y="94"/>
                  </a:lnTo>
                  <a:lnTo>
                    <a:pt x="567" y="92"/>
                  </a:lnTo>
                  <a:lnTo>
                    <a:pt x="585" y="90"/>
                  </a:lnTo>
                  <a:lnTo>
                    <a:pt x="607" y="92"/>
                  </a:lnTo>
                  <a:lnTo>
                    <a:pt x="623" y="92"/>
                  </a:lnTo>
                  <a:lnTo>
                    <a:pt x="638" y="90"/>
                  </a:lnTo>
                  <a:lnTo>
                    <a:pt x="654" y="88"/>
                  </a:lnTo>
                  <a:lnTo>
                    <a:pt x="709" y="77"/>
                  </a:lnTo>
                  <a:lnTo>
                    <a:pt x="764" y="65"/>
                  </a:lnTo>
                  <a:lnTo>
                    <a:pt x="779" y="64"/>
                  </a:lnTo>
                  <a:lnTo>
                    <a:pt x="794" y="61"/>
                  </a:lnTo>
                  <a:lnTo>
                    <a:pt x="809" y="59"/>
                  </a:lnTo>
                  <a:lnTo>
                    <a:pt x="829" y="55"/>
                  </a:lnTo>
                  <a:lnTo>
                    <a:pt x="844" y="52"/>
                  </a:lnTo>
                  <a:lnTo>
                    <a:pt x="859" y="48"/>
                  </a:lnTo>
                  <a:lnTo>
                    <a:pt x="872" y="43"/>
                  </a:lnTo>
                  <a:lnTo>
                    <a:pt x="876" y="42"/>
                  </a:lnTo>
                  <a:lnTo>
                    <a:pt x="888" y="36"/>
                  </a:lnTo>
                  <a:lnTo>
                    <a:pt x="910" y="29"/>
                  </a:lnTo>
                  <a:lnTo>
                    <a:pt x="923" y="23"/>
                  </a:lnTo>
                  <a:lnTo>
                    <a:pt x="938" y="19"/>
                  </a:lnTo>
                  <a:lnTo>
                    <a:pt x="950" y="15"/>
                  </a:lnTo>
                  <a:lnTo>
                    <a:pt x="964" y="13"/>
                  </a:lnTo>
                  <a:lnTo>
                    <a:pt x="978" y="10"/>
                  </a:lnTo>
                  <a:lnTo>
                    <a:pt x="993" y="8"/>
                  </a:lnTo>
                  <a:lnTo>
                    <a:pt x="1007" y="5"/>
                  </a:lnTo>
                  <a:lnTo>
                    <a:pt x="1021" y="5"/>
                  </a:lnTo>
                  <a:lnTo>
                    <a:pt x="1034" y="4"/>
                  </a:lnTo>
                  <a:lnTo>
                    <a:pt x="1048" y="4"/>
                  </a:lnTo>
                  <a:lnTo>
                    <a:pt x="1062" y="5"/>
                  </a:lnTo>
                  <a:lnTo>
                    <a:pt x="1076" y="5"/>
                  </a:lnTo>
                  <a:lnTo>
                    <a:pt x="1090" y="6"/>
                  </a:lnTo>
                  <a:lnTo>
                    <a:pt x="1103" y="9"/>
                  </a:lnTo>
                  <a:lnTo>
                    <a:pt x="1116" y="12"/>
                  </a:lnTo>
                  <a:lnTo>
                    <a:pt x="1130" y="14"/>
                  </a:lnTo>
                  <a:lnTo>
                    <a:pt x="1153" y="19"/>
                  </a:lnTo>
                  <a:lnTo>
                    <a:pt x="1167" y="22"/>
                  </a:lnTo>
                  <a:lnTo>
                    <a:pt x="1170" y="22"/>
                  </a:lnTo>
                  <a:lnTo>
                    <a:pt x="1183" y="25"/>
                  </a:lnTo>
                  <a:lnTo>
                    <a:pt x="1199" y="22"/>
                  </a:lnTo>
                  <a:lnTo>
                    <a:pt x="1214" y="15"/>
                  </a:lnTo>
                  <a:lnTo>
                    <a:pt x="1232" y="8"/>
                  </a:lnTo>
                  <a:lnTo>
                    <a:pt x="1250" y="1"/>
                  </a:lnTo>
                  <a:lnTo>
                    <a:pt x="1266" y="1"/>
                  </a:lnTo>
                  <a:lnTo>
                    <a:pt x="1284" y="8"/>
                  </a:lnTo>
                  <a:lnTo>
                    <a:pt x="1303" y="17"/>
                  </a:lnTo>
                  <a:lnTo>
                    <a:pt x="1317" y="23"/>
                  </a:lnTo>
                  <a:lnTo>
                    <a:pt x="1332" y="25"/>
                  </a:lnTo>
                  <a:lnTo>
                    <a:pt x="1346" y="23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0" name="Freeform 108"/>
            <p:cNvSpPr>
              <a:spLocks/>
            </p:cNvSpPr>
            <p:nvPr/>
          </p:nvSpPr>
          <p:spPr bwMode="auto">
            <a:xfrm>
              <a:off x="2883" y="1611"/>
              <a:ext cx="1489" cy="201"/>
            </a:xfrm>
            <a:custGeom>
              <a:avLst/>
              <a:gdLst>
                <a:gd name="T0" fmla="*/ 92 w 1441"/>
                <a:gd name="T1" fmla="*/ 212 h 240"/>
                <a:gd name="T2" fmla="*/ 121 w 1441"/>
                <a:gd name="T3" fmla="*/ 203 h 240"/>
                <a:gd name="T4" fmla="*/ 154 w 1441"/>
                <a:gd name="T5" fmla="*/ 199 h 240"/>
                <a:gd name="T6" fmla="*/ 190 w 1441"/>
                <a:gd name="T7" fmla="*/ 186 h 240"/>
                <a:gd name="T8" fmla="*/ 226 w 1441"/>
                <a:gd name="T9" fmla="*/ 152 h 240"/>
                <a:gd name="T10" fmla="*/ 255 w 1441"/>
                <a:gd name="T11" fmla="*/ 131 h 240"/>
                <a:gd name="T12" fmla="*/ 273 w 1441"/>
                <a:gd name="T13" fmla="*/ 128 h 240"/>
                <a:gd name="T14" fmla="*/ 309 w 1441"/>
                <a:gd name="T15" fmla="*/ 127 h 240"/>
                <a:gd name="T16" fmla="*/ 343 w 1441"/>
                <a:gd name="T17" fmla="*/ 122 h 240"/>
                <a:gd name="T18" fmla="*/ 364 w 1441"/>
                <a:gd name="T19" fmla="*/ 118 h 240"/>
                <a:gd name="T20" fmla="*/ 386 w 1441"/>
                <a:gd name="T21" fmla="*/ 112 h 240"/>
                <a:gd name="T22" fmla="*/ 408 w 1441"/>
                <a:gd name="T23" fmla="*/ 106 h 240"/>
                <a:gd name="T24" fmla="*/ 427 w 1441"/>
                <a:gd name="T25" fmla="*/ 98 h 240"/>
                <a:gd name="T26" fmla="*/ 447 w 1441"/>
                <a:gd name="T27" fmla="*/ 88 h 240"/>
                <a:gd name="T28" fmla="*/ 466 w 1441"/>
                <a:gd name="T29" fmla="*/ 77 h 240"/>
                <a:gd name="T30" fmla="*/ 495 w 1441"/>
                <a:gd name="T31" fmla="*/ 60 h 240"/>
                <a:gd name="T32" fmla="*/ 522 w 1441"/>
                <a:gd name="T33" fmla="*/ 44 h 240"/>
                <a:gd name="T34" fmla="*/ 558 w 1441"/>
                <a:gd name="T35" fmla="*/ 50 h 240"/>
                <a:gd name="T36" fmla="*/ 607 w 1441"/>
                <a:gd name="T37" fmla="*/ 65 h 240"/>
                <a:gd name="T38" fmla="*/ 644 w 1441"/>
                <a:gd name="T39" fmla="*/ 71 h 240"/>
                <a:gd name="T40" fmla="*/ 772 w 1441"/>
                <a:gd name="T41" fmla="*/ 81 h 240"/>
                <a:gd name="T42" fmla="*/ 808 w 1441"/>
                <a:gd name="T43" fmla="*/ 85 h 240"/>
                <a:gd name="T44" fmla="*/ 852 w 1441"/>
                <a:gd name="T45" fmla="*/ 93 h 240"/>
                <a:gd name="T46" fmla="*/ 887 w 1441"/>
                <a:gd name="T47" fmla="*/ 95 h 240"/>
                <a:gd name="T48" fmla="*/ 905 w 1441"/>
                <a:gd name="T49" fmla="*/ 90 h 240"/>
                <a:gd name="T50" fmla="*/ 939 w 1441"/>
                <a:gd name="T51" fmla="*/ 77 h 240"/>
                <a:gd name="T52" fmla="*/ 964 w 1441"/>
                <a:gd name="T53" fmla="*/ 71 h 240"/>
                <a:gd name="T54" fmla="*/ 987 w 1441"/>
                <a:gd name="T55" fmla="*/ 65 h 240"/>
                <a:gd name="T56" fmla="*/ 1012 w 1441"/>
                <a:gd name="T57" fmla="*/ 63 h 240"/>
                <a:gd name="T58" fmla="*/ 1037 w 1441"/>
                <a:gd name="T59" fmla="*/ 61 h 240"/>
                <a:gd name="T60" fmla="*/ 1061 w 1441"/>
                <a:gd name="T61" fmla="*/ 61 h 240"/>
                <a:gd name="T62" fmla="*/ 1084 w 1441"/>
                <a:gd name="T63" fmla="*/ 63 h 240"/>
                <a:gd name="T64" fmla="*/ 1119 w 1441"/>
                <a:gd name="T65" fmla="*/ 68 h 240"/>
                <a:gd name="T66" fmla="*/ 1153 w 1441"/>
                <a:gd name="T67" fmla="*/ 74 h 240"/>
                <a:gd name="T68" fmla="*/ 1170 w 1441"/>
                <a:gd name="T69" fmla="*/ 78 h 240"/>
                <a:gd name="T70" fmla="*/ 1199 w 1441"/>
                <a:gd name="T71" fmla="*/ 72 h 240"/>
                <a:gd name="T72" fmla="*/ 1232 w 1441"/>
                <a:gd name="T73" fmla="*/ 43 h 240"/>
                <a:gd name="T74" fmla="*/ 1266 w 1441"/>
                <a:gd name="T75" fmla="*/ 27 h 240"/>
                <a:gd name="T76" fmla="*/ 1303 w 1441"/>
                <a:gd name="T77" fmla="*/ 42 h 240"/>
                <a:gd name="T78" fmla="*/ 1332 w 1441"/>
                <a:gd name="T79" fmla="*/ 47 h 240"/>
                <a:gd name="T80" fmla="*/ 1441 w 1441"/>
                <a:gd name="T8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240">
                  <a:moveTo>
                    <a:pt x="0" y="240"/>
                  </a:moveTo>
                  <a:lnTo>
                    <a:pt x="92" y="212"/>
                  </a:lnTo>
                  <a:lnTo>
                    <a:pt x="106" y="208"/>
                  </a:lnTo>
                  <a:lnTo>
                    <a:pt x="121" y="203"/>
                  </a:lnTo>
                  <a:lnTo>
                    <a:pt x="135" y="200"/>
                  </a:lnTo>
                  <a:lnTo>
                    <a:pt x="154" y="199"/>
                  </a:lnTo>
                  <a:lnTo>
                    <a:pt x="172" y="194"/>
                  </a:lnTo>
                  <a:lnTo>
                    <a:pt x="190" y="186"/>
                  </a:lnTo>
                  <a:lnTo>
                    <a:pt x="207" y="171"/>
                  </a:lnTo>
                  <a:lnTo>
                    <a:pt x="226" y="152"/>
                  </a:lnTo>
                  <a:lnTo>
                    <a:pt x="240" y="139"/>
                  </a:lnTo>
                  <a:lnTo>
                    <a:pt x="255" y="131"/>
                  </a:lnTo>
                  <a:lnTo>
                    <a:pt x="269" y="128"/>
                  </a:lnTo>
                  <a:lnTo>
                    <a:pt x="273" y="128"/>
                  </a:lnTo>
                  <a:lnTo>
                    <a:pt x="285" y="128"/>
                  </a:lnTo>
                  <a:lnTo>
                    <a:pt x="309" y="127"/>
                  </a:lnTo>
                  <a:lnTo>
                    <a:pt x="321" y="127"/>
                  </a:lnTo>
                  <a:lnTo>
                    <a:pt x="343" y="122"/>
                  </a:lnTo>
                  <a:lnTo>
                    <a:pt x="354" y="120"/>
                  </a:lnTo>
                  <a:lnTo>
                    <a:pt x="364" y="118"/>
                  </a:lnTo>
                  <a:lnTo>
                    <a:pt x="376" y="115"/>
                  </a:lnTo>
                  <a:lnTo>
                    <a:pt x="386" y="112"/>
                  </a:lnTo>
                  <a:lnTo>
                    <a:pt x="397" y="109"/>
                  </a:lnTo>
                  <a:lnTo>
                    <a:pt x="408" y="106"/>
                  </a:lnTo>
                  <a:lnTo>
                    <a:pt x="418" y="102"/>
                  </a:lnTo>
                  <a:lnTo>
                    <a:pt x="427" y="98"/>
                  </a:lnTo>
                  <a:lnTo>
                    <a:pt x="438" y="93"/>
                  </a:lnTo>
                  <a:lnTo>
                    <a:pt x="447" y="88"/>
                  </a:lnTo>
                  <a:lnTo>
                    <a:pt x="456" y="82"/>
                  </a:lnTo>
                  <a:lnTo>
                    <a:pt x="466" y="77"/>
                  </a:lnTo>
                  <a:lnTo>
                    <a:pt x="476" y="72"/>
                  </a:lnTo>
                  <a:lnTo>
                    <a:pt x="495" y="60"/>
                  </a:lnTo>
                  <a:lnTo>
                    <a:pt x="509" y="50"/>
                  </a:lnTo>
                  <a:lnTo>
                    <a:pt x="522" y="44"/>
                  </a:lnTo>
                  <a:lnTo>
                    <a:pt x="539" y="44"/>
                  </a:lnTo>
                  <a:lnTo>
                    <a:pt x="558" y="50"/>
                  </a:lnTo>
                  <a:lnTo>
                    <a:pt x="586" y="59"/>
                  </a:lnTo>
                  <a:lnTo>
                    <a:pt x="607" y="65"/>
                  </a:lnTo>
                  <a:lnTo>
                    <a:pt x="626" y="69"/>
                  </a:lnTo>
                  <a:lnTo>
                    <a:pt x="644" y="71"/>
                  </a:lnTo>
                  <a:lnTo>
                    <a:pt x="709" y="76"/>
                  </a:lnTo>
                  <a:lnTo>
                    <a:pt x="772" y="81"/>
                  </a:lnTo>
                  <a:lnTo>
                    <a:pt x="790" y="82"/>
                  </a:lnTo>
                  <a:lnTo>
                    <a:pt x="808" y="85"/>
                  </a:lnTo>
                  <a:lnTo>
                    <a:pt x="826" y="89"/>
                  </a:lnTo>
                  <a:lnTo>
                    <a:pt x="852" y="93"/>
                  </a:lnTo>
                  <a:lnTo>
                    <a:pt x="870" y="95"/>
                  </a:lnTo>
                  <a:lnTo>
                    <a:pt x="887" y="95"/>
                  </a:lnTo>
                  <a:lnTo>
                    <a:pt x="901" y="92"/>
                  </a:lnTo>
                  <a:lnTo>
                    <a:pt x="905" y="90"/>
                  </a:lnTo>
                  <a:lnTo>
                    <a:pt x="917" y="86"/>
                  </a:lnTo>
                  <a:lnTo>
                    <a:pt x="939" y="77"/>
                  </a:lnTo>
                  <a:lnTo>
                    <a:pt x="952" y="73"/>
                  </a:lnTo>
                  <a:lnTo>
                    <a:pt x="964" y="71"/>
                  </a:lnTo>
                  <a:lnTo>
                    <a:pt x="976" y="68"/>
                  </a:lnTo>
                  <a:lnTo>
                    <a:pt x="987" y="65"/>
                  </a:lnTo>
                  <a:lnTo>
                    <a:pt x="1000" y="64"/>
                  </a:lnTo>
                  <a:lnTo>
                    <a:pt x="1012" y="63"/>
                  </a:lnTo>
                  <a:lnTo>
                    <a:pt x="1025" y="61"/>
                  </a:lnTo>
                  <a:lnTo>
                    <a:pt x="1037" y="61"/>
                  </a:lnTo>
                  <a:lnTo>
                    <a:pt x="1048" y="61"/>
                  </a:lnTo>
                  <a:lnTo>
                    <a:pt x="1061" y="61"/>
                  </a:lnTo>
                  <a:lnTo>
                    <a:pt x="1072" y="61"/>
                  </a:lnTo>
                  <a:lnTo>
                    <a:pt x="1084" y="63"/>
                  </a:lnTo>
                  <a:lnTo>
                    <a:pt x="1096" y="64"/>
                  </a:lnTo>
                  <a:lnTo>
                    <a:pt x="1119" y="68"/>
                  </a:lnTo>
                  <a:lnTo>
                    <a:pt x="1130" y="69"/>
                  </a:lnTo>
                  <a:lnTo>
                    <a:pt x="1153" y="74"/>
                  </a:lnTo>
                  <a:lnTo>
                    <a:pt x="1167" y="78"/>
                  </a:lnTo>
                  <a:lnTo>
                    <a:pt x="1170" y="78"/>
                  </a:lnTo>
                  <a:lnTo>
                    <a:pt x="1183" y="78"/>
                  </a:lnTo>
                  <a:lnTo>
                    <a:pt x="1199" y="72"/>
                  </a:lnTo>
                  <a:lnTo>
                    <a:pt x="1214" y="61"/>
                  </a:lnTo>
                  <a:lnTo>
                    <a:pt x="1232" y="43"/>
                  </a:lnTo>
                  <a:lnTo>
                    <a:pt x="1250" y="31"/>
                  </a:lnTo>
                  <a:lnTo>
                    <a:pt x="1266" y="27"/>
                  </a:lnTo>
                  <a:lnTo>
                    <a:pt x="1284" y="31"/>
                  </a:lnTo>
                  <a:lnTo>
                    <a:pt x="1303" y="42"/>
                  </a:lnTo>
                  <a:lnTo>
                    <a:pt x="1317" y="46"/>
                  </a:lnTo>
                  <a:lnTo>
                    <a:pt x="1332" y="47"/>
                  </a:lnTo>
                  <a:lnTo>
                    <a:pt x="1346" y="43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1" name="Freeform 109"/>
            <p:cNvSpPr>
              <a:spLocks/>
            </p:cNvSpPr>
            <p:nvPr/>
          </p:nvSpPr>
          <p:spPr bwMode="auto">
            <a:xfrm>
              <a:off x="2883" y="1505"/>
              <a:ext cx="1489" cy="317"/>
            </a:xfrm>
            <a:custGeom>
              <a:avLst/>
              <a:gdLst>
                <a:gd name="T0" fmla="*/ 106 w 1441"/>
                <a:gd name="T1" fmla="*/ 378 h 378"/>
                <a:gd name="T2" fmla="*/ 135 w 1441"/>
                <a:gd name="T3" fmla="*/ 378 h 378"/>
                <a:gd name="T4" fmla="*/ 172 w 1441"/>
                <a:gd name="T5" fmla="*/ 378 h 378"/>
                <a:gd name="T6" fmla="*/ 207 w 1441"/>
                <a:gd name="T7" fmla="*/ 378 h 378"/>
                <a:gd name="T8" fmla="*/ 240 w 1441"/>
                <a:gd name="T9" fmla="*/ 378 h 378"/>
                <a:gd name="T10" fmla="*/ 285 w 1441"/>
                <a:gd name="T11" fmla="*/ 378 h 378"/>
                <a:gd name="T12" fmla="*/ 325 w 1441"/>
                <a:gd name="T13" fmla="*/ 378 h 378"/>
                <a:gd name="T14" fmla="*/ 356 w 1441"/>
                <a:gd name="T15" fmla="*/ 377 h 378"/>
                <a:gd name="T16" fmla="*/ 387 w 1441"/>
                <a:gd name="T17" fmla="*/ 375 h 378"/>
                <a:gd name="T18" fmla="*/ 419 w 1441"/>
                <a:gd name="T19" fmla="*/ 368 h 378"/>
                <a:gd name="T20" fmla="*/ 449 w 1441"/>
                <a:gd name="T21" fmla="*/ 361 h 378"/>
                <a:gd name="T22" fmla="*/ 481 w 1441"/>
                <a:gd name="T23" fmla="*/ 355 h 378"/>
                <a:gd name="T24" fmla="*/ 510 w 1441"/>
                <a:gd name="T25" fmla="*/ 344 h 378"/>
                <a:gd name="T26" fmla="*/ 540 w 1441"/>
                <a:gd name="T27" fmla="*/ 334 h 378"/>
                <a:gd name="T28" fmla="*/ 576 w 1441"/>
                <a:gd name="T29" fmla="*/ 319 h 378"/>
                <a:gd name="T30" fmla="*/ 593 w 1441"/>
                <a:gd name="T31" fmla="*/ 313 h 378"/>
                <a:gd name="T32" fmla="*/ 618 w 1441"/>
                <a:gd name="T33" fmla="*/ 300 h 378"/>
                <a:gd name="T34" fmla="*/ 645 w 1441"/>
                <a:gd name="T35" fmla="*/ 281 h 378"/>
                <a:gd name="T36" fmla="*/ 670 w 1441"/>
                <a:gd name="T37" fmla="*/ 267 h 378"/>
                <a:gd name="T38" fmla="*/ 776 w 1441"/>
                <a:gd name="T39" fmla="*/ 211 h 378"/>
                <a:gd name="T40" fmla="*/ 801 w 1441"/>
                <a:gd name="T41" fmla="*/ 199 h 378"/>
                <a:gd name="T42" fmla="*/ 834 w 1441"/>
                <a:gd name="T43" fmla="*/ 188 h 378"/>
                <a:gd name="T44" fmla="*/ 859 w 1441"/>
                <a:gd name="T45" fmla="*/ 175 h 378"/>
                <a:gd name="T46" fmla="*/ 874 w 1441"/>
                <a:gd name="T47" fmla="*/ 166 h 378"/>
                <a:gd name="T48" fmla="*/ 905 w 1441"/>
                <a:gd name="T49" fmla="*/ 145 h 378"/>
                <a:gd name="T50" fmla="*/ 929 w 1441"/>
                <a:gd name="T51" fmla="*/ 128 h 378"/>
                <a:gd name="T52" fmla="*/ 968 w 1441"/>
                <a:gd name="T53" fmla="*/ 107 h 378"/>
                <a:gd name="T54" fmla="*/ 994 w 1441"/>
                <a:gd name="T55" fmla="*/ 93 h 378"/>
                <a:gd name="T56" fmla="*/ 1022 w 1441"/>
                <a:gd name="T57" fmla="*/ 81 h 378"/>
                <a:gd name="T58" fmla="*/ 1052 w 1441"/>
                <a:gd name="T59" fmla="*/ 69 h 378"/>
                <a:gd name="T60" fmla="*/ 1081 w 1441"/>
                <a:gd name="T61" fmla="*/ 59 h 378"/>
                <a:gd name="T62" fmla="*/ 1113 w 1441"/>
                <a:gd name="T63" fmla="*/ 51 h 378"/>
                <a:gd name="T64" fmla="*/ 1153 w 1441"/>
                <a:gd name="T65" fmla="*/ 42 h 378"/>
                <a:gd name="T66" fmla="*/ 1183 w 1441"/>
                <a:gd name="T67" fmla="*/ 35 h 378"/>
                <a:gd name="T68" fmla="*/ 1214 w 1441"/>
                <a:gd name="T69" fmla="*/ 32 h 378"/>
                <a:gd name="T70" fmla="*/ 1250 w 1441"/>
                <a:gd name="T71" fmla="*/ 32 h 378"/>
                <a:gd name="T72" fmla="*/ 1284 w 1441"/>
                <a:gd name="T73" fmla="*/ 21 h 378"/>
                <a:gd name="T74" fmla="*/ 1317 w 1441"/>
                <a:gd name="T75" fmla="*/ 4 h 378"/>
                <a:gd name="T76" fmla="*/ 1346 w 1441"/>
                <a:gd name="T7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41" h="378">
                  <a:moveTo>
                    <a:pt x="0" y="378"/>
                  </a:moveTo>
                  <a:lnTo>
                    <a:pt x="106" y="378"/>
                  </a:lnTo>
                  <a:lnTo>
                    <a:pt x="121" y="378"/>
                  </a:lnTo>
                  <a:lnTo>
                    <a:pt x="135" y="378"/>
                  </a:lnTo>
                  <a:lnTo>
                    <a:pt x="154" y="378"/>
                  </a:lnTo>
                  <a:lnTo>
                    <a:pt x="172" y="378"/>
                  </a:lnTo>
                  <a:lnTo>
                    <a:pt x="190" y="378"/>
                  </a:lnTo>
                  <a:lnTo>
                    <a:pt x="207" y="378"/>
                  </a:lnTo>
                  <a:lnTo>
                    <a:pt x="226" y="378"/>
                  </a:lnTo>
                  <a:lnTo>
                    <a:pt x="240" y="378"/>
                  </a:lnTo>
                  <a:lnTo>
                    <a:pt x="273" y="378"/>
                  </a:lnTo>
                  <a:lnTo>
                    <a:pt x="285" y="378"/>
                  </a:lnTo>
                  <a:lnTo>
                    <a:pt x="309" y="378"/>
                  </a:lnTo>
                  <a:lnTo>
                    <a:pt x="325" y="378"/>
                  </a:lnTo>
                  <a:lnTo>
                    <a:pt x="340" y="378"/>
                  </a:lnTo>
                  <a:lnTo>
                    <a:pt x="356" y="377"/>
                  </a:lnTo>
                  <a:lnTo>
                    <a:pt x="372" y="376"/>
                  </a:lnTo>
                  <a:lnTo>
                    <a:pt x="387" y="375"/>
                  </a:lnTo>
                  <a:lnTo>
                    <a:pt x="404" y="371"/>
                  </a:lnTo>
                  <a:lnTo>
                    <a:pt x="419" y="368"/>
                  </a:lnTo>
                  <a:lnTo>
                    <a:pt x="434" y="365"/>
                  </a:lnTo>
                  <a:lnTo>
                    <a:pt x="449" y="361"/>
                  </a:lnTo>
                  <a:lnTo>
                    <a:pt x="465" y="359"/>
                  </a:lnTo>
                  <a:lnTo>
                    <a:pt x="481" y="355"/>
                  </a:lnTo>
                  <a:lnTo>
                    <a:pt x="496" y="350"/>
                  </a:lnTo>
                  <a:lnTo>
                    <a:pt x="510" y="344"/>
                  </a:lnTo>
                  <a:lnTo>
                    <a:pt x="525" y="339"/>
                  </a:lnTo>
                  <a:lnTo>
                    <a:pt x="540" y="334"/>
                  </a:lnTo>
                  <a:lnTo>
                    <a:pt x="556" y="327"/>
                  </a:lnTo>
                  <a:lnTo>
                    <a:pt x="576" y="319"/>
                  </a:lnTo>
                  <a:lnTo>
                    <a:pt x="589" y="313"/>
                  </a:lnTo>
                  <a:lnTo>
                    <a:pt x="593" y="313"/>
                  </a:lnTo>
                  <a:lnTo>
                    <a:pt x="605" y="306"/>
                  </a:lnTo>
                  <a:lnTo>
                    <a:pt x="618" y="300"/>
                  </a:lnTo>
                  <a:lnTo>
                    <a:pt x="630" y="292"/>
                  </a:lnTo>
                  <a:lnTo>
                    <a:pt x="645" y="281"/>
                  </a:lnTo>
                  <a:lnTo>
                    <a:pt x="658" y="274"/>
                  </a:lnTo>
                  <a:lnTo>
                    <a:pt x="670" y="267"/>
                  </a:lnTo>
                  <a:lnTo>
                    <a:pt x="683" y="260"/>
                  </a:lnTo>
                  <a:lnTo>
                    <a:pt x="776" y="211"/>
                  </a:lnTo>
                  <a:lnTo>
                    <a:pt x="789" y="205"/>
                  </a:lnTo>
                  <a:lnTo>
                    <a:pt x="801" y="199"/>
                  </a:lnTo>
                  <a:lnTo>
                    <a:pt x="815" y="194"/>
                  </a:lnTo>
                  <a:lnTo>
                    <a:pt x="834" y="188"/>
                  </a:lnTo>
                  <a:lnTo>
                    <a:pt x="847" y="182"/>
                  </a:lnTo>
                  <a:lnTo>
                    <a:pt x="859" y="175"/>
                  </a:lnTo>
                  <a:lnTo>
                    <a:pt x="872" y="169"/>
                  </a:lnTo>
                  <a:lnTo>
                    <a:pt x="874" y="166"/>
                  </a:lnTo>
                  <a:lnTo>
                    <a:pt x="885" y="158"/>
                  </a:lnTo>
                  <a:lnTo>
                    <a:pt x="905" y="145"/>
                  </a:lnTo>
                  <a:lnTo>
                    <a:pt x="917" y="137"/>
                  </a:lnTo>
                  <a:lnTo>
                    <a:pt x="929" y="128"/>
                  </a:lnTo>
                  <a:lnTo>
                    <a:pt x="954" y="115"/>
                  </a:lnTo>
                  <a:lnTo>
                    <a:pt x="968" y="107"/>
                  </a:lnTo>
                  <a:lnTo>
                    <a:pt x="981" y="99"/>
                  </a:lnTo>
                  <a:lnTo>
                    <a:pt x="994" y="93"/>
                  </a:lnTo>
                  <a:lnTo>
                    <a:pt x="1010" y="86"/>
                  </a:lnTo>
                  <a:lnTo>
                    <a:pt x="1022" y="81"/>
                  </a:lnTo>
                  <a:lnTo>
                    <a:pt x="1037" y="74"/>
                  </a:lnTo>
                  <a:lnTo>
                    <a:pt x="1052" y="69"/>
                  </a:lnTo>
                  <a:lnTo>
                    <a:pt x="1067" y="64"/>
                  </a:lnTo>
                  <a:lnTo>
                    <a:pt x="1081" y="59"/>
                  </a:lnTo>
                  <a:lnTo>
                    <a:pt x="1098" y="55"/>
                  </a:lnTo>
                  <a:lnTo>
                    <a:pt x="1113" y="51"/>
                  </a:lnTo>
                  <a:lnTo>
                    <a:pt x="1130" y="47"/>
                  </a:lnTo>
                  <a:lnTo>
                    <a:pt x="1153" y="42"/>
                  </a:lnTo>
                  <a:lnTo>
                    <a:pt x="1170" y="38"/>
                  </a:lnTo>
                  <a:lnTo>
                    <a:pt x="1183" y="35"/>
                  </a:lnTo>
                  <a:lnTo>
                    <a:pt x="1199" y="34"/>
                  </a:lnTo>
                  <a:lnTo>
                    <a:pt x="1214" y="32"/>
                  </a:lnTo>
                  <a:lnTo>
                    <a:pt x="1232" y="34"/>
                  </a:lnTo>
                  <a:lnTo>
                    <a:pt x="1250" y="32"/>
                  </a:lnTo>
                  <a:lnTo>
                    <a:pt x="1266" y="27"/>
                  </a:lnTo>
                  <a:lnTo>
                    <a:pt x="1284" y="21"/>
                  </a:lnTo>
                  <a:lnTo>
                    <a:pt x="1303" y="11"/>
                  </a:lnTo>
                  <a:lnTo>
                    <a:pt x="1317" y="4"/>
                  </a:lnTo>
                  <a:lnTo>
                    <a:pt x="1332" y="1"/>
                  </a:lnTo>
                  <a:lnTo>
                    <a:pt x="1346" y="0"/>
                  </a:lnTo>
                  <a:lnTo>
                    <a:pt x="1441" y="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2" name="Freeform 110"/>
            <p:cNvSpPr>
              <a:spLocks/>
            </p:cNvSpPr>
            <p:nvPr/>
          </p:nvSpPr>
          <p:spPr bwMode="auto">
            <a:xfrm>
              <a:off x="2883" y="1436"/>
              <a:ext cx="1489" cy="483"/>
            </a:xfrm>
            <a:custGeom>
              <a:avLst/>
              <a:gdLst>
                <a:gd name="T0" fmla="*/ 92 w 1441"/>
                <a:gd name="T1" fmla="*/ 492 h 576"/>
                <a:gd name="T2" fmla="*/ 121 w 1441"/>
                <a:gd name="T3" fmla="*/ 500 h 576"/>
                <a:gd name="T4" fmla="*/ 154 w 1441"/>
                <a:gd name="T5" fmla="*/ 505 h 576"/>
                <a:gd name="T6" fmla="*/ 190 w 1441"/>
                <a:gd name="T7" fmla="*/ 518 h 576"/>
                <a:gd name="T8" fmla="*/ 226 w 1441"/>
                <a:gd name="T9" fmla="*/ 551 h 576"/>
                <a:gd name="T10" fmla="*/ 255 w 1441"/>
                <a:gd name="T11" fmla="*/ 571 h 576"/>
                <a:gd name="T12" fmla="*/ 273 w 1441"/>
                <a:gd name="T13" fmla="*/ 575 h 576"/>
                <a:gd name="T14" fmla="*/ 309 w 1441"/>
                <a:gd name="T15" fmla="*/ 576 h 576"/>
                <a:gd name="T16" fmla="*/ 349 w 1441"/>
                <a:gd name="T17" fmla="*/ 576 h 576"/>
                <a:gd name="T18" fmla="*/ 389 w 1441"/>
                <a:gd name="T19" fmla="*/ 573 h 576"/>
                <a:gd name="T20" fmla="*/ 427 w 1441"/>
                <a:gd name="T21" fmla="*/ 568 h 576"/>
                <a:gd name="T22" fmla="*/ 466 w 1441"/>
                <a:gd name="T23" fmla="*/ 560 h 576"/>
                <a:gd name="T24" fmla="*/ 506 w 1441"/>
                <a:gd name="T25" fmla="*/ 551 h 576"/>
                <a:gd name="T26" fmla="*/ 543 w 1441"/>
                <a:gd name="T27" fmla="*/ 539 h 576"/>
                <a:gd name="T28" fmla="*/ 579 w 1441"/>
                <a:gd name="T29" fmla="*/ 523 h 576"/>
                <a:gd name="T30" fmla="*/ 615 w 1441"/>
                <a:gd name="T31" fmla="*/ 508 h 576"/>
                <a:gd name="T32" fmla="*/ 648 w 1441"/>
                <a:gd name="T33" fmla="*/ 492 h 576"/>
                <a:gd name="T34" fmla="*/ 663 w 1441"/>
                <a:gd name="T35" fmla="*/ 481 h 576"/>
                <a:gd name="T36" fmla="*/ 677 w 1441"/>
                <a:gd name="T37" fmla="*/ 450 h 576"/>
                <a:gd name="T38" fmla="*/ 688 w 1441"/>
                <a:gd name="T39" fmla="*/ 403 h 576"/>
                <a:gd name="T40" fmla="*/ 700 w 1441"/>
                <a:gd name="T41" fmla="*/ 370 h 576"/>
                <a:gd name="T42" fmla="*/ 756 w 1441"/>
                <a:gd name="T43" fmla="*/ 260 h 576"/>
                <a:gd name="T44" fmla="*/ 769 w 1441"/>
                <a:gd name="T45" fmla="*/ 228 h 576"/>
                <a:gd name="T46" fmla="*/ 785 w 1441"/>
                <a:gd name="T47" fmla="*/ 188 h 576"/>
                <a:gd name="T48" fmla="*/ 800 w 1441"/>
                <a:gd name="T49" fmla="*/ 159 h 576"/>
                <a:gd name="T50" fmla="*/ 814 w 1441"/>
                <a:gd name="T51" fmla="*/ 147 h 576"/>
                <a:gd name="T52" fmla="*/ 843 w 1441"/>
                <a:gd name="T53" fmla="*/ 125 h 576"/>
                <a:gd name="T54" fmla="*/ 873 w 1441"/>
                <a:gd name="T55" fmla="*/ 103 h 576"/>
                <a:gd name="T56" fmla="*/ 905 w 1441"/>
                <a:gd name="T57" fmla="*/ 83 h 576"/>
                <a:gd name="T58" fmla="*/ 939 w 1441"/>
                <a:gd name="T59" fmla="*/ 66 h 576"/>
                <a:gd name="T60" fmla="*/ 975 w 1441"/>
                <a:gd name="T61" fmla="*/ 49 h 576"/>
                <a:gd name="T62" fmla="*/ 1012 w 1441"/>
                <a:gd name="T63" fmla="*/ 36 h 576"/>
                <a:gd name="T64" fmla="*/ 1050 w 1441"/>
                <a:gd name="T65" fmla="*/ 24 h 576"/>
                <a:gd name="T66" fmla="*/ 1090 w 1441"/>
                <a:gd name="T67" fmla="*/ 15 h 576"/>
                <a:gd name="T68" fmla="*/ 1130 w 1441"/>
                <a:gd name="T69" fmla="*/ 9 h 576"/>
                <a:gd name="T70" fmla="*/ 1167 w 1441"/>
                <a:gd name="T71" fmla="*/ 2 h 576"/>
                <a:gd name="T72" fmla="*/ 1183 w 1441"/>
                <a:gd name="T73" fmla="*/ 0 h 576"/>
                <a:gd name="T74" fmla="*/ 1214 w 1441"/>
                <a:gd name="T75" fmla="*/ 19 h 576"/>
                <a:gd name="T76" fmla="*/ 1250 w 1441"/>
                <a:gd name="T77" fmla="*/ 49 h 576"/>
                <a:gd name="T78" fmla="*/ 1284 w 1441"/>
                <a:gd name="T79" fmla="*/ 46 h 576"/>
                <a:gd name="T80" fmla="*/ 1317 w 1441"/>
                <a:gd name="T81" fmla="*/ 32 h 576"/>
                <a:gd name="T82" fmla="*/ 1346 w 1441"/>
                <a:gd name="T83" fmla="*/ 3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76">
                  <a:moveTo>
                    <a:pt x="0" y="460"/>
                  </a:moveTo>
                  <a:lnTo>
                    <a:pt x="92" y="492"/>
                  </a:lnTo>
                  <a:lnTo>
                    <a:pt x="106" y="496"/>
                  </a:lnTo>
                  <a:lnTo>
                    <a:pt x="121" y="500"/>
                  </a:lnTo>
                  <a:lnTo>
                    <a:pt x="135" y="502"/>
                  </a:lnTo>
                  <a:lnTo>
                    <a:pt x="154" y="505"/>
                  </a:lnTo>
                  <a:lnTo>
                    <a:pt x="172" y="509"/>
                  </a:lnTo>
                  <a:lnTo>
                    <a:pt x="190" y="518"/>
                  </a:lnTo>
                  <a:lnTo>
                    <a:pt x="207" y="533"/>
                  </a:lnTo>
                  <a:lnTo>
                    <a:pt x="226" y="551"/>
                  </a:lnTo>
                  <a:lnTo>
                    <a:pt x="240" y="564"/>
                  </a:lnTo>
                  <a:lnTo>
                    <a:pt x="255" y="571"/>
                  </a:lnTo>
                  <a:lnTo>
                    <a:pt x="269" y="575"/>
                  </a:lnTo>
                  <a:lnTo>
                    <a:pt x="273" y="575"/>
                  </a:lnTo>
                  <a:lnTo>
                    <a:pt x="285" y="575"/>
                  </a:lnTo>
                  <a:lnTo>
                    <a:pt x="309" y="576"/>
                  </a:lnTo>
                  <a:lnTo>
                    <a:pt x="329" y="576"/>
                  </a:lnTo>
                  <a:lnTo>
                    <a:pt x="349" y="576"/>
                  </a:lnTo>
                  <a:lnTo>
                    <a:pt x="369" y="575"/>
                  </a:lnTo>
                  <a:lnTo>
                    <a:pt x="389" y="573"/>
                  </a:lnTo>
                  <a:lnTo>
                    <a:pt x="408" y="571"/>
                  </a:lnTo>
                  <a:lnTo>
                    <a:pt x="427" y="568"/>
                  </a:lnTo>
                  <a:lnTo>
                    <a:pt x="447" y="565"/>
                  </a:lnTo>
                  <a:lnTo>
                    <a:pt x="466" y="560"/>
                  </a:lnTo>
                  <a:lnTo>
                    <a:pt x="485" y="556"/>
                  </a:lnTo>
                  <a:lnTo>
                    <a:pt x="506" y="551"/>
                  </a:lnTo>
                  <a:lnTo>
                    <a:pt x="524" y="546"/>
                  </a:lnTo>
                  <a:lnTo>
                    <a:pt x="543" y="539"/>
                  </a:lnTo>
                  <a:lnTo>
                    <a:pt x="561" y="531"/>
                  </a:lnTo>
                  <a:lnTo>
                    <a:pt x="579" y="523"/>
                  </a:lnTo>
                  <a:lnTo>
                    <a:pt x="597" y="516"/>
                  </a:lnTo>
                  <a:lnTo>
                    <a:pt x="615" y="508"/>
                  </a:lnTo>
                  <a:lnTo>
                    <a:pt x="636" y="497"/>
                  </a:lnTo>
                  <a:lnTo>
                    <a:pt x="648" y="492"/>
                  </a:lnTo>
                  <a:lnTo>
                    <a:pt x="652" y="489"/>
                  </a:lnTo>
                  <a:lnTo>
                    <a:pt x="663" y="481"/>
                  </a:lnTo>
                  <a:lnTo>
                    <a:pt x="672" y="467"/>
                  </a:lnTo>
                  <a:lnTo>
                    <a:pt x="677" y="450"/>
                  </a:lnTo>
                  <a:lnTo>
                    <a:pt x="683" y="424"/>
                  </a:lnTo>
                  <a:lnTo>
                    <a:pt x="688" y="403"/>
                  </a:lnTo>
                  <a:lnTo>
                    <a:pt x="694" y="387"/>
                  </a:lnTo>
                  <a:lnTo>
                    <a:pt x="700" y="370"/>
                  </a:lnTo>
                  <a:lnTo>
                    <a:pt x="729" y="315"/>
                  </a:lnTo>
                  <a:lnTo>
                    <a:pt x="756" y="260"/>
                  </a:lnTo>
                  <a:lnTo>
                    <a:pt x="764" y="245"/>
                  </a:lnTo>
                  <a:lnTo>
                    <a:pt x="769" y="228"/>
                  </a:lnTo>
                  <a:lnTo>
                    <a:pt x="776" y="211"/>
                  </a:lnTo>
                  <a:lnTo>
                    <a:pt x="785" y="188"/>
                  </a:lnTo>
                  <a:lnTo>
                    <a:pt x="792" y="172"/>
                  </a:lnTo>
                  <a:lnTo>
                    <a:pt x="800" y="159"/>
                  </a:lnTo>
                  <a:lnTo>
                    <a:pt x="811" y="148"/>
                  </a:lnTo>
                  <a:lnTo>
                    <a:pt x="814" y="147"/>
                  </a:lnTo>
                  <a:lnTo>
                    <a:pt x="823" y="139"/>
                  </a:lnTo>
                  <a:lnTo>
                    <a:pt x="843" y="125"/>
                  </a:lnTo>
                  <a:lnTo>
                    <a:pt x="858" y="113"/>
                  </a:lnTo>
                  <a:lnTo>
                    <a:pt x="873" y="103"/>
                  </a:lnTo>
                  <a:lnTo>
                    <a:pt x="889" y="92"/>
                  </a:lnTo>
                  <a:lnTo>
                    <a:pt x="905" y="83"/>
                  </a:lnTo>
                  <a:lnTo>
                    <a:pt x="923" y="74"/>
                  </a:lnTo>
                  <a:lnTo>
                    <a:pt x="939" y="66"/>
                  </a:lnTo>
                  <a:lnTo>
                    <a:pt x="957" y="57"/>
                  </a:lnTo>
                  <a:lnTo>
                    <a:pt x="975" y="49"/>
                  </a:lnTo>
                  <a:lnTo>
                    <a:pt x="993" y="42"/>
                  </a:lnTo>
                  <a:lnTo>
                    <a:pt x="1012" y="36"/>
                  </a:lnTo>
                  <a:lnTo>
                    <a:pt x="1030" y="30"/>
                  </a:lnTo>
                  <a:lnTo>
                    <a:pt x="1050" y="24"/>
                  </a:lnTo>
                  <a:lnTo>
                    <a:pt x="1069" y="20"/>
                  </a:lnTo>
                  <a:lnTo>
                    <a:pt x="1090" y="15"/>
                  </a:lnTo>
                  <a:lnTo>
                    <a:pt x="1109" y="11"/>
                  </a:lnTo>
                  <a:lnTo>
                    <a:pt x="1130" y="9"/>
                  </a:lnTo>
                  <a:lnTo>
                    <a:pt x="1153" y="4"/>
                  </a:lnTo>
                  <a:lnTo>
                    <a:pt x="1167" y="2"/>
                  </a:lnTo>
                  <a:lnTo>
                    <a:pt x="1170" y="0"/>
                  </a:lnTo>
                  <a:lnTo>
                    <a:pt x="1183" y="0"/>
                  </a:lnTo>
                  <a:lnTo>
                    <a:pt x="1199" y="7"/>
                  </a:lnTo>
                  <a:lnTo>
                    <a:pt x="1214" y="19"/>
                  </a:lnTo>
                  <a:lnTo>
                    <a:pt x="1232" y="36"/>
                  </a:lnTo>
                  <a:lnTo>
                    <a:pt x="1250" y="49"/>
                  </a:lnTo>
                  <a:lnTo>
                    <a:pt x="1266" y="53"/>
                  </a:lnTo>
                  <a:lnTo>
                    <a:pt x="1284" y="46"/>
                  </a:lnTo>
                  <a:lnTo>
                    <a:pt x="1303" y="37"/>
                  </a:lnTo>
                  <a:lnTo>
                    <a:pt x="1317" y="32"/>
                  </a:lnTo>
                  <a:lnTo>
                    <a:pt x="1332" y="32"/>
                  </a:lnTo>
                  <a:lnTo>
                    <a:pt x="1346" y="36"/>
                  </a:lnTo>
                  <a:lnTo>
                    <a:pt x="1441" y="7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3" name="Freeform 111"/>
            <p:cNvSpPr>
              <a:spLocks/>
            </p:cNvSpPr>
            <p:nvPr/>
          </p:nvSpPr>
          <p:spPr bwMode="auto">
            <a:xfrm>
              <a:off x="2883" y="1485"/>
              <a:ext cx="1489" cy="384"/>
            </a:xfrm>
            <a:custGeom>
              <a:avLst/>
              <a:gdLst>
                <a:gd name="T0" fmla="*/ 92 w 1441"/>
                <a:gd name="T1" fmla="*/ 418 h 459"/>
                <a:gd name="T2" fmla="*/ 121 w 1441"/>
                <a:gd name="T3" fmla="*/ 422 h 459"/>
                <a:gd name="T4" fmla="*/ 154 w 1441"/>
                <a:gd name="T5" fmla="*/ 423 h 459"/>
                <a:gd name="T6" fmla="*/ 190 w 1441"/>
                <a:gd name="T7" fmla="*/ 430 h 459"/>
                <a:gd name="T8" fmla="*/ 226 w 1441"/>
                <a:gd name="T9" fmla="*/ 448 h 459"/>
                <a:gd name="T10" fmla="*/ 255 w 1441"/>
                <a:gd name="T11" fmla="*/ 458 h 459"/>
                <a:gd name="T12" fmla="*/ 273 w 1441"/>
                <a:gd name="T13" fmla="*/ 459 h 459"/>
                <a:gd name="T14" fmla="*/ 327 w 1441"/>
                <a:gd name="T15" fmla="*/ 459 h 459"/>
                <a:gd name="T16" fmla="*/ 362 w 1441"/>
                <a:gd name="T17" fmla="*/ 458 h 459"/>
                <a:gd name="T18" fmla="*/ 398 w 1441"/>
                <a:gd name="T19" fmla="*/ 455 h 459"/>
                <a:gd name="T20" fmla="*/ 433 w 1441"/>
                <a:gd name="T21" fmla="*/ 450 h 459"/>
                <a:gd name="T22" fmla="*/ 467 w 1441"/>
                <a:gd name="T23" fmla="*/ 442 h 459"/>
                <a:gd name="T24" fmla="*/ 502 w 1441"/>
                <a:gd name="T25" fmla="*/ 433 h 459"/>
                <a:gd name="T26" fmla="*/ 536 w 1441"/>
                <a:gd name="T27" fmla="*/ 422 h 459"/>
                <a:gd name="T28" fmla="*/ 569 w 1441"/>
                <a:gd name="T29" fmla="*/ 408 h 459"/>
                <a:gd name="T30" fmla="*/ 607 w 1441"/>
                <a:gd name="T31" fmla="*/ 392 h 459"/>
                <a:gd name="T32" fmla="*/ 623 w 1441"/>
                <a:gd name="T33" fmla="*/ 384 h 459"/>
                <a:gd name="T34" fmla="*/ 645 w 1441"/>
                <a:gd name="T35" fmla="*/ 368 h 459"/>
                <a:gd name="T36" fmla="*/ 665 w 1441"/>
                <a:gd name="T37" fmla="*/ 336 h 459"/>
                <a:gd name="T38" fmla="*/ 683 w 1441"/>
                <a:gd name="T39" fmla="*/ 309 h 459"/>
                <a:gd name="T40" fmla="*/ 729 w 1441"/>
                <a:gd name="T41" fmla="*/ 258 h 459"/>
                <a:gd name="T42" fmla="*/ 776 w 1441"/>
                <a:gd name="T43" fmla="*/ 208 h 459"/>
                <a:gd name="T44" fmla="*/ 797 w 1441"/>
                <a:gd name="T45" fmla="*/ 186 h 459"/>
                <a:gd name="T46" fmla="*/ 821 w 1441"/>
                <a:gd name="T47" fmla="*/ 161 h 459"/>
                <a:gd name="T48" fmla="*/ 841 w 1441"/>
                <a:gd name="T49" fmla="*/ 142 h 459"/>
                <a:gd name="T50" fmla="*/ 855 w 1441"/>
                <a:gd name="T51" fmla="*/ 132 h 459"/>
                <a:gd name="T52" fmla="*/ 888 w 1441"/>
                <a:gd name="T53" fmla="*/ 109 h 459"/>
                <a:gd name="T54" fmla="*/ 931 w 1441"/>
                <a:gd name="T55" fmla="*/ 83 h 459"/>
                <a:gd name="T56" fmla="*/ 961 w 1441"/>
                <a:gd name="T57" fmla="*/ 67 h 459"/>
                <a:gd name="T58" fmla="*/ 992 w 1441"/>
                <a:gd name="T59" fmla="*/ 51 h 459"/>
                <a:gd name="T60" fmla="*/ 1025 w 1441"/>
                <a:gd name="T61" fmla="*/ 39 h 459"/>
                <a:gd name="T62" fmla="*/ 1059 w 1441"/>
                <a:gd name="T63" fmla="*/ 28 h 459"/>
                <a:gd name="T64" fmla="*/ 1092 w 1441"/>
                <a:gd name="T65" fmla="*/ 20 h 459"/>
                <a:gd name="T66" fmla="*/ 1130 w 1441"/>
                <a:gd name="T67" fmla="*/ 12 h 459"/>
                <a:gd name="T68" fmla="*/ 1167 w 1441"/>
                <a:gd name="T69" fmla="*/ 4 h 459"/>
                <a:gd name="T70" fmla="*/ 1183 w 1441"/>
                <a:gd name="T71" fmla="*/ 1 h 459"/>
                <a:gd name="T72" fmla="*/ 1214 w 1441"/>
                <a:gd name="T73" fmla="*/ 9 h 459"/>
                <a:gd name="T74" fmla="*/ 1250 w 1441"/>
                <a:gd name="T75" fmla="*/ 25 h 459"/>
                <a:gd name="T76" fmla="*/ 1284 w 1441"/>
                <a:gd name="T77" fmla="*/ 18 h 459"/>
                <a:gd name="T78" fmla="*/ 1317 w 1441"/>
                <a:gd name="T79" fmla="*/ 1 h 459"/>
                <a:gd name="T80" fmla="*/ 1346 w 1441"/>
                <a:gd name="T81" fmla="*/ 1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59">
                  <a:moveTo>
                    <a:pt x="0" y="402"/>
                  </a:moveTo>
                  <a:lnTo>
                    <a:pt x="92" y="418"/>
                  </a:lnTo>
                  <a:lnTo>
                    <a:pt x="106" y="421"/>
                  </a:lnTo>
                  <a:lnTo>
                    <a:pt x="121" y="422"/>
                  </a:lnTo>
                  <a:lnTo>
                    <a:pt x="135" y="423"/>
                  </a:lnTo>
                  <a:lnTo>
                    <a:pt x="154" y="423"/>
                  </a:lnTo>
                  <a:lnTo>
                    <a:pt x="172" y="426"/>
                  </a:lnTo>
                  <a:lnTo>
                    <a:pt x="190" y="430"/>
                  </a:lnTo>
                  <a:lnTo>
                    <a:pt x="207" y="438"/>
                  </a:lnTo>
                  <a:lnTo>
                    <a:pt x="226" y="448"/>
                  </a:lnTo>
                  <a:lnTo>
                    <a:pt x="240" y="455"/>
                  </a:lnTo>
                  <a:lnTo>
                    <a:pt x="255" y="458"/>
                  </a:lnTo>
                  <a:lnTo>
                    <a:pt x="269" y="459"/>
                  </a:lnTo>
                  <a:lnTo>
                    <a:pt x="273" y="459"/>
                  </a:lnTo>
                  <a:lnTo>
                    <a:pt x="285" y="459"/>
                  </a:lnTo>
                  <a:lnTo>
                    <a:pt x="327" y="459"/>
                  </a:lnTo>
                  <a:lnTo>
                    <a:pt x="345" y="459"/>
                  </a:lnTo>
                  <a:lnTo>
                    <a:pt x="362" y="458"/>
                  </a:lnTo>
                  <a:lnTo>
                    <a:pt x="380" y="458"/>
                  </a:lnTo>
                  <a:lnTo>
                    <a:pt x="398" y="455"/>
                  </a:lnTo>
                  <a:lnTo>
                    <a:pt x="415" y="452"/>
                  </a:lnTo>
                  <a:lnTo>
                    <a:pt x="433" y="450"/>
                  </a:lnTo>
                  <a:lnTo>
                    <a:pt x="451" y="446"/>
                  </a:lnTo>
                  <a:lnTo>
                    <a:pt x="467" y="442"/>
                  </a:lnTo>
                  <a:lnTo>
                    <a:pt x="485" y="438"/>
                  </a:lnTo>
                  <a:lnTo>
                    <a:pt x="502" y="433"/>
                  </a:lnTo>
                  <a:lnTo>
                    <a:pt x="518" y="426"/>
                  </a:lnTo>
                  <a:lnTo>
                    <a:pt x="536" y="422"/>
                  </a:lnTo>
                  <a:lnTo>
                    <a:pt x="553" y="416"/>
                  </a:lnTo>
                  <a:lnTo>
                    <a:pt x="569" y="408"/>
                  </a:lnTo>
                  <a:lnTo>
                    <a:pt x="586" y="401"/>
                  </a:lnTo>
                  <a:lnTo>
                    <a:pt x="607" y="392"/>
                  </a:lnTo>
                  <a:lnTo>
                    <a:pt x="619" y="387"/>
                  </a:lnTo>
                  <a:lnTo>
                    <a:pt x="623" y="384"/>
                  </a:lnTo>
                  <a:lnTo>
                    <a:pt x="634" y="379"/>
                  </a:lnTo>
                  <a:lnTo>
                    <a:pt x="645" y="368"/>
                  </a:lnTo>
                  <a:lnTo>
                    <a:pt x="654" y="354"/>
                  </a:lnTo>
                  <a:lnTo>
                    <a:pt x="665" y="336"/>
                  </a:lnTo>
                  <a:lnTo>
                    <a:pt x="673" y="322"/>
                  </a:lnTo>
                  <a:lnTo>
                    <a:pt x="683" y="309"/>
                  </a:lnTo>
                  <a:lnTo>
                    <a:pt x="692" y="299"/>
                  </a:lnTo>
                  <a:lnTo>
                    <a:pt x="729" y="258"/>
                  </a:lnTo>
                  <a:lnTo>
                    <a:pt x="767" y="220"/>
                  </a:lnTo>
                  <a:lnTo>
                    <a:pt x="776" y="208"/>
                  </a:lnTo>
                  <a:lnTo>
                    <a:pt x="786" y="198"/>
                  </a:lnTo>
                  <a:lnTo>
                    <a:pt x="797" y="186"/>
                  </a:lnTo>
                  <a:lnTo>
                    <a:pt x="809" y="172"/>
                  </a:lnTo>
                  <a:lnTo>
                    <a:pt x="821" y="161"/>
                  </a:lnTo>
                  <a:lnTo>
                    <a:pt x="830" y="151"/>
                  </a:lnTo>
                  <a:lnTo>
                    <a:pt x="841" y="142"/>
                  </a:lnTo>
                  <a:lnTo>
                    <a:pt x="844" y="140"/>
                  </a:lnTo>
                  <a:lnTo>
                    <a:pt x="855" y="132"/>
                  </a:lnTo>
                  <a:lnTo>
                    <a:pt x="874" y="119"/>
                  </a:lnTo>
                  <a:lnTo>
                    <a:pt x="888" y="109"/>
                  </a:lnTo>
                  <a:lnTo>
                    <a:pt x="916" y="90"/>
                  </a:lnTo>
                  <a:lnTo>
                    <a:pt x="931" y="83"/>
                  </a:lnTo>
                  <a:lnTo>
                    <a:pt x="945" y="73"/>
                  </a:lnTo>
                  <a:lnTo>
                    <a:pt x="961" y="67"/>
                  </a:lnTo>
                  <a:lnTo>
                    <a:pt x="976" y="59"/>
                  </a:lnTo>
                  <a:lnTo>
                    <a:pt x="992" y="51"/>
                  </a:lnTo>
                  <a:lnTo>
                    <a:pt x="1008" y="45"/>
                  </a:lnTo>
                  <a:lnTo>
                    <a:pt x="1025" y="39"/>
                  </a:lnTo>
                  <a:lnTo>
                    <a:pt x="1041" y="33"/>
                  </a:lnTo>
                  <a:lnTo>
                    <a:pt x="1059" y="28"/>
                  </a:lnTo>
                  <a:lnTo>
                    <a:pt x="1076" y="24"/>
                  </a:lnTo>
                  <a:lnTo>
                    <a:pt x="1092" y="20"/>
                  </a:lnTo>
                  <a:lnTo>
                    <a:pt x="1112" y="16"/>
                  </a:lnTo>
                  <a:lnTo>
                    <a:pt x="1130" y="12"/>
                  </a:lnTo>
                  <a:lnTo>
                    <a:pt x="1153" y="8"/>
                  </a:lnTo>
                  <a:lnTo>
                    <a:pt x="1167" y="4"/>
                  </a:lnTo>
                  <a:lnTo>
                    <a:pt x="1170" y="3"/>
                  </a:lnTo>
                  <a:lnTo>
                    <a:pt x="1183" y="1"/>
                  </a:lnTo>
                  <a:lnTo>
                    <a:pt x="1199" y="4"/>
                  </a:lnTo>
                  <a:lnTo>
                    <a:pt x="1214" y="9"/>
                  </a:lnTo>
                  <a:lnTo>
                    <a:pt x="1232" y="18"/>
                  </a:lnTo>
                  <a:lnTo>
                    <a:pt x="1250" y="25"/>
                  </a:lnTo>
                  <a:lnTo>
                    <a:pt x="1266" y="24"/>
                  </a:lnTo>
                  <a:lnTo>
                    <a:pt x="1284" y="18"/>
                  </a:lnTo>
                  <a:lnTo>
                    <a:pt x="1303" y="8"/>
                  </a:lnTo>
                  <a:lnTo>
                    <a:pt x="1317" y="1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4" name="Freeform 112"/>
            <p:cNvSpPr>
              <a:spLocks/>
            </p:cNvSpPr>
            <p:nvPr/>
          </p:nvSpPr>
          <p:spPr bwMode="auto">
            <a:xfrm>
              <a:off x="2883" y="1506"/>
              <a:ext cx="1489" cy="316"/>
            </a:xfrm>
            <a:custGeom>
              <a:avLst/>
              <a:gdLst>
                <a:gd name="T0" fmla="*/ 92 w 1441"/>
                <a:gd name="T1" fmla="*/ 362 h 377"/>
                <a:gd name="T2" fmla="*/ 121 w 1441"/>
                <a:gd name="T3" fmla="*/ 358 h 377"/>
                <a:gd name="T4" fmla="*/ 154 w 1441"/>
                <a:gd name="T5" fmla="*/ 355 h 377"/>
                <a:gd name="T6" fmla="*/ 190 w 1441"/>
                <a:gd name="T7" fmla="*/ 347 h 377"/>
                <a:gd name="T8" fmla="*/ 226 w 1441"/>
                <a:gd name="T9" fmla="*/ 333 h 377"/>
                <a:gd name="T10" fmla="*/ 255 w 1441"/>
                <a:gd name="T11" fmla="*/ 322 h 377"/>
                <a:gd name="T12" fmla="*/ 273 w 1441"/>
                <a:gd name="T13" fmla="*/ 321 h 377"/>
                <a:gd name="T14" fmla="*/ 309 w 1441"/>
                <a:gd name="T15" fmla="*/ 320 h 377"/>
                <a:gd name="T16" fmla="*/ 336 w 1441"/>
                <a:gd name="T17" fmla="*/ 318 h 377"/>
                <a:gd name="T18" fmla="*/ 364 w 1441"/>
                <a:gd name="T19" fmla="*/ 316 h 377"/>
                <a:gd name="T20" fmla="*/ 390 w 1441"/>
                <a:gd name="T21" fmla="*/ 312 h 377"/>
                <a:gd name="T22" fmla="*/ 418 w 1441"/>
                <a:gd name="T23" fmla="*/ 307 h 377"/>
                <a:gd name="T24" fmla="*/ 445 w 1441"/>
                <a:gd name="T25" fmla="*/ 300 h 377"/>
                <a:gd name="T26" fmla="*/ 471 w 1441"/>
                <a:gd name="T27" fmla="*/ 294 h 377"/>
                <a:gd name="T28" fmla="*/ 498 w 1441"/>
                <a:gd name="T29" fmla="*/ 284 h 377"/>
                <a:gd name="T30" fmla="*/ 525 w 1441"/>
                <a:gd name="T31" fmla="*/ 277 h 377"/>
                <a:gd name="T32" fmla="*/ 558 w 1441"/>
                <a:gd name="T33" fmla="*/ 262 h 377"/>
                <a:gd name="T34" fmla="*/ 576 w 1441"/>
                <a:gd name="T35" fmla="*/ 256 h 377"/>
                <a:gd name="T36" fmla="*/ 605 w 1441"/>
                <a:gd name="T37" fmla="*/ 252 h 377"/>
                <a:gd name="T38" fmla="*/ 643 w 1441"/>
                <a:gd name="T39" fmla="*/ 246 h 377"/>
                <a:gd name="T40" fmla="*/ 673 w 1441"/>
                <a:gd name="T41" fmla="*/ 242 h 377"/>
                <a:gd name="T42" fmla="*/ 800 w 1441"/>
                <a:gd name="T43" fmla="*/ 224 h 377"/>
                <a:gd name="T44" fmla="*/ 834 w 1441"/>
                <a:gd name="T45" fmla="*/ 223 h 377"/>
                <a:gd name="T46" fmla="*/ 873 w 1441"/>
                <a:gd name="T47" fmla="*/ 225 h 377"/>
                <a:gd name="T48" fmla="*/ 901 w 1441"/>
                <a:gd name="T49" fmla="*/ 215 h 377"/>
                <a:gd name="T50" fmla="*/ 916 w 1441"/>
                <a:gd name="T51" fmla="*/ 206 h 377"/>
                <a:gd name="T52" fmla="*/ 945 w 1441"/>
                <a:gd name="T53" fmla="*/ 187 h 377"/>
                <a:gd name="T54" fmla="*/ 967 w 1441"/>
                <a:gd name="T55" fmla="*/ 173 h 377"/>
                <a:gd name="T56" fmla="*/ 989 w 1441"/>
                <a:gd name="T57" fmla="*/ 160 h 377"/>
                <a:gd name="T58" fmla="*/ 1012 w 1441"/>
                <a:gd name="T59" fmla="*/ 148 h 377"/>
                <a:gd name="T60" fmla="*/ 1048 w 1441"/>
                <a:gd name="T61" fmla="*/ 131 h 377"/>
                <a:gd name="T62" fmla="*/ 1074 w 1441"/>
                <a:gd name="T63" fmla="*/ 121 h 377"/>
                <a:gd name="T64" fmla="*/ 1101 w 1441"/>
                <a:gd name="T65" fmla="*/ 111 h 377"/>
                <a:gd name="T66" fmla="*/ 1130 w 1441"/>
                <a:gd name="T67" fmla="*/ 102 h 377"/>
                <a:gd name="T68" fmla="*/ 1167 w 1441"/>
                <a:gd name="T69" fmla="*/ 93 h 377"/>
                <a:gd name="T70" fmla="*/ 1183 w 1441"/>
                <a:gd name="T71" fmla="*/ 88 h 377"/>
                <a:gd name="T72" fmla="*/ 1214 w 1441"/>
                <a:gd name="T73" fmla="*/ 77 h 377"/>
                <a:gd name="T74" fmla="*/ 1266 w 1441"/>
                <a:gd name="T75" fmla="*/ 54 h 377"/>
                <a:gd name="T76" fmla="*/ 1303 w 1441"/>
                <a:gd name="T77" fmla="*/ 35 h 377"/>
                <a:gd name="T78" fmla="*/ 1332 w 1441"/>
                <a:gd name="T79" fmla="*/ 22 h 377"/>
                <a:gd name="T80" fmla="*/ 1441 w 1441"/>
                <a:gd name="T81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62"/>
                  </a:lnTo>
                  <a:lnTo>
                    <a:pt x="106" y="359"/>
                  </a:lnTo>
                  <a:lnTo>
                    <a:pt x="121" y="358"/>
                  </a:lnTo>
                  <a:lnTo>
                    <a:pt x="135" y="356"/>
                  </a:lnTo>
                  <a:lnTo>
                    <a:pt x="154" y="355"/>
                  </a:lnTo>
                  <a:lnTo>
                    <a:pt x="172" y="353"/>
                  </a:lnTo>
                  <a:lnTo>
                    <a:pt x="190" y="347"/>
                  </a:lnTo>
                  <a:lnTo>
                    <a:pt x="207" y="341"/>
                  </a:lnTo>
                  <a:lnTo>
                    <a:pt x="226" y="333"/>
                  </a:lnTo>
                  <a:lnTo>
                    <a:pt x="240" y="326"/>
                  </a:lnTo>
                  <a:lnTo>
                    <a:pt x="255" y="322"/>
                  </a:lnTo>
                  <a:lnTo>
                    <a:pt x="269" y="321"/>
                  </a:lnTo>
                  <a:lnTo>
                    <a:pt x="273" y="321"/>
                  </a:lnTo>
                  <a:lnTo>
                    <a:pt x="285" y="320"/>
                  </a:lnTo>
                  <a:lnTo>
                    <a:pt x="309" y="320"/>
                  </a:lnTo>
                  <a:lnTo>
                    <a:pt x="324" y="318"/>
                  </a:lnTo>
                  <a:lnTo>
                    <a:pt x="336" y="318"/>
                  </a:lnTo>
                  <a:lnTo>
                    <a:pt x="350" y="317"/>
                  </a:lnTo>
                  <a:lnTo>
                    <a:pt x="364" y="316"/>
                  </a:lnTo>
                  <a:lnTo>
                    <a:pt x="378" y="313"/>
                  </a:lnTo>
                  <a:lnTo>
                    <a:pt x="390" y="312"/>
                  </a:lnTo>
                  <a:lnTo>
                    <a:pt x="404" y="309"/>
                  </a:lnTo>
                  <a:lnTo>
                    <a:pt x="418" y="307"/>
                  </a:lnTo>
                  <a:lnTo>
                    <a:pt x="430" y="304"/>
                  </a:lnTo>
                  <a:lnTo>
                    <a:pt x="445" y="300"/>
                  </a:lnTo>
                  <a:lnTo>
                    <a:pt x="458" y="297"/>
                  </a:lnTo>
                  <a:lnTo>
                    <a:pt x="471" y="294"/>
                  </a:lnTo>
                  <a:lnTo>
                    <a:pt x="484" y="290"/>
                  </a:lnTo>
                  <a:lnTo>
                    <a:pt x="498" y="284"/>
                  </a:lnTo>
                  <a:lnTo>
                    <a:pt x="511" y="280"/>
                  </a:lnTo>
                  <a:lnTo>
                    <a:pt x="525" y="277"/>
                  </a:lnTo>
                  <a:lnTo>
                    <a:pt x="546" y="267"/>
                  </a:lnTo>
                  <a:lnTo>
                    <a:pt x="558" y="262"/>
                  </a:lnTo>
                  <a:lnTo>
                    <a:pt x="561" y="261"/>
                  </a:lnTo>
                  <a:lnTo>
                    <a:pt x="576" y="256"/>
                  </a:lnTo>
                  <a:lnTo>
                    <a:pt x="590" y="253"/>
                  </a:lnTo>
                  <a:lnTo>
                    <a:pt x="605" y="252"/>
                  </a:lnTo>
                  <a:lnTo>
                    <a:pt x="626" y="248"/>
                  </a:lnTo>
                  <a:lnTo>
                    <a:pt x="643" y="246"/>
                  </a:lnTo>
                  <a:lnTo>
                    <a:pt x="658" y="244"/>
                  </a:lnTo>
                  <a:lnTo>
                    <a:pt x="673" y="242"/>
                  </a:lnTo>
                  <a:lnTo>
                    <a:pt x="785" y="225"/>
                  </a:lnTo>
                  <a:lnTo>
                    <a:pt x="800" y="224"/>
                  </a:lnTo>
                  <a:lnTo>
                    <a:pt x="816" y="223"/>
                  </a:lnTo>
                  <a:lnTo>
                    <a:pt x="834" y="223"/>
                  </a:lnTo>
                  <a:lnTo>
                    <a:pt x="856" y="225"/>
                  </a:lnTo>
                  <a:lnTo>
                    <a:pt x="873" y="225"/>
                  </a:lnTo>
                  <a:lnTo>
                    <a:pt x="888" y="221"/>
                  </a:lnTo>
                  <a:lnTo>
                    <a:pt x="901" y="215"/>
                  </a:lnTo>
                  <a:lnTo>
                    <a:pt x="903" y="214"/>
                  </a:lnTo>
                  <a:lnTo>
                    <a:pt x="916" y="206"/>
                  </a:lnTo>
                  <a:lnTo>
                    <a:pt x="935" y="193"/>
                  </a:lnTo>
                  <a:lnTo>
                    <a:pt x="945" y="187"/>
                  </a:lnTo>
                  <a:lnTo>
                    <a:pt x="956" y="179"/>
                  </a:lnTo>
                  <a:lnTo>
                    <a:pt x="967" y="173"/>
                  </a:lnTo>
                  <a:lnTo>
                    <a:pt x="978" y="166"/>
                  </a:lnTo>
                  <a:lnTo>
                    <a:pt x="989" y="160"/>
                  </a:lnTo>
                  <a:lnTo>
                    <a:pt x="1001" y="155"/>
                  </a:lnTo>
                  <a:lnTo>
                    <a:pt x="1012" y="148"/>
                  </a:lnTo>
                  <a:lnTo>
                    <a:pt x="1023" y="141"/>
                  </a:lnTo>
                  <a:lnTo>
                    <a:pt x="1048" y="131"/>
                  </a:lnTo>
                  <a:lnTo>
                    <a:pt x="1062" y="124"/>
                  </a:lnTo>
                  <a:lnTo>
                    <a:pt x="1074" y="121"/>
                  </a:lnTo>
                  <a:lnTo>
                    <a:pt x="1088" y="115"/>
                  </a:lnTo>
                  <a:lnTo>
                    <a:pt x="1101" y="111"/>
                  </a:lnTo>
                  <a:lnTo>
                    <a:pt x="1116" y="106"/>
                  </a:lnTo>
                  <a:lnTo>
                    <a:pt x="1130" y="102"/>
                  </a:lnTo>
                  <a:lnTo>
                    <a:pt x="1153" y="97"/>
                  </a:lnTo>
                  <a:lnTo>
                    <a:pt x="1167" y="93"/>
                  </a:lnTo>
                  <a:lnTo>
                    <a:pt x="1170" y="92"/>
                  </a:lnTo>
                  <a:lnTo>
                    <a:pt x="1183" y="88"/>
                  </a:lnTo>
                  <a:lnTo>
                    <a:pt x="1199" y="82"/>
                  </a:lnTo>
                  <a:lnTo>
                    <a:pt x="1214" y="77"/>
                  </a:lnTo>
                  <a:lnTo>
                    <a:pt x="1232" y="69"/>
                  </a:lnTo>
                  <a:lnTo>
                    <a:pt x="1266" y="54"/>
                  </a:lnTo>
                  <a:lnTo>
                    <a:pt x="1284" y="46"/>
                  </a:lnTo>
                  <a:lnTo>
                    <a:pt x="1303" y="35"/>
                  </a:lnTo>
                  <a:lnTo>
                    <a:pt x="1317" y="27"/>
                  </a:lnTo>
                  <a:lnTo>
                    <a:pt x="1332" y="22"/>
                  </a:lnTo>
                  <a:lnTo>
                    <a:pt x="1346" y="2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5" name="Freeform 113"/>
            <p:cNvSpPr>
              <a:spLocks/>
            </p:cNvSpPr>
            <p:nvPr/>
          </p:nvSpPr>
          <p:spPr bwMode="auto">
            <a:xfrm>
              <a:off x="2883" y="1506"/>
              <a:ext cx="1489" cy="316"/>
            </a:xfrm>
            <a:custGeom>
              <a:avLst/>
              <a:gdLst>
                <a:gd name="T0" fmla="*/ 92 w 1441"/>
                <a:gd name="T1" fmla="*/ 347 h 377"/>
                <a:gd name="T2" fmla="*/ 121 w 1441"/>
                <a:gd name="T3" fmla="*/ 338 h 377"/>
                <a:gd name="T4" fmla="*/ 154 w 1441"/>
                <a:gd name="T5" fmla="*/ 332 h 377"/>
                <a:gd name="T6" fmla="*/ 190 w 1441"/>
                <a:gd name="T7" fmla="*/ 318 h 377"/>
                <a:gd name="T8" fmla="*/ 226 w 1441"/>
                <a:gd name="T9" fmla="*/ 286 h 377"/>
                <a:gd name="T10" fmla="*/ 255 w 1441"/>
                <a:gd name="T11" fmla="*/ 267 h 377"/>
                <a:gd name="T12" fmla="*/ 273 w 1441"/>
                <a:gd name="T13" fmla="*/ 265 h 377"/>
                <a:gd name="T14" fmla="*/ 309 w 1441"/>
                <a:gd name="T15" fmla="*/ 262 h 377"/>
                <a:gd name="T16" fmla="*/ 345 w 1441"/>
                <a:gd name="T17" fmla="*/ 258 h 377"/>
                <a:gd name="T18" fmla="*/ 367 w 1441"/>
                <a:gd name="T19" fmla="*/ 254 h 377"/>
                <a:gd name="T20" fmla="*/ 389 w 1441"/>
                <a:gd name="T21" fmla="*/ 249 h 377"/>
                <a:gd name="T22" fmla="*/ 412 w 1441"/>
                <a:gd name="T23" fmla="*/ 245 h 377"/>
                <a:gd name="T24" fmla="*/ 434 w 1441"/>
                <a:gd name="T25" fmla="*/ 240 h 377"/>
                <a:gd name="T26" fmla="*/ 469 w 1441"/>
                <a:gd name="T27" fmla="*/ 231 h 377"/>
                <a:gd name="T28" fmla="*/ 514 w 1441"/>
                <a:gd name="T29" fmla="*/ 215 h 377"/>
                <a:gd name="T30" fmla="*/ 531 w 1441"/>
                <a:gd name="T31" fmla="*/ 210 h 377"/>
                <a:gd name="T32" fmla="*/ 561 w 1441"/>
                <a:gd name="T33" fmla="*/ 206 h 377"/>
                <a:gd name="T34" fmla="*/ 607 w 1441"/>
                <a:gd name="T35" fmla="*/ 215 h 377"/>
                <a:gd name="T36" fmla="*/ 644 w 1441"/>
                <a:gd name="T37" fmla="*/ 223 h 377"/>
                <a:gd name="T38" fmla="*/ 728 w 1441"/>
                <a:gd name="T39" fmla="*/ 232 h 377"/>
                <a:gd name="T40" fmla="*/ 811 w 1441"/>
                <a:gd name="T41" fmla="*/ 241 h 377"/>
                <a:gd name="T42" fmla="*/ 851 w 1441"/>
                <a:gd name="T43" fmla="*/ 252 h 377"/>
                <a:gd name="T44" fmla="*/ 899 w 1441"/>
                <a:gd name="T45" fmla="*/ 267 h 377"/>
                <a:gd name="T46" fmla="*/ 929 w 1441"/>
                <a:gd name="T47" fmla="*/ 262 h 377"/>
                <a:gd name="T48" fmla="*/ 943 w 1441"/>
                <a:gd name="T49" fmla="*/ 253 h 377"/>
                <a:gd name="T50" fmla="*/ 972 w 1441"/>
                <a:gd name="T51" fmla="*/ 235 h 377"/>
                <a:gd name="T52" fmla="*/ 990 w 1441"/>
                <a:gd name="T53" fmla="*/ 224 h 377"/>
                <a:gd name="T54" fmla="*/ 1010 w 1441"/>
                <a:gd name="T55" fmla="*/ 212 h 377"/>
                <a:gd name="T56" fmla="*/ 1030 w 1441"/>
                <a:gd name="T57" fmla="*/ 202 h 377"/>
                <a:gd name="T58" fmla="*/ 1061 w 1441"/>
                <a:gd name="T59" fmla="*/ 186 h 377"/>
                <a:gd name="T60" fmla="*/ 1083 w 1441"/>
                <a:gd name="T61" fmla="*/ 176 h 377"/>
                <a:gd name="T62" fmla="*/ 1106 w 1441"/>
                <a:gd name="T63" fmla="*/ 166 h 377"/>
                <a:gd name="T64" fmla="*/ 1130 w 1441"/>
                <a:gd name="T65" fmla="*/ 156 h 377"/>
                <a:gd name="T66" fmla="*/ 1167 w 1441"/>
                <a:gd name="T67" fmla="*/ 147 h 377"/>
                <a:gd name="T68" fmla="*/ 1183 w 1441"/>
                <a:gd name="T69" fmla="*/ 140 h 377"/>
                <a:gd name="T70" fmla="*/ 1214 w 1441"/>
                <a:gd name="T71" fmla="*/ 121 h 377"/>
                <a:gd name="T72" fmla="*/ 1250 w 1441"/>
                <a:gd name="T73" fmla="*/ 90 h 377"/>
                <a:gd name="T74" fmla="*/ 1284 w 1441"/>
                <a:gd name="T75" fmla="*/ 69 h 377"/>
                <a:gd name="T76" fmla="*/ 1317 w 1441"/>
                <a:gd name="T77" fmla="*/ 51 h 377"/>
                <a:gd name="T78" fmla="*/ 1346 w 1441"/>
                <a:gd name="T79" fmla="*/ 3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47"/>
                  </a:lnTo>
                  <a:lnTo>
                    <a:pt x="106" y="342"/>
                  </a:lnTo>
                  <a:lnTo>
                    <a:pt x="121" y="338"/>
                  </a:lnTo>
                  <a:lnTo>
                    <a:pt x="135" y="336"/>
                  </a:lnTo>
                  <a:lnTo>
                    <a:pt x="154" y="332"/>
                  </a:lnTo>
                  <a:lnTo>
                    <a:pt x="172" y="326"/>
                  </a:lnTo>
                  <a:lnTo>
                    <a:pt x="190" y="318"/>
                  </a:lnTo>
                  <a:lnTo>
                    <a:pt x="207" y="304"/>
                  </a:lnTo>
                  <a:lnTo>
                    <a:pt x="226" y="286"/>
                  </a:lnTo>
                  <a:lnTo>
                    <a:pt x="240" y="275"/>
                  </a:lnTo>
                  <a:lnTo>
                    <a:pt x="255" y="267"/>
                  </a:lnTo>
                  <a:lnTo>
                    <a:pt x="269" y="265"/>
                  </a:lnTo>
                  <a:lnTo>
                    <a:pt x="273" y="265"/>
                  </a:lnTo>
                  <a:lnTo>
                    <a:pt x="285" y="263"/>
                  </a:lnTo>
                  <a:lnTo>
                    <a:pt x="309" y="262"/>
                  </a:lnTo>
                  <a:lnTo>
                    <a:pt x="321" y="261"/>
                  </a:lnTo>
                  <a:lnTo>
                    <a:pt x="345" y="258"/>
                  </a:lnTo>
                  <a:lnTo>
                    <a:pt x="356" y="256"/>
                  </a:lnTo>
                  <a:lnTo>
                    <a:pt x="367" y="254"/>
                  </a:lnTo>
                  <a:lnTo>
                    <a:pt x="379" y="252"/>
                  </a:lnTo>
                  <a:lnTo>
                    <a:pt x="389" y="249"/>
                  </a:lnTo>
                  <a:lnTo>
                    <a:pt x="401" y="248"/>
                  </a:lnTo>
                  <a:lnTo>
                    <a:pt x="412" y="245"/>
                  </a:lnTo>
                  <a:lnTo>
                    <a:pt x="423" y="242"/>
                  </a:lnTo>
                  <a:lnTo>
                    <a:pt x="434" y="240"/>
                  </a:lnTo>
                  <a:lnTo>
                    <a:pt x="447" y="237"/>
                  </a:lnTo>
                  <a:lnTo>
                    <a:pt x="469" y="231"/>
                  </a:lnTo>
                  <a:lnTo>
                    <a:pt x="492" y="224"/>
                  </a:lnTo>
                  <a:lnTo>
                    <a:pt x="514" y="215"/>
                  </a:lnTo>
                  <a:lnTo>
                    <a:pt x="528" y="210"/>
                  </a:lnTo>
                  <a:lnTo>
                    <a:pt x="531" y="210"/>
                  </a:lnTo>
                  <a:lnTo>
                    <a:pt x="545" y="206"/>
                  </a:lnTo>
                  <a:lnTo>
                    <a:pt x="561" y="206"/>
                  </a:lnTo>
                  <a:lnTo>
                    <a:pt x="580" y="210"/>
                  </a:lnTo>
                  <a:lnTo>
                    <a:pt x="607" y="215"/>
                  </a:lnTo>
                  <a:lnTo>
                    <a:pt x="626" y="220"/>
                  </a:lnTo>
                  <a:lnTo>
                    <a:pt x="644" y="223"/>
                  </a:lnTo>
                  <a:lnTo>
                    <a:pt x="663" y="225"/>
                  </a:lnTo>
                  <a:lnTo>
                    <a:pt x="728" y="232"/>
                  </a:lnTo>
                  <a:lnTo>
                    <a:pt x="793" y="238"/>
                  </a:lnTo>
                  <a:lnTo>
                    <a:pt x="811" y="241"/>
                  </a:lnTo>
                  <a:lnTo>
                    <a:pt x="830" y="245"/>
                  </a:lnTo>
                  <a:lnTo>
                    <a:pt x="851" y="252"/>
                  </a:lnTo>
                  <a:lnTo>
                    <a:pt x="880" y="262"/>
                  </a:lnTo>
                  <a:lnTo>
                    <a:pt x="899" y="267"/>
                  </a:lnTo>
                  <a:lnTo>
                    <a:pt x="916" y="267"/>
                  </a:lnTo>
                  <a:lnTo>
                    <a:pt x="929" y="262"/>
                  </a:lnTo>
                  <a:lnTo>
                    <a:pt x="932" y="261"/>
                  </a:lnTo>
                  <a:lnTo>
                    <a:pt x="943" y="253"/>
                  </a:lnTo>
                  <a:lnTo>
                    <a:pt x="964" y="240"/>
                  </a:lnTo>
                  <a:lnTo>
                    <a:pt x="972" y="235"/>
                  </a:lnTo>
                  <a:lnTo>
                    <a:pt x="982" y="229"/>
                  </a:lnTo>
                  <a:lnTo>
                    <a:pt x="990" y="224"/>
                  </a:lnTo>
                  <a:lnTo>
                    <a:pt x="1000" y="219"/>
                  </a:lnTo>
                  <a:lnTo>
                    <a:pt x="1010" y="212"/>
                  </a:lnTo>
                  <a:lnTo>
                    <a:pt x="1019" y="207"/>
                  </a:lnTo>
                  <a:lnTo>
                    <a:pt x="1030" y="202"/>
                  </a:lnTo>
                  <a:lnTo>
                    <a:pt x="1040" y="197"/>
                  </a:lnTo>
                  <a:lnTo>
                    <a:pt x="1061" y="186"/>
                  </a:lnTo>
                  <a:lnTo>
                    <a:pt x="1072" y="181"/>
                  </a:lnTo>
                  <a:lnTo>
                    <a:pt x="1083" y="176"/>
                  </a:lnTo>
                  <a:lnTo>
                    <a:pt x="1092" y="170"/>
                  </a:lnTo>
                  <a:lnTo>
                    <a:pt x="1106" y="166"/>
                  </a:lnTo>
                  <a:lnTo>
                    <a:pt x="1117" y="161"/>
                  </a:lnTo>
                  <a:lnTo>
                    <a:pt x="1130" y="156"/>
                  </a:lnTo>
                  <a:lnTo>
                    <a:pt x="1153" y="151"/>
                  </a:lnTo>
                  <a:lnTo>
                    <a:pt x="1167" y="147"/>
                  </a:lnTo>
                  <a:lnTo>
                    <a:pt x="1170" y="145"/>
                  </a:lnTo>
                  <a:lnTo>
                    <a:pt x="1183" y="140"/>
                  </a:lnTo>
                  <a:lnTo>
                    <a:pt x="1199" y="132"/>
                  </a:lnTo>
                  <a:lnTo>
                    <a:pt x="1214" y="121"/>
                  </a:lnTo>
                  <a:lnTo>
                    <a:pt x="1232" y="105"/>
                  </a:lnTo>
                  <a:lnTo>
                    <a:pt x="1250" y="90"/>
                  </a:lnTo>
                  <a:lnTo>
                    <a:pt x="1266" y="80"/>
                  </a:lnTo>
                  <a:lnTo>
                    <a:pt x="1284" y="69"/>
                  </a:lnTo>
                  <a:lnTo>
                    <a:pt x="1303" y="59"/>
                  </a:lnTo>
                  <a:lnTo>
                    <a:pt x="1317" y="51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6" name="Freeform 114"/>
            <p:cNvSpPr>
              <a:spLocks/>
            </p:cNvSpPr>
            <p:nvPr/>
          </p:nvSpPr>
          <p:spPr bwMode="auto">
            <a:xfrm>
              <a:off x="2883" y="1439"/>
              <a:ext cx="1489" cy="476"/>
            </a:xfrm>
            <a:custGeom>
              <a:avLst/>
              <a:gdLst>
                <a:gd name="T0" fmla="*/ 92 w 1441"/>
                <a:gd name="T1" fmla="*/ 484 h 568"/>
                <a:gd name="T2" fmla="*/ 121 w 1441"/>
                <a:gd name="T3" fmla="*/ 492 h 568"/>
                <a:gd name="T4" fmla="*/ 154 w 1441"/>
                <a:gd name="T5" fmla="*/ 498 h 568"/>
                <a:gd name="T6" fmla="*/ 190 w 1441"/>
                <a:gd name="T7" fmla="*/ 511 h 568"/>
                <a:gd name="T8" fmla="*/ 226 w 1441"/>
                <a:gd name="T9" fmla="*/ 544 h 568"/>
                <a:gd name="T10" fmla="*/ 255 w 1441"/>
                <a:gd name="T11" fmla="*/ 562 h 568"/>
                <a:gd name="T12" fmla="*/ 273 w 1441"/>
                <a:gd name="T13" fmla="*/ 566 h 568"/>
                <a:gd name="T14" fmla="*/ 309 w 1441"/>
                <a:gd name="T15" fmla="*/ 566 h 568"/>
                <a:gd name="T16" fmla="*/ 349 w 1441"/>
                <a:gd name="T17" fmla="*/ 568 h 568"/>
                <a:gd name="T18" fmla="*/ 387 w 1441"/>
                <a:gd name="T19" fmla="*/ 566 h 568"/>
                <a:gd name="T20" fmla="*/ 427 w 1441"/>
                <a:gd name="T21" fmla="*/ 561 h 568"/>
                <a:gd name="T22" fmla="*/ 466 w 1441"/>
                <a:gd name="T23" fmla="*/ 554 h 568"/>
                <a:gd name="T24" fmla="*/ 505 w 1441"/>
                <a:gd name="T25" fmla="*/ 545 h 568"/>
                <a:gd name="T26" fmla="*/ 542 w 1441"/>
                <a:gd name="T27" fmla="*/ 535 h 568"/>
                <a:gd name="T28" fmla="*/ 579 w 1441"/>
                <a:gd name="T29" fmla="*/ 519 h 568"/>
                <a:gd name="T30" fmla="*/ 615 w 1441"/>
                <a:gd name="T31" fmla="*/ 503 h 568"/>
                <a:gd name="T32" fmla="*/ 648 w 1441"/>
                <a:gd name="T33" fmla="*/ 488 h 568"/>
                <a:gd name="T34" fmla="*/ 663 w 1441"/>
                <a:gd name="T35" fmla="*/ 478 h 568"/>
                <a:gd name="T36" fmla="*/ 677 w 1441"/>
                <a:gd name="T37" fmla="*/ 447 h 568"/>
                <a:gd name="T38" fmla="*/ 688 w 1441"/>
                <a:gd name="T39" fmla="*/ 402 h 568"/>
                <a:gd name="T40" fmla="*/ 702 w 1441"/>
                <a:gd name="T41" fmla="*/ 368 h 568"/>
                <a:gd name="T42" fmla="*/ 765 w 1441"/>
                <a:gd name="T43" fmla="*/ 245 h 568"/>
                <a:gd name="T44" fmla="*/ 780 w 1441"/>
                <a:gd name="T45" fmla="*/ 214 h 568"/>
                <a:gd name="T46" fmla="*/ 796 w 1441"/>
                <a:gd name="T47" fmla="*/ 176 h 568"/>
                <a:gd name="T48" fmla="*/ 815 w 1441"/>
                <a:gd name="T49" fmla="*/ 152 h 568"/>
                <a:gd name="T50" fmla="*/ 829 w 1441"/>
                <a:gd name="T51" fmla="*/ 142 h 568"/>
                <a:gd name="T52" fmla="*/ 861 w 1441"/>
                <a:gd name="T53" fmla="*/ 117 h 568"/>
                <a:gd name="T54" fmla="*/ 892 w 1441"/>
                <a:gd name="T55" fmla="*/ 96 h 568"/>
                <a:gd name="T56" fmla="*/ 924 w 1441"/>
                <a:gd name="T57" fmla="*/ 77 h 568"/>
                <a:gd name="T58" fmla="*/ 960 w 1441"/>
                <a:gd name="T59" fmla="*/ 60 h 568"/>
                <a:gd name="T60" fmla="*/ 994 w 1441"/>
                <a:gd name="T61" fmla="*/ 43 h 568"/>
                <a:gd name="T62" fmla="*/ 1032 w 1441"/>
                <a:gd name="T63" fmla="*/ 31 h 568"/>
                <a:gd name="T64" fmla="*/ 1070 w 1441"/>
                <a:gd name="T65" fmla="*/ 21 h 568"/>
                <a:gd name="T66" fmla="*/ 1109 w 1441"/>
                <a:gd name="T67" fmla="*/ 13 h 568"/>
                <a:gd name="T68" fmla="*/ 1153 w 1441"/>
                <a:gd name="T69" fmla="*/ 5 h 568"/>
                <a:gd name="T70" fmla="*/ 1170 w 1441"/>
                <a:gd name="T71" fmla="*/ 1 h 568"/>
                <a:gd name="T72" fmla="*/ 1199 w 1441"/>
                <a:gd name="T73" fmla="*/ 6 h 568"/>
                <a:gd name="T74" fmla="*/ 1232 w 1441"/>
                <a:gd name="T75" fmla="*/ 35 h 568"/>
                <a:gd name="T76" fmla="*/ 1266 w 1441"/>
                <a:gd name="T77" fmla="*/ 50 h 568"/>
                <a:gd name="T78" fmla="*/ 1303 w 1441"/>
                <a:gd name="T79" fmla="*/ 33 h 568"/>
                <a:gd name="T80" fmla="*/ 1332 w 1441"/>
                <a:gd name="T81" fmla="*/ 26 h 568"/>
                <a:gd name="T82" fmla="*/ 1441 w 1441"/>
                <a:gd name="T83" fmla="*/ 72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68">
                  <a:moveTo>
                    <a:pt x="0" y="452"/>
                  </a:moveTo>
                  <a:lnTo>
                    <a:pt x="92" y="484"/>
                  </a:lnTo>
                  <a:lnTo>
                    <a:pt x="106" y="488"/>
                  </a:lnTo>
                  <a:lnTo>
                    <a:pt x="121" y="492"/>
                  </a:lnTo>
                  <a:lnTo>
                    <a:pt x="135" y="494"/>
                  </a:lnTo>
                  <a:lnTo>
                    <a:pt x="154" y="498"/>
                  </a:lnTo>
                  <a:lnTo>
                    <a:pt x="172" y="502"/>
                  </a:lnTo>
                  <a:lnTo>
                    <a:pt x="190" y="511"/>
                  </a:lnTo>
                  <a:lnTo>
                    <a:pt x="207" y="526"/>
                  </a:lnTo>
                  <a:lnTo>
                    <a:pt x="226" y="544"/>
                  </a:lnTo>
                  <a:lnTo>
                    <a:pt x="240" y="556"/>
                  </a:lnTo>
                  <a:lnTo>
                    <a:pt x="255" y="562"/>
                  </a:lnTo>
                  <a:lnTo>
                    <a:pt x="269" y="566"/>
                  </a:lnTo>
                  <a:lnTo>
                    <a:pt x="273" y="566"/>
                  </a:lnTo>
                  <a:lnTo>
                    <a:pt x="285" y="566"/>
                  </a:lnTo>
                  <a:lnTo>
                    <a:pt x="309" y="566"/>
                  </a:lnTo>
                  <a:lnTo>
                    <a:pt x="329" y="568"/>
                  </a:lnTo>
                  <a:lnTo>
                    <a:pt x="349" y="568"/>
                  </a:lnTo>
                  <a:lnTo>
                    <a:pt x="368" y="566"/>
                  </a:lnTo>
                  <a:lnTo>
                    <a:pt x="387" y="566"/>
                  </a:lnTo>
                  <a:lnTo>
                    <a:pt x="408" y="564"/>
                  </a:lnTo>
                  <a:lnTo>
                    <a:pt x="427" y="561"/>
                  </a:lnTo>
                  <a:lnTo>
                    <a:pt x="447" y="558"/>
                  </a:lnTo>
                  <a:lnTo>
                    <a:pt x="466" y="554"/>
                  </a:lnTo>
                  <a:lnTo>
                    <a:pt x="485" y="551"/>
                  </a:lnTo>
                  <a:lnTo>
                    <a:pt x="505" y="545"/>
                  </a:lnTo>
                  <a:lnTo>
                    <a:pt x="522" y="540"/>
                  </a:lnTo>
                  <a:lnTo>
                    <a:pt x="542" y="535"/>
                  </a:lnTo>
                  <a:lnTo>
                    <a:pt x="560" y="527"/>
                  </a:lnTo>
                  <a:lnTo>
                    <a:pt x="579" y="519"/>
                  </a:lnTo>
                  <a:lnTo>
                    <a:pt x="597" y="513"/>
                  </a:lnTo>
                  <a:lnTo>
                    <a:pt x="615" y="503"/>
                  </a:lnTo>
                  <a:lnTo>
                    <a:pt x="636" y="494"/>
                  </a:lnTo>
                  <a:lnTo>
                    <a:pt x="648" y="488"/>
                  </a:lnTo>
                  <a:lnTo>
                    <a:pt x="652" y="486"/>
                  </a:lnTo>
                  <a:lnTo>
                    <a:pt x="663" y="478"/>
                  </a:lnTo>
                  <a:lnTo>
                    <a:pt x="672" y="464"/>
                  </a:lnTo>
                  <a:lnTo>
                    <a:pt x="677" y="447"/>
                  </a:lnTo>
                  <a:lnTo>
                    <a:pt x="684" y="421"/>
                  </a:lnTo>
                  <a:lnTo>
                    <a:pt x="688" y="402"/>
                  </a:lnTo>
                  <a:lnTo>
                    <a:pt x="694" y="384"/>
                  </a:lnTo>
                  <a:lnTo>
                    <a:pt x="702" y="368"/>
                  </a:lnTo>
                  <a:lnTo>
                    <a:pt x="758" y="261"/>
                  </a:lnTo>
                  <a:lnTo>
                    <a:pt x="765" y="245"/>
                  </a:lnTo>
                  <a:lnTo>
                    <a:pt x="772" y="231"/>
                  </a:lnTo>
                  <a:lnTo>
                    <a:pt x="780" y="214"/>
                  </a:lnTo>
                  <a:lnTo>
                    <a:pt x="789" y="191"/>
                  </a:lnTo>
                  <a:lnTo>
                    <a:pt x="796" y="176"/>
                  </a:lnTo>
                  <a:lnTo>
                    <a:pt x="804" y="162"/>
                  </a:lnTo>
                  <a:lnTo>
                    <a:pt x="815" y="152"/>
                  </a:lnTo>
                  <a:lnTo>
                    <a:pt x="816" y="151"/>
                  </a:lnTo>
                  <a:lnTo>
                    <a:pt x="829" y="142"/>
                  </a:lnTo>
                  <a:lnTo>
                    <a:pt x="847" y="127"/>
                  </a:lnTo>
                  <a:lnTo>
                    <a:pt x="861" y="117"/>
                  </a:lnTo>
                  <a:lnTo>
                    <a:pt x="876" y="106"/>
                  </a:lnTo>
                  <a:lnTo>
                    <a:pt x="892" y="96"/>
                  </a:lnTo>
                  <a:lnTo>
                    <a:pt x="909" y="86"/>
                  </a:lnTo>
                  <a:lnTo>
                    <a:pt x="924" y="77"/>
                  </a:lnTo>
                  <a:lnTo>
                    <a:pt x="942" y="68"/>
                  </a:lnTo>
                  <a:lnTo>
                    <a:pt x="960" y="60"/>
                  </a:lnTo>
                  <a:lnTo>
                    <a:pt x="976" y="51"/>
                  </a:lnTo>
                  <a:lnTo>
                    <a:pt x="994" y="43"/>
                  </a:lnTo>
                  <a:lnTo>
                    <a:pt x="1014" y="38"/>
                  </a:lnTo>
                  <a:lnTo>
                    <a:pt x="1032" y="31"/>
                  </a:lnTo>
                  <a:lnTo>
                    <a:pt x="1051" y="26"/>
                  </a:lnTo>
                  <a:lnTo>
                    <a:pt x="1070" y="21"/>
                  </a:lnTo>
                  <a:lnTo>
                    <a:pt x="1090" y="17"/>
                  </a:lnTo>
                  <a:lnTo>
                    <a:pt x="1109" y="13"/>
                  </a:lnTo>
                  <a:lnTo>
                    <a:pt x="1130" y="9"/>
                  </a:lnTo>
                  <a:lnTo>
                    <a:pt x="1153" y="5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0"/>
                  </a:lnTo>
                  <a:lnTo>
                    <a:pt x="1199" y="6"/>
                  </a:lnTo>
                  <a:lnTo>
                    <a:pt x="1214" y="17"/>
                  </a:lnTo>
                  <a:lnTo>
                    <a:pt x="1232" y="35"/>
                  </a:lnTo>
                  <a:lnTo>
                    <a:pt x="1250" y="46"/>
                  </a:lnTo>
                  <a:lnTo>
                    <a:pt x="1266" y="50"/>
                  </a:lnTo>
                  <a:lnTo>
                    <a:pt x="1284" y="43"/>
                  </a:lnTo>
                  <a:lnTo>
                    <a:pt x="1303" y="33"/>
                  </a:lnTo>
                  <a:lnTo>
                    <a:pt x="1317" y="27"/>
                  </a:lnTo>
                  <a:lnTo>
                    <a:pt x="1332" y="26"/>
                  </a:lnTo>
                  <a:lnTo>
                    <a:pt x="1346" y="30"/>
                  </a:lnTo>
                  <a:lnTo>
                    <a:pt x="1441" y="7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7" name="Freeform 115"/>
            <p:cNvSpPr>
              <a:spLocks/>
            </p:cNvSpPr>
            <p:nvPr/>
          </p:nvSpPr>
          <p:spPr bwMode="auto">
            <a:xfrm>
              <a:off x="2883" y="1484"/>
              <a:ext cx="1489" cy="382"/>
            </a:xfrm>
            <a:custGeom>
              <a:avLst/>
              <a:gdLst>
                <a:gd name="T0" fmla="*/ 92 w 1441"/>
                <a:gd name="T1" fmla="*/ 414 h 456"/>
                <a:gd name="T2" fmla="*/ 121 w 1441"/>
                <a:gd name="T3" fmla="*/ 418 h 456"/>
                <a:gd name="T4" fmla="*/ 154 w 1441"/>
                <a:gd name="T5" fmla="*/ 420 h 456"/>
                <a:gd name="T6" fmla="*/ 190 w 1441"/>
                <a:gd name="T7" fmla="*/ 427 h 456"/>
                <a:gd name="T8" fmla="*/ 226 w 1441"/>
                <a:gd name="T9" fmla="*/ 444 h 456"/>
                <a:gd name="T10" fmla="*/ 255 w 1441"/>
                <a:gd name="T11" fmla="*/ 453 h 456"/>
                <a:gd name="T12" fmla="*/ 273 w 1441"/>
                <a:gd name="T13" fmla="*/ 455 h 456"/>
                <a:gd name="T14" fmla="*/ 309 w 1441"/>
                <a:gd name="T15" fmla="*/ 456 h 456"/>
                <a:gd name="T16" fmla="*/ 345 w 1441"/>
                <a:gd name="T17" fmla="*/ 456 h 456"/>
                <a:gd name="T18" fmla="*/ 379 w 1441"/>
                <a:gd name="T19" fmla="*/ 455 h 456"/>
                <a:gd name="T20" fmla="*/ 415 w 1441"/>
                <a:gd name="T21" fmla="*/ 451 h 456"/>
                <a:gd name="T22" fmla="*/ 449 w 1441"/>
                <a:gd name="T23" fmla="*/ 444 h 456"/>
                <a:gd name="T24" fmla="*/ 484 w 1441"/>
                <a:gd name="T25" fmla="*/ 436 h 456"/>
                <a:gd name="T26" fmla="*/ 518 w 1441"/>
                <a:gd name="T27" fmla="*/ 426 h 456"/>
                <a:gd name="T28" fmla="*/ 551 w 1441"/>
                <a:gd name="T29" fmla="*/ 414 h 456"/>
                <a:gd name="T30" fmla="*/ 585 w 1441"/>
                <a:gd name="T31" fmla="*/ 400 h 456"/>
                <a:gd name="T32" fmla="*/ 619 w 1441"/>
                <a:gd name="T33" fmla="*/ 388 h 456"/>
                <a:gd name="T34" fmla="*/ 634 w 1441"/>
                <a:gd name="T35" fmla="*/ 380 h 456"/>
                <a:gd name="T36" fmla="*/ 654 w 1441"/>
                <a:gd name="T37" fmla="*/ 356 h 456"/>
                <a:gd name="T38" fmla="*/ 674 w 1441"/>
                <a:gd name="T39" fmla="*/ 325 h 456"/>
                <a:gd name="T40" fmla="*/ 694 w 1441"/>
                <a:gd name="T41" fmla="*/ 301 h 456"/>
                <a:gd name="T42" fmla="*/ 768 w 1441"/>
                <a:gd name="T43" fmla="*/ 224 h 456"/>
                <a:gd name="T44" fmla="*/ 789 w 1441"/>
                <a:gd name="T45" fmla="*/ 203 h 456"/>
                <a:gd name="T46" fmla="*/ 814 w 1441"/>
                <a:gd name="T47" fmla="*/ 179 h 456"/>
                <a:gd name="T48" fmla="*/ 834 w 1441"/>
                <a:gd name="T49" fmla="*/ 160 h 456"/>
                <a:gd name="T50" fmla="*/ 848 w 1441"/>
                <a:gd name="T51" fmla="*/ 148 h 456"/>
                <a:gd name="T52" fmla="*/ 878 w 1441"/>
                <a:gd name="T53" fmla="*/ 126 h 456"/>
                <a:gd name="T54" fmla="*/ 905 w 1441"/>
                <a:gd name="T55" fmla="*/ 107 h 456"/>
                <a:gd name="T56" fmla="*/ 934 w 1441"/>
                <a:gd name="T57" fmla="*/ 90 h 456"/>
                <a:gd name="T58" fmla="*/ 963 w 1441"/>
                <a:gd name="T59" fmla="*/ 73 h 456"/>
                <a:gd name="T60" fmla="*/ 994 w 1441"/>
                <a:gd name="T61" fmla="*/ 60 h 456"/>
                <a:gd name="T62" fmla="*/ 1026 w 1441"/>
                <a:gd name="T63" fmla="*/ 46 h 456"/>
                <a:gd name="T64" fmla="*/ 1059 w 1441"/>
                <a:gd name="T65" fmla="*/ 34 h 456"/>
                <a:gd name="T66" fmla="*/ 1092 w 1441"/>
                <a:gd name="T67" fmla="*/ 25 h 456"/>
                <a:gd name="T68" fmla="*/ 1130 w 1441"/>
                <a:gd name="T69" fmla="*/ 17 h 456"/>
                <a:gd name="T70" fmla="*/ 1170 w 1441"/>
                <a:gd name="T71" fmla="*/ 8 h 456"/>
                <a:gd name="T72" fmla="*/ 1199 w 1441"/>
                <a:gd name="T73" fmla="*/ 8 h 456"/>
                <a:gd name="T74" fmla="*/ 1232 w 1441"/>
                <a:gd name="T75" fmla="*/ 21 h 456"/>
                <a:gd name="T76" fmla="*/ 1266 w 1441"/>
                <a:gd name="T77" fmla="*/ 25 h 456"/>
                <a:gd name="T78" fmla="*/ 1303 w 1441"/>
                <a:gd name="T79" fmla="*/ 9 h 456"/>
                <a:gd name="T80" fmla="*/ 1332 w 1441"/>
                <a:gd name="T81" fmla="*/ 0 h 456"/>
                <a:gd name="T82" fmla="*/ 1441 w 1441"/>
                <a:gd name="T83" fmla="*/ 21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56">
                  <a:moveTo>
                    <a:pt x="0" y="398"/>
                  </a:moveTo>
                  <a:lnTo>
                    <a:pt x="92" y="414"/>
                  </a:lnTo>
                  <a:lnTo>
                    <a:pt x="106" y="417"/>
                  </a:lnTo>
                  <a:lnTo>
                    <a:pt x="121" y="418"/>
                  </a:lnTo>
                  <a:lnTo>
                    <a:pt x="135" y="419"/>
                  </a:lnTo>
                  <a:lnTo>
                    <a:pt x="154" y="420"/>
                  </a:lnTo>
                  <a:lnTo>
                    <a:pt x="172" y="423"/>
                  </a:lnTo>
                  <a:lnTo>
                    <a:pt x="190" y="427"/>
                  </a:lnTo>
                  <a:lnTo>
                    <a:pt x="207" y="435"/>
                  </a:lnTo>
                  <a:lnTo>
                    <a:pt x="226" y="444"/>
                  </a:lnTo>
                  <a:lnTo>
                    <a:pt x="240" y="451"/>
                  </a:lnTo>
                  <a:lnTo>
                    <a:pt x="255" y="453"/>
                  </a:lnTo>
                  <a:lnTo>
                    <a:pt x="269" y="455"/>
                  </a:lnTo>
                  <a:lnTo>
                    <a:pt x="273" y="455"/>
                  </a:lnTo>
                  <a:lnTo>
                    <a:pt x="285" y="456"/>
                  </a:lnTo>
                  <a:lnTo>
                    <a:pt x="309" y="456"/>
                  </a:lnTo>
                  <a:lnTo>
                    <a:pt x="327" y="456"/>
                  </a:lnTo>
                  <a:lnTo>
                    <a:pt x="345" y="456"/>
                  </a:lnTo>
                  <a:lnTo>
                    <a:pt x="362" y="455"/>
                  </a:lnTo>
                  <a:lnTo>
                    <a:pt x="379" y="455"/>
                  </a:lnTo>
                  <a:lnTo>
                    <a:pt x="397" y="452"/>
                  </a:lnTo>
                  <a:lnTo>
                    <a:pt x="415" y="451"/>
                  </a:lnTo>
                  <a:lnTo>
                    <a:pt x="431" y="447"/>
                  </a:lnTo>
                  <a:lnTo>
                    <a:pt x="449" y="444"/>
                  </a:lnTo>
                  <a:lnTo>
                    <a:pt x="466" y="440"/>
                  </a:lnTo>
                  <a:lnTo>
                    <a:pt x="484" y="436"/>
                  </a:lnTo>
                  <a:lnTo>
                    <a:pt x="502" y="431"/>
                  </a:lnTo>
                  <a:lnTo>
                    <a:pt x="518" y="426"/>
                  </a:lnTo>
                  <a:lnTo>
                    <a:pt x="535" y="420"/>
                  </a:lnTo>
                  <a:lnTo>
                    <a:pt x="551" y="414"/>
                  </a:lnTo>
                  <a:lnTo>
                    <a:pt x="568" y="407"/>
                  </a:lnTo>
                  <a:lnTo>
                    <a:pt x="585" y="400"/>
                  </a:lnTo>
                  <a:lnTo>
                    <a:pt x="607" y="393"/>
                  </a:lnTo>
                  <a:lnTo>
                    <a:pt x="619" y="388"/>
                  </a:lnTo>
                  <a:lnTo>
                    <a:pt x="622" y="385"/>
                  </a:lnTo>
                  <a:lnTo>
                    <a:pt x="634" y="380"/>
                  </a:lnTo>
                  <a:lnTo>
                    <a:pt x="645" y="369"/>
                  </a:lnTo>
                  <a:lnTo>
                    <a:pt x="654" y="356"/>
                  </a:lnTo>
                  <a:lnTo>
                    <a:pt x="665" y="338"/>
                  </a:lnTo>
                  <a:lnTo>
                    <a:pt x="674" y="325"/>
                  </a:lnTo>
                  <a:lnTo>
                    <a:pt x="683" y="312"/>
                  </a:lnTo>
                  <a:lnTo>
                    <a:pt x="694" y="301"/>
                  </a:lnTo>
                  <a:lnTo>
                    <a:pt x="731" y="263"/>
                  </a:lnTo>
                  <a:lnTo>
                    <a:pt x="768" y="224"/>
                  </a:lnTo>
                  <a:lnTo>
                    <a:pt x="779" y="213"/>
                  </a:lnTo>
                  <a:lnTo>
                    <a:pt x="789" y="203"/>
                  </a:lnTo>
                  <a:lnTo>
                    <a:pt x="798" y="194"/>
                  </a:lnTo>
                  <a:lnTo>
                    <a:pt x="814" y="179"/>
                  </a:lnTo>
                  <a:lnTo>
                    <a:pt x="823" y="167"/>
                  </a:lnTo>
                  <a:lnTo>
                    <a:pt x="834" y="160"/>
                  </a:lnTo>
                  <a:lnTo>
                    <a:pt x="845" y="149"/>
                  </a:lnTo>
                  <a:lnTo>
                    <a:pt x="848" y="148"/>
                  </a:lnTo>
                  <a:lnTo>
                    <a:pt x="859" y="140"/>
                  </a:lnTo>
                  <a:lnTo>
                    <a:pt x="878" y="126"/>
                  </a:lnTo>
                  <a:lnTo>
                    <a:pt x="891" y="116"/>
                  </a:lnTo>
                  <a:lnTo>
                    <a:pt x="905" y="107"/>
                  </a:lnTo>
                  <a:lnTo>
                    <a:pt x="918" y="98"/>
                  </a:lnTo>
                  <a:lnTo>
                    <a:pt x="934" y="90"/>
                  </a:lnTo>
                  <a:lnTo>
                    <a:pt x="947" y="82"/>
                  </a:lnTo>
                  <a:lnTo>
                    <a:pt x="963" y="73"/>
                  </a:lnTo>
                  <a:lnTo>
                    <a:pt x="978" y="67"/>
                  </a:lnTo>
                  <a:lnTo>
                    <a:pt x="994" y="60"/>
                  </a:lnTo>
                  <a:lnTo>
                    <a:pt x="1010" y="52"/>
                  </a:lnTo>
                  <a:lnTo>
                    <a:pt x="1026" y="46"/>
                  </a:lnTo>
                  <a:lnTo>
                    <a:pt x="1043" y="39"/>
                  </a:lnTo>
                  <a:lnTo>
                    <a:pt x="1059" y="34"/>
                  </a:lnTo>
                  <a:lnTo>
                    <a:pt x="1076" y="29"/>
                  </a:lnTo>
                  <a:lnTo>
                    <a:pt x="1092" y="25"/>
                  </a:lnTo>
                  <a:lnTo>
                    <a:pt x="1112" y="21"/>
                  </a:lnTo>
                  <a:lnTo>
                    <a:pt x="1130" y="17"/>
                  </a:lnTo>
                  <a:lnTo>
                    <a:pt x="1153" y="11"/>
                  </a:lnTo>
                  <a:lnTo>
                    <a:pt x="1170" y="8"/>
                  </a:lnTo>
                  <a:lnTo>
                    <a:pt x="1183" y="6"/>
                  </a:lnTo>
                  <a:lnTo>
                    <a:pt x="1199" y="8"/>
                  </a:lnTo>
                  <a:lnTo>
                    <a:pt x="1214" y="13"/>
                  </a:lnTo>
                  <a:lnTo>
                    <a:pt x="1232" y="21"/>
                  </a:lnTo>
                  <a:lnTo>
                    <a:pt x="1250" y="26"/>
                  </a:lnTo>
                  <a:lnTo>
                    <a:pt x="1266" y="25"/>
                  </a:lnTo>
                  <a:lnTo>
                    <a:pt x="1284" y="18"/>
                  </a:lnTo>
                  <a:lnTo>
                    <a:pt x="1303" y="9"/>
                  </a:lnTo>
                  <a:lnTo>
                    <a:pt x="1317" y="1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8" name="Freeform 116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309 w 1441"/>
                <a:gd name="T1" fmla="*/ 377 h 377"/>
                <a:gd name="T2" fmla="*/ 340 w 1441"/>
                <a:gd name="T3" fmla="*/ 377 h 377"/>
                <a:gd name="T4" fmla="*/ 371 w 1441"/>
                <a:gd name="T5" fmla="*/ 375 h 377"/>
                <a:gd name="T6" fmla="*/ 418 w 1441"/>
                <a:gd name="T7" fmla="*/ 368 h 377"/>
                <a:gd name="T8" fmla="*/ 448 w 1441"/>
                <a:gd name="T9" fmla="*/ 363 h 377"/>
                <a:gd name="T10" fmla="*/ 480 w 1441"/>
                <a:gd name="T11" fmla="*/ 356 h 377"/>
                <a:gd name="T12" fmla="*/ 510 w 1441"/>
                <a:gd name="T13" fmla="*/ 347 h 377"/>
                <a:gd name="T14" fmla="*/ 539 w 1441"/>
                <a:gd name="T15" fmla="*/ 337 h 377"/>
                <a:gd name="T16" fmla="*/ 576 w 1441"/>
                <a:gd name="T17" fmla="*/ 322 h 377"/>
                <a:gd name="T18" fmla="*/ 593 w 1441"/>
                <a:gd name="T19" fmla="*/ 316 h 377"/>
                <a:gd name="T20" fmla="*/ 618 w 1441"/>
                <a:gd name="T21" fmla="*/ 304 h 377"/>
                <a:gd name="T22" fmla="*/ 645 w 1441"/>
                <a:gd name="T23" fmla="*/ 285 h 377"/>
                <a:gd name="T24" fmla="*/ 670 w 1441"/>
                <a:gd name="T25" fmla="*/ 271 h 377"/>
                <a:gd name="T26" fmla="*/ 778 w 1441"/>
                <a:gd name="T27" fmla="*/ 219 h 377"/>
                <a:gd name="T28" fmla="*/ 805 w 1441"/>
                <a:gd name="T29" fmla="*/ 207 h 377"/>
                <a:gd name="T30" fmla="*/ 837 w 1441"/>
                <a:gd name="T31" fmla="*/ 196 h 377"/>
                <a:gd name="T32" fmla="*/ 863 w 1441"/>
                <a:gd name="T33" fmla="*/ 186 h 377"/>
                <a:gd name="T34" fmla="*/ 878 w 1441"/>
                <a:gd name="T35" fmla="*/ 177 h 377"/>
                <a:gd name="T36" fmla="*/ 909 w 1441"/>
                <a:gd name="T37" fmla="*/ 156 h 377"/>
                <a:gd name="T38" fmla="*/ 932 w 1441"/>
                <a:gd name="T39" fmla="*/ 139 h 377"/>
                <a:gd name="T40" fmla="*/ 983 w 1441"/>
                <a:gd name="T41" fmla="*/ 110 h 377"/>
                <a:gd name="T42" fmla="*/ 1023 w 1441"/>
                <a:gd name="T43" fmla="*/ 89 h 377"/>
                <a:gd name="T44" fmla="*/ 1052 w 1441"/>
                <a:gd name="T45" fmla="*/ 77 h 377"/>
                <a:gd name="T46" fmla="*/ 1083 w 1441"/>
                <a:gd name="T47" fmla="*/ 67 h 377"/>
                <a:gd name="T48" fmla="*/ 1113 w 1441"/>
                <a:gd name="T49" fmla="*/ 59 h 377"/>
                <a:gd name="T50" fmla="*/ 1153 w 1441"/>
                <a:gd name="T51" fmla="*/ 47 h 377"/>
                <a:gd name="T52" fmla="*/ 1170 w 1441"/>
                <a:gd name="T53" fmla="*/ 44 h 377"/>
                <a:gd name="T54" fmla="*/ 1199 w 1441"/>
                <a:gd name="T55" fmla="*/ 39 h 377"/>
                <a:gd name="T56" fmla="*/ 1232 w 1441"/>
                <a:gd name="T57" fmla="*/ 38 h 377"/>
                <a:gd name="T58" fmla="*/ 1266 w 1441"/>
                <a:gd name="T59" fmla="*/ 31 h 377"/>
                <a:gd name="T60" fmla="*/ 1303 w 1441"/>
                <a:gd name="T61" fmla="*/ 13 h 377"/>
                <a:gd name="T62" fmla="*/ 1332 w 1441"/>
                <a:gd name="T63" fmla="*/ 2 h 377"/>
                <a:gd name="T64" fmla="*/ 1441 w 1441"/>
                <a:gd name="T65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309" y="377"/>
                  </a:lnTo>
                  <a:lnTo>
                    <a:pt x="325" y="377"/>
                  </a:lnTo>
                  <a:lnTo>
                    <a:pt x="340" y="377"/>
                  </a:lnTo>
                  <a:lnTo>
                    <a:pt x="356" y="377"/>
                  </a:lnTo>
                  <a:lnTo>
                    <a:pt x="371" y="375"/>
                  </a:lnTo>
                  <a:lnTo>
                    <a:pt x="387" y="373"/>
                  </a:lnTo>
                  <a:lnTo>
                    <a:pt x="418" y="368"/>
                  </a:lnTo>
                  <a:lnTo>
                    <a:pt x="433" y="365"/>
                  </a:lnTo>
                  <a:lnTo>
                    <a:pt x="448" y="363"/>
                  </a:lnTo>
                  <a:lnTo>
                    <a:pt x="465" y="360"/>
                  </a:lnTo>
                  <a:lnTo>
                    <a:pt x="480" y="356"/>
                  </a:lnTo>
                  <a:lnTo>
                    <a:pt x="495" y="351"/>
                  </a:lnTo>
                  <a:lnTo>
                    <a:pt x="510" y="347"/>
                  </a:lnTo>
                  <a:lnTo>
                    <a:pt x="525" y="342"/>
                  </a:lnTo>
                  <a:lnTo>
                    <a:pt x="539" y="337"/>
                  </a:lnTo>
                  <a:lnTo>
                    <a:pt x="554" y="330"/>
                  </a:lnTo>
                  <a:lnTo>
                    <a:pt x="576" y="322"/>
                  </a:lnTo>
                  <a:lnTo>
                    <a:pt x="589" y="317"/>
                  </a:lnTo>
                  <a:lnTo>
                    <a:pt x="593" y="316"/>
                  </a:lnTo>
                  <a:lnTo>
                    <a:pt x="605" y="309"/>
                  </a:lnTo>
                  <a:lnTo>
                    <a:pt x="618" y="304"/>
                  </a:lnTo>
                  <a:lnTo>
                    <a:pt x="630" y="296"/>
                  </a:lnTo>
                  <a:lnTo>
                    <a:pt x="645" y="285"/>
                  </a:lnTo>
                  <a:lnTo>
                    <a:pt x="659" y="279"/>
                  </a:lnTo>
                  <a:lnTo>
                    <a:pt x="670" y="271"/>
                  </a:lnTo>
                  <a:lnTo>
                    <a:pt x="684" y="264"/>
                  </a:lnTo>
                  <a:lnTo>
                    <a:pt x="778" y="219"/>
                  </a:lnTo>
                  <a:lnTo>
                    <a:pt x="792" y="212"/>
                  </a:lnTo>
                  <a:lnTo>
                    <a:pt x="805" y="207"/>
                  </a:lnTo>
                  <a:lnTo>
                    <a:pt x="818" y="203"/>
                  </a:lnTo>
                  <a:lnTo>
                    <a:pt x="837" y="196"/>
                  </a:lnTo>
                  <a:lnTo>
                    <a:pt x="851" y="192"/>
                  </a:lnTo>
                  <a:lnTo>
                    <a:pt x="863" y="186"/>
                  </a:lnTo>
                  <a:lnTo>
                    <a:pt x="876" y="178"/>
                  </a:lnTo>
                  <a:lnTo>
                    <a:pt x="878" y="177"/>
                  </a:lnTo>
                  <a:lnTo>
                    <a:pt x="889" y="169"/>
                  </a:lnTo>
                  <a:lnTo>
                    <a:pt x="909" y="156"/>
                  </a:lnTo>
                  <a:lnTo>
                    <a:pt x="920" y="146"/>
                  </a:lnTo>
                  <a:lnTo>
                    <a:pt x="932" y="139"/>
                  </a:lnTo>
                  <a:lnTo>
                    <a:pt x="957" y="123"/>
                  </a:lnTo>
                  <a:lnTo>
                    <a:pt x="983" y="110"/>
                  </a:lnTo>
                  <a:lnTo>
                    <a:pt x="1010" y="95"/>
                  </a:lnTo>
                  <a:lnTo>
                    <a:pt x="1023" y="89"/>
                  </a:lnTo>
                  <a:lnTo>
                    <a:pt x="1038" y="82"/>
                  </a:lnTo>
                  <a:lnTo>
                    <a:pt x="1052" y="77"/>
                  </a:lnTo>
                  <a:lnTo>
                    <a:pt x="1067" y="72"/>
                  </a:lnTo>
                  <a:lnTo>
                    <a:pt x="1083" y="67"/>
                  </a:lnTo>
                  <a:lnTo>
                    <a:pt x="1098" y="63"/>
                  </a:lnTo>
                  <a:lnTo>
                    <a:pt x="1113" y="59"/>
                  </a:lnTo>
                  <a:lnTo>
                    <a:pt x="1130" y="53"/>
                  </a:lnTo>
                  <a:lnTo>
                    <a:pt x="1153" y="47"/>
                  </a:lnTo>
                  <a:lnTo>
                    <a:pt x="1167" y="44"/>
                  </a:lnTo>
                  <a:lnTo>
                    <a:pt x="1170" y="44"/>
                  </a:lnTo>
                  <a:lnTo>
                    <a:pt x="1183" y="42"/>
                  </a:lnTo>
                  <a:lnTo>
                    <a:pt x="1199" y="39"/>
                  </a:lnTo>
                  <a:lnTo>
                    <a:pt x="1214" y="38"/>
                  </a:lnTo>
                  <a:lnTo>
                    <a:pt x="1232" y="38"/>
                  </a:lnTo>
                  <a:lnTo>
                    <a:pt x="1250" y="36"/>
                  </a:lnTo>
                  <a:lnTo>
                    <a:pt x="1266" y="31"/>
                  </a:lnTo>
                  <a:lnTo>
                    <a:pt x="1284" y="23"/>
                  </a:lnTo>
                  <a:lnTo>
                    <a:pt x="1303" y="13"/>
                  </a:lnTo>
                  <a:lnTo>
                    <a:pt x="1317" y="6"/>
                  </a:lnTo>
                  <a:lnTo>
                    <a:pt x="1332" y="2"/>
                  </a:lnTo>
                  <a:lnTo>
                    <a:pt x="1346" y="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9" name="Freeform 117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92 w 1441"/>
                <a:gd name="T1" fmla="*/ 363 h 377"/>
                <a:gd name="T2" fmla="*/ 121 w 1441"/>
                <a:gd name="T3" fmla="*/ 359 h 377"/>
                <a:gd name="T4" fmla="*/ 154 w 1441"/>
                <a:gd name="T5" fmla="*/ 355 h 377"/>
                <a:gd name="T6" fmla="*/ 190 w 1441"/>
                <a:gd name="T7" fmla="*/ 348 h 377"/>
                <a:gd name="T8" fmla="*/ 226 w 1441"/>
                <a:gd name="T9" fmla="*/ 331 h 377"/>
                <a:gd name="T10" fmla="*/ 255 w 1441"/>
                <a:gd name="T11" fmla="*/ 323 h 377"/>
                <a:gd name="T12" fmla="*/ 273 w 1441"/>
                <a:gd name="T13" fmla="*/ 321 h 377"/>
                <a:gd name="T14" fmla="*/ 309 w 1441"/>
                <a:gd name="T15" fmla="*/ 321 h 377"/>
                <a:gd name="T16" fmla="*/ 350 w 1441"/>
                <a:gd name="T17" fmla="*/ 317 h 377"/>
                <a:gd name="T18" fmla="*/ 376 w 1441"/>
                <a:gd name="T19" fmla="*/ 314 h 377"/>
                <a:gd name="T20" fmla="*/ 404 w 1441"/>
                <a:gd name="T21" fmla="*/ 310 h 377"/>
                <a:gd name="T22" fmla="*/ 430 w 1441"/>
                <a:gd name="T23" fmla="*/ 306 h 377"/>
                <a:gd name="T24" fmla="*/ 456 w 1441"/>
                <a:gd name="T25" fmla="*/ 300 h 377"/>
                <a:gd name="T26" fmla="*/ 484 w 1441"/>
                <a:gd name="T27" fmla="*/ 292 h 377"/>
                <a:gd name="T28" fmla="*/ 510 w 1441"/>
                <a:gd name="T29" fmla="*/ 284 h 377"/>
                <a:gd name="T30" fmla="*/ 546 w 1441"/>
                <a:gd name="T31" fmla="*/ 271 h 377"/>
                <a:gd name="T32" fmla="*/ 561 w 1441"/>
                <a:gd name="T33" fmla="*/ 266 h 377"/>
                <a:gd name="T34" fmla="*/ 590 w 1441"/>
                <a:gd name="T35" fmla="*/ 258 h 377"/>
                <a:gd name="T36" fmla="*/ 626 w 1441"/>
                <a:gd name="T37" fmla="*/ 254 h 377"/>
                <a:gd name="T38" fmla="*/ 658 w 1441"/>
                <a:gd name="T39" fmla="*/ 250 h 377"/>
                <a:gd name="T40" fmla="*/ 731 w 1441"/>
                <a:gd name="T41" fmla="*/ 241 h 377"/>
                <a:gd name="T42" fmla="*/ 803 w 1441"/>
                <a:gd name="T43" fmla="*/ 232 h 377"/>
                <a:gd name="T44" fmla="*/ 836 w 1441"/>
                <a:gd name="T45" fmla="*/ 233 h 377"/>
                <a:gd name="T46" fmla="*/ 877 w 1441"/>
                <a:gd name="T47" fmla="*/ 236 h 377"/>
                <a:gd name="T48" fmla="*/ 905 w 1441"/>
                <a:gd name="T49" fmla="*/ 228 h 377"/>
                <a:gd name="T50" fmla="*/ 918 w 1441"/>
                <a:gd name="T51" fmla="*/ 217 h 377"/>
                <a:gd name="T52" fmla="*/ 949 w 1441"/>
                <a:gd name="T53" fmla="*/ 196 h 377"/>
                <a:gd name="T54" fmla="*/ 970 w 1441"/>
                <a:gd name="T55" fmla="*/ 184 h 377"/>
                <a:gd name="T56" fmla="*/ 992 w 1441"/>
                <a:gd name="T57" fmla="*/ 170 h 377"/>
                <a:gd name="T58" fmla="*/ 1014 w 1441"/>
                <a:gd name="T59" fmla="*/ 158 h 377"/>
                <a:gd name="T60" fmla="*/ 1050 w 1441"/>
                <a:gd name="T61" fmla="*/ 140 h 377"/>
                <a:gd name="T62" fmla="*/ 1088 w 1441"/>
                <a:gd name="T63" fmla="*/ 124 h 377"/>
                <a:gd name="T64" fmla="*/ 1130 w 1441"/>
                <a:gd name="T65" fmla="*/ 110 h 377"/>
                <a:gd name="T66" fmla="*/ 1167 w 1441"/>
                <a:gd name="T67" fmla="*/ 101 h 377"/>
                <a:gd name="T68" fmla="*/ 1183 w 1441"/>
                <a:gd name="T69" fmla="*/ 95 h 377"/>
                <a:gd name="T70" fmla="*/ 1214 w 1441"/>
                <a:gd name="T71" fmla="*/ 82 h 377"/>
                <a:gd name="T72" fmla="*/ 1266 w 1441"/>
                <a:gd name="T73" fmla="*/ 59 h 377"/>
                <a:gd name="T74" fmla="*/ 1303 w 1441"/>
                <a:gd name="T75" fmla="*/ 39 h 377"/>
                <a:gd name="T76" fmla="*/ 1332 w 1441"/>
                <a:gd name="T77" fmla="*/ 25 h 377"/>
                <a:gd name="T78" fmla="*/ 1441 w 1441"/>
                <a:gd name="T79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63"/>
                  </a:lnTo>
                  <a:lnTo>
                    <a:pt x="106" y="360"/>
                  </a:lnTo>
                  <a:lnTo>
                    <a:pt x="121" y="359"/>
                  </a:lnTo>
                  <a:lnTo>
                    <a:pt x="135" y="358"/>
                  </a:lnTo>
                  <a:lnTo>
                    <a:pt x="154" y="355"/>
                  </a:lnTo>
                  <a:lnTo>
                    <a:pt x="172" y="354"/>
                  </a:lnTo>
                  <a:lnTo>
                    <a:pt x="190" y="348"/>
                  </a:lnTo>
                  <a:lnTo>
                    <a:pt x="207" y="342"/>
                  </a:lnTo>
                  <a:lnTo>
                    <a:pt x="226" y="331"/>
                  </a:lnTo>
                  <a:lnTo>
                    <a:pt x="240" y="325"/>
                  </a:lnTo>
                  <a:lnTo>
                    <a:pt x="255" y="323"/>
                  </a:lnTo>
                  <a:lnTo>
                    <a:pt x="269" y="322"/>
                  </a:lnTo>
                  <a:lnTo>
                    <a:pt x="273" y="321"/>
                  </a:lnTo>
                  <a:lnTo>
                    <a:pt x="285" y="321"/>
                  </a:lnTo>
                  <a:lnTo>
                    <a:pt x="309" y="321"/>
                  </a:lnTo>
                  <a:lnTo>
                    <a:pt x="336" y="318"/>
                  </a:lnTo>
                  <a:lnTo>
                    <a:pt x="350" y="317"/>
                  </a:lnTo>
                  <a:lnTo>
                    <a:pt x="364" y="316"/>
                  </a:lnTo>
                  <a:lnTo>
                    <a:pt x="376" y="314"/>
                  </a:lnTo>
                  <a:lnTo>
                    <a:pt x="390" y="313"/>
                  </a:lnTo>
                  <a:lnTo>
                    <a:pt x="404" y="310"/>
                  </a:lnTo>
                  <a:lnTo>
                    <a:pt x="416" y="308"/>
                  </a:lnTo>
                  <a:lnTo>
                    <a:pt x="430" y="306"/>
                  </a:lnTo>
                  <a:lnTo>
                    <a:pt x="444" y="302"/>
                  </a:lnTo>
                  <a:lnTo>
                    <a:pt x="456" y="300"/>
                  </a:lnTo>
                  <a:lnTo>
                    <a:pt x="470" y="296"/>
                  </a:lnTo>
                  <a:lnTo>
                    <a:pt x="484" y="292"/>
                  </a:lnTo>
                  <a:lnTo>
                    <a:pt x="498" y="288"/>
                  </a:lnTo>
                  <a:lnTo>
                    <a:pt x="510" y="284"/>
                  </a:lnTo>
                  <a:lnTo>
                    <a:pt x="524" y="280"/>
                  </a:lnTo>
                  <a:lnTo>
                    <a:pt x="546" y="271"/>
                  </a:lnTo>
                  <a:lnTo>
                    <a:pt x="558" y="267"/>
                  </a:lnTo>
                  <a:lnTo>
                    <a:pt x="561" y="266"/>
                  </a:lnTo>
                  <a:lnTo>
                    <a:pt x="575" y="261"/>
                  </a:lnTo>
                  <a:lnTo>
                    <a:pt x="590" y="258"/>
                  </a:lnTo>
                  <a:lnTo>
                    <a:pt x="605" y="257"/>
                  </a:lnTo>
                  <a:lnTo>
                    <a:pt x="626" y="254"/>
                  </a:lnTo>
                  <a:lnTo>
                    <a:pt x="643" y="253"/>
                  </a:lnTo>
                  <a:lnTo>
                    <a:pt x="658" y="250"/>
                  </a:lnTo>
                  <a:lnTo>
                    <a:pt x="674" y="249"/>
                  </a:lnTo>
                  <a:lnTo>
                    <a:pt x="731" y="241"/>
                  </a:lnTo>
                  <a:lnTo>
                    <a:pt x="786" y="233"/>
                  </a:lnTo>
                  <a:lnTo>
                    <a:pt x="803" y="232"/>
                  </a:lnTo>
                  <a:lnTo>
                    <a:pt x="819" y="232"/>
                  </a:lnTo>
                  <a:lnTo>
                    <a:pt x="836" y="233"/>
                  </a:lnTo>
                  <a:lnTo>
                    <a:pt x="861" y="236"/>
                  </a:lnTo>
                  <a:lnTo>
                    <a:pt x="877" y="236"/>
                  </a:lnTo>
                  <a:lnTo>
                    <a:pt x="892" y="233"/>
                  </a:lnTo>
                  <a:lnTo>
                    <a:pt x="905" y="228"/>
                  </a:lnTo>
                  <a:lnTo>
                    <a:pt x="909" y="225"/>
                  </a:lnTo>
                  <a:lnTo>
                    <a:pt x="918" y="217"/>
                  </a:lnTo>
                  <a:lnTo>
                    <a:pt x="938" y="204"/>
                  </a:lnTo>
                  <a:lnTo>
                    <a:pt x="949" y="196"/>
                  </a:lnTo>
                  <a:lnTo>
                    <a:pt x="960" y="191"/>
                  </a:lnTo>
                  <a:lnTo>
                    <a:pt x="970" y="184"/>
                  </a:lnTo>
                  <a:lnTo>
                    <a:pt x="981" y="177"/>
                  </a:lnTo>
                  <a:lnTo>
                    <a:pt x="992" y="170"/>
                  </a:lnTo>
                  <a:lnTo>
                    <a:pt x="1003" y="165"/>
                  </a:lnTo>
                  <a:lnTo>
                    <a:pt x="1014" y="158"/>
                  </a:lnTo>
                  <a:lnTo>
                    <a:pt x="1026" y="153"/>
                  </a:lnTo>
                  <a:lnTo>
                    <a:pt x="1050" y="140"/>
                  </a:lnTo>
                  <a:lnTo>
                    <a:pt x="1076" y="129"/>
                  </a:lnTo>
                  <a:lnTo>
                    <a:pt x="1088" y="124"/>
                  </a:lnTo>
                  <a:lnTo>
                    <a:pt x="1116" y="115"/>
                  </a:lnTo>
                  <a:lnTo>
                    <a:pt x="1130" y="110"/>
                  </a:lnTo>
                  <a:lnTo>
                    <a:pt x="1153" y="103"/>
                  </a:lnTo>
                  <a:lnTo>
                    <a:pt x="1167" y="101"/>
                  </a:lnTo>
                  <a:lnTo>
                    <a:pt x="1170" y="99"/>
                  </a:lnTo>
                  <a:lnTo>
                    <a:pt x="1183" y="95"/>
                  </a:lnTo>
                  <a:lnTo>
                    <a:pt x="1199" y="89"/>
                  </a:lnTo>
                  <a:lnTo>
                    <a:pt x="1214" y="82"/>
                  </a:lnTo>
                  <a:lnTo>
                    <a:pt x="1232" y="74"/>
                  </a:lnTo>
                  <a:lnTo>
                    <a:pt x="1266" y="59"/>
                  </a:lnTo>
                  <a:lnTo>
                    <a:pt x="1284" y="48"/>
                  </a:lnTo>
                  <a:lnTo>
                    <a:pt x="1303" y="39"/>
                  </a:lnTo>
                  <a:lnTo>
                    <a:pt x="1317" y="31"/>
                  </a:lnTo>
                  <a:lnTo>
                    <a:pt x="1332" y="25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0" name="Freeform 118"/>
            <p:cNvSpPr>
              <a:spLocks/>
            </p:cNvSpPr>
            <p:nvPr/>
          </p:nvSpPr>
          <p:spPr bwMode="auto">
            <a:xfrm>
              <a:off x="2883" y="1502"/>
              <a:ext cx="1489" cy="315"/>
            </a:xfrm>
            <a:custGeom>
              <a:avLst/>
              <a:gdLst>
                <a:gd name="T0" fmla="*/ 92 w 1441"/>
                <a:gd name="T1" fmla="*/ 346 h 377"/>
                <a:gd name="T2" fmla="*/ 121 w 1441"/>
                <a:gd name="T3" fmla="*/ 338 h 377"/>
                <a:gd name="T4" fmla="*/ 154 w 1441"/>
                <a:gd name="T5" fmla="*/ 331 h 377"/>
                <a:gd name="T6" fmla="*/ 190 w 1441"/>
                <a:gd name="T7" fmla="*/ 318 h 377"/>
                <a:gd name="T8" fmla="*/ 226 w 1441"/>
                <a:gd name="T9" fmla="*/ 285 h 377"/>
                <a:gd name="T10" fmla="*/ 255 w 1441"/>
                <a:gd name="T11" fmla="*/ 267 h 377"/>
                <a:gd name="T12" fmla="*/ 273 w 1441"/>
                <a:gd name="T13" fmla="*/ 263 h 377"/>
                <a:gd name="T14" fmla="*/ 309 w 1441"/>
                <a:gd name="T15" fmla="*/ 261 h 377"/>
                <a:gd name="T16" fmla="*/ 332 w 1441"/>
                <a:gd name="T17" fmla="*/ 259 h 377"/>
                <a:gd name="T18" fmla="*/ 356 w 1441"/>
                <a:gd name="T19" fmla="*/ 257 h 377"/>
                <a:gd name="T20" fmla="*/ 378 w 1441"/>
                <a:gd name="T21" fmla="*/ 253 h 377"/>
                <a:gd name="T22" fmla="*/ 401 w 1441"/>
                <a:gd name="T23" fmla="*/ 249 h 377"/>
                <a:gd name="T24" fmla="*/ 423 w 1441"/>
                <a:gd name="T25" fmla="*/ 243 h 377"/>
                <a:gd name="T26" fmla="*/ 447 w 1441"/>
                <a:gd name="T27" fmla="*/ 240 h 377"/>
                <a:gd name="T28" fmla="*/ 469 w 1441"/>
                <a:gd name="T29" fmla="*/ 233 h 377"/>
                <a:gd name="T30" fmla="*/ 492 w 1441"/>
                <a:gd name="T31" fmla="*/ 228 h 377"/>
                <a:gd name="T32" fmla="*/ 527 w 1441"/>
                <a:gd name="T33" fmla="*/ 213 h 377"/>
                <a:gd name="T34" fmla="*/ 545 w 1441"/>
                <a:gd name="T35" fmla="*/ 209 h 377"/>
                <a:gd name="T36" fmla="*/ 580 w 1441"/>
                <a:gd name="T37" fmla="*/ 213 h 377"/>
                <a:gd name="T38" fmla="*/ 626 w 1441"/>
                <a:gd name="T39" fmla="*/ 225 h 377"/>
                <a:gd name="T40" fmla="*/ 663 w 1441"/>
                <a:gd name="T41" fmla="*/ 230 h 377"/>
                <a:gd name="T42" fmla="*/ 794 w 1441"/>
                <a:gd name="T43" fmla="*/ 246 h 377"/>
                <a:gd name="T44" fmla="*/ 833 w 1441"/>
                <a:gd name="T45" fmla="*/ 254 h 377"/>
                <a:gd name="T46" fmla="*/ 883 w 1441"/>
                <a:gd name="T47" fmla="*/ 271 h 377"/>
                <a:gd name="T48" fmla="*/ 920 w 1441"/>
                <a:gd name="T49" fmla="*/ 278 h 377"/>
                <a:gd name="T50" fmla="*/ 936 w 1441"/>
                <a:gd name="T51" fmla="*/ 271 h 377"/>
                <a:gd name="T52" fmla="*/ 967 w 1441"/>
                <a:gd name="T53" fmla="*/ 250 h 377"/>
                <a:gd name="T54" fmla="*/ 985 w 1441"/>
                <a:gd name="T55" fmla="*/ 240 h 377"/>
                <a:gd name="T56" fmla="*/ 1003 w 1441"/>
                <a:gd name="T57" fmla="*/ 228 h 377"/>
                <a:gd name="T58" fmla="*/ 1022 w 1441"/>
                <a:gd name="T59" fmla="*/ 217 h 377"/>
                <a:gd name="T60" fmla="*/ 1041 w 1441"/>
                <a:gd name="T61" fmla="*/ 205 h 377"/>
                <a:gd name="T62" fmla="*/ 1062 w 1441"/>
                <a:gd name="T63" fmla="*/ 195 h 377"/>
                <a:gd name="T64" fmla="*/ 1094 w 1441"/>
                <a:gd name="T65" fmla="*/ 178 h 377"/>
                <a:gd name="T66" fmla="*/ 1117 w 1441"/>
                <a:gd name="T67" fmla="*/ 169 h 377"/>
                <a:gd name="T68" fmla="*/ 1153 w 1441"/>
                <a:gd name="T69" fmla="*/ 157 h 377"/>
                <a:gd name="T70" fmla="*/ 1170 w 1441"/>
                <a:gd name="T71" fmla="*/ 153 h 377"/>
                <a:gd name="T72" fmla="*/ 1199 w 1441"/>
                <a:gd name="T73" fmla="*/ 137 h 377"/>
                <a:gd name="T74" fmla="*/ 1232 w 1441"/>
                <a:gd name="T75" fmla="*/ 108 h 377"/>
                <a:gd name="T76" fmla="*/ 1266 w 1441"/>
                <a:gd name="T77" fmla="*/ 82 h 377"/>
                <a:gd name="T78" fmla="*/ 1303 w 1441"/>
                <a:gd name="T79" fmla="*/ 61 h 377"/>
                <a:gd name="T80" fmla="*/ 1332 w 1441"/>
                <a:gd name="T81" fmla="*/ 46 h 377"/>
                <a:gd name="T82" fmla="*/ 1441 w 1441"/>
                <a:gd name="T83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377">
                  <a:moveTo>
                    <a:pt x="0" y="377"/>
                  </a:moveTo>
                  <a:lnTo>
                    <a:pt x="92" y="346"/>
                  </a:lnTo>
                  <a:lnTo>
                    <a:pt x="106" y="342"/>
                  </a:lnTo>
                  <a:lnTo>
                    <a:pt x="121" y="338"/>
                  </a:lnTo>
                  <a:lnTo>
                    <a:pt x="135" y="334"/>
                  </a:lnTo>
                  <a:lnTo>
                    <a:pt x="154" y="331"/>
                  </a:lnTo>
                  <a:lnTo>
                    <a:pt x="172" y="327"/>
                  </a:lnTo>
                  <a:lnTo>
                    <a:pt x="190" y="318"/>
                  </a:lnTo>
                  <a:lnTo>
                    <a:pt x="207" y="304"/>
                  </a:lnTo>
                  <a:lnTo>
                    <a:pt x="226" y="285"/>
                  </a:lnTo>
                  <a:lnTo>
                    <a:pt x="240" y="274"/>
                  </a:lnTo>
                  <a:lnTo>
                    <a:pt x="255" y="267"/>
                  </a:lnTo>
                  <a:lnTo>
                    <a:pt x="269" y="263"/>
                  </a:lnTo>
                  <a:lnTo>
                    <a:pt x="273" y="263"/>
                  </a:lnTo>
                  <a:lnTo>
                    <a:pt x="285" y="263"/>
                  </a:lnTo>
                  <a:lnTo>
                    <a:pt x="309" y="261"/>
                  </a:lnTo>
                  <a:lnTo>
                    <a:pt x="321" y="261"/>
                  </a:lnTo>
                  <a:lnTo>
                    <a:pt x="332" y="259"/>
                  </a:lnTo>
                  <a:lnTo>
                    <a:pt x="343" y="258"/>
                  </a:lnTo>
                  <a:lnTo>
                    <a:pt x="356" y="257"/>
                  </a:lnTo>
                  <a:lnTo>
                    <a:pt x="367" y="254"/>
                  </a:lnTo>
                  <a:lnTo>
                    <a:pt x="378" y="253"/>
                  </a:lnTo>
                  <a:lnTo>
                    <a:pt x="389" y="250"/>
                  </a:lnTo>
                  <a:lnTo>
                    <a:pt x="401" y="249"/>
                  </a:lnTo>
                  <a:lnTo>
                    <a:pt x="411" y="246"/>
                  </a:lnTo>
                  <a:lnTo>
                    <a:pt x="423" y="243"/>
                  </a:lnTo>
                  <a:lnTo>
                    <a:pt x="434" y="241"/>
                  </a:lnTo>
                  <a:lnTo>
                    <a:pt x="447" y="240"/>
                  </a:lnTo>
                  <a:lnTo>
                    <a:pt x="456" y="237"/>
                  </a:lnTo>
                  <a:lnTo>
                    <a:pt x="469" y="233"/>
                  </a:lnTo>
                  <a:lnTo>
                    <a:pt x="481" y="230"/>
                  </a:lnTo>
                  <a:lnTo>
                    <a:pt x="492" y="228"/>
                  </a:lnTo>
                  <a:lnTo>
                    <a:pt x="514" y="219"/>
                  </a:lnTo>
                  <a:lnTo>
                    <a:pt x="527" y="213"/>
                  </a:lnTo>
                  <a:lnTo>
                    <a:pt x="531" y="212"/>
                  </a:lnTo>
                  <a:lnTo>
                    <a:pt x="545" y="209"/>
                  </a:lnTo>
                  <a:lnTo>
                    <a:pt x="561" y="209"/>
                  </a:lnTo>
                  <a:lnTo>
                    <a:pt x="580" y="213"/>
                  </a:lnTo>
                  <a:lnTo>
                    <a:pt x="607" y="220"/>
                  </a:lnTo>
                  <a:lnTo>
                    <a:pt x="626" y="225"/>
                  </a:lnTo>
                  <a:lnTo>
                    <a:pt x="644" y="228"/>
                  </a:lnTo>
                  <a:lnTo>
                    <a:pt x="663" y="230"/>
                  </a:lnTo>
                  <a:lnTo>
                    <a:pt x="729" y="238"/>
                  </a:lnTo>
                  <a:lnTo>
                    <a:pt x="794" y="246"/>
                  </a:lnTo>
                  <a:lnTo>
                    <a:pt x="814" y="249"/>
                  </a:lnTo>
                  <a:lnTo>
                    <a:pt x="833" y="254"/>
                  </a:lnTo>
                  <a:lnTo>
                    <a:pt x="854" y="261"/>
                  </a:lnTo>
                  <a:lnTo>
                    <a:pt x="883" y="271"/>
                  </a:lnTo>
                  <a:lnTo>
                    <a:pt x="902" y="276"/>
                  </a:lnTo>
                  <a:lnTo>
                    <a:pt x="920" y="278"/>
                  </a:lnTo>
                  <a:lnTo>
                    <a:pt x="934" y="272"/>
                  </a:lnTo>
                  <a:lnTo>
                    <a:pt x="936" y="271"/>
                  </a:lnTo>
                  <a:lnTo>
                    <a:pt x="947" y="264"/>
                  </a:lnTo>
                  <a:lnTo>
                    <a:pt x="967" y="250"/>
                  </a:lnTo>
                  <a:lnTo>
                    <a:pt x="975" y="245"/>
                  </a:lnTo>
                  <a:lnTo>
                    <a:pt x="985" y="240"/>
                  </a:lnTo>
                  <a:lnTo>
                    <a:pt x="994" y="233"/>
                  </a:lnTo>
                  <a:lnTo>
                    <a:pt x="1003" y="228"/>
                  </a:lnTo>
                  <a:lnTo>
                    <a:pt x="1012" y="223"/>
                  </a:lnTo>
                  <a:lnTo>
                    <a:pt x="1022" y="217"/>
                  </a:lnTo>
                  <a:lnTo>
                    <a:pt x="1032" y="211"/>
                  </a:lnTo>
                  <a:lnTo>
                    <a:pt x="1041" y="205"/>
                  </a:lnTo>
                  <a:lnTo>
                    <a:pt x="1051" y="200"/>
                  </a:lnTo>
                  <a:lnTo>
                    <a:pt x="1062" y="195"/>
                  </a:lnTo>
                  <a:lnTo>
                    <a:pt x="1083" y="184"/>
                  </a:lnTo>
                  <a:lnTo>
                    <a:pt x="1094" y="178"/>
                  </a:lnTo>
                  <a:lnTo>
                    <a:pt x="1106" y="174"/>
                  </a:lnTo>
                  <a:lnTo>
                    <a:pt x="1117" y="169"/>
                  </a:lnTo>
                  <a:lnTo>
                    <a:pt x="1130" y="164"/>
                  </a:lnTo>
                  <a:lnTo>
                    <a:pt x="1153" y="157"/>
                  </a:lnTo>
                  <a:lnTo>
                    <a:pt x="1167" y="153"/>
                  </a:lnTo>
                  <a:lnTo>
                    <a:pt x="1170" y="153"/>
                  </a:lnTo>
                  <a:lnTo>
                    <a:pt x="1183" y="146"/>
                  </a:lnTo>
                  <a:lnTo>
                    <a:pt x="1199" y="137"/>
                  </a:lnTo>
                  <a:lnTo>
                    <a:pt x="1214" y="126"/>
                  </a:lnTo>
                  <a:lnTo>
                    <a:pt x="1232" y="108"/>
                  </a:lnTo>
                  <a:lnTo>
                    <a:pt x="1250" y="94"/>
                  </a:lnTo>
                  <a:lnTo>
                    <a:pt x="1266" y="82"/>
                  </a:lnTo>
                  <a:lnTo>
                    <a:pt x="1284" y="72"/>
                  </a:lnTo>
                  <a:lnTo>
                    <a:pt x="1303" y="61"/>
                  </a:lnTo>
                  <a:lnTo>
                    <a:pt x="1317" y="53"/>
                  </a:lnTo>
                  <a:lnTo>
                    <a:pt x="1332" y="46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1" name="Freeform 119"/>
            <p:cNvSpPr>
              <a:spLocks/>
            </p:cNvSpPr>
            <p:nvPr/>
          </p:nvSpPr>
          <p:spPr bwMode="auto">
            <a:xfrm>
              <a:off x="2883" y="1442"/>
              <a:ext cx="1489" cy="468"/>
            </a:xfrm>
            <a:custGeom>
              <a:avLst/>
              <a:gdLst>
                <a:gd name="T0" fmla="*/ 92 w 1441"/>
                <a:gd name="T1" fmla="*/ 474 h 558"/>
                <a:gd name="T2" fmla="*/ 121 w 1441"/>
                <a:gd name="T3" fmla="*/ 482 h 558"/>
                <a:gd name="T4" fmla="*/ 154 w 1441"/>
                <a:gd name="T5" fmla="*/ 489 h 558"/>
                <a:gd name="T6" fmla="*/ 190 w 1441"/>
                <a:gd name="T7" fmla="*/ 503 h 558"/>
                <a:gd name="T8" fmla="*/ 226 w 1441"/>
                <a:gd name="T9" fmla="*/ 535 h 558"/>
                <a:gd name="T10" fmla="*/ 255 w 1441"/>
                <a:gd name="T11" fmla="*/ 553 h 558"/>
                <a:gd name="T12" fmla="*/ 273 w 1441"/>
                <a:gd name="T13" fmla="*/ 556 h 558"/>
                <a:gd name="T14" fmla="*/ 309 w 1441"/>
                <a:gd name="T15" fmla="*/ 558 h 558"/>
                <a:gd name="T16" fmla="*/ 349 w 1441"/>
                <a:gd name="T17" fmla="*/ 558 h 558"/>
                <a:gd name="T18" fmla="*/ 387 w 1441"/>
                <a:gd name="T19" fmla="*/ 558 h 558"/>
                <a:gd name="T20" fmla="*/ 426 w 1441"/>
                <a:gd name="T21" fmla="*/ 553 h 558"/>
                <a:gd name="T22" fmla="*/ 465 w 1441"/>
                <a:gd name="T23" fmla="*/ 548 h 558"/>
                <a:gd name="T24" fmla="*/ 503 w 1441"/>
                <a:gd name="T25" fmla="*/ 539 h 558"/>
                <a:gd name="T26" fmla="*/ 542 w 1441"/>
                <a:gd name="T27" fmla="*/ 528 h 558"/>
                <a:gd name="T28" fmla="*/ 578 w 1441"/>
                <a:gd name="T29" fmla="*/ 514 h 558"/>
                <a:gd name="T30" fmla="*/ 614 w 1441"/>
                <a:gd name="T31" fmla="*/ 498 h 558"/>
                <a:gd name="T32" fmla="*/ 648 w 1441"/>
                <a:gd name="T33" fmla="*/ 484 h 558"/>
                <a:gd name="T34" fmla="*/ 663 w 1441"/>
                <a:gd name="T35" fmla="*/ 474 h 558"/>
                <a:gd name="T36" fmla="*/ 678 w 1441"/>
                <a:gd name="T37" fmla="*/ 443 h 558"/>
                <a:gd name="T38" fmla="*/ 688 w 1441"/>
                <a:gd name="T39" fmla="*/ 400 h 558"/>
                <a:gd name="T40" fmla="*/ 703 w 1441"/>
                <a:gd name="T41" fmla="*/ 367 h 558"/>
                <a:gd name="T42" fmla="*/ 761 w 1441"/>
                <a:gd name="T43" fmla="*/ 262 h 558"/>
                <a:gd name="T44" fmla="*/ 776 w 1441"/>
                <a:gd name="T45" fmla="*/ 232 h 558"/>
                <a:gd name="T46" fmla="*/ 792 w 1441"/>
                <a:gd name="T47" fmla="*/ 193 h 558"/>
                <a:gd name="T48" fmla="*/ 808 w 1441"/>
                <a:gd name="T49" fmla="*/ 165 h 558"/>
                <a:gd name="T50" fmla="*/ 822 w 1441"/>
                <a:gd name="T51" fmla="*/ 153 h 558"/>
                <a:gd name="T52" fmla="*/ 851 w 1441"/>
                <a:gd name="T53" fmla="*/ 131 h 558"/>
                <a:gd name="T54" fmla="*/ 880 w 1441"/>
                <a:gd name="T55" fmla="*/ 110 h 558"/>
                <a:gd name="T56" fmla="*/ 927 w 1441"/>
                <a:gd name="T57" fmla="*/ 79 h 558"/>
                <a:gd name="T58" fmla="*/ 961 w 1441"/>
                <a:gd name="T59" fmla="*/ 61 h 558"/>
                <a:gd name="T60" fmla="*/ 996 w 1441"/>
                <a:gd name="T61" fmla="*/ 46 h 558"/>
                <a:gd name="T62" fmla="*/ 1033 w 1441"/>
                <a:gd name="T63" fmla="*/ 33 h 558"/>
                <a:gd name="T64" fmla="*/ 1070 w 1441"/>
                <a:gd name="T65" fmla="*/ 22 h 558"/>
                <a:gd name="T66" fmla="*/ 1109 w 1441"/>
                <a:gd name="T67" fmla="*/ 13 h 558"/>
                <a:gd name="T68" fmla="*/ 1153 w 1441"/>
                <a:gd name="T69" fmla="*/ 4 h 558"/>
                <a:gd name="T70" fmla="*/ 1170 w 1441"/>
                <a:gd name="T71" fmla="*/ 1 h 558"/>
                <a:gd name="T72" fmla="*/ 1199 w 1441"/>
                <a:gd name="T73" fmla="*/ 4 h 558"/>
                <a:gd name="T74" fmla="*/ 1232 w 1441"/>
                <a:gd name="T75" fmla="*/ 33 h 558"/>
                <a:gd name="T76" fmla="*/ 1266 w 1441"/>
                <a:gd name="T77" fmla="*/ 46 h 558"/>
                <a:gd name="T78" fmla="*/ 1303 w 1441"/>
                <a:gd name="T79" fmla="*/ 29 h 558"/>
                <a:gd name="T80" fmla="*/ 1332 w 1441"/>
                <a:gd name="T81" fmla="*/ 22 h 558"/>
                <a:gd name="T82" fmla="*/ 1441 w 1441"/>
                <a:gd name="T83" fmla="*/ 65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8">
                  <a:moveTo>
                    <a:pt x="0" y="442"/>
                  </a:moveTo>
                  <a:lnTo>
                    <a:pt x="92" y="474"/>
                  </a:lnTo>
                  <a:lnTo>
                    <a:pt x="106" y="478"/>
                  </a:lnTo>
                  <a:lnTo>
                    <a:pt x="121" y="482"/>
                  </a:lnTo>
                  <a:lnTo>
                    <a:pt x="135" y="486"/>
                  </a:lnTo>
                  <a:lnTo>
                    <a:pt x="154" y="489"/>
                  </a:lnTo>
                  <a:lnTo>
                    <a:pt x="172" y="494"/>
                  </a:lnTo>
                  <a:lnTo>
                    <a:pt x="190" y="503"/>
                  </a:lnTo>
                  <a:lnTo>
                    <a:pt x="207" y="516"/>
                  </a:lnTo>
                  <a:lnTo>
                    <a:pt x="226" y="535"/>
                  </a:lnTo>
                  <a:lnTo>
                    <a:pt x="240" y="545"/>
                  </a:lnTo>
                  <a:lnTo>
                    <a:pt x="255" y="553"/>
                  </a:lnTo>
                  <a:lnTo>
                    <a:pt x="269" y="556"/>
                  </a:lnTo>
                  <a:lnTo>
                    <a:pt x="273" y="556"/>
                  </a:lnTo>
                  <a:lnTo>
                    <a:pt x="285" y="557"/>
                  </a:lnTo>
                  <a:lnTo>
                    <a:pt x="309" y="558"/>
                  </a:lnTo>
                  <a:lnTo>
                    <a:pt x="328" y="558"/>
                  </a:lnTo>
                  <a:lnTo>
                    <a:pt x="349" y="558"/>
                  </a:lnTo>
                  <a:lnTo>
                    <a:pt x="368" y="558"/>
                  </a:lnTo>
                  <a:lnTo>
                    <a:pt x="387" y="558"/>
                  </a:lnTo>
                  <a:lnTo>
                    <a:pt x="407" y="556"/>
                  </a:lnTo>
                  <a:lnTo>
                    <a:pt x="426" y="553"/>
                  </a:lnTo>
                  <a:lnTo>
                    <a:pt x="447" y="552"/>
                  </a:lnTo>
                  <a:lnTo>
                    <a:pt x="465" y="548"/>
                  </a:lnTo>
                  <a:lnTo>
                    <a:pt x="484" y="544"/>
                  </a:lnTo>
                  <a:lnTo>
                    <a:pt x="503" y="539"/>
                  </a:lnTo>
                  <a:lnTo>
                    <a:pt x="522" y="533"/>
                  </a:lnTo>
                  <a:lnTo>
                    <a:pt x="542" y="528"/>
                  </a:lnTo>
                  <a:lnTo>
                    <a:pt x="560" y="522"/>
                  </a:lnTo>
                  <a:lnTo>
                    <a:pt x="578" y="514"/>
                  </a:lnTo>
                  <a:lnTo>
                    <a:pt x="597" y="507"/>
                  </a:lnTo>
                  <a:lnTo>
                    <a:pt x="614" y="498"/>
                  </a:lnTo>
                  <a:lnTo>
                    <a:pt x="636" y="489"/>
                  </a:lnTo>
                  <a:lnTo>
                    <a:pt x="648" y="484"/>
                  </a:lnTo>
                  <a:lnTo>
                    <a:pt x="651" y="482"/>
                  </a:lnTo>
                  <a:lnTo>
                    <a:pt x="663" y="474"/>
                  </a:lnTo>
                  <a:lnTo>
                    <a:pt x="672" y="460"/>
                  </a:lnTo>
                  <a:lnTo>
                    <a:pt x="678" y="443"/>
                  </a:lnTo>
                  <a:lnTo>
                    <a:pt x="684" y="418"/>
                  </a:lnTo>
                  <a:lnTo>
                    <a:pt x="688" y="400"/>
                  </a:lnTo>
                  <a:lnTo>
                    <a:pt x="695" y="383"/>
                  </a:lnTo>
                  <a:lnTo>
                    <a:pt x="703" y="367"/>
                  </a:lnTo>
                  <a:lnTo>
                    <a:pt x="731" y="314"/>
                  </a:lnTo>
                  <a:lnTo>
                    <a:pt x="761" y="262"/>
                  </a:lnTo>
                  <a:lnTo>
                    <a:pt x="768" y="246"/>
                  </a:lnTo>
                  <a:lnTo>
                    <a:pt x="776" y="232"/>
                  </a:lnTo>
                  <a:lnTo>
                    <a:pt x="783" y="216"/>
                  </a:lnTo>
                  <a:lnTo>
                    <a:pt x="792" y="193"/>
                  </a:lnTo>
                  <a:lnTo>
                    <a:pt x="798" y="179"/>
                  </a:lnTo>
                  <a:lnTo>
                    <a:pt x="808" y="165"/>
                  </a:lnTo>
                  <a:lnTo>
                    <a:pt x="819" y="156"/>
                  </a:lnTo>
                  <a:lnTo>
                    <a:pt x="822" y="153"/>
                  </a:lnTo>
                  <a:lnTo>
                    <a:pt x="832" y="145"/>
                  </a:lnTo>
                  <a:lnTo>
                    <a:pt x="851" y="131"/>
                  </a:lnTo>
                  <a:lnTo>
                    <a:pt x="865" y="119"/>
                  </a:lnTo>
                  <a:lnTo>
                    <a:pt x="880" y="110"/>
                  </a:lnTo>
                  <a:lnTo>
                    <a:pt x="895" y="98"/>
                  </a:lnTo>
                  <a:lnTo>
                    <a:pt x="927" y="79"/>
                  </a:lnTo>
                  <a:lnTo>
                    <a:pt x="943" y="71"/>
                  </a:lnTo>
                  <a:lnTo>
                    <a:pt x="961" y="61"/>
                  </a:lnTo>
                  <a:lnTo>
                    <a:pt x="978" y="54"/>
                  </a:lnTo>
                  <a:lnTo>
                    <a:pt x="996" y="46"/>
                  </a:lnTo>
                  <a:lnTo>
                    <a:pt x="1014" y="39"/>
                  </a:lnTo>
                  <a:lnTo>
                    <a:pt x="1033" y="33"/>
                  </a:lnTo>
                  <a:lnTo>
                    <a:pt x="1051" y="27"/>
                  </a:lnTo>
                  <a:lnTo>
                    <a:pt x="1070" y="22"/>
                  </a:lnTo>
                  <a:lnTo>
                    <a:pt x="1090" y="17"/>
                  </a:lnTo>
                  <a:lnTo>
                    <a:pt x="1109" y="13"/>
                  </a:lnTo>
                  <a:lnTo>
                    <a:pt x="1130" y="10"/>
                  </a:lnTo>
                  <a:lnTo>
                    <a:pt x="1153" y="4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0"/>
                  </a:lnTo>
                  <a:lnTo>
                    <a:pt x="1199" y="4"/>
                  </a:lnTo>
                  <a:lnTo>
                    <a:pt x="1214" y="16"/>
                  </a:lnTo>
                  <a:lnTo>
                    <a:pt x="1232" y="33"/>
                  </a:lnTo>
                  <a:lnTo>
                    <a:pt x="1250" y="43"/>
                  </a:lnTo>
                  <a:lnTo>
                    <a:pt x="1266" y="46"/>
                  </a:lnTo>
                  <a:lnTo>
                    <a:pt x="1284" y="39"/>
                  </a:lnTo>
                  <a:lnTo>
                    <a:pt x="1303" y="29"/>
                  </a:lnTo>
                  <a:lnTo>
                    <a:pt x="1317" y="22"/>
                  </a:lnTo>
                  <a:lnTo>
                    <a:pt x="1332" y="22"/>
                  </a:lnTo>
                  <a:lnTo>
                    <a:pt x="1346" y="25"/>
                  </a:lnTo>
                  <a:lnTo>
                    <a:pt x="1441" y="6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2" name="Freeform 120"/>
            <p:cNvSpPr>
              <a:spLocks/>
            </p:cNvSpPr>
            <p:nvPr/>
          </p:nvSpPr>
          <p:spPr bwMode="auto">
            <a:xfrm>
              <a:off x="2883" y="1481"/>
              <a:ext cx="1489" cy="381"/>
            </a:xfrm>
            <a:custGeom>
              <a:avLst/>
              <a:gdLst>
                <a:gd name="T0" fmla="*/ 92 w 1441"/>
                <a:gd name="T1" fmla="*/ 413 h 455"/>
                <a:gd name="T2" fmla="*/ 121 w 1441"/>
                <a:gd name="T3" fmla="*/ 417 h 455"/>
                <a:gd name="T4" fmla="*/ 154 w 1441"/>
                <a:gd name="T5" fmla="*/ 421 h 455"/>
                <a:gd name="T6" fmla="*/ 190 w 1441"/>
                <a:gd name="T7" fmla="*/ 427 h 455"/>
                <a:gd name="T8" fmla="*/ 226 w 1441"/>
                <a:gd name="T9" fmla="*/ 443 h 455"/>
                <a:gd name="T10" fmla="*/ 255 w 1441"/>
                <a:gd name="T11" fmla="*/ 452 h 455"/>
                <a:gd name="T12" fmla="*/ 273 w 1441"/>
                <a:gd name="T13" fmla="*/ 453 h 455"/>
                <a:gd name="T14" fmla="*/ 309 w 1441"/>
                <a:gd name="T15" fmla="*/ 455 h 455"/>
                <a:gd name="T16" fmla="*/ 345 w 1441"/>
                <a:gd name="T17" fmla="*/ 455 h 455"/>
                <a:gd name="T18" fmla="*/ 379 w 1441"/>
                <a:gd name="T19" fmla="*/ 453 h 455"/>
                <a:gd name="T20" fmla="*/ 414 w 1441"/>
                <a:gd name="T21" fmla="*/ 451 h 455"/>
                <a:gd name="T22" fmla="*/ 448 w 1441"/>
                <a:gd name="T23" fmla="*/ 444 h 455"/>
                <a:gd name="T24" fmla="*/ 484 w 1441"/>
                <a:gd name="T25" fmla="*/ 438 h 455"/>
                <a:gd name="T26" fmla="*/ 517 w 1441"/>
                <a:gd name="T27" fmla="*/ 428 h 455"/>
                <a:gd name="T28" fmla="*/ 551 w 1441"/>
                <a:gd name="T29" fmla="*/ 417 h 455"/>
                <a:gd name="T30" fmla="*/ 585 w 1441"/>
                <a:gd name="T31" fmla="*/ 404 h 455"/>
                <a:gd name="T32" fmla="*/ 618 w 1441"/>
                <a:gd name="T33" fmla="*/ 389 h 455"/>
                <a:gd name="T34" fmla="*/ 634 w 1441"/>
                <a:gd name="T35" fmla="*/ 383 h 455"/>
                <a:gd name="T36" fmla="*/ 654 w 1441"/>
                <a:gd name="T37" fmla="*/ 360 h 455"/>
                <a:gd name="T38" fmla="*/ 674 w 1441"/>
                <a:gd name="T39" fmla="*/ 329 h 455"/>
                <a:gd name="T40" fmla="*/ 694 w 1441"/>
                <a:gd name="T41" fmla="*/ 307 h 455"/>
                <a:gd name="T42" fmla="*/ 771 w 1441"/>
                <a:gd name="T43" fmla="*/ 230 h 455"/>
                <a:gd name="T44" fmla="*/ 803 w 1441"/>
                <a:gd name="T45" fmla="*/ 202 h 455"/>
                <a:gd name="T46" fmla="*/ 827 w 1441"/>
                <a:gd name="T47" fmla="*/ 178 h 455"/>
                <a:gd name="T48" fmla="*/ 849 w 1441"/>
                <a:gd name="T49" fmla="*/ 160 h 455"/>
                <a:gd name="T50" fmla="*/ 863 w 1441"/>
                <a:gd name="T51" fmla="*/ 151 h 455"/>
                <a:gd name="T52" fmla="*/ 894 w 1441"/>
                <a:gd name="T53" fmla="*/ 126 h 455"/>
                <a:gd name="T54" fmla="*/ 921 w 1441"/>
                <a:gd name="T55" fmla="*/ 107 h 455"/>
                <a:gd name="T56" fmla="*/ 950 w 1441"/>
                <a:gd name="T57" fmla="*/ 90 h 455"/>
                <a:gd name="T58" fmla="*/ 979 w 1441"/>
                <a:gd name="T59" fmla="*/ 74 h 455"/>
                <a:gd name="T60" fmla="*/ 1011 w 1441"/>
                <a:gd name="T61" fmla="*/ 60 h 455"/>
                <a:gd name="T62" fmla="*/ 1043 w 1441"/>
                <a:gd name="T63" fmla="*/ 48 h 455"/>
                <a:gd name="T64" fmla="*/ 1076 w 1441"/>
                <a:gd name="T65" fmla="*/ 36 h 455"/>
                <a:gd name="T66" fmla="*/ 1112 w 1441"/>
                <a:gd name="T67" fmla="*/ 27 h 455"/>
                <a:gd name="T68" fmla="*/ 1153 w 1441"/>
                <a:gd name="T69" fmla="*/ 18 h 455"/>
                <a:gd name="T70" fmla="*/ 1170 w 1441"/>
                <a:gd name="T71" fmla="*/ 14 h 455"/>
                <a:gd name="T72" fmla="*/ 1199 w 1441"/>
                <a:gd name="T73" fmla="*/ 13 h 455"/>
                <a:gd name="T74" fmla="*/ 1232 w 1441"/>
                <a:gd name="T75" fmla="*/ 25 h 455"/>
                <a:gd name="T76" fmla="*/ 1266 w 1441"/>
                <a:gd name="T77" fmla="*/ 29 h 455"/>
                <a:gd name="T78" fmla="*/ 1303 w 1441"/>
                <a:gd name="T79" fmla="*/ 10 h 455"/>
                <a:gd name="T80" fmla="*/ 1332 w 1441"/>
                <a:gd name="T81" fmla="*/ 0 h 455"/>
                <a:gd name="T82" fmla="*/ 1441 w 1441"/>
                <a:gd name="T83" fmla="*/ 2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55">
                  <a:moveTo>
                    <a:pt x="0" y="396"/>
                  </a:moveTo>
                  <a:lnTo>
                    <a:pt x="92" y="413"/>
                  </a:lnTo>
                  <a:lnTo>
                    <a:pt x="106" y="414"/>
                  </a:lnTo>
                  <a:lnTo>
                    <a:pt x="121" y="417"/>
                  </a:lnTo>
                  <a:lnTo>
                    <a:pt x="135" y="418"/>
                  </a:lnTo>
                  <a:lnTo>
                    <a:pt x="154" y="421"/>
                  </a:lnTo>
                  <a:lnTo>
                    <a:pt x="172" y="423"/>
                  </a:lnTo>
                  <a:lnTo>
                    <a:pt x="190" y="427"/>
                  </a:lnTo>
                  <a:lnTo>
                    <a:pt x="207" y="434"/>
                  </a:lnTo>
                  <a:lnTo>
                    <a:pt x="226" y="443"/>
                  </a:lnTo>
                  <a:lnTo>
                    <a:pt x="240" y="448"/>
                  </a:lnTo>
                  <a:lnTo>
                    <a:pt x="255" y="452"/>
                  </a:lnTo>
                  <a:lnTo>
                    <a:pt x="269" y="453"/>
                  </a:lnTo>
                  <a:lnTo>
                    <a:pt x="273" y="453"/>
                  </a:lnTo>
                  <a:lnTo>
                    <a:pt x="285" y="455"/>
                  </a:lnTo>
                  <a:lnTo>
                    <a:pt x="309" y="455"/>
                  </a:lnTo>
                  <a:lnTo>
                    <a:pt x="327" y="455"/>
                  </a:lnTo>
                  <a:lnTo>
                    <a:pt x="345" y="455"/>
                  </a:lnTo>
                  <a:lnTo>
                    <a:pt x="361" y="455"/>
                  </a:lnTo>
                  <a:lnTo>
                    <a:pt x="379" y="453"/>
                  </a:lnTo>
                  <a:lnTo>
                    <a:pt x="397" y="452"/>
                  </a:lnTo>
                  <a:lnTo>
                    <a:pt x="414" y="451"/>
                  </a:lnTo>
                  <a:lnTo>
                    <a:pt x="431" y="448"/>
                  </a:lnTo>
                  <a:lnTo>
                    <a:pt x="448" y="444"/>
                  </a:lnTo>
                  <a:lnTo>
                    <a:pt x="466" y="442"/>
                  </a:lnTo>
                  <a:lnTo>
                    <a:pt x="484" y="438"/>
                  </a:lnTo>
                  <a:lnTo>
                    <a:pt x="500" y="432"/>
                  </a:lnTo>
                  <a:lnTo>
                    <a:pt x="517" y="428"/>
                  </a:lnTo>
                  <a:lnTo>
                    <a:pt x="534" y="422"/>
                  </a:lnTo>
                  <a:lnTo>
                    <a:pt x="551" y="417"/>
                  </a:lnTo>
                  <a:lnTo>
                    <a:pt x="568" y="410"/>
                  </a:lnTo>
                  <a:lnTo>
                    <a:pt x="585" y="404"/>
                  </a:lnTo>
                  <a:lnTo>
                    <a:pt x="607" y="396"/>
                  </a:lnTo>
                  <a:lnTo>
                    <a:pt x="618" y="389"/>
                  </a:lnTo>
                  <a:lnTo>
                    <a:pt x="622" y="389"/>
                  </a:lnTo>
                  <a:lnTo>
                    <a:pt x="634" y="383"/>
                  </a:lnTo>
                  <a:lnTo>
                    <a:pt x="645" y="372"/>
                  </a:lnTo>
                  <a:lnTo>
                    <a:pt x="654" y="360"/>
                  </a:lnTo>
                  <a:lnTo>
                    <a:pt x="665" y="342"/>
                  </a:lnTo>
                  <a:lnTo>
                    <a:pt x="674" y="329"/>
                  </a:lnTo>
                  <a:lnTo>
                    <a:pt x="684" y="316"/>
                  </a:lnTo>
                  <a:lnTo>
                    <a:pt x="694" y="307"/>
                  </a:lnTo>
                  <a:lnTo>
                    <a:pt x="732" y="268"/>
                  </a:lnTo>
                  <a:lnTo>
                    <a:pt x="771" y="230"/>
                  </a:lnTo>
                  <a:lnTo>
                    <a:pt x="792" y="211"/>
                  </a:lnTo>
                  <a:lnTo>
                    <a:pt x="803" y="202"/>
                  </a:lnTo>
                  <a:lnTo>
                    <a:pt x="816" y="189"/>
                  </a:lnTo>
                  <a:lnTo>
                    <a:pt x="827" y="178"/>
                  </a:lnTo>
                  <a:lnTo>
                    <a:pt x="838" y="169"/>
                  </a:lnTo>
                  <a:lnTo>
                    <a:pt x="849" y="160"/>
                  </a:lnTo>
                  <a:lnTo>
                    <a:pt x="852" y="158"/>
                  </a:lnTo>
                  <a:lnTo>
                    <a:pt x="863" y="151"/>
                  </a:lnTo>
                  <a:lnTo>
                    <a:pt x="881" y="136"/>
                  </a:lnTo>
                  <a:lnTo>
                    <a:pt x="894" y="126"/>
                  </a:lnTo>
                  <a:lnTo>
                    <a:pt x="909" y="116"/>
                  </a:lnTo>
                  <a:lnTo>
                    <a:pt x="921" y="107"/>
                  </a:lnTo>
                  <a:lnTo>
                    <a:pt x="935" y="99"/>
                  </a:lnTo>
                  <a:lnTo>
                    <a:pt x="950" y="90"/>
                  </a:lnTo>
                  <a:lnTo>
                    <a:pt x="964" y="82"/>
                  </a:lnTo>
                  <a:lnTo>
                    <a:pt x="979" y="74"/>
                  </a:lnTo>
                  <a:lnTo>
                    <a:pt x="994" y="68"/>
                  </a:lnTo>
                  <a:lnTo>
                    <a:pt x="1011" y="60"/>
                  </a:lnTo>
                  <a:lnTo>
                    <a:pt x="1026" y="53"/>
                  </a:lnTo>
                  <a:lnTo>
                    <a:pt x="1043" y="48"/>
                  </a:lnTo>
                  <a:lnTo>
                    <a:pt x="1061" y="42"/>
                  </a:lnTo>
                  <a:lnTo>
                    <a:pt x="1076" y="36"/>
                  </a:lnTo>
                  <a:lnTo>
                    <a:pt x="1094" y="33"/>
                  </a:lnTo>
                  <a:lnTo>
                    <a:pt x="1112" y="27"/>
                  </a:lnTo>
                  <a:lnTo>
                    <a:pt x="1130" y="23"/>
                  </a:lnTo>
                  <a:lnTo>
                    <a:pt x="1153" y="18"/>
                  </a:lnTo>
                  <a:lnTo>
                    <a:pt x="1167" y="14"/>
                  </a:lnTo>
                  <a:lnTo>
                    <a:pt x="1170" y="14"/>
                  </a:lnTo>
                  <a:lnTo>
                    <a:pt x="1183" y="12"/>
                  </a:lnTo>
                  <a:lnTo>
                    <a:pt x="1199" y="13"/>
                  </a:lnTo>
                  <a:lnTo>
                    <a:pt x="1214" y="17"/>
                  </a:lnTo>
                  <a:lnTo>
                    <a:pt x="1232" y="25"/>
                  </a:lnTo>
                  <a:lnTo>
                    <a:pt x="1250" y="30"/>
                  </a:lnTo>
                  <a:lnTo>
                    <a:pt x="1266" y="29"/>
                  </a:lnTo>
                  <a:lnTo>
                    <a:pt x="1284" y="21"/>
                  </a:lnTo>
                  <a:lnTo>
                    <a:pt x="1303" y="10"/>
                  </a:lnTo>
                  <a:lnTo>
                    <a:pt x="1317" y="2"/>
                  </a:lnTo>
                  <a:lnTo>
                    <a:pt x="1332" y="0"/>
                  </a:lnTo>
                  <a:lnTo>
                    <a:pt x="1346" y="1"/>
                  </a:lnTo>
                  <a:lnTo>
                    <a:pt x="1441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3" name="Freeform 121"/>
            <p:cNvSpPr>
              <a:spLocks/>
            </p:cNvSpPr>
            <p:nvPr/>
          </p:nvSpPr>
          <p:spPr bwMode="auto">
            <a:xfrm>
              <a:off x="2883" y="1498"/>
              <a:ext cx="1489" cy="315"/>
            </a:xfrm>
            <a:custGeom>
              <a:avLst/>
              <a:gdLst>
                <a:gd name="T0" fmla="*/ 106 w 1441"/>
                <a:gd name="T1" fmla="*/ 375 h 376"/>
                <a:gd name="T2" fmla="*/ 135 w 1441"/>
                <a:gd name="T3" fmla="*/ 376 h 376"/>
                <a:gd name="T4" fmla="*/ 172 w 1441"/>
                <a:gd name="T5" fmla="*/ 376 h 376"/>
                <a:gd name="T6" fmla="*/ 207 w 1441"/>
                <a:gd name="T7" fmla="*/ 376 h 376"/>
                <a:gd name="T8" fmla="*/ 255 w 1441"/>
                <a:gd name="T9" fmla="*/ 375 h 376"/>
                <a:gd name="T10" fmla="*/ 273 w 1441"/>
                <a:gd name="T11" fmla="*/ 375 h 376"/>
                <a:gd name="T12" fmla="*/ 309 w 1441"/>
                <a:gd name="T13" fmla="*/ 375 h 376"/>
                <a:gd name="T14" fmla="*/ 340 w 1441"/>
                <a:gd name="T15" fmla="*/ 375 h 376"/>
                <a:gd name="T16" fmla="*/ 371 w 1441"/>
                <a:gd name="T17" fmla="*/ 375 h 376"/>
                <a:gd name="T18" fmla="*/ 416 w 1441"/>
                <a:gd name="T19" fmla="*/ 369 h 376"/>
                <a:gd name="T20" fmla="*/ 447 w 1441"/>
                <a:gd name="T21" fmla="*/ 364 h 376"/>
                <a:gd name="T22" fmla="*/ 478 w 1441"/>
                <a:gd name="T23" fmla="*/ 358 h 376"/>
                <a:gd name="T24" fmla="*/ 509 w 1441"/>
                <a:gd name="T25" fmla="*/ 350 h 376"/>
                <a:gd name="T26" fmla="*/ 539 w 1441"/>
                <a:gd name="T27" fmla="*/ 339 h 376"/>
                <a:gd name="T28" fmla="*/ 576 w 1441"/>
                <a:gd name="T29" fmla="*/ 326 h 376"/>
                <a:gd name="T30" fmla="*/ 593 w 1441"/>
                <a:gd name="T31" fmla="*/ 320 h 376"/>
                <a:gd name="T32" fmla="*/ 618 w 1441"/>
                <a:gd name="T33" fmla="*/ 308 h 376"/>
                <a:gd name="T34" fmla="*/ 647 w 1441"/>
                <a:gd name="T35" fmla="*/ 291 h 376"/>
                <a:gd name="T36" fmla="*/ 672 w 1441"/>
                <a:gd name="T37" fmla="*/ 276 h 376"/>
                <a:gd name="T38" fmla="*/ 732 w 1441"/>
                <a:gd name="T39" fmla="*/ 249 h 376"/>
                <a:gd name="T40" fmla="*/ 793 w 1441"/>
                <a:gd name="T41" fmla="*/ 221 h 376"/>
                <a:gd name="T42" fmla="*/ 822 w 1441"/>
                <a:gd name="T43" fmla="*/ 212 h 376"/>
                <a:gd name="T44" fmla="*/ 855 w 1441"/>
                <a:gd name="T45" fmla="*/ 203 h 376"/>
                <a:gd name="T46" fmla="*/ 880 w 1441"/>
                <a:gd name="T47" fmla="*/ 190 h 376"/>
                <a:gd name="T48" fmla="*/ 894 w 1441"/>
                <a:gd name="T49" fmla="*/ 179 h 376"/>
                <a:gd name="T50" fmla="*/ 924 w 1441"/>
                <a:gd name="T51" fmla="*/ 157 h 376"/>
                <a:gd name="T52" fmla="*/ 947 w 1441"/>
                <a:gd name="T53" fmla="*/ 141 h 376"/>
                <a:gd name="T54" fmla="*/ 972 w 1441"/>
                <a:gd name="T55" fmla="*/ 126 h 376"/>
                <a:gd name="T56" fmla="*/ 997 w 1441"/>
                <a:gd name="T57" fmla="*/ 112 h 376"/>
                <a:gd name="T58" fmla="*/ 1025 w 1441"/>
                <a:gd name="T59" fmla="*/ 98 h 376"/>
                <a:gd name="T60" fmla="*/ 1054 w 1441"/>
                <a:gd name="T61" fmla="*/ 86 h 376"/>
                <a:gd name="T62" fmla="*/ 1083 w 1441"/>
                <a:gd name="T63" fmla="*/ 74 h 376"/>
                <a:gd name="T64" fmla="*/ 1114 w 1441"/>
                <a:gd name="T65" fmla="*/ 67 h 376"/>
                <a:gd name="T66" fmla="*/ 1153 w 1441"/>
                <a:gd name="T67" fmla="*/ 55 h 376"/>
                <a:gd name="T68" fmla="*/ 1170 w 1441"/>
                <a:gd name="T69" fmla="*/ 51 h 376"/>
                <a:gd name="T70" fmla="*/ 1199 w 1441"/>
                <a:gd name="T71" fmla="*/ 46 h 376"/>
                <a:gd name="T72" fmla="*/ 1232 w 1441"/>
                <a:gd name="T73" fmla="*/ 43 h 376"/>
                <a:gd name="T74" fmla="*/ 1266 w 1441"/>
                <a:gd name="T75" fmla="*/ 35 h 376"/>
                <a:gd name="T76" fmla="*/ 1303 w 1441"/>
                <a:gd name="T77" fmla="*/ 15 h 376"/>
                <a:gd name="T78" fmla="*/ 1332 w 1441"/>
                <a:gd name="T79" fmla="*/ 4 h 376"/>
                <a:gd name="T80" fmla="*/ 1441 w 1441"/>
                <a:gd name="T81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6">
                  <a:moveTo>
                    <a:pt x="0" y="375"/>
                  </a:moveTo>
                  <a:lnTo>
                    <a:pt x="106" y="375"/>
                  </a:lnTo>
                  <a:lnTo>
                    <a:pt x="121" y="375"/>
                  </a:lnTo>
                  <a:lnTo>
                    <a:pt x="135" y="376"/>
                  </a:lnTo>
                  <a:lnTo>
                    <a:pt x="154" y="376"/>
                  </a:lnTo>
                  <a:lnTo>
                    <a:pt x="172" y="376"/>
                  </a:lnTo>
                  <a:lnTo>
                    <a:pt x="190" y="376"/>
                  </a:lnTo>
                  <a:lnTo>
                    <a:pt x="207" y="376"/>
                  </a:lnTo>
                  <a:lnTo>
                    <a:pt x="226" y="375"/>
                  </a:lnTo>
                  <a:lnTo>
                    <a:pt x="255" y="375"/>
                  </a:lnTo>
                  <a:lnTo>
                    <a:pt x="269" y="375"/>
                  </a:lnTo>
                  <a:lnTo>
                    <a:pt x="273" y="375"/>
                  </a:lnTo>
                  <a:lnTo>
                    <a:pt x="285" y="375"/>
                  </a:lnTo>
                  <a:lnTo>
                    <a:pt x="309" y="375"/>
                  </a:lnTo>
                  <a:lnTo>
                    <a:pt x="325" y="375"/>
                  </a:lnTo>
                  <a:lnTo>
                    <a:pt x="340" y="375"/>
                  </a:lnTo>
                  <a:lnTo>
                    <a:pt x="356" y="375"/>
                  </a:lnTo>
                  <a:lnTo>
                    <a:pt x="371" y="375"/>
                  </a:lnTo>
                  <a:lnTo>
                    <a:pt x="401" y="371"/>
                  </a:lnTo>
                  <a:lnTo>
                    <a:pt x="416" y="369"/>
                  </a:lnTo>
                  <a:lnTo>
                    <a:pt x="433" y="368"/>
                  </a:lnTo>
                  <a:lnTo>
                    <a:pt x="447" y="364"/>
                  </a:lnTo>
                  <a:lnTo>
                    <a:pt x="463" y="362"/>
                  </a:lnTo>
                  <a:lnTo>
                    <a:pt x="478" y="358"/>
                  </a:lnTo>
                  <a:lnTo>
                    <a:pt x="494" y="354"/>
                  </a:lnTo>
                  <a:lnTo>
                    <a:pt x="509" y="350"/>
                  </a:lnTo>
                  <a:lnTo>
                    <a:pt x="524" y="345"/>
                  </a:lnTo>
                  <a:lnTo>
                    <a:pt x="539" y="339"/>
                  </a:lnTo>
                  <a:lnTo>
                    <a:pt x="554" y="334"/>
                  </a:lnTo>
                  <a:lnTo>
                    <a:pt x="576" y="326"/>
                  </a:lnTo>
                  <a:lnTo>
                    <a:pt x="589" y="321"/>
                  </a:lnTo>
                  <a:lnTo>
                    <a:pt x="593" y="320"/>
                  </a:lnTo>
                  <a:lnTo>
                    <a:pt x="605" y="314"/>
                  </a:lnTo>
                  <a:lnTo>
                    <a:pt x="618" y="308"/>
                  </a:lnTo>
                  <a:lnTo>
                    <a:pt x="630" y="300"/>
                  </a:lnTo>
                  <a:lnTo>
                    <a:pt x="647" y="291"/>
                  </a:lnTo>
                  <a:lnTo>
                    <a:pt x="659" y="283"/>
                  </a:lnTo>
                  <a:lnTo>
                    <a:pt x="672" y="276"/>
                  </a:lnTo>
                  <a:lnTo>
                    <a:pt x="684" y="270"/>
                  </a:lnTo>
                  <a:lnTo>
                    <a:pt x="732" y="249"/>
                  </a:lnTo>
                  <a:lnTo>
                    <a:pt x="780" y="227"/>
                  </a:lnTo>
                  <a:lnTo>
                    <a:pt x="793" y="221"/>
                  </a:lnTo>
                  <a:lnTo>
                    <a:pt x="807" y="215"/>
                  </a:lnTo>
                  <a:lnTo>
                    <a:pt x="822" y="212"/>
                  </a:lnTo>
                  <a:lnTo>
                    <a:pt x="841" y="207"/>
                  </a:lnTo>
                  <a:lnTo>
                    <a:pt x="855" y="203"/>
                  </a:lnTo>
                  <a:lnTo>
                    <a:pt x="867" y="196"/>
                  </a:lnTo>
                  <a:lnTo>
                    <a:pt x="880" y="190"/>
                  </a:lnTo>
                  <a:lnTo>
                    <a:pt x="883" y="187"/>
                  </a:lnTo>
                  <a:lnTo>
                    <a:pt x="894" y="179"/>
                  </a:lnTo>
                  <a:lnTo>
                    <a:pt x="912" y="165"/>
                  </a:lnTo>
                  <a:lnTo>
                    <a:pt x="924" y="157"/>
                  </a:lnTo>
                  <a:lnTo>
                    <a:pt x="935" y="149"/>
                  </a:lnTo>
                  <a:lnTo>
                    <a:pt x="947" y="141"/>
                  </a:lnTo>
                  <a:lnTo>
                    <a:pt x="960" y="133"/>
                  </a:lnTo>
                  <a:lnTo>
                    <a:pt x="972" y="126"/>
                  </a:lnTo>
                  <a:lnTo>
                    <a:pt x="985" y="119"/>
                  </a:lnTo>
                  <a:lnTo>
                    <a:pt x="997" y="112"/>
                  </a:lnTo>
                  <a:lnTo>
                    <a:pt x="1011" y="105"/>
                  </a:lnTo>
                  <a:lnTo>
                    <a:pt x="1025" y="98"/>
                  </a:lnTo>
                  <a:lnTo>
                    <a:pt x="1038" y="91"/>
                  </a:lnTo>
                  <a:lnTo>
                    <a:pt x="1054" y="86"/>
                  </a:lnTo>
                  <a:lnTo>
                    <a:pt x="1067" y="81"/>
                  </a:lnTo>
                  <a:lnTo>
                    <a:pt x="1083" y="74"/>
                  </a:lnTo>
                  <a:lnTo>
                    <a:pt x="1098" y="71"/>
                  </a:lnTo>
                  <a:lnTo>
                    <a:pt x="1114" y="67"/>
                  </a:lnTo>
                  <a:lnTo>
                    <a:pt x="1130" y="61"/>
                  </a:lnTo>
                  <a:lnTo>
                    <a:pt x="1153" y="55"/>
                  </a:lnTo>
                  <a:lnTo>
                    <a:pt x="1167" y="51"/>
                  </a:lnTo>
                  <a:lnTo>
                    <a:pt x="1170" y="51"/>
                  </a:lnTo>
                  <a:lnTo>
                    <a:pt x="1183" y="48"/>
                  </a:lnTo>
                  <a:lnTo>
                    <a:pt x="1199" y="46"/>
                  </a:lnTo>
                  <a:lnTo>
                    <a:pt x="1214" y="43"/>
                  </a:lnTo>
                  <a:lnTo>
                    <a:pt x="1232" y="43"/>
                  </a:lnTo>
                  <a:lnTo>
                    <a:pt x="1250" y="40"/>
                  </a:lnTo>
                  <a:lnTo>
                    <a:pt x="1266" y="35"/>
                  </a:lnTo>
                  <a:lnTo>
                    <a:pt x="1284" y="27"/>
                  </a:lnTo>
                  <a:lnTo>
                    <a:pt x="1303" y="15"/>
                  </a:lnTo>
                  <a:lnTo>
                    <a:pt x="1317" y="8"/>
                  </a:lnTo>
                  <a:lnTo>
                    <a:pt x="1332" y="4"/>
                  </a:lnTo>
                  <a:lnTo>
                    <a:pt x="1346" y="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4" name="Freeform 122"/>
            <p:cNvSpPr>
              <a:spLocks/>
            </p:cNvSpPr>
            <p:nvPr/>
          </p:nvSpPr>
          <p:spPr bwMode="auto">
            <a:xfrm>
              <a:off x="2883" y="1498"/>
              <a:ext cx="1489" cy="314"/>
            </a:xfrm>
            <a:custGeom>
              <a:avLst/>
              <a:gdLst>
                <a:gd name="T0" fmla="*/ 92 w 1441"/>
                <a:gd name="T1" fmla="*/ 360 h 375"/>
                <a:gd name="T2" fmla="*/ 121 w 1441"/>
                <a:gd name="T3" fmla="*/ 356 h 375"/>
                <a:gd name="T4" fmla="*/ 154 w 1441"/>
                <a:gd name="T5" fmla="*/ 354 h 375"/>
                <a:gd name="T6" fmla="*/ 190 w 1441"/>
                <a:gd name="T7" fmla="*/ 347 h 375"/>
                <a:gd name="T8" fmla="*/ 226 w 1441"/>
                <a:gd name="T9" fmla="*/ 330 h 375"/>
                <a:gd name="T10" fmla="*/ 255 w 1441"/>
                <a:gd name="T11" fmla="*/ 320 h 375"/>
                <a:gd name="T12" fmla="*/ 309 w 1441"/>
                <a:gd name="T13" fmla="*/ 320 h 375"/>
                <a:gd name="T14" fmla="*/ 349 w 1441"/>
                <a:gd name="T15" fmla="*/ 317 h 375"/>
                <a:gd name="T16" fmla="*/ 376 w 1441"/>
                <a:gd name="T17" fmla="*/ 313 h 375"/>
                <a:gd name="T18" fmla="*/ 402 w 1441"/>
                <a:gd name="T19" fmla="*/ 310 h 375"/>
                <a:gd name="T20" fmla="*/ 442 w 1441"/>
                <a:gd name="T21" fmla="*/ 303 h 375"/>
                <a:gd name="T22" fmla="*/ 469 w 1441"/>
                <a:gd name="T23" fmla="*/ 296 h 375"/>
                <a:gd name="T24" fmla="*/ 496 w 1441"/>
                <a:gd name="T25" fmla="*/ 289 h 375"/>
                <a:gd name="T26" fmla="*/ 522 w 1441"/>
                <a:gd name="T27" fmla="*/ 282 h 375"/>
                <a:gd name="T28" fmla="*/ 558 w 1441"/>
                <a:gd name="T29" fmla="*/ 270 h 375"/>
                <a:gd name="T30" fmla="*/ 575 w 1441"/>
                <a:gd name="T31" fmla="*/ 263 h 375"/>
                <a:gd name="T32" fmla="*/ 605 w 1441"/>
                <a:gd name="T33" fmla="*/ 259 h 375"/>
                <a:gd name="T34" fmla="*/ 643 w 1441"/>
                <a:gd name="T35" fmla="*/ 255 h 375"/>
                <a:gd name="T36" fmla="*/ 789 w 1441"/>
                <a:gd name="T37" fmla="*/ 241 h 375"/>
                <a:gd name="T38" fmla="*/ 822 w 1441"/>
                <a:gd name="T39" fmla="*/ 240 h 375"/>
                <a:gd name="T40" fmla="*/ 865 w 1441"/>
                <a:gd name="T41" fmla="*/ 245 h 375"/>
                <a:gd name="T42" fmla="*/ 896 w 1441"/>
                <a:gd name="T43" fmla="*/ 244 h 375"/>
                <a:gd name="T44" fmla="*/ 912 w 1441"/>
                <a:gd name="T45" fmla="*/ 236 h 375"/>
                <a:gd name="T46" fmla="*/ 942 w 1441"/>
                <a:gd name="T47" fmla="*/ 213 h 375"/>
                <a:gd name="T48" fmla="*/ 961 w 1441"/>
                <a:gd name="T49" fmla="*/ 199 h 375"/>
                <a:gd name="T50" fmla="*/ 994 w 1441"/>
                <a:gd name="T51" fmla="*/ 179 h 375"/>
                <a:gd name="T52" fmla="*/ 1027 w 1441"/>
                <a:gd name="T53" fmla="*/ 160 h 375"/>
                <a:gd name="T54" fmla="*/ 1051 w 1441"/>
                <a:gd name="T55" fmla="*/ 148 h 375"/>
                <a:gd name="T56" fmla="*/ 1076 w 1441"/>
                <a:gd name="T57" fmla="*/ 137 h 375"/>
                <a:gd name="T58" fmla="*/ 1102 w 1441"/>
                <a:gd name="T59" fmla="*/ 126 h 375"/>
                <a:gd name="T60" fmla="*/ 1130 w 1441"/>
                <a:gd name="T61" fmla="*/ 116 h 375"/>
                <a:gd name="T62" fmla="*/ 1167 w 1441"/>
                <a:gd name="T63" fmla="*/ 106 h 375"/>
                <a:gd name="T64" fmla="*/ 1183 w 1441"/>
                <a:gd name="T65" fmla="*/ 99 h 375"/>
                <a:gd name="T66" fmla="*/ 1214 w 1441"/>
                <a:gd name="T67" fmla="*/ 88 h 375"/>
                <a:gd name="T68" fmla="*/ 1250 w 1441"/>
                <a:gd name="T69" fmla="*/ 69 h 375"/>
                <a:gd name="T70" fmla="*/ 1284 w 1441"/>
                <a:gd name="T71" fmla="*/ 51 h 375"/>
                <a:gd name="T72" fmla="*/ 1317 w 1441"/>
                <a:gd name="T73" fmla="*/ 31 h 375"/>
                <a:gd name="T74" fmla="*/ 1346 w 1441"/>
                <a:gd name="T75" fmla="*/ 2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1" h="375">
                  <a:moveTo>
                    <a:pt x="0" y="375"/>
                  </a:moveTo>
                  <a:lnTo>
                    <a:pt x="92" y="360"/>
                  </a:lnTo>
                  <a:lnTo>
                    <a:pt x="106" y="358"/>
                  </a:lnTo>
                  <a:lnTo>
                    <a:pt x="121" y="356"/>
                  </a:lnTo>
                  <a:lnTo>
                    <a:pt x="135" y="355"/>
                  </a:lnTo>
                  <a:lnTo>
                    <a:pt x="154" y="354"/>
                  </a:lnTo>
                  <a:lnTo>
                    <a:pt x="172" y="352"/>
                  </a:lnTo>
                  <a:lnTo>
                    <a:pt x="190" y="347"/>
                  </a:lnTo>
                  <a:lnTo>
                    <a:pt x="207" y="341"/>
                  </a:lnTo>
                  <a:lnTo>
                    <a:pt x="226" y="330"/>
                  </a:lnTo>
                  <a:lnTo>
                    <a:pt x="240" y="324"/>
                  </a:lnTo>
                  <a:lnTo>
                    <a:pt x="255" y="320"/>
                  </a:lnTo>
                  <a:lnTo>
                    <a:pt x="269" y="320"/>
                  </a:lnTo>
                  <a:lnTo>
                    <a:pt x="309" y="320"/>
                  </a:lnTo>
                  <a:lnTo>
                    <a:pt x="322" y="318"/>
                  </a:lnTo>
                  <a:lnTo>
                    <a:pt x="349" y="317"/>
                  </a:lnTo>
                  <a:lnTo>
                    <a:pt x="362" y="316"/>
                  </a:lnTo>
                  <a:lnTo>
                    <a:pt x="376" y="313"/>
                  </a:lnTo>
                  <a:lnTo>
                    <a:pt x="389" y="312"/>
                  </a:lnTo>
                  <a:lnTo>
                    <a:pt x="402" y="310"/>
                  </a:lnTo>
                  <a:lnTo>
                    <a:pt x="429" y="306"/>
                  </a:lnTo>
                  <a:lnTo>
                    <a:pt x="442" y="303"/>
                  </a:lnTo>
                  <a:lnTo>
                    <a:pt x="456" y="300"/>
                  </a:lnTo>
                  <a:lnTo>
                    <a:pt x="469" y="296"/>
                  </a:lnTo>
                  <a:lnTo>
                    <a:pt x="482" y="293"/>
                  </a:lnTo>
                  <a:lnTo>
                    <a:pt x="496" y="289"/>
                  </a:lnTo>
                  <a:lnTo>
                    <a:pt x="510" y="287"/>
                  </a:lnTo>
                  <a:lnTo>
                    <a:pt x="522" y="282"/>
                  </a:lnTo>
                  <a:lnTo>
                    <a:pt x="545" y="274"/>
                  </a:lnTo>
                  <a:lnTo>
                    <a:pt x="558" y="270"/>
                  </a:lnTo>
                  <a:lnTo>
                    <a:pt x="561" y="268"/>
                  </a:lnTo>
                  <a:lnTo>
                    <a:pt x="575" y="263"/>
                  </a:lnTo>
                  <a:lnTo>
                    <a:pt x="590" y="261"/>
                  </a:lnTo>
                  <a:lnTo>
                    <a:pt x="605" y="259"/>
                  </a:lnTo>
                  <a:lnTo>
                    <a:pt x="626" y="258"/>
                  </a:lnTo>
                  <a:lnTo>
                    <a:pt x="643" y="255"/>
                  </a:lnTo>
                  <a:lnTo>
                    <a:pt x="674" y="253"/>
                  </a:lnTo>
                  <a:lnTo>
                    <a:pt x="789" y="241"/>
                  </a:lnTo>
                  <a:lnTo>
                    <a:pt x="805" y="240"/>
                  </a:lnTo>
                  <a:lnTo>
                    <a:pt x="822" y="240"/>
                  </a:lnTo>
                  <a:lnTo>
                    <a:pt x="840" y="241"/>
                  </a:lnTo>
                  <a:lnTo>
                    <a:pt x="865" y="245"/>
                  </a:lnTo>
                  <a:lnTo>
                    <a:pt x="881" y="245"/>
                  </a:lnTo>
                  <a:lnTo>
                    <a:pt x="896" y="244"/>
                  </a:lnTo>
                  <a:lnTo>
                    <a:pt x="909" y="237"/>
                  </a:lnTo>
                  <a:lnTo>
                    <a:pt x="912" y="236"/>
                  </a:lnTo>
                  <a:lnTo>
                    <a:pt x="923" y="228"/>
                  </a:lnTo>
                  <a:lnTo>
                    <a:pt x="942" y="213"/>
                  </a:lnTo>
                  <a:lnTo>
                    <a:pt x="952" y="207"/>
                  </a:lnTo>
                  <a:lnTo>
                    <a:pt x="961" y="199"/>
                  </a:lnTo>
                  <a:lnTo>
                    <a:pt x="972" y="192"/>
                  </a:lnTo>
                  <a:lnTo>
                    <a:pt x="994" y="179"/>
                  </a:lnTo>
                  <a:lnTo>
                    <a:pt x="1005" y="173"/>
                  </a:lnTo>
                  <a:lnTo>
                    <a:pt x="1027" y="160"/>
                  </a:lnTo>
                  <a:lnTo>
                    <a:pt x="1038" y="154"/>
                  </a:lnTo>
                  <a:lnTo>
                    <a:pt x="1051" y="148"/>
                  </a:lnTo>
                  <a:lnTo>
                    <a:pt x="1063" y="143"/>
                  </a:lnTo>
                  <a:lnTo>
                    <a:pt x="1076" y="137"/>
                  </a:lnTo>
                  <a:lnTo>
                    <a:pt x="1090" y="131"/>
                  </a:lnTo>
                  <a:lnTo>
                    <a:pt x="1102" y="126"/>
                  </a:lnTo>
                  <a:lnTo>
                    <a:pt x="1116" y="122"/>
                  </a:lnTo>
                  <a:lnTo>
                    <a:pt x="1130" y="116"/>
                  </a:lnTo>
                  <a:lnTo>
                    <a:pt x="1153" y="110"/>
                  </a:lnTo>
                  <a:lnTo>
                    <a:pt x="1167" y="106"/>
                  </a:lnTo>
                  <a:lnTo>
                    <a:pt x="1170" y="105"/>
                  </a:lnTo>
                  <a:lnTo>
                    <a:pt x="1183" y="99"/>
                  </a:lnTo>
                  <a:lnTo>
                    <a:pt x="1199" y="94"/>
                  </a:lnTo>
                  <a:lnTo>
                    <a:pt x="1214" y="88"/>
                  </a:lnTo>
                  <a:lnTo>
                    <a:pt x="1232" y="78"/>
                  </a:lnTo>
                  <a:lnTo>
                    <a:pt x="1250" y="69"/>
                  </a:lnTo>
                  <a:lnTo>
                    <a:pt x="1266" y="60"/>
                  </a:lnTo>
                  <a:lnTo>
                    <a:pt x="1284" y="51"/>
                  </a:lnTo>
                  <a:lnTo>
                    <a:pt x="1303" y="39"/>
                  </a:lnTo>
                  <a:lnTo>
                    <a:pt x="1317" y="31"/>
                  </a:lnTo>
                  <a:lnTo>
                    <a:pt x="1332" y="26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5" name="Freeform 123"/>
            <p:cNvSpPr>
              <a:spLocks/>
            </p:cNvSpPr>
            <p:nvPr/>
          </p:nvSpPr>
          <p:spPr bwMode="auto">
            <a:xfrm>
              <a:off x="2883" y="1498"/>
              <a:ext cx="1489" cy="314"/>
            </a:xfrm>
            <a:custGeom>
              <a:avLst/>
              <a:gdLst>
                <a:gd name="T0" fmla="*/ 92 w 1441"/>
                <a:gd name="T1" fmla="*/ 346 h 375"/>
                <a:gd name="T2" fmla="*/ 121 w 1441"/>
                <a:gd name="T3" fmla="*/ 337 h 375"/>
                <a:gd name="T4" fmla="*/ 154 w 1441"/>
                <a:gd name="T5" fmla="*/ 331 h 375"/>
                <a:gd name="T6" fmla="*/ 190 w 1441"/>
                <a:gd name="T7" fmla="*/ 320 h 375"/>
                <a:gd name="T8" fmla="*/ 226 w 1441"/>
                <a:gd name="T9" fmla="*/ 286 h 375"/>
                <a:gd name="T10" fmla="*/ 255 w 1441"/>
                <a:gd name="T11" fmla="*/ 265 h 375"/>
                <a:gd name="T12" fmla="*/ 273 w 1441"/>
                <a:gd name="T13" fmla="*/ 262 h 375"/>
                <a:gd name="T14" fmla="*/ 309 w 1441"/>
                <a:gd name="T15" fmla="*/ 262 h 375"/>
                <a:gd name="T16" fmla="*/ 332 w 1441"/>
                <a:gd name="T17" fmla="*/ 258 h 375"/>
                <a:gd name="T18" fmla="*/ 354 w 1441"/>
                <a:gd name="T19" fmla="*/ 257 h 375"/>
                <a:gd name="T20" fmla="*/ 376 w 1441"/>
                <a:gd name="T21" fmla="*/ 253 h 375"/>
                <a:gd name="T22" fmla="*/ 398 w 1441"/>
                <a:gd name="T23" fmla="*/ 250 h 375"/>
                <a:gd name="T24" fmla="*/ 422 w 1441"/>
                <a:gd name="T25" fmla="*/ 246 h 375"/>
                <a:gd name="T26" fmla="*/ 456 w 1441"/>
                <a:gd name="T27" fmla="*/ 238 h 375"/>
                <a:gd name="T28" fmla="*/ 491 w 1441"/>
                <a:gd name="T29" fmla="*/ 230 h 375"/>
                <a:gd name="T30" fmla="*/ 527 w 1441"/>
                <a:gd name="T31" fmla="*/ 217 h 375"/>
                <a:gd name="T32" fmla="*/ 545 w 1441"/>
                <a:gd name="T33" fmla="*/ 213 h 375"/>
                <a:gd name="T34" fmla="*/ 580 w 1441"/>
                <a:gd name="T35" fmla="*/ 217 h 375"/>
                <a:gd name="T36" fmla="*/ 626 w 1441"/>
                <a:gd name="T37" fmla="*/ 229 h 375"/>
                <a:gd name="T38" fmla="*/ 663 w 1441"/>
                <a:gd name="T39" fmla="*/ 237 h 375"/>
                <a:gd name="T40" fmla="*/ 797 w 1441"/>
                <a:gd name="T41" fmla="*/ 254 h 375"/>
                <a:gd name="T42" fmla="*/ 836 w 1441"/>
                <a:gd name="T43" fmla="*/ 263 h 375"/>
                <a:gd name="T44" fmla="*/ 887 w 1441"/>
                <a:gd name="T45" fmla="*/ 283 h 375"/>
                <a:gd name="T46" fmla="*/ 924 w 1441"/>
                <a:gd name="T47" fmla="*/ 289 h 375"/>
                <a:gd name="T48" fmla="*/ 941 w 1441"/>
                <a:gd name="T49" fmla="*/ 283 h 375"/>
                <a:gd name="T50" fmla="*/ 971 w 1441"/>
                <a:gd name="T51" fmla="*/ 262 h 375"/>
                <a:gd name="T52" fmla="*/ 996 w 1441"/>
                <a:gd name="T53" fmla="*/ 244 h 375"/>
                <a:gd name="T54" fmla="*/ 1014 w 1441"/>
                <a:gd name="T55" fmla="*/ 233 h 375"/>
                <a:gd name="T56" fmla="*/ 1033 w 1441"/>
                <a:gd name="T57" fmla="*/ 221 h 375"/>
                <a:gd name="T58" fmla="*/ 1052 w 1441"/>
                <a:gd name="T59" fmla="*/ 209 h 375"/>
                <a:gd name="T60" fmla="*/ 1073 w 1441"/>
                <a:gd name="T61" fmla="*/ 198 h 375"/>
                <a:gd name="T62" fmla="*/ 1095 w 1441"/>
                <a:gd name="T63" fmla="*/ 187 h 375"/>
                <a:gd name="T64" fmla="*/ 1117 w 1441"/>
                <a:gd name="T65" fmla="*/ 177 h 375"/>
                <a:gd name="T66" fmla="*/ 1153 w 1441"/>
                <a:gd name="T67" fmla="*/ 165 h 375"/>
                <a:gd name="T68" fmla="*/ 1170 w 1441"/>
                <a:gd name="T69" fmla="*/ 160 h 375"/>
                <a:gd name="T70" fmla="*/ 1199 w 1441"/>
                <a:gd name="T71" fmla="*/ 144 h 375"/>
                <a:gd name="T72" fmla="*/ 1232 w 1441"/>
                <a:gd name="T73" fmla="*/ 114 h 375"/>
                <a:gd name="T74" fmla="*/ 1266 w 1441"/>
                <a:gd name="T75" fmla="*/ 86 h 375"/>
                <a:gd name="T76" fmla="*/ 1303 w 1441"/>
                <a:gd name="T77" fmla="*/ 64 h 375"/>
                <a:gd name="T78" fmla="*/ 1332 w 1441"/>
                <a:gd name="T79" fmla="*/ 48 h 375"/>
                <a:gd name="T80" fmla="*/ 1441 w 1441"/>
                <a:gd name="T8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75">
                  <a:moveTo>
                    <a:pt x="0" y="375"/>
                  </a:moveTo>
                  <a:lnTo>
                    <a:pt x="92" y="346"/>
                  </a:lnTo>
                  <a:lnTo>
                    <a:pt x="106" y="341"/>
                  </a:lnTo>
                  <a:lnTo>
                    <a:pt x="121" y="337"/>
                  </a:lnTo>
                  <a:lnTo>
                    <a:pt x="135" y="335"/>
                  </a:lnTo>
                  <a:lnTo>
                    <a:pt x="154" y="331"/>
                  </a:lnTo>
                  <a:lnTo>
                    <a:pt x="172" y="327"/>
                  </a:lnTo>
                  <a:lnTo>
                    <a:pt x="190" y="320"/>
                  </a:lnTo>
                  <a:lnTo>
                    <a:pt x="207" y="304"/>
                  </a:lnTo>
                  <a:lnTo>
                    <a:pt x="226" y="286"/>
                  </a:lnTo>
                  <a:lnTo>
                    <a:pt x="240" y="272"/>
                  </a:lnTo>
                  <a:lnTo>
                    <a:pt x="255" y="265"/>
                  </a:lnTo>
                  <a:lnTo>
                    <a:pt x="269" y="262"/>
                  </a:lnTo>
                  <a:lnTo>
                    <a:pt x="273" y="262"/>
                  </a:lnTo>
                  <a:lnTo>
                    <a:pt x="285" y="262"/>
                  </a:lnTo>
                  <a:lnTo>
                    <a:pt x="309" y="262"/>
                  </a:lnTo>
                  <a:lnTo>
                    <a:pt x="321" y="261"/>
                  </a:lnTo>
                  <a:lnTo>
                    <a:pt x="332" y="258"/>
                  </a:lnTo>
                  <a:lnTo>
                    <a:pt x="343" y="257"/>
                  </a:lnTo>
                  <a:lnTo>
                    <a:pt x="354" y="257"/>
                  </a:lnTo>
                  <a:lnTo>
                    <a:pt x="365" y="254"/>
                  </a:lnTo>
                  <a:lnTo>
                    <a:pt x="376" y="253"/>
                  </a:lnTo>
                  <a:lnTo>
                    <a:pt x="387" y="251"/>
                  </a:lnTo>
                  <a:lnTo>
                    <a:pt x="398" y="250"/>
                  </a:lnTo>
                  <a:lnTo>
                    <a:pt x="409" y="249"/>
                  </a:lnTo>
                  <a:lnTo>
                    <a:pt x="422" y="246"/>
                  </a:lnTo>
                  <a:lnTo>
                    <a:pt x="433" y="244"/>
                  </a:lnTo>
                  <a:lnTo>
                    <a:pt x="456" y="238"/>
                  </a:lnTo>
                  <a:lnTo>
                    <a:pt x="480" y="234"/>
                  </a:lnTo>
                  <a:lnTo>
                    <a:pt x="491" y="230"/>
                  </a:lnTo>
                  <a:lnTo>
                    <a:pt x="514" y="223"/>
                  </a:lnTo>
                  <a:lnTo>
                    <a:pt x="527" y="217"/>
                  </a:lnTo>
                  <a:lnTo>
                    <a:pt x="529" y="216"/>
                  </a:lnTo>
                  <a:lnTo>
                    <a:pt x="545" y="213"/>
                  </a:lnTo>
                  <a:lnTo>
                    <a:pt x="561" y="213"/>
                  </a:lnTo>
                  <a:lnTo>
                    <a:pt x="580" y="217"/>
                  </a:lnTo>
                  <a:lnTo>
                    <a:pt x="607" y="225"/>
                  </a:lnTo>
                  <a:lnTo>
                    <a:pt x="626" y="229"/>
                  </a:lnTo>
                  <a:lnTo>
                    <a:pt x="645" y="233"/>
                  </a:lnTo>
                  <a:lnTo>
                    <a:pt x="663" y="237"/>
                  </a:lnTo>
                  <a:lnTo>
                    <a:pt x="731" y="245"/>
                  </a:lnTo>
                  <a:lnTo>
                    <a:pt x="797" y="254"/>
                  </a:lnTo>
                  <a:lnTo>
                    <a:pt x="815" y="257"/>
                  </a:lnTo>
                  <a:lnTo>
                    <a:pt x="836" y="263"/>
                  </a:lnTo>
                  <a:lnTo>
                    <a:pt x="856" y="271"/>
                  </a:lnTo>
                  <a:lnTo>
                    <a:pt x="887" y="283"/>
                  </a:lnTo>
                  <a:lnTo>
                    <a:pt x="907" y="288"/>
                  </a:lnTo>
                  <a:lnTo>
                    <a:pt x="924" y="289"/>
                  </a:lnTo>
                  <a:lnTo>
                    <a:pt x="938" y="284"/>
                  </a:lnTo>
                  <a:lnTo>
                    <a:pt x="941" y="283"/>
                  </a:lnTo>
                  <a:lnTo>
                    <a:pt x="952" y="275"/>
                  </a:lnTo>
                  <a:lnTo>
                    <a:pt x="971" y="262"/>
                  </a:lnTo>
                  <a:lnTo>
                    <a:pt x="979" y="255"/>
                  </a:lnTo>
                  <a:lnTo>
                    <a:pt x="996" y="244"/>
                  </a:lnTo>
                  <a:lnTo>
                    <a:pt x="1005" y="238"/>
                  </a:lnTo>
                  <a:lnTo>
                    <a:pt x="1014" y="233"/>
                  </a:lnTo>
                  <a:lnTo>
                    <a:pt x="1023" y="227"/>
                  </a:lnTo>
                  <a:lnTo>
                    <a:pt x="1033" y="221"/>
                  </a:lnTo>
                  <a:lnTo>
                    <a:pt x="1043" y="215"/>
                  </a:lnTo>
                  <a:lnTo>
                    <a:pt x="1052" y="209"/>
                  </a:lnTo>
                  <a:lnTo>
                    <a:pt x="1063" y="204"/>
                  </a:lnTo>
                  <a:lnTo>
                    <a:pt x="1073" y="198"/>
                  </a:lnTo>
                  <a:lnTo>
                    <a:pt x="1084" y="192"/>
                  </a:lnTo>
                  <a:lnTo>
                    <a:pt x="1095" y="187"/>
                  </a:lnTo>
                  <a:lnTo>
                    <a:pt x="1106" y="182"/>
                  </a:lnTo>
                  <a:lnTo>
                    <a:pt x="1117" y="177"/>
                  </a:lnTo>
                  <a:lnTo>
                    <a:pt x="1130" y="171"/>
                  </a:lnTo>
                  <a:lnTo>
                    <a:pt x="1153" y="165"/>
                  </a:lnTo>
                  <a:lnTo>
                    <a:pt x="1167" y="160"/>
                  </a:lnTo>
                  <a:lnTo>
                    <a:pt x="1170" y="160"/>
                  </a:lnTo>
                  <a:lnTo>
                    <a:pt x="1183" y="153"/>
                  </a:lnTo>
                  <a:lnTo>
                    <a:pt x="1199" y="144"/>
                  </a:lnTo>
                  <a:lnTo>
                    <a:pt x="1214" y="131"/>
                  </a:lnTo>
                  <a:lnTo>
                    <a:pt x="1232" y="114"/>
                  </a:lnTo>
                  <a:lnTo>
                    <a:pt x="1250" y="98"/>
                  </a:lnTo>
                  <a:lnTo>
                    <a:pt x="1266" y="86"/>
                  </a:lnTo>
                  <a:lnTo>
                    <a:pt x="1284" y="76"/>
                  </a:lnTo>
                  <a:lnTo>
                    <a:pt x="1303" y="64"/>
                  </a:lnTo>
                  <a:lnTo>
                    <a:pt x="1317" y="55"/>
                  </a:lnTo>
                  <a:lnTo>
                    <a:pt x="1332" y="48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6" name="Freeform 124"/>
            <p:cNvSpPr>
              <a:spLocks/>
            </p:cNvSpPr>
            <p:nvPr/>
          </p:nvSpPr>
          <p:spPr bwMode="auto">
            <a:xfrm>
              <a:off x="2883" y="1453"/>
              <a:ext cx="1489" cy="466"/>
            </a:xfrm>
            <a:custGeom>
              <a:avLst/>
              <a:gdLst>
                <a:gd name="T0" fmla="*/ 92 w 1441"/>
                <a:gd name="T1" fmla="*/ 472 h 556"/>
                <a:gd name="T2" fmla="*/ 121 w 1441"/>
                <a:gd name="T3" fmla="*/ 480 h 556"/>
                <a:gd name="T4" fmla="*/ 154 w 1441"/>
                <a:gd name="T5" fmla="*/ 485 h 556"/>
                <a:gd name="T6" fmla="*/ 190 w 1441"/>
                <a:gd name="T7" fmla="*/ 498 h 556"/>
                <a:gd name="T8" fmla="*/ 226 w 1441"/>
                <a:gd name="T9" fmla="*/ 532 h 556"/>
                <a:gd name="T10" fmla="*/ 255 w 1441"/>
                <a:gd name="T11" fmla="*/ 552 h 556"/>
                <a:gd name="T12" fmla="*/ 273 w 1441"/>
                <a:gd name="T13" fmla="*/ 556 h 556"/>
                <a:gd name="T14" fmla="*/ 309 w 1441"/>
                <a:gd name="T15" fmla="*/ 556 h 556"/>
                <a:gd name="T16" fmla="*/ 349 w 1441"/>
                <a:gd name="T17" fmla="*/ 556 h 556"/>
                <a:gd name="T18" fmla="*/ 389 w 1441"/>
                <a:gd name="T19" fmla="*/ 553 h 556"/>
                <a:gd name="T20" fmla="*/ 427 w 1441"/>
                <a:gd name="T21" fmla="*/ 547 h 556"/>
                <a:gd name="T22" fmla="*/ 465 w 1441"/>
                <a:gd name="T23" fmla="*/ 537 h 556"/>
                <a:gd name="T24" fmla="*/ 503 w 1441"/>
                <a:gd name="T25" fmla="*/ 526 h 556"/>
                <a:gd name="T26" fmla="*/ 539 w 1441"/>
                <a:gd name="T27" fmla="*/ 511 h 556"/>
                <a:gd name="T28" fmla="*/ 574 w 1441"/>
                <a:gd name="T29" fmla="*/ 494 h 556"/>
                <a:gd name="T30" fmla="*/ 608 w 1441"/>
                <a:gd name="T31" fmla="*/ 475 h 556"/>
                <a:gd name="T32" fmla="*/ 638 w 1441"/>
                <a:gd name="T33" fmla="*/ 455 h 556"/>
                <a:gd name="T34" fmla="*/ 652 w 1441"/>
                <a:gd name="T35" fmla="*/ 443 h 556"/>
                <a:gd name="T36" fmla="*/ 665 w 1441"/>
                <a:gd name="T37" fmla="*/ 412 h 556"/>
                <a:gd name="T38" fmla="*/ 677 w 1441"/>
                <a:gd name="T39" fmla="*/ 367 h 556"/>
                <a:gd name="T40" fmla="*/ 691 w 1441"/>
                <a:gd name="T41" fmla="*/ 333 h 556"/>
                <a:gd name="T42" fmla="*/ 743 w 1441"/>
                <a:gd name="T43" fmla="*/ 219 h 556"/>
                <a:gd name="T44" fmla="*/ 756 w 1441"/>
                <a:gd name="T45" fmla="*/ 184 h 556"/>
                <a:gd name="T46" fmla="*/ 765 w 1441"/>
                <a:gd name="T47" fmla="*/ 138 h 556"/>
                <a:gd name="T48" fmla="*/ 780 w 1441"/>
                <a:gd name="T49" fmla="*/ 105 h 556"/>
                <a:gd name="T50" fmla="*/ 793 w 1441"/>
                <a:gd name="T51" fmla="*/ 94 h 556"/>
                <a:gd name="T52" fmla="*/ 825 w 1441"/>
                <a:gd name="T53" fmla="*/ 76 h 556"/>
                <a:gd name="T54" fmla="*/ 859 w 1441"/>
                <a:gd name="T55" fmla="*/ 56 h 556"/>
                <a:gd name="T56" fmla="*/ 895 w 1441"/>
                <a:gd name="T57" fmla="*/ 39 h 556"/>
                <a:gd name="T58" fmla="*/ 934 w 1441"/>
                <a:gd name="T59" fmla="*/ 26 h 556"/>
                <a:gd name="T60" fmla="*/ 971 w 1441"/>
                <a:gd name="T61" fmla="*/ 14 h 556"/>
                <a:gd name="T62" fmla="*/ 1010 w 1441"/>
                <a:gd name="T63" fmla="*/ 7 h 556"/>
                <a:gd name="T64" fmla="*/ 1050 w 1441"/>
                <a:gd name="T65" fmla="*/ 1 h 556"/>
                <a:gd name="T66" fmla="*/ 1090 w 1441"/>
                <a:gd name="T67" fmla="*/ 0 h 556"/>
                <a:gd name="T68" fmla="*/ 1130 w 1441"/>
                <a:gd name="T69" fmla="*/ 0 h 556"/>
                <a:gd name="T70" fmla="*/ 1167 w 1441"/>
                <a:gd name="T71" fmla="*/ 3 h 556"/>
                <a:gd name="T72" fmla="*/ 1183 w 1441"/>
                <a:gd name="T73" fmla="*/ 7 h 556"/>
                <a:gd name="T74" fmla="*/ 1214 w 1441"/>
                <a:gd name="T75" fmla="*/ 26 h 556"/>
                <a:gd name="T76" fmla="*/ 1250 w 1441"/>
                <a:gd name="T77" fmla="*/ 59 h 556"/>
                <a:gd name="T78" fmla="*/ 1284 w 1441"/>
                <a:gd name="T79" fmla="*/ 71 h 556"/>
                <a:gd name="T80" fmla="*/ 1317 w 1441"/>
                <a:gd name="T81" fmla="*/ 72 h 556"/>
                <a:gd name="T82" fmla="*/ 1346 w 1441"/>
                <a:gd name="T83" fmla="*/ 83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56">
                  <a:moveTo>
                    <a:pt x="0" y="440"/>
                  </a:moveTo>
                  <a:lnTo>
                    <a:pt x="92" y="472"/>
                  </a:lnTo>
                  <a:lnTo>
                    <a:pt x="106" y="477"/>
                  </a:lnTo>
                  <a:lnTo>
                    <a:pt x="121" y="480"/>
                  </a:lnTo>
                  <a:lnTo>
                    <a:pt x="135" y="482"/>
                  </a:lnTo>
                  <a:lnTo>
                    <a:pt x="154" y="485"/>
                  </a:lnTo>
                  <a:lnTo>
                    <a:pt x="172" y="489"/>
                  </a:lnTo>
                  <a:lnTo>
                    <a:pt x="190" y="498"/>
                  </a:lnTo>
                  <a:lnTo>
                    <a:pt x="207" y="513"/>
                  </a:lnTo>
                  <a:lnTo>
                    <a:pt x="226" y="532"/>
                  </a:lnTo>
                  <a:lnTo>
                    <a:pt x="240" y="544"/>
                  </a:lnTo>
                  <a:lnTo>
                    <a:pt x="255" y="552"/>
                  </a:lnTo>
                  <a:lnTo>
                    <a:pt x="269" y="556"/>
                  </a:lnTo>
                  <a:lnTo>
                    <a:pt x="273" y="556"/>
                  </a:lnTo>
                  <a:lnTo>
                    <a:pt x="285" y="556"/>
                  </a:lnTo>
                  <a:lnTo>
                    <a:pt x="309" y="556"/>
                  </a:lnTo>
                  <a:lnTo>
                    <a:pt x="329" y="556"/>
                  </a:lnTo>
                  <a:lnTo>
                    <a:pt x="349" y="556"/>
                  </a:lnTo>
                  <a:lnTo>
                    <a:pt x="369" y="555"/>
                  </a:lnTo>
                  <a:lnTo>
                    <a:pt x="389" y="553"/>
                  </a:lnTo>
                  <a:lnTo>
                    <a:pt x="408" y="549"/>
                  </a:lnTo>
                  <a:lnTo>
                    <a:pt x="427" y="547"/>
                  </a:lnTo>
                  <a:lnTo>
                    <a:pt x="447" y="541"/>
                  </a:lnTo>
                  <a:lnTo>
                    <a:pt x="465" y="537"/>
                  </a:lnTo>
                  <a:lnTo>
                    <a:pt x="484" y="531"/>
                  </a:lnTo>
                  <a:lnTo>
                    <a:pt x="503" y="526"/>
                  </a:lnTo>
                  <a:lnTo>
                    <a:pt x="521" y="519"/>
                  </a:lnTo>
                  <a:lnTo>
                    <a:pt x="539" y="511"/>
                  </a:lnTo>
                  <a:lnTo>
                    <a:pt x="557" y="502"/>
                  </a:lnTo>
                  <a:lnTo>
                    <a:pt x="574" y="494"/>
                  </a:lnTo>
                  <a:lnTo>
                    <a:pt x="591" y="484"/>
                  </a:lnTo>
                  <a:lnTo>
                    <a:pt x="608" y="475"/>
                  </a:lnTo>
                  <a:lnTo>
                    <a:pt x="626" y="461"/>
                  </a:lnTo>
                  <a:lnTo>
                    <a:pt x="638" y="455"/>
                  </a:lnTo>
                  <a:lnTo>
                    <a:pt x="641" y="452"/>
                  </a:lnTo>
                  <a:lnTo>
                    <a:pt x="652" y="443"/>
                  </a:lnTo>
                  <a:lnTo>
                    <a:pt x="660" y="429"/>
                  </a:lnTo>
                  <a:lnTo>
                    <a:pt x="665" y="412"/>
                  </a:lnTo>
                  <a:lnTo>
                    <a:pt x="672" y="385"/>
                  </a:lnTo>
                  <a:lnTo>
                    <a:pt x="677" y="367"/>
                  </a:lnTo>
                  <a:lnTo>
                    <a:pt x="684" y="349"/>
                  </a:lnTo>
                  <a:lnTo>
                    <a:pt x="691" y="333"/>
                  </a:lnTo>
                  <a:lnTo>
                    <a:pt x="716" y="275"/>
                  </a:lnTo>
                  <a:lnTo>
                    <a:pt x="743" y="219"/>
                  </a:lnTo>
                  <a:lnTo>
                    <a:pt x="749" y="202"/>
                  </a:lnTo>
                  <a:lnTo>
                    <a:pt x="756" y="184"/>
                  </a:lnTo>
                  <a:lnTo>
                    <a:pt x="761" y="164"/>
                  </a:lnTo>
                  <a:lnTo>
                    <a:pt x="765" y="138"/>
                  </a:lnTo>
                  <a:lnTo>
                    <a:pt x="771" y="119"/>
                  </a:lnTo>
                  <a:lnTo>
                    <a:pt x="780" y="105"/>
                  </a:lnTo>
                  <a:lnTo>
                    <a:pt x="790" y="96"/>
                  </a:lnTo>
                  <a:lnTo>
                    <a:pt x="793" y="94"/>
                  </a:lnTo>
                  <a:lnTo>
                    <a:pt x="805" y="88"/>
                  </a:lnTo>
                  <a:lnTo>
                    <a:pt x="825" y="76"/>
                  </a:lnTo>
                  <a:lnTo>
                    <a:pt x="841" y="66"/>
                  </a:lnTo>
                  <a:lnTo>
                    <a:pt x="859" y="56"/>
                  </a:lnTo>
                  <a:lnTo>
                    <a:pt x="877" y="47"/>
                  </a:lnTo>
                  <a:lnTo>
                    <a:pt x="895" y="39"/>
                  </a:lnTo>
                  <a:lnTo>
                    <a:pt x="913" y="33"/>
                  </a:lnTo>
                  <a:lnTo>
                    <a:pt x="934" y="26"/>
                  </a:lnTo>
                  <a:lnTo>
                    <a:pt x="952" y="20"/>
                  </a:lnTo>
                  <a:lnTo>
                    <a:pt x="971" y="14"/>
                  </a:lnTo>
                  <a:lnTo>
                    <a:pt x="990" y="10"/>
                  </a:lnTo>
                  <a:lnTo>
                    <a:pt x="1010" y="7"/>
                  </a:lnTo>
                  <a:lnTo>
                    <a:pt x="1030" y="4"/>
                  </a:lnTo>
                  <a:lnTo>
                    <a:pt x="1050" y="1"/>
                  </a:lnTo>
                  <a:lnTo>
                    <a:pt x="1069" y="0"/>
                  </a:lnTo>
                  <a:lnTo>
                    <a:pt x="1090" y="0"/>
                  </a:lnTo>
                  <a:lnTo>
                    <a:pt x="1109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3"/>
                  </a:lnTo>
                  <a:lnTo>
                    <a:pt x="1170" y="3"/>
                  </a:lnTo>
                  <a:lnTo>
                    <a:pt x="1183" y="7"/>
                  </a:lnTo>
                  <a:lnTo>
                    <a:pt x="1199" y="14"/>
                  </a:lnTo>
                  <a:lnTo>
                    <a:pt x="1214" y="26"/>
                  </a:lnTo>
                  <a:lnTo>
                    <a:pt x="1232" y="46"/>
                  </a:lnTo>
                  <a:lnTo>
                    <a:pt x="1250" y="59"/>
                  </a:lnTo>
                  <a:lnTo>
                    <a:pt x="1266" y="67"/>
                  </a:lnTo>
                  <a:lnTo>
                    <a:pt x="1284" y="71"/>
                  </a:lnTo>
                  <a:lnTo>
                    <a:pt x="1303" y="71"/>
                  </a:lnTo>
                  <a:lnTo>
                    <a:pt x="1317" y="72"/>
                  </a:lnTo>
                  <a:lnTo>
                    <a:pt x="1332" y="77"/>
                  </a:lnTo>
                  <a:lnTo>
                    <a:pt x="1346" y="83"/>
                  </a:lnTo>
                  <a:lnTo>
                    <a:pt x="1441" y="127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7" name="Freeform 125"/>
            <p:cNvSpPr>
              <a:spLocks/>
            </p:cNvSpPr>
            <p:nvPr/>
          </p:nvSpPr>
          <p:spPr bwMode="auto">
            <a:xfrm>
              <a:off x="2883" y="1506"/>
              <a:ext cx="1489" cy="363"/>
            </a:xfrm>
            <a:custGeom>
              <a:avLst/>
              <a:gdLst>
                <a:gd name="T0" fmla="*/ 92 w 1441"/>
                <a:gd name="T1" fmla="*/ 393 h 434"/>
                <a:gd name="T2" fmla="*/ 121 w 1441"/>
                <a:gd name="T3" fmla="*/ 397 h 434"/>
                <a:gd name="T4" fmla="*/ 154 w 1441"/>
                <a:gd name="T5" fmla="*/ 398 h 434"/>
                <a:gd name="T6" fmla="*/ 190 w 1441"/>
                <a:gd name="T7" fmla="*/ 405 h 434"/>
                <a:gd name="T8" fmla="*/ 226 w 1441"/>
                <a:gd name="T9" fmla="*/ 423 h 434"/>
                <a:gd name="T10" fmla="*/ 255 w 1441"/>
                <a:gd name="T11" fmla="*/ 433 h 434"/>
                <a:gd name="T12" fmla="*/ 309 w 1441"/>
                <a:gd name="T13" fmla="*/ 434 h 434"/>
                <a:gd name="T14" fmla="*/ 345 w 1441"/>
                <a:gd name="T15" fmla="*/ 434 h 434"/>
                <a:gd name="T16" fmla="*/ 380 w 1441"/>
                <a:gd name="T17" fmla="*/ 431 h 434"/>
                <a:gd name="T18" fmla="*/ 415 w 1441"/>
                <a:gd name="T19" fmla="*/ 426 h 434"/>
                <a:gd name="T20" fmla="*/ 449 w 1441"/>
                <a:gd name="T21" fmla="*/ 417 h 434"/>
                <a:gd name="T22" fmla="*/ 482 w 1441"/>
                <a:gd name="T23" fmla="*/ 406 h 434"/>
                <a:gd name="T24" fmla="*/ 516 w 1441"/>
                <a:gd name="T25" fmla="*/ 394 h 434"/>
                <a:gd name="T26" fmla="*/ 547 w 1441"/>
                <a:gd name="T27" fmla="*/ 379 h 434"/>
                <a:gd name="T28" fmla="*/ 578 w 1441"/>
                <a:gd name="T29" fmla="*/ 363 h 434"/>
                <a:gd name="T30" fmla="*/ 609 w 1441"/>
                <a:gd name="T31" fmla="*/ 345 h 434"/>
                <a:gd name="T32" fmla="*/ 623 w 1441"/>
                <a:gd name="T33" fmla="*/ 334 h 434"/>
                <a:gd name="T34" fmla="*/ 643 w 1441"/>
                <a:gd name="T35" fmla="*/ 312 h 434"/>
                <a:gd name="T36" fmla="*/ 663 w 1441"/>
                <a:gd name="T37" fmla="*/ 280 h 434"/>
                <a:gd name="T38" fmla="*/ 683 w 1441"/>
                <a:gd name="T39" fmla="*/ 257 h 434"/>
                <a:gd name="T40" fmla="*/ 763 w 1441"/>
                <a:gd name="T41" fmla="*/ 161 h 434"/>
                <a:gd name="T42" fmla="*/ 780 w 1441"/>
                <a:gd name="T43" fmla="*/ 136 h 434"/>
                <a:gd name="T44" fmla="*/ 800 w 1441"/>
                <a:gd name="T45" fmla="*/ 105 h 434"/>
                <a:gd name="T46" fmla="*/ 822 w 1441"/>
                <a:gd name="T47" fmla="*/ 85 h 434"/>
                <a:gd name="T48" fmla="*/ 837 w 1441"/>
                <a:gd name="T49" fmla="*/ 77 h 434"/>
                <a:gd name="T50" fmla="*/ 873 w 1441"/>
                <a:gd name="T51" fmla="*/ 58 h 434"/>
                <a:gd name="T52" fmla="*/ 905 w 1441"/>
                <a:gd name="T53" fmla="*/ 42 h 434"/>
                <a:gd name="T54" fmla="*/ 938 w 1441"/>
                <a:gd name="T55" fmla="*/ 29 h 434"/>
                <a:gd name="T56" fmla="*/ 971 w 1441"/>
                <a:gd name="T57" fmla="*/ 18 h 434"/>
                <a:gd name="T58" fmla="*/ 1005 w 1441"/>
                <a:gd name="T59" fmla="*/ 10 h 434"/>
                <a:gd name="T60" fmla="*/ 1040 w 1441"/>
                <a:gd name="T61" fmla="*/ 4 h 434"/>
                <a:gd name="T62" fmla="*/ 1076 w 1441"/>
                <a:gd name="T63" fmla="*/ 1 h 434"/>
                <a:gd name="T64" fmla="*/ 1112 w 1441"/>
                <a:gd name="T65" fmla="*/ 0 h 434"/>
                <a:gd name="T66" fmla="*/ 1153 w 1441"/>
                <a:gd name="T67" fmla="*/ 1 h 434"/>
                <a:gd name="T68" fmla="*/ 1170 w 1441"/>
                <a:gd name="T69" fmla="*/ 1 h 434"/>
                <a:gd name="T70" fmla="*/ 1199 w 1441"/>
                <a:gd name="T71" fmla="*/ 6 h 434"/>
                <a:gd name="T72" fmla="*/ 1232 w 1441"/>
                <a:gd name="T73" fmla="*/ 23 h 434"/>
                <a:gd name="T74" fmla="*/ 1266 w 1441"/>
                <a:gd name="T75" fmla="*/ 35 h 434"/>
                <a:gd name="T76" fmla="*/ 1303 w 1441"/>
                <a:gd name="T77" fmla="*/ 38 h 434"/>
                <a:gd name="T78" fmla="*/ 1332 w 1441"/>
                <a:gd name="T79" fmla="*/ 41 h 434"/>
                <a:gd name="T80" fmla="*/ 1441 w 1441"/>
                <a:gd name="T81" fmla="*/ 67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34">
                  <a:moveTo>
                    <a:pt x="0" y="377"/>
                  </a:moveTo>
                  <a:lnTo>
                    <a:pt x="92" y="393"/>
                  </a:lnTo>
                  <a:lnTo>
                    <a:pt x="106" y="396"/>
                  </a:lnTo>
                  <a:lnTo>
                    <a:pt x="121" y="397"/>
                  </a:lnTo>
                  <a:lnTo>
                    <a:pt x="135" y="398"/>
                  </a:lnTo>
                  <a:lnTo>
                    <a:pt x="154" y="398"/>
                  </a:lnTo>
                  <a:lnTo>
                    <a:pt x="172" y="401"/>
                  </a:lnTo>
                  <a:lnTo>
                    <a:pt x="190" y="405"/>
                  </a:lnTo>
                  <a:lnTo>
                    <a:pt x="207" y="413"/>
                  </a:lnTo>
                  <a:lnTo>
                    <a:pt x="226" y="423"/>
                  </a:lnTo>
                  <a:lnTo>
                    <a:pt x="240" y="430"/>
                  </a:lnTo>
                  <a:lnTo>
                    <a:pt x="255" y="433"/>
                  </a:lnTo>
                  <a:lnTo>
                    <a:pt x="269" y="434"/>
                  </a:lnTo>
                  <a:lnTo>
                    <a:pt x="309" y="434"/>
                  </a:lnTo>
                  <a:lnTo>
                    <a:pt x="327" y="434"/>
                  </a:lnTo>
                  <a:lnTo>
                    <a:pt x="345" y="434"/>
                  </a:lnTo>
                  <a:lnTo>
                    <a:pt x="362" y="433"/>
                  </a:lnTo>
                  <a:lnTo>
                    <a:pt x="380" y="431"/>
                  </a:lnTo>
                  <a:lnTo>
                    <a:pt x="397" y="429"/>
                  </a:lnTo>
                  <a:lnTo>
                    <a:pt x="415" y="426"/>
                  </a:lnTo>
                  <a:lnTo>
                    <a:pt x="431" y="422"/>
                  </a:lnTo>
                  <a:lnTo>
                    <a:pt x="449" y="417"/>
                  </a:lnTo>
                  <a:lnTo>
                    <a:pt x="466" y="413"/>
                  </a:lnTo>
                  <a:lnTo>
                    <a:pt x="482" y="406"/>
                  </a:lnTo>
                  <a:lnTo>
                    <a:pt x="499" y="400"/>
                  </a:lnTo>
                  <a:lnTo>
                    <a:pt x="516" y="394"/>
                  </a:lnTo>
                  <a:lnTo>
                    <a:pt x="532" y="387"/>
                  </a:lnTo>
                  <a:lnTo>
                    <a:pt x="547" y="379"/>
                  </a:lnTo>
                  <a:lnTo>
                    <a:pt x="563" y="374"/>
                  </a:lnTo>
                  <a:lnTo>
                    <a:pt x="578" y="363"/>
                  </a:lnTo>
                  <a:lnTo>
                    <a:pt x="597" y="353"/>
                  </a:lnTo>
                  <a:lnTo>
                    <a:pt x="609" y="345"/>
                  </a:lnTo>
                  <a:lnTo>
                    <a:pt x="611" y="343"/>
                  </a:lnTo>
                  <a:lnTo>
                    <a:pt x="623" y="334"/>
                  </a:lnTo>
                  <a:lnTo>
                    <a:pt x="634" y="324"/>
                  </a:lnTo>
                  <a:lnTo>
                    <a:pt x="643" y="312"/>
                  </a:lnTo>
                  <a:lnTo>
                    <a:pt x="654" y="294"/>
                  </a:lnTo>
                  <a:lnTo>
                    <a:pt x="663" y="280"/>
                  </a:lnTo>
                  <a:lnTo>
                    <a:pt x="672" y="269"/>
                  </a:lnTo>
                  <a:lnTo>
                    <a:pt x="683" y="257"/>
                  </a:lnTo>
                  <a:lnTo>
                    <a:pt x="753" y="173"/>
                  </a:lnTo>
                  <a:lnTo>
                    <a:pt x="763" y="161"/>
                  </a:lnTo>
                  <a:lnTo>
                    <a:pt x="772" y="149"/>
                  </a:lnTo>
                  <a:lnTo>
                    <a:pt x="780" y="136"/>
                  </a:lnTo>
                  <a:lnTo>
                    <a:pt x="792" y="117"/>
                  </a:lnTo>
                  <a:lnTo>
                    <a:pt x="800" y="105"/>
                  </a:lnTo>
                  <a:lnTo>
                    <a:pt x="811" y="94"/>
                  </a:lnTo>
                  <a:lnTo>
                    <a:pt x="822" y="85"/>
                  </a:lnTo>
                  <a:lnTo>
                    <a:pt x="825" y="84"/>
                  </a:lnTo>
                  <a:lnTo>
                    <a:pt x="837" y="77"/>
                  </a:lnTo>
                  <a:lnTo>
                    <a:pt x="856" y="65"/>
                  </a:lnTo>
                  <a:lnTo>
                    <a:pt x="873" y="58"/>
                  </a:lnTo>
                  <a:lnTo>
                    <a:pt x="888" y="50"/>
                  </a:lnTo>
                  <a:lnTo>
                    <a:pt x="905" y="42"/>
                  </a:lnTo>
                  <a:lnTo>
                    <a:pt x="920" y="35"/>
                  </a:lnTo>
                  <a:lnTo>
                    <a:pt x="938" y="29"/>
                  </a:lnTo>
                  <a:lnTo>
                    <a:pt x="954" y="23"/>
                  </a:lnTo>
                  <a:lnTo>
                    <a:pt x="971" y="18"/>
                  </a:lnTo>
                  <a:lnTo>
                    <a:pt x="987" y="14"/>
                  </a:lnTo>
                  <a:lnTo>
                    <a:pt x="1005" y="10"/>
                  </a:lnTo>
                  <a:lnTo>
                    <a:pt x="1023" y="6"/>
                  </a:lnTo>
                  <a:lnTo>
                    <a:pt x="1040" y="4"/>
                  </a:lnTo>
                  <a:lnTo>
                    <a:pt x="1059" y="3"/>
                  </a:lnTo>
                  <a:lnTo>
                    <a:pt x="1076" y="1"/>
                  </a:lnTo>
                  <a:lnTo>
                    <a:pt x="1094" y="0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3"/>
                  </a:lnTo>
                  <a:lnTo>
                    <a:pt x="1199" y="6"/>
                  </a:lnTo>
                  <a:lnTo>
                    <a:pt x="1214" y="14"/>
                  </a:lnTo>
                  <a:lnTo>
                    <a:pt x="1232" y="23"/>
                  </a:lnTo>
                  <a:lnTo>
                    <a:pt x="1250" y="30"/>
                  </a:lnTo>
                  <a:lnTo>
                    <a:pt x="1266" y="35"/>
                  </a:lnTo>
                  <a:lnTo>
                    <a:pt x="1284" y="38"/>
                  </a:lnTo>
                  <a:lnTo>
                    <a:pt x="1303" y="38"/>
                  </a:lnTo>
                  <a:lnTo>
                    <a:pt x="1317" y="39"/>
                  </a:lnTo>
                  <a:lnTo>
                    <a:pt x="1332" y="41"/>
                  </a:lnTo>
                  <a:lnTo>
                    <a:pt x="1346" y="43"/>
                  </a:lnTo>
                  <a:lnTo>
                    <a:pt x="1441" y="67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8" name="Freeform 126"/>
            <p:cNvSpPr>
              <a:spLocks/>
            </p:cNvSpPr>
            <p:nvPr/>
          </p:nvSpPr>
          <p:spPr bwMode="auto">
            <a:xfrm>
              <a:off x="2883" y="1555"/>
              <a:ext cx="1489" cy="267"/>
            </a:xfrm>
            <a:custGeom>
              <a:avLst/>
              <a:gdLst>
                <a:gd name="T0" fmla="*/ 106 w 1441"/>
                <a:gd name="T1" fmla="*/ 318 h 318"/>
                <a:gd name="T2" fmla="*/ 135 w 1441"/>
                <a:gd name="T3" fmla="*/ 318 h 318"/>
                <a:gd name="T4" fmla="*/ 172 w 1441"/>
                <a:gd name="T5" fmla="*/ 317 h 318"/>
                <a:gd name="T6" fmla="*/ 207 w 1441"/>
                <a:gd name="T7" fmla="*/ 318 h 318"/>
                <a:gd name="T8" fmla="*/ 240 w 1441"/>
                <a:gd name="T9" fmla="*/ 318 h 318"/>
                <a:gd name="T10" fmla="*/ 285 w 1441"/>
                <a:gd name="T11" fmla="*/ 318 h 318"/>
                <a:gd name="T12" fmla="*/ 325 w 1441"/>
                <a:gd name="T13" fmla="*/ 318 h 318"/>
                <a:gd name="T14" fmla="*/ 356 w 1441"/>
                <a:gd name="T15" fmla="*/ 316 h 318"/>
                <a:gd name="T16" fmla="*/ 387 w 1441"/>
                <a:gd name="T17" fmla="*/ 312 h 318"/>
                <a:gd name="T18" fmla="*/ 418 w 1441"/>
                <a:gd name="T19" fmla="*/ 305 h 318"/>
                <a:gd name="T20" fmla="*/ 447 w 1441"/>
                <a:gd name="T21" fmla="*/ 297 h 318"/>
                <a:gd name="T22" fmla="*/ 477 w 1441"/>
                <a:gd name="T23" fmla="*/ 287 h 318"/>
                <a:gd name="T24" fmla="*/ 506 w 1441"/>
                <a:gd name="T25" fmla="*/ 275 h 318"/>
                <a:gd name="T26" fmla="*/ 534 w 1441"/>
                <a:gd name="T27" fmla="*/ 261 h 318"/>
                <a:gd name="T28" fmla="*/ 567 w 1441"/>
                <a:gd name="T29" fmla="*/ 242 h 318"/>
                <a:gd name="T30" fmla="*/ 582 w 1441"/>
                <a:gd name="T31" fmla="*/ 235 h 318"/>
                <a:gd name="T32" fmla="*/ 607 w 1441"/>
                <a:gd name="T33" fmla="*/ 220 h 318"/>
                <a:gd name="T34" fmla="*/ 636 w 1441"/>
                <a:gd name="T35" fmla="*/ 203 h 318"/>
                <a:gd name="T36" fmla="*/ 672 w 1441"/>
                <a:gd name="T37" fmla="*/ 182 h 318"/>
                <a:gd name="T38" fmla="*/ 775 w 1441"/>
                <a:gd name="T39" fmla="*/ 122 h 318"/>
                <a:gd name="T40" fmla="*/ 800 w 1441"/>
                <a:gd name="T41" fmla="*/ 107 h 318"/>
                <a:gd name="T42" fmla="*/ 829 w 1441"/>
                <a:gd name="T43" fmla="*/ 90 h 318"/>
                <a:gd name="T44" fmla="*/ 856 w 1441"/>
                <a:gd name="T45" fmla="*/ 75 h 318"/>
                <a:gd name="T46" fmla="*/ 888 w 1441"/>
                <a:gd name="T47" fmla="*/ 58 h 318"/>
                <a:gd name="T48" fmla="*/ 917 w 1441"/>
                <a:gd name="T49" fmla="*/ 43 h 318"/>
                <a:gd name="T50" fmla="*/ 945 w 1441"/>
                <a:gd name="T51" fmla="*/ 31 h 318"/>
                <a:gd name="T52" fmla="*/ 975 w 1441"/>
                <a:gd name="T53" fmla="*/ 22 h 318"/>
                <a:gd name="T54" fmla="*/ 1005 w 1441"/>
                <a:gd name="T55" fmla="*/ 14 h 318"/>
                <a:gd name="T56" fmla="*/ 1036 w 1441"/>
                <a:gd name="T57" fmla="*/ 6 h 318"/>
                <a:gd name="T58" fmla="*/ 1067 w 1441"/>
                <a:gd name="T59" fmla="*/ 3 h 318"/>
                <a:gd name="T60" fmla="*/ 1098 w 1441"/>
                <a:gd name="T61" fmla="*/ 0 h 318"/>
                <a:gd name="T62" fmla="*/ 1130 w 1441"/>
                <a:gd name="T63" fmla="*/ 0 h 318"/>
                <a:gd name="T64" fmla="*/ 1167 w 1441"/>
                <a:gd name="T65" fmla="*/ 1 h 318"/>
                <a:gd name="T66" fmla="*/ 1183 w 1441"/>
                <a:gd name="T67" fmla="*/ 1 h 318"/>
                <a:gd name="T68" fmla="*/ 1214 w 1441"/>
                <a:gd name="T69" fmla="*/ 3 h 318"/>
                <a:gd name="T70" fmla="*/ 1266 w 1441"/>
                <a:gd name="T71" fmla="*/ 4 h 318"/>
                <a:gd name="T72" fmla="*/ 1303 w 1441"/>
                <a:gd name="T73" fmla="*/ 5 h 318"/>
                <a:gd name="T74" fmla="*/ 1346 w 1441"/>
                <a:gd name="T75" fmla="*/ 6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1" h="318">
                  <a:moveTo>
                    <a:pt x="0" y="318"/>
                  </a:moveTo>
                  <a:lnTo>
                    <a:pt x="106" y="318"/>
                  </a:lnTo>
                  <a:lnTo>
                    <a:pt x="121" y="318"/>
                  </a:lnTo>
                  <a:lnTo>
                    <a:pt x="135" y="318"/>
                  </a:lnTo>
                  <a:lnTo>
                    <a:pt x="154" y="317"/>
                  </a:lnTo>
                  <a:lnTo>
                    <a:pt x="172" y="317"/>
                  </a:lnTo>
                  <a:lnTo>
                    <a:pt x="190" y="317"/>
                  </a:lnTo>
                  <a:lnTo>
                    <a:pt x="207" y="318"/>
                  </a:lnTo>
                  <a:lnTo>
                    <a:pt x="226" y="318"/>
                  </a:lnTo>
                  <a:lnTo>
                    <a:pt x="240" y="318"/>
                  </a:lnTo>
                  <a:lnTo>
                    <a:pt x="273" y="318"/>
                  </a:lnTo>
                  <a:lnTo>
                    <a:pt x="285" y="318"/>
                  </a:lnTo>
                  <a:lnTo>
                    <a:pt x="309" y="318"/>
                  </a:lnTo>
                  <a:lnTo>
                    <a:pt x="325" y="318"/>
                  </a:lnTo>
                  <a:lnTo>
                    <a:pt x="340" y="317"/>
                  </a:lnTo>
                  <a:lnTo>
                    <a:pt x="356" y="316"/>
                  </a:lnTo>
                  <a:lnTo>
                    <a:pt x="372" y="315"/>
                  </a:lnTo>
                  <a:lnTo>
                    <a:pt x="387" y="312"/>
                  </a:lnTo>
                  <a:lnTo>
                    <a:pt x="402" y="308"/>
                  </a:lnTo>
                  <a:lnTo>
                    <a:pt x="418" y="305"/>
                  </a:lnTo>
                  <a:lnTo>
                    <a:pt x="433" y="300"/>
                  </a:lnTo>
                  <a:lnTo>
                    <a:pt x="447" y="297"/>
                  </a:lnTo>
                  <a:lnTo>
                    <a:pt x="463" y="292"/>
                  </a:lnTo>
                  <a:lnTo>
                    <a:pt x="477" y="287"/>
                  </a:lnTo>
                  <a:lnTo>
                    <a:pt x="492" y="282"/>
                  </a:lnTo>
                  <a:lnTo>
                    <a:pt x="506" y="275"/>
                  </a:lnTo>
                  <a:lnTo>
                    <a:pt x="520" y="267"/>
                  </a:lnTo>
                  <a:lnTo>
                    <a:pt x="534" y="261"/>
                  </a:lnTo>
                  <a:lnTo>
                    <a:pt x="547" y="254"/>
                  </a:lnTo>
                  <a:lnTo>
                    <a:pt x="567" y="242"/>
                  </a:lnTo>
                  <a:lnTo>
                    <a:pt x="579" y="236"/>
                  </a:lnTo>
                  <a:lnTo>
                    <a:pt x="582" y="235"/>
                  </a:lnTo>
                  <a:lnTo>
                    <a:pt x="594" y="227"/>
                  </a:lnTo>
                  <a:lnTo>
                    <a:pt x="607" y="220"/>
                  </a:lnTo>
                  <a:lnTo>
                    <a:pt x="619" y="212"/>
                  </a:lnTo>
                  <a:lnTo>
                    <a:pt x="636" y="203"/>
                  </a:lnTo>
                  <a:lnTo>
                    <a:pt x="648" y="197"/>
                  </a:lnTo>
                  <a:lnTo>
                    <a:pt x="672" y="182"/>
                  </a:lnTo>
                  <a:lnTo>
                    <a:pt x="763" y="130"/>
                  </a:lnTo>
                  <a:lnTo>
                    <a:pt x="775" y="122"/>
                  </a:lnTo>
                  <a:lnTo>
                    <a:pt x="787" y="115"/>
                  </a:lnTo>
                  <a:lnTo>
                    <a:pt x="800" y="107"/>
                  </a:lnTo>
                  <a:lnTo>
                    <a:pt x="815" y="97"/>
                  </a:lnTo>
                  <a:lnTo>
                    <a:pt x="829" y="90"/>
                  </a:lnTo>
                  <a:lnTo>
                    <a:pt x="852" y="76"/>
                  </a:lnTo>
                  <a:lnTo>
                    <a:pt x="856" y="75"/>
                  </a:lnTo>
                  <a:lnTo>
                    <a:pt x="867" y="68"/>
                  </a:lnTo>
                  <a:lnTo>
                    <a:pt x="888" y="58"/>
                  </a:lnTo>
                  <a:lnTo>
                    <a:pt x="902" y="51"/>
                  </a:lnTo>
                  <a:lnTo>
                    <a:pt x="917" y="43"/>
                  </a:lnTo>
                  <a:lnTo>
                    <a:pt x="931" y="38"/>
                  </a:lnTo>
                  <a:lnTo>
                    <a:pt x="945" y="31"/>
                  </a:lnTo>
                  <a:lnTo>
                    <a:pt x="960" y="26"/>
                  </a:lnTo>
                  <a:lnTo>
                    <a:pt x="975" y="22"/>
                  </a:lnTo>
                  <a:lnTo>
                    <a:pt x="990" y="17"/>
                  </a:lnTo>
                  <a:lnTo>
                    <a:pt x="1005" y="14"/>
                  </a:lnTo>
                  <a:lnTo>
                    <a:pt x="1021" y="10"/>
                  </a:lnTo>
                  <a:lnTo>
                    <a:pt x="1036" y="6"/>
                  </a:lnTo>
                  <a:lnTo>
                    <a:pt x="1051" y="5"/>
                  </a:lnTo>
                  <a:lnTo>
                    <a:pt x="1067" y="3"/>
                  </a:lnTo>
                  <a:lnTo>
                    <a:pt x="1083" y="1"/>
                  </a:lnTo>
                  <a:lnTo>
                    <a:pt x="1098" y="0"/>
                  </a:lnTo>
                  <a:lnTo>
                    <a:pt x="1114" y="0"/>
                  </a:lnTo>
                  <a:lnTo>
                    <a:pt x="1130" y="0"/>
                  </a:lnTo>
                  <a:lnTo>
                    <a:pt x="1153" y="0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1"/>
                  </a:lnTo>
                  <a:lnTo>
                    <a:pt x="1199" y="1"/>
                  </a:lnTo>
                  <a:lnTo>
                    <a:pt x="1214" y="3"/>
                  </a:lnTo>
                  <a:lnTo>
                    <a:pt x="1232" y="3"/>
                  </a:lnTo>
                  <a:lnTo>
                    <a:pt x="1266" y="4"/>
                  </a:lnTo>
                  <a:lnTo>
                    <a:pt x="1284" y="4"/>
                  </a:lnTo>
                  <a:lnTo>
                    <a:pt x="1303" y="5"/>
                  </a:lnTo>
                  <a:lnTo>
                    <a:pt x="1317" y="5"/>
                  </a:lnTo>
                  <a:lnTo>
                    <a:pt x="1346" y="6"/>
                  </a:lnTo>
                  <a:lnTo>
                    <a:pt x="1441" y="8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9" name="Freeform 127"/>
            <p:cNvSpPr>
              <a:spLocks/>
            </p:cNvSpPr>
            <p:nvPr/>
          </p:nvSpPr>
          <p:spPr bwMode="auto">
            <a:xfrm>
              <a:off x="2883" y="1562"/>
              <a:ext cx="1489" cy="260"/>
            </a:xfrm>
            <a:custGeom>
              <a:avLst/>
              <a:gdLst>
                <a:gd name="T0" fmla="*/ 92 w 1441"/>
                <a:gd name="T1" fmla="*/ 295 h 310"/>
                <a:gd name="T2" fmla="*/ 121 w 1441"/>
                <a:gd name="T3" fmla="*/ 291 h 310"/>
                <a:gd name="T4" fmla="*/ 154 w 1441"/>
                <a:gd name="T5" fmla="*/ 288 h 310"/>
                <a:gd name="T6" fmla="*/ 190 w 1441"/>
                <a:gd name="T7" fmla="*/ 280 h 310"/>
                <a:gd name="T8" fmla="*/ 226 w 1441"/>
                <a:gd name="T9" fmla="*/ 266 h 310"/>
                <a:gd name="T10" fmla="*/ 255 w 1441"/>
                <a:gd name="T11" fmla="*/ 255 h 310"/>
                <a:gd name="T12" fmla="*/ 273 w 1441"/>
                <a:gd name="T13" fmla="*/ 253 h 310"/>
                <a:gd name="T14" fmla="*/ 309 w 1441"/>
                <a:gd name="T15" fmla="*/ 251 h 310"/>
                <a:gd name="T16" fmla="*/ 336 w 1441"/>
                <a:gd name="T17" fmla="*/ 251 h 310"/>
                <a:gd name="T18" fmla="*/ 364 w 1441"/>
                <a:gd name="T19" fmla="*/ 248 h 310"/>
                <a:gd name="T20" fmla="*/ 404 w 1441"/>
                <a:gd name="T21" fmla="*/ 240 h 310"/>
                <a:gd name="T22" fmla="*/ 430 w 1441"/>
                <a:gd name="T23" fmla="*/ 232 h 310"/>
                <a:gd name="T24" fmla="*/ 455 w 1441"/>
                <a:gd name="T25" fmla="*/ 223 h 310"/>
                <a:gd name="T26" fmla="*/ 481 w 1441"/>
                <a:gd name="T27" fmla="*/ 213 h 310"/>
                <a:gd name="T28" fmla="*/ 505 w 1441"/>
                <a:gd name="T29" fmla="*/ 202 h 310"/>
                <a:gd name="T30" fmla="*/ 536 w 1441"/>
                <a:gd name="T31" fmla="*/ 185 h 310"/>
                <a:gd name="T32" fmla="*/ 551 w 1441"/>
                <a:gd name="T33" fmla="*/ 177 h 310"/>
                <a:gd name="T34" fmla="*/ 579 w 1441"/>
                <a:gd name="T35" fmla="*/ 168 h 310"/>
                <a:gd name="T36" fmla="*/ 616 w 1441"/>
                <a:gd name="T37" fmla="*/ 165 h 310"/>
                <a:gd name="T38" fmla="*/ 648 w 1441"/>
                <a:gd name="T39" fmla="*/ 161 h 310"/>
                <a:gd name="T40" fmla="*/ 717 w 1441"/>
                <a:gd name="T41" fmla="*/ 148 h 310"/>
                <a:gd name="T42" fmla="*/ 787 w 1441"/>
                <a:gd name="T43" fmla="*/ 135 h 310"/>
                <a:gd name="T44" fmla="*/ 818 w 1441"/>
                <a:gd name="T45" fmla="*/ 131 h 310"/>
                <a:gd name="T46" fmla="*/ 855 w 1441"/>
                <a:gd name="T47" fmla="*/ 127 h 310"/>
                <a:gd name="T48" fmla="*/ 883 w 1441"/>
                <a:gd name="T49" fmla="*/ 118 h 310"/>
                <a:gd name="T50" fmla="*/ 898 w 1441"/>
                <a:gd name="T51" fmla="*/ 110 h 310"/>
                <a:gd name="T52" fmla="*/ 931 w 1441"/>
                <a:gd name="T53" fmla="*/ 94 h 310"/>
                <a:gd name="T54" fmla="*/ 956 w 1441"/>
                <a:gd name="T55" fmla="*/ 84 h 310"/>
                <a:gd name="T56" fmla="*/ 982 w 1441"/>
                <a:gd name="T57" fmla="*/ 74 h 310"/>
                <a:gd name="T58" fmla="*/ 1008 w 1441"/>
                <a:gd name="T59" fmla="*/ 67 h 310"/>
                <a:gd name="T60" fmla="*/ 1034 w 1441"/>
                <a:gd name="T61" fmla="*/ 60 h 310"/>
                <a:gd name="T62" fmla="*/ 1062 w 1441"/>
                <a:gd name="T63" fmla="*/ 55 h 310"/>
                <a:gd name="T64" fmla="*/ 1088 w 1441"/>
                <a:gd name="T65" fmla="*/ 52 h 310"/>
                <a:gd name="T66" fmla="*/ 1116 w 1441"/>
                <a:gd name="T67" fmla="*/ 50 h 310"/>
                <a:gd name="T68" fmla="*/ 1170 w 1441"/>
                <a:gd name="T69" fmla="*/ 50 h 310"/>
                <a:gd name="T70" fmla="*/ 1199 w 1441"/>
                <a:gd name="T71" fmla="*/ 46 h 310"/>
                <a:gd name="T72" fmla="*/ 1232 w 1441"/>
                <a:gd name="T73" fmla="*/ 31 h 310"/>
                <a:gd name="T74" fmla="*/ 1266 w 1441"/>
                <a:gd name="T75" fmla="*/ 23 h 310"/>
                <a:gd name="T76" fmla="*/ 1303 w 1441"/>
                <a:gd name="T77" fmla="*/ 23 h 310"/>
                <a:gd name="T78" fmla="*/ 1332 w 1441"/>
                <a:gd name="T79" fmla="*/ 22 h 310"/>
                <a:gd name="T80" fmla="*/ 1441 w 1441"/>
                <a:gd name="T8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95"/>
                  </a:lnTo>
                  <a:lnTo>
                    <a:pt x="106" y="292"/>
                  </a:lnTo>
                  <a:lnTo>
                    <a:pt x="121" y="291"/>
                  </a:lnTo>
                  <a:lnTo>
                    <a:pt x="135" y="289"/>
                  </a:lnTo>
                  <a:lnTo>
                    <a:pt x="154" y="288"/>
                  </a:lnTo>
                  <a:lnTo>
                    <a:pt x="172" y="286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6"/>
                  </a:lnTo>
                  <a:lnTo>
                    <a:pt x="240" y="259"/>
                  </a:lnTo>
                  <a:lnTo>
                    <a:pt x="255" y="255"/>
                  </a:lnTo>
                  <a:lnTo>
                    <a:pt x="269" y="253"/>
                  </a:lnTo>
                  <a:lnTo>
                    <a:pt x="273" y="253"/>
                  </a:lnTo>
                  <a:lnTo>
                    <a:pt x="285" y="253"/>
                  </a:lnTo>
                  <a:lnTo>
                    <a:pt x="309" y="251"/>
                  </a:lnTo>
                  <a:lnTo>
                    <a:pt x="324" y="251"/>
                  </a:lnTo>
                  <a:lnTo>
                    <a:pt x="336" y="251"/>
                  </a:lnTo>
                  <a:lnTo>
                    <a:pt x="350" y="250"/>
                  </a:lnTo>
                  <a:lnTo>
                    <a:pt x="364" y="248"/>
                  </a:lnTo>
                  <a:lnTo>
                    <a:pt x="378" y="245"/>
                  </a:lnTo>
                  <a:lnTo>
                    <a:pt x="404" y="240"/>
                  </a:lnTo>
                  <a:lnTo>
                    <a:pt x="416" y="236"/>
                  </a:lnTo>
                  <a:lnTo>
                    <a:pt x="430" y="232"/>
                  </a:lnTo>
                  <a:lnTo>
                    <a:pt x="442" y="228"/>
                  </a:lnTo>
                  <a:lnTo>
                    <a:pt x="455" y="223"/>
                  </a:lnTo>
                  <a:lnTo>
                    <a:pt x="467" y="217"/>
                  </a:lnTo>
                  <a:lnTo>
                    <a:pt x="481" y="213"/>
                  </a:lnTo>
                  <a:lnTo>
                    <a:pt x="492" y="208"/>
                  </a:lnTo>
                  <a:lnTo>
                    <a:pt x="505" y="202"/>
                  </a:lnTo>
                  <a:lnTo>
                    <a:pt x="516" y="196"/>
                  </a:lnTo>
                  <a:lnTo>
                    <a:pt x="536" y="185"/>
                  </a:lnTo>
                  <a:lnTo>
                    <a:pt x="549" y="178"/>
                  </a:lnTo>
                  <a:lnTo>
                    <a:pt x="551" y="177"/>
                  </a:lnTo>
                  <a:lnTo>
                    <a:pt x="565" y="171"/>
                  </a:lnTo>
                  <a:lnTo>
                    <a:pt x="579" y="168"/>
                  </a:lnTo>
                  <a:lnTo>
                    <a:pt x="594" y="166"/>
                  </a:lnTo>
                  <a:lnTo>
                    <a:pt x="616" y="165"/>
                  </a:lnTo>
                  <a:lnTo>
                    <a:pt x="633" y="164"/>
                  </a:lnTo>
                  <a:lnTo>
                    <a:pt x="648" y="161"/>
                  </a:lnTo>
                  <a:lnTo>
                    <a:pt x="663" y="160"/>
                  </a:lnTo>
                  <a:lnTo>
                    <a:pt x="717" y="148"/>
                  </a:lnTo>
                  <a:lnTo>
                    <a:pt x="772" y="137"/>
                  </a:lnTo>
                  <a:lnTo>
                    <a:pt x="787" y="135"/>
                  </a:lnTo>
                  <a:lnTo>
                    <a:pt x="803" y="132"/>
                  </a:lnTo>
                  <a:lnTo>
                    <a:pt x="818" y="131"/>
                  </a:lnTo>
                  <a:lnTo>
                    <a:pt x="840" y="128"/>
                  </a:lnTo>
                  <a:lnTo>
                    <a:pt x="855" y="127"/>
                  </a:lnTo>
                  <a:lnTo>
                    <a:pt x="869" y="123"/>
                  </a:lnTo>
                  <a:lnTo>
                    <a:pt x="883" y="118"/>
                  </a:lnTo>
                  <a:lnTo>
                    <a:pt x="885" y="116"/>
                  </a:lnTo>
                  <a:lnTo>
                    <a:pt x="898" y="110"/>
                  </a:lnTo>
                  <a:lnTo>
                    <a:pt x="918" y="101"/>
                  </a:lnTo>
                  <a:lnTo>
                    <a:pt x="931" y="94"/>
                  </a:lnTo>
                  <a:lnTo>
                    <a:pt x="943" y="89"/>
                  </a:lnTo>
                  <a:lnTo>
                    <a:pt x="956" y="84"/>
                  </a:lnTo>
                  <a:lnTo>
                    <a:pt x="970" y="78"/>
                  </a:lnTo>
                  <a:lnTo>
                    <a:pt x="982" y="74"/>
                  </a:lnTo>
                  <a:lnTo>
                    <a:pt x="994" y="71"/>
                  </a:lnTo>
                  <a:lnTo>
                    <a:pt x="1008" y="67"/>
                  </a:lnTo>
                  <a:lnTo>
                    <a:pt x="1022" y="64"/>
                  </a:lnTo>
                  <a:lnTo>
                    <a:pt x="1034" y="60"/>
                  </a:lnTo>
                  <a:lnTo>
                    <a:pt x="1048" y="57"/>
                  </a:lnTo>
                  <a:lnTo>
                    <a:pt x="1062" y="55"/>
                  </a:lnTo>
                  <a:lnTo>
                    <a:pt x="1074" y="54"/>
                  </a:lnTo>
                  <a:lnTo>
                    <a:pt x="1088" y="52"/>
                  </a:lnTo>
                  <a:lnTo>
                    <a:pt x="1102" y="51"/>
                  </a:lnTo>
                  <a:lnTo>
                    <a:pt x="1116" y="50"/>
                  </a:lnTo>
                  <a:lnTo>
                    <a:pt x="1130" y="50"/>
                  </a:lnTo>
                  <a:lnTo>
                    <a:pt x="1170" y="50"/>
                  </a:lnTo>
                  <a:lnTo>
                    <a:pt x="1183" y="50"/>
                  </a:lnTo>
                  <a:lnTo>
                    <a:pt x="1199" y="46"/>
                  </a:lnTo>
                  <a:lnTo>
                    <a:pt x="1214" y="40"/>
                  </a:lnTo>
                  <a:lnTo>
                    <a:pt x="1232" y="31"/>
                  </a:lnTo>
                  <a:lnTo>
                    <a:pt x="1250" y="26"/>
                  </a:lnTo>
                  <a:lnTo>
                    <a:pt x="1266" y="23"/>
                  </a:lnTo>
                  <a:lnTo>
                    <a:pt x="1284" y="22"/>
                  </a:lnTo>
                  <a:lnTo>
                    <a:pt x="1303" y="23"/>
                  </a:lnTo>
                  <a:lnTo>
                    <a:pt x="1317" y="22"/>
                  </a:lnTo>
                  <a:lnTo>
                    <a:pt x="1332" y="22"/>
                  </a:lnTo>
                  <a:lnTo>
                    <a:pt x="1346" y="18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0" name="Freeform 128"/>
            <p:cNvSpPr>
              <a:spLocks/>
            </p:cNvSpPr>
            <p:nvPr/>
          </p:nvSpPr>
          <p:spPr bwMode="auto">
            <a:xfrm>
              <a:off x="2883" y="1562"/>
              <a:ext cx="1489" cy="260"/>
            </a:xfrm>
            <a:custGeom>
              <a:avLst/>
              <a:gdLst>
                <a:gd name="T0" fmla="*/ 92 w 1441"/>
                <a:gd name="T1" fmla="*/ 280 h 310"/>
                <a:gd name="T2" fmla="*/ 121 w 1441"/>
                <a:gd name="T3" fmla="*/ 271 h 310"/>
                <a:gd name="T4" fmla="*/ 154 w 1441"/>
                <a:gd name="T5" fmla="*/ 265 h 310"/>
                <a:gd name="T6" fmla="*/ 190 w 1441"/>
                <a:gd name="T7" fmla="*/ 251 h 310"/>
                <a:gd name="T8" fmla="*/ 226 w 1441"/>
                <a:gd name="T9" fmla="*/ 219 h 310"/>
                <a:gd name="T10" fmla="*/ 255 w 1441"/>
                <a:gd name="T11" fmla="*/ 200 h 310"/>
                <a:gd name="T12" fmla="*/ 273 w 1441"/>
                <a:gd name="T13" fmla="*/ 196 h 310"/>
                <a:gd name="T14" fmla="*/ 309 w 1441"/>
                <a:gd name="T15" fmla="*/ 195 h 310"/>
                <a:gd name="T16" fmla="*/ 333 w 1441"/>
                <a:gd name="T17" fmla="*/ 192 h 310"/>
                <a:gd name="T18" fmla="*/ 356 w 1441"/>
                <a:gd name="T19" fmla="*/ 187 h 310"/>
                <a:gd name="T20" fmla="*/ 378 w 1441"/>
                <a:gd name="T21" fmla="*/ 183 h 310"/>
                <a:gd name="T22" fmla="*/ 401 w 1441"/>
                <a:gd name="T23" fmla="*/ 177 h 310"/>
                <a:gd name="T24" fmla="*/ 422 w 1441"/>
                <a:gd name="T25" fmla="*/ 170 h 310"/>
                <a:gd name="T26" fmla="*/ 454 w 1441"/>
                <a:gd name="T27" fmla="*/ 158 h 310"/>
                <a:gd name="T28" fmla="*/ 474 w 1441"/>
                <a:gd name="T29" fmla="*/ 149 h 310"/>
                <a:gd name="T30" fmla="*/ 506 w 1441"/>
                <a:gd name="T31" fmla="*/ 133 h 310"/>
                <a:gd name="T32" fmla="*/ 520 w 1441"/>
                <a:gd name="T33" fmla="*/ 124 h 310"/>
                <a:gd name="T34" fmla="*/ 551 w 1441"/>
                <a:gd name="T35" fmla="*/ 120 h 310"/>
                <a:gd name="T36" fmla="*/ 596 w 1441"/>
                <a:gd name="T37" fmla="*/ 132 h 310"/>
                <a:gd name="T38" fmla="*/ 634 w 1441"/>
                <a:gd name="T39" fmla="*/ 140 h 310"/>
                <a:gd name="T40" fmla="*/ 780 w 1441"/>
                <a:gd name="T41" fmla="*/ 152 h 310"/>
                <a:gd name="T42" fmla="*/ 816 w 1441"/>
                <a:gd name="T43" fmla="*/ 157 h 310"/>
                <a:gd name="T44" fmla="*/ 862 w 1441"/>
                <a:gd name="T45" fmla="*/ 168 h 310"/>
                <a:gd name="T46" fmla="*/ 896 w 1441"/>
                <a:gd name="T47" fmla="*/ 170 h 310"/>
                <a:gd name="T48" fmla="*/ 914 w 1441"/>
                <a:gd name="T49" fmla="*/ 165 h 310"/>
                <a:gd name="T50" fmla="*/ 947 w 1441"/>
                <a:gd name="T51" fmla="*/ 148 h 310"/>
                <a:gd name="T52" fmla="*/ 970 w 1441"/>
                <a:gd name="T53" fmla="*/ 139 h 310"/>
                <a:gd name="T54" fmla="*/ 992 w 1441"/>
                <a:gd name="T55" fmla="*/ 131 h 310"/>
                <a:gd name="T56" fmla="*/ 1014 w 1441"/>
                <a:gd name="T57" fmla="*/ 124 h 310"/>
                <a:gd name="T58" fmla="*/ 1037 w 1441"/>
                <a:gd name="T59" fmla="*/ 120 h 310"/>
                <a:gd name="T60" fmla="*/ 1059 w 1441"/>
                <a:gd name="T61" fmla="*/ 114 h 310"/>
                <a:gd name="T62" fmla="*/ 1083 w 1441"/>
                <a:gd name="T63" fmla="*/ 111 h 310"/>
                <a:gd name="T64" fmla="*/ 1106 w 1441"/>
                <a:gd name="T65" fmla="*/ 107 h 310"/>
                <a:gd name="T66" fmla="*/ 1130 w 1441"/>
                <a:gd name="T67" fmla="*/ 105 h 310"/>
                <a:gd name="T68" fmla="*/ 1167 w 1441"/>
                <a:gd name="T69" fmla="*/ 105 h 310"/>
                <a:gd name="T70" fmla="*/ 1183 w 1441"/>
                <a:gd name="T71" fmla="*/ 102 h 310"/>
                <a:gd name="T72" fmla="*/ 1214 w 1441"/>
                <a:gd name="T73" fmla="*/ 85 h 310"/>
                <a:gd name="T74" fmla="*/ 1250 w 1441"/>
                <a:gd name="T75" fmla="*/ 55 h 310"/>
                <a:gd name="T76" fmla="*/ 1284 w 1441"/>
                <a:gd name="T77" fmla="*/ 47 h 310"/>
                <a:gd name="T78" fmla="*/ 1317 w 1441"/>
                <a:gd name="T79" fmla="*/ 47 h 310"/>
                <a:gd name="T80" fmla="*/ 1346 w 1441"/>
                <a:gd name="T81" fmla="*/ 3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80"/>
                  </a:lnTo>
                  <a:lnTo>
                    <a:pt x="106" y="275"/>
                  </a:lnTo>
                  <a:lnTo>
                    <a:pt x="121" y="271"/>
                  </a:lnTo>
                  <a:lnTo>
                    <a:pt x="135" y="269"/>
                  </a:lnTo>
                  <a:lnTo>
                    <a:pt x="154" y="265"/>
                  </a:lnTo>
                  <a:lnTo>
                    <a:pt x="172" y="259"/>
                  </a:lnTo>
                  <a:lnTo>
                    <a:pt x="190" y="251"/>
                  </a:lnTo>
                  <a:lnTo>
                    <a:pt x="207" y="237"/>
                  </a:lnTo>
                  <a:lnTo>
                    <a:pt x="226" y="219"/>
                  </a:lnTo>
                  <a:lnTo>
                    <a:pt x="240" y="207"/>
                  </a:lnTo>
                  <a:lnTo>
                    <a:pt x="255" y="200"/>
                  </a:lnTo>
                  <a:lnTo>
                    <a:pt x="269" y="196"/>
                  </a:lnTo>
                  <a:lnTo>
                    <a:pt x="273" y="196"/>
                  </a:lnTo>
                  <a:lnTo>
                    <a:pt x="285" y="196"/>
                  </a:lnTo>
                  <a:lnTo>
                    <a:pt x="309" y="195"/>
                  </a:lnTo>
                  <a:lnTo>
                    <a:pt x="321" y="194"/>
                  </a:lnTo>
                  <a:lnTo>
                    <a:pt x="333" y="192"/>
                  </a:lnTo>
                  <a:lnTo>
                    <a:pt x="343" y="190"/>
                  </a:lnTo>
                  <a:lnTo>
                    <a:pt x="356" y="187"/>
                  </a:lnTo>
                  <a:lnTo>
                    <a:pt x="367" y="186"/>
                  </a:lnTo>
                  <a:lnTo>
                    <a:pt x="378" y="183"/>
                  </a:lnTo>
                  <a:lnTo>
                    <a:pt x="389" y="179"/>
                  </a:lnTo>
                  <a:lnTo>
                    <a:pt x="401" y="177"/>
                  </a:lnTo>
                  <a:lnTo>
                    <a:pt x="411" y="173"/>
                  </a:lnTo>
                  <a:lnTo>
                    <a:pt x="422" y="170"/>
                  </a:lnTo>
                  <a:lnTo>
                    <a:pt x="442" y="162"/>
                  </a:lnTo>
                  <a:lnTo>
                    <a:pt x="454" y="158"/>
                  </a:lnTo>
                  <a:lnTo>
                    <a:pt x="465" y="153"/>
                  </a:lnTo>
                  <a:lnTo>
                    <a:pt x="474" y="149"/>
                  </a:lnTo>
                  <a:lnTo>
                    <a:pt x="485" y="145"/>
                  </a:lnTo>
                  <a:lnTo>
                    <a:pt x="506" y="133"/>
                  </a:lnTo>
                  <a:lnTo>
                    <a:pt x="517" y="127"/>
                  </a:lnTo>
                  <a:lnTo>
                    <a:pt x="520" y="124"/>
                  </a:lnTo>
                  <a:lnTo>
                    <a:pt x="534" y="120"/>
                  </a:lnTo>
                  <a:lnTo>
                    <a:pt x="551" y="120"/>
                  </a:lnTo>
                  <a:lnTo>
                    <a:pt x="569" y="124"/>
                  </a:lnTo>
                  <a:lnTo>
                    <a:pt x="596" y="132"/>
                  </a:lnTo>
                  <a:lnTo>
                    <a:pt x="616" y="137"/>
                  </a:lnTo>
                  <a:lnTo>
                    <a:pt x="634" y="140"/>
                  </a:lnTo>
                  <a:lnTo>
                    <a:pt x="654" y="141"/>
                  </a:lnTo>
                  <a:lnTo>
                    <a:pt x="780" y="152"/>
                  </a:lnTo>
                  <a:lnTo>
                    <a:pt x="798" y="153"/>
                  </a:lnTo>
                  <a:lnTo>
                    <a:pt x="816" y="157"/>
                  </a:lnTo>
                  <a:lnTo>
                    <a:pt x="836" y="161"/>
                  </a:lnTo>
                  <a:lnTo>
                    <a:pt x="862" y="168"/>
                  </a:lnTo>
                  <a:lnTo>
                    <a:pt x="881" y="170"/>
                  </a:lnTo>
                  <a:lnTo>
                    <a:pt x="896" y="170"/>
                  </a:lnTo>
                  <a:lnTo>
                    <a:pt x="912" y="166"/>
                  </a:lnTo>
                  <a:lnTo>
                    <a:pt x="914" y="165"/>
                  </a:lnTo>
                  <a:lnTo>
                    <a:pt x="927" y="158"/>
                  </a:lnTo>
                  <a:lnTo>
                    <a:pt x="947" y="148"/>
                  </a:lnTo>
                  <a:lnTo>
                    <a:pt x="958" y="143"/>
                  </a:lnTo>
                  <a:lnTo>
                    <a:pt x="970" y="139"/>
                  </a:lnTo>
                  <a:lnTo>
                    <a:pt x="981" y="136"/>
                  </a:lnTo>
                  <a:lnTo>
                    <a:pt x="992" y="131"/>
                  </a:lnTo>
                  <a:lnTo>
                    <a:pt x="1003" y="128"/>
                  </a:lnTo>
                  <a:lnTo>
                    <a:pt x="1014" y="124"/>
                  </a:lnTo>
                  <a:lnTo>
                    <a:pt x="1025" y="122"/>
                  </a:lnTo>
                  <a:lnTo>
                    <a:pt x="1037" y="120"/>
                  </a:lnTo>
                  <a:lnTo>
                    <a:pt x="1048" y="116"/>
                  </a:lnTo>
                  <a:lnTo>
                    <a:pt x="1059" y="114"/>
                  </a:lnTo>
                  <a:lnTo>
                    <a:pt x="1070" y="112"/>
                  </a:lnTo>
                  <a:lnTo>
                    <a:pt x="1083" y="111"/>
                  </a:lnTo>
                  <a:lnTo>
                    <a:pt x="1094" y="109"/>
                  </a:lnTo>
                  <a:lnTo>
                    <a:pt x="1106" y="107"/>
                  </a:lnTo>
                  <a:lnTo>
                    <a:pt x="1117" y="106"/>
                  </a:lnTo>
                  <a:lnTo>
                    <a:pt x="1130" y="105"/>
                  </a:lnTo>
                  <a:lnTo>
                    <a:pt x="1153" y="105"/>
                  </a:lnTo>
                  <a:lnTo>
                    <a:pt x="1167" y="105"/>
                  </a:lnTo>
                  <a:lnTo>
                    <a:pt x="1170" y="105"/>
                  </a:lnTo>
                  <a:lnTo>
                    <a:pt x="1183" y="102"/>
                  </a:lnTo>
                  <a:lnTo>
                    <a:pt x="1199" y="95"/>
                  </a:lnTo>
                  <a:lnTo>
                    <a:pt x="1214" y="85"/>
                  </a:lnTo>
                  <a:lnTo>
                    <a:pt x="1232" y="68"/>
                  </a:lnTo>
                  <a:lnTo>
                    <a:pt x="1250" y="55"/>
                  </a:lnTo>
                  <a:lnTo>
                    <a:pt x="1266" y="50"/>
                  </a:lnTo>
                  <a:lnTo>
                    <a:pt x="1284" y="47"/>
                  </a:lnTo>
                  <a:lnTo>
                    <a:pt x="1303" y="47"/>
                  </a:lnTo>
                  <a:lnTo>
                    <a:pt x="1317" y="47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1" name="Freeform 129"/>
            <p:cNvSpPr>
              <a:spLocks/>
            </p:cNvSpPr>
            <p:nvPr/>
          </p:nvSpPr>
          <p:spPr bwMode="auto">
            <a:xfrm>
              <a:off x="2883" y="1456"/>
              <a:ext cx="1489" cy="459"/>
            </a:xfrm>
            <a:custGeom>
              <a:avLst/>
              <a:gdLst>
                <a:gd name="T0" fmla="*/ 92 w 1441"/>
                <a:gd name="T1" fmla="*/ 463 h 547"/>
                <a:gd name="T2" fmla="*/ 121 w 1441"/>
                <a:gd name="T3" fmla="*/ 471 h 547"/>
                <a:gd name="T4" fmla="*/ 154 w 1441"/>
                <a:gd name="T5" fmla="*/ 477 h 547"/>
                <a:gd name="T6" fmla="*/ 190 w 1441"/>
                <a:gd name="T7" fmla="*/ 492 h 547"/>
                <a:gd name="T8" fmla="*/ 226 w 1441"/>
                <a:gd name="T9" fmla="*/ 523 h 547"/>
                <a:gd name="T10" fmla="*/ 255 w 1441"/>
                <a:gd name="T11" fmla="*/ 543 h 547"/>
                <a:gd name="T12" fmla="*/ 273 w 1441"/>
                <a:gd name="T13" fmla="*/ 545 h 547"/>
                <a:gd name="T14" fmla="*/ 309 w 1441"/>
                <a:gd name="T15" fmla="*/ 547 h 547"/>
                <a:gd name="T16" fmla="*/ 349 w 1441"/>
                <a:gd name="T17" fmla="*/ 547 h 547"/>
                <a:gd name="T18" fmla="*/ 387 w 1441"/>
                <a:gd name="T19" fmla="*/ 544 h 547"/>
                <a:gd name="T20" fmla="*/ 426 w 1441"/>
                <a:gd name="T21" fmla="*/ 539 h 547"/>
                <a:gd name="T22" fmla="*/ 465 w 1441"/>
                <a:gd name="T23" fmla="*/ 531 h 547"/>
                <a:gd name="T24" fmla="*/ 502 w 1441"/>
                <a:gd name="T25" fmla="*/ 519 h 547"/>
                <a:gd name="T26" fmla="*/ 538 w 1441"/>
                <a:gd name="T27" fmla="*/ 505 h 547"/>
                <a:gd name="T28" fmla="*/ 574 w 1441"/>
                <a:gd name="T29" fmla="*/ 489 h 547"/>
                <a:gd name="T30" fmla="*/ 607 w 1441"/>
                <a:gd name="T31" fmla="*/ 469 h 547"/>
                <a:gd name="T32" fmla="*/ 638 w 1441"/>
                <a:gd name="T33" fmla="*/ 450 h 547"/>
                <a:gd name="T34" fmla="*/ 652 w 1441"/>
                <a:gd name="T35" fmla="*/ 439 h 547"/>
                <a:gd name="T36" fmla="*/ 666 w 1441"/>
                <a:gd name="T37" fmla="*/ 408 h 547"/>
                <a:gd name="T38" fmla="*/ 678 w 1441"/>
                <a:gd name="T39" fmla="*/ 364 h 547"/>
                <a:gd name="T40" fmla="*/ 691 w 1441"/>
                <a:gd name="T41" fmla="*/ 330 h 547"/>
                <a:gd name="T42" fmla="*/ 745 w 1441"/>
                <a:gd name="T43" fmla="*/ 219 h 547"/>
                <a:gd name="T44" fmla="*/ 758 w 1441"/>
                <a:gd name="T45" fmla="*/ 183 h 547"/>
                <a:gd name="T46" fmla="*/ 769 w 1441"/>
                <a:gd name="T47" fmla="*/ 140 h 547"/>
                <a:gd name="T48" fmla="*/ 783 w 1441"/>
                <a:gd name="T49" fmla="*/ 107 h 547"/>
                <a:gd name="T50" fmla="*/ 797 w 1441"/>
                <a:gd name="T51" fmla="*/ 97 h 547"/>
                <a:gd name="T52" fmla="*/ 829 w 1441"/>
                <a:gd name="T53" fmla="*/ 79 h 547"/>
                <a:gd name="T54" fmla="*/ 863 w 1441"/>
                <a:gd name="T55" fmla="*/ 59 h 547"/>
                <a:gd name="T56" fmla="*/ 898 w 1441"/>
                <a:gd name="T57" fmla="*/ 42 h 547"/>
                <a:gd name="T58" fmla="*/ 935 w 1441"/>
                <a:gd name="T59" fmla="*/ 27 h 547"/>
                <a:gd name="T60" fmla="*/ 972 w 1441"/>
                <a:gd name="T61" fmla="*/ 17 h 547"/>
                <a:gd name="T62" fmla="*/ 1011 w 1441"/>
                <a:gd name="T63" fmla="*/ 8 h 547"/>
                <a:gd name="T64" fmla="*/ 1050 w 1441"/>
                <a:gd name="T65" fmla="*/ 3 h 547"/>
                <a:gd name="T66" fmla="*/ 1090 w 1441"/>
                <a:gd name="T67" fmla="*/ 0 h 547"/>
                <a:gd name="T68" fmla="*/ 1130 w 1441"/>
                <a:gd name="T69" fmla="*/ 0 h 547"/>
                <a:gd name="T70" fmla="*/ 1167 w 1441"/>
                <a:gd name="T71" fmla="*/ 1 h 547"/>
                <a:gd name="T72" fmla="*/ 1183 w 1441"/>
                <a:gd name="T73" fmla="*/ 5 h 547"/>
                <a:gd name="T74" fmla="*/ 1214 w 1441"/>
                <a:gd name="T75" fmla="*/ 23 h 547"/>
                <a:gd name="T76" fmla="*/ 1250 w 1441"/>
                <a:gd name="T77" fmla="*/ 56 h 547"/>
                <a:gd name="T78" fmla="*/ 1284 w 1441"/>
                <a:gd name="T79" fmla="*/ 65 h 547"/>
                <a:gd name="T80" fmla="*/ 1317 w 1441"/>
                <a:gd name="T81" fmla="*/ 67 h 547"/>
                <a:gd name="T82" fmla="*/ 1346 w 1441"/>
                <a:gd name="T83" fmla="*/ 76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47">
                  <a:moveTo>
                    <a:pt x="0" y="431"/>
                  </a:moveTo>
                  <a:lnTo>
                    <a:pt x="92" y="463"/>
                  </a:lnTo>
                  <a:lnTo>
                    <a:pt x="106" y="468"/>
                  </a:lnTo>
                  <a:lnTo>
                    <a:pt x="121" y="471"/>
                  </a:lnTo>
                  <a:lnTo>
                    <a:pt x="135" y="474"/>
                  </a:lnTo>
                  <a:lnTo>
                    <a:pt x="154" y="477"/>
                  </a:lnTo>
                  <a:lnTo>
                    <a:pt x="172" y="481"/>
                  </a:lnTo>
                  <a:lnTo>
                    <a:pt x="190" y="492"/>
                  </a:lnTo>
                  <a:lnTo>
                    <a:pt x="207" y="505"/>
                  </a:lnTo>
                  <a:lnTo>
                    <a:pt x="226" y="523"/>
                  </a:lnTo>
                  <a:lnTo>
                    <a:pt x="240" y="535"/>
                  </a:lnTo>
                  <a:lnTo>
                    <a:pt x="255" y="543"/>
                  </a:lnTo>
                  <a:lnTo>
                    <a:pt x="269" y="545"/>
                  </a:lnTo>
                  <a:lnTo>
                    <a:pt x="273" y="545"/>
                  </a:lnTo>
                  <a:lnTo>
                    <a:pt x="285" y="545"/>
                  </a:lnTo>
                  <a:lnTo>
                    <a:pt x="309" y="547"/>
                  </a:lnTo>
                  <a:lnTo>
                    <a:pt x="329" y="547"/>
                  </a:lnTo>
                  <a:lnTo>
                    <a:pt x="349" y="547"/>
                  </a:lnTo>
                  <a:lnTo>
                    <a:pt x="368" y="545"/>
                  </a:lnTo>
                  <a:lnTo>
                    <a:pt x="387" y="544"/>
                  </a:lnTo>
                  <a:lnTo>
                    <a:pt x="407" y="541"/>
                  </a:lnTo>
                  <a:lnTo>
                    <a:pt x="426" y="539"/>
                  </a:lnTo>
                  <a:lnTo>
                    <a:pt x="447" y="535"/>
                  </a:lnTo>
                  <a:lnTo>
                    <a:pt x="465" y="531"/>
                  </a:lnTo>
                  <a:lnTo>
                    <a:pt x="484" y="526"/>
                  </a:lnTo>
                  <a:lnTo>
                    <a:pt x="502" y="519"/>
                  </a:lnTo>
                  <a:lnTo>
                    <a:pt x="521" y="512"/>
                  </a:lnTo>
                  <a:lnTo>
                    <a:pt x="538" y="505"/>
                  </a:lnTo>
                  <a:lnTo>
                    <a:pt x="556" y="497"/>
                  </a:lnTo>
                  <a:lnTo>
                    <a:pt x="574" y="489"/>
                  </a:lnTo>
                  <a:lnTo>
                    <a:pt x="590" y="480"/>
                  </a:lnTo>
                  <a:lnTo>
                    <a:pt x="607" y="469"/>
                  </a:lnTo>
                  <a:lnTo>
                    <a:pt x="626" y="457"/>
                  </a:lnTo>
                  <a:lnTo>
                    <a:pt x="638" y="450"/>
                  </a:lnTo>
                  <a:lnTo>
                    <a:pt x="641" y="448"/>
                  </a:lnTo>
                  <a:lnTo>
                    <a:pt x="652" y="439"/>
                  </a:lnTo>
                  <a:lnTo>
                    <a:pt x="660" y="425"/>
                  </a:lnTo>
                  <a:lnTo>
                    <a:pt x="666" y="408"/>
                  </a:lnTo>
                  <a:lnTo>
                    <a:pt x="672" y="383"/>
                  </a:lnTo>
                  <a:lnTo>
                    <a:pt x="678" y="364"/>
                  </a:lnTo>
                  <a:lnTo>
                    <a:pt x="684" y="346"/>
                  </a:lnTo>
                  <a:lnTo>
                    <a:pt x="691" y="330"/>
                  </a:lnTo>
                  <a:lnTo>
                    <a:pt x="718" y="274"/>
                  </a:lnTo>
                  <a:lnTo>
                    <a:pt x="745" y="219"/>
                  </a:lnTo>
                  <a:lnTo>
                    <a:pt x="752" y="202"/>
                  </a:lnTo>
                  <a:lnTo>
                    <a:pt x="758" y="183"/>
                  </a:lnTo>
                  <a:lnTo>
                    <a:pt x="764" y="165"/>
                  </a:lnTo>
                  <a:lnTo>
                    <a:pt x="769" y="140"/>
                  </a:lnTo>
                  <a:lnTo>
                    <a:pt x="775" y="121"/>
                  </a:lnTo>
                  <a:lnTo>
                    <a:pt x="783" y="107"/>
                  </a:lnTo>
                  <a:lnTo>
                    <a:pt x="794" y="98"/>
                  </a:lnTo>
                  <a:lnTo>
                    <a:pt x="797" y="97"/>
                  </a:lnTo>
                  <a:lnTo>
                    <a:pt x="809" y="90"/>
                  </a:lnTo>
                  <a:lnTo>
                    <a:pt x="829" y="79"/>
                  </a:lnTo>
                  <a:lnTo>
                    <a:pt x="845" y="68"/>
                  </a:lnTo>
                  <a:lnTo>
                    <a:pt x="863" y="59"/>
                  </a:lnTo>
                  <a:lnTo>
                    <a:pt x="880" y="50"/>
                  </a:lnTo>
                  <a:lnTo>
                    <a:pt x="898" y="42"/>
                  </a:lnTo>
                  <a:lnTo>
                    <a:pt x="917" y="34"/>
                  </a:lnTo>
                  <a:lnTo>
                    <a:pt x="935" y="27"/>
                  </a:lnTo>
                  <a:lnTo>
                    <a:pt x="953" y="22"/>
                  </a:lnTo>
                  <a:lnTo>
                    <a:pt x="972" y="17"/>
                  </a:lnTo>
                  <a:lnTo>
                    <a:pt x="992" y="12"/>
                  </a:lnTo>
                  <a:lnTo>
                    <a:pt x="1011" y="8"/>
                  </a:lnTo>
                  <a:lnTo>
                    <a:pt x="1030" y="5"/>
                  </a:lnTo>
                  <a:lnTo>
                    <a:pt x="1050" y="3"/>
                  </a:lnTo>
                  <a:lnTo>
                    <a:pt x="1070" y="1"/>
                  </a:lnTo>
                  <a:lnTo>
                    <a:pt x="1090" y="0"/>
                  </a:lnTo>
                  <a:lnTo>
                    <a:pt x="1110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3"/>
                  </a:lnTo>
                  <a:lnTo>
                    <a:pt x="1183" y="5"/>
                  </a:lnTo>
                  <a:lnTo>
                    <a:pt x="1199" y="12"/>
                  </a:lnTo>
                  <a:lnTo>
                    <a:pt x="1214" y="23"/>
                  </a:lnTo>
                  <a:lnTo>
                    <a:pt x="1232" y="43"/>
                  </a:lnTo>
                  <a:lnTo>
                    <a:pt x="1250" y="56"/>
                  </a:lnTo>
                  <a:lnTo>
                    <a:pt x="1266" y="63"/>
                  </a:lnTo>
                  <a:lnTo>
                    <a:pt x="1284" y="65"/>
                  </a:lnTo>
                  <a:lnTo>
                    <a:pt x="1303" y="65"/>
                  </a:lnTo>
                  <a:lnTo>
                    <a:pt x="1317" y="67"/>
                  </a:lnTo>
                  <a:lnTo>
                    <a:pt x="1332" y="71"/>
                  </a:lnTo>
                  <a:lnTo>
                    <a:pt x="1346" y="76"/>
                  </a:lnTo>
                  <a:lnTo>
                    <a:pt x="1441" y="119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2" name="Freeform 130"/>
            <p:cNvSpPr>
              <a:spLocks/>
            </p:cNvSpPr>
            <p:nvPr/>
          </p:nvSpPr>
          <p:spPr bwMode="auto">
            <a:xfrm>
              <a:off x="2883" y="1508"/>
              <a:ext cx="1489" cy="358"/>
            </a:xfrm>
            <a:custGeom>
              <a:avLst/>
              <a:gdLst>
                <a:gd name="T0" fmla="*/ 92 w 1441"/>
                <a:gd name="T1" fmla="*/ 385 h 427"/>
                <a:gd name="T2" fmla="*/ 121 w 1441"/>
                <a:gd name="T3" fmla="*/ 389 h 427"/>
                <a:gd name="T4" fmla="*/ 154 w 1441"/>
                <a:gd name="T5" fmla="*/ 391 h 427"/>
                <a:gd name="T6" fmla="*/ 190 w 1441"/>
                <a:gd name="T7" fmla="*/ 398 h 427"/>
                <a:gd name="T8" fmla="*/ 226 w 1441"/>
                <a:gd name="T9" fmla="*/ 415 h 427"/>
                <a:gd name="T10" fmla="*/ 255 w 1441"/>
                <a:gd name="T11" fmla="*/ 426 h 427"/>
                <a:gd name="T12" fmla="*/ 273 w 1441"/>
                <a:gd name="T13" fmla="*/ 427 h 427"/>
                <a:gd name="T14" fmla="*/ 309 w 1441"/>
                <a:gd name="T15" fmla="*/ 427 h 427"/>
                <a:gd name="T16" fmla="*/ 345 w 1441"/>
                <a:gd name="T17" fmla="*/ 427 h 427"/>
                <a:gd name="T18" fmla="*/ 379 w 1441"/>
                <a:gd name="T19" fmla="*/ 424 h 427"/>
                <a:gd name="T20" fmla="*/ 414 w 1441"/>
                <a:gd name="T21" fmla="*/ 419 h 427"/>
                <a:gd name="T22" fmla="*/ 448 w 1441"/>
                <a:gd name="T23" fmla="*/ 411 h 427"/>
                <a:gd name="T24" fmla="*/ 482 w 1441"/>
                <a:gd name="T25" fmla="*/ 402 h 427"/>
                <a:gd name="T26" fmla="*/ 514 w 1441"/>
                <a:gd name="T27" fmla="*/ 389 h 427"/>
                <a:gd name="T28" fmla="*/ 547 w 1441"/>
                <a:gd name="T29" fmla="*/ 374 h 427"/>
                <a:gd name="T30" fmla="*/ 576 w 1441"/>
                <a:gd name="T31" fmla="*/ 359 h 427"/>
                <a:gd name="T32" fmla="*/ 609 w 1441"/>
                <a:gd name="T33" fmla="*/ 342 h 427"/>
                <a:gd name="T34" fmla="*/ 623 w 1441"/>
                <a:gd name="T35" fmla="*/ 331 h 427"/>
                <a:gd name="T36" fmla="*/ 643 w 1441"/>
                <a:gd name="T37" fmla="*/ 309 h 427"/>
                <a:gd name="T38" fmla="*/ 663 w 1441"/>
                <a:gd name="T39" fmla="*/ 279 h 427"/>
                <a:gd name="T40" fmla="*/ 683 w 1441"/>
                <a:gd name="T41" fmla="*/ 256 h 427"/>
                <a:gd name="T42" fmla="*/ 765 w 1441"/>
                <a:gd name="T43" fmla="*/ 162 h 427"/>
                <a:gd name="T44" fmla="*/ 783 w 1441"/>
                <a:gd name="T45" fmla="*/ 137 h 427"/>
                <a:gd name="T46" fmla="*/ 804 w 1441"/>
                <a:gd name="T47" fmla="*/ 108 h 427"/>
                <a:gd name="T48" fmla="*/ 826 w 1441"/>
                <a:gd name="T49" fmla="*/ 89 h 427"/>
                <a:gd name="T50" fmla="*/ 841 w 1441"/>
                <a:gd name="T51" fmla="*/ 81 h 427"/>
                <a:gd name="T52" fmla="*/ 876 w 1441"/>
                <a:gd name="T53" fmla="*/ 61 h 427"/>
                <a:gd name="T54" fmla="*/ 907 w 1441"/>
                <a:gd name="T55" fmla="*/ 45 h 427"/>
                <a:gd name="T56" fmla="*/ 939 w 1441"/>
                <a:gd name="T57" fmla="*/ 32 h 427"/>
                <a:gd name="T58" fmla="*/ 972 w 1441"/>
                <a:gd name="T59" fmla="*/ 20 h 427"/>
                <a:gd name="T60" fmla="*/ 1007 w 1441"/>
                <a:gd name="T61" fmla="*/ 13 h 427"/>
                <a:gd name="T62" fmla="*/ 1041 w 1441"/>
                <a:gd name="T63" fmla="*/ 6 h 427"/>
                <a:gd name="T64" fmla="*/ 1076 w 1441"/>
                <a:gd name="T65" fmla="*/ 2 h 427"/>
                <a:gd name="T66" fmla="*/ 1112 w 1441"/>
                <a:gd name="T67" fmla="*/ 0 h 427"/>
                <a:gd name="T68" fmla="*/ 1153 w 1441"/>
                <a:gd name="T69" fmla="*/ 1 h 427"/>
                <a:gd name="T70" fmla="*/ 1170 w 1441"/>
                <a:gd name="T71" fmla="*/ 1 h 427"/>
                <a:gd name="T72" fmla="*/ 1199 w 1441"/>
                <a:gd name="T73" fmla="*/ 6 h 427"/>
                <a:gd name="T74" fmla="*/ 1232 w 1441"/>
                <a:gd name="T75" fmla="*/ 22 h 427"/>
                <a:gd name="T76" fmla="*/ 1266 w 1441"/>
                <a:gd name="T77" fmla="*/ 32 h 427"/>
                <a:gd name="T78" fmla="*/ 1303 w 1441"/>
                <a:gd name="T79" fmla="*/ 34 h 427"/>
                <a:gd name="T80" fmla="*/ 1332 w 1441"/>
                <a:gd name="T81" fmla="*/ 36 h 427"/>
                <a:gd name="T82" fmla="*/ 1441 w 1441"/>
                <a:gd name="T83" fmla="*/ 59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427">
                  <a:moveTo>
                    <a:pt x="0" y="369"/>
                  </a:moveTo>
                  <a:lnTo>
                    <a:pt x="92" y="385"/>
                  </a:lnTo>
                  <a:lnTo>
                    <a:pt x="106" y="388"/>
                  </a:lnTo>
                  <a:lnTo>
                    <a:pt x="121" y="389"/>
                  </a:lnTo>
                  <a:lnTo>
                    <a:pt x="135" y="390"/>
                  </a:lnTo>
                  <a:lnTo>
                    <a:pt x="154" y="391"/>
                  </a:lnTo>
                  <a:lnTo>
                    <a:pt x="172" y="394"/>
                  </a:lnTo>
                  <a:lnTo>
                    <a:pt x="190" y="398"/>
                  </a:lnTo>
                  <a:lnTo>
                    <a:pt x="207" y="406"/>
                  </a:lnTo>
                  <a:lnTo>
                    <a:pt x="226" y="415"/>
                  </a:lnTo>
                  <a:lnTo>
                    <a:pt x="240" y="422"/>
                  </a:lnTo>
                  <a:lnTo>
                    <a:pt x="255" y="426"/>
                  </a:lnTo>
                  <a:lnTo>
                    <a:pt x="269" y="427"/>
                  </a:lnTo>
                  <a:lnTo>
                    <a:pt x="273" y="427"/>
                  </a:lnTo>
                  <a:lnTo>
                    <a:pt x="285" y="427"/>
                  </a:lnTo>
                  <a:lnTo>
                    <a:pt x="309" y="427"/>
                  </a:lnTo>
                  <a:lnTo>
                    <a:pt x="327" y="427"/>
                  </a:lnTo>
                  <a:lnTo>
                    <a:pt x="345" y="427"/>
                  </a:lnTo>
                  <a:lnTo>
                    <a:pt x="362" y="426"/>
                  </a:lnTo>
                  <a:lnTo>
                    <a:pt x="379" y="424"/>
                  </a:lnTo>
                  <a:lnTo>
                    <a:pt x="397" y="422"/>
                  </a:lnTo>
                  <a:lnTo>
                    <a:pt x="414" y="419"/>
                  </a:lnTo>
                  <a:lnTo>
                    <a:pt x="431" y="415"/>
                  </a:lnTo>
                  <a:lnTo>
                    <a:pt x="448" y="411"/>
                  </a:lnTo>
                  <a:lnTo>
                    <a:pt x="465" y="406"/>
                  </a:lnTo>
                  <a:lnTo>
                    <a:pt x="482" y="402"/>
                  </a:lnTo>
                  <a:lnTo>
                    <a:pt x="499" y="395"/>
                  </a:lnTo>
                  <a:lnTo>
                    <a:pt x="514" y="389"/>
                  </a:lnTo>
                  <a:lnTo>
                    <a:pt x="531" y="381"/>
                  </a:lnTo>
                  <a:lnTo>
                    <a:pt x="547" y="374"/>
                  </a:lnTo>
                  <a:lnTo>
                    <a:pt x="561" y="369"/>
                  </a:lnTo>
                  <a:lnTo>
                    <a:pt x="576" y="359"/>
                  </a:lnTo>
                  <a:lnTo>
                    <a:pt x="597" y="348"/>
                  </a:lnTo>
                  <a:lnTo>
                    <a:pt x="609" y="342"/>
                  </a:lnTo>
                  <a:lnTo>
                    <a:pt x="611" y="339"/>
                  </a:lnTo>
                  <a:lnTo>
                    <a:pt x="623" y="331"/>
                  </a:lnTo>
                  <a:lnTo>
                    <a:pt x="634" y="321"/>
                  </a:lnTo>
                  <a:lnTo>
                    <a:pt x="643" y="309"/>
                  </a:lnTo>
                  <a:lnTo>
                    <a:pt x="654" y="292"/>
                  </a:lnTo>
                  <a:lnTo>
                    <a:pt x="663" y="279"/>
                  </a:lnTo>
                  <a:lnTo>
                    <a:pt x="673" y="267"/>
                  </a:lnTo>
                  <a:lnTo>
                    <a:pt x="683" y="256"/>
                  </a:lnTo>
                  <a:lnTo>
                    <a:pt x="756" y="174"/>
                  </a:lnTo>
                  <a:lnTo>
                    <a:pt x="765" y="162"/>
                  </a:lnTo>
                  <a:lnTo>
                    <a:pt x="775" y="150"/>
                  </a:lnTo>
                  <a:lnTo>
                    <a:pt x="783" y="137"/>
                  </a:lnTo>
                  <a:lnTo>
                    <a:pt x="796" y="119"/>
                  </a:lnTo>
                  <a:lnTo>
                    <a:pt x="804" y="108"/>
                  </a:lnTo>
                  <a:lnTo>
                    <a:pt x="815" y="97"/>
                  </a:lnTo>
                  <a:lnTo>
                    <a:pt x="826" y="89"/>
                  </a:lnTo>
                  <a:lnTo>
                    <a:pt x="829" y="87"/>
                  </a:lnTo>
                  <a:lnTo>
                    <a:pt x="841" y="81"/>
                  </a:lnTo>
                  <a:lnTo>
                    <a:pt x="861" y="69"/>
                  </a:lnTo>
                  <a:lnTo>
                    <a:pt x="876" y="61"/>
                  </a:lnTo>
                  <a:lnTo>
                    <a:pt x="892" y="53"/>
                  </a:lnTo>
                  <a:lnTo>
                    <a:pt x="907" y="45"/>
                  </a:lnTo>
                  <a:lnTo>
                    <a:pt x="923" y="39"/>
                  </a:lnTo>
                  <a:lnTo>
                    <a:pt x="939" y="32"/>
                  </a:lnTo>
                  <a:lnTo>
                    <a:pt x="956" y="26"/>
                  </a:lnTo>
                  <a:lnTo>
                    <a:pt x="972" y="20"/>
                  </a:lnTo>
                  <a:lnTo>
                    <a:pt x="990" y="17"/>
                  </a:lnTo>
                  <a:lnTo>
                    <a:pt x="1007" y="13"/>
                  </a:lnTo>
                  <a:lnTo>
                    <a:pt x="1023" y="9"/>
                  </a:lnTo>
                  <a:lnTo>
                    <a:pt x="1041" y="6"/>
                  </a:lnTo>
                  <a:lnTo>
                    <a:pt x="1059" y="3"/>
                  </a:lnTo>
                  <a:lnTo>
                    <a:pt x="1076" y="2"/>
                  </a:lnTo>
                  <a:lnTo>
                    <a:pt x="1094" y="0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67" y="1"/>
                  </a:lnTo>
                  <a:lnTo>
                    <a:pt x="1170" y="1"/>
                  </a:lnTo>
                  <a:lnTo>
                    <a:pt x="1183" y="2"/>
                  </a:lnTo>
                  <a:lnTo>
                    <a:pt x="1199" y="6"/>
                  </a:lnTo>
                  <a:lnTo>
                    <a:pt x="1214" y="13"/>
                  </a:lnTo>
                  <a:lnTo>
                    <a:pt x="1232" y="22"/>
                  </a:lnTo>
                  <a:lnTo>
                    <a:pt x="1250" y="28"/>
                  </a:lnTo>
                  <a:lnTo>
                    <a:pt x="1266" y="32"/>
                  </a:lnTo>
                  <a:lnTo>
                    <a:pt x="1284" y="34"/>
                  </a:lnTo>
                  <a:lnTo>
                    <a:pt x="1303" y="34"/>
                  </a:lnTo>
                  <a:lnTo>
                    <a:pt x="1317" y="35"/>
                  </a:lnTo>
                  <a:lnTo>
                    <a:pt x="1332" y="36"/>
                  </a:lnTo>
                  <a:lnTo>
                    <a:pt x="1346" y="39"/>
                  </a:lnTo>
                  <a:lnTo>
                    <a:pt x="1441" y="59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3" name="Freeform 131"/>
            <p:cNvSpPr>
              <a:spLocks/>
            </p:cNvSpPr>
            <p:nvPr/>
          </p:nvSpPr>
          <p:spPr bwMode="auto">
            <a:xfrm>
              <a:off x="2883" y="1559"/>
              <a:ext cx="1489" cy="258"/>
            </a:xfrm>
            <a:custGeom>
              <a:avLst/>
              <a:gdLst>
                <a:gd name="T0" fmla="*/ 0 w 1441"/>
                <a:gd name="T1" fmla="*/ 309 h 309"/>
                <a:gd name="T2" fmla="*/ 309 w 1441"/>
                <a:gd name="T3" fmla="*/ 309 h 309"/>
                <a:gd name="T4" fmla="*/ 325 w 1441"/>
                <a:gd name="T5" fmla="*/ 309 h 309"/>
                <a:gd name="T6" fmla="*/ 340 w 1441"/>
                <a:gd name="T7" fmla="*/ 309 h 309"/>
                <a:gd name="T8" fmla="*/ 356 w 1441"/>
                <a:gd name="T9" fmla="*/ 308 h 309"/>
                <a:gd name="T10" fmla="*/ 371 w 1441"/>
                <a:gd name="T11" fmla="*/ 305 h 309"/>
                <a:gd name="T12" fmla="*/ 386 w 1441"/>
                <a:gd name="T13" fmla="*/ 303 h 309"/>
                <a:gd name="T14" fmla="*/ 402 w 1441"/>
                <a:gd name="T15" fmla="*/ 301 h 309"/>
                <a:gd name="T16" fmla="*/ 418 w 1441"/>
                <a:gd name="T17" fmla="*/ 297 h 309"/>
                <a:gd name="T18" fmla="*/ 431 w 1441"/>
                <a:gd name="T19" fmla="*/ 295 h 309"/>
                <a:gd name="T20" fmla="*/ 447 w 1441"/>
                <a:gd name="T21" fmla="*/ 291 h 309"/>
                <a:gd name="T22" fmla="*/ 462 w 1441"/>
                <a:gd name="T23" fmla="*/ 286 h 309"/>
                <a:gd name="T24" fmla="*/ 476 w 1441"/>
                <a:gd name="T25" fmla="*/ 280 h 309"/>
                <a:gd name="T26" fmla="*/ 491 w 1441"/>
                <a:gd name="T27" fmla="*/ 275 h 309"/>
                <a:gd name="T28" fmla="*/ 506 w 1441"/>
                <a:gd name="T29" fmla="*/ 270 h 309"/>
                <a:gd name="T30" fmla="*/ 518 w 1441"/>
                <a:gd name="T31" fmla="*/ 263 h 309"/>
                <a:gd name="T32" fmla="*/ 534 w 1441"/>
                <a:gd name="T33" fmla="*/ 255 h 309"/>
                <a:gd name="T34" fmla="*/ 547 w 1441"/>
                <a:gd name="T35" fmla="*/ 249 h 309"/>
                <a:gd name="T36" fmla="*/ 567 w 1441"/>
                <a:gd name="T37" fmla="*/ 238 h 309"/>
                <a:gd name="T38" fmla="*/ 579 w 1441"/>
                <a:gd name="T39" fmla="*/ 232 h 309"/>
                <a:gd name="T40" fmla="*/ 582 w 1441"/>
                <a:gd name="T41" fmla="*/ 231 h 309"/>
                <a:gd name="T42" fmla="*/ 607 w 1441"/>
                <a:gd name="T43" fmla="*/ 216 h 309"/>
                <a:gd name="T44" fmla="*/ 619 w 1441"/>
                <a:gd name="T45" fmla="*/ 210 h 309"/>
                <a:gd name="T46" fmla="*/ 636 w 1441"/>
                <a:gd name="T47" fmla="*/ 200 h 309"/>
                <a:gd name="T48" fmla="*/ 648 w 1441"/>
                <a:gd name="T49" fmla="*/ 193 h 309"/>
                <a:gd name="T50" fmla="*/ 660 w 1441"/>
                <a:gd name="T51" fmla="*/ 186 h 309"/>
                <a:gd name="T52" fmla="*/ 674 w 1441"/>
                <a:gd name="T53" fmla="*/ 181 h 309"/>
                <a:gd name="T54" fmla="*/ 718 w 1441"/>
                <a:gd name="T55" fmla="*/ 155 h 309"/>
                <a:gd name="T56" fmla="*/ 765 w 1441"/>
                <a:gd name="T57" fmla="*/ 128 h 309"/>
                <a:gd name="T58" fmla="*/ 778 w 1441"/>
                <a:gd name="T59" fmla="*/ 123 h 309"/>
                <a:gd name="T60" fmla="*/ 790 w 1441"/>
                <a:gd name="T61" fmla="*/ 116 h 309"/>
                <a:gd name="T62" fmla="*/ 803 w 1441"/>
                <a:gd name="T63" fmla="*/ 109 h 309"/>
                <a:gd name="T64" fmla="*/ 819 w 1441"/>
                <a:gd name="T65" fmla="*/ 99 h 309"/>
                <a:gd name="T66" fmla="*/ 832 w 1441"/>
                <a:gd name="T67" fmla="*/ 93 h 309"/>
                <a:gd name="T68" fmla="*/ 844 w 1441"/>
                <a:gd name="T69" fmla="*/ 86 h 309"/>
                <a:gd name="T70" fmla="*/ 856 w 1441"/>
                <a:gd name="T71" fmla="*/ 78 h 309"/>
                <a:gd name="T72" fmla="*/ 859 w 1441"/>
                <a:gd name="T73" fmla="*/ 77 h 309"/>
                <a:gd name="T74" fmla="*/ 872 w 1441"/>
                <a:gd name="T75" fmla="*/ 71 h 309"/>
                <a:gd name="T76" fmla="*/ 892 w 1441"/>
                <a:gd name="T77" fmla="*/ 59 h 309"/>
                <a:gd name="T78" fmla="*/ 905 w 1441"/>
                <a:gd name="T79" fmla="*/ 54 h 309"/>
                <a:gd name="T80" fmla="*/ 918 w 1441"/>
                <a:gd name="T81" fmla="*/ 46 h 309"/>
                <a:gd name="T82" fmla="*/ 934 w 1441"/>
                <a:gd name="T83" fmla="*/ 39 h 309"/>
                <a:gd name="T84" fmla="*/ 947 w 1441"/>
                <a:gd name="T85" fmla="*/ 34 h 309"/>
                <a:gd name="T86" fmla="*/ 961 w 1441"/>
                <a:gd name="T87" fmla="*/ 29 h 309"/>
                <a:gd name="T88" fmla="*/ 976 w 1441"/>
                <a:gd name="T89" fmla="*/ 23 h 309"/>
                <a:gd name="T90" fmla="*/ 992 w 1441"/>
                <a:gd name="T91" fmla="*/ 18 h 309"/>
                <a:gd name="T92" fmla="*/ 1007 w 1441"/>
                <a:gd name="T93" fmla="*/ 14 h 309"/>
                <a:gd name="T94" fmla="*/ 1022 w 1441"/>
                <a:gd name="T95" fmla="*/ 12 h 309"/>
                <a:gd name="T96" fmla="*/ 1037 w 1441"/>
                <a:gd name="T97" fmla="*/ 8 h 309"/>
                <a:gd name="T98" fmla="*/ 1052 w 1441"/>
                <a:gd name="T99" fmla="*/ 6 h 309"/>
                <a:gd name="T100" fmla="*/ 1067 w 1441"/>
                <a:gd name="T101" fmla="*/ 4 h 309"/>
                <a:gd name="T102" fmla="*/ 1083 w 1441"/>
                <a:gd name="T103" fmla="*/ 2 h 309"/>
                <a:gd name="T104" fmla="*/ 1098 w 1441"/>
                <a:gd name="T105" fmla="*/ 1 h 309"/>
                <a:gd name="T106" fmla="*/ 1114 w 1441"/>
                <a:gd name="T107" fmla="*/ 0 h 309"/>
                <a:gd name="T108" fmla="*/ 1130 w 1441"/>
                <a:gd name="T109" fmla="*/ 0 h 309"/>
                <a:gd name="T110" fmla="*/ 1441 w 1441"/>
                <a:gd name="T111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41" h="309">
                  <a:moveTo>
                    <a:pt x="0" y="309"/>
                  </a:moveTo>
                  <a:lnTo>
                    <a:pt x="309" y="309"/>
                  </a:lnTo>
                  <a:lnTo>
                    <a:pt x="325" y="309"/>
                  </a:lnTo>
                  <a:lnTo>
                    <a:pt x="340" y="309"/>
                  </a:lnTo>
                  <a:lnTo>
                    <a:pt x="356" y="308"/>
                  </a:lnTo>
                  <a:lnTo>
                    <a:pt x="371" y="305"/>
                  </a:lnTo>
                  <a:lnTo>
                    <a:pt x="386" y="303"/>
                  </a:lnTo>
                  <a:lnTo>
                    <a:pt x="402" y="301"/>
                  </a:lnTo>
                  <a:lnTo>
                    <a:pt x="418" y="297"/>
                  </a:lnTo>
                  <a:lnTo>
                    <a:pt x="431" y="295"/>
                  </a:lnTo>
                  <a:lnTo>
                    <a:pt x="447" y="291"/>
                  </a:lnTo>
                  <a:lnTo>
                    <a:pt x="462" y="286"/>
                  </a:lnTo>
                  <a:lnTo>
                    <a:pt x="476" y="280"/>
                  </a:lnTo>
                  <a:lnTo>
                    <a:pt x="491" y="275"/>
                  </a:lnTo>
                  <a:lnTo>
                    <a:pt x="506" y="270"/>
                  </a:lnTo>
                  <a:lnTo>
                    <a:pt x="518" y="263"/>
                  </a:lnTo>
                  <a:lnTo>
                    <a:pt x="534" y="255"/>
                  </a:lnTo>
                  <a:lnTo>
                    <a:pt x="547" y="249"/>
                  </a:lnTo>
                  <a:lnTo>
                    <a:pt x="567" y="238"/>
                  </a:lnTo>
                  <a:lnTo>
                    <a:pt x="579" y="232"/>
                  </a:lnTo>
                  <a:lnTo>
                    <a:pt x="582" y="231"/>
                  </a:lnTo>
                  <a:lnTo>
                    <a:pt x="607" y="216"/>
                  </a:lnTo>
                  <a:lnTo>
                    <a:pt x="619" y="210"/>
                  </a:lnTo>
                  <a:lnTo>
                    <a:pt x="636" y="200"/>
                  </a:lnTo>
                  <a:lnTo>
                    <a:pt x="648" y="193"/>
                  </a:lnTo>
                  <a:lnTo>
                    <a:pt x="660" y="186"/>
                  </a:lnTo>
                  <a:lnTo>
                    <a:pt x="674" y="181"/>
                  </a:lnTo>
                  <a:lnTo>
                    <a:pt x="718" y="155"/>
                  </a:lnTo>
                  <a:lnTo>
                    <a:pt x="765" y="128"/>
                  </a:lnTo>
                  <a:lnTo>
                    <a:pt x="778" y="123"/>
                  </a:lnTo>
                  <a:lnTo>
                    <a:pt x="790" y="116"/>
                  </a:lnTo>
                  <a:lnTo>
                    <a:pt x="803" y="109"/>
                  </a:lnTo>
                  <a:lnTo>
                    <a:pt x="819" y="99"/>
                  </a:lnTo>
                  <a:lnTo>
                    <a:pt x="832" y="93"/>
                  </a:lnTo>
                  <a:lnTo>
                    <a:pt x="844" y="86"/>
                  </a:lnTo>
                  <a:lnTo>
                    <a:pt x="856" y="78"/>
                  </a:lnTo>
                  <a:lnTo>
                    <a:pt x="859" y="77"/>
                  </a:lnTo>
                  <a:lnTo>
                    <a:pt x="872" y="71"/>
                  </a:lnTo>
                  <a:lnTo>
                    <a:pt x="892" y="59"/>
                  </a:lnTo>
                  <a:lnTo>
                    <a:pt x="905" y="54"/>
                  </a:lnTo>
                  <a:lnTo>
                    <a:pt x="918" y="46"/>
                  </a:lnTo>
                  <a:lnTo>
                    <a:pt x="934" y="39"/>
                  </a:lnTo>
                  <a:lnTo>
                    <a:pt x="947" y="34"/>
                  </a:lnTo>
                  <a:lnTo>
                    <a:pt x="961" y="29"/>
                  </a:lnTo>
                  <a:lnTo>
                    <a:pt x="976" y="23"/>
                  </a:lnTo>
                  <a:lnTo>
                    <a:pt x="992" y="18"/>
                  </a:lnTo>
                  <a:lnTo>
                    <a:pt x="1007" y="14"/>
                  </a:lnTo>
                  <a:lnTo>
                    <a:pt x="1022" y="12"/>
                  </a:lnTo>
                  <a:lnTo>
                    <a:pt x="1037" y="8"/>
                  </a:lnTo>
                  <a:lnTo>
                    <a:pt x="1052" y="6"/>
                  </a:lnTo>
                  <a:lnTo>
                    <a:pt x="1067" y="4"/>
                  </a:lnTo>
                  <a:lnTo>
                    <a:pt x="1083" y="2"/>
                  </a:lnTo>
                  <a:lnTo>
                    <a:pt x="1098" y="1"/>
                  </a:lnTo>
                  <a:lnTo>
                    <a:pt x="1114" y="0"/>
                  </a:lnTo>
                  <a:lnTo>
                    <a:pt x="1130" y="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4" name="Freeform 132"/>
            <p:cNvSpPr>
              <a:spLocks/>
            </p:cNvSpPr>
            <p:nvPr/>
          </p:nvSpPr>
          <p:spPr bwMode="auto">
            <a:xfrm>
              <a:off x="2883" y="1558"/>
              <a:ext cx="1489" cy="259"/>
            </a:xfrm>
            <a:custGeom>
              <a:avLst/>
              <a:gdLst>
                <a:gd name="T0" fmla="*/ 92 w 1441"/>
                <a:gd name="T1" fmla="*/ 294 h 310"/>
                <a:gd name="T2" fmla="*/ 121 w 1441"/>
                <a:gd name="T3" fmla="*/ 291 h 310"/>
                <a:gd name="T4" fmla="*/ 154 w 1441"/>
                <a:gd name="T5" fmla="*/ 288 h 310"/>
                <a:gd name="T6" fmla="*/ 190 w 1441"/>
                <a:gd name="T7" fmla="*/ 280 h 310"/>
                <a:gd name="T8" fmla="*/ 226 w 1441"/>
                <a:gd name="T9" fmla="*/ 264 h 310"/>
                <a:gd name="T10" fmla="*/ 255 w 1441"/>
                <a:gd name="T11" fmla="*/ 255 h 310"/>
                <a:gd name="T12" fmla="*/ 273 w 1441"/>
                <a:gd name="T13" fmla="*/ 253 h 310"/>
                <a:gd name="T14" fmla="*/ 309 w 1441"/>
                <a:gd name="T15" fmla="*/ 253 h 310"/>
                <a:gd name="T16" fmla="*/ 336 w 1441"/>
                <a:gd name="T17" fmla="*/ 250 h 310"/>
                <a:gd name="T18" fmla="*/ 364 w 1441"/>
                <a:gd name="T19" fmla="*/ 247 h 310"/>
                <a:gd name="T20" fmla="*/ 389 w 1441"/>
                <a:gd name="T21" fmla="*/ 242 h 310"/>
                <a:gd name="T22" fmla="*/ 415 w 1441"/>
                <a:gd name="T23" fmla="*/ 237 h 310"/>
                <a:gd name="T24" fmla="*/ 441 w 1441"/>
                <a:gd name="T25" fmla="*/ 229 h 310"/>
                <a:gd name="T26" fmla="*/ 466 w 1441"/>
                <a:gd name="T27" fmla="*/ 221 h 310"/>
                <a:gd name="T28" fmla="*/ 491 w 1441"/>
                <a:gd name="T29" fmla="*/ 211 h 310"/>
                <a:gd name="T30" fmla="*/ 516 w 1441"/>
                <a:gd name="T31" fmla="*/ 200 h 310"/>
                <a:gd name="T32" fmla="*/ 549 w 1441"/>
                <a:gd name="T33" fmla="*/ 182 h 310"/>
                <a:gd name="T34" fmla="*/ 564 w 1441"/>
                <a:gd name="T35" fmla="*/ 174 h 310"/>
                <a:gd name="T36" fmla="*/ 594 w 1441"/>
                <a:gd name="T37" fmla="*/ 170 h 310"/>
                <a:gd name="T38" fmla="*/ 633 w 1441"/>
                <a:gd name="T39" fmla="*/ 169 h 310"/>
                <a:gd name="T40" fmla="*/ 663 w 1441"/>
                <a:gd name="T41" fmla="*/ 165 h 310"/>
                <a:gd name="T42" fmla="*/ 774 w 1441"/>
                <a:gd name="T43" fmla="*/ 145 h 310"/>
                <a:gd name="T44" fmla="*/ 805 w 1441"/>
                <a:gd name="T45" fmla="*/ 141 h 310"/>
                <a:gd name="T46" fmla="*/ 843 w 1441"/>
                <a:gd name="T47" fmla="*/ 140 h 310"/>
                <a:gd name="T48" fmla="*/ 873 w 1441"/>
                <a:gd name="T49" fmla="*/ 133 h 310"/>
                <a:gd name="T50" fmla="*/ 889 w 1441"/>
                <a:gd name="T51" fmla="*/ 127 h 310"/>
                <a:gd name="T52" fmla="*/ 921 w 1441"/>
                <a:gd name="T53" fmla="*/ 110 h 310"/>
                <a:gd name="T54" fmla="*/ 946 w 1441"/>
                <a:gd name="T55" fmla="*/ 99 h 310"/>
                <a:gd name="T56" fmla="*/ 985 w 1441"/>
                <a:gd name="T57" fmla="*/ 85 h 310"/>
                <a:gd name="T58" fmla="*/ 1010 w 1441"/>
                <a:gd name="T59" fmla="*/ 77 h 310"/>
                <a:gd name="T60" fmla="*/ 1036 w 1441"/>
                <a:gd name="T61" fmla="*/ 69 h 310"/>
                <a:gd name="T62" fmla="*/ 1062 w 1441"/>
                <a:gd name="T63" fmla="*/ 64 h 310"/>
                <a:gd name="T64" fmla="*/ 1090 w 1441"/>
                <a:gd name="T65" fmla="*/ 60 h 310"/>
                <a:gd name="T66" fmla="*/ 1116 w 1441"/>
                <a:gd name="T67" fmla="*/ 59 h 310"/>
                <a:gd name="T68" fmla="*/ 1153 w 1441"/>
                <a:gd name="T69" fmla="*/ 57 h 310"/>
                <a:gd name="T70" fmla="*/ 1170 w 1441"/>
                <a:gd name="T71" fmla="*/ 57 h 310"/>
                <a:gd name="T72" fmla="*/ 1199 w 1441"/>
                <a:gd name="T73" fmla="*/ 52 h 310"/>
                <a:gd name="T74" fmla="*/ 1232 w 1441"/>
                <a:gd name="T75" fmla="*/ 38 h 310"/>
                <a:gd name="T76" fmla="*/ 1266 w 1441"/>
                <a:gd name="T77" fmla="*/ 27 h 310"/>
                <a:gd name="T78" fmla="*/ 1303 w 1441"/>
                <a:gd name="T79" fmla="*/ 26 h 310"/>
                <a:gd name="T80" fmla="*/ 1332 w 1441"/>
                <a:gd name="T81" fmla="*/ 23 h 310"/>
                <a:gd name="T82" fmla="*/ 1441 w 1441"/>
                <a:gd name="T83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94"/>
                  </a:lnTo>
                  <a:lnTo>
                    <a:pt x="106" y="292"/>
                  </a:lnTo>
                  <a:lnTo>
                    <a:pt x="121" y="291"/>
                  </a:lnTo>
                  <a:lnTo>
                    <a:pt x="135" y="289"/>
                  </a:lnTo>
                  <a:lnTo>
                    <a:pt x="154" y="288"/>
                  </a:lnTo>
                  <a:lnTo>
                    <a:pt x="172" y="285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4"/>
                  </a:lnTo>
                  <a:lnTo>
                    <a:pt x="240" y="258"/>
                  </a:lnTo>
                  <a:lnTo>
                    <a:pt x="255" y="255"/>
                  </a:lnTo>
                  <a:lnTo>
                    <a:pt x="269" y="253"/>
                  </a:lnTo>
                  <a:lnTo>
                    <a:pt x="273" y="253"/>
                  </a:lnTo>
                  <a:lnTo>
                    <a:pt x="285" y="253"/>
                  </a:lnTo>
                  <a:lnTo>
                    <a:pt x="309" y="253"/>
                  </a:lnTo>
                  <a:lnTo>
                    <a:pt x="322" y="251"/>
                  </a:lnTo>
                  <a:lnTo>
                    <a:pt x="336" y="250"/>
                  </a:lnTo>
                  <a:lnTo>
                    <a:pt x="350" y="249"/>
                  </a:lnTo>
                  <a:lnTo>
                    <a:pt x="364" y="247"/>
                  </a:lnTo>
                  <a:lnTo>
                    <a:pt x="376" y="245"/>
                  </a:lnTo>
                  <a:lnTo>
                    <a:pt x="389" y="242"/>
                  </a:lnTo>
                  <a:lnTo>
                    <a:pt x="402" y="241"/>
                  </a:lnTo>
                  <a:lnTo>
                    <a:pt x="415" y="237"/>
                  </a:lnTo>
                  <a:lnTo>
                    <a:pt x="429" y="233"/>
                  </a:lnTo>
                  <a:lnTo>
                    <a:pt x="441" y="229"/>
                  </a:lnTo>
                  <a:lnTo>
                    <a:pt x="455" y="225"/>
                  </a:lnTo>
                  <a:lnTo>
                    <a:pt x="466" y="221"/>
                  </a:lnTo>
                  <a:lnTo>
                    <a:pt x="480" y="216"/>
                  </a:lnTo>
                  <a:lnTo>
                    <a:pt x="491" y="211"/>
                  </a:lnTo>
                  <a:lnTo>
                    <a:pt x="505" y="205"/>
                  </a:lnTo>
                  <a:lnTo>
                    <a:pt x="516" y="200"/>
                  </a:lnTo>
                  <a:lnTo>
                    <a:pt x="536" y="188"/>
                  </a:lnTo>
                  <a:lnTo>
                    <a:pt x="549" y="182"/>
                  </a:lnTo>
                  <a:lnTo>
                    <a:pt x="551" y="180"/>
                  </a:lnTo>
                  <a:lnTo>
                    <a:pt x="564" y="174"/>
                  </a:lnTo>
                  <a:lnTo>
                    <a:pt x="579" y="171"/>
                  </a:lnTo>
                  <a:lnTo>
                    <a:pt x="594" y="170"/>
                  </a:lnTo>
                  <a:lnTo>
                    <a:pt x="616" y="170"/>
                  </a:lnTo>
                  <a:lnTo>
                    <a:pt x="633" y="169"/>
                  </a:lnTo>
                  <a:lnTo>
                    <a:pt x="648" y="166"/>
                  </a:lnTo>
                  <a:lnTo>
                    <a:pt x="663" y="165"/>
                  </a:lnTo>
                  <a:lnTo>
                    <a:pt x="718" y="154"/>
                  </a:lnTo>
                  <a:lnTo>
                    <a:pt x="774" y="145"/>
                  </a:lnTo>
                  <a:lnTo>
                    <a:pt x="789" y="142"/>
                  </a:lnTo>
                  <a:lnTo>
                    <a:pt x="805" y="141"/>
                  </a:lnTo>
                  <a:lnTo>
                    <a:pt x="822" y="140"/>
                  </a:lnTo>
                  <a:lnTo>
                    <a:pt x="843" y="140"/>
                  </a:lnTo>
                  <a:lnTo>
                    <a:pt x="859" y="137"/>
                  </a:lnTo>
                  <a:lnTo>
                    <a:pt x="873" y="133"/>
                  </a:lnTo>
                  <a:lnTo>
                    <a:pt x="887" y="129"/>
                  </a:lnTo>
                  <a:lnTo>
                    <a:pt x="889" y="127"/>
                  </a:lnTo>
                  <a:lnTo>
                    <a:pt x="901" y="121"/>
                  </a:lnTo>
                  <a:lnTo>
                    <a:pt x="921" y="110"/>
                  </a:lnTo>
                  <a:lnTo>
                    <a:pt x="934" y="104"/>
                  </a:lnTo>
                  <a:lnTo>
                    <a:pt x="946" y="99"/>
                  </a:lnTo>
                  <a:lnTo>
                    <a:pt x="971" y="89"/>
                  </a:lnTo>
                  <a:lnTo>
                    <a:pt x="985" y="85"/>
                  </a:lnTo>
                  <a:lnTo>
                    <a:pt x="997" y="79"/>
                  </a:lnTo>
                  <a:lnTo>
                    <a:pt x="1010" y="77"/>
                  </a:lnTo>
                  <a:lnTo>
                    <a:pt x="1022" y="73"/>
                  </a:lnTo>
                  <a:lnTo>
                    <a:pt x="1036" y="69"/>
                  </a:lnTo>
                  <a:lnTo>
                    <a:pt x="1048" y="66"/>
                  </a:lnTo>
                  <a:lnTo>
                    <a:pt x="1062" y="64"/>
                  </a:lnTo>
                  <a:lnTo>
                    <a:pt x="1076" y="61"/>
                  </a:lnTo>
                  <a:lnTo>
                    <a:pt x="1090" y="60"/>
                  </a:lnTo>
                  <a:lnTo>
                    <a:pt x="1102" y="59"/>
                  </a:lnTo>
                  <a:lnTo>
                    <a:pt x="1116" y="59"/>
                  </a:lnTo>
                  <a:lnTo>
                    <a:pt x="1130" y="57"/>
                  </a:lnTo>
                  <a:lnTo>
                    <a:pt x="1153" y="57"/>
                  </a:lnTo>
                  <a:lnTo>
                    <a:pt x="1167" y="57"/>
                  </a:lnTo>
                  <a:lnTo>
                    <a:pt x="1170" y="57"/>
                  </a:lnTo>
                  <a:lnTo>
                    <a:pt x="1183" y="55"/>
                  </a:lnTo>
                  <a:lnTo>
                    <a:pt x="1199" y="52"/>
                  </a:lnTo>
                  <a:lnTo>
                    <a:pt x="1214" y="45"/>
                  </a:lnTo>
                  <a:lnTo>
                    <a:pt x="1232" y="38"/>
                  </a:lnTo>
                  <a:lnTo>
                    <a:pt x="1250" y="31"/>
                  </a:lnTo>
                  <a:lnTo>
                    <a:pt x="1266" y="27"/>
                  </a:lnTo>
                  <a:lnTo>
                    <a:pt x="1284" y="26"/>
                  </a:lnTo>
                  <a:lnTo>
                    <a:pt x="1303" y="26"/>
                  </a:lnTo>
                  <a:lnTo>
                    <a:pt x="1317" y="24"/>
                  </a:lnTo>
                  <a:lnTo>
                    <a:pt x="1332" y="23"/>
                  </a:lnTo>
                  <a:lnTo>
                    <a:pt x="1346" y="2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5" name="Freeform 133"/>
            <p:cNvSpPr>
              <a:spLocks/>
            </p:cNvSpPr>
            <p:nvPr/>
          </p:nvSpPr>
          <p:spPr bwMode="auto">
            <a:xfrm>
              <a:off x="2883" y="1558"/>
              <a:ext cx="1489" cy="259"/>
            </a:xfrm>
            <a:custGeom>
              <a:avLst/>
              <a:gdLst>
                <a:gd name="T0" fmla="*/ 92 w 1441"/>
                <a:gd name="T1" fmla="*/ 279 h 310"/>
                <a:gd name="T2" fmla="*/ 121 w 1441"/>
                <a:gd name="T3" fmla="*/ 271 h 310"/>
                <a:gd name="T4" fmla="*/ 154 w 1441"/>
                <a:gd name="T5" fmla="*/ 264 h 310"/>
                <a:gd name="T6" fmla="*/ 190 w 1441"/>
                <a:gd name="T7" fmla="*/ 250 h 310"/>
                <a:gd name="T8" fmla="*/ 226 w 1441"/>
                <a:gd name="T9" fmla="*/ 218 h 310"/>
                <a:gd name="T10" fmla="*/ 255 w 1441"/>
                <a:gd name="T11" fmla="*/ 199 h 310"/>
                <a:gd name="T12" fmla="*/ 273 w 1441"/>
                <a:gd name="T13" fmla="*/ 195 h 310"/>
                <a:gd name="T14" fmla="*/ 309 w 1441"/>
                <a:gd name="T15" fmla="*/ 194 h 310"/>
                <a:gd name="T16" fmla="*/ 332 w 1441"/>
                <a:gd name="T17" fmla="*/ 191 h 310"/>
                <a:gd name="T18" fmla="*/ 354 w 1441"/>
                <a:gd name="T19" fmla="*/ 187 h 310"/>
                <a:gd name="T20" fmla="*/ 378 w 1441"/>
                <a:gd name="T21" fmla="*/ 183 h 310"/>
                <a:gd name="T22" fmla="*/ 409 w 1441"/>
                <a:gd name="T23" fmla="*/ 174 h 310"/>
                <a:gd name="T24" fmla="*/ 431 w 1441"/>
                <a:gd name="T25" fmla="*/ 167 h 310"/>
                <a:gd name="T26" fmla="*/ 454 w 1441"/>
                <a:gd name="T27" fmla="*/ 161 h 310"/>
                <a:gd name="T28" fmla="*/ 484 w 1441"/>
                <a:gd name="T29" fmla="*/ 146 h 310"/>
                <a:gd name="T30" fmla="*/ 517 w 1441"/>
                <a:gd name="T31" fmla="*/ 129 h 310"/>
                <a:gd name="T32" fmla="*/ 534 w 1441"/>
                <a:gd name="T33" fmla="*/ 125 h 310"/>
                <a:gd name="T34" fmla="*/ 569 w 1441"/>
                <a:gd name="T35" fmla="*/ 128 h 310"/>
                <a:gd name="T36" fmla="*/ 616 w 1441"/>
                <a:gd name="T37" fmla="*/ 141 h 310"/>
                <a:gd name="T38" fmla="*/ 654 w 1441"/>
                <a:gd name="T39" fmla="*/ 146 h 310"/>
                <a:gd name="T40" fmla="*/ 783 w 1441"/>
                <a:gd name="T41" fmla="*/ 158 h 310"/>
                <a:gd name="T42" fmla="*/ 819 w 1441"/>
                <a:gd name="T43" fmla="*/ 165 h 310"/>
                <a:gd name="T44" fmla="*/ 866 w 1441"/>
                <a:gd name="T45" fmla="*/ 176 h 310"/>
                <a:gd name="T46" fmla="*/ 901 w 1441"/>
                <a:gd name="T47" fmla="*/ 180 h 310"/>
                <a:gd name="T48" fmla="*/ 918 w 1441"/>
                <a:gd name="T49" fmla="*/ 174 h 310"/>
                <a:gd name="T50" fmla="*/ 952 w 1441"/>
                <a:gd name="T51" fmla="*/ 158 h 310"/>
                <a:gd name="T52" fmla="*/ 972 w 1441"/>
                <a:gd name="T53" fmla="*/ 149 h 310"/>
                <a:gd name="T54" fmla="*/ 994 w 1441"/>
                <a:gd name="T55" fmla="*/ 141 h 310"/>
                <a:gd name="T56" fmla="*/ 1027 w 1441"/>
                <a:gd name="T57" fmla="*/ 131 h 310"/>
                <a:gd name="T58" fmla="*/ 1061 w 1441"/>
                <a:gd name="T59" fmla="*/ 123 h 310"/>
                <a:gd name="T60" fmla="*/ 1084 w 1441"/>
                <a:gd name="T61" fmla="*/ 119 h 310"/>
                <a:gd name="T62" fmla="*/ 1106 w 1441"/>
                <a:gd name="T63" fmla="*/ 115 h 310"/>
                <a:gd name="T64" fmla="*/ 1130 w 1441"/>
                <a:gd name="T65" fmla="*/ 112 h 310"/>
                <a:gd name="T66" fmla="*/ 1167 w 1441"/>
                <a:gd name="T67" fmla="*/ 111 h 310"/>
                <a:gd name="T68" fmla="*/ 1183 w 1441"/>
                <a:gd name="T69" fmla="*/ 108 h 310"/>
                <a:gd name="T70" fmla="*/ 1214 w 1441"/>
                <a:gd name="T71" fmla="*/ 90 h 310"/>
                <a:gd name="T72" fmla="*/ 1250 w 1441"/>
                <a:gd name="T73" fmla="*/ 60 h 310"/>
                <a:gd name="T74" fmla="*/ 1284 w 1441"/>
                <a:gd name="T75" fmla="*/ 51 h 310"/>
                <a:gd name="T76" fmla="*/ 1317 w 1441"/>
                <a:gd name="T77" fmla="*/ 48 h 310"/>
                <a:gd name="T78" fmla="*/ 1346 w 1441"/>
                <a:gd name="T79" fmla="*/ 3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10">
                  <a:moveTo>
                    <a:pt x="0" y="310"/>
                  </a:moveTo>
                  <a:lnTo>
                    <a:pt x="92" y="279"/>
                  </a:lnTo>
                  <a:lnTo>
                    <a:pt x="106" y="274"/>
                  </a:lnTo>
                  <a:lnTo>
                    <a:pt x="121" y="271"/>
                  </a:lnTo>
                  <a:lnTo>
                    <a:pt x="135" y="267"/>
                  </a:lnTo>
                  <a:lnTo>
                    <a:pt x="154" y="264"/>
                  </a:lnTo>
                  <a:lnTo>
                    <a:pt x="172" y="260"/>
                  </a:lnTo>
                  <a:lnTo>
                    <a:pt x="190" y="250"/>
                  </a:lnTo>
                  <a:lnTo>
                    <a:pt x="207" y="237"/>
                  </a:lnTo>
                  <a:lnTo>
                    <a:pt x="226" y="218"/>
                  </a:lnTo>
                  <a:lnTo>
                    <a:pt x="240" y="207"/>
                  </a:lnTo>
                  <a:lnTo>
                    <a:pt x="255" y="199"/>
                  </a:lnTo>
                  <a:lnTo>
                    <a:pt x="269" y="196"/>
                  </a:lnTo>
                  <a:lnTo>
                    <a:pt x="273" y="195"/>
                  </a:lnTo>
                  <a:lnTo>
                    <a:pt x="285" y="195"/>
                  </a:lnTo>
                  <a:lnTo>
                    <a:pt x="309" y="194"/>
                  </a:lnTo>
                  <a:lnTo>
                    <a:pt x="321" y="192"/>
                  </a:lnTo>
                  <a:lnTo>
                    <a:pt x="332" y="191"/>
                  </a:lnTo>
                  <a:lnTo>
                    <a:pt x="343" y="190"/>
                  </a:lnTo>
                  <a:lnTo>
                    <a:pt x="354" y="187"/>
                  </a:lnTo>
                  <a:lnTo>
                    <a:pt x="365" y="184"/>
                  </a:lnTo>
                  <a:lnTo>
                    <a:pt x="378" y="183"/>
                  </a:lnTo>
                  <a:lnTo>
                    <a:pt x="387" y="180"/>
                  </a:lnTo>
                  <a:lnTo>
                    <a:pt x="409" y="174"/>
                  </a:lnTo>
                  <a:lnTo>
                    <a:pt x="422" y="171"/>
                  </a:lnTo>
                  <a:lnTo>
                    <a:pt x="431" y="167"/>
                  </a:lnTo>
                  <a:lnTo>
                    <a:pt x="442" y="165"/>
                  </a:lnTo>
                  <a:lnTo>
                    <a:pt x="454" y="161"/>
                  </a:lnTo>
                  <a:lnTo>
                    <a:pt x="474" y="152"/>
                  </a:lnTo>
                  <a:lnTo>
                    <a:pt x="484" y="146"/>
                  </a:lnTo>
                  <a:lnTo>
                    <a:pt x="505" y="136"/>
                  </a:lnTo>
                  <a:lnTo>
                    <a:pt x="517" y="129"/>
                  </a:lnTo>
                  <a:lnTo>
                    <a:pt x="520" y="129"/>
                  </a:lnTo>
                  <a:lnTo>
                    <a:pt x="534" y="125"/>
                  </a:lnTo>
                  <a:lnTo>
                    <a:pt x="551" y="125"/>
                  </a:lnTo>
                  <a:lnTo>
                    <a:pt x="569" y="128"/>
                  </a:lnTo>
                  <a:lnTo>
                    <a:pt x="597" y="136"/>
                  </a:lnTo>
                  <a:lnTo>
                    <a:pt x="616" y="141"/>
                  </a:lnTo>
                  <a:lnTo>
                    <a:pt x="636" y="144"/>
                  </a:lnTo>
                  <a:lnTo>
                    <a:pt x="654" y="146"/>
                  </a:lnTo>
                  <a:lnTo>
                    <a:pt x="718" y="153"/>
                  </a:lnTo>
                  <a:lnTo>
                    <a:pt x="783" y="158"/>
                  </a:lnTo>
                  <a:lnTo>
                    <a:pt x="800" y="161"/>
                  </a:lnTo>
                  <a:lnTo>
                    <a:pt x="819" y="165"/>
                  </a:lnTo>
                  <a:lnTo>
                    <a:pt x="838" y="170"/>
                  </a:lnTo>
                  <a:lnTo>
                    <a:pt x="866" y="176"/>
                  </a:lnTo>
                  <a:lnTo>
                    <a:pt x="884" y="180"/>
                  </a:lnTo>
                  <a:lnTo>
                    <a:pt x="901" y="180"/>
                  </a:lnTo>
                  <a:lnTo>
                    <a:pt x="916" y="176"/>
                  </a:lnTo>
                  <a:lnTo>
                    <a:pt x="918" y="174"/>
                  </a:lnTo>
                  <a:lnTo>
                    <a:pt x="931" y="169"/>
                  </a:lnTo>
                  <a:lnTo>
                    <a:pt x="952" y="158"/>
                  </a:lnTo>
                  <a:lnTo>
                    <a:pt x="961" y="153"/>
                  </a:lnTo>
                  <a:lnTo>
                    <a:pt x="972" y="149"/>
                  </a:lnTo>
                  <a:lnTo>
                    <a:pt x="983" y="145"/>
                  </a:lnTo>
                  <a:lnTo>
                    <a:pt x="994" y="141"/>
                  </a:lnTo>
                  <a:lnTo>
                    <a:pt x="1016" y="133"/>
                  </a:lnTo>
                  <a:lnTo>
                    <a:pt x="1027" y="131"/>
                  </a:lnTo>
                  <a:lnTo>
                    <a:pt x="1038" y="128"/>
                  </a:lnTo>
                  <a:lnTo>
                    <a:pt x="1061" y="123"/>
                  </a:lnTo>
                  <a:lnTo>
                    <a:pt x="1072" y="121"/>
                  </a:lnTo>
                  <a:lnTo>
                    <a:pt x="1084" y="119"/>
                  </a:lnTo>
                  <a:lnTo>
                    <a:pt x="1095" y="117"/>
                  </a:lnTo>
                  <a:lnTo>
                    <a:pt x="1106" y="115"/>
                  </a:lnTo>
                  <a:lnTo>
                    <a:pt x="1117" y="114"/>
                  </a:lnTo>
                  <a:lnTo>
                    <a:pt x="1130" y="112"/>
                  </a:lnTo>
                  <a:lnTo>
                    <a:pt x="1153" y="111"/>
                  </a:lnTo>
                  <a:lnTo>
                    <a:pt x="1167" y="111"/>
                  </a:lnTo>
                  <a:lnTo>
                    <a:pt x="1170" y="111"/>
                  </a:lnTo>
                  <a:lnTo>
                    <a:pt x="1183" y="108"/>
                  </a:lnTo>
                  <a:lnTo>
                    <a:pt x="1199" y="100"/>
                  </a:lnTo>
                  <a:lnTo>
                    <a:pt x="1214" y="90"/>
                  </a:lnTo>
                  <a:lnTo>
                    <a:pt x="1232" y="73"/>
                  </a:lnTo>
                  <a:lnTo>
                    <a:pt x="1250" y="60"/>
                  </a:lnTo>
                  <a:lnTo>
                    <a:pt x="1266" y="52"/>
                  </a:lnTo>
                  <a:lnTo>
                    <a:pt x="1284" y="51"/>
                  </a:lnTo>
                  <a:lnTo>
                    <a:pt x="1303" y="51"/>
                  </a:lnTo>
                  <a:lnTo>
                    <a:pt x="1317" y="48"/>
                  </a:lnTo>
                  <a:lnTo>
                    <a:pt x="1332" y="44"/>
                  </a:lnTo>
                  <a:lnTo>
                    <a:pt x="1346" y="39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6" name="Freeform 134"/>
            <p:cNvSpPr>
              <a:spLocks/>
            </p:cNvSpPr>
            <p:nvPr/>
          </p:nvSpPr>
          <p:spPr bwMode="auto">
            <a:xfrm>
              <a:off x="2883" y="1460"/>
              <a:ext cx="1489" cy="451"/>
            </a:xfrm>
            <a:custGeom>
              <a:avLst/>
              <a:gdLst>
                <a:gd name="T0" fmla="*/ 92 w 1441"/>
                <a:gd name="T1" fmla="*/ 453 h 539"/>
                <a:gd name="T2" fmla="*/ 121 w 1441"/>
                <a:gd name="T3" fmla="*/ 461 h 539"/>
                <a:gd name="T4" fmla="*/ 154 w 1441"/>
                <a:gd name="T5" fmla="*/ 468 h 539"/>
                <a:gd name="T6" fmla="*/ 190 w 1441"/>
                <a:gd name="T7" fmla="*/ 482 h 539"/>
                <a:gd name="T8" fmla="*/ 226 w 1441"/>
                <a:gd name="T9" fmla="*/ 514 h 539"/>
                <a:gd name="T10" fmla="*/ 255 w 1441"/>
                <a:gd name="T11" fmla="*/ 532 h 539"/>
                <a:gd name="T12" fmla="*/ 273 w 1441"/>
                <a:gd name="T13" fmla="*/ 536 h 539"/>
                <a:gd name="T14" fmla="*/ 309 w 1441"/>
                <a:gd name="T15" fmla="*/ 537 h 539"/>
                <a:gd name="T16" fmla="*/ 349 w 1441"/>
                <a:gd name="T17" fmla="*/ 539 h 539"/>
                <a:gd name="T18" fmla="*/ 387 w 1441"/>
                <a:gd name="T19" fmla="*/ 536 h 539"/>
                <a:gd name="T20" fmla="*/ 426 w 1441"/>
                <a:gd name="T21" fmla="*/ 531 h 539"/>
                <a:gd name="T22" fmla="*/ 463 w 1441"/>
                <a:gd name="T23" fmla="*/ 523 h 539"/>
                <a:gd name="T24" fmla="*/ 502 w 1441"/>
                <a:gd name="T25" fmla="*/ 512 h 539"/>
                <a:gd name="T26" fmla="*/ 538 w 1441"/>
                <a:gd name="T27" fmla="*/ 499 h 539"/>
                <a:gd name="T28" fmla="*/ 574 w 1441"/>
                <a:gd name="T29" fmla="*/ 484 h 539"/>
                <a:gd name="T30" fmla="*/ 607 w 1441"/>
                <a:gd name="T31" fmla="*/ 464 h 539"/>
                <a:gd name="T32" fmla="*/ 638 w 1441"/>
                <a:gd name="T33" fmla="*/ 446 h 539"/>
                <a:gd name="T34" fmla="*/ 652 w 1441"/>
                <a:gd name="T35" fmla="*/ 435 h 539"/>
                <a:gd name="T36" fmla="*/ 666 w 1441"/>
                <a:gd name="T37" fmla="*/ 405 h 539"/>
                <a:gd name="T38" fmla="*/ 678 w 1441"/>
                <a:gd name="T39" fmla="*/ 360 h 539"/>
                <a:gd name="T40" fmla="*/ 692 w 1441"/>
                <a:gd name="T41" fmla="*/ 329 h 539"/>
                <a:gd name="T42" fmla="*/ 747 w 1441"/>
                <a:gd name="T43" fmla="*/ 217 h 539"/>
                <a:gd name="T44" fmla="*/ 761 w 1441"/>
                <a:gd name="T45" fmla="*/ 185 h 539"/>
                <a:gd name="T46" fmla="*/ 774 w 1441"/>
                <a:gd name="T47" fmla="*/ 140 h 539"/>
                <a:gd name="T48" fmla="*/ 787 w 1441"/>
                <a:gd name="T49" fmla="*/ 111 h 539"/>
                <a:gd name="T50" fmla="*/ 801 w 1441"/>
                <a:gd name="T51" fmla="*/ 99 h 539"/>
                <a:gd name="T52" fmla="*/ 833 w 1441"/>
                <a:gd name="T53" fmla="*/ 80 h 539"/>
                <a:gd name="T54" fmla="*/ 866 w 1441"/>
                <a:gd name="T55" fmla="*/ 60 h 539"/>
                <a:gd name="T56" fmla="*/ 901 w 1441"/>
                <a:gd name="T57" fmla="*/ 44 h 539"/>
                <a:gd name="T58" fmla="*/ 936 w 1441"/>
                <a:gd name="T59" fmla="*/ 30 h 539"/>
                <a:gd name="T60" fmla="*/ 974 w 1441"/>
                <a:gd name="T61" fmla="*/ 18 h 539"/>
                <a:gd name="T62" fmla="*/ 1012 w 1441"/>
                <a:gd name="T63" fmla="*/ 9 h 539"/>
                <a:gd name="T64" fmla="*/ 1051 w 1441"/>
                <a:gd name="T65" fmla="*/ 2 h 539"/>
                <a:gd name="T66" fmla="*/ 1091 w 1441"/>
                <a:gd name="T67" fmla="*/ 0 h 539"/>
                <a:gd name="T68" fmla="*/ 1130 w 1441"/>
                <a:gd name="T69" fmla="*/ 0 h 539"/>
                <a:gd name="T70" fmla="*/ 1170 w 1441"/>
                <a:gd name="T71" fmla="*/ 1 h 539"/>
                <a:gd name="T72" fmla="*/ 1199 w 1441"/>
                <a:gd name="T73" fmla="*/ 10 h 539"/>
                <a:gd name="T74" fmla="*/ 1232 w 1441"/>
                <a:gd name="T75" fmla="*/ 39 h 539"/>
                <a:gd name="T76" fmla="*/ 1266 w 1441"/>
                <a:gd name="T77" fmla="*/ 59 h 539"/>
                <a:gd name="T78" fmla="*/ 1303 w 1441"/>
                <a:gd name="T79" fmla="*/ 61 h 539"/>
                <a:gd name="T80" fmla="*/ 1332 w 1441"/>
                <a:gd name="T81" fmla="*/ 64 h 539"/>
                <a:gd name="T82" fmla="*/ 1441 w 1441"/>
                <a:gd name="T83" fmla="*/ 111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1" h="539">
                  <a:moveTo>
                    <a:pt x="0" y="421"/>
                  </a:moveTo>
                  <a:lnTo>
                    <a:pt x="92" y="453"/>
                  </a:lnTo>
                  <a:lnTo>
                    <a:pt x="106" y="457"/>
                  </a:lnTo>
                  <a:lnTo>
                    <a:pt x="121" y="461"/>
                  </a:lnTo>
                  <a:lnTo>
                    <a:pt x="135" y="465"/>
                  </a:lnTo>
                  <a:lnTo>
                    <a:pt x="154" y="468"/>
                  </a:lnTo>
                  <a:lnTo>
                    <a:pt x="172" y="473"/>
                  </a:lnTo>
                  <a:lnTo>
                    <a:pt x="190" y="482"/>
                  </a:lnTo>
                  <a:lnTo>
                    <a:pt x="207" y="495"/>
                  </a:lnTo>
                  <a:lnTo>
                    <a:pt x="226" y="514"/>
                  </a:lnTo>
                  <a:lnTo>
                    <a:pt x="240" y="526"/>
                  </a:lnTo>
                  <a:lnTo>
                    <a:pt x="255" y="532"/>
                  </a:lnTo>
                  <a:lnTo>
                    <a:pt x="269" y="536"/>
                  </a:lnTo>
                  <a:lnTo>
                    <a:pt x="273" y="536"/>
                  </a:lnTo>
                  <a:lnTo>
                    <a:pt x="285" y="537"/>
                  </a:lnTo>
                  <a:lnTo>
                    <a:pt x="309" y="537"/>
                  </a:lnTo>
                  <a:lnTo>
                    <a:pt x="328" y="539"/>
                  </a:lnTo>
                  <a:lnTo>
                    <a:pt x="349" y="539"/>
                  </a:lnTo>
                  <a:lnTo>
                    <a:pt x="368" y="537"/>
                  </a:lnTo>
                  <a:lnTo>
                    <a:pt x="387" y="536"/>
                  </a:lnTo>
                  <a:lnTo>
                    <a:pt x="407" y="533"/>
                  </a:lnTo>
                  <a:lnTo>
                    <a:pt x="426" y="531"/>
                  </a:lnTo>
                  <a:lnTo>
                    <a:pt x="445" y="528"/>
                  </a:lnTo>
                  <a:lnTo>
                    <a:pt x="463" y="523"/>
                  </a:lnTo>
                  <a:lnTo>
                    <a:pt x="482" y="519"/>
                  </a:lnTo>
                  <a:lnTo>
                    <a:pt x="502" y="512"/>
                  </a:lnTo>
                  <a:lnTo>
                    <a:pt x="518" y="506"/>
                  </a:lnTo>
                  <a:lnTo>
                    <a:pt x="538" y="499"/>
                  </a:lnTo>
                  <a:lnTo>
                    <a:pt x="556" y="491"/>
                  </a:lnTo>
                  <a:lnTo>
                    <a:pt x="574" y="484"/>
                  </a:lnTo>
                  <a:lnTo>
                    <a:pt x="589" y="474"/>
                  </a:lnTo>
                  <a:lnTo>
                    <a:pt x="607" y="464"/>
                  </a:lnTo>
                  <a:lnTo>
                    <a:pt x="626" y="452"/>
                  </a:lnTo>
                  <a:lnTo>
                    <a:pt x="638" y="446"/>
                  </a:lnTo>
                  <a:lnTo>
                    <a:pt x="641" y="444"/>
                  </a:lnTo>
                  <a:lnTo>
                    <a:pt x="652" y="435"/>
                  </a:lnTo>
                  <a:lnTo>
                    <a:pt x="660" y="421"/>
                  </a:lnTo>
                  <a:lnTo>
                    <a:pt x="666" y="405"/>
                  </a:lnTo>
                  <a:lnTo>
                    <a:pt x="672" y="379"/>
                  </a:lnTo>
                  <a:lnTo>
                    <a:pt x="678" y="360"/>
                  </a:lnTo>
                  <a:lnTo>
                    <a:pt x="685" y="343"/>
                  </a:lnTo>
                  <a:lnTo>
                    <a:pt x="692" y="329"/>
                  </a:lnTo>
                  <a:lnTo>
                    <a:pt x="720" y="273"/>
                  </a:lnTo>
                  <a:lnTo>
                    <a:pt x="747" y="217"/>
                  </a:lnTo>
                  <a:lnTo>
                    <a:pt x="754" y="202"/>
                  </a:lnTo>
                  <a:lnTo>
                    <a:pt x="761" y="185"/>
                  </a:lnTo>
                  <a:lnTo>
                    <a:pt x="767" y="168"/>
                  </a:lnTo>
                  <a:lnTo>
                    <a:pt x="774" y="140"/>
                  </a:lnTo>
                  <a:lnTo>
                    <a:pt x="779" y="124"/>
                  </a:lnTo>
                  <a:lnTo>
                    <a:pt x="787" y="111"/>
                  </a:lnTo>
                  <a:lnTo>
                    <a:pt x="798" y="101"/>
                  </a:lnTo>
                  <a:lnTo>
                    <a:pt x="801" y="99"/>
                  </a:lnTo>
                  <a:lnTo>
                    <a:pt x="814" y="93"/>
                  </a:lnTo>
                  <a:lnTo>
                    <a:pt x="833" y="80"/>
                  </a:lnTo>
                  <a:lnTo>
                    <a:pt x="849" y="71"/>
                  </a:lnTo>
                  <a:lnTo>
                    <a:pt x="866" y="60"/>
                  </a:lnTo>
                  <a:lnTo>
                    <a:pt x="883" y="52"/>
                  </a:lnTo>
                  <a:lnTo>
                    <a:pt x="901" y="44"/>
                  </a:lnTo>
                  <a:lnTo>
                    <a:pt x="918" y="37"/>
                  </a:lnTo>
                  <a:lnTo>
                    <a:pt x="936" y="30"/>
                  </a:lnTo>
                  <a:lnTo>
                    <a:pt x="956" y="23"/>
                  </a:lnTo>
                  <a:lnTo>
                    <a:pt x="974" y="18"/>
                  </a:lnTo>
                  <a:lnTo>
                    <a:pt x="993" y="13"/>
                  </a:lnTo>
                  <a:lnTo>
                    <a:pt x="1012" y="9"/>
                  </a:lnTo>
                  <a:lnTo>
                    <a:pt x="1032" y="6"/>
                  </a:lnTo>
                  <a:lnTo>
                    <a:pt x="1051" y="2"/>
                  </a:lnTo>
                  <a:lnTo>
                    <a:pt x="1070" y="1"/>
                  </a:lnTo>
                  <a:lnTo>
                    <a:pt x="1091" y="0"/>
                  </a:lnTo>
                  <a:lnTo>
                    <a:pt x="1110" y="0"/>
                  </a:lnTo>
                  <a:lnTo>
                    <a:pt x="1130" y="0"/>
                  </a:lnTo>
                  <a:lnTo>
                    <a:pt x="1153" y="1"/>
                  </a:lnTo>
                  <a:lnTo>
                    <a:pt x="1170" y="1"/>
                  </a:lnTo>
                  <a:lnTo>
                    <a:pt x="1183" y="2"/>
                  </a:lnTo>
                  <a:lnTo>
                    <a:pt x="1199" y="10"/>
                  </a:lnTo>
                  <a:lnTo>
                    <a:pt x="1214" y="22"/>
                  </a:lnTo>
                  <a:lnTo>
                    <a:pt x="1232" y="39"/>
                  </a:lnTo>
                  <a:lnTo>
                    <a:pt x="1250" y="52"/>
                  </a:lnTo>
                  <a:lnTo>
                    <a:pt x="1266" y="59"/>
                  </a:lnTo>
                  <a:lnTo>
                    <a:pt x="1284" y="61"/>
                  </a:lnTo>
                  <a:lnTo>
                    <a:pt x="1303" y="61"/>
                  </a:lnTo>
                  <a:lnTo>
                    <a:pt x="1317" y="61"/>
                  </a:lnTo>
                  <a:lnTo>
                    <a:pt x="1332" y="64"/>
                  </a:lnTo>
                  <a:lnTo>
                    <a:pt x="1346" y="69"/>
                  </a:lnTo>
                  <a:lnTo>
                    <a:pt x="1441" y="111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7" name="Freeform 135"/>
            <p:cNvSpPr>
              <a:spLocks/>
            </p:cNvSpPr>
            <p:nvPr/>
          </p:nvSpPr>
          <p:spPr bwMode="auto">
            <a:xfrm>
              <a:off x="2883" y="1511"/>
              <a:ext cx="1489" cy="351"/>
            </a:xfrm>
            <a:custGeom>
              <a:avLst/>
              <a:gdLst>
                <a:gd name="T0" fmla="*/ 92 w 1441"/>
                <a:gd name="T1" fmla="*/ 377 h 419"/>
                <a:gd name="T2" fmla="*/ 121 w 1441"/>
                <a:gd name="T3" fmla="*/ 381 h 419"/>
                <a:gd name="T4" fmla="*/ 154 w 1441"/>
                <a:gd name="T5" fmla="*/ 385 h 419"/>
                <a:gd name="T6" fmla="*/ 190 w 1441"/>
                <a:gd name="T7" fmla="*/ 391 h 419"/>
                <a:gd name="T8" fmla="*/ 226 w 1441"/>
                <a:gd name="T9" fmla="*/ 407 h 419"/>
                <a:gd name="T10" fmla="*/ 255 w 1441"/>
                <a:gd name="T11" fmla="*/ 416 h 419"/>
                <a:gd name="T12" fmla="*/ 273 w 1441"/>
                <a:gd name="T13" fmla="*/ 419 h 419"/>
                <a:gd name="T14" fmla="*/ 309 w 1441"/>
                <a:gd name="T15" fmla="*/ 419 h 419"/>
                <a:gd name="T16" fmla="*/ 345 w 1441"/>
                <a:gd name="T17" fmla="*/ 419 h 419"/>
                <a:gd name="T18" fmla="*/ 379 w 1441"/>
                <a:gd name="T19" fmla="*/ 417 h 419"/>
                <a:gd name="T20" fmla="*/ 414 w 1441"/>
                <a:gd name="T21" fmla="*/ 412 h 419"/>
                <a:gd name="T22" fmla="*/ 447 w 1441"/>
                <a:gd name="T23" fmla="*/ 406 h 419"/>
                <a:gd name="T24" fmla="*/ 481 w 1441"/>
                <a:gd name="T25" fmla="*/ 395 h 419"/>
                <a:gd name="T26" fmla="*/ 514 w 1441"/>
                <a:gd name="T27" fmla="*/ 385 h 419"/>
                <a:gd name="T28" fmla="*/ 546 w 1441"/>
                <a:gd name="T29" fmla="*/ 370 h 419"/>
                <a:gd name="T30" fmla="*/ 576 w 1441"/>
                <a:gd name="T31" fmla="*/ 356 h 419"/>
                <a:gd name="T32" fmla="*/ 609 w 1441"/>
                <a:gd name="T33" fmla="*/ 337 h 419"/>
                <a:gd name="T34" fmla="*/ 623 w 1441"/>
                <a:gd name="T35" fmla="*/ 328 h 419"/>
                <a:gd name="T36" fmla="*/ 643 w 1441"/>
                <a:gd name="T37" fmla="*/ 306 h 419"/>
                <a:gd name="T38" fmla="*/ 663 w 1441"/>
                <a:gd name="T39" fmla="*/ 277 h 419"/>
                <a:gd name="T40" fmla="*/ 684 w 1441"/>
                <a:gd name="T41" fmla="*/ 253 h 419"/>
                <a:gd name="T42" fmla="*/ 757 w 1441"/>
                <a:gd name="T43" fmla="*/ 175 h 419"/>
                <a:gd name="T44" fmla="*/ 778 w 1441"/>
                <a:gd name="T45" fmla="*/ 151 h 419"/>
                <a:gd name="T46" fmla="*/ 798 w 1441"/>
                <a:gd name="T47" fmla="*/ 122 h 419"/>
                <a:gd name="T48" fmla="*/ 819 w 1441"/>
                <a:gd name="T49" fmla="*/ 101 h 419"/>
                <a:gd name="T50" fmla="*/ 833 w 1441"/>
                <a:gd name="T51" fmla="*/ 91 h 419"/>
                <a:gd name="T52" fmla="*/ 865 w 1441"/>
                <a:gd name="T53" fmla="*/ 71 h 419"/>
                <a:gd name="T54" fmla="*/ 894 w 1441"/>
                <a:gd name="T55" fmla="*/ 56 h 419"/>
                <a:gd name="T56" fmla="*/ 925 w 1441"/>
                <a:gd name="T57" fmla="*/ 41 h 419"/>
                <a:gd name="T58" fmla="*/ 958 w 1441"/>
                <a:gd name="T59" fmla="*/ 28 h 419"/>
                <a:gd name="T60" fmla="*/ 992 w 1441"/>
                <a:gd name="T61" fmla="*/ 19 h 419"/>
                <a:gd name="T62" fmla="*/ 1025 w 1441"/>
                <a:gd name="T63" fmla="*/ 11 h 419"/>
                <a:gd name="T64" fmla="*/ 1059 w 1441"/>
                <a:gd name="T65" fmla="*/ 4 h 419"/>
                <a:gd name="T66" fmla="*/ 1095 w 1441"/>
                <a:gd name="T67" fmla="*/ 2 h 419"/>
                <a:gd name="T68" fmla="*/ 1130 w 1441"/>
                <a:gd name="T69" fmla="*/ 0 h 419"/>
                <a:gd name="T70" fmla="*/ 1183 w 1441"/>
                <a:gd name="T71" fmla="*/ 2 h 419"/>
                <a:gd name="T72" fmla="*/ 1214 w 1441"/>
                <a:gd name="T73" fmla="*/ 11 h 419"/>
                <a:gd name="T74" fmla="*/ 1250 w 1441"/>
                <a:gd name="T75" fmla="*/ 25 h 419"/>
                <a:gd name="T76" fmla="*/ 1284 w 1441"/>
                <a:gd name="T77" fmla="*/ 29 h 419"/>
                <a:gd name="T78" fmla="*/ 1317 w 1441"/>
                <a:gd name="T79" fmla="*/ 29 h 419"/>
                <a:gd name="T80" fmla="*/ 1346 w 1441"/>
                <a:gd name="T81" fmla="*/ 33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419">
                  <a:moveTo>
                    <a:pt x="0" y="360"/>
                  </a:moveTo>
                  <a:lnTo>
                    <a:pt x="92" y="377"/>
                  </a:lnTo>
                  <a:lnTo>
                    <a:pt x="106" y="378"/>
                  </a:lnTo>
                  <a:lnTo>
                    <a:pt x="121" y="381"/>
                  </a:lnTo>
                  <a:lnTo>
                    <a:pt x="135" y="382"/>
                  </a:lnTo>
                  <a:lnTo>
                    <a:pt x="154" y="385"/>
                  </a:lnTo>
                  <a:lnTo>
                    <a:pt x="172" y="387"/>
                  </a:lnTo>
                  <a:lnTo>
                    <a:pt x="190" y="391"/>
                  </a:lnTo>
                  <a:lnTo>
                    <a:pt x="207" y="398"/>
                  </a:lnTo>
                  <a:lnTo>
                    <a:pt x="226" y="407"/>
                  </a:lnTo>
                  <a:lnTo>
                    <a:pt x="240" y="412"/>
                  </a:lnTo>
                  <a:lnTo>
                    <a:pt x="255" y="416"/>
                  </a:lnTo>
                  <a:lnTo>
                    <a:pt x="269" y="417"/>
                  </a:lnTo>
                  <a:lnTo>
                    <a:pt x="273" y="419"/>
                  </a:lnTo>
                  <a:lnTo>
                    <a:pt x="285" y="419"/>
                  </a:lnTo>
                  <a:lnTo>
                    <a:pt x="309" y="419"/>
                  </a:lnTo>
                  <a:lnTo>
                    <a:pt x="327" y="419"/>
                  </a:lnTo>
                  <a:lnTo>
                    <a:pt x="345" y="419"/>
                  </a:lnTo>
                  <a:lnTo>
                    <a:pt x="361" y="419"/>
                  </a:lnTo>
                  <a:lnTo>
                    <a:pt x="379" y="417"/>
                  </a:lnTo>
                  <a:lnTo>
                    <a:pt x="396" y="415"/>
                  </a:lnTo>
                  <a:lnTo>
                    <a:pt x="414" y="412"/>
                  </a:lnTo>
                  <a:lnTo>
                    <a:pt x="430" y="409"/>
                  </a:lnTo>
                  <a:lnTo>
                    <a:pt x="447" y="406"/>
                  </a:lnTo>
                  <a:lnTo>
                    <a:pt x="465" y="400"/>
                  </a:lnTo>
                  <a:lnTo>
                    <a:pt x="481" y="395"/>
                  </a:lnTo>
                  <a:lnTo>
                    <a:pt x="498" y="391"/>
                  </a:lnTo>
                  <a:lnTo>
                    <a:pt x="514" y="385"/>
                  </a:lnTo>
                  <a:lnTo>
                    <a:pt x="531" y="377"/>
                  </a:lnTo>
                  <a:lnTo>
                    <a:pt x="546" y="370"/>
                  </a:lnTo>
                  <a:lnTo>
                    <a:pt x="561" y="362"/>
                  </a:lnTo>
                  <a:lnTo>
                    <a:pt x="576" y="356"/>
                  </a:lnTo>
                  <a:lnTo>
                    <a:pt x="597" y="345"/>
                  </a:lnTo>
                  <a:lnTo>
                    <a:pt x="609" y="337"/>
                  </a:lnTo>
                  <a:lnTo>
                    <a:pt x="611" y="336"/>
                  </a:lnTo>
                  <a:lnTo>
                    <a:pt x="623" y="328"/>
                  </a:lnTo>
                  <a:lnTo>
                    <a:pt x="634" y="318"/>
                  </a:lnTo>
                  <a:lnTo>
                    <a:pt x="643" y="306"/>
                  </a:lnTo>
                  <a:lnTo>
                    <a:pt x="655" y="289"/>
                  </a:lnTo>
                  <a:lnTo>
                    <a:pt x="663" y="277"/>
                  </a:lnTo>
                  <a:lnTo>
                    <a:pt x="674" y="264"/>
                  </a:lnTo>
                  <a:lnTo>
                    <a:pt x="684" y="253"/>
                  </a:lnTo>
                  <a:lnTo>
                    <a:pt x="721" y="214"/>
                  </a:lnTo>
                  <a:lnTo>
                    <a:pt x="757" y="175"/>
                  </a:lnTo>
                  <a:lnTo>
                    <a:pt x="768" y="163"/>
                  </a:lnTo>
                  <a:lnTo>
                    <a:pt x="778" y="151"/>
                  </a:lnTo>
                  <a:lnTo>
                    <a:pt x="786" y="139"/>
                  </a:lnTo>
                  <a:lnTo>
                    <a:pt x="798" y="122"/>
                  </a:lnTo>
                  <a:lnTo>
                    <a:pt x="808" y="111"/>
                  </a:lnTo>
                  <a:lnTo>
                    <a:pt x="819" y="101"/>
                  </a:lnTo>
                  <a:lnTo>
                    <a:pt x="830" y="92"/>
                  </a:lnTo>
                  <a:lnTo>
                    <a:pt x="833" y="91"/>
                  </a:lnTo>
                  <a:lnTo>
                    <a:pt x="844" y="84"/>
                  </a:lnTo>
                  <a:lnTo>
                    <a:pt x="865" y="71"/>
                  </a:lnTo>
                  <a:lnTo>
                    <a:pt x="880" y="63"/>
                  </a:lnTo>
                  <a:lnTo>
                    <a:pt x="894" y="56"/>
                  </a:lnTo>
                  <a:lnTo>
                    <a:pt x="910" y="49"/>
                  </a:lnTo>
                  <a:lnTo>
                    <a:pt x="925" y="41"/>
                  </a:lnTo>
                  <a:lnTo>
                    <a:pt x="942" y="35"/>
                  </a:lnTo>
                  <a:lnTo>
                    <a:pt x="958" y="28"/>
                  </a:lnTo>
                  <a:lnTo>
                    <a:pt x="975" y="23"/>
                  </a:lnTo>
                  <a:lnTo>
                    <a:pt x="992" y="19"/>
                  </a:lnTo>
                  <a:lnTo>
                    <a:pt x="1008" y="14"/>
                  </a:lnTo>
                  <a:lnTo>
                    <a:pt x="1025" y="11"/>
                  </a:lnTo>
                  <a:lnTo>
                    <a:pt x="1043" y="7"/>
                  </a:lnTo>
                  <a:lnTo>
                    <a:pt x="1059" y="4"/>
                  </a:lnTo>
                  <a:lnTo>
                    <a:pt x="1077" y="3"/>
                  </a:lnTo>
                  <a:lnTo>
                    <a:pt x="1095" y="2"/>
                  </a:lnTo>
                  <a:lnTo>
                    <a:pt x="1112" y="0"/>
                  </a:lnTo>
                  <a:lnTo>
                    <a:pt x="1130" y="0"/>
                  </a:lnTo>
                  <a:lnTo>
                    <a:pt x="1170" y="0"/>
                  </a:lnTo>
                  <a:lnTo>
                    <a:pt x="1183" y="2"/>
                  </a:lnTo>
                  <a:lnTo>
                    <a:pt x="1199" y="6"/>
                  </a:lnTo>
                  <a:lnTo>
                    <a:pt x="1214" y="11"/>
                  </a:lnTo>
                  <a:lnTo>
                    <a:pt x="1232" y="20"/>
                  </a:lnTo>
                  <a:lnTo>
                    <a:pt x="1250" y="25"/>
                  </a:lnTo>
                  <a:lnTo>
                    <a:pt x="1266" y="29"/>
                  </a:lnTo>
                  <a:lnTo>
                    <a:pt x="1284" y="29"/>
                  </a:lnTo>
                  <a:lnTo>
                    <a:pt x="1303" y="29"/>
                  </a:lnTo>
                  <a:lnTo>
                    <a:pt x="1317" y="29"/>
                  </a:lnTo>
                  <a:lnTo>
                    <a:pt x="1332" y="31"/>
                  </a:lnTo>
                  <a:lnTo>
                    <a:pt x="1346" y="33"/>
                  </a:lnTo>
                  <a:lnTo>
                    <a:pt x="1441" y="53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8" name="Freeform 136"/>
            <p:cNvSpPr>
              <a:spLocks/>
            </p:cNvSpPr>
            <p:nvPr/>
          </p:nvSpPr>
          <p:spPr bwMode="auto">
            <a:xfrm>
              <a:off x="2883" y="1554"/>
              <a:ext cx="1489" cy="259"/>
            </a:xfrm>
            <a:custGeom>
              <a:avLst/>
              <a:gdLst>
                <a:gd name="T0" fmla="*/ 106 w 1441"/>
                <a:gd name="T1" fmla="*/ 308 h 309"/>
                <a:gd name="T2" fmla="*/ 135 w 1441"/>
                <a:gd name="T3" fmla="*/ 309 h 309"/>
                <a:gd name="T4" fmla="*/ 172 w 1441"/>
                <a:gd name="T5" fmla="*/ 309 h 309"/>
                <a:gd name="T6" fmla="*/ 207 w 1441"/>
                <a:gd name="T7" fmla="*/ 309 h 309"/>
                <a:gd name="T8" fmla="*/ 240 w 1441"/>
                <a:gd name="T9" fmla="*/ 308 h 309"/>
                <a:gd name="T10" fmla="*/ 285 w 1441"/>
                <a:gd name="T11" fmla="*/ 308 h 309"/>
                <a:gd name="T12" fmla="*/ 325 w 1441"/>
                <a:gd name="T13" fmla="*/ 308 h 309"/>
                <a:gd name="T14" fmla="*/ 356 w 1441"/>
                <a:gd name="T15" fmla="*/ 308 h 309"/>
                <a:gd name="T16" fmla="*/ 386 w 1441"/>
                <a:gd name="T17" fmla="*/ 304 h 309"/>
                <a:gd name="T18" fmla="*/ 416 w 1441"/>
                <a:gd name="T19" fmla="*/ 300 h 309"/>
                <a:gd name="T20" fmla="*/ 447 w 1441"/>
                <a:gd name="T21" fmla="*/ 292 h 309"/>
                <a:gd name="T22" fmla="*/ 476 w 1441"/>
                <a:gd name="T23" fmla="*/ 283 h 309"/>
                <a:gd name="T24" fmla="*/ 505 w 1441"/>
                <a:gd name="T25" fmla="*/ 272 h 309"/>
                <a:gd name="T26" fmla="*/ 532 w 1441"/>
                <a:gd name="T27" fmla="*/ 260 h 309"/>
                <a:gd name="T28" fmla="*/ 567 w 1441"/>
                <a:gd name="T29" fmla="*/ 242 h 309"/>
                <a:gd name="T30" fmla="*/ 582 w 1441"/>
                <a:gd name="T31" fmla="*/ 234 h 309"/>
                <a:gd name="T32" fmla="*/ 619 w 1441"/>
                <a:gd name="T33" fmla="*/ 215 h 309"/>
                <a:gd name="T34" fmla="*/ 662 w 1441"/>
                <a:gd name="T35" fmla="*/ 192 h 309"/>
                <a:gd name="T36" fmla="*/ 721 w 1441"/>
                <a:gd name="T37" fmla="*/ 162 h 309"/>
                <a:gd name="T38" fmla="*/ 780 w 1441"/>
                <a:gd name="T39" fmla="*/ 131 h 309"/>
                <a:gd name="T40" fmla="*/ 807 w 1441"/>
                <a:gd name="T41" fmla="*/ 119 h 309"/>
                <a:gd name="T42" fmla="*/ 836 w 1441"/>
                <a:gd name="T43" fmla="*/ 104 h 309"/>
                <a:gd name="T44" fmla="*/ 861 w 1441"/>
                <a:gd name="T45" fmla="*/ 90 h 309"/>
                <a:gd name="T46" fmla="*/ 876 w 1441"/>
                <a:gd name="T47" fmla="*/ 82 h 309"/>
                <a:gd name="T48" fmla="*/ 909 w 1441"/>
                <a:gd name="T49" fmla="*/ 64 h 309"/>
                <a:gd name="T50" fmla="*/ 936 w 1441"/>
                <a:gd name="T51" fmla="*/ 51 h 309"/>
                <a:gd name="T52" fmla="*/ 964 w 1441"/>
                <a:gd name="T53" fmla="*/ 39 h 309"/>
                <a:gd name="T54" fmla="*/ 993 w 1441"/>
                <a:gd name="T55" fmla="*/ 28 h 309"/>
                <a:gd name="T56" fmla="*/ 1023 w 1441"/>
                <a:gd name="T57" fmla="*/ 21 h 309"/>
                <a:gd name="T58" fmla="*/ 1052 w 1441"/>
                <a:gd name="T59" fmla="*/ 15 h 309"/>
                <a:gd name="T60" fmla="*/ 1084 w 1441"/>
                <a:gd name="T61" fmla="*/ 10 h 309"/>
                <a:gd name="T62" fmla="*/ 1114 w 1441"/>
                <a:gd name="T63" fmla="*/ 7 h 309"/>
                <a:gd name="T64" fmla="*/ 1153 w 1441"/>
                <a:gd name="T65" fmla="*/ 7 h 309"/>
                <a:gd name="T66" fmla="*/ 1170 w 1441"/>
                <a:gd name="T67" fmla="*/ 7 h 309"/>
                <a:gd name="T68" fmla="*/ 1199 w 1441"/>
                <a:gd name="T69" fmla="*/ 6 h 309"/>
                <a:gd name="T70" fmla="*/ 1232 w 1441"/>
                <a:gd name="T71" fmla="*/ 5 h 309"/>
                <a:gd name="T72" fmla="*/ 1266 w 1441"/>
                <a:gd name="T73" fmla="*/ 4 h 309"/>
                <a:gd name="T74" fmla="*/ 1303 w 1441"/>
                <a:gd name="T75" fmla="*/ 4 h 309"/>
                <a:gd name="T76" fmla="*/ 1332 w 1441"/>
                <a:gd name="T77" fmla="*/ 2 h 309"/>
                <a:gd name="T78" fmla="*/ 1441 w 1441"/>
                <a:gd name="T79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09">
                  <a:moveTo>
                    <a:pt x="0" y="308"/>
                  </a:moveTo>
                  <a:lnTo>
                    <a:pt x="106" y="308"/>
                  </a:lnTo>
                  <a:lnTo>
                    <a:pt x="121" y="308"/>
                  </a:lnTo>
                  <a:lnTo>
                    <a:pt x="135" y="309"/>
                  </a:lnTo>
                  <a:lnTo>
                    <a:pt x="154" y="309"/>
                  </a:lnTo>
                  <a:lnTo>
                    <a:pt x="172" y="309"/>
                  </a:lnTo>
                  <a:lnTo>
                    <a:pt x="190" y="309"/>
                  </a:lnTo>
                  <a:lnTo>
                    <a:pt x="207" y="309"/>
                  </a:lnTo>
                  <a:lnTo>
                    <a:pt x="226" y="308"/>
                  </a:lnTo>
                  <a:lnTo>
                    <a:pt x="240" y="308"/>
                  </a:lnTo>
                  <a:lnTo>
                    <a:pt x="273" y="308"/>
                  </a:lnTo>
                  <a:lnTo>
                    <a:pt x="285" y="308"/>
                  </a:lnTo>
                  <a:lnTo>
                    <a:pt x="309" y="308"/>
                  </a:lnTo>
                  <a:lnTo>
                    <a:pt x="325" y="308"/>
                  </a:lnTo>
                  <a:lnTo>
                    <a:pt x="340" y="308"/>
                  </a:lnTo>
                  <a:lnTo>
                    <a:pt x="356" y="308"/>
                  </a:lnTo>
                  <a:lnTo>
                    <a:pt x="371" y="306"/>
                  </a:lnTo>
                  <a:lnTo>
                    <a:pt x="386" y="304"/>
                  </a:lnTo>
                  <a:lnTo>
                    <a:pt x="401" y="301"/>
                  </a:lnTo>
                  <a:lnTo>
                    <a:pt x="416" y="300"/>
                  </a:lnTo>
                  <a:lnTo>
                    <a:pt x="431" y="296"/>
                  </a:lnTo>
                  <a:lnTo>
                    <a:pt x="447" y="292"/>
                  </a:lnTo>
                  <a:lnTo>
                    <a:pt x="460" y="288"/>
                  </a:lnTo>
                  <a:lnTo>
                    <a:pt x="476" y="283"/>
                  </a:lnTo>
                  <a:lnTo>
                    <a:pt x="489" y="279"/>
                  </a:lnTo>
                  <a:lnTo>
                    <a:pt x="505" y="272"/>
                  </a:lnTo>
                  <a:lnTo>
                    <a:pt x="518" y="266"/>
                  </a:lnTo>
                  <a:lnTo>
                    <a:pt x="532" y="260"/>
                  </a:lnTo>
                  <a:lnTo>
                    <a:pt x="546" y="253"/>
                  </a:lnTo>
                  <a:lnTo>
                    <a:pt x="567" y="242"/>
                  </a:lnTo>
                  <a:lnTo>
                    <a:pt x="579" y="236"/>
                  </a:lnTo>
                  <a:lnTo>
                    <a:pt x="582" y="234"/>
                  </a:lnTo>
                  <a:lnTo>
                    <a:pt x="594" y="228"/>
                  </a:lnTo>
                  <a:lnTo>
                    <a:pt x="619" y="215"/>
                  </a:lnTo>
                  <a:lnTo>
                    <a:pt x="636" y="205"/>
                  </a:lnTo>
                  <a:lnTo>
                    <a:pt x="662" y="192"/>
                  </a:lnTo>
                  <a:lnTo>
                    <a:pt x="674" y="186"/>
                  </a:lnTo>
                  <a:lnTo>
                    <a:pt x="721" y="162"/>
                  </a:lnTo>
                  <a:lnTo>
                    <a:pt x="767" y="137"/>
                  </a:lnTo>
                  <a:lnTo>
                    <a:pt x="780" y="131"/>
                  </a:lnTo>
                  <a:lnTo>
                    <a:pt x="793" y="125"/>
                  </a:lnTo>
                  <a:lnTo>
                    <a:pt x="807" y="119"/>
                  </a:lnTo>
                  <a:lnTo>
                    <a:pt x="823" y="110"/>
                  </a:lnTo>
                  <a:lnTo>
                    <a:pt x="836" y="104"/>
                  </a:lnTo>
                  <a:lnTo>
                    <a:pt x="848" y="98"/>
                  </a:lnTo>
                  <a:lnTo>
                    <a:pt x="861" y="90"/>
                  </a:lnTo>
                  <a:lnTo>
                    <a:pt x="863" y="89"/>
                  </a:lnTo>
                  <a:lnTo>
                    <a:pt x="876" y="82"/>
                  </a:lnTo>
                  <a:lnTo>
                    <a:pt x="896" y="70"/>
                  </a:lnTo>
                  <a:lnTo>
                    <a:pt x="909" y="64"/>
                  </a:lnTo>
                  <a:lnTo>
                    <a:pt x="923" y="56"/>
                  </a:lnTo>
                  <a:lnTo>
                    <a:pt x="936" y="51"/>
                  </a:lnTo>
                  <a:lnTo>
                    <a:pt x="950" y="44"/>
                  </a:lnTo>
                  <a:lnTo>
                    <a:pt x="964" y="39"/>
                  </a:lnTo>
                  <a:lnTo>
                    <a:pt x="978" y="34"/>
                  </a:lnTo>
                  <a:lnTo>
                    <a:pt x="993" y="28"/>
                  </a:lnTo>
                  <a:lnTo>
                    <a:pt x="1008" y="24"/>
                  </a:lnTo>
                  <a:lnTo>
                    <a:pt x="1023" y="21"/>
                  </a:lnTo>
                  <a:lnTo>
                    <a:pt x="1038" y="18"/>
                  </a:lnTo>
                  <a:lnTo>
                    <a:pt x="1052" y="15"/>
                  </a:lnTo>
                  <a:lnTo>
                    <a:pt x="1067" y="13"/>
                  </a:lnTo>
                  <a:lnTo>
                    <a:pt x="1084" y="10"/>
                  </a:lnTo>
                  <a:lnTo>
                    <a:pt x="1098" y="9"/>
                  </a:lnTo>
                  <a:lnTo>
                    <a:pt x="1114" y="7"/>
                  </a:lnTo>
                  <a:lnTo>
                    <a:pt x="1130" y="7"/>
                  </a:lnTo>
                  <a:lnTo>
                    <a:pt x="1153" y="7"/>
                  </a:lnTo>
                  <a:lnTo>
                    <a:pt x="1167" y="7"/>
                  </a:lnTo>
                  <a:lnTo>
                    <a:pt x="1170" y="7"/>
                  </a:lnTo>
                  <a:lnTo>
                    <a:pt x="1183" y="6"/>
                  </a:lnTo>
                  <a:lnTo>
                    <a:pt x="1199" y="6"/>
                  </a:lnTo>
                  <a:lnTo>
                    <a:pt x="1214" y="6"/>
                  </a:lnTo>
                  <a:lnTo>
                    <a:pt x="1232" y="5"/>
                  </a:lnTo>
                  <a:lnTo>
                    <a:pt x="1250" y="4"/>
                  </a:lnTo>
                  <a:lnTo>
                    <a:pt x="1266" y="4"/>
                  </a:lnTo>
                  <a:lnTo>
                    <a:pt x="1284" y="4"/>
                  </a:lnTo>
                  <a:lnTo>
                    <a:pt x="1303" y="4"/>
                  </a:lnTo>
                  <a:lnTo>
                    <a:pt x="1317" y="2"/>
                  </a:lnTo>
                  <a:lnTo>
                    <a:pt x="1332" y="2"/>
                  </a:lnTo>
                  <a:lnTo>
                    <a:pt x="1346" y="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39" name="Freeform 137"/>
            <p:cNvSpPr>
              <a:spLocks/>
            </p:cNvSpPr>
            <p:nvPr/>
          </p:nvSpPr>
          <p:spPr bwMode="auto">
            <a:xfrm>
              <a:off x="2883" y="1554"/>
              <a:ext cx="1489" cy="258"/>
            </a:xfrm>
            <a:custGeom>
              <a:avLst/>
              <a:gdLst>
                <a:gd name="T0" fmla="*/ 92 w 1441"/>
                <a:gd name="T1" fmla="*/ 293 h 308"/>
                <a:gd name="T2" fmla="*/ 121 w 1441"/>
                <a:gd name="T3" fmla="*/ 289 h 308"/>
                <a:gd name="T4" fmla="*/ 154 w 1441"/>
                <a:gd name="T5" fmla="*/ 287 h 308"/>
                <a:gd name="T6" fmla="*/ 190 w 1441"/>
                <a:gd name="T7" fmla="*/ 280 h 308"/>
                <a:gd name="T8" fmla="*/ 226 w 1441"/>
                <a:gd name="T9" fmla="*/ 262 h 308"/>
                <a:gd name="T10" fmla="*/ 255 w 1441"/>
                <a:gd name="T11" fmla="*/ 253 h 308"/>
                <a:gd name="T12" fmla="*/ 309 w 1441"/>
                <a:gd name="T13" fmla="*/ 251 h 308"/>
                <a:gd name="T14" fmla="*/ 336 w 1441"/>
                <a:gd name="T15" fmla="*/ 250 h 308"/>
                <a:gd name="T16" fmla="*/ 362 w 1441"/>
                <a:gd name="T17" fmla="*/ 247 h 308"/>
                <a:gd name="T18" fmla="*/ 389 w 1441"/>
                <a:gd name="T19" fmla="*/ 243 h 308"/>
                <a:gd name="T20" fmla="*/ 415 w 1441"/>
                <a:gd name="T21" fmla="*/ 237 h 308"/>
                <a:gd name="T22" fmla="*/ 440 w 1441"/>
                <a:gd name="T23" fmla="*/ 230 h 308"/>
                <a:gd name="T24" fmla="*/ 466 w 1441"/>
                <a:gd name="T25" fmla="*/ 222 h 308"/>
                <a:gd name="T26" fmla="*/ 491 w 1441"/>
                <a:gd name="T27" fmla="*/ 212 h 308"/>
                <a:gd name="T28" fmla="*/ 516 w 1441"/>
                <a:gd name="T29" fmla="*/ 203 h 308"/>
                <a:gd name="T30" fmla="*/ 547 w 1441"/>
                <a:gd name="T31" fmla="*/ 186 h 308"/>
                <a:gd name="T32" fmla="*/ 564 w 1441"/>
                <a:gd name="T33" fmla="*/ 178 h 308"/>
                <a:gd name="T34" fmla="*/ 594 w 1441"/>
                <a:gd name="T35" fmla="*/ 174 h 308"/>
                <a:gd name="T36" fmla="*/ 633 w 1441"/>
                <a:gd name="T37" fmla="*/ 174 h 308"/>
                <a:gd name="T38" fmla="*/ 665 w 1441"/>
                <a:gd name="T39" fmla="*/ 170 h 308"/>
                <a:gd name="T40" fmla="*/ 776 w 1441"/>
                <a:gd name="T41" fmla="*/ 152 h 308"/>
                <a:gd name="T42" fmla="*/ 808 w 1441"/>
                <a:gd name="T43" fmla="*/ 149 h 308"/>
                <a:gd name="T44" fmla="*/ 847 w 1441"/>
                <a:gd name="T45" fmla="*/ 148 h 308"/>
                <a:gd name="T46" fmla="*/ 877 w 1441"/>
                <a:gd name="T47" fmla="*/ 145 h 308"/>
                <a:gd name="T48" fmla="*/ 894 w 1441"/>
                <a:gd name="T49" fmla="*/ 137 h 308"/>
                <a:gd name="T50" fmla="*/ 925 w 1441"/>
                <a:gd name="T51" fmla="*/ 120 h 308"/>
                <a:gd name="T52" fmla="*/ 949 w 1441"/>
                <a:gd name="T53" fmla="*/ 108 h 308"/>
                <a:gd name="T54" fmla="*/ 986 w 1441"/>
                <a:gd name="T55" fmla="*/ 94 h 308"/>
                <a:gd name="T56" fmla="*/ 1011 w 1441"/>
                <a:gd name="T57" fmla="*/ 86 h 308"/>
                <a:gd name="T58" fmla="*/ 1037 w 1441"/>
                <a:gd name="T59" fmla="*/ 78 h 308"/>
                <a:gd name="T60" fmla="*/ 1063 w 1441"/>
                <a:gd name="T61" fmla="*/ 73 h 308"/>
                <a:gd name="T62" fmla="*/ 1090 w 1441"/>
                <a:gd name="T63" fmla="*/ 68 h 308"/>
                <a:gd name="T64" fmla="*/ 1116 w 1441"/>
                <a:gd name="T65" fmla="*/ 65 h 308"/>
                <a:gd name="T66" fmla="*/ 1153 w 1441"/>
                <a:gd name="T67" fmla="*/ 64 h 308"/>
                <a:gd name="T68" fmla="*/ 1170 w 1441"/>
                <a:gd name="T69" fmla="*/ 63 h 308"/>
                <a:gd name="T70" fmla="*/ 1199 w 1441"/>
                <a:gd name="T71" fmla="*/ 57 h 308"/>
                <a:gd name="T72" fmla="*/ 1232 w 1441"/>
                <a:gd name="T73" fmla="*/ 42 h 308"/>
                <a:gd name="T74" fmla="*/ 1266 w 1441"/>
                <a:gd name="T75" fmla="*/ 30 h 308"/>
                <a:gd name="T76" fmla="*/ 1303 w 1441"/>
                <a:gd name="T77" fmla="*/ 27 h 308"/>
                <a:gd name="T78" fmla="*/ 1332 w 1441"/>
                <a:gd name="T79" fmla="*/ 24 h 308"/>
                <a:gd name="T80" fmla="*/ 1441 w 1441"/>
                <a:gd name="T81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08">
                  <a:moveTo>
                    <a:pt x="0" y="308"/>
                  </a:moveTo>
                  <a:lnTo>
                    <a:pt x="92" y="293"/>
                  </a:lnTo>
                  <a:lnTo>
                    <a:pt x="106" y="291"/>
                  </a:lnTo>
                  <a:lnTo>
                    <a:pt x="121" y="289"/>
                  </a:lnTo>
                  <a:lnTo>
                    <a:pt x="135" y="288"/>
                  </a:lnTo>
                  <a:lnTo>
                    <a:pt x="154" y="287"/>
                  </a:lnTo>
                  <a:lnTo>
                    <a:pt x="172" y="285"/>
                  </a:lnTo>
                  <a:lnTo>
                    <a:pt x="190" y="280"/>
                  </a:lnTo>
                  <a:lnTo>
                    <a:pt x="207" y="274"/>
                  </a:lnTo>
                  <a:lnTo>
                    <a:pt x="226" y="262"/>
                  </a:lnTo>
                  <a:lnTo>
                    <a:pt x="240" y="257"/>
                  </a:lnTo>
                  <a:lnTo>
                    <a:pt x="255" y="253"/>
                  </a:lnTo>
                  <a:lnTo>
                    <a:pt x="269" y="251"/>
                  </a:lnTo>
                  <a:lnTo>
                    <a:pt x="309" y="251"/>
                  </a:lnTo>
                  <a:lnTo>
                    <a:pt x="322" y="251"/>
                  </a:lnTo>
                  <a:lnTo>
                    <a:pt x="336" y="250"/>
                  </a:lnTo>
                  <a:lnTo>
                    <a:pt x="349" y="249"/>
                  </a:lnTo>
                  <a:lnTo>
                    <a:pt x="362" y="247"/>
                  </a:lnTo>
                  <a:lnTo>
                    <a:pt x="376" y="245"/>
                  </a:lnTo>
                  <a:lnTo>
                    <a:pt x="389" y="243"/>
                  </a:lnTo>
                  <a:lnTo>
                    <a:pt x="401" y="241"/>
                  </a:lnTo>
                  <a:lnTo>
                    <a:pt x="415" y="237"/>
                  </a:lnTo>
                  <a:lnTo>
                    <a:pt x="427" y="234"/>
                  </a:lnTo>
                  <a:lnTo>
                    <a:pt x="440" y="230"/>
                  </a:lnTo>
                  <a:lnTo>
                    <a:pt x="454" y="226"/>
                  </a:lnTo>
                  <a:lnTo>
                    <a:pt x="466" y="222"/>
                  </a:lnTo>
                  <a:lnTo>
                    <a:pt x="478" y="219"/>
                  </a:lnTo>
                  <a:lnTo>
                    <a:pt x="491" y="212"/>
                  </a:lnTo>
                  <a:lnTo>
                    <a:pt x="503" y="208"/>
                  </a:lnTo>
                  <a:lnTo>
                    <a:pt x="516" y="203"/>
                  </a:lnTo>
                  <a:lnTo>
                    <a:pt x="536" y="191"/>
                  </a:lnTo>
                  <a:lnTo>
                    <a:pt x="547" y="186"/>
                  </a:lnTo>
                  <a:lnTo>
                    <a:pt x="551" y="183"/>
                  </a:lnTo>
                  <a:lnTo>
                    <a:pt x="564" y="178"/>
                  </a:lnTo>
                  <a:lnTo>
                    <a:pt x="579" y="175"/>
                  </a:lnTo>
                  <a:lnTo>
                    <a:pt x="594" y="174"/>
                  </a:lnTo>
                  <a:lnTo>
                    <a:pt x="616" y="174"/>
                  </a:lnTo>
                  <a:lnTo>
                    <a:pt x="633" y="174"/>
                  </a:lnTo>
                  <a:lnTo>
                    <a:pt x="648" y="171"/>
                  </a:lnTo>
                  <a:lnTo>
                    <a:pt x="665" y="170"/>
                  </a:lnTo>
                  <a:lnTo>
                    <a:pt x="720" y="161"/>
                  </a:lnTo>
                  <a:lnTo>
                    <a:pt x="776" y="152"/>
                  </a:lnTo>
                  <a:lnTo>
                    <a:pt x="792" y="150"/>
                  </a:lnTo>
                  <a:lnTo>
                    <a:pt x="808" y="149"/>
                  </a:lnTo>
                  <a:lnTo>
                    <a:pt x="825" y="148"/>
                  </a:lnTo>
                  <a:lnTo>
                    <a:pt x="847" y="148"/>
                  </a:lnTo>
                  <a:lnTo>
                    <a:pt x="863" y="148"/>
                  </a:lnTo>
                  <a:lnTo>
                    <a:pt x="877" y="145"/>
                  </a:lnTo>
                  <a:lnTo>
                    <a:pt x="891" y="140"/>
                  </a:lnTo>
                  <a:lnTo>
                    <a:pt x="894" y="137"/>
                  </a:lnTo>
                  <a:lnTo>
                    <a:pt x="905" y="131"/>
                  </a:lnTo>
                  <a:lnTo>
                    <a:pt x="925" y="120"/>
                  </a:lnTo>
                  <a:lnTo>
                    <a:pt x="938" y="114"/>
                  </a:lnTo>
                  <a:lnTo>
                    <a:pt x="949" y="108"/>
                  </a:lnTo>
                  <a:lnTo>
                    <a:pt x="961" y="103"/>
                  </a:lnTo>
                  <a:lnTo>
                    <a:pt x="986" y="94"/>
                  </a:lnTo>
                  <a:lnTo>
                    <a:pt x="998" y="90"/>
                  </a:lnTo>
                  <a:lnTo>
                    <a:pt x="1011" y="86"/>
                  </a:lnTo>
                  <a:lnTo>
                    <a:pt x="1023" y="82"/>
                  </a:lnTo>
                  <a:lnTo>
                    <a:pt x="1037" y="78"/>
                  </a:lnTo>
                  <a:lnTo>
                    <a:pt x="1050" y="76"/>
                  </a:lnTo>
                  <a:lnTo>
                    <a:pt x="1063" y="73"/>
                  </a:lnTo>
                  <a:lnTo>
                    <a:pt x="1076" y="70"/>
                  </a:lnTo>
                  <a:lnTo>
                    <a:pt x="1090" y="68"/>
                  </a:lnTo>
                  <a:lnTo>
                    <a:pt x="1102" y="66"/>
                  </a:lnTo>
                  <a:lnTo>
                    <a:pt x="1116" y="65"/>
                  </a:lnTo>
                  <a:lnTo>
                    <a:pt x="1130" y="64"/>
                  </a:lnTo>
                  <a:lnTo>
                    <a:pt x="1153" y="64"/>
                  </a:lnTo>
                  <a:lnTo>
                    <a:pt x="1167" y="63"/>
                  </a:lnTo>
                  <a:lnTo>
                    <a:pt x="1170" y="63"/>
                  </a:lnTo>
                  <a:lnTo>
                    <a:pt x="1183" y="61"/>
                  </a:lnTo>
                  <a:lnTo>
                    <a:pt x="1199" y="57"/>
                  </a:lnTo>
                  <a:lnTo>
                    <a:pt x="1214" y="51"/>
                  </a:lnTo>
                  <a:lnTo>
                    <a:pt x="1232" y="42"/>
                  </a:lnTo>
                  <a:lnTo>
                    <a:pt x="1250" y="35"/>
                  </a:lnTo>
                  <a:lnTo>
                    <a:pt x="1266" y="30"/>
                  </a:lnTo>
                  <a:lnTo>
                    <a:pt x="1284" y="28"/>
                  </a:lnTo>
                  <a:lnTo>
                    <a:pt x="1303" y="27"/>
                  </a:lnTo>
                  <a:lnTo>
                    <a:pt x="1317" y="26"/>
                  </a:lnTo>
                  <a:lnTo>
                    <a:pt x="1332" y="24"/>
                  </a:lnTo>
                  <a:lnTo>
                    <a:pt x="1346" y="21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0" name="Freeform 138"/>
            <p:cNvSpPr>
              <a:spLocks/>
            </p:cNvSpPr>
            <p:nvPr/>
          </p:nvSpPr>
          <p:spPr bwMode="auto">
            <a:xfrm>
              <a:off x="2883" y="1554"/>
              <a:ext cx="1489" cy="258"/>
            </a:xfrm>
            <a:custGeom>
              <a:avLst/>
              <a:gdLst>
                <a:gd name="T0" fmla="*/ 92 w 1441"/>
                <a:gd name="T1" fmla="*/ 278 h 308"/>
                <a:gd name="T2" fmla="*/ 121 w 1441"/>
                <a:gd name="T3" fmla="*/ 270 h 308"/>
                <a:gd name="T4" fmla="*/ 154 w 1441"/>
                <a:gd name="T5" fmla="*/ 264 h 308"/>
                <a:gd name="T6" fmla="*/ 190 w 1441"/>
                <a:gd name="T7" fmla="*/ 251 h 308"/>
                <a:gd name="T8" fmla="*/ 226 w 1441"/>
                <a:gd name="T9" fmla="*/ 219 h 308"/>
                <a:gd name="T10" fmla="*/ 255 w 1441"/>
                <a:gd name="T11" fmla="*/ 198 h 308"/>
                <a:gd name="T12" fmla="*/ 273 w 1441"/>
                <a:gd name="T13" fmla="*/ 195 h 308"/>
                <a:gd name="T14" fmla="*/ 309 w 1441"/>
                <a:gd name="T15" fmla="*/ 194 h 308"/>
                <a:gd name="T16" fmla="*/ 332 w 1441"/>
                <a:gd name="T17" fmla="*/ 191 h 308"/>
                <a:gd name="T18" fmla="*/ 354 w 1441"/>
                <a:gd name="T19" fmla="*/ 187 h 308"/>
                <a:gd name="T20" fmla="*/ 376 w 1441"/>
                <a:gd name="T21" fmla="*/ 184 h 308"/>
                <a:gd name="T22" fmla="*/ 409 w 1441"/>
                <a:gd name="T23" fmla="*/ 177 h 308"/>
                <a:gd name="T24" fmla="*/ 430 w 1441"/>
                <a:gd name="T25" fmla="*/ 170 h 308"/>
                <a:gd name="T26" fmla="*/ 452 w 1441"/>
                <a:gd name="T27" fmla="*/ 162 h 308"/>
                <a:gd name="T28" fmla="*/ 473 w 1441"/>
                <a:gd name="T29" fmla="*/ 154 h 308"/>
                <a:gd name="T30" fmla="*/ 505 w 1441"/>
                <a:gd name="T31" fmla="*/ 140 h 308"/>
                <a:gd name="T32" fmla="*/ 518 w 1441"/>
                <a:gd name="T33" fmla="*/ 132 h 308"/>
                <a:gd name="T34" fmla="*/ 550 w 1441"/>
                <a:gd name="T35" fmla="*/ 129 h 308"/>
                <a:gd name="T36" fmla="*/ 597 w 1441"/>
                <a:gd name="T37" fmla="*/ 141 h 308"/>
                <a:gd name="T38" fmla="*/ 636 w 1441"/>
                <a:gd name="T39" fmla="*/ 150 h 308"/>
                <a:gd name="T40" fmla="*/ 718 w 1441"/>
                <a:gd name="T41" fmla="*/ 161 h 308"/>
                <a:gd name="T42" fmla="*/ 803 w 1441"/>
                <a:gd name="T43" fmla="*/ 170 h 308"/>
                <a:gd name="T44" fmla="*/ 841 w 1441"/>
                <a:gd name="T45" fmla="*/ 178 h 308"/>
                <a:gd name="T46" fmla="*/ 888 w 1441"/>
                <a:gd name="T47" fmla="*/ 191 h 308"/>
                <a:gd name="T48" fmla="*/ 918 w 1441"/>
                <a:gd name="T49" fmla="*/ 187 h 308"/>
                <a:gd name="T50" fmla="*/ 935 w 1441"/>
                <a:gd name="T51" fmla="*/ 179 h 308"/>
                <a:gd name="T52" fmla="*/ 965 w 1441"/>
                <a:gd name="T53" fmla="*/ 165 h 308"/>
                <a:gd name="T54" fmla="*/ 997 w 1441"/>
                <a:gd name="T55" fmla="*/ 152 h 308"/>
                <a:gd name="T56" fmla="*/ 1018 w 1441"/>
                <a:gd name="T57" fmla="*/ 144 h 308"/>
                <a:gd name="T58" fmla="*/ 1038 w 1441"/>
                <a:gd name="T59" fmla="*/ 137 h 308"/>
                <a:gd name="T60" fmla="*/ 1073 w 1441"/>
                <a:gd name="T61" fmla="*/ 129 h 308"/>
                <a:gd name="T62" fmla="*/ 1095 w 1441"/>
                <a:gd name="T63" fmla="*/ 125 h 308"/>
                <a:gd name="T64" fmla="*/ 1117 w 1441"/>
                <a:gd name="T65" fmla="*/ 121 h 308"/>
                <a:gd name="T66" fmla="*/ 1153 w 1441"/>
                <a:gd name="T67" fmla="*/ 119 h 308"/>
                <a:gd name="T68" fmla="*/ 1170 w 1441"/>
                <a:gd name="T69" fmla="*/ 118 h 308"/>
                <a:gd name="T70" fmla="*/ 1199 w 1441"/>
                <a:gd name="T71" fmla="*/ 107 h 308"/>
                <a:gd name="T72" fmla="*/ 1232 w 1441"/>
                <a:gd name="T73" fmla="*/ 78 h 308"/>
                <a:gd name="T74" fmla="*/ 1266 w 1441"/>
                <a:gd name="T75" fmla="*/ 56 h 308"/>
                <a:gd name="T76" fmla="*/ 1303 w 1441"/>
                <a:gd name="T77" fmla="*/ 52 h 308"/>
                <a:gd name="T78" fmla="*/ 1332 w 1441"/>
                <a:gd name="T79" fmla="*/ 47 h 308"/>
                <a:gd name="T80" fmla="*/ 1441 w 1441"/>
                <a:gd name="T81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1" h="308">
                  <a:moveTo>
                    <a:pt x="0" y="308"/>
                  </a:moveTo>
                  <a:lnTo>
                    <a:pt x="92" y="278"/>
                  </a:lnTo>
                  <a:lnTo>
                    <a:pt x="106" y="274"/>
                  </a:lnTo>
                  <a:lnTo>
                    <a:pt x="121" y="270"/>
                  </a:lnTo>
                  <a:lnTo>
                    <a:pt x="135" y="267"/>
                  </a:lnTo>
                  <a:lnTo>
                    <a:pt x="154" y="264"/>
                  </a:lnTo>
                  <a:lnTo>
                    <a:pt x="172" y="260"/>
                  </a:lnTo>
                  <a:lnTo>
                    <a:pt x="190" y="251"/>
                  </a:lnTo>
                  <a:lnTo>
                    <a:pt x="207" y="237"/>
                  </a:lnTo>
                  <a:lnTo>
                    <a:pt x="226" y="219"/>
                  </a:lnTo>
                  <a:lnTo>
                    <a:pt x="240" y="205"/>
                  </a:lnTo>
                  <a:lnTo>
                    <a:pt x="255" y="198"/>
                  </a:lnTo>
                  <a:lnTo>
                    <a:pt x="269" y="195"/>
                  </a:lnTo>
                  <a:lnTo>
                    <a:pt x="273" y="195"/>
                  </a:lnTo>
                  <a:lnTo>
                    <a:pt x="285" y="195"/>
                  </a:lnTo>
                  <a:lnTo>
                    <a:pt x="309" y="194"/>
                  </a:lnTo>
                  <a:lnTo>
                    <a:pt x="321" y="192"/>
                  </a:lnTo>
                  <a:lnTo>
                    <a:pt x="332" y="191"/>
                  </a:lnTo>
                  <a:lnTo>
                    <a:pt x="343" y="190"/>
                  </a:lnTo>
                  <a:lnTo>
                    <a:pt x="354" y="187"/>
                  </a:lnTo>
                  <a:lnTo>
                    <a:pt x="365" y="186"/>
                  </a:lnTo>
                  <a:lnTo>
                    <a:pt x="376" y="184"/>
                  </a:lnTo>
                  <a:lnTo>
                    <a:pt x="387" y="182"/>
                  </a:lnTo>
                  <a:lnTo>
                    <a:pt x="409" y="177"/>
                  </a:lnTo>
                  <a:lnTo>
                    <a:pt x="420" y="174"/>
                  </a:lnTo>
                  <a:lnTo>
                    <a:pt x="430" y="170"/>
                  </a:lnTo>
                  <a:lnTo>
                    <a:pt x="441" y="167"/>
                  </a:lnTo>
                  <a:lnTo>
                    <a:pt x="452" y="162"/>
                  </a:lnTo>
                  <a:lnTo>
                    <a:pt x="462" y="160"/>
                  </a:lnTo>
                  <a:lnTo>
                    <a:pt x="473" y="154"/>
                  </a:lnTo>
                  <a:lnTo>
                    <a:pt x="484" y="150"/>
                  </a:lnTo>
                  <a:lnTo>
                    <a:pt x="505" y="140"/>
                  </a:lnTo>
                  <a:lnTo>
                    <a:pt x="516" y="133"/>
                  </a:lnTo>
                  <a:lnTo>
                    <a:pt x="518" y="132"/>
                  </a:lnTo>
                  <a:lnTo>
                    <a:pt x="534" y="129"/>
                  </a:lnTo>
                  <a:lnTo>
                    <a:pt x="550" y="129"/>
                  </a:lnTo>
                  <a:lnTo>
                    <a:pt x="569" y="133"/>
                  </a:lnTo>
                  <a:lnTo>
                    <a:pt x="597" y="141"/>
                  </a:lnTo>
                  <a:lnTo>
                    <a:pt x="616" y="146"/>
                  </a:lnTo>
                  <a:lnTo>
                    <a:pt x="636" y="150"/>
                  </a:lnTo>
                  <a:lnTo>
                    <a:pt x="654" y="153"/>
                  </a:lnTo>
                  <a:lnTo>
                    <a:pt x="718" y="161"/>
                  </a:lnTo>
                  <a:lnTo>
                    <a:pt x="785" y="167"/>
                  </a:lnTo>
                  <a:lnTo>
                    <a:pt x="803" y="170"/>
                  </a:lnTo>
                  <a:lnTo>
                    <a:pt x="822" y="174"/>
                  </a:lnTo>
                  <a:lnTo>
                    <a:pt x="841" y="178"/>
                  </a:lnTo>
                  <a:lnTo>
                    <a:pt x="869" y="187"/>
                  </a:lnTo>
                  <a:lnTo>
                    <a:pt x="888" y="191"/>
                  </a:lnTo>
                  <a:lnTo>
                    <a:pt x="905" y="191"/>
                  </a:lnTo>
                  <a:lnTo>
                    <a:pt x="918" y="187"/>
                  </a:lnTo>
                  <a:lnTo>
                    <a:pt x="921" y="186"/>
                  </a:lnTo>
                  <a:lnTo>
                    <a:pt x="935" y="179"/>
                  </a:lnTo>
                  <a:lnTo>
                    <a:pt x="956" y="169"/>
                  </a:lnTo>
                  <a:lnTo>
                    <a:pt x="965" y="165"/>
                  </a:lnTo>
                  <a:lnTo>
                    <a:pt x="986" y="156"/>
                  </a:lnTo>
                  <a:lnTo>
                    <a:pt x="997" y="152"/>
                  </a:lnTo>
                  <a:lnTo>
                    <a:pt x="1007" y="148"/>
                  </a:lnTo>
                  <a:lnTo>
                    <a:pt x="1018" y="144"/>
                  </a:lnTo>
                  <a:lnTo>
                    <a:pt x="1029" y="141"/>
                  </a:lnTo>
                  <a:lnTo>
                    <a:pt x="1038" y="137"/>
                  </a:lnTo>
                  <a:lnTo>
                    <a:pt x="1051" y="135"/>
                  </a:lnTo>
                  <a:lnTo>
                    <a:pt x="1073" y="129"/>
                  </a:lnTo>
                  <a:lnTo>
                    <a:pt x="1084" y="128"/>
                  </a:lnTo>
                  <a:lnTo>
                    <a:pt x="1095" y="125"/>
                  </a:lnTo>
                  <a:lnTo>
                    <a:pt x="1106" y="123"/>
                  </a:lnTo>
                  <a:lnTo>
                    <a:pt x="1117" y="121"/>
                  </a:lnTo>
                  <a:lnTo>
                    <a:pt x="1130" y="120"/>
                  </a:lnTo>
                  <a:lnTo>
                    <a:pt x="1153" y="119"/>
                  </a:lnTo>
                  <a:lnTo>
                    <a:pt x="1167" y="118"/>
                  </a:lnTo>
                  <a:lnTo>
                    <a:pt x="1170" y="118"/>
                  </a:lnTo>
                  <a:lnTo>
                    <a:pt x="1183" y="115"/>
                  </a:lnTo>
                  <a:lnTo>
                    <a:pt x="1199" y="107"/>
                  </a:lnTo>
                  <a:lnTo>
                    <a:pt x="1214" y="97"/>
                  </a:lnTo>
                  <a:lnTo>
                    <a:pt x="1232" y="78"/>
                  </a:lnTo>
                  <a:lnTo>
                    <a:pt x="1250" y="64"/>
                  </a:lnTo>
                  <a:lnTo>
                    <a:pt x="1266" y="56"/>
                  </a:lnTo>
                  <a:lnTo>
                    <a:pt x="1284" y="55"/>
                  </a:lnTo>
                  <a:lnTo>
                    <a:pt x="1303" y="52"/>
                  </a:lnTo>
                  <a:lnTo>
                    <a:pt x="1317" y="51"/>
                  </a:lnTo>
                  <a:lnTo>
                    <a:pt x="1332" y="47"/>
                  </a:lnTo>
                  <a:lnTo>
                    <a:pt x="1346" y="40"/>
                  </a:lnTo>
                  <a:lnTo>
                    <a:pt x="1441" y="0"/>
                  </a:lnTo>
                </a:path>
              </a:pathLst>
            </a:custGeom>
            <a:noFill/>
            <a:ln w="0">
              <a:solidFill>
                <a:srgbClr val="F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1" name="Freeform 139"/>
            <p:cNvSpPr>
              <a:spLocks/>
            </p:cNvSpPr>
            <p:nvPr/>
          </p:nvSpPr>
          <p:spPr bwMode="auto">
            <a:xfrm>
              <a:off x="3418" y="1415"/>
              <a:ext cx="55" cy="60"/>
            </a:xfrm>
            <a:custGeom>
              <a:avLst/>
              <a:gdLst>
                <a:gd name="T0" fmla="*/ 0 w 53"/>
                <a:gd name="T1" fmla="*/ 0 h 71"/>
                <a:gd name="T2" fmla="*/ 0 w 53"/>
                <a:gd name="T3" fmla="*/ 71 h 71"/>
                <a:gd name="T4" fmla="*/ 16 w 53"/>
                <a:gd name="T5" fmla="*/ 71 h 71"/>
                <a:gd name="T6" fmla="*/ 16 w 53"/>
                <a:gd name="T7" fmla="*/ 41 h 71"/>
                <a:gd name="T8" fmla="*/ 49 w 53"/>
                <a:gd name="T9" fmla="*/ 41 h 71"/>
                <a:gd name="T10" fmla="*/ 49 w 53"/>
                <a:gd name="T11" fmla="*/ 29 h 71"/>
                <a:gd name="T12" fmla="*/ 16 w 53"/>
                <a:gd name="T13" fmla="*/ 29 h 71"/>
                <a:gd name="T14" fmla="*/ 16 w 53"/>
                <a:gd name="T15" fmla="*/ 12 h 71"/>
                <a:gd name="T16" fmla="*/ 53 w 53"/>
                <a:gd name="T17" fmla="*/ 12 h 71"/>
                <a:gd name="T18" fmla="*/ 53 w 53"/>
                <a:gd name="T19" fmla="*/ 0 h 71"/>
                <a:gd name="T20" fmla="*/ 0 w 53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71">
                  <a:moveTo>
                    <a:pt x="0" y="0"/>
                  </a:moveTo>
                  <a:lnTo>
                    <a:pt x="0" y="71"/>
                  </a:lnTo>
                  <a:lnTo>
                    <a:pt x="16" y="71"/>
                  </a:lnTo>
                  <a:lnTo>
                    <a:pt x="16" y="41"/>
                  </a:lnTo>
                  <a:lnTo>
                    <a:pt x="49" y="41"/>
                  </a:lnTo>
                  <a:lnTo>
                    <a:pt x="49" y="29"/>
                  </a:lnTo>
                  <a:lnTo>
                    <a:pt x="16" y="29"/>
                  </a:lnTo>
                  <a:lnTo>
                    <a:pt x="16" y="12"/>
                  </a:lnTo>
                  <a:lnTo>
                    <a:pt x="53" y="12"/>
                  </a:lnTo>
                  <a:lnTo>
                    <a:pt x="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2" name="Freeform 140"/>
            <p:cNvSpPr>
              <a:spLocks/>
            </p:cNvSpPr>
            <p:nvPr/>
          </p:nvSpPr>
          <p:spPr bwMode="auto">
            <a:xfrm>
              <a:off x="3478" y="1447"/>
              <a:ext cx="34" cy="39"/>
            </a:xfrm>
            <a:custGeom>
              <a:avLst/>
              <a:gdLst>
                <a:gd name="T0" fmla="*/ 28 w 33"/>
                <a:gd name="T1" fmla="*/ 20 h 46"/>
                <a:gd name="T2" fmla="*/ 31 w 33"/>
                <a:gd name="T3" fmla="*/ 15 h 46"/>
                <a:gd name="T4" fmla="*/ 29 w 33"/>
                <a:gd name="T5" fmla="*/ 7 h 46"/>
                <a:gd name="T6" fmla="*/ 22 w 33"/>
                <a:gd name="T7" fmla="*/ 0 h 46"/>
                <a:gd name="T8" fmla="*/ 13 w 33"/>
                <a:gd name="T9" fmla="*/ 0 h 46"/>
                <a:gd name="T10" fmla="*/ 6 w 33"/>
                <a:gd name="T11" fmla="*/ 3 h 46"/>
                <a:gd name="T12" fmla="*/ 2 w 33"/>
                <a:gd name="T13" fmla="*/ 10 h 46"/>
                <a:gd name="T14" fmla="*/ 7 w 33"/>
                <a:gd name="T15" fmla="*/ 15 h 46"/>
                <a:gd name="T16" fmla="*/ 9 w 33"/>
                <a:gd name="T17" fmla="*/ 8 h 46"/>
                <a:gd name="T18" fmla="*/ 13 w 33"/>
                <a:gd name="T19" fmla="*/ 6 h 46"/>
                <a:gd name="T20" fmla="*/ 20 w 33"/>
                <a:gd name="T21" fmla="*/ 6 h 46"/>
                <a:gd name="T22" fmla="*/ 24 w 33"/>
                <a:gd name="T23" fmla="*/ 10 h 46"/>
                <a:gd name="T24" fmla="*/ 24 w 33"/>
                <a:gd name="T25" fmla="*/ 16 h 46"/>
                <a:gd name="T26" fmla="*/ 20 w 33"/>
                <a:gd name="T27" fmla="*/ 19 h 46"/>
                <a:gd name="T28" fmla="*/ 13 w 33"/>
                <a:gd name="T29" fmla="*/ 20 h 46"/>
                <a:gd name="T30" fmla="*/ 15 w 33"/>
                <a:gd name="T31" fmla="*/ 24 h 46"/>
                <a:gd name="T32" fmla="*/ 22 w 33"/>
                <a:gd name="T33" fmla="*/ 25 h 46"/>
                <a:gd name="T34" fmla="*/ 25 w 33"/>
                <a:gd name="T35" fmla="*/ 29 h 46"/>
                <a:gd name="T36" fmla="*/ 25 w 33"/>
                <a:gd name="T37" fmla="*/ 36 h 46"/>
                <a:gd name="T38" fmla="*/ 21 w 33"/>
                <a:gd name="T39" fmla="*/ 41 h 46"/>
                <a:gd name="T40" fmla="*/ 11 w 33"/>
                <a:gd name="T41" fmla="*/ 41 h 46"/>
                <a:gd name="T42" fmla="*/ 7 w 33"/>
                <a:gd name="T43" fmla="*/ 36 h 46"/>
                <a:gd name="T44" fmla="*/ 0 w 33"/>
                <a:gd name="T45" fmla="*/ 32 h 46"/>
                <a:gd name="T46" fmla="*/ 3 w 33"/>
                <a:gd name="T47" fmla="*/ 41 h 46"/>
                <a:gd name="T48" fmla="*/ 9 w 33"/>
                <a:gd name="T49" fmla="*/ 45 h 46"/>
                <a:gd name="T50" fmla="*/ 17 w 33"/>
                <a:gd name="T51" fmla="*/ 46 h 46"/>
                <a:gd name="T52" fmla="*/ 24 w 33"/>
                <a:gd name="T53" fmla="*/ 45 h 46"/>
                <a:gd name="T54" fmla="*/ 28 w 33"/>
                <a:gd name="T55" fmla="*/ 42 h 46"/>
                <a:gd name="T56" fmla="*/ 32 w 33"/>
                <a:gd name="T57" fmla="*/ 38 h 46"/>
                <a:gd name="T58" fmla="*/ 33 w 33"/>
                <a:gd name="T59" fmla="*/ 32 h 46"/>
                <a:gd name="T60" fmla="*/ 32 w 33"/>
                <a:gd name="T61" fmla="*/ 27 h 46"/>
                <a:gd name="T62" fmla="*/ 28 w 33"/>
                <a:gd name="T63" fmla="*/ 23 h 46"/>
                <a:gd name="T64" fmla="*/ 25 w 33"/>
                <a:gd name="T65" fmla="*/ 2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" h="46">
                  <a:moveTo>
                    <a:pt x="25" y="21"/>
                  </a:moveTo>
                  <a:lnTo>
                    <a:pt x="28" y="20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29" y="7"/>
                  </a:lnTo>
                  <a:lnTo>
                    <a:pt x="27" y="3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6" y="3"/>
                  </a:lnTo>
                  <a:lnTo>
                    <a:pt x="3" y="6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9" y="10"/>
                  </a:lnTo>
                  <a:lnTo>
                    <a:pt x="9" y="8"/>
                  </a:lnTo>
                  <a:lnTo>
                    <a:pt x="11" y="7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2" y="7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4" y="16"/>
                  </a:lnTo>
                  <a:lnTo>
                    <a:pt x="22" y="17"/>
                  </a:lnTo>
                  <a:lnTo>
                    <a:pt x="20" y="19"/>
                  </a:lnTo>
                  <a:lnTo>
                    <a:pt x="15" y="20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20" y="25"/>
                  </a:lnTo>
                  <a:lnTo>
                    <a:pt x="22" y="25"/>
                  </a:lnTo>
                  <a:lnTo>
                    <a:pt x="24" y="27"/>
                  </a:lnTo>
                  <a:lnTo>
                    <a:pt x="25" y="29"/>
                  </a:lnTo>
                  <a:lnTo>
                    <a:pt x="27" y="33"/>
                  </a:lnTo>
                  <a:lnTo>
                    <a:pt x="25" y="36"/>
                  </a:lnTo>
                  <a:lnTo>
                    <a:pt x="24" y="40"/>
                  </a:lnTo>
                  <a:lnTo>
                    <a:pt x="21" y="41"/>
                  </a:lnTo>
                  <a:lnTo>
                    <a:pt x="15" y="41"/>
                  </a:lnTo>
                  <a:lnTo>
                    <a:pt x="11" y="41"/>
                  </a:lnTo>
                  <a:lnTo>
                    <a:pt x="9" y="40"/>
                  </a:lnTo>
                  <a:lnTo>
                    <a:pt x="7" y="36"/>
                  </a:lnTo>
                  <a:lnTo>
                    <a:pt x="6" y="32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3" y="41"/>
                  </a:lnTo>
                  <a:lnTo>
                    <a:pt x="4" y="44"/>
                  </a:lnTo>
                  <a:lnTo>
                    <a:pt x="9" y="45"/>
                  </a:lnTo>
                  <a:lnTo>
                    <a:pt x="13" y="46"/>
                  </a:lnTo>
                  <a:lnTo>
                    <a:pt x="17" y="46"/>
                  </a:lnTo>
                  <a:lnTo>
                    <a:pt x="20" y="46"/>
                  </a:lnTo>
                  <a:lnTo>
                    <a:pt x="24" y="45"/>
                  </a:lnTo>
                  <a:lnTo>
                    <a:pt x="27" y="45"/>
                  </a:lnTo>
                  <a:lnTo>
                    <a:pt x="28" y="42"/>
                  </a:lnTo>
                  <a:lnTo>
                    <a:pt x="31" y="41"/>
                  </a:lnTo>
                  <a:lnTo>
                    <a:pt x="32" y="38"/>
                  </a:lnTo>
                  <a:lnTo>
                    <a:pt x="33" y="36"/>
                  </a:lnTo>
                  <a:lnTo>
                    <a:pt x="33" y="32"/>
                  </a:lnTo>
                  <a:lnTo>
                    <a:pt x="32" y="29"/>
                  </a:lnTo>
                  <a:lnTo>
                    <a:pt x="32" y="27"/>
                  </a:lnTo>
                  <a:lnTo>
                    <a:pt x="29" y="24"/>
                  </a:lnTo>
                  <a:lnTo>
                    <a:pt x="28" y="23"/>
                  </a:lnTo>
                  <a:lnTo>
                    <a:pt x="25" y="21"/>
                  </a:lnTo>
                  <a:lnTo>
                    <a:pt x="25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3" name="Freeform 141"/>
            <p:cNvSpPr>
              <a:spLocks/>
            </p:cNvSpPr>
            <p:nvPr/>
          </p:nvSpPr>
          <p:spPr bwMode="auto">
            <a:xfrm>
              <a:off x="3529" y="1575"/>
              <a:ext cx="91" cy="94"/>
            </a:xfrm>
            <a:custGeom>
              <a:avLst/>
              <a:gdLst>
                <a:gd name="T0" fmla="*/ 0 w 88"/>
                <a:gd name="T1" fmla="*/ 16 h 113"/>
                <a:gd name="T2" fmla="*/ 29 w 88"/>
                <a:gd name="T3" fmla="*/ 0 h 113"/>
                <a:gd name="T4" fmla="*/ 88 w 88"/>
                <a:gd name="T5" fmla="*/ 97 h 113"/>
                <a:gd name="T6" fmla="*/ 59 w 88"/>
                <a:gd name="T7" fmla="*/ 113 h 113"/>
                <a:gd name="T8" fmla="*/ 0 w 88"/>
                <a:gd name="T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3">
                  <a:moveTo>
                    <a:pt x="0" y="16"/>
                  </a:moveTo>
                  <a:lnTo>
                    <a:pt x="29" y="0"/>
                  </a:lnTo>
                  <a:lnTo>
                    <a:pt x="88" y="97"/>
                  </a:lnTo>
                  <a:lnTo>
                    <a:pt x="59" y="1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4" name="Freeform 142"/>
            <p:cNvSpPr>
              <a:spLocks/>
            </p:cNvSpPr>
            <p:nvPr/>
          </p:nvSpPr>
          <p:spPr bwMode="auto">
            <a:xfrm>
              <a:off x="3529" y="1575"/>
              <a:ext cx="91" cy="94"/>
            </a:xfrm>
            <a:custGeom>
              <a:avLst/>
              <a:gdLst>
                <a:gd name="T0" fmla="*/ 0 w 88"/>
                <a:gd name="T1" fmla="*/ 16 h 113"/>
                <a:gd name="T2" fmla="*/ 29 w 88"/>
                <a:gd name="T3" fmla="*/ 0 h 113"/>
                <a:gd name="T4" fmla="*/ 88 w 88"/>
                <a:gd name="T5" fmla="*/ 97 h 113"/>
                <a:gd name="T6" fmla="*/ 59 w 88"/>
                <a:gd name="T7" fmla="*/ 113 h 113"/>
                <a:gd name="T8" fmla="*/ 0 w 88"/>
                <a:gd name="T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3">
                  <a:moveTo>
                    <a:pt x="0" y="16"/>
                  </a:moveTo>
                  <a:lnTo>
                    <a:pt x="29" y="0"/>
                  </a:lnTo>
                  <a:lnTo>
                    <a:pt x="88" y="97"/>
                  </a:lnTo>
                  <a:lnTo>
                    <a:pt x="59" y="113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5" name="Freeform 143"/>
            <p:cNvSpPr>
              <a:spLocks/>
            </p:cNvSpPr>
            <p:nvPr/>
          </p:nvSpPr>
          <p:spPr bwMode="auto">
            <a:xfrm>
              <a:off x="3628" y="1709"/>
              <a:ext cx="91" cy="94"/>
            </a:xfrm>
            <a:custGeom>
              <a:avLst/>
              <a:gdLst>
                <a:gd name="T0" fmla="*/ 0 w 88"/>
                <a:gd name="T1" fmla="*/ 16 h 112"/>
                <a:gd name="T2" fmla="*/ 31 w 88"/>
                <a:gd name="T3" fmla="*/ 0 h 112"/>
                <a:gd name="T4" fmla="*/ 88 w 88"/>
                <a:gd name="T5" fmla="*/ 96 h 112"/>
                <a:gd name="T6" fmla="*/ 59 w 88"/>
                <a:gd name="T7" fmla="*/ 112 h 112"/>
                <a:gd name="T8" fmla="*/ 0 w 88"/>
                <a:gd name="T9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">
                  <a:moveTo>
                    <a:pt x="0" y="16"/>
                  </a:moveTo>
                  <a:lnTo>
                    <a:pt x="31" y="0"/>
                  </a:lnTo>
                  <a:lnTo>
                    <a:pt x="88" y="96"/>
                  </a:lnTo>
                  <a:lnTo>
                    <a:pt x="59" y="11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6" name="Freeform 144"/>
            <p:cNvSpPr>
              <a:spLocks/>
            </p:cNvSpPr>
            <p:nvPr/>
          </p:nvSpPr>
          <p:spPr bwMode="auto">
            <a:xfrm>
              <a:off x="3628" y="1709"/>
              <a:ext cx="91" cy="94"/>
            </a:xfrm>
            <a:custGeom>
              <a:avLst/>
              <a:gdLst>
                <a:gd name="T0" fmla="*/ 0 w 88"/>
                <a:gd name="T1" fmla="*/ 16 h 112"/>
                <a:gd name="T2" fmla="*/ 31 w 88"/>
                <a:gd name="T3" fmla="*/ 0 h 112"/>
                <a:gd name="T4" fmla="*/ 88 w 88"/>
                <a:gd name="T5" fmla="*/ 96 h 112"/>
                <a:gd name="T6" fmla="*/ 59 w 88"/>
                <a:gd name="T7" fmla="*/ 112 h 112"/>
                <a:gd name="T8" fmla="*/ 0 w 88"/>
                <a:gd name="T9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">
                  <a:moveTo>
                    <a:pt x="0" y="16"/>
                  </a:moveTo>
                  <a:lnTo>
                    <a:pt x="31" y="0"/>
                  </a:lnTo>
                  <a:lnTo>
                    <a:pt x="88" y="96"/>
                  </a:lnTo>
                  <a:lnTo>
                    <a:pt x="59" y="112"/>
                  </a:lnTo>
                  <a:lnTo>
                    <a:pt x="0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7" name="Rectangle 145"/>
            <p:cNvSpPr>
              <a:spLocks noChangeArrowheads="1"/>
            </p:cNvSpPr>
            <p:nvPr/>
          </p:nvSpPr>
          <p:spPr bwMode="auto">
            <a:xfrm>
              <a:off x="4340" y="1432"/>
              <a:ext cx="34" cy="9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8" name="Rectangle 146"/>
            <p:cNvSpPr>
              <a:spLocks noChangeArrowheads="1"/>
            </p:cNvSpPr>
            <p:nvPr/>
          </p:nvSpPr>
          <p:spPr bwMode="auto">
            <a:xfrm>
              <a:off x="4340" y="1432"/>
              <a:ext cx="34" cy="9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9" name="Rectangle 147"/>
            <p:cNvSpPr>
              <a:spLocks noChangeArrowheads="1"/>
            </p:cNvSpPr>
            <p:nvPr/>
          </p:nvSpPr>
          <p:spPr bwMode="auto">
            <a:xfrm>
              <a:off x="4340" y="1586"/>
              <a:ext cx="34" cy="9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0" name="Rectangle 148"/>
            <p:cNvSpPr>
              <a:spLocks noChangeArrowheads="1"/>
            </p:cNvSpPr>
            <p:nvPr/>
          </p:nvSpPr>
          <p:spPr bwMode="auto">
            <a:xfrm>
              <a:off x="4340" y="1586"/>
              <a:ext cx="34" cy="9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1" name="Freeform 149"/>
            <p:cNvSpPr>
              <a:spLocks/>
            </p:cNvSpPr>
            <p:nvPr/>
          </p:nvSpPr>
          <p:spPr bwMode="auto">
            <a:xfrm>
              <a:off x="2892" y="1698"/>
              <a:ext cx="70" cy="247"/>
            </a:xfrm>
            <a:custGeom>
              <a:avLst/>
              <a:gdLst>
                <a:gd name="T0" fmla="*/ 0 w 68"/>
                <a:gd name="T1" fmla="*/ 0 h 295"/>
                <a:gd name="T2" fmla="*/ 0 w 68"/>
                <a:gd name="T3" fmla="*/ 295 h 295"/>
                <a:gd name="T4" fmla="*/ 68 w 68"/>
                <a:gd name="T5" fmla="*/ 295 h 295"/>
                <a:gd name="T6" fmla="*/ 15 w 68"/>
                <a:gd name="T7" fmla="*/ 0 h 295"/>
                <a:gd name="T8" fmla="*/ 0 w 68"/>
                <a:gd name="T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95">
                  <a:moveTo>
                    <a:pt x="0" y="0"/>
                  </a:moveTo>
                  <a:lnTo>
                    <a:pt x="0" y="295"/>
                  </a:lnTo>
                  <a:lnTo>
                    <a:pt x="68" y="295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2" name="Freeform 150"/>
            <p:cNvSpPr>
              <a:spLocks/>
            </p:cNvSpPr>
            <p:nvPr/>
          </p:nvSpPr>
          <p:spPr bwMode="auto">
            <a:xfrm>
              <a:off x="2892" y="1698"/>
              <a:ext cx="70" cy="247"/>
            </a:xfrm>
            <a:custGeom>
              <a:avLst/>
              <a:gdLst>
                <a:gd name="T0" fmla="*/ 0 w 68"/>
                <a:gd name="T1" fmla="*/ 0 h 295"/>
                <a:gd name="T2" fmla="*/ 0 w 68"/>
                <a:gd name="T3" fmla="*/ 295 h 295"/>
                <a:gd name="T4" fmla="*/ 68 w 68"/>
                <a:gd name="T5" fmla="*/ 295 h 295"/>
                <a:gd name="T6" fmla="*/ 15 w 68"/>
                <a:gd name="T7" fmla="*/ 0 h 295"/>
                <a:gd name="T8" fmla="*/ 0 w 68"/>
                <a:gd name="T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95">
                  <a:moveTo>
                    <a:pt x="0" y="0"/>
                  </a:moveTo>
                  <a:lnTo>
                    <a:pt x="0" y="295"/>
                  </a:lnTo>
                  <a:lnTo>
                    <a:pt x="68" y="295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453" name="Text Box 151"/>
          <p:cNvSpPr txBox="1">
            <a:spLocks noChangeArrowheads="1"/>
          </p:cNvSpPr>
          <p:nvPr/>
        </p:nvSpPr>
        <p:spPr bwMode="auto">
          <a:xfrm>
            <a:off x="5741988" y="1008389"/>
            <a:ext cx="412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9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20m</a:t>
            </a:r>
          </a:p>
        </p:txBody>
      </p:sp>
      <p:sp>
        <p:nvSpPr>
          <p:cNvPr id="454" name="Text Box 152"/>
          <p:cNvSpPr txBox="1">
            <a:spLocks noChangeArrowheads="1"/>
          </p:cNvSpPr>
          <p:nvPr/>
        </p:nvSpPr>
        <p:spPr bwMode="auto">
          <a:xfrm>
            <a:off x="7123113" y="1008389"/>
            <a:ext cx="1925637" cy="639762"/>
          </a:xfrm>
          <a:prstGeom prst="rect">
            <a:avLst/>
          </a:prstGeom>
          <a:solidFill>
            <a:srgbClr val="00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secondary beam</a:t>
            </a:r>
            <a:endParaRPr lang="en-GB" altLang="de-DE" sz="1600" b="1" baseline="30000" smtClean="0">
              <a:solidFill>
                <a:srgbClr val="FFFFFF"/>
              </a:solidFill>
              <a:latin typeface="Comic Sans MS" pitchFamily="66" charset="0"/>
              <a:cs typeface="Arial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78</a:t>
            </a: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Ni ~ 100 AMeV</a:t>
            </a:r>
          </a:p>
        </p:txBody>
      </p:sp>
      <p:grpSp>
        <p:nvGrpSpPr>
          <p:cNvPr id="455" name="Group 153"/>
          <p:cNvGrpSpPr>
            <a:grpSpLocks/>
          </p:cNvGrpSpPr>
          <p:nvPr/>
        </p:nvGrpSpPr>
        <p:grpSpPr bwMode="auto">
          <a:xfrm>
            <a:off x="1651000" y="4172276"/>
            <a:ext cx="2460625" cy="1516063"/>
            <a:chOff x="1040" y="2974"/>
            <a:chExt cx="1550" cy="955"/>
          </a:xfrm>
        </p:grpSpPr>
        <p:sp>
          <p:nvSpPr>
            <p:cNvPr id="456" name="Rectangle 154"/>
            <p:cNvSpPr>
              <a:spLocks noChangeArrowheads="1"/>
            </p:cNvSpPr>
            <p:nvPr/>
          </p:nvSpPr>
          <p:spPr bwMode="auto">
            <a:xfrm>
              <a:off x="1297" y="2979"/>
              <a:ext cx="1285" cy="771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7" name="Freeform 155"/>
            <p:cNvSpPr>
              <a:spLocks/>
            </p:cNvSpPr>
            <p:nvPr/>
          </p:nvSpPr>
          <p:spPr bwMode="auto">
            <a:xfrm>
              <a:off x="1297" y="2974"/>
              <a:ext cx="1293" cy="13"/>
            </a:xfrm>
            <a:custGeom>
              <a:avLst/>
              <a:gdLst>
                <a:gd name="T0" fmla="*/ 1114 w 1114"/>
                <a:gd name="T1" fmla="*/ 5 h 12"/>
                <a:gd name="T2" fmla="*/ 1107 w 1114"/>
                <a:gd name="T3" fmla="*/ 0 h 12"/>
                <a:gd name="T4" fmla="*/ 0 w 1114"/>
                <a:gd name="T5" fmla="*/ 0 h 12"/>
                <a:gd name="T6" fmla="*/ 0 w 1114"/>
                <a:gd name="T7" fmla="*/ 12 h 12"/>
                <a:gd name="T8" fmla="*/ 1107 w 1114"/>
                <a:gd name="T9" fmla="*/ 12 h 12"/>
                <a:gd name="T10" fmla="*/ 1101 w 1114"/>
                <a:gd name="T11" fmla="*/ 5 h 12"/>
                <a:gd name="T12" fmla="*/ 1114 w 1114"/>
                <a:gd name="T13" fmla="*/ 5 h 12"/>
                <a:gd name="T14" fmla="*/ 1114 w 1114"/>
                <a:gd name="T15" fmla="*/ 0 h 12"/>
                <a:gd name="T16" fmla="*/ 1107 w 1114"/>
                <a:gd name="T17" fmla="*/ 0 h 12"/>
                <a:gd name="T18" fmla="*/ 1114 w 1114"/>
                <a:gd name="T1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4" h="12">
                  <a:moveTo>
                    <a:pt x="1114" y="5"/>
                  </a:moveTo>
                  <a:lnTo>
                    <a:pt x="1107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07" y="12"/>
                  </a:lnTo>
                  <a:lnTo>
                    <a:pt x="1101" y="5"/>
                  </a:lnTo>
                  <a:lnTo>
                    <a:pt x="1114" y="5"/>
                  </a:lnTo>
                  <a:lnTo>
                    <a:pt x="1114" y="0"/>
                  </a:lnTo>
                  <a:lnTo>
                    <a:pt x="1107" y="0"/>
                  </a:lnTo>
                  <a:lnTo>
                    <a:pt x="111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8" name="Freeform 156"/>
            <p:cNvSpPr>
              <a:spLocks/>
            </p:cNvSpPr>
            <p:nvPr/>
          </p:nvSpPr>
          <p:spPr bwMode="auto">
            <a:xfrm>
              <a:off x="2575" y="2979"/>
              <a:ext cx="15" cy="777"/>
            </a:xfrm>
            <a:custGeom>
              <a:avLst/>
              <a:gdLst>
                <a:gd name="T0" fmla="*/ 6 w 13"/>
                <a:gd name="T1" fmla="*/ 744 h 744"/>
                <a:gd name="T2" fmla="*/ 13 w 13"/>
                <a:gd name="T3" fmla="*/ 738 h 744"/>
                <a:gd name="T4" fmla="*/ 13 w 13"/>
                <a:gd name="T5" fmla="*/ 0 h 744"/>
                <a:gd name="T6" fmla="*/ 0 w 13"/>
                <a:gd name="T7" fmla="*/ 0 h 744"/>
                <a:gd name="T8" fmla="*/ 0 w 13"/>
                <a:gd name="T9" fmla="*/ 738 h 744"/>
                <a:gd name="T10" fmla="*/ 6 w 13"/>
                <a:gd name="T11" fmla="*/ 732 h 744"/>
                <a:gd name="T12" fmla="*/ 6 w 13"/>
                <a:gd name="T13" fmla="*/ 744 h 744"/>
                <a:gd name="T14" fmla="*/ 13 w 13"/>
                <a:gd name="T15" fmla="*/ 744 h 744"/>
                <a:gd name="T16" fmla="*/ 13 w 13"/>
                <a:gd name="T17" fmla="*/ 738 h 744"/>
                <a:gd name="T18" fmla="*/ 6 w 13"/>
                <a:gd name="T19" fmla="*/ 74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744">
                  <a:moveTo>
                    <a:pt x="6" y="744"/>
                  </a:moveTo>
                  <a:lnTo>
                    <a:pt x="13" y="73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738"/>
                  </a:lnTo>
                  <a:lnTo>
                    <a:pt x="6" y="732"/>
                  </a:lnTo>
                  <a:lnTo>
                    <a:pt x="6" y="744"/>
                  </a:lnTo>
                  <a:lnTo>
                    <a:pt x="13" y="744"/>
                  </a:lnTo>
                  <a:lnTo>
                    <a:pt x="13" y="738"/>
                  </a:lnTo>
                  <a:lnTo>
                    <a:pt x="6" y="7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59" name="Freeform 157"/>
            <p:cNvSpPr>
              <a:spLocks/>
            </p:cNvSpPr>
            <p:nvPr/>
          </p:nvSpPr>
          <p:spPr bwMode="auto">
            <a:xfrm>
              <a:off x="1290" y="3743"/>
              <a:ext cx="1292" cy="13"/>
            </a:xfrm>
            <a:custGeom>
              <a:avLst/>
              <a:gdLst>
                <a:gd name="T0" fmla="*/ 0 w 1113"/>
                <a:gd name="T1" fmla="*/ 6 h 12"/>
                <a:gd name="T2" fmla="*/ 6 w 1113"/>
                <a:gd name="T3" fmla="*/ 12 h 12"/>
                <a:gd name="T4" fmla="*/ 1113 w 1113"/>
                <a:gd name="T5" fmla="*/ 12 h 12"/>
                <a:gd name="T6" fmla="*/ 1113 w 1113"/>
                <a:gd name="T7" fmla="*/ 0 h 12"/>
                <a:gd name="T8" fmla="*/ 6 w 1113"/>
                <a:gd name="T9" fmla="*/ 0 h 12"/>
                <a:gd name="T10" fmla="*/ 12 w 1113"/>
                <a:gd name="T11" fmla="*/ 6 h 12"/>
                <a:gd name="T12" fmla="*/ 0 w 1113"/>
                <a:gd name="T13" fmla="*/ 6 h 12"/>
                <a:gd name="T14" fmla="*/ 0 w 1113"/>
                <a:gd name="T15" fmla="*/ 12 h 12"/>
                <a:gd name="T16" fmla="*/ 6 w 1113"/>
                <a:gd name="T17" fmla="*/ 12 h 12"/>
                <a:gd name="T18" fmla="*/ 0 w 1113"/>
                <a:gd name="T1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3" h="12">
                  <a:moveTo>
                    <a:pt x="0" y="6"/>
                  </a:moveTo>
                  <a:lnTo>
                    <a:pt x="6" y="12"/>
                  </a:lnTo>
                  <a:lnTo>
                    <a:pt x="1113" y="12"/>
                  </a:lnTo>
                  <a:lnTo>
                    <a:pt x="1113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0" name="Freeform 158"/>
            <p:cNvSpPr>
              <a:spLocks/>
            </p:cNvSpPr>
            <p:nvPr/>
          </p:nvSpPr>
          <p:spPr bwMode="auto">
            <a:xfrm>
              <a:off x="1290" y="2974"/>
              <a:ext cx="14" cy="776"/>
            </a:xfrm>
            <a:custGeom>
              <a:avLst/>
              <a:gdLst>
                <a:gd name="T0" fmla="*/ 6 w 12"/>
                <a:gd name="T1" fmla="*/ 0 h 743"/>
                <a:gd name="T2" fmla="*/ 0 w 12"/>
                <a:gd name="T3" fmla="*/ 5 h 743"/>
                <a:gd name="T4" fmla="*/ 0 w 12"/>
                <a:gd name="T5" fmla="*/ 743 h 743"/>
                <a:gd name="T6" fmla="*/ 12 w 12"/>
                <a:gd name="T7" fmla="*/ 743 h 743"/>
                <a:gd name="T8" fmla="*/ 12 w 12"/>
                <a:gd name="T9" fmla="*/ 5 h 743"/>
                <a:gd name="T10" fmla="*/ 6 w 12"/>
                <a:gd name="T11" fmla="*/ 12 h 743"/>
                <a:gd name="T12" fmla="*/ 6 w 12"/>
                <a:gd name="T13" fmla="*/ 0 h 743"/>
                <a:gd name="T14" fmla="*/ 0 w 12"/>
                <a:gd name="T15" fmla="*/ 0 h 743"/>
                <a:gd name="T16" fmla="*/ 0 w 12"/>
                <a:gd name="T17" fmla="*/ 5 h 743"/>
                <a:gd name="T18" fmla="*/ 6 w 12"/>
                <a:gd name="T1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43">
                  <a:moveTo>
                    <a:pt x="6" y="0"/>
                  </a:moveTo>
                  <a:lnTo>
                    <a:pt x="0" y="5"/>
                  </a:lnTo>
                  <a:lnTo>
                    <a:pt x="0" y="743"/>
                  </a:lnTo>
                  <a:lnTo>
                    <a:pt x="12" y="743"/>
                  </a:lnTo>
                  <a:lnTo>
                    <a:pt x="12" y="5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1" name="Freeform 159"/>
            <p:cNvSpPr>
              <a:spLocks/>
            </p:cNvSpPr>
            <p:nvPr/>
          </p:nvSpPr>
          <p:spPr bwMode="auto">
            <a:xfrm>
              <a:off x="1297" y="3634"/>
              <a:ext cx="15" cy="10"/>
            </a:xfrm>
            <a:custGeom>
              <a:avLst/>
              <a:gdLst>
                <a:gd name="T0" fmla="*/ 13 w 13"/>
                <a:gd name="T1" fmla="*/ 5 h 10"/>
                <a:gd name="T2" fmla="*/ 13 w 13"/>
                <a:gd name="T3" fmla="*/ 0 h 10"/>
                <a:gd name="T4" fmla="*/ 0 w 13"/>
                <a:gd name="T5" fmla="*/ 0 h 10"/>
                <a:gd name="T6" fmla="*/ 0 w 13"/>
                <a:gd name="T7" fmla="*/ 10 h 10"/>
                <a:gd name="T8" fmla="*/ 13 w 13"/>
                <a:gd name="T9" fmla="*/ 10 h 10"/>
                <a:gd name="T10" fmla="*/ 13 w 13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13" y="5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3" y="10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2" name="Freeform 160"/>
            <p:cNvSpPr>
              <a:spLocks/>
            </p:cNvSpPr>
            <p:nvPr/>
          </p:nvSpPr>
          <p:spPr bwMode="auto">
            <a:xfrm>
              <a:off x="1297" y="3523"/>
              <a:ext cx="33" cy="12"/>
            </a:xfrm>
            <a:custGeom>
              <a:avLst/>
              <a:gdLst>
                <a:gd name="T0" fmla="*/ 28 w 28"/>
                <a:gd name="T1" fmla="*/ 6 h 11"/>
                <a:gd name="T2" fmla="*/ 28 w 28"/>
                <a:gd name="T3" fmla="*/ 0 h 11"/>
                <a:gd name="T4" fmla="*/ 0 w 28"/>
                <a:gd name="T5" fmla="*/ 0 h 11"/>
                <a:gd name="T6" fmla="*/ 0 w 28"/>
                <a:gd name="T7" fmla="*/ 11 h 11"/>
                <a:gd name="T8" fmla="*/ 28 w 28"/>
                <a:gd name="T9" fmla="*/ 11 h 11"/>
                <a:gd name="T10" fmla="*/ 28 w 28"/>
                <a:gd name="T11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1">
                  <a:moveTo>
                    <a:pt x="28" y="6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8" y="11"/>
                  </a:lnTo>
                  <a:lnTo>
                    <a:pt x="28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3" name="Freeform 161"/>
            <p:cNvSpPr>
              <a:spLocks/>
            </p:cNvSpPr>
            <p:nvPr/>
          </p:nvSpPr>
          <p:spPr bwMode="auto">
            <a:xfrm>
              <a:off x="1297" y="3415"/>
              <a:ext cx="15" cy="11"/>
            </a:xfrm>
            <a:custGeom>
              <a:avLst/>
              <a:gdLst>
                <a:gd name="T0" fmla="*/ 13 w 13"/>
                <a:gd name="T1" fmla="*/ 5 h 11"/>
                <a:gd name="T2" fmla="*/ 13 w 13"/>
                <a:gd name="T3" fmla="*/ 0 h 11"/>
                <a:gd name="T4" fmla="*/ 0 w 13"/>
                <a:gd name="T5" fmla="*/ 0 h 11"/>
                <a:gd name="T6" fmla="*/ 0 w 13"/>
                <a:gd name="T7" fmla="*/ 11 h 11"/>
                <a:gd name="T8" fmla="*/ 13 w 13"/>
                <a:gd name="T9" fmla="*/ 11 h 11"/>
                <a:gd name="T10" fmla="*/ 13 w 13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13" y="5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11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4" name="Freeform 162"/>
            <p:cNvSpPr>
              <a:spLocks/>
            </p:cNvSpPr>
            <p:nvPr/>
          </p:nvSpPr>
          <p:spPr bwMode="auto">
            <a:xfrm>
              <a:off x="1297" y="3304"/>
              <a:ext cx="33" cy="10"/>
            </a:xfrm>
            <a:custGeom>
              <a:avLst/>
              <a:gdLst>
                <a:gd name="T0" fmla="*/ 28 w 28"/>
                <a:gd name="T1" fmla="*/ 5 h 10"/>
                <a:gd name="T2" fmla="*/ 28 w 28"/>
                <a:gd name="T3" fmla="*/ 0 h 10"/>
                <a:gd name="T4" fmla="*/ 0 w 28"/>
                <a:gd name="T5" fmla="*/ 0 h 10"/>
                <a:gd name="T6" fmla="*/ 0 w 28"/>
                <a:gd name="T7" fmla="*/ 10 h 10"/>
                <a:gd name="T8" fmla="*/ 28 w 28"/>
                <a:gd name="T9" fmla="*/ 10 h 10"/>
                <a:gd name="T10" fmla="*/ 28 w 28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0">
                  <a:moveTo>
                    <a:pt x="28" y="5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5" name="Freeform 163"/>
            <p:cNvSpPr>
              <a:spLocks/>
            </p:cNvSpPr>
            <p:nvPr/>
          </p:nvSpPr>
          <p:spPr bwMode="auto">
            <a:xfrm>
              <a:off x="1297" y="3193"/>
              <a:ext cx="15" cy="12"/>
            </a:xfrm>
            <a:custGeom>
              <a:avLst/>
              <a:gdLst>
                <a:gd name="T0" fmla="*/ 13 w 13"/>
                <a:gd name="T1" fmla="*/ 5 h 11"/>
                <a:gd name="T2" fmla="*/ 13 w 13"/>
                <a:gd name="T3" fmla="*/ 0 h 11"/>
                <a:gd name="T4" fmla="*/ 0 w 13"/>
                <a:gd name="T5" fmla="*/ 0 h 11"/>
                <a:gd name="T6" fmla="*/ 0 w 13"/>
                <a:gd name="T7" fmla="*/ 11 h 11"/>
                <a:gd name="T8" fmla="*/ 13 w 13"/>
                <a:gd name="T9" fmla="*/ 11 h 11"/>
                <a:gd name="T10" fmla="*/ 13 w 13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13" y="5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11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6" name="Freeform 164"/>
            <p:cNvSpPr>
              <a:spLocks/>
            </p:cNvSpPr>
            <p:nvPr/>
          </p:nvSpPr>
          <p:spPr bwMode="auto">
            <a:xfrm>
              <a:off x="1297" y="3085"/>
              <a:ext cx="33" cy="11"/>
            </a:xfrm>
            <a:custGeom>
              <a:avLst/>
              <a:gdLst>
                <a:gd name="T0" fmla="*/ 28 w 28"/>
                <a:gd name="T1" fmla="*/ 5 h 11"/>
                <a:gd name="T2" fmla="*/ 28 w 28"/>
                <a:gd name="T3" fmla="*/ 0 h 11"/>
                <a:gd name="T4" fmla="*/ 0 w 28"/>
                <a:gd name="T5" fmla="*/ 0 h 11"/>
                <a:gd name="T6" fmla="*/ 0 w 28"/>
                <a:gd name="T7" fmla="*/ 11 h 11"/>
                <a:gd name="T8" fmla="*/ 28 w 28"/>
                <a:gd name="T9" fmla="*/ 11 h 11"/>
                <a:gd name="T10" fmla="*/ 28 w 28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1">
                  <a:moveTo>
                    <a:pt x="28" y="5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8" y="11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7" name="Freeform 165"/>
            <p:cNvSpPr>
              <a:spLocks/>
            </p:cNvSpPr>
            <p:nvPr/>
          </p:nvSpPr>
          <p:spPr bwMode="auto">
            <a:xfrm>
              <a:off x="1419" y="3722"/>
              <a:ext cx="13" cy="28"/>
            </a:xfrm>
            <a:custGeom>
              <a:avLst/>
              <a:gdLst>
                <a:gd name="T0" fmla="*/ 6 w 11"/>
                <a:gd name="T1" fmla="*/ 0 h 27"/>
                <a:gd name="T2" fmla="*/ 0 w 11"/>
                <a:gd name="T3" fmla="*/ 0 h 27"/>
                <a:gd name="T4" fmla="*/ 0 w 11"/>
                <a:gd name="T5" fmla="*/ 27 h 27"/>
                <a:gd name="T6" fmla="*/ 11 w 11"/>
                <a:gd name="T7" fmla="*/ 27 h 27"/>
                <a:gd name="T8" fmla="*/ 11 w 11"/>
                <a:gd name="T9" fmla="*/ 0 h 27"/>
                <a:gd name="T10" fmla="*/ 6 w 11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7">
                  <a:moveTo>
                    <a:pt x="6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1" y="27"/>
                  </a:lnTo>
                  <a:lnTo>
                    <a:pt x="11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8" name="Freeform 166"/>
            <p:cNvSpPr>
              <a:spLocks/>
            </p:cNvSpPr>
            <p:nvPr/>
          </p:nvSpPr>
          <p:spPr bwMode="auto">
            <a:xfrm>
              <a:off x="1548" y="3736"/>
              <a:ext cx="13" cy="14"/>
            </a:xfrm>
            <a:custGeom>
              <a:avLst/>
              <a:gdLst>
                <a:gd name="T0" fmla="*/ 5 w 11"/>
                <a:gd name="T1" fmla="*/ 0 h 13"/>
                <a:gd name="T2" fmla="*/ 0 w 11"/>
                <a:gd name="T3" fmla="*/ 0 h 13"/>
                <a:gd name="T4" fmla="*/ 0 w 11"/>
                <a:gd name="T5" fmla="*/ 13 h 13"/>
                <a:gd name="T6" fmla="*/ 11 w 11"/>
                <a:gd name="T7" fmla="*/ 13 h 13"/>
                <a:gd name="T8" fmla="*/ 11 w 11"/>
                <a:gd name="T9" fmla="*/ 0 h 13"/>
                <a:gd name="T10" fmla="*/ 5 w 11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5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9" name="Freeform 167"/>
            <p:cNvSpPr>
              <a:spLocks/>
            </p:cNvSpPr>
            <p:nvPr/>
          </p:nvSpPr>
          <p:spPr bwMode="auto">
            <a:xfrm>
              <a:off x="1676" y="3722"/>
              <a:ext cx="13" cy="28"/>
            </a:xfrm>
            <a:custGeom>
              <a:avLst/>
              <a:gdLst>
                <a:gd name="T0" fmla="*/ 6 w 12"/>
                <a:gd name="T1" fmla="*/ 0 h 27"/>
                <a:gd name="T2" fmla="*/ 0 w 12"/>
                <a:gd name="T3" fmla="*/ 0 h 27"/>
                <a:gd name="T4" fmla="*/ 0 w 12"/>
                <a:gd name="T5" fmla="*/ 27 h 27"/>
                <a:gd name="T6" fmla="*/ 12 w 12"/>
                <a:gd name="T7" fmla="*/ 27 h 27"/>
                <a:gd name="T8" fmla="*/ 12 w 12"/>
                <a:gd name="T9" fmla="*/ 0 h 27"/>
                <a:gd name="T10" fmla="*/ 6 w 12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7">
                  <a:moveTo>
                    <a:pt x="6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0" name="Freeform 168"/>
            <p:cNvSpPr>
              <a:spLocks/>
            </p:cNvSpPr>
            <p:nvPr/>
          </p:nvSpPr>
          <p:spPr bwMode="auto">
            <a:xfrm>
              <a:off x="1803" y="3736"/>
              <a:ext cx="15" cy="14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0 h 13"/>
                <a:gd name="T4" fmla="*/ 0 w 13"/>
                <a:gd name="T5" fmla="*/ 13 h 13"/>
                <a:gd name="T6" fmla="*/ 13 w 13"/>
                <a:gd name="T7" fmla="*/ 13 h 13"/>
                <a:gd name="T8" fmla="*/ 13 w 13"/>
                <a:gd name="T9" fmla="*/ 0 h 13"/>
                <a:gd name="T10" fmla="*/ 6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1" name="Freeform 169"/>
            <p:cNvSpPr>
              <a:spLocks/>
            </p:cNvSpPr>
            <p:nvPr/>
          </p:nvSpPr>
          <p:spPr bwMode="auto">
            <a:xfrm>
              <a:off x="1933" y="3722"/>
              <a:ext cx="15" cy="28"/>
            </a:xfrm>
            <a:custGeom>
              <a:avLst/>
              <a:gdLst>
                <a:gd name="T0" fmla="*/ 6 w 13"/>
                <a:gd name="T1" fmla="*/ 0 h 27"/>
                <a:gd name="T2" fmla="*/ 0 w 13"/>
                <a:gd name="T3" fmla="*/ 0 h 27"/>
                <a:gd name="T4" fmla="*/ 0 w 13"/>
                <a:gd name="T5" fmla="*/ 27 h 27"/>
                <a:gd name="T6" fmla="*/ 13 w 13"/>
                <a:gd name="T7" fmla="*/ 27 h 27"/>
                <a:gd name="T8" fmla="*/ 13 w 13"/>
                <a:gd name="T9" fmla="*/ 0 h 27"/>
                <a:gd name="T10" fmla="*/ 6 w 13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7">
                  <a:moveTo>
                    <a:pt x="6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3" y="27"/>
                  </a:lnTo>
                  <a:lnTo>
                    <a:pt x="1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2" name="Freeform 170"/>
            <p:cNvSpPr>
              <a:spLocks/>
            </p:cNvSpPr>
            <p:nvPr/>
          </p:nvSpPr>
          <p:spPr bwMode="auto">
            <a:xfrm>
              <a:off x="2062" y="3736"/>
              <a:ext cx="14" cy="14"/>
            </a:xfrm>
            <a:custGeom>
              <a:avLst/>
              <a:gdLst>
                <a:gd name="T0" fmla="*/ 5 w 12"/>
                <a:gd name="T1" fmla="*/ 0 h 13"/>
                <a:gd name="T2" fmla="*/ 0 w 12"/>
                <a:gd name="T3" fmla="*/ 0 h 13"/>
                <a:gd name="T4" fmla="*/ 0 w 12"/>
                <a:gd name="T5" fmla="*/ 13 h 13"/>
                <a:gd name="T6" fmla="*/ 12 w 12"/>
                <a:gd name="T7" fmla="*/ 13 h 13"/>
                <a:gd name="T8" fmla="*/ 12 w 12"/>
                <a:gd name="T9" fmla="*/ 0 h 13"/>
                <a:gd name="T10" fmla="*/ 5 w 12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5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2" y="13"/>
                  </a:lnTo>
                  <a:lnTo>
                    <a:pt x="1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3" name="Freeform 171"/>
            <p:cNvSpPr>
              <a:spLocks/>
            </p:cNvSpPr>
            <p:nvPr/>
          </p:nvSpPr>
          <p:spPr bwMode="auto">
            <a:xfrm>
              <a:off x="2190" y="3722"/>
              <a:ext cx="13" cy="28"/>
            </a:xfrm>
            <a:custGeom>
              <a:avLst/>
              <a:gdLst>
                <a:gd name="T0" fmla="*/ 7 w 12"/>
                <a:gd name="T1" fmla="*/ 0 h 27"/>
                <a:gd name="T2" fmla="*/ 0 w 12"/>
                <a:gd name="T3" fmla="*/ 0 h 27"/>
                <a:gd name="T4" fmla="*/ 0 w 12"/>
                <a:gd name="T5" fmla="*/ 27 h 27"/>
                <a:gd name="T6" fmla="*/ 12 w 12"/>
                <a:gd name="T7" fmla="*/ 27 h 27"/>
                <a:gd name="T8" fmla="*/ 12 w 12"/>
                <a:gd name="T9" fmla="*/ 0 h 27"/>
                <a:gd name="T10" fmla="*/ 7 w 12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7">
                  <a:moveTo>
                    <a:pt x="7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12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4" name="Freeform 172"/>
            <p:cNvSpPr>
              <a:spLocks/>
            </p:cNvSpPr>
            <p:nvPr/>
          </p:nvSpPr>
          <p:spPr bwMode="auto">
            <a:xfrm>
              <a:off x="2319" y="3736"/>
              <a:ext cx="13" cy="14"/>
            </a:xfrm>
            <a:custGeom>
              <a:avLst/>
              <a:gdLst>
                <a:gd name="T0" fmla="*/ 5 w 11"/>
                <a:gd name="T1" fmla="*/ 0 h 13"/>
                <a:gd name="T2" fmla="*/ 0 w 11"/>
                <a:gd name="T3" fmla="*/ 0 h 13"/>
                <a:gd name="T4" fmla="*/ 0 w 11"/>
                <a:gd name="T5" fmla="*/ 13 h 13"/>
                <a:gd name="T6" fmla="*/ 11 w 11"/>
                <a:gd name="T7" fmla="*/ 13 h 13"/>
                <a:gd name="T8" fmla="*/ 11 w 11"/>
                <a:gd name="T9" fmla="*/ 0 h 13"/>
                <a:gd name="T10" fmla="*/ 5 w 11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5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5" name="Freeform 173"/>
            <p:cNvSpPr>
              <a:spLocks/>
            </p:cNvSpPr>
            <p:nvPr/>
          </p:nvSpPr>
          <p:spPr bwMode="auto">
            <a:xfrm>
              <a:off x="2447" y="3722"/>
              <a:ext cx="14" cy="28"/>
            </a:xfrm>
            <a:custGeom>
              <a:avLst/>
              <a:gdLst>
                <a:gd name="T0" fmla="*/ 6 w 12"/>
                <a:gd name="T1" fmla="*/ 0 h 27"/>
                <a:gd name="T2" fmla="*/ 0 w 12"/>
                <a:gd name="T3" fmla="*/ 0 h 27"/>
                <a:gd name="T4" fmla="*/ 0 w 12"/>
                <a:gd name="T5" fmla="*/ 27 h 27"/>
                <a:gd name="T6" fmla="*/ 12 w 12"/>
                <a:gd name="T7" fmla="*/ 27 h 27"/>
                <a:gd name="T8" fmla="*/ 12 w 12"/>
                <a:gd name="T9" fmla="*/ 0 h 27"/>
                <a:gd name="T10" fmla="*/ 6 w 12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7">
                  <a:moveTo>
                    <a:pt x="6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6" name="Freeform 174"/>
            <p:cNvSpPr>
              <a:spLocks/>
            </p:cNvSpPr>
            <p:nvPr/>
          </p:nvSpPr>
          <p:spPr bwMode="auto">
            <a:xfrm>
              <a:off x="1419" y="2979"/>
              <a:ext cx="13" cy="28"/>
            </a:xfrm>
            <a:custGeom>
              <a:avLst/>
              <a:gdLst>
                <a:gd name="T0" fmla="*/ 6 w 11"/>
                <a:gd name="T1" fmla="*/ 26 h 26"/>
                <a:gd name="T2" fmla="*/ 11 w 11"/>
                <a:gd name="T3" fmla="*/ 26 h 26"/>
                <a:gd name="T4" fmla="*/ 11 w 11"/>
                <a:gd name="T5" fmla="*/ 0 h 26"/>
                <a:gd name="T6" fmla="*/ 0 w 11"/>
                <a:gd name="T7" fmla="*/ 0 h 26"/>
                <a:gd name="T8" fmla="*/ 0 w 11"/>
                <a:gd name="T9" fmla="*/ 26 h 26"/>
                <a:gd name="T10" fmla="*/ 6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6" y="26"/>
                  </a:moveTo>
                  <a:lnTo>
                    <a:pt x="11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7" name="Freeform 175"/>
            <p:cNvSpPr>
              <a:spLocks/>
            </p:cNvSpPr>
            <p:nvPr/>
          </p:nvSpPr>
          <p:spPr bwMode="auto">
            <a:xfrm>
              <a:off x="1548" y="2979"/>
              <a:ext cx="13" cy="14"/>
            </a:xfrm>
            <a:custGeom>
              <a:avLst/>
              <a:gdLst>
                <a:gd name="T0" fmla="*/ 5 w 11"/>
                <a:gd name="T1" fmla="*/ 13 h 13"/>
                <a:gd name="T2" fmla="*/ 11 w 11"/>
                <a:gd name="T3" fmla="*/ 13 h 13"/>
                <a:gd name="T4" fmla="*/ 11 w 11"/>
                <a:gd name="T5" fmla="*/ 0 h 13"/>
                <a:gd name="T6" fmla="*/ 0 w 11"/>
                <a:gd name="T7" fmla="*/ 0 h 13"/>
                <a:gd name="T8" fmla="*/ 0 w 11"/>
                <a:gd name="T9" fmla="*/ 13 h 13"/>
                <a:gd name="T10" fmla="*/ 5 w 11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5" y="13"/>
                  </a:moveTo>
                  <a:lnTo>
                    <a:pt x="11" y="13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8" name="Freeform 176"/>
            <p:cNvSpPr>
              <a:spLocks/>
            </p:cNvSpPr>
            <p:nvPr/>
          </p:nvSpPr>
          <p:spPr bwMode="auto">
            <a:xfrm>
              <a:off x="1676" y="2979"/>
              <a:ext cx="13" cy="28"/>
            </a:xfrm>
            <a:custGeom>
              <a:avLst/>
              <a:gdLst>
                <a:gd name="T0" fmla="*/ 6 w 12"/>
                <a:gd name="T1" fmla="*/ 26 h 26"/>
                <a:gd name="T2" fmla="*/ 12 w 12"/>
                <a:gd name="T3" fmla="*/ 26 h 26"/>
                <a:gd name="T4" fmla="*/ 12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6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6" y="26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79" name="Freeform 177"/>
            <p:cNvSpPr>
              <a:spLocks/>
            </p:cNvSpPr>
            <p:nvPr/>
          </p:nvSpPr>
          <p:spPr bwMode="auto">
            <a:xfrm>
              <a:off x="1803" y="2979"/>
              <a:ext cx="15" cy="14"/>
            </a:xfrm>
            <a:custGeom>
              <a:avLst/>
              <a:gdLst>
                <a:gd name="T0" fmla="*/ 6 w 13"/>
                <a:gd name="T1" fmla="*/ 13 h 13"/>
                <a:gd name="T2" fmla="*/ 13 w 13"/>
                <a:gd name="T3" fmla="*/ 13 h 13"/>
                <a:gd name="T4" fmla="*/ 13 w 13"/>
                <a:gd name="T5" fmla="*/ 0 h 13"/>
                <a:gd name="T6" fmla="*/ 0 w 13"/>
                <a:gd name="T7" fmla="*/ 0 h 13"/>
                <a:gd name="T8" fmla="*/ 0 w 13"/>
                <a:gd name="T9" fmla="*/ 13 h 13"/>
                <a:gd name="T10" fmla="*/ 6 w 1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0" name="Freeform 178"/>
            <p:cNvSpPr>
              <a:spLocks/>
            </p:cNvSpPr>
            <p:nvPr/>
          </p:nvSpPr>
          <p:spPr bwMode="auto">
            <a:xfrm>
              <a:off x="1933" y="2979"/>
              <a:ext cx="15" cy="30"/>
            </a:xfrm>
            <a:custGeom>
              <a:avLst/>
              <a:gdLst>
                <a:gd name="T0" fmla="*/ 6 w 13"/>
                <a:gd name="T1" fmla="*/ 28 h 28"/>
                <a:gd name="T2" fmla="*/ 13 w 13"/>
                <a:gd name="T3" fmla="*/ 28 h 28"/>
                <a:gd name="T4" fmla="*/ 11 w 13"/>
                <a:gd name="T5" fmla="*/ 0 h 28"/>
                <a:gd name="T6" fmla="*/ 0 w 13"/>
                <a:gd name="T7" fmla="*/ 1 h 28"/>
                <a:gd name="T8" fmla="*/ 0 w 13"/>
                <a:gd name="T9" fmla="*/ 28 h 28"/>
                <a:gd name="T10" fmla="*/ 6 w 13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8">
                  <a:moveTo>
                    <a:pt x="6" y="28"/>
                  </a:moveTo>
                  <a:lnTo>
                    <a:pt x="13" y="28"/>
                  </a:lnTo>
                  <a:lnTo>
                    <a:pt x="11" y="0"/>
                  </a:lnTo>
                  <a:lnTo>
                    <a:pt x="0" y="1"/>
                  </a:lnTo>
                  <a:lnTo>
                    <a:pt x="0" y="28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1" name="Freeform 179"/>
            <p:cNvSpPr>
              <a:spLocks/>
            </p:cNvSpPr>
            <p:nvPr/>
          </p:nvSpPr>
          <p:spPr bwMode="auto">
            <a:xfrm>
              <a:off x="2062" y="2979"/>
              <a:ext cx="14" cy="14"/>
            </a:xfrm>
            <a:custGeom>
              <a:avLst/>
              <a:gdLst>
                <a:gd name="T0" fmla="*/ 5 w 12"/>
                <a:gd name="T1" fmla="*/ 13 h 13"/>
                <a:gd name="T2" fmla="*/ 12 w 12"/>
                <a:gd name="T3" fmla="*/ 13 h 13"/>
                <a:gd name="T4" fmla="*/ 12 w 12"/>
                <a:gd name="T5" fmla="*/ 0 h 13"/>
                <a:gd name="T6" fmla="*/ 0 w 12"/>
                <a:gd name="T7" fmla="*/ 0 h 13"/>
                <a:gd name="T8" fmla="*/ 0 w 12"/>
                <a:gd name="T9" fmla="*/ 13 h 13"/>
                <a:gd name="T10" fmla="*/ 5 w 12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5" y="13"/>
                  </a:moveTo>
                  <a:lnTo>
                    <a:pt x="12" y="13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2" name="Freeform 180"/>
            <p:cNvSpPr>
              <a:spLocks/>
            </p:cNvSpPr>
            <p:nvPr/>
          </p:nvSpPr>
          <p:spPr bwMode="auto">
            <a:xfrm>
              <a:off x="2190" y="2979"/>
              <a:ext cx="13" cy="28"/>
            </a:xfrm>
            <a:custGeom>
              <a:avLst/>
              <a:gdLst>
                <a:gd name="T0" fmla="*/ 7 w 12"/>
                <a:gd name="T1" fmla="*/ 26 h 26"/>
                <a:gd name="T2" fmla="*/ 12 w 12"/>
                <a:gd name="T3" fmla="*/ 26 h 26"/>
                <a:gd name="T4" fmla="*/ 12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7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7" y="26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3" name="Freeform 181"/>
            <p:cNvSpPr>
              <a:spLocks/>
            </p:cNvSpPr>
            <p:nvPr/>
          </p:nvSpPr>
          <p:spPr bwMode="auto">
            <a:xfrm>
              <a:off x="2320" y="2979"/>
              <a:ext cx="12" cy="14"/>
            </a:xfrm>
            <a:custGeom>
              <a:avLst/>
              <a:gdLst>
                <a:gd name="T0" fmla="*/ 5 w 11"/>
                <a:gd name="T1" fmla="*/ 13 h 13"/>
                <a:gd name="T2" fmla="*/ 11 w 11"/>
                <a:gd name="T3" fmla="*/ 13 h 13"/>
                <a:gd name="T4" fmla="*/ 11 w 11"/>
                <a:gd name="T5" fmla="*/ 0 h 13"/>
                <a:gd name="T6" fmla="*/ 0 w 11"/>
                <a:gd name="T7" fmla="*/ 0 h 13"/>
                <a:gd name="T8" fmla="*/ 0 w 11"/>
                <a:gd name="T9" fmla="*/ 13 h 13"/>
                <a:gd name="T10" fmla="*/ 5 w 11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5" y="13"/>
                  </a:moveTo>
                  <a:lnTo>
                    <a:pt x="11" y="13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4" name="Freeform 182"/>
            <p:cNvSpPr>
              <a:spLocks/>
            </p:cNvSpPr>
            <p:nvPr/>
          </p:nvSpPr>
          <p:spPr bwMode="auto">
            <a:xfrm>
              <a:off x="2447" y="2979"/>
              <a:ext cx="14" cy="28"/>
            </a:xfrm>
            <a:custGeom>
              <a:avLst/>
              <a:gdLst>
                <a:gd name="T0" fmla="*/ 6 w 12"/>
                <a:gd name="T1" fmla="*/ 26 h 26"/>
                <a:gd name="T2" fmla="*/ 12 w 12"/>
                <a:gd name="T3" fmla="*/ 26 h 26"/>
                <a:gd name="T4" fmla="*/ 12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6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6" y="26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5" name="Freeform 183"/>
            <p:cNvSpPr>
              <a:spLocks/>
            </p:cNvSpPr>
            <p:nvPr/>
          </p:nvSpPr>
          <p:spPr bwMode="auto">
            <a:xfrm>
              <a:off x="2552" y="3085"/>
              <a:ext cx="31" cy="11"/>
            </a:xfrm>
            <a:custGeom>
              <a:avLst/>
              <a:gdLst>
                <a:gd name="T0" fmla="*/ 0 w 27"/>
                <a:gd name="T1" fmla="*/ 5 h 11"/>
                <a:gd name="T2" fmla="*/ 0 w 27"/>
                <a:gd name="T3" fmla="*/ 11 h 11"/>
                <a:gd name="T4" fmla="*/ 27 w 27"/>
                <a:gd name="T5" fmla="*/ 11 h 11"/>
                <a:gd name="T6" fmla="*/ 27 w 27"/>
                <a:gd name="T7" fmla="*/ 0 h 11"/>
                <a:gd name="T8" fmla="*/ 0 w 27"/>
                <a:gd name="T9" fmla="*/ 0 h 11"/>
                <a:gd name="T10" fmla="*/ 0 w 27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1">
                  <a:moveTo>
                    <a:pt x="0" y="5"/>
                  </a:moveTo>
                  <a:lnTo>
                    <a:pt x="0" y="11"/>
                  </a:lnTo>
                  <a:lnTo>
                    <a:pt x="27" y="11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6" name="Freeform 184"/>
            <p:cNvSpPr>
              <a:spLocks/>
            </p:cNvSpPr>
            <p:nvPr/>
          </p:nvSpPr>
          <p:spPr bwMode="auto">
            <a:xfrm>
              <a:off x="2568" y="3193"/>
              <a:ext cx="15" cy="12"/>
            </a:xfrm>
            <a:custGeom>
              <a:avLst/>
              <a:gdLst>
                <a:gd name="T0" fmla="*/ 0 w 13"/>
                <a:gd name="T1" fmla="*/ 5 h 11"/>
                <a:gd name="T2" fmla="*/ 0 w 13"/>
                <a:gd name="T3" fmla="*/ 11 h 11"/>
                <a:gd name="T4" fmla="*/ 13 w 13"/>
                <a:gd name="T5" fmla="*/ 11 h 11"/>
                <a:gd name="T6" fmla="*/ 13 w 13"/>
                <a:gd name="T7" fmla="*/ 0 h 11"/>
                <a:gd name="T8" fmla="*/ 0 w 13"/>
                <a:gd name="T9" fmla="*/ 0 h 11"/>
                <a:gd name="T10" fmla="*/ 0 w 13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0" y="5"/>
                  </a:moveTo>
                  <a:lnTo>
                    <a:pt x="0" y="11"/>
                  </a:ln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7" name="Freeform 185"/>
            <p:cNvSpPr>
              <a:spLocks/>
            </p:cNvSpPr>
            <p:nvPr/>
          </p:nvSpPr>
          <p:spPr bwMode="auto">
            <a:xfrm>
              <a:off x="2552" y="3304"/>
              <a:ext cx="31" cy="10"/>
            </a:xfrm>
            <a:custGeom>
              <a:avLst/>
              <a:gdLst>
                <a:gd name="T0" fmla="*/ 0 w 27"/>
                <a:gd name="T1" fmla="*/ 5 h 10"/>
                <a:gd name="T2" fmla="*/ 0 w 27"/>
                <a:gd name="T3" fmla="*/ 10 h 10"/>
                <a:gd name="T4" fmla="*/ 27 w 27"/>
                <a:gd name="T5" fmla="*/ 10 h 10"/>
                <a:gd name="T6" fmla="*/ 27 w 27"/>
                <a:gd name="T7" fmla="*/ 0 h 10"/>
                <a:gd name="T8" fmla="*/ 0 w 27"/>
                <a:gd name="T9" fmla="*/ 0 h 10"/>
                <a:gd name="T10" fmla="*/ 0 w 27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0">
                  <a:moveTo>
                    <a:pt x="0" y="5"/>
                  </a:moveTo>
                  <a:lnTo>
                    <a:pt x="0" y="10"/>
                  </a:lnTo>
                  <a:lnTo>
                    <a:pt x="27" y="10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8" name="Freeform 186"/>
            <p:cNvSpPr>
              <a:spLocks/>
            </p:cNvSpPr>
            <p:nvPr/>
          </p:nvSpPr>
          <p:spPr bwMode="auto">
            <a:xfrm>
              <a:off x="2568" y="3415"/>
              <a:ext cx="15" cy="11"/>
            </a:xfrm>
            <a:custGeom>
              <a:avLst/>
              <a:gdLst>
                <a:gd name="T0" fmla="*/ 0 w 13"/>
                <a:gd name="T1" fmla="*/ 5 h 11"/>
                <a:gd name="T2" fmla="*/ 0 w 13"/>
                <a:gd name="T3" fmla="*/ 11 h 11"/>
                <a:gd name="T4" fmla="*/ 13 w 13"/>
                <a:gd name="T5" fmla="*/ 11 h 11"/>
                <a:gd name="T6" fmla="*/ 13 w 13"/>
                <a:gd name="T7" fmla="*/ 0 h 11"/>
                <a:gd name="T8" fmla="*/ 0 w 13"/>
                <a:gd name="T9" fmla="*/ 0 h 11"/>
                <a:gd name="T10" fmla="*/ 0 w 13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0" y="5"/>
                  </a:moveTo>
                  <a:lnTo>
                    <a:pt x="0" y="11"/>
                  </a:ln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89" name="Freeform 187"/>
            <p:cNvSpPr>
              <a:spLocks/>
            </p:cNvSpPr>
            <p:nvPr/>
          </p:nvSpPr>
          <p:spPr bwMode="auto">
            <a:xfrm>
              <a:off x="2552" y="3523"/>
              <a:ext cx="31" cy="12"/>
            </a:xfrm>
            <a:custGeom>
              <a:avLst/>
              <a:gdLst>
                <a:gd name="T0" fmla="*/ 0 w 27"/>
                <a:gd name="T1" fmla="*/ 6 h 11"/>
                <a:gd name="T2" fmla="*/ 0 w 27"/>
                <a:gd name="T3" fmla="*/ 11 h 11"/>
                <a:gd name="T4" fmla="*/ 27 w 27"/>
                <a:gd name="T5" fmla="*/ 11 h 11"/>
                <a:gd name="T6" fmla="*/ 27 w 27"/>
                <a:gd name="T7" fmla="*/ 0 h 11"/>
                <a:gd name="T8" fmla="*/ 0 w 27"/>
                <a:gd name="T9" fmla="*/ 0 h 11"/>
                <a:gd name="T10" fmla="*/ 0 w 27"/>
                <a:gd name="T11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1">
                  <a:moveTo>
                    <a:pt x="0" y="6"/>
                  </a:moveTo>
                  <a:lnTo>
                    <a:pt x="0" y="11"/>
                  </a:lnTo>
                  <a:lnTo>
                    <a:pt x="27" y="11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0" name="Freeform 188"/>
            <p:cNvSpPr>
              <a:spLocks/>
            </p:cNvSpPr>
            <p:nvPr/>
          </p:nvSpPr>
          <p:spPr bwMode="auto">
            <a:xfrm>
              <a:off x="2568" y="3634"/>
              <a:ext cx="15" cy="10"/>
            </a:xfrm>
            <a:custGeom>
              <a:avLst/>
              <a:gdLst>
                <a:gd name="T0" fmla="*/ 0 w 13"/>
                <a:gd name="T1" fmla="*/ 5 h 10"/>
                <a:gd name="T2" fmla="*/ 0 w 13"/>
                <a:gd name="T3" fmla="*/ 10 h 10"/>
                <a:gd name="T4" fmla="*/ 13 w 13"/>
                <a:gd name="T5" fmla="*/ 10 h 10"/>
                <a:gd name="T6" fmla="*/ 13 w 13"/>
                <a:gd name="T7" fmla="*/ 0 h 10"/>
                <a:gd name="T8" fmla="*/ 0 w 13"/>
                <a:gd name="T9" fmla="*/ 0 h 10"/>
                <a:gd name="T10" fmla="*/ 0 w 13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0" y="5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1" name="Rectangle 189"/>
            <p:cNvSpPr>
              <a:spLocks noChangeArrowheads="1"/>
            </p:cNvSpPr>
            <p:nvPr/>
          </p:nvSpPr>
          <p:spPr bwMode="auto">
            <a:xfrm>
              <a:off x="2274" y="3045"/>
              <a:ext cx="102" cy="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2" name="Rectangle 190"/>
            <p:cNvSpPr>
              <a:spLocks noChangeArrowheads="1"/>
            </p:cNvSpPr>
            <p:nvPr/>
          </p:nvSpPr>
          <p:spPr bwMode="auto">
            <a:xfrm>
              <a:off x="2274" y="3045"/>
              <a:ext cx="102" cy="8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3" name="Rectangle 191"/>
            <p:cNvSpPr>
              <a:spLocks noChangeArrowheads="1"/>
            </p:cNvSpPr>
            <p:nvPr/>
          </p:nvSpPr>
          <p:spPr bwMode="auto">
            <a:xfrm>
              <a:off x="2134" y="3145"/>
              <a:ext cx="128" cy="1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4" name="Rectangle 192"/>
            <p:cNvSpPr>
              <a:spLocks noChangeArrowheads="1"/>
            </p:cNvSpPr>
            <p:nvPr/>
          </p:nvSpPr>
          <p:spPr bwMode="auto">
            <a:xfrm>
              <a:off x="2134" y="3145"/>
              <a:ext cx="128" cy="11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5" name="Rectangle 193"/>
            <p:cNvSpPr>
              <a:spLocks noChangeArrowheads="1"/>
            </p:cNvSpPr>
            <p:nvPr/>
          </p:nvSpPr>
          <p:spPr bwMode="auto">
            <a:xfrm>
              <a:off x="1876" y="3255"/>
              <a:ext cx="128" cy="109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6" name="Rectangle 194"/>
            <p:cNvSpPr>
              <a:spLocks noChangeArrowheads="1"/>
            </p:cNvSpPr>
            <p:nvPr/>
          </p:nvSpPr>
          <p:spPr bwMode="auto">
            <a:xfrm>
              <a:off x="1876" y="3255"/>
              <a:ext cx="128" cy="10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7" name="Rectangle 195"/>
            <p:cNvSpPr>
              <a:spLocks noChangeArrowheads="1"/>
            </p:cNvSpPr>
            <p:nvPr/>
          </p:nvSpPr>
          <p:spPr bwMode="auto">
            <a:xfrm>
              <a:off x="1630" y="3375"/>
              <a:ext cx="105" cy="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8" name="Rectangle 196"/>
            <p:cNvSpPr>
              <a:spLocks noChangeArrowheads="1"/>
            </p:cNvSpPr>
            <p:nvPr/>
          </p:nvSpPr>
          <p:spPr bwMode="auto">
            <a:xfrm>
              <a:off x="1630" y="3375"/>
              <a:ext cx="105" cy="8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99" name="Rectangle 197"/>
            <p:cNvSpPr>
              <a:spLocks noChangeArrowheads="1"/>
            </p:cNvSpPr>
            <p:nvPr/>
          </p:nvSpPr>
          <p:spPr bwMode="auto">
            <a:xfrm>
              <a:off x="2422" y="3063"/>
              <a:ext cx="63" cy="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00" name="Rectangle 198"/>
            <p:cNvSpPr>
              <a:spLocks noChangeArrowheads="1"/>
            </p:cNvSpPr>
            <p:nvPr/>
          </p:nvSpPr>
          <p:spPr bwMode="auto">
            <a:xfrm>
              <a:off x="2422" y="3063"/>
              <a:ext cx="63" cy="5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01" name="Rectangle 199"/>
            <p:cNvSpPr>
              <a:spLocks noChangeArrowheads="1"/>
            </p:cNvSpPr>
            <p:nvPr/>
          </p:nvSpPr>
          <p:spPr bwMode="auto">
            <a:xfrm>
              <a:off x="2041" y="3177"/>
              <a:ext cx="55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02" name="Rectangle 200"/>
            <p:cNvSpPr>
              <a:spLocks noChangeArrowheads="1"/>
            </p:cNvSpPr>
            <p:nvPr/>
          </p:nvSpPr>
          <p:spPr bwMode="auto">
            <a:xfrm>
              <a:off x="2041" y="3177"/>
              <a:ext cx="55" cy="4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03" name="Rectangle 201"/>
            <p:cNvSpPr>
              <a:spLocks noChangeArrowheads="1"/>
            </p:cNvSpPr>
            <p:nvPr/>
          </p:nvSpPr>
          <p:spPr bwMode="auto">
            <a:xfrm>
              <a:off x="2056" y="3301"/>
              <a:ext cx="25" cy="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04" name="Rectangle 202"/>
            <p:cNvSpPr>
              <a:spLocks noChangeArrowheads="1"/>
            </p:cNvSpPr>
            <p:nvPr/>
          </p:nvSpPr>
          <p:spPr bwMode="auto">
            <a:xfrm>
              <a:off x="2056" y="3301"/>
              <a:ext cx="25" cy="1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05" name="Rectangle 203"/>
            <p:cNvSpPr>
              <a:spLocks noChangeArrowheads="1"/>
            </p:cNvSpPr>
            <p:nvPr/>
          </p:nvSpPr>
          <p:spPr bwMode="auto">
            <a:xfrm>
              <a:off x="2320" y="3194"/>
              <a:ext cx="12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06" name="Rectangle 204"/>
            <p:cNvSpPr>
              <a:spLocks noChangeArrowheads="1"/>
            </p:cNvSpPr>
            <p:nvPr/>
          </p:nvSpPr>
          <p:spPr bwMode="auto">
            <a:xfrm>
              <a:off x="2320" y="3194"/>
              <a:ext cx="12" cy="1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07" name="Rectangle 205"/>
            <p:cNvSpPr>
              <a:spLocks noChangeArrowheads="1"/>
            </p:cNvSpPr>
            <p:nvPr/>
          </p:nvSpPr>
          <p:spPr bwMode="auto">
            <a:xfrm>
              <a:off x="1799" y="3299"/>
              <a:ext cx="25" cy="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08" name="Rectangle 206"/>
            <p:cNvSpPr>
              <a:spLocks noChangeArrowheads="1"/>
            </p:cNvSpPr>
            <p:nvPr/>
          </p:nvSpPr>
          <p:spPr bwMode="auto">
            <a:xfrm>
              <a:off x="1799" y="3299"/>
              <a:ext cx="25" cy="2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09" name="Rectangle 207"/>
            <p:cNvSpPr>
              <a:spLocks noChangeArrowheads="1"/>
            </p:cNvSpPr>
            <p:nvPr/>
          </p:nvSpPr>
          <p:spPr bwMode="auto">
            <a:xfrm>
              <a:off x="1790" y="3402"/>
              <a:ext cx="4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0" name="Rectangle 208"/>
            <p:cNvSpPr>
              <a:spLocks noChangeArrowheads="1"/>
            </p:cNvSpPr>
            <p:nvPr/>
          </p:nvSpPr>
          <p:spPr bwMode="auto">
            <a:xfrm>
              <a:off x="1790" y="3402"/>
              <a:ext cx="42" cy="3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1" name="Rectangle 209"/>
            <p:cNvSpPr>
              <a:spLocks noChangeArrowheads="1"/>
            </p:cNvSpPr>
            <p:nvPr/>
          </p:nvSpPr>
          <p:spPr bwMode="auto">
            <a:xfrm>
              <a:off x="1546" y="3411"/>
              <a:ext cx="16" cy="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2" name="Rectangle 210"/>
            <p:cNvSpPr>
              <a:spLocks noChangeArrowheads="1"/>
            </p:cNvSpPr>
            <p:nvPr/>
          </p:nvSpPr>
          <p:spPr bwMode="auto">
            <a:xfrm>
              <a:off x="1546" y="3411"/>
              <a:ext cx="16" cy="1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3" name="Rectangle 211"/>
            <p:cNvSpPr>
              <a:spLocks noChangeArrowheads="1"/>
            </p:cNvSpPr>
            <p:nvPr/>
          </p:nvSpPr>
          <p:spPr bwMode="auto">
            <a:xfrm>
              <a:off x="1524" y="3503"/>
              <a:ext cx="60" cy="5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4" name="Rectangle 212"/>
            <p:cNvSpPr>
              <a:spLocks noChangeArrowheads="1"/>
            </p:cNvSpPr>
            <p:nvPr/>
          </p:nvSpPr>
          <p:spPr bwMode="auto">
            <a:xfrm>
              <a:off x="1524" y="3503"/>
              <a:ext cx="60" cy="5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5" name="Rectangle 213"/>
            <p:cNvSpPr>
              <a:spLocks noChangeArrowheads="1"/>
            </p:cNvSpPr>
            <p:nvPr/>
          </p:nvSpPr>
          <p:spPr bwMode="auto">
            <a:xfrm>
              <a:off x="1389" y="3498"/>
              <a:ext cx="72" cy="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6" name="Rectangle 214"/>
            <p:cNvSpPr>
              <a:spLocks noChangeArrowheads="1"/>
            </p:cNvSpPr>
            <p:nvPr/>
          </p:nvSpPr>
          <p:spPr bwMode="auto">
            <a:xfrm>
              <a:off x="1389" y="3498"/>
              <a:ext cx="72" cy="6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7" name="Rectangle 215"/>
            <p:cNvSpPr>
              <a:spLocks noChangeArrowheads="1"/>
            </p:cNvSpPr>
            <p:nvPr/>
          </p:nvSpPr>
          <p:spPr bwMode="auto">
            <a:xfrm>
              <a:off x="1418" y="3633"/>
              <a:ext cx="16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8" name="Rectangle 216"/>
            <p:cNvSpPr>
              <a:spLocks noChangeArrowheads="1"/>
            </p:cNvSpPr>
            <p:nvPr/>
          </p:nvSpPr>
          <p:spPr bwMode="auto">
            <a:xfrm>
              <a:off x="1418" y="3633"/>
              <a:ext cx="16" cy="1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9" name="Freeform 217"/>
            <p:cNvSpPr>
              <a:spLocks noEditPoints="1"/>
            </p:cNvSpPr>
            <p:nvPr/>
          </p:nvSpPr>
          <p:spPr bwMode="auto">
            <a:xfrm>
              <a:off x="1377" y="3776"/>
              <a:ext cx="46" cy="55"/>
            </a:xfrm>
            <a:custGeom>
              <a:avLst/>
              <a:gdLst>
                <a:gd name="T0" fmla="*/ 25 w 39"/>
                <a:gd name="T1" fmla="*/ 0 h 53"/>
                <a:gd name="T2" fmla="*/ 0 w 39"/>
                <a:gd name="T3" fmla="*/ 34 h 53"/>
                <a:gd name="T4" fmla="*/ 0 w 39"/>
                <a:gd name="T5" fmla="*/ 41 h 53"/>
                <a:gd name="T6" fmla="*/ 24 w 39"/>
                <a:gd name="T7" fmla="*/ 41 h 53"/>
                <a:gd name="T8" fmla="*/ 24 w 39"/>
                <a:gd name="T9" fmla="*/ 53 h 53"/>
                <a:gd name="T10" fmla="*/ 31 w 39"/>
                <a:gd name="T11" fmla="*/ 53 h 53"/>
                <a:gd name="T12" fmla="*/ 31 w 39"/>
                <a:gd name="T13" fmla="*/ 41 h 53"/>
                <a:gd name="T14" fmla="*/ 39 w 39"/>
                <a:gd name="T15" fmla="*/ 41 h 53"/>
                <a:gd name="T16" fmla="*/ 39 w 39"/>
                <a:gd name="T17" fmla="*/ 34 h 53"/>
                <a:gd name="T18" fmla="*/ 31 w 39"/>
                <a:gd name="T19" fmla="*/ 34 h 53"/>
                <a:gd name="T20" fmla="*/ 31 w 39"/>
                <a:gd name="T21" fmla="*/ 0 h 53"/>
                <a:gd name="T22" fmla="*/ 25 w 39"/>
                <a:gd name="T23" fmla="*/ 0 h 53"/>
                <a:gd name="T24" fmla="*/ 24 w 39"/>
                <a:gd name="T25" fmla="*/ 11 h 53"/>
                <a:gd name="T26" fmla="*/ 24 w 39"/>
                <a:gd name="T27" fmla="*/ 34 h 53"/>
                <a:gd name="T28" fmla="*/ 6 w 39"/>
                <a:gd name="T29" fmla="*/ 34 h 53"/>
                <a:gd name="T30" fmla="*/ 24 w 39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4" y="41"/>
                  </a:lnTo>
                  <a:lnTo>
                    <a:pt x="24" y="53"/>
                  </a:lnTo>
                  <a:lnTo>
                    <a:pt x="31" y="53"/>
                  </a:lnTo>
                  <a:lnTo>
                    <a:pt x="31" y="41"/>
                  </a:lnTo>
                  <a:lnTo>
                    <a:pt x="39" y="41"/>
                  </a:lnTo>
                  <a:lnTo>
                    <a:pt x="39" y="34"/>
                  </a:lnTo>
                  <a:lnTo>
                    <a:pt x="31" y="34"/>
                  </a:lnTo>
                  <a:lnTo>
                    <a:pt x="31" y="0"/>
                  </a:lnTo>
                  <a:lnTo>
                    <a:pt x="25" y="0"/>
                  </a:lnTo>
                  <a:close/>
                  <a:moveTo>
                    <a:pt x="24" y="11"/>
                  </a:moveTo>
                  <a:lnTo>
                    <a:pt x="24" y="34"/>
                  </a:lnTo>
                  <a:lnTo>
                    <a:pt x="6" y="34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0" name="Freeform 218"/>
            <p:cNvSpPr>
              <a:spLocks noEditPoints="1"/>
            </p:cNvSpPr>
            <p:nvPr/>
          </p:nvSpPr>
          <p:spPr bwMode="auto">
            <a:xfrm>
              <a:off x="1430" y="3776"/>
              <a:ext cx="43" cy="56"/>
            </a:xfrm>
            <a:custGeom>
              <a:avLst/>
              <a:gdLst>
                <a:gd name="T0" fmla="*/ 34 w 37"/>
                <a:gd name="T1" fmla="*/ 9 h 54"/>
                <a:gd name="T2" fmla="*/ 31 w 37"/>
                <a:gd name="T3" fmla="*/ 4 h 54"/>
                <a:gd name="T4" fmla="*/ 26 w 37"/>
                <a:gd name="T5" fmla="*/ 1 h 54"/>
                <a:gd name="T6" fmla="*/ 16 w 37"/>
                <a:gd name="T7" fmla="*/ 1 h 54"/>
                <a:gd name="T8" fmla="*/ 8 w 37"/>
                <a:gd name="T9" fmla="*/ 5 h 54"/>
                <a:gd name="T10" fmla="*/ 2 w 37"/>
                <a:gd name="T11" fmla="*/ 12 h 54"/>
                <a:gd name="T12" fmla="*/ 0 w 37"/>
                <a:gd name="T13" fmla="*/ 22 h 54"/>
                <a:gd name="T14" fmla="*/ 0 w 37"/>
                <a:gd name="T15" fmla="*/ 34 h 54"/>
                <a:gd name="T16" fmla="*/ 2 w 37"/>
                <a:gd name="T17" fmla="*/ 45 h 54"/>
                <a:gd name="T18" fmla="*/ 8 w 37"/>
                <a:gd name="T19" fmla="*/ 50 h 54"/>
                <a:gd name="T20" fmla="*/ 15 w 37"/>
                <a:gd name="T21" fmla="*/ 54 h 54"/>
                <a:gd name="T22" fmla="*/ 23 w 37"/>
                <a:gd name="T23" fmla="*/ 54 h 54"/>
                <a:gd name="T24" fmla="*/ 29 w 37"/>
                <a:gd name="T25" fmla="*/ 51 h 54"/>
                <a:gd name="T26" fmla="*/ 34 w 37"/>
                <a:gd name="T27" fmla="*/ 46 h 54"/>
                <a:gd name="T28" fmla="*/ 37 w 37"/>
                <a:gd name="T29" fmla="*/ 41 h 54"/>
                <a:gd name="T30" fmla="*/ 37 w 37"/>
                <a:gd name="T31" fmla="*/ 32 h 54"/>
                <a:gd name="T32" fmla="*/ 33 w 37"/>
                <a:gd name="T33" fmla="*/ 24 h 54"/>
                <a:gd name="T34" fmla="*/ 24 w 37"/>
                <a:gd name="T35" fmla="*/ 20 h 54"/>
                <a:gd name="T36" fmla="*/ 16 w 37"/>
                <a:gd name="T37" fmla="*/ 20 h 54"/>
                <a:gd name="T38" fmla="*/ 9 w 37"/>
                <a:gd name="T39" fmla="*/ 24 h 54"/>
                <a:gd name="T40" fmla="*/ 6 w 37"/>
                <a:gd name="T41" fmla="*/ 25 h 54"/>
                <a:gd name="T42" fmla="*/ 11 w 37"/>
                <a:gd name="T43" fmla="*/ 12 h 54"/>
                <a:gd name="T44" fmla="*/ 15 w 37"/>
                <a:gd name="T45" fmla="*/ 8 h 54"/>
                <a:gd name="T46" fmla="*/ 20 w 37"/>
                <a:gd name="T47" fmla="*/ 7 h 54"/>
                <a:gd name="T48" fmla="*/ 26 w 37"/>
                <a:gd name="T49" fmla="*/ 9 h 54"/>
                <a:gd name="T50" fmla="*/ 29 w 37"/>
                <a:gd name="T51" fmla="*/ 15 h 54"/>
                <a:gd name="T52" fmla="*/ 19 w 37"/>
                <a:gd name="T53" fmla="*/ 26 h 54"/>
                <a:gd name="T54" fmla="*/ 27 w 37"/>
                <a:gd name="T55" fmla="*/ 29 h 54"/>
                <a:gd name="T56" fmla="*/ 30 w 37"/>
                <a:gd name="T57" fmla="*/ 37 h 54"/>
                <a:gd name="T58" fmla="*/ 27 w 37"/>
                <a:gd name="T59" fmla="*/ 46 h 54"/>
                <a:gd name="T60" fmla="*/ 19 w 37"/>
                <a:gd name="T61" fmla="*/ 49 h 54"/>
                <a:gd name="T62" fmla="*/ 11 w 37"/>
                <a:gd name="T63" fmla="*/ 46 h 54"/>
                <a:gd name="T64" fmla="*/ 8 w 37"/>
                <a:gd name="T65" fmla="*/ 37 h 54"/>
                <a:gd name="T66" fmla="*/ 11 w 37"/>
                <a:gd name="T67" fmla="*/ 29 h 54"/>
                <a:gd name="T68" fmla="*/ 19 w 37"/>
                <a:gd name="T69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54">
                  <a:moveTo>
                    <a:pt x="37" y="15"/>
                  </a:moveTo>
                  <a:lnTo>
                    <a:pt x="34" y="9"/>
                  </a:lnTo>
                  <a:lnTo>
                    <a:pt x="33" y="7"/>
                  </a:lnTo>
                  <a:lnTo>
                    <a:pt x="31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8" y="5"/>
                  </a:lnTo>
                  <a:lnTo>
                    <a:pt x="5" y="8"/>
                  </a:lnTo>
                  <a:lnTo>
                    <a:pt x="2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40"/>
                  </a:lnTo>
                  <a:lnTo>
                    <a:pt x="2" y="45"/>
                  </a:lnTo>
                  <a:lnTo>
                    <a:pt x="5" y="47"/>
                  </a:lnTo>
                  <a:lnTo>
                    <a:pt x="8" y="50"/>
                  </a:lnTo>
                  <a:lnTo>
                    <a:pt x="11" y="53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6" y="54"/>
                  </a:lnTo>
                  <a:lnTo>
                    <a:pt x="29" y="51"/>
                  </a:lnTo>
                  <a:lnTo>
                    <a:pt x="33" y="50"/>
                  </a:lnTo>
                  <a:lnTo>
                    <a:pt x="34" y="46"/>
                  </a:lnTo>
                  <a:lnTo>
                    <a:pt x="35" y="43"/>
                  </a:lnTo>
                  <a:lnTo>
                    <a:pt x="37" y="41"/>
                  </a:lnTo>
                  <a:lnTo>
                    <a:pt x="37" y="37"/>
                  </a:lnTo>
                  <a:lnTo>
                    <a:pt x="37" y="32"/>
                  </a:lnTo>
                  <a:lnTo>
                    <a:pt x="35" y="28"/>
                  </a:lnTo>
                  <a:lnTo>
                    <a:pt x="33" y="24"/>
                  </a:lnTo>
                  <a:lnTo>
                    <a:pt x="29" y="22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2" y="21"/>
                  </a:lnTo>
                  <a:lnTo>
                    <a:pt x="9" y="24"/>
                  </a:lnTo>
                  <a:lnTo>
                    <a:pt x="6" y="26"/>
                  </a:lnTo>
                  <a:lnTo>
                    <a:pt x="6" y="25"/>
                  </a:lnTo>
                  <a:lnTo>
                    <a:pt x="8" y="19"/>
                  </a:lnTo>
                  <a:lnTo>
                    <a:pt x="11" y="12"/>
                  </a:lnTo>
                  <a:lnTo>
                    <a:pt x="12" y="11"/>
                  </a:lnTo>
                  <a:lnTo>
                    <a:pt x="15" y="8"/>
                  </a:lnTo>
                  <a:lnTo>
                    <a:pt x="18" y="7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37" y="15"/>
                  </a:lnTo>
                  <a:close/>
                  <a:moveTo>
                    <a:pt x="19" y="26"/>
                  </a:moveTo>
                  <a:lnTo>
                    <a:pt x="23" y="26"/>
                  </a:lnTo>
                  <a:lnTo>
                    <a:pt x="27" y="29"/>
                  </a:lnTo>
                  <a:lnTo>
                    <a:pt x="29" y="32"/>
                  </a:lnTo>
                  <a:lnTo>
                    <a:pt x="30" y="37"/>
                  </a:lnTo>
                  <a:lnTo>
                    <a:pt x="29" y="42"/>
                  </a:lnTo>
                  <a:lnTo>
                    <a:pt x="27" y="46"/>
                  </a:lnTo>
                  <a:lnTo>
                    <a:pt x="24" y="47"/>
                  </a:lnTo>
                  <a:lnTo>
                    <a:pt x="19" y="49"/>
                  </a:lnTo>
                  <a:lnTo>
                    <a:pt x="15" y="47"/>
                  </a:lnTo>
                  <a:lnTo>
                    <a:pt x="11" y="46"/>
                  </a:lnTo>
                  <a:lnTo>
                    <a:pt x="8" y="42"/>
                  </a:lnTo>
                  <a:lnTo>
                    <a:pt x="8" y="37"/>
                  </a:lnTo>
                  <a:lnTo>
                    <a:pt x="8" y="33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1" name="Freeform 219"/>
            <p:cNvSpPr>
              <a:spLocks noEditPoints="1"/>
            </p:cNvSpPr>
            <p:nvPr/>
          </p:nvSpPr>
          <p:spPr bwMode="auto">
            <a:xfrm>
              <a:off x="1634" y="3776"/>
              <a:ext cx="46" cy="55"/>
            </a:xfrm>
            <a:custGeom>
              <a:avLst/>
              <a:gdLst>
                <a:gd name="T0" fmla="*/ 25 w 40"/>
                <a:gd name="T1" fmla="*/ 0 h 53"/>
                <a:gd name="T2" fmla="*/ 0 w 40"/>
                <a:gd name="T3" fmla="*/ 34 h 53"/>
                <a:gd name="T4" fmla="*/ 0 w 40"/>
                <a:gd name="T5" fmla="*/ 41 h 53"/>
                <a:gd name="T6" fmla="*/ 24 w 40"/>
                <a:gd name="T7" fmla="*/ 41 h 53"/>
                <a:gd name="T8" fmla="*/ 24 w 40"/>
                <a:gd name="T9" fmla="*/ 53 h 53"/>
                <a:gd name="T10" fmla="*/ 32 w 40"/>
                <a:gd name="T11" fmla="*/ 53 h 53"/>
                <a:gd name="T12" fmla="*/ 32 w 40"/>
                <a:gd name="T13" fmla="*/ 41 h 53"/>
                <a:gd name="T14" fmla="*/ 40 w 40"/>
                <a:gd name="T15" fmla="*/ 41 h 53"/>
                <a:gd name="T16" fmla="*/ 40 w 40"/>
                <a:gd name="T17" fmla="*/ 34 h 53"/>
                <a:gd name="T18" fmla="*/ 32 w 40"/>
                <a:gd name="T19" fmla="*/ 34 h 53"/>
                <a:gd name="T20" fmla="*/ 32 w 40"/>
                <a:gd name="T21" fmla="*/ 0 h 53"/>
                <a:gd name="T22" fmla="*/ 25 w 40"/>
                <a:gd name="T23" fmla="*/ 0 h 53"/>
                <a:gd name="T24" fmla="*/ 24 w 40"/>
                <a:gd name="T25" fmla="*/ 11 h 53"/>
                <a:gd name="T26" fmla="*/ 24 w 40"/>
                <a:gd name="T27" fmla="*/ 34 h 53"/>
                <a:gd name="T28" fmla="*/ 7 w 40"/>
                <a:gd name="T29" fmla="*/ 34 h 53"/>
                <a:gd name="T30" fmla="*/ 24 w 40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4" y="41"/>
                  </a:lnTo>
                  <a:lnTo>
                    <a:pt x="24" y="53"/>
                  </a:lnTo>
                  <a:lnTo>
                    <a:pt x="32" y="53"/>
                  </a:lnTo>
                  <a:lnTo>
                    <a:pt x="32" y="41"/>
                  </a:lnTo>
                  <a:lnTo>
                    <a:pt x="40" y="41"/>
                  </a:lnTo>
                  <a:lnTo>
                    <a:pt x="40" y="34"/>
                  </a:lnTo>
                  <a:lnTo>
                    <a:pt x="32" y="34"/>
                  </a:lnTo>
                  <a:lnTo>
                    <a:pt x="32" y="0"/>
                  </a:lnTo>
                  <a:lnTo>
                    <a:pt x="25" y="0"/>
                  </a:lnTo>
                  <a:close/>
                  <a:moveTo>
                    <a:pt x="24" y="11"/>
                  </a:moveTo>
                  <a:lnTo>
                    <a:pt x="24" y="34"/>
                  </a:lnTo>
                  <a:lnTo>
                    <a:pt x="7" y="34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2" name="Freeform 220"/>
            <p:cNvSpPr>
              <a:spLocks noEditPoints="1"/>
            </p:cNvSpPr>
            <p:nvPr/>
          </p:nvSpPr>
          <p:spPr bwMode="auto">
            <a:xfrm>
              <a:off x="1685" y="3776"/>
              <a:ext cx="45" cy="56"/>
            </a:xfrm>
            <a:custGeom>
              <a:avLst/>
              <a:gdLst>
                <a:gd name="T0" fmla="*/ 32 w 39"/>
                <a:gd name="T1" fmla="*/ 24 h 54"/>
                <a:gd name="T2" fmla="*/ 36 w 39"/>
                <a:gd name="T3" fmla="*/ 19 h 54"/>
                <a:gd name="T4" fmla="*/ 36 w 39"/>
                <a:gd name="T5" fmla="*/ 12 h 54"/>
                <a:gd name="T6" fmla="*/ 33 w 39"/>
                <a:gd name="T7" fmla="*/ 7 h 54"/>
                <a:gd name="T8" fmla="*/ 29 w 39"/>
                <a:gd name="T9" fmla="*/ 3 h 54"/>
                <a:gd name="T10" fmla="*/ 20 w 39"/>
                <a:gd name="T11" fmla="*/ 0 h 54"/>
                <a:gd name="T12" fmla="*/ 13 w 39"/>
                <a:gd name="T13" fmla="*/ 1 h 54"/>
                <a:gd name="T14" fmla="*/ 7 w 39"/>
                <a:gd name="T15" fmla="*/ 5 h 54"/>
                <a:gd name="T16" fmla="*/ 4 w 39"/>
                <a:gd name="T17" fmla="*/ 9 h 54"/>
                <a:gd name="T18" fmla="*/ 3 w 39"/>
                <a:gd name="T19" fmla="*/ 15 h 54"/>
                <a:gd name="T20" fmla="*/ 4 w 39"/>
                <a:gd name="T21" fmla="*/ 21 h 54"/>
                <a:gd name="T22" fmla="*/ 10 w 39"/>
                <a:gd name="T23" fmla="*/ 25 h 54"/>
                <a:gd name="T24" fmla="*/ 3 w 39"/>
                <a:gd name="T25" fmla="*/ 30 h 54"/>
                <a:gd name="T26" fmla="*/ 0 w 39"/>
                <a:gd name="T27" fmla="*/ 38 h 54"/>
                <a:gd name="T28" fmla="*/ 2 w 39"/>
                <a:gd name="T29" fmla="*/ 45 h 54"/>
                <a:gd name="T30" fmla="*/ 6 w 39"/>
                <a:gd name="T31" fmla="*/ 50 h 54"/>
                <a:gd name="T32" fmla="*/ 13 w 39"/>
                <a:gd name="T33" fmla="*/ 54 h 54"/>
                <a:gd name="T34" fmla="*/ 20 w 39"/>
                <a:gd name="T35" fmla="*/ 54 h 54"/>
                <a:gd name="T36" fmla="*/ 28 w 39"/>
                <a:gd name="T37" fmla="*/ 54 h 54"/>
                <a:gd name="T38" fmla="*/ 33 w 39"/>
                <a:gd name="T39" fmla="*/ 50 h 54"/>
                <a:gd name="T40" fmla="*/ 38 w 39"/>
                <a:gd name="T41" fmla="*/ 45 h 54"/>
                <a:gd name="T42" fmla="*/ 39 w 39"/>
                <a:gd name="T43" fmla="*/ 38 h 54"/>
                <a:gd name="T44" fmla="*/ 36 w 39"/>
                <a:gd name="T45" fmla="*/ 30 h 54"/>
                <a:gd name="T46" fmla="*/ 29 w 39"/>
                <a:gd name="T47" fmla="*/ 25 h 54"/>
                <a:gd name="T48" fmla="*/ 20 w 39"/>
                <a:gd name="T49" fmla="*/ 7 h 54"/>
                <a:gd name="T50" fmla="*/ 27 w 39"/>
                <a:gd name="T51" fmla="*/ 9 h 54"/>
                <a:gd name="T52" fmla="*/ 29 w 39"/>
                <a:gd name="T53" fmla="*/ 15 h 54"/>
                <a:gd name="T54" fmla="*/ 27 w 39"/>
                <a:gd name="T55" fmla="*/ 21 h 54"/>
                <a:gd name="T56" fmla="*/ 20 w 39"/>
                <a:gd name="T57" fmla="*/ 22 h 54"/>
                <a:gd name="T58" fmla="*/ 13 w 39"/>
                <a:gd name="T59" fmla="*/ 21 h 54"/>
                <a:gd name="T60" fmla="*/ 10 w 39"/>
                <a:gd name="T61" fmla="*/ 15 h 54"/>
                <a:gd name="T62" fmla="*/ 13 w 39"/>
                <a:gd name="T63" fmla="*/ 9 h 54"/>
                <a:gd name="T64" fmla="*/ 18 w 39"/>
                <a:gd name="T65" fmla="*/ 7 h 54"/>
                <a:gd name="T66" fmla="*/ 20 w 39"/>
                <a:gd name="T67" fmla="*/ 29 h 54"/>
                <a:gd name="T68" fmla="*/ 28 w 39"/>
                <a:gd name="T69" fmla="*/ 32 h 54"/>
                <a:gd name="T70" fmla="*/ 31 w 39"/>
                <a:gd name="T71" fmla="*/ 40 h 54"/>
                <a:gd name="T72" fmla="*/ 28 w 39"/>
                <a:gd name="T73" fmla="*/ 46 h 54"/>
                <a:gd name="T74" fmla="*/ 20 w 39"/>
                <a:gd name="T75" fmla="*/ 49 h 54"/>
                <a:gd name="T76" fmla="*/ 11 w 39"/>
                <a:gd name="T77" fmla="*/ 46 h 54"/>
                <a:gd name="T78" fmla="*/ 9 w 39"/>
                <a:gd name="T79" fmla="*/ 38 h 54"/>
                <a:gd name="T80" fmla="*/ 11 w 39"/>
                <a:gd name="T81" fmla="*/ 32 h 54"/>
                <a:gd name="T82" fmla="*/ 18 w 39"/>
                <a:gd name="T83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" h="54">
                  <a:moveTo>
                    <a:pt x="29" y="25"/>
                  </a:moveTo>
                  <a:lnTo>
                    <a:pt x="32" y="24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6" y="15"/>
                  </a:lnTo>
                  <a:lnTo>
                    <a:pt x="36" y="12"/>
                  </a:lnTo>
                  <a:lnTo>
                    <a:pt x="35" y="9"/>
                  </a:lnTo>
                  <a:lnTo>
                    <a:pt x="33" y="7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7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6" y="7"/>
                  </a:lnTo>
                  <a:lnTo>
                    <a:pt x="4" y="9"/>
                  </a:lnTo>
                  <a:lnTo>
                    <a:pt x="3" y="12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0" y="25"/>
                  </a:lnTo>
                  <a:lnTo>
                    <a:pt x="6" y="28"/>
                  </a:lnTo>
                  <a:lnTo>
                    <a:pt x="3" y="30"/>
                  </a:lnTo>
                  <a:lnTo>
                    <a:pt x="2" y="34"/>
                  </a:lnTo>
                  <a:lnTo>
                    <a:pt x="0" y="38"/>
                  </a:lnTo>
                  <a:lnTo>
                    <a:pt x="2" y="42"/>
                  </a:lnTo>
                  <a:lnTo>
                    <a:pt x="2" y="45"/>
                  </a:lnTo>
                  <a:lnTo>
                    <a:pt x="4" y="47"/>
                  </a:lnTo>
                  <a:lnTo>
                    <a:pt x="6" y="50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8" y="54"/>
                  </a:lnTo>
                  <a:lnTo>
                    <a:pt x="31" y="51"/>
                  </a:lnTo>
                  <a:lnTo>
                    <a:pt x="33" y="50"/>
                  </a:lnTo>
                  <a:lnTo>
                    <a:pt x="35" y="47"/>
                  </a:lnTo>
                  <a:lnTo>
                    <a:pt x="38" y="45"/>
                  </a:lnTo>
                  <a:lnTo>
                    <a:pt x="38" y="42"/>
                  </a:lnTo>
                  <a:lnTo>
                    <a:pt x="39" y="38"/>
                  </a:lnTo>
                  <a:lnTo>
                    <a:pt x="38" y="34"/>
                  </a:lnTo>
                  <a:lnTo>
                    <a:pt x="36" y="30"/>
                  </a:lnTo>
                  <a:lnTo>
                    <a:pt x="33" y="28"/>
                  </a:lnTo>
                  <a:lnTo>
                    <a:pt x="29" y="25"/>
                  </a:lnTo>
                  <a:close/>
                  <a:moveTo>
                    <a:pt x="18" y="7"/>
                  </a:moveTo>
                  <a:lnTo>
                    <a:pt x="20" y="7"/>
                  </a:lnTo>
                  <a:lnTo>
                    <a:pt x="24" y="7"/>
                  </a:lnTo>
                  <a:lnTo>
                    <a:pt x="27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9" y="19"/>
                  </a:lnTo>
                  <a:lnTo>
                    <a:pt x="27" y="21"/>
                  </a:lnTo>
                  <a:lnTo>
                    <a:pt x="24" y="22"/>
                  </a:lnTo>
                  <a:lnTo>
                    <a:pt x="20" y="22"/>
                  </a:lnTo>
                  <a:lnTo>
                    <a:pt x="16" y="22"/>
                  </a:lnTo>
                  <a:lnTo>
                    <a:pt x="13" y="21"/>
                  </a:lnTo>
                  <a:lnTo>
                    <a:pt x="10" y="19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3" y="9"/>
                  </a:lnTo>
                  <a:lnTo>
                    <a:pt x="14" y="7"/>
                  </a:lnTo>
                  <a:lnTo>
                    <a:pt x="18" y="7"/>
                  </a:lnTo>
                  <a:close/>
                  <a:moveTo>
                    <a:pt x="18" y="29"/>
                  </a:moveTo>
                  <a:lnTo>
                    <a:pt x="20" y="29"/>
                  </a:lnTo>
                  <a:lnTo>
                    <a:pt x="25" y="29"/>
                  </a:lnTo>
                  <a:lnTo>
                    <a:pt x="28" y="32"/>
                  </a:lnTo>
                  <a:lnTo>
                    <a:pt x="31" y="34"/>
                  </a:lnTo>
                  <a:lnTo>
                    <a:pt x="31" y="40"/>
                  </a:lnTo>
                  <a:lnTo>
                    <a:pt x="31" y="43"/>
                  </a:lnTo>
                  <a:lnTo>
                    <a:pt x="28" y="46"/>
                  </a:lnTo>
                  <a:lnTo>
                    <a:pt x="25" y="47"/>
                  </a:lnTo>
                  <a:lnTo>
                    <a:pt x="20" y="49"/>
                  </a:lnTo>
                  <a:lnTo>
                    <a:pt x="16" y="47"/>
                  </a:lnTo>
                  <a:lnTo>
                    <a:pt x="11" y="46"/>
                  </a:lnTo>
                  <a:lnTo>
                    <a:pt x="9" y="42"/>
                  </a:lnTo>
                  <a:lnTo>
                    <a:pt x="9" y="38"/>
                  </a:lnTo>
                  <a:lnTo>
                    <a:pt x="9" y="34"/>
                  </a:lnTo>
                  <a:lnTo>
                    <a:pt x="11" y="32"/>
                  </a:lnTo>
                  <a:lnTo>
                    <a:pt x="14" y="29"/>
                  </a:lnTo>
                  <a:lnTo>
                    <a:pt x="1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3" name="Freeform 221"/>
            <p:cNvSpPr>
              <a:spLocks/>
            </p:cNvSpPr>
            <p:nvPr/>
          </p:nvSpPr>
          <p:spPr bwMode="auto">
            <a:xfrm>
              <a:off x="1891" y="3777"/>
              <a:ext cx="46" cy="55"/>
            </a:xfrm>
            <a:custGeom>
              <a:avLst/>
              <a:gdLst>
                <a:gd name="T0" fmla="*/ 7 w 39"/>
                <a:gd name="T1" fmla="*/ 0 h 53"/>
                <a:gd name="T2" fmla="*/ 3 w 39"/>
                <a:gd name="T3" fmla="*/ 29 h 53"/>
                <a:gd name="T4" fmla="*/ 9 w 39"/>
                <a:gd name="T5" fmla="*/ 29 h 53"/>
                <a:gd name="T6" fmla="*/ 11 w 39"/>
                <a:gd name="T7" fmla="*/ 27 h 53"/>
                <a:gd name="T8" fmla="*/ 14 w 39"/>
                <a:gd name="T9" fmla="*/ 25 h 53"/>
                <a:gd name="T10" fmla="*/ 17 w 39"/>
                <a:gd name="T11" fmla="*/ 24 h 53"/>
                <a:gd name="T12" fmla="*/ 20 w 39"/>
                <a:gd name="T13" fmla="*/ 24 h 53"/>
                <a:gd name="T14" fmla="*/ 24 w 39"/>
                <a:gd name="T15" fmla="*/ 25 h 53"/>
                <a:gd name="T16" fmla="*/ 28 w 39"/>
                <a:gd name="T17" fmla="*/ 28 h 53"/>
                <a:gd name="T18" fmla="*/ 31 w 39"/>
                <a:gd name="T19" fmla="*/ 31 h 53"/>
                <a:gd name="T20" fmla="*/ 31 w 39"/>
                <a:gd name="T21" fmla="*/ 36 h 53"/>
                <a:gd name="T22" fmla="*/ 31 w 39"/>
                <a:gd name="T23" fmla="*/ 41 h 53"/>
                <a:gd name="T24" fmla="*/ 28 w 39"/>
                <a:gd name="T25" fmla="*/ 45 h 53"/>
                <a:gd name="T26" fmla="*/ 24 w 39"/>
                <a:gd name="T27" fmla="*/ 46 h 53"/>
                <a:gd name="T28" fmla="*/ 20 w 39"/>
                <a:gd name="T29" fmla="*/ 48 h 53"/>
                <a:gd name="T30" fmla="*/ 15 w 39"/>
                <a:gd name="T31" fmla="*/ 48 h 53"/>
                <a:gd name="T32" fmla="*/ 11 w 39"/>
                <a:gd name="T33" fmla="*/ 45 h 53"/>
                <a:gd name="T34" fmla="*/ 9 w 39"/>
                <a:gd name="T35" fmla="*/ 42 h 53"/>
                <a:gd name="T36" fmla="*/ 9 w 39"/>
                <a:gd name="T37" fmla="*/ 39 h 53"/>
                <a:gd name="T38" fmla="*/ 0 w 39"/>
                <a:gd name="T39" fmla="*/ 39 h 53"/>
                <a:gd name="T40" fmla="*/ 2 w 39"/>
                <a:gd name="T41" fmla="*/ 45 h 53"/>
                <a:gd name="T42" fmla="*/ 4 w 39"/>
                <a:gd name="T43" fmla="*/ 49 h 53"/>
                <a:gd name="T44" fmla="*/ 9 w 39"/>
                <a:gd name="T45" fmla="*/ 52 h 53"/>
                <a:gd name="T46" fmla="*/ 13 w 39"/>
                <a:gd name="T47" fmla="*/ 53 h 53"/>
                <a:gd name="T48" fmla="*/ 20 w 39"/>
                <a:gd name="T49" fmla="*/ 53 h 53"/>
                <a:gd name="T50" fmla="*/ 24 w 39"/>
                <a:gd name="T51" fmla="*/ 53 h 53"/>
                <a:gd name="T52" fmla="*/ 27 w 39"/>
                <a:gd name="T53" fmla="*/ 52 h 53"/>
                <a:gd name="T54" fmla="*/ 31 w 39"/>
                <a:gd name="T55" fmla="*/ 50 h 53"/>
                <a:gd name="T56" fmla="*/ 33 w 39"/>
                <a:gd name="T57" fmla="*/ 49 h 53"/>
                <a:gd name="T58" fmla="*/ 36 w 39"/>
                <a:gd name="T59" fmla="*/ 45 h 53"/>
                <a:gd name="T60" fmla="*/ 38 w 39"/>
                <a:gd name="T61" fmla="*/ 42 h 53"/>
                <a:gd name="T62" fmla="*/ 39 w 39"/>
                <a:gd name="T63" fmla="*/ 39 h 53"/>
                <a:gd name="T64" fmla="*/ 39 w 39"/>
                <a:gd name="T65" fmla="*/ 35 h 53"/>
                <a:gd name="T66" fmla="*/ 39 w 39"/>
                <a:gd name="T67" fmla="*/ 32 h 53"/>
                <a:gd name="T68" fmla="*/ 38 w 39"/>
                <a:gd name="T69" fmla="*/ 28 h 53"/>
                <a:gd name="T70" fmla="*/ 36 w 39"/>
                <a:gd name="T71" fmla="*/ 25 h 53"/>
                <a:gd name="T72" fmla="*/ 33 w 39"/>
                <a:gd name="T73" fmla="*/ 23 h 53"/>
                <a:gd name="T74" fmla="*/ 31 w 39"/>
                <a:gd name="T75" fmla="*/ 21 h 53"/>
                <a:gd name="T76" fmla="*/ 28 w 39"/>
                <a:gd name="T77" fmla="*/ 20 h 53"/>
                <a:gd name="T78" fmla="*/ 24 w 39"/>
                <a:gd name="T79" fmla="*/ 19 h 53"/>
                <a:gd name="T80" fmla="*/ 21 w 39"/>
                <a:gd name="T81" fmla="*/ 19 h 53"/>
                <a:gd name="T82" fmla="*/ 15 w 39"/>
                <a:gd name="T83" fmla="*/ 19 h 53"/>
                <a:gd name="T84" fmla="*/ 10 w 39"/>
                <a:gd name="T85" fmla="*/ 21 h 53"/>
                <a:gd name="T86" fmla="*/ 13 w 39"/>
                <a:gd name="T87" fmla="*/ 7 h 53"/>
                <a:gd name="T88" fmla="*/ 36 w 39"/>
                <a:gd name="T89" fmla="*/ 7 h 53"/>
                <a:gd name="T90" fmla="*/ 36 w 39"/>
                <a:gd name="T91" fmla="*/ 0 h 53"/>
                <a:gd name="T92" fmla="*/ 7 w 39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" h="53">
                  <a:moveTo>
                    <a:pt x="7" y="0"/>
                  </a:moveTo>
                  <a:lnTo>
                    <a:pt x="3" y="29"/>
                  </a:lnTo>
                  <a:lnTo>
                    <a:pt x="9" y="29"/>
                  </a:lnTo>
                  <a:lnTo>
                    <a:pt x="11" y="27"/>
                  </a:lnTo>
                  <a:lnTo>
                    <a:pt x="14" y="25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4" y="25"/>
                  </a:lnTo>
                  <a:lnTo>
                    <a:pt x="28" y="28"/>
                  </a:lnTo>
                  <a:lnTo>
                    <a:pt x="31" y="31"/>
                  </a:lnTo>
                  <a:lnTo>
                    <a:pt x="31" y="36"/>
                  </a:lnTo>
                  <a:lnTo>
                    <a:pt x="31" y="41"/>
                  </a:lnTo>
                  <a:lnTo>
                    <a:pt x="28" y="45"/>
                  </a:lnTo>
                  <a:lnTo>
                    <a:pt x="24" y="46"/>
                  </a:lnTo>
                  <a:lnTo>
                    <a:pt x="20" y="48"/>
                  </a:lnTo>
                  <a:lnTo>
                    <a:pt x="15" y="48"/>
                  </a:lnTo>
                  <a:lnTo>
                    <a:pt x="11" y="45"/>
                  </a:lnTo>
                  <a:lnTo>
                    <a:pt x="9" y="42"/>
                  </a:lnTo>
                  <a:lnTo>
                    <a:pt x="9" y="39"/>
                  </a:lnTo>
                  <a:lnTo>
                    <a:pt x="0" y="39"/>
                  </a:lnTo>
                  <a:lnTo>
                    <a:pt x="2" y="45"/>
                  </a:lnTo>
                  <a:lnTo>
                    <a:pt x="4" y="49"/>
                  </a:lnTo>
                  <a:lnTo>
                    <a:pt x="9" y="52"/>
                  </a:lnTo>
                  <a:lnTo>
                    <a:pt x="13" y="53"/>
                  </a:lnTo>
                  <a:lnTo>
                    <a:pt x="20" y="53"/>
                  </a:lnTo>
                  <a:lnTo>
                    <a:pt x="24" y="53"/>
                  </a:lnTo>
                  <a:lnTo>
                    <a:pt x="27" y="52"/>
                  </a:lnTo>
                  <a:lnTo>
                    <a:pt x="31" y="50"/>
                  </a:lnTo>
                  <a:lnTo>
                    <a:pt x="33" y="49"/>
                  </a:lnTo>
                  <a:lnTo>
                    <a:pt x="36" y="45"/>
                  </a:lnTo>
                  <a:lnTo>
                    <a:pt x="38" y="42"/>
                  </a:lnTo>
                  <a:lnTo>
                    <a:pt x="39" y="39"/>
                  </a:lnTo>
                  <a:lnTo>
                    <a:pt x="39" y="35"/>
                  </a:lnTo>
                  <a:lnTo>
                    <a:pt x="39" y="32"/>
                  </a:lnTo>
                  <a:lnTo>
                    <a:pt x="38" y="28"/>
                  </a:lnTo>
                  <a:lnTo>
                    <a:pt x="36" y="25"/>
                  </a:lnTo>
                  <a:lnTo>
                    <a:pt x="33" y="23"/>
                  </a:lnTo>
                  <a:lnTo>
                    <a:pt x="31" y="21"/>
                  </a:lnTo>
                  <a:lnTo>
                    <a:pt x="28" y="20"/>
                  </a:lnTo>
                  <a:lnTo>
                    <a:pt x="24" y="19"/>
                  </a:lnTo>
                  <a:lnTo>
                    <a:pt x="21" y="19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13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4" name="Freeform 222"/>
            <p:cNvSpPr>
              <a:spLocks noEditPoints="1"/>
            </p:cNvSpPr>
            <p:nvPr/>
          </p:nvSpPr>
          <p:spPr bwMode="auto">
            <a:xfrm>
              <a:off x="1942" y="3776"/>
              <a:ext cx="46" cy="56"/>
            </a:xfrm>
            <a:custGeom>
              <a:avLst/>
              <a:gdLst>
                <a:gd name="T0" fmla="*/ 20 w 39"/>
                <a:gd name="T1" fmla="*/ 0 h 54"/>
                <a:gd name="T2" fmla="*/ 16 w 39"/>
                <a:gd name="T3" fmla="*/ 1 h 54"/>
                <a:gd name="T4" fmla="*/ 11 w 39"/>
                <a:gd name="T5" fmla="*/ 3 h 54"/>
                <a:gd name="T6" fmla="*/ 9 w 39"/>
                <a:gd name="T7" fmla="*/ 5 h 54"/>
                <a:gd name="T8" fmla="*/ 6 w 39"/>
                <a:gd name="T9" fmla="*/ 8 h 54"/>
                <a:gd name="T10" fmla="*/ 3 w 39"/>
                <a:gd name="T11" fmla="*/ 12 h 54"/>
                <a:gd name="T12" fmla="*/ 2 w 39"/>
                <a:gd name="T13" fmla="*/ 16 h 54"/>
                <a:gd name="T14" fmla="*/ 2 w 39"/>
                <a:gd name="T15" fmla="*/ 21 h 54"/>
                <a:gd name="T16" fmla="*/ 0 w 39"/>
                <a:gd name="T17" fmla="*/ 28 h 54"/>
                <a:gd name="T18" fmla="*/ 2 w 39"/>
                <a:gd name="T19" fmla="*/ 34 h 54"/>
                <a:gd name="T20" fmla="*/ 2 w 39"/>
                <a:gd name="T21" fmla="*/ 38 h 54"/>
                <a:gd name="T22" fmla="*/ 3 w 39"/>
                <a:gd name="T23" fmla="*/ 43 h 54"/>
                <a:gd name="T24" fmla="*/ 6 w 39"/>
                <a:gd name="T25" fmla="*/ 47 h 54"/>
                <a:gd name="T26" fmla="*/ 9 w 39"/>
                <a:gd name="T27" fmla="*/ 50 h 54"/>
                <a:gd name="T28" fmla="*/ 11 w 39"/>
                <a:gd name="T29" fmla="*/ 53 h 54"/>
                <a:gd name="T30" fmla="*/ 16 w 39"/>
                <a:gd name="T31" fmla="*/ 54 h 54"/>
                <a:gd name="T32" fmla="*/ 20 w 39"/>
                <a:gd name="T33" fmla="*/ 54 h 54"/>
                <a:gd name="T34" fmla="*/ 24 w 39"/>
                <a:gd name="T35" fmla="*/ 54 h 54"/>
                <a:gd name="T36" fmla="*/ 28 w 39"/>
                <a:gd name="T37" fmla="*/ 53 h 54"/>
                <a:gd name="T38" fmla="*/ 31 w 39"/>
                <a:gd name="T39" fmla="*/ 50 h 54"/>
                <a:gd name="T40" fmla="*/ 34 w 39"/>
                <a:gd name="T41" fmla="*/ 47 h 54"/>
                <a:gd name="T42" fmla="*/ 36 w 39"/>
                <a:gd name="T43" fmla="*/ 43 h 54"/>
                <a:gd name="T44" fmla="*/ 38 w 39"/>
                <a:gd name="T45" fmla="*/ 40 h 54"/>
                <a:gd name="T46" fmla="*/ 38 w 39"/>
                <a:gd name="T47" fmla="*/ 34 h 54"/>
                <a:gd name="T48" fmla="*/ 39 w 39"/>
                <a:gd name="T49" fmla="*/ 28 h 54"/>
                <a:gd name="T50" fmla="*/ 38 w 39"/>
                <a:gd name="T51" fmla="*/ 21 h 54"/>
                <a:gd name="T52" fmla="*/ 38 w 39"/>
                <a:gd name="T53" fmla="*/ 16 h 54"/>
                <a:gd name="T54" fmla="*/ 36 w 39"/>
                <a:gd name="T55" fmla="*/ 12 h 54"/>
                <a:gd name="T56" fmla="*/ 34 w 39"/>
                <a:gd name="T57" fmla="*/ 8 h 54"/>
                <a:gd name="T58" fmla="*/ 31 w 39"/>
                <a:gd name="T59" fmla="*/ 5 h 54"/>
                <a:gd name="T60" fmla="*/ 28 w 39"/>
                <a:gd name="T61" fmla="*/ 3 h 54"/>
                <a:gd name="T62" fmla="*/ 24 w 39"/>
                <a:gd name="T63" fmla="*/ 1 h 54"/>
                <a:gd name="T64" fmla="*/ 20 w 39"/>
                <a:gd name="T65" fmla="*/ 0 h 54"/>
                <a:gd name="T66" fmla="*/ 9 w 39"/>
                <a:gd name="T67" fmla="*/ 26 h 54"/>
                <a:gd name="T68" fmla="*/ 9 w 39"/>
                <a:gd name="T69" fmla="*/ 17 h 54"/>
                <a:gd name="T70" fmla="*/ 11 w 39"/>
                <a:gd name="T71" fmla="*/ 12 h 54"/>
                <a:gd name="T72" fmla="*/ 13 w 39"/>
                <a:gd name="T73" fmla="*/ 9 h 54"/>
                <a:gd name="T74" fmla="*/ 16 w 39"/>
                <a:gd name="T75" fmla="*/ 8 h 54"/>
                <a:gd name="T76" fmla="*/ 17 w 39"/>
                <a:gd name="T77" fmla="*/ 7 h 54"/>
                <a:gd name="T78" fmla="*/ 20 w 39"/>
                <a:gd name="T79" fmla="*/ 7 h 54"/>
                <a:gd name="T80" fmla="*/ 23 w 39"/>
                <a:gd name="T81" fmla="*/ 7 h 54"/>
                <a:gd name="T82" fmla="*/ 24 w 39"/>
                <a:gd name="T83" fmla="*/ 8 h 54"/>
                <a:gd name="T84" fmla="*/ 27 w 39"/>
                <a:gd name="T85" fmla="*/ 9 h 54"/>
                <a:gd name="T86" fmla="*/ 28 w 39"/>
                <a:gd name="T87" fmla="*/ 12 h 54"/>
                <a:gd name="T88" fmla="*/ 31 w 39"/>
                <a:gd name="T89" fmla="*/ 19 h 54"/>
                <a:gd name="T90" fmla="*/ 31 w 39"/>
                <a:gd name="T91" fmla="*/ 28 h 54"/>
                <a:gd name="T92" fmla="*/ 31 w 39"/>
                <a:gd name="T93" fmla="*/ 37 h 54"/>
                <a:gd name="T94" fmla="*/ 28 w 39"/>
                <a:gd name="T95" fmla="*/ 43 h 54"/>
                <a:gd name="T96" fmla="*/ 27 w 39"/>
                <a:gd name="T97" fmla="*/ 46 h 54"/>
                <a:gd name="T98" fmla="*/ 24 w 39"/>
                <a:gd name="T99" fmla="*/ 47 h 54"/>
                <a:gd name="T100" fmla="*/ 23 w 39"/>
                <a:gd name="T101" fmla="*/ 49 h 54"/>
                <a:gd name="T102" fmla="*/ 20 w 39"/>
                <a:gd name="T103" fmla="*/ 49 h 54"/>
                <a:gd name="T104" fmla="*/ 17 w 39"/>
                <a:gd name="T105" fmla="*/ 49 h 54"/>
                <a:gd name="T106" fmla="*/ 14 w 39"/>
                <a:gd name="T107" fmla="*/ 47 h 54"/>
                <a:gd name="T108" fmla="*/ 13 w 39"/>
                <a:gd name="T109" fmla="*/ 46 h 54"/>
                <a:gd name="T110" fmla="*/ 11 w 39"/>
                <a:gd name="T111" fmla="*/ 43 h 54"/>
                <a:gd name="T112" fmla="*/ 9 w 39"/>
                <a:gd name="T113" fmla="*/ 37 h 54"/>
                <a:gd name="T114" fmla="*/ 9 w 39"/>
                <a:gd name="T115" fmla="*/ 28 h 54"/>
                <a:gd name="T116" fmla="*/ 9 w 39"/>
                <a:gd name="T117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9" h="54">
                  <a:moveTo>
                    <a:pt x="20" y="0"/>
                  </a:moveTo>
                  <a:lnTo>
                    <a:pt x="16" y="1"/>
                  </a:lnTo>
                  <a:lnTo>
                    <a:pt x="11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2" y="21"/>
                  </a:lnTo>
                  <a:lnTo>
                    <a:pt x="0" y="28"/>
                  </a:lnTo>
                  <a:lnTo>
                    <a:pt x="2" y="34"/>
                  </a:lnTo>
                  <a:lnTo>
                    <a:pt x="2" y="38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9" y="50"/>
                  </a:lnTo>
                  <a:lnTo>
                    <a:pt x="11" y="53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8" y="53"/>
                  </a:lnTo>
                  <a:lnTo>
                    <a:pt x="31" y="50"/>
                  </a:lnTo>
                  <a:lnTo>
                    <a:pt x="34" y="47"/>
                  </a:lnTo>
                  <a:lnTo>
                    <a:pt x="36" y="43"/>
                  </a:lnTo>
                  <a:lnTo>
                    <a:pt x="38" y="40"/>
                  </a:lnTo>
                  <a:lnTo>
                    <a:pt x="38" y="34"/>
                  </a:lnTo>
                  <a:lnTo>
                    <a:pt x="39" y="28"/>
                  </a:lnTo>
                  <a:lnTo>
                    <a:pt x="38" y="21"/>
                  </a:lnTo>
                  <a:lnTo>
                    <a:pt x="38" y="16"/>
                  </a:lnTo>
                  <a:lnTo>
                    <a:pt x="36" y="12"/>
                  </a:lnTo>
                  <a:lnTo>
                    <a:pt x="34" y="8"/>
                  </a:lnTo>
                  <a:lnTo>
                    <a:pt x="31" y="5"/>
                  </a:lnTo>
                  <a:lnTo>
                    <a:pt x="28" y="3"/>
                  </a:lnTo>
                  <a:lnTo>
                    <a:pt x="24" y="1"/>
                  </a:lnTo>
                  <a:lnTo>
                    <a:pt x="20" y="0"/>
                  </a:lnTo>
                  <a:close/>
                  <a:moveTo>
                    <a:pt x="9" y="26"/>
                  </a:moveTo>
                  <a:lnTo>
                    <a:pt x="9" y="17"/>
                  </a:lnTo>
                  <a:lnTo>
                    <a:pt x="11" y="12"/>
                  </a:lnTo>
                  <a:lnTo>
                    <a:pt x="13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7" y="9"/>
                  </a:lnTo>
                  <a:lnTo>
                    <a:pt x="28" y="12"/>
                  </a:lnTo>
                  <a:lnTo>
                    <a:pt x="31" y="19"/>
                  </a:lnTo>
                  <a:lnTo>
                    <a:pt x="31" y="28"/>
                  </a:lnTo>
                  <a:lnTo>
                    <a:pt x="31" y="37"/>
                  </a:lnTo>
                  <a:lnTo>
                    <a:pt x="28" y="43"/>
                  </a:lnTo>
                  <a:lnTo>
                    <a:pt x="27" y="46"/>
                  </a:lnTo>
                  <a:lnTo>
                    <a:pt x="24" y="47"/>
                  </a:lnTo>
                  <a:lnTo>
                    <a:pt x="23" y="49"/>
                  </a:lnTo>
                  <a:lnTo>
                    <a:pt x="20" y="49"/>
                  </a:lnTo>
                  <a:lnTo>
                    <a:pt x="17" y="49"/>
                  </a:lnTo>
                  <a:lnTo>
                    <a:pt x="14" y="47"/>
                  </a:lnTo>
                  <a:lnTo>
                    <a:pt x="13" y="46"/>
                  </a:lnTo>
                  <a:lnTo>
                    <a:pt x="11" y="43"/>
                  </a:lnTo>
                  <a:lnTo>
                    <a:pt x="9" y="37"/>
                  </a:lnTo>
                  <a:lnTo>
                    <a:pt x="9" y="28"/>
                  </a:lnTo>
                  <a:lnTo>
                    <a:pt x="9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5" name="Freeform 223"/>
            <p:cNvSpPr>
              <a:spLocks/>
            </p:cNvSpPr>
            <p:nvPr/>
          </p:nvSpPr>
          <p:spPr bwMode="auto">
            <a:xfrm>
              <a:off x="2149" y="3777"/>
              <a:ext cx="44" cy="55"/>
            </a:xfrm>
            <a:custGeom>
              <a:avLst/>
              <a:gdLst>
                <a:gd name="T0" fmla="*/ 6 w 38"/>
                <a:gd name="T1" fmla="*/ 0 h 53"/>
                <a:gd name="T2" fmla="*/ 2 w 38"/>
                <a:gd name="T3" fmla="*/ 29 h 53"/>
                <a:gd name="T4" fmla="*/ 9 w 38"/>
                <a:gd name="T5" fmla="*/ 29 h 53"/>
                <a:gd name="T6" fmla="*/ 10 w 38"/>
                <a:gd name="T7" fmla="*/ 27 h 53"/>
                <a:gd name="T8" fmla="*/ 13 w 38"/>
                <a:gd name="T9" fmla="*/ 25 h 53"/>
                <a:gd name="T10" fmla="*/ 16 w 38"/>
                <a:gd name="T11" fmla="*/ 24 h 53"/>
                <a:gd name="T12" fmla="*/ 18 w 38"/>
                <a:gd name="T13" fmla="*/ 24 h 53"/>
                <a:gd name="T14" fmla="*/ 24 w 38"/>
                <a:gd name="T15" fmla="*/ 25 h 53"/>
                <a:gd name="T16" fmla="*/ 27 w 38"/>
                <a:gd name="T17" fmla="*/ 28 h 53"/>
                <a:gd name="T18" fmla="*/ 29 w 38"/>
                <a:gd name="T19" fmla="*/ 31 h 53"/>
                <a:gd name="T20" fmla="*/ 31 w 38"/>
                <a:gd name="T21" fmla="*/ 36 h 53"/>
                <a:gd name="T22" fmla="*/ 29 w 38"/>
                <a:gd name="T23" fmla="*/ 41 h 53"/>
                <a:gd name="T24" fmla="*/ 27 w 38"/>
                <a:gd name="T25" fmla="*/ 45 h 53"/>
                <a:gd name="T26" fmla="*/ 24 w 38"/>
                <a:gd name="T27" fmla="*/ 46 h 53"/>
                <a:gd name="T28" fmla="*/ 18 w 38"/>
                <a:gd name="T29" fmla="*/ 48 h 53"/>
                <a:gd name="T30" fmla="*/ 14 w 38"/>
                <a:gd name="T31" fmla="*/ 48 h 53"/>
                <a:gd name="T32" fmla="*/ 11 w 38"/>
                <a:gd name="T33" fmla="*/ 45 h 53"/>
                <a:gd name="T34" fmla="*/ 9 w 38"/>
                <a:gd name="T35" fmla="*/ 42 h 53"/>
                <a:gd name="T36" fmla="*/ 7 w 38"/>
                <a:gd name="T37" fmla="*/ 39 h 53"/>
                <a:gd name="T38" fmla="*/ 0 w 38"/>
                <a:gd name="T39" fmla="*/ 39 h 53"/>
                <a:gd name="T40" fmla="*/ 2 w 38"/>
                <a:gd name="T41" fmla="*/ 45 h 53"/>
                <a:gd name="T42" fmla="*/ 5 w 38"/>
                <a:gd name="T43" fmla="*/ 49 h 53"/>
                <a:gd name="T44" fmla="*/ 7 w 38"/>
                <a:gd name="T45" fmla="*/ 52 h 53"/>
                <a:gd name="T46" fmla="*/ 13 w 38"/>
                <a:gd name="T47" fmla="*/ 53 h 53"/>
                <a:gd name="T48" fmla="*/ 18 w 38"/>
                <a:gd name="T49" fmla="*/ 53 h 53"/>
                <a:gd name="T50" fmla="*/ 23 w 38"/>
                <a:gd name="T51" fmla="*/ 53 h 53"/>
                <a:gd name="T52" fmla="*/ 27 w 38"/>
                <a:gd name="T53" fmla="*/ 52 h 53"/>
                <a:gd name="T54" fmla="*/ 29 w 38"/>
                <a:gd name="T55" fmla="*/ 50 h 53"/>
                <a:gd name="T56" fmla="*/ 32 w 38"/>
                <a:gd name="T57" fmla="*/ 49 h 53"/>
                <a:gd name="T58" fmla="*/ 35 w 38"/>
                <a:gd name="T59" fmla="*/ 45 h 53"/>
                <a:gd name="T60" fmla="*/ 36 w 38"/>
                <a:gd name="T61" fmla="*/ 42 h 53"/>
                <a:gd name="T62" fmla="*/ 38 w 38"/>
                <a:gd name="T63" fmla="*/ 39 h 53"/>
                <a:gd name="T64" fmla="*/ 38 w 38"/>
                <a:gd name="T65" fmla="*/ 35 h 53"/>
                <a:gd name="T66" fmla="*/ 38 w 38"/>
                <a:gd name="T67" fmla="*/ 32 h 53"/>
                <a:gd name="T68" fmla="*/ 36 w 38"/>
                <a:gd name="T69" fmla="*/ 28 h 53"/>
                <a:gd name="T70" fmla="*/ 35 w 38"/>
                <a:gd name="T71" fmla="*/ 25 h 53"/>
                <a:gd name="T72" fmla="*/ 34 w 38"/>
                <a:gd name="T73" fmla="*/ 23 h 53"/>
                <a:gd name="T74" fmla="*/ 29 w 38"/>
                <a:gd name="T75" fmla="*/ 21 h 53"/>
                <a:gd name="T76" fmla="*/ 27 w 38"/>
                <a:gd name="T77" fmla="*/ 20 h 53"/>
                <a:gd name="T78" fmla="*/ 24 w 38"/>
                <a:gd name="T79" fmla="*/ 19 h 53"/>
                <a:gd name="T80" fmla="*/ 20 w 38"/>
                <a:gd name="T81" fmla="*/ 19 h 53"/>
                <a:gd name="T82" fmla="*/ 14 w 38"/>
                <a:gd name="T83" fmla="*/ 19 h 53"/>
                <a:gd name="T84" fmla="*/ 9 w 38"/>
                <a:gd name="T85" fmla="*/ 21 h 53"/>
                <a:gd name="T86" fmla="*/ 11 w 38"/>
                <a:gd name="T87" fmla="*/ 7 h 53"/>
                <a:gd name="T88" fmla="*/ 35 w 38"/>
                <a:gd name="T89" fmla="*/ 7 h 53"/>
                <a:gd name="T90" fmla="*/ 35 w 38"/>
                <a:gd name="T91" fmla="*/ 0 h 53"/>
                <a:gd name="T92" fmla="*/ 6 w 38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" h="53">
                  <a:moveTo>
                    <a:pt x="6" y="0"/>
                  </a:moveTo>
                  <a:lnTo>
                    <a:pt x="2" y="29"/>
                  </a:lnTo>
                  <a:lnTo>
                    <a:pt x="9" y="29"/>
                  </a:lnTo>
                  <a:lnTo>
                    <a:pt x="10" y="27"/>
                  </a:lnTo>
                  <a:lnTo>
                    <a:pt x="13" y="25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24" y="25"/>
                  </a:lnTo>
                  <a:lnTo>
                    <a:pt x="27" y="28"/>
                  </a:lnTo>
                  <a:lnTo>
                    <a:pt x="29" y="31"/>
                  </a:lnTo>
                  <a:lnTo>
                    <a:pt x="31" y="36"/>
                  </a:lnTo>
                  <a:lnTo>
                    <a:pt x="29" y="41"/>
                  </a:lnTo>
                  <a:lnTo>
                    <a:pt x="27" y="45"/>
                  </a:lnTo>
                  <a:lnTo>
                    <a:pt x="24" y="46"/>
                  </a:lnTo>
                  <a:lnTo>
                    <a:pt x="18" y="48"/>
                  </a:lnTo>
                  <a:lnTo>
                    <a:pt x="14" y="48"/>
                  </a:lnTo>
                  <a:lnTo>
                    <a:pt x="11" y="45"/>
                  </a:lnTo>
                  <a:lnTo>
                    <a:pt x="9" y="42"/>
                  </a:lnTo>
                  <a:lnTo>
                    <a:pt x="7" y="39"/>
                  </a:lnTo>
                  <a:lnTo>
                    <a:pt x="0" y="39"/>
                  </a:lnTo>
                  <a:lnTo>
                    <a:pt x="2" y="45"/>
                  </a:lnTo>
                  <a:lnTo>
                    <a:pt x="5" y="49"/>
                  </a:lnTo>
                  <a:lnTo>
                    <a:pt x="7" y="52"/>
                  </a:lnTo>
                  <a:lnTo>
                    <a:pt x="13" y="53"/>
                  </a:lnTo>
                  <a:lnTo>
                    <a:pt x="18" y="53"/>
                  </a:lnTo>
                  <a:lnTo>
                    <a:pt x="23" y="53"/>
                  </a:lnTo>
                  <a:lnTo>
                    <a:pt x="27" y="52"/>
                  </a:lnTo>
                  <a:lnTo>
                    <a:pt x="29" y="50"/>
                  </a:lnTo>
                  <a:lnTo>
                    <a:pt x="32" y="49"/>
                  </a:lnTo>
                  <a:lnTo>
                    <a:pt x="35" y="45"/>
                  </a:lnTo>
                  <a:lnTo>
                    <a:pt x="36" y="42"/>
                  </a:lnTo>
                  <a:lnTo>
                    <a:pt x="38" y="39"/>
                  </a:lnTo>
                  <a:lnTo>
                    <a:pt x="38" y="35"/>
                  </a:lnTo>
                  <a:lnTo>
                    <a:pt x="38" y="32"/>
                  </a:lnTo>
                  <a:lnTo>
                    <a:pt x="36" y="28"/>
                  </a:lnTo>
                  <a:lnTo>
                    <a:pt x="35" y="25"/>
                  </a:lnTo>
                  <a:lnTo>
                    <a:pt x="34" y="23"/>
                  </a:lnTo>
                  <a:lnTo>
                    <a:pt x="29" y="21"/>
                  </a:lnTo>
                  <a:lnTo>
                    <a:pt x="27" y="20"/>
                  </a:lnTo>
                  <a:lnTo>
                    <a:pt x="24" y="19"/>
                  </a:lnTo>
                  <a:lnTo>
                    <a:pt x="20" y="19"/>
                  </a:lnTo>
                  <a:lnTo>
                    <a:pt x="14" y="19"/>
                  </a:lnTo>
                  <a:lnTo>
                    <a:pt x="9" y="21"/>
                  </a:lnTo>
                  <a:lnTo>
                    <a:pt x="11" y="7"/>
                  </a:lnTo>
                  <a:lnTo>
                    <a:pt x="35" y="7"/>
                  </a:lnTo>
                  <a:lnTo>
                    <a:pt x="35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6" name="Freeform 224"/>
            <p:cNvSpPr>
              <a:spLocks/>
            </p:cNvSpPr>
            <p:nvPr/>
          </p:nvSpPr>
          <p:spPr bwMode="auto">
            <a:xfrm>
              <a:off x="2199" y="3776"/>
              <a:ext cx="43" cy="55"/>
            </a:xfrm>
            <a:custGeom>
              <a:avLst/>
              <a:gdLst>
                <a:gd name="T0" fmla="*/ 8 w 37"/>
                <a:gd name="T1" fmla="*/ 46 h 53"/>
                <a:gd name="T2" fmla="*/ 8 w 37"/>
                <a:gd name="T3" fmla="*/ 45 h 53"/>
                <a:gd name="T4" fmla="*/ 10 w 37"/>
                <a:gd name="T5" fmla="*/ 42 h 53"/>
                <a:gd name="T6" fmla="*/ 13 w 37"/>
                <a:gd name="T7" fmla="*/ 40 h 53"/>
                <a:gd name="T8" fmla="*/ 17 w 37"/>
                <a:gd name="T9" fmla="*/ 38 h 53"/>
                <a:gd name="T10" fmla="*/ 24 w 37"/>
                <a:gd name="T11" fmla="*/ 34 h 53"/>
                <a:gd name="T12" fmla="*/ 29 w 37"/>
                <a:gd name="T13" fmla="*/ 30 h 53"/>
                <a:gd name="T14" fmla="*/ 35 w 37"/>
                <a:gd name="T15" fmla="*/ 26 h 53"/>
                <a:gd name="T16" fmla="*/ 37 w 37"/>
                <a:gd name="T17" fmla="*/ 22 h 53"/>
                <a:gd name="T18" fmla="*/ 37 w 37"/>
                <a:gd name="T19" fmla="*/ 16 h 53"/>
                <a:gd name="T20" fmla="*/ 37 w 37"/>
                <a:gd name="T21" fmla="*/ 13 h 53"/>
                <a:gd name="T22" fmla="*/ 36 w 37"/>
                <a:gd name="T23" fmla="*/ 11 h 53"/>
                <a:gd name="T24" fmla="*/ 35 w 37"/>
                <a:gd name="T25" fmla="*/ 7 h 53"/>
                <a:gd name="T26" fmla="*/ 33 w 37"/>
                <a:gd name="T27" fmla="*/ 5 h 53"/>
                <a:gd name="T28" fmla="*/ 31 w 37"/>
                <a:gd name="T29" fmla="*/ 3 h 53"/>
                <a:gd name="T30" fmla="*/ 28 w 37"/>
                <a:gd name="T31" fmla="*/ 1 h 53"/>
                <a:gd name="T32" fmla="*/ 24 w 37"/>
                <a:gd name="T33" fmla="*/ 1 h 53"/>
                <a:gd name="T34" fmla="*/ 21 w 37"/>
                <a:gd name="T35" fmla="*/ 0 h 53"/>
                <a:gd name="T36" fmla="*/ 15 w 37"/>
                <a:gd name="T37" fmla="*/ 1 h 53"/>
                <a:gd name="T38" fmla="*/ 11 w 37"/>
                <a:gd name="T39" fmla="*/ 3 h 53"/>
                <a:gd name="T40" fmla="*/ 7 w 37"/>
                <a:gd name="T41" fmla="*/ 5 h 53"/>
                <a:gd name="T42" fmla="*/ 4 w 37"/>
                <a:gd name="T43" fmla="*/ 8 h 53"/>
                <a:gd name="T44" fmla="*/ 3 w 37"/>
                <a:gd name="T45" fmla="*/ 13 h 53"/>
                <a:gd name="T46" fmla="*/ 2 w 37"/>
                <a:gd name="T47" fmla="*/ 20 h 53"/>
                <a:gd name="T48" fmla="*/ 8 w 37"/>
                <a:gd name="T49" fmla="*/ 20 h 53"/>
                <a:gd name="T50" fmla="*/ 8 w 37"/>
                <a:gd name="T51" fmla="*/ 19 h 53"/>
                <a:gd name="T52" fmla="*/ 10 w 37"/>
                <a:gd name="T53" fmla="*/ 15 h 53"/>
                <a:gd name="T54" fmla="*/ 11 w 37"/>
                <a:gd name="T55" fmla="*/ 11 h 53"/>
                <a:gd name="T56" fmla="*/ 13 w 37"/>
                <a:gd name="T57" fmla="*/ 9 h 53"/>
                <a:gd name="T58" fmla="*/ 14 w 37"/>
                <a:gd name="T59" fmla="*/ 8 h 53"/>
                <a:gd name="T60" fmla="*/ 17 w 37"/>
                <a:gd name="T61" fmla="*/ 7 h 53"/>
                <a:gd name="T62" fmla="*/ 20 w 37"/>
                <a:gd name="T63" fmla="*/ 7 h 53"/>
                <a:gd name="T64" fmla="*/ 24 w 37"/>
                <a:gd name="T65" fmla="*/ 7 h 53"/>
                <a:gd name="T66" fmla="*/ 28 w 37"/>
                <a:gd name="T67" fmla="*/ 9 h 53"/>
                <a:gd name="T68" fmla="*/ 29 w 37"/>
                <a:gd name="T69" fmla="*/ 12 h 53"/>
                <a:gd name="T70" fmla="*/ 31 w 37"/>
                <a:gd name="T71" fmla="*/ 16 h 53"/>
                <a:gd name="T72" fmla="*/ 31 w 37"/>
                <a:gd name="T73" fmla="*/ 20 h 53"/>
                <a:gd name="T74" fmla="*/ 29 w 37"/>
                <a:gd name="T75" fmla="*/ 22 h 53"/>
                <a:gd name="T76" fmla="*/ 26 w 37"/>
                <a:gd name="T77" fmla="*/ 25 h 53"/>
                <a:gd name="T78" fmla="*/ 24 w 37"/>
                <a:gd name="T79" fmla="*/ 26 h 53"/>
                <a:gd name="T80" fmla="*/ 11 w 37"/>
                <a:gd name="T81" fmla="*/ 33 h 53"/>
                <a:gd name="T82" fmla="*/ 7 w 37"/>
                <a:gd name="T83" fmla="*/ 37 h 53"/>
                <a:gd name="T84" fmla="*/ 4 w 37"/>
                <a:gd name="T85" fmla="*/ 41 h 53"/>
                <a:gd name="T86" fmla="*/ 2 w 37"/>
                <a:gd name="T87" fmla="*/ 46 h 53"/>
                <a:gd name="T88" fmla="*/ 0 w 37"/>
                <a:gd name="T89" fmla="*/ 53 h 53"/>
                <a:gd name="T90" fmla="*/ 37 w 37"/>
                <a:gd name="T91" fmla="*/ 53 h 53"/>
                <a:gd name="T92" fmla="*/ 37 w 37"/>
                <a:gd name="T93" fmla="*/ 46 h 53"/>
                <a:gd name="T94" fmla="*/ 8 w 37"/>
                <a:gd name="T95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" h="53">
                  <a:moveTo>
                    <a:pt x="8" y="46"/>
                  </a:moveTo>
                  <a:lnTo>
                    <a:pt x="8" y="45"/>
                  </a:lnTo>
                  <a:lnTo>
                    <a:pt x="10" y="42"/>
                  </a:lnTo>
                  <a:lnTo>
                    <a:pt x="13" y="40"/>
                  </a:lnTo>
                  <a:lnTo>
                    <a:pt x="17" y="38"/>
                  </a:lnTo>
                  <a:lnTo>
                    <a:pt x="24" y="34"/>
                  </a:lnTo>
                  <a:lnTo>
                    <a:pt x="29" y="30"/>
                  </a:lnTo>
                  <a:lnTo>
                    <a:pt x="35" y="26"/>
                  </a:lnTo>
                  <a:lnTo>
                    <a:pt x="37" y="22"/>
                  </a:lnTo>
                  <a:lnTo>
                    <a:pt x="37" y="16"/>
                  </a:lnTo>
                  <a:lnTo>
                    <a:pt x="37" y="13"/>
                  </a:lnTo>
                  <a:lnTo>
                    <a:pt x="36" y="11"/>
                  </a:lnTo>
                  <a:lnTo>
                    <a:pt x="35" y="7"/>
                  </a:lnTo>
                  <a:lnTo>
                    <a:pt x="33" y="5"/>
                  </a:lnTo>
                  <a:lnTo>
                    <a:pt x="31" y="3"/>
                  </a:lnTo>
                  <a:lnTo>
                    <a:pt x="28" y="1"/>
                  </a:lnTo>
                  <a:lnTo>
                    <a:pt x="24" y="1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3" y="13"/>
                  </a:lnTo>
                  <a:lnTo>
                    <a:pt x="2" y="20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10" y="15"/>
                  </a:lnTo>
                  <a:lnTo>
                    <a:pt x="11" y="11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4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31" y="16"/>
                  </a:lnTo>
                  <a:lnTo>
                    <a:pt x="31" y="20"/>
                  </a:lnTo>
                  <a:lnTo>
                    <a:pt x="29" y="22"/>
                  </a:lnTo>
                  <a:lnTo>
                    <a:pt x="26" y="25"/>
                  </a:lnTo>
                  <a:lnTo>
                    <a:pt x="24" y="26"/>
                  </a:lnTo>
                  <a:lnTo>
                    <a:pt x="11" y="33"/>
                  </a:lnTo>
                  <a:lnTo>
                    <a:pt x="7" y="37"/>
                  </a:lnTo>
                  <a:lnTo>
                    <a:pt x="4" y="41"/>
                  </a:lnTo>
                  <a:lnTo>
                    <a:pt x="2" y="46"/>
                  </a:lnTo>
                  <a:lnTo>
                    <a:pt x="0" y="53"/>
                  </a:lnTo>
                  <a:lnTo>
                    <a:pt x="37" y="53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7" name="Freeform 225"/>
            <p:cNvSpPr>
              <a:spLocks/>
            </p:cNvSpPr>
            <p:nvPr/>
          </p:nvSpPr>
          <p:spPr bwMode="auto">
            <a:xfrm>
              <a:off x="2408" y="3777"/>
              <a:ext cx="43" cy="55"/>
            </a:xfrm>
            <a:custGeom>
              <a:avLst/>
              <a:gdLst>
                <a:gd name="T0" fmla="*/ 5 w 37"/>
                <a:gd name="T1" fmla="*/ 0 h 53"/>
                <a:gd name="T2" fmla="*/ 1 w 37"/>
                <a:gd name="T3" fmla="*/ 29 h 53"/>
                <a:gd name="T4" fmla="*/ 8 w 37"/>
                <a:gd name="T5" fmla="*/ 29 h 53"/>
                <a:gd name="T6" fmla="*/ 9 w 37"/>
                <a:gd name="T7" fmla="*/ 27 h 53"/>
                <a:gd name="T8" fmla="*/ 12 w 37"/>
                <a:gd name="T9" fmla="*/ 25 h 53"/>
                <a:gd name="T10" fmla="*/ 15 w 37"/>
                <a:gd name="T11" fmla="*/ 24 h 53"/>
                <a:gd name="T12" fmla="*/ 17 w 37"/>
                <a:gd name="T13" fmla="*/ 24 h 53"/>
                <a:gd name="T14" fmla="*/ 22 w 37"/>
                <a:gd name="T15" fmla="*/ 25 h 53"/>
                <a:gd name="T16" fmla="*/ 26 w 37"/>
                <a:gd name="T17" fmla="*/ 28 h 53"/>
                <a:gd name="T18" fmla="*/ 29 w 37"/>
                <a:gd name="T19" fmla="*/ 31 h 53"/>
                <a:gd name="T20" fmla="*/ 30 w 37"/>
                <a:gd name="T21" fmla="*/ 36 h 53"/>
                <a:gd name="T22" fmla="*/ 29 w 37"/>
                <a:gd name="T23" fmla="*/ 41 h 53"/>
                <a:gd name="T24" fmla="*/ 26 w 37"/>
                <a:gd name="T25" fmla="*/ 45 h 53"/>
                <a:gd name="T26" fmla="*/ 22 w 37"/>
                <a:gd name="T27" fmla="*/ 46 h 53"/>
                <a:gd name="T28" fmla="*/ 17 w 37"/>
                <a:gd name="T29" fmla="*/ 48 h 53"/>
                <a:gd name="T30" fmla="*/ 13 w 37"/>
                <a:gd name="T31" fmla="*/ 48 h 53"/>
                <a:gd name="T32" fmla="*/ 9 w 37"/>
                <a:gd name="T33" fmla="*/ 45 h 53"/>
                <a:gd name="T34" fmla="*/ 8 w 37"/>
                <a:gd name="T35" fmla="*/ 42 h 53"/>
                <a:gd name="T36" fmla="*/ 6 w 37"/>
                <a:gd name="T37" fmla="*/ 39 h 53"/>
                <a:gd name="T38" fmla="*/ 0 w 37"/>
                <a:gd name="T39" fmla="*/ 39 h 53"/>
                <a:gd name="T40" fmla="*/ 1 w 37"/>
                <a:gd name="T41" fmla="*/ 45 h 53"/>
                <a:gd name="T42" fmla="*/ 4 w 37"/>
                <a:gd name="T43" fmla="*/ 49 h 53"/>
                <a:gd name="T44" fmla="*/ 6 w 37"/>
                <a:gd name="T45" fmla="*/ 52 h 53"/>
                <a:gd name="T46" fmla="*/ 12 w 37"/>
                <a:gd name="T47" fmla="*/ 53 h 53"/>
                <a:gd name="T48" fmla="*/ 17 w 37"/>
                <a:gd name="T49" fmla="*/ 53 h 53"/>
                <a:gd name="T50" fmla="*/ 22 w 37"/>
                <a:gd name="T51" fmla="*/ 53 h 53"/>
                <a:gd name="T52" fmla="*/ 26 w 37"/>
                <a:gd name="T53" fmla="*/ 52 h 53"/>
                <a:gd name="T54" fmla="*/ 29 w 37"/>
                <a:gd name="T55" fmla="*/ 50 h 53"/>
                <a:gd name="T56" fmla="*/ 31 w 37"/>
                <a:gd name="T57" fmla="*/ 49 h 53"/>
                <a:gd name="T58" fmla="*/ 34 w 37"/>
                <a:gd name="T59" fmla="*/ 45 h 53"/>
                <a:gd name="T60" fmla="*/ 35 w 37"/>
                <a:gd name="T61" fmla="*/ 42 h 53"/>
                <a:gd name="T62" fmla="*/ 37 w 37"/>
                <a:gd name="T63" fmla="*/ 39 h 53"/>
                <a:gd name="T64" fmla="*/ 37 w 37"/>
                <a:gd name="T65" fmla="*/ 35 h 53"/>
                <a:gd name="T66" fmla="*/ 37 w 37"/>
                <a:gd name="T67" fmla="*/ 32 h 53"/>
                <a:gd name="T68" fmla="*/ 35 w 37"/>
                <a:gd name="T69" fmla="*/ 28 h 53"/>
                <a:gd name="T70" fmla="*/ 34 w 37"/>
                <a:gd name="T71" fmla="*/ 25 h 53"/>
                <a:gd name="T72" fmla="*/ 31 w 37"/>
                <a:gd name="T73" fmla="*/ 23 h 53"/>
                <a:gd name="T74" fmla="*/ 29 w 37"/>
                <a:gd name="T75" fmla="*/ 21 h 53"/>
                <a:gd name="T76" fmla="*/ 26 w 37"/>
                <a:gd name="T77" fmla="*/ 20 h 53"/>
                <a:gd name="T78" fmla="*/ 22 w 37"/>
                <a:gd name="T79" fmla="*/ 19 h 53"/>
                <a:gd name="T80" fmla="*/ 19 w 37"/>
                <a:gd name="T81" fmla="*/ 19 h 53"/>
                <a:gd name="T82" fmla="*/ 13 w 37"/>
                <a:gd name="T83" fmla="*/ 19 h 53"/>
                <a:gd name="T84" fmla="*/ 8 w 37"/>
                <a:gd name="T85" fmla="*/ 21 h 53"/>
                <a:gd name="T86" fmla="*/ 11 w 37"/>
                <a:gd name="T87" fmla="*/ 7 h 53"/>
                <a:gd name="T88" fmla="*/ 34 w 37"/>
                <a:gd name="T89" fmla="*/ 7 h 53"/>
                <a:gd name="T90" fmla="*/ 34 w 37"/>
                <a:gd name="T91" fmla="*/ 0 h 53"/>
                <a:gd name="T92" fmla="*/ 5 w 37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" h="53">
                  <a:moveTo>
                    <a:pt x="5" y="0"/>
                  </a:moveTo>
                  <a:lnTo>
                    <a:pt x="1" y="29"/>
                  </a:lnTo>
                  <a:lnTo>
                    <a:pt x="8" y="29"/>
                  </a:lnTo>
                  <a:lnTo>
                    <a:pt x="9" y="27"/>
                  </a:lnTo>
                  <a:lnTo>
                    <a:pt x="12" y="25"/>
                  </a:lnTo>
                  <a:lnTo>
                    <a:pt x="15" y="24"/>
                  </a:lnTo>
                  <a:lnTo>
                    <a:pt x="17" y="24"/>
                  </a:lnTo>
                  <a:lnTo>
                    <a:pt x="22" y="25"/>
                  </a:lnTo>
                  <a:lnTo>
                    <a:pt x="26" y="28"/>
                  </a:lnTo>
                  <a:lnTo>
                    <a:pt x="29" y="31"/>
                  </a:lnTo>
                  <a:lnTo>
                    <a:pt x="30" y="36"/>
                  </a:lnTo>
                  <a:lnTo>
                    <a:pt x="29" y="41"/>
                  </a:lnTo>
                  <a:lnTo>
                    <a:pt x="26" y="45"/>
                  </a:lnTo>
                  <a:lnTo>
                    <a:pt x="22" y="46"/>
                  </a:lnTo>
                  <a:lnTo>
                    <a:pt x="17" y="48"/>
                  </a:lnTo>
                  <a:lnTo>
                    <a:pt x="13" y="48"/>
                  </a:lnTo>
                  <a:lnTo>
                    <a:pt x="9" y="45"/>
                  </a:lnTo>
                  <a:lnTo>
                    <a:pt x="8" y="42"/>
                  </a:lnTo>
                  <a:lnTo>
                    <a:pt x="6" y="39"/>
                  </a:lnTo>
                  <a:lnTo>
                    <a:pt x="0" y="39"/>
                  </a:lnTo>
                  <a:lnTo>
                    <a:pt x="1" y="45"/>
                  </a:lnTo>
                  <a:lnTo>
                    <a:pt x="4" y="49"/>
                  </a:lnTo>
                  <a:lnTo>
                    <a:pt x="6" y="52"/>
                  </a:lnTo>
                  <a:lnTo>
                    <a:pt x="12" y="53"/>
                  </a:lnTo>
                  <a:lnTo>
                    <a:pt x="17" y="53"/>
                  </a:lnTo>
                  <a:lnTo>
                    <a:pt x="22" y="53"/>
                  </a:lnTo>
                  <a:lnTo>
                    <a:pt x="26" y="52"/>
                  </a:lnTo>
                  <a:lnTo>
                    <a:pt x="29" y="50"/>
                  </a:lnTo>
                  <a:lnTo>
                    <a:pt x="31" y="49"/>
                  </a:lnTo>
                  <a:lnTo>
                    <a:pt x="34" y="45"/>
                  </a:lnTo>
                  <a:lnTo>
                    <a:pt x="35" y="42"/>
                  </a:lnTo>
                  <a:lnTo>
                    <a:pt x="37" y="39"/>
                  </a:lnTo>
                  <a:lnTo>
                    <a:pt x="37" y="35"/>
                  </a:lnTo>
                  <a:lnTo>
                    <a:pt x="37" y="32"/>
                  </a:lnTo>
                  <a:lnTo>
                    <a:pt x="35" y="28"/>
                  </a:lnTo>
                  <a:lnTo>
                    <a:pt x="34" y="25"/>
                  </a:lnTo>
                  <a:lnTo>
                    <a:pt x="31" y="23"/>
                  </a:lnTo>
                  <a:lnTo>
                    <a:pt x="29" y="21"/>
                  </a:lnTo>
                  <a:lnTo>
                    <a:pt x="26" y="20"/>
                  </a:lnTo>
                  <a:lnTo>
                    <a:pt x="22" y="19"/>
                  </a:lnTo>
                  <a:lnTo>
                    <a:pt x="19" y="19"/>
                  </a:lnTo>
                  <a:lnTo>
                    <a:pt x="13" y="19"/>
                  </a:lnTo>
                  <a:lnTo>
                    <a:pt x="8" y="21"/>
                  </a:lnTo>
                  <a:lnTo>
                    <a:pt x="11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8" name="Freeform 226"/>
            <p:cNvSpPr>
              <a:spLocks noEditPoints="1"/>
            </p:cNvSpPr>
            <p:nvPr/>
          </p:nvSpPr>
          <p:spPr bwMode="auto">
            <a:xfrm>
              <a:off x="2456" y="3776"/>
              <a:ext cx="46" cy="55"/>
            </a:xfrm>
            <a:custGeom>
              <a:avLst/>
              <a:gdLst>
                <a:gd name="T0" fmla="*/ 25 w 39"/>
                <a:gd name="T1" fmla="*/ 0 h 53"/>
                <a:gd name="T2" fmla="*/ 0 w 39"/>
                <a:gd name="T3" fmla="*/ 34 h 53"/>
                <a:gd name="T4" fmla="*/ 0 w 39"/>
                <a:gd name="T5" fmla="*/ 41 h 53"/>
                <a:gd name="T6" fmla="*/ 24 w 39"/>
                <a:gd name="T7" fmla="*/ 41 h 53"/>
                <a:gd name="T8" fmla="*/ 24 w 39"/>
                <a:gd name="T9" fmla="*/ 53 h 53"/>
                <a:gd name="T10" fmla="*/ 31 w 39"/>
                <a:gd name="T11" fmla="*/ 53 h 53"/>
                <a:gd name="T12" fmla="*/ 31 w 39"/>
                <a:gd name="T13" fmla="*/ 41 h 53"/>
                <a:gd name="T14" fmla="*/ 39 w 39"/>
                <a:gd name="T15" fmla="*/ 41 h 53"/>
                <a:gd name="T16" fmla="*/ 39 w 39"/>
                <a:gd name="T17" fmla="*/ 34 h 53"/>
                <a:gd name="T18" fmla="*/ 31 w 39"/>
                <a:gd name="T19" fmla="*/ 34 h 53"/>
                <a:gd name="T20" fmla="*/ 31 w 39"/>
                <a:gd name="T21" fmla="*/ 0 h 53"/>
                <a:gd name="T22" fmla="*/ 25 w 39"/>
                <a:gd name="T23" fmla="*/ 0 h 53"/>
                <a:gd name="T24" fmla="*/ 24 w 39"/>
                <a:gd name="T25" fmla="*/ 11 h 53"/>
                <a:gd name="T26" fmla="*/ 24 w 39"/>
                <a:gd name="T27" fmla="*/ 34 h 53"/>
                <a:gd name="T28" fmla="*/ 6 w 39"/>
                <a:gd name="T29" fmla="*/ 34 h 53"/>
                <a:gd name="T30" fmla="*/ 24 w 39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4" y="41"/>
                  </a:lnTo>
                  <a:lnTo>
                    <a:pt x="24" y="53"/>
                  </a:lnTo>
                  <a:lnTo>
                    <a:pt x="31" y="53"/>
                  </a:lnTo>
                  <a:lnTo>
                    <a:pt x="31" y="41"/>
                  </a:lnTo>
                  <a:lnTo>
                    <a:pt x="39" y="41"/>
                  </a:lnTo>
                  <a:lnTo>
                    <a:pt x="39" y="34"/>
                  </a:lnTo>
                  <a:lnTo>
                    <a:pt x="31" y="34"/>
                  </a:lnTo>
                  <a:lnTo>
                    <a:pt x="31" y="0"/>
                  </a:lnTo>
                  <a:lnTo>
                    <a:pt x="25" y="0"/>
                  </a:lnTo>
                  <a:close/>
                  <a:moveTo>
                    <a:pt x="24" y="11"/>
                  </a:moveTo>
                  <a:lnTo>
                    <a:pt x="24" y="34"/>
                  </a:lnTo>
                  <a:lnTo>
                    <a:pt x="6" y="34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9" name="Freeform 227"/>
            <p:cNvSpPr>
              <a:spLocks/>
            </p:cNvSpPr>
            <p:nvPr/>
          </p:nvSpPr>
          <p:spPr bwMode="auto">
            <a:xfrm>
              <a:off x="1667" y="3872"/>
              <a:ext cx="51" cy="56"/>
            </a:xfrm>
            <a:custGeom>
              <a:avLst/>
              <a:gdLst>
                <a:gd name="T0" fmla="*/ 0 w 44"/>
                <a:gd name="T1" fmla="*/ 0 h 54"/>
                <a:gd name="T2" fmla="*/ 0 w 44"/>
                <a:gd name="T3" fmla="*/ 54 h 54"/>
                <a:gd name="T4" fmla="*/ 7 w 44"/>
                <a:gd name="T5" fmla="*/ 54 h 54"/>
                <a:gd name="T6" fmla="*/ 8 w 44"/>
                <a:gd name="T7" fmla="*/ 10 h 54"/>
                <a:gd name="T8" fmla="*/ 36 w 44"/>
                <a:gd name="T9" fmla="*/ 54 h 54"/>
                <a:gd name="T10" fmla="*/ 44 w 44"/>
                <a:gd name="T11" fmla="*/ 54 h 54"/>
                <a:gd name="T12" fmla="*/ 44 w 44"/>
                <a:gd name="T13" fmla="*/ 0 h 54"/>
                <a:gd name="T14" fmla="*/ 37 w 44"/>
                <a:gd name="T15" fmla="*/ 0 h 54"/>
                <a:gd name="T16" fmla="*/ 37 w 44"/>
                <a:gd name="T17" fmla="*/ 43 h 54"/>
                <a:gd name="T18" fmla="*/ 10 w 44"/>
                <a:gd name="T19" fmla="*/ 0 h 54"/>
                <a:gd name="T20" fmla="*/ 0 w 44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4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8" y="10"/>
                  </a:lnTo>
                  <a:lnTo>
                    <a:pt x="36" y="54"/>
                  </a:lnTo>
                  <a:lnTo>
                    <a:pt x="44" y="54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3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0" name="Freeform 228"/>
            <p:cNvSpPr>
              <a:spLocks noEditPoints="1"/>
            </p:cNvSpPr>
            <p:nvPr/>
          </p:nvSpPr>
          <p:spPr bwMode="auto">
            <a:xfrm>
              <a:off x="1730" y="3885"/>
              <a:ext cx="43" cy="44"/>
            </a:xfrm>
            <a:custGeom>
              <a:avLst/>
              <a:gdLst>
                <a:gd name="T0" fmla="*/ 37 w 37"/>
                <a:gd name="T1" fmla="*/ 24 h 42"/>
                <a:gd name="T2" fmla="*/ 37 w 37"/>
                <a:gd name="T3" fmla="*/ 18 h 42"/>
                <a:gd name="T4" fmla="*/ 36 w 37"/>
                <a:gd name="T5" fmla="*/ 13 h 42"/>
                <a:gd name="T6" fmla="*/ 34 w 37"/>
                <a:gd name="T7" fmla="*/ 9 h 42"/>
                <a:gd name="T8" fmla="*/ 33 w 37"/>
                <a:gd name="T9" fmla="*/ 7 h 42"/>
                <a:gd name="T10" fmla="*/ 30 w 37"/>
                <a:gd name="T11" fmla="*/ 4 h 42"/>
                <a:gd name="T12" fmla="*/ 28 w 37"/>
                <a:gd name="T13" fmla="*/ 3 h 42"/>
                <a:gd name="T14" fmla="*/ 23 w 37"/>
                <a:gd name="T15" fmla="*/ 1 h 42"/>
                <a:gd name="T16" fmla="*/ 19 w 37"/>
                <a:gd name="T17" fmla="*/ 0 h 42"/>
                <a:gd name="T18" fmla="*/ 15 w 37"/>
                <a:gd name="T19" fmla="*/ 1 h 42"/>
                <a:gd name="T20" fmla="*/ 11 w 37"/>
                <a:gd name="T21" fmla="*/ 3 h 42"/>
                <a:gd name="T22" fmla="*/ 8 w 37"/>
                <a:gd name="T23" fmla="*/ 4 h 42"/>
                <a:gd name="T24" fmla="*/ 5 w 37"/>
                <a:gd name="T25" fmla="*/ 7 h 42"/>
                <a:gd name="T26" fmla="*/ 3 w 37"/>
                <a:gd name="T27" fmla="*/ 9 h 42"/>
                <a:gd name="T28" fmla="*/ 1 w 37"/>
                <a:gd name="T29" fmla="*/ 13 h 42"/>
                <a:gd name="T30" fmla="*/ 0 w 37"/>
                <a:gd name="T31" fmla="*/ 17 h 42"/>
                <a:gd name="T32" fmla="*/ 0 w 37"/>
                <a:gd name="T33" fmla="*/ 22 h 42"/>
                <a:gd name="T34" fmla="*/ 0 w 37"/>
                <a:gd name="T35" fmla="*/ 28 h 42"/>
                <a:gd name="T36" fmla="*/ 3 w 37"/>
                <a:gd name="T37" fmla="*/ 33 h 42"/>
                <a:gd name="T38" fmla="*/ 5 w 37"/>
                <a:gd name="T39" fmla="*/ 37 h 42"/>
                <a:gd name="T40" fmla="*/ 10 w 37"/>
                <a:gd name="T41" fmla="*/ 39 h 42"/>
                <a:gd name="T42" fmla="*/ 14 w 37"/>
                <a:gd name="T43" fmla="*/ 41 h 42"/>
                <a:gd name="T44" fmla="*/ 19 w 37"/>
                <a:gd name="T45" fmla="*/ 42 h 42"/>
                <a:gd name="T46" fmla="*/ 23 w 37"/>
                <a:gd name="T47" fmla="*/ 42 h 42"/>
                <a:gd name="T48" fmla="*/ 28 w 37"/>
                <a:gd name="T49" fmla="*/ 41 h 42"/>
                <a:gd name="T50" fmla="*/ 30 w 37"/>
                <a:gd name="T51" fmla="*/ 39 h 42"/>
                <a:gd name="T52" fmla="*/ 33 w 37"/>
                <a:gd name="T53" fmla="*/ 35 h 42"/>
                <a:gd name="T54" fmla="*/ 36 w 37"/>
                <a:gd name="T55" fmla="*/ 32 h 42"/>
                <a:gd name="T56" fmla="*/ 37 w 37"/>
                <a:gd name="T57" fmla="*/ 29 h 42"/>
                <a:gd name="T58" fmla="*/ 30 w 37"/>
                <a:gd name="T59" fmla="*/ 29 h 42"/>
                <a:gd name="T60" fmla="*/ 29 w 37"/>
                <a:gd name="T61" fmla="*/ 32 h 42"/>
                <a:gd name="T62" fmla="*/ 26 w 37"/>
                <a:gd name="T63" fmla="*/ 34 h 42"/>
                <a:gd name="T64" fmla="*/ 23 w 37"/>
                <a:gd name="T65" fmla="*/ 35 h 42"/>
                <a:gd name="T66" fmla="*/ 19 w 37"/>
                <a:gd name="T67" fmla="*/ 35 h 42"/>
                <a:gd name="T68" fmla="*/ 14 w 37"/>
                <a:gd name="T69" fmla="*/ 35 h 42"/>
                <a:gd name="T70" fmla="*/ 11 w 37"/>
                <a:gd name="T71" fmla="*/ 33 h 42"/>
                <a:gd name="T72" fmla="*/ 8 w 37"/>
                <a:gd name="T73" fmla="*/ 29 h 42"/>
                <a:gd name="T74" fmla="*/ 7 w 37"/>
                <a:gd name="T75" fmla="*/ 24 h 42"/>
                <a:gd name="T76" fmla="*/ 37 w 37"/>
                <a:gd name="T77" fmla="*/ 24 h 42"/>
                <a:gd name="T78" fmla="*/ 7 w 37"/>
                <a:gd name="T79" fmla="*/ 18 h 42"/>
                <a:gd name="T80" fmla="*/ 8 w 37"/>
                <a:gd name="T81" fmla="*/ 13 h 42"/>
                <a:gd name="T82" fmla="*/ 11 w 37"/>
                <a:gd name="T83" fmla="*/ 11 h 42"/>
                <a:gd name="T84" fmla="*/ 15 w 37"/>
                <a:gd name="T85" fmla="*/ 8 h 42"/>
                <a:gd name="T86" fmla="*/ 19 w 37"/>
                <a:gd name="T87" fmla="*/ 7 h 42"/>
                <a:gd name="T88" fmla="*/ 23 w 37"/>
                <a:gd name="T89" fmla="*/ 8 h 42"/>
                <a:gd name="T90" fmla="*/ 28 w 37"/>
                <a:gd name="T91" fmla="*/ 9 h 42"/>
                <a:gd name="T92" fmla="*/ 29 w 37"/>
                <a:gd name="T93" fmla="*/ 13 h 42"/>
                <a:gd name="T94" fmla="*/ 30 w 37"/>
                <a:gd name="T95" fmla="*/ 18 h 42"/>
                <a:gd name="T96" fmla="*/ 7 w 37"/>
                <a:gd name="T9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" h="42">
                  <a:moveTo>
                    <a:pt x="37" y="24"/>
                  </a:moveTo>
                  <a:lnTo>
                    <a:pt x="37" y="18"/>
                  </a:lnTo>
                  <a:lnTo>
                    <a:pt x="36" y="13"/>
                  </a:lnTo>
                  <a:lnTo>
                    <a:pt x="34" y="9"/>
                  </a:lnTo>
                  <a:lnTo>
                    <a:pt x="33" y="7"/>
                  </a:lnTo>
                  <a:lnTo>
                    <a:pt x="30" y="4"/>
                  </a:lnTo>
                  <a:lnTo>
                    <a:pt x="28" y="3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8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3"/>
                  </a:lnTo>
                  <a:lnTo>
                    <a:pt x="5" y="37"/>
                  </a:lnTo>
                  <a:lnTo>
                    <a:pt x="10" y="39"/>
                  </a:lnTo>
                  <a:lnTo>
                    <a:pt x="14" y="41"/>
                  </a:lnTo>
                  <a:lnTo>
                    <a:pt x="19" y="42"/>
                  </a:lnTo>
                  <a:lnTo>
                    <a:pt x="23" y="42"/>
                  </a:lnTo>
                  <a:lnTo>
                    <a:pt x="28" y="41"/>
                  </a:lnTo>
                  <a:lnTo>
                    <a:pt x="30" y="39"/>
                  </a:lnTo>
                  <a:lnTo>
                    <a:pt x="33" y="35"/>
                  </a:lnTo>
                  <a:lnTo>
                    <a:pt x="36" y="32"/>
                  </a:lnTo>
                  <a:lnTo>
                    <a:pt x="37" y="29"/>
                  </a:lnTo>
                  <a:lnTo>
                    <a:pt x="30" y="29"/>
                  </a:lnTo>
                  <a:lnTo>
                    <a:pt x="29" y="32"/>
                  </a:lnTo>
                  <a:lnTo>
                    <a:pt x="26" y="34"/>
                  </a:lnTo>
                  <a:lnTo>
                    <a:pt x="23" y="35"/>
                  </a:lnTo>
                  <a:lnTo>
                    <a:pt x="19" y="35"/>
                  </a:lnTo>
                  <a:lnTo>
                    <a:pt x="14" y="35"/>
                  </a:lnTo>
                  <a:lnTo>
                    <a:pt x="11" y="33"/>
                  </a:lnTo>
                  <a:lnTo>
                    <a:pt x="8" y="29"/>
                  </a:lnTo>
                  <a:lnTo>
                    <a:pt x="7" y="24"/>
                  </a:lnTo>
                  <a:lnTo>
                    <a:pt x="37" y="24"/>
                  </a:lnTo>
                  <a:close/>
                  <a:moveTo>
                    <a:pt x="7" y="18"/>
                  </a:moveTo>
                  <a:lnTo>
                    <a:pt x="8" y="13"/>
                  </a:lnTo>
                  <a:lnTo>
                    <a:pt x="11" y="11"/>
                  </a:lnTo>
                  <a:lnTo>
                    <a:pt x="15" y="8"/>
                  </a:lnTo>
                  <a:lnTo>
                    <a:pt x="19" y="7"/>
                  </a:lnTo>
                  <a:lnTo>
                    <a:pt x="23" y="8"/>
                  </a:lnTo>
                  <a:lnTo>
                    <a:pt x="28" y="9"/>
                  </a:lnTo>
                  <a:lnTo>
                    <a:pt x="29" y="13"/>
                  </a:lnTo>
                  <a:lnTo>
                    <a:pt x="30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1" name="Freeform 229"/>
            <p:cNvSpPr>
              <a:spLocks/>
            </p:cNvSpPr>
            <p:nvPr/>
          </p:nvSpPr>
          <p:spPr bwMode="auto">
            <a:xfrm>
              <a:off x="1782" y="3886"/>
              <a:ext cx="40" cy="43"/>
            </a:xfrm>
            <a:custGeom>
              <a:avLst/>
              <a:gdLst>
                <a:gd name="T0" fmla="*/ 0 w 34"/>
                <a:gd name="T1" fmla="*/ 0 h 41"/>
                <a:gd name="T2" fmla="*/ 0 w 34"/>
                <a:gd name="T3" fmla="*/ 29 h 41"/>
                <a:gd name="T4" fmla="*/ 0 w 34"/>
                <a:gd name="T5" fmla="*/ 31 h 41"/>
                <a:gd name="T6" fmla="*/ 2 w 34"/>
                <a:gd name="T7" fmla="*/ 34 h 41"/>
                <a:gd name="T8" fmla="*/ 5 w 34"/>
                <a:gd name="T9" fmla="*/ 38 h 41"/>
                <a:gd name="T10" fmla="*/ 9 w 34"/>
                <a:gd name="T11" fmla="*/ 40 h 41"/>
                <a:gd name="T12" fmla="*/ 14 w 34"/>
                <a:gd name="T13" fmla="*/ 41 h 41"/>
                <a:gd name="T14" fmla="*/ 18 w 34"/>
                <a:gd name="T15" fmla="*/ 41 h 41"/>
                <a:gd name="T16" fmla="*/ 21 w 34"/>
                <a:gd name="T17" fmla="*/ 40 h 41"/>
                <a:gd name="T18" fmla="*/ 24 w 34"/>
                <a:gd name="T19" fmla="*/ 37 h 41"/>
                <a:gd name="T20" fmla="*/ 27 w 34"/>
                <a:gd name="T21" fmla="*/ 34 h 41"/>
                <a:gd name="T22" fmla="*/ 27 w 34"/>
                <a:gd name="T23" fmla="*/ 40 h 41"/>
                <a:gd name="T24" fmla="*/ 34 w 34"/>
                <a:gd name="T25" fmla="*/ 40 h 41"/>
                <a:gd name="T26" fmla="*/ 34 w 34"/>
                <a:gd name="T27" fmla="*/ 0 h 41"/>
                <a:gd name="T28" fmla="*/ 27 w 34"/>
                <a:gd name="T29" fmla="*/ 0 h 41"/>
                <a:gd name="T30" fmla="*/ 27 w 34"/>
                <a:gd name="T31" fmla="*/ 23 h 41"/>
                <a:gd name="T32" fmla="*/ 27 w 34"/>
                <a:gd name="T33" fmla="*/ 24 h 41"/>
                <a:gd name="T34" fmla="*/ 25 w 34"/>
                <a:gd name="T35" fmla="*/ 28 h 41"/>
                <a:gd name="T36" fmla="*/ 24 w 34"/>
                <a:gd name="T37" fmla="*/ 31 h 41"/>
                <a:gd name="T38" fmla="*/ 23 w 34"/>
                <a:gd name="T39" fmla="*/ 33 h 41"/>
                <a:gd name="T40" fmla="*/ 20 w 34"/>
                <a:gd name="T41" fmla="*/ 34 h 41"/>
                <a:gd name="T42" fmla="*/ 18 w 34"/>
                <a:gd name="T43" fmla="*/ 34 h 41"/>
                <a:gd name="T44" fmla="*/ 16 w 34"/>
                <a:gd name="T45" fmla="*/ 34 h 41"/>
                <a:gd name="T46" fmla="*/ 12 w 34"/>
                <a:gd name="T47" fmla="*/ 34 h 41"/>
                <a:gd name="T48" fmla="*/ 10 w 34"/>
                <a:gd name="T49" fmla="*/ 33 h 41"/>
                <a:gd name="T50" fmla="*/ 7 w 34"/>
                <a:gd name="T51" fmla="*/ 31 h 41"/>
                <a:gd name="T52" fmla="*/ 7 w 34"/>
                <a:gd name="T53" fmla="*/ 27 h 41"/>
                <a:gd name="T54" fmla="*/ 7 w 34"/>
                <a:gd name="T55" fmla="*/ 0 h 41"/>
                <a:gd name="T56" fmla="*/ 0 w 34"/>
                <a:gd name="T5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" h="41">
                  <a:moveTo>
                    <a:pt x="0" y="0"/>
                  </a:moveTo>
                  <a:lnTo>
                    <a:pt x="0" y="29"/>
                  </a:lnTo>
                  <a:lnTo>
                    <a:pt x="0" y="31"/>
                  </a:lnTo>
                  <a:lnTo>
                    <a:pt x="2" y="34"/>
                  </a:lnTo>
                  <a:lnTo>
                    <a:pt x="5" y="38"/>
                  </a:lnTo>
                  <a:lnTo>
                    <a:pt x="9" y="40"/>
                  </a:lnTo>
                  <a:lnTo>
                    <a:pt x="14" y="41"/>
                  </a:lnTo>
                  <a:lnTo>
                    <a:pt x="18" y="41"/>
                  </a:lnTo>
                  <a:lnTo>
                    <a:pt x="21" y="40"/>
                  </a:lnTo>
                  <a:lnTo>
                    <a:pt x="24" y="37"/>
                  </a:lnTo>
                  <a:lnTo>
                    <a:pt x="27" y="34"/>
                  </a:lnTo>
                  <a:lnTo>
                    <a:pt x="27" y="40"/>
                  </a:lnTo>
                  <a:lnTo>
                    <a:pt x="34" y="4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7" y="23"/>
                  </a:lnTo>
                  <a:lnTo>
                    <a:pt x="27" y="24"/>
                  </a:lnTo>
                  <a:lnTo>
                    <a:pt x="25" y="28"/>
                  </a:lnTo>
                  <a:lnTo>
                    <a:pt x="24" y="31"/>
                  </a:lnTo>
                  <a:lnTo>
                    <a:pt x="23" y="33"/>
                  </a:lnTo>
                  <a:lnTo>
                    <a:pt x="20" y="34"/>
                  </a:lnTo>
                  <a:lnTo>
                    <a:pt x="18" y="34"/>
                  </a:lnTo>
                  <a:lnTo>
                    <a:pt x="16" y="34"/>
                  </a:lnTo>
                  <a:lnTo>
                    <a:pt x="12" y="34"/>
                  </a:lnTo>
                  <a:lnTo>
                    <a:pt x="10" y="33"/>
                  </a:lnTo>
                  <a:lnTo>
                    <a:pt x="7" y="31"/>
                  </a:lnTo>
                  <a:lnTo>
                    <a:pt x="7" y="2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2" name="Freeform 230"/>
            <p:cNvSpPr>
              <a:spLocks/>
            </p:cNvSpPr>
            <p:nvPr/>
          </p:nvSpPr>
          <p:spPr bwMode="auto">
            <a:xfrm>
              <a:off x="1830" y="3876"/>
              <a:ext cx="20" cy="52"/>
            </a:xfrm>
            <a:custGeom>
              <a:avLst/>
              <a:gdLst>
                <a:gd name="T0" fmla="*/ 5 w 17"/>
                <a:gd name="T1" fmla="*/ 0 h 50"/>
                <a:gd name="T2" fmla="*/ 5 w 17"/>
                <a:gd name="T3" fmla="*/ 10 h 50"/>
                <a:gd name="T4" fmla="*/ 0 w 17"/>
                <a:gd name="T5" fmla="*/ 10 h 50"/>
                <a:gd name="T6" fmla="*/ 0 w 17"/>
                <a:gd name="T7" fmla="*/ 17 h 50"/>
                <a:gd name="T8" fmla="*/ 5 w 17"/>
                <a:gd name="T9" fmla="*/ 17 h 50"/>
                <a:gd name="T10" fmla="*/ 5 w 17"/>
                <a:gd name="T11" fmla="*/ 43 h 50"/>
                <a:gd name="T12" fmla="*/ 5 w 17"/>
                <a:gd name="T13" fmla="*/ 46 h 50"/>
                <a:gd name="T14" fmla="*/ 6 w 17"/>
                <a:gd name="T15" fmla="*/ 48 h 50"/>
                <a:gd name="T16" fmla="*/ 9 w 17"/>
                <a:gd name="T17" fmla="*/ 50 h 50"/>
                <a:gd name="T18" fmla="*/ 12 w 17"/>
                <a:gd name="T19" fmla="*/ 50 h 50"/>
                <a:gd name="T20" fmla="*/ 17 w 17"/>
                <a:gd name="T21" fmla="*/ 50 h 50"/>
                <a:gd name="T22" fmla="*/ 17 w 17"/>
                <a:gd name="T23" fmla="*/ 44 h 50"/>
                <a:gd name="T24" fmla="*/ 15 w 17"/>
                <a:gd name="T25" fmla="*/ 44 h 50"/>
                <a:gd name="T26" fmla="*/ 12 w 17"/>
                <a:gd name="T27" fmla="*/ 44 h 50"/>
                <a:gd name="T28" fmla="*/ 12 w 17"/>
                <a:gd name="T29" fmla="*/ 43 h 50"/>
                <a:gd name="T30" fmla="*/ 12 w 17"/>
                <a:gd name="T31" fmla="*/ 42 h 50"/>
                <a:gd name="T32" fmla="*/ 12 w 17"/>
                <a:gd name="T33" fmla="*/ 17 h 50"/>
                <a:gd name="T34" fmla="*/ 17 w 17"/>
                <a:gd name="T35" fmla="*/ 17 h 50"/>
                <a:gd name="T36" fmla="*/ 17 w 17"/>
                <a:gd name="T37" fmla="*/ 10 h 50"/>
                <a:gd name="T38" fmla="*/ 12 w 17"/>
                <a:gd name="T39" fmla="*/ 10 h 50"/>
                <a:gd name="T40" fmla="*/ 12 w 17"/>
                <a:gd name="T41" fmla="*/ 0 h 50"/>
                <a:gd name="T42" fmla="*/ 5 w 17"/>
                <a:gd name="T4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50">
                  <a:moveTo>
                    <a:pt x="5" y="0"/>
                  </a:moveTo>
                  <a:lnTo>
                    <a:pt x="5" y="10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5" y="17"/>
                  </a:lnTo>
                  <a:lnTo>
                    <a:pt x="5" y="43"/>
                  </a:lnTo>
                  <a:lnTo>
                    <a:pt x="5" y="46"/>
                  </a:lnTo>
                  <a:lnTo>
                    <a:pt x="6" y="48"/>
                  </a:lnTo>
                  <a:lnTo>
                    <a:pt x="9" y="50"/>
                  </a:lnTo>
                  <a:lnTo>
                    <a:pt x="12" y="50"/>
                  </a:lnTo>
                  <a:lnTo>
                    <a:pt x="17" y="50"/>
                  </a:lnTo>
                  <a:lnTo>
                    <a:pt x="17" y="44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12" y="43"/>
                  </a:lnTo>
                  <a:lnTo>
                    <a:pt x="12" y="42"/>
                  </a:lnTo>
                  <a:lnTo>
                    <a:pt x="12" y="17"/>
                  </a:lnTo>
                  <a:lnTo>
                    <a:pt x="17" y="17"/>
                  </a:lnTo>
                  <a:lnTo>
                    <a:pt x="17" y="10"/>
                  </a:lnTo>
                  <a:lnTo>
                    <a:pt x="12" y="10"/>
                  </a:lnTo>
                  <a:lnTo>
                    <a:pt x="1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3" name="Freeform 231"/>
            <p:cNvSpPr>
              <a:spLocks/>
            </p:cNvSpPr>
            <p:nvPr/>
          </p:nvSpPr>
          <p:spPr bwMode="auto">
            <a:xfrm>
              <a:off x="1860" y="3885"/>
              <a:ext cx="22" cy="43"/>
            </a:xfrm>
            <a:custGeom>
              <a:avLst/>
              <a:gdLst>
                <a:gd name="T0" fmla="*/ 19 w 19"/>
                <a:gd name="T1" fmla="*/ 1 h 41"/>
                <a:gd name="T2" fmla="*/ 18 w 19"/>
                <a:gd name="T3" fmla="*/ 0 h 41"/>
                <a:gd name="T4" fmla="*/ 15 w 19"/>
                <a:gd name="T5" fmla="*/ 1 h 41"/>
                <a:gd name="T6" fmla="*/ 11 w 19"/>
                <a:gd name="T7" fmla="*/ 3 h 41"/>
                <a:gd name="T8" fmla="*/ 8 w 19"/>
                <a:gd name="T9" fmla="*/ 5 h 41"/>
                <a:gd name="T10" fmla="*/ 7 w 19"/>
                <a:gd name="T11" fmla="*/ 8 h 41"/>
                <a:gd name="T12" fmla="*/ 7 w 19"/>
                <a:gd name="T13" fmla="*/ 1 h 41"/>
                <a:gd name="T14" fmla="*/ 0 w 19"/>
                <a:gd name="T15" fmla="*/ 1 h 41"/>
                <a:gd name="T16" fmla="*/ 0 w 19"/>
                <a:gd name="T17" fmla="*/ 41 h 41"/>
                <a:gd name="T18" fmla="*/ 7 w 19"/>
                <a:gd name="T19" fmla="*/ 41 h 41"/>
                <a:gd name="T20" fmla="*/ 7 w 19"/>
                <a:gd name="T21" fmla="*/ 17 h 41"/>
                <a:gd name="T22" fmla="*/ 7 w 19"/>
                <a:gd name="T23" fmla="*/ 13 h 41"/>
                <a:gd name="T24" fmla="*/ 9 w 19"/>
                <a:gd name="T25" fmla="*/ 11 h 41"/>
                <a:gd name="T26" fmla="*/ 14 w 19"/>
                <a:gd name="T27" fmla="*/ 8 h 41"/>
                <a:gd name="T28" fmla="*/ 18 w 19"/>
                <a:gd name="T29" fmla="*/ 8 h 41"/>
                <a:gd name="T30" fmla="*/ 19 w 19"/>
                <a:gd name="T31" fmla="*/ 8 h 41"/>
                <a:gd name="T32" fmla="*/ 19 w 19"/>
                <a:gd name="T3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41">
                  <a:moveTo>
                    <a:pt x="19" y="1"/>
                  </a:moveTo>
                  <a:lnTo>
                    <a:pt x="18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8" y="5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7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19" y="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4" name="Freeform 232"/>
            <p:cNvSpPr>
              <a:spLocks noEditPoints="1"/>
            </p:cNvSpPr>
            <p:nvPr/>
          </p:nvSpPr>
          <p:spPr bwMode="auto">
            <a:xfrm>
              <a:off x="1886" y="3885"/>
              <a:ext cx="44" cy="44"/>
            </a:xfrm>
            <a:custGeom>
              <a:avLst/>
              <a:gdLst>
                <a:gd name="T0" fmla="*/ 19 w 38"/>
                <a:gd name="T1" fmla="*/ 0 h 42"/>
                <a:gd name="T2" fmla="*/ 15 w 38"/>
                <a:gd name="T3" fmla="*/ 1 h 42"/>
                <a:gd name="T4" fmla="*/ 12 w 38"/>
                <a:gd name="T5" fmla="*/ 3 h 42"/>
                <a:gd name="T6" fmla="*/ 8 w 38"/>
                <a:gd name="T7" fmla="*/ 4 h 42"/>
                <a:gd name="T8" fmla="*/ 5 w 38"/>
                <a:gd name="T9" fmla="*/ 7 h 42"/>
                <a:gd name="T10" fmla="*/ 4 w 38"/>
                <a:gd name="T11" fmla="*/ 9 h 42"/>
                <a:gd name="T12" fmla="*/ 1 w 38"/>
                <a:gd name="T13" fmla="*/ 13 h 42"/>
                <a:gd name="T14" fmla="*/ 1 w 38"/>
                <a:gd name="T15" fmla="*/ 17 h 42"/>
                <a:gd name="T16" fmla="*/ 0 w 38"/>
                <a:gd name="T17" fmla="*/ 21 h 42"/>
                <a:gd name="T18" fmla="*/ 1 w 38"/>
                <a:gd name="T19" fmla="*/ 25 h 42"/>
                <a:gd name="T20" fmla="*/ 1 w 38"/>
                <a:gd name="T21" fmla="*/ 29 h 42"/>
                <a:gd name="T22" fmla="*/ 4 w 38"/>
                <a:gd name="T23" fmla="*/ 33 h 42"/>
                <a:gd name="T24" fmla="*/ 5 w 38"/>
                <a:gd name="T25" fmla="*/ 35 h 42"/>
                <a:gd name="T26" fmla="*/ 8 w 38"/>
                <a:gd name="T27" fmla="*/ 38 h 42"/>
                <a:gd name="T28" fmla="*/ 12 w 38"/>
                <a:gd name="T29" fmla="*/ 41 h 42"/>
                <a:gd name="T30" fmla="*/ 15 w 38"/>
                <a:gd name="T31" fmla="*/ 42 h 42"/>
                <a:gd name="T32" fmla="*/ 19 w 38"/>
                <a:gd name="T33" fmla="*/ 42 h 42"/>
                <a:gd name="T34" fmla="*/ 23 w 38"/>
                <a:gd name="T35" fmla="*/ 42 h 42"/>
                <a:gd name="T36" fmla="*/ 27 w 38"/>
                <a:gd name="T37" fmla="*/ 41 h 42"/>
                <a:gd name="T38" fmla="*/ 30 w 38"/>
                <a:gd name="T39" fmla="*/ 38 h 42"/>
                <a:gd name="T40" fmla="*/ 33 w 38"/>
                <a:gd name="T41" fmla="*/ 35 h 42"/>
                <a:gd name="T42" fmla="*/ 36 w 38"/>
                <a:gd name="T43" fmla="*/ 33 h 42"/>
                <a:gd name="T44" fmla="*/ 37 w 38"/>
                <a:gd name="T45" fmla="*/ 30 h 42"/>
                <a:gd name="T46" fmla="*/ 38 w 38"/>
                <a:gd name="T47" fmla="*/ 25 h 42"/>
                <a:gd name="T48" fmla="*/ 38 w 38"/>
                <a:gd name="T49" fmla="*/ 21 h 42"/>
                <a:gd name="T50" fmla="*/ 38 w 38"/>
                <a:gd name="T51" fmla="*/ 17 h 42"/>
                <a:gd name="T52" fmla="*/ 37 w 38"/>
                <a:gd name="T53" fmla="*/ 13 h 42"/>
                <a:gd name="T54" fmla="*/ 36 w 38"/>
                <a:gd name="T55" fmla="*/ 9 h 42"/>
                <a:gd name="T56" fmla="*/ 33 w 38"/>
                <a:gd name="T57" fmla="*/ 7 h 42"/>
                <a:gd name="T58" fmla="*/ 30 w 38"/>
                <a:gd name="T59" fmla="*/ 4 h 42"/>
                <a:gd name="T60" fmla="*/ 27 w 38"/>
                <a:gd name="T61" fmla="*/ 3 h 42"/>
                <a:gd name="T62" fmla="*/ 23 w 38"/>
                <a:gd name="T63" fmla="*/ 1 h 42"/>
                <a:gd name="T64" fmla="*/ 19 w 38"/>
                <a:gd name="T65" fmla="*/ 0 h 42"/>
                <a:gd name="T66" fmla="*/ 19 w 38"/>
                <a:gd name="T67" fmla="*/ 7 h 42"/>
                <a:gd name="T68" fmla="*/ 25 w 38"/>
                <a:gd name="T69" fmla="*/ 8 h 42"/>
                <a:gd name="T70" fmla="*/ 26 w 38"/>
                <a:gd name="T71" fmla="*/ 9 h 42"/>
                <a:gd name="T72" fmla="*/ 27 w 38"/>
                <a:gd name="T73" fmla="*/ 11 h 42"/>
                <a:gd name="T74" fmla="*/ 30 w 38"/>
                <a:gd name="T75" fmla="*/ 16 h 42"/>
                <a:gd name="T76" fmla="*/ 32 w 38"/>
                <a:gd name="T77" fmla="*/ 21 h 42"/>
                <a:gd name="T78" fmla="*/ 30 w 38"/>
                <a:gd name="T79" fmla="*/ 28 h 42"/>
                <a:gd name="T80" fmla="*/ 27 w 38"/>
                <a:gd name="T81" fmla="*/ 32 h 42"/>
                <a:gd name="T82" fmla="*/ 26 w 38"/>
                <a:gd name="T83" fmla="*/ 34 h 42"/>
                <a:gd name="T84" fmla="*/ 25 w 38"/>
                <a:gd name="T85" fmla="*/ 35 h 42"/>
                <a:gd name="T86" fmla="*/ 22 w 38"/>
                <a:gd name="T87" fmla="*/ 35 h 42"/>
                <a:gd name="T88" fmla="*/ 19 w 38"/>
                <a:gd name="T89" fmla="*/ 35 h 42"/>
                <a:gd name="T90" fmla="*/ 16 w 38"/>
                <a:gd name="T91" fmla="*/ 35 h 42"/>
                <a:gd name="T92" fmla="*/ 15 w 38"/>
                <a:gd name="T93" fmla="*/ 35 h 42"/>
                <a:gd name="T94" fmla="*/ 12 w 38"/>
                <a:gd name="T95" fmla="*/ 34 h 42"/>
                <a:gd name="T96" fmla="*/ 11 w 38"/>
                <a:gd name="T97" fmla="*/ 32 h 42"/>
                <a:gd name="T98" fmla="*/ 8 w 38"/>
                <a:gd name="T99" fmla="*/ 28 h 42"/>
                <a:gd name="T100" fmla="*/ 8 w 38"/>
                <a:gd name="T101" fmla="*/ 21 h 42"/>
                <a:gd name="T102" fmla="*/ 8 w 38"/>
                <a:gd name="T103" fmla="*/ 16 h 42"/>
                <a:gd name="T104" fmla="*/ 11 w 38"/>
                <a:gd name="T105" fmla="*/ 11 h 42"/>
                <a:gd name="T106" fmla="*/ 12 w 38"/>
                <a:gd name="T107" fmla="*/ 9 h 42"/>
                <a:gd name="T108" fmla="*/ 15 w 38"/>
                <a:gd name="T109" fmla="*/ 8 h 42"/>
                <a:gd name="T110" fmla="*/ 16 w 38"/>
                <a:gd name="T111" fmla="*/ 7 h 42"/>
                <a:gd name="T112" fmla="*/ 19 w 38"/>
                <a:gd name="T113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" h="42">
                  <a:moveTo>
                    <a:pt x="19" y="0"/>
                  </a:moveTo>
                  <a:lnTo>
                    <a:pt x="15" y="1"/>
                  </a:lnTo>
                  <a:lnTo>
                    <a:pt x="12" y="3"/>
                  </a:lnTo>
                  <a:lnTo>
                    <a:pt x="8" y="4"/>
                  </a:lnTo>
                  <a:lnTo>
                    <a:pt x="5" y="7"/>
                  </a:lnTo>
                  <a:lnTo>
                    <a:pt x="4" y="9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1" y="25"/>
                  </a:lnTo>
                  <a:lnTo>
                    <a:pt x="1" y="29"/>
                  </a:lnTo>
                  <a:lnTo>
                    <a:pt x="4" y="33"/>
                  </a:lnTo>
                  <a:lnTo>
                    <a:pt x="5" y="35"/>
                  </a:lnTo>
                  <a:lnTo>
                    <a:pt x="8" y="38"/>
                  </a:lnTo>
                  <a:lnTo>
                    <a:pt x="12" y="41"/>
                  </a:lnTo>
                  <a:lnTo>
                    <a:pt x="15" y="42"/>
                  </a:lnTo>
                  <a:lnTo>
                    <a:pt x="19" y="42"/>
                  </a:lnTo>
                  <a:lnTo>
                    <a:pt x="23" y="42"/>
                  </a:lnTo>
                  <a:lnTo>
                    <a:pt x="27" y="41"/>
                  </a:lnTo>
                  <a:lnTo>
                    <a:pt x="30" y="38"/>
                  </a:lnTo>
                  <a:lnTo>
                    <a:pt x="33" y="35"/>
                  </a:lnTo>
                  <a:lnTo>
                    <a:pt x="36" y="33"/>
                  </a:lnTo>
                  <a:lnTo>
                    <a:pt x="37" y="30"/>
                  </a:lnTo>
                  <a:lnTo>
                    <a:pt x="38" y="25"/>
                  </a:lnTo>
                  <a:lnTo>
                    <a:pt x="38" y="21"/>
                  </a:lnTo>
                  <a:lnTo>
                    <a:pt x="38" y="17"/>
                  </a:lnTo>
                  <a:lnTo>
                    <a:pt x="37" y="13"/>
                  </a:lnTo>
                  <a:lnTo>
                    <a:pt x="36" y="9"/>
                  </a:lnTo>
                  <a:lnTo>
                    <a:pt x="33" y="7"/>
                  </a:lnTo>
                  <a:lnTo>
                    <a:pt x="30" y="4"/>
                  </a:lnTo>
                  <a:lnTo>
                    <a:pt x="27" y="3"/>
                  </a:lnTo>
                  <a:lnTo>
                    <a:pt x="23" y="1"/>
                  </a:lnTo>
                  <a:lnTo>
                    <a:pt x="19" y="0"/>
                  </a:lnTo>
                  <a:close/>
                  <a:moveTo>
                    <a:pt x="19" y="7"/>
                  </a:moveTo>
                  <a:lnTo>
                    <a:pt x="25" y="8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30" y="16"/>
                  </a:lnTo>
                  <a:lnTo>
                    <a:pt x="32" y="21"/>
                  </a:lnTo>
                  <a:lnTo>
                    <a:pt x="30" y="28"/>
                  </a:lnTo>
                  <a:lnTo>
                    <a:pt x="27" y="32"/>
                  </a:lnTo>
                  <a:lnTo>
                    <a:pt x="26" y="34"/>
                  </a:lnTo>
                  <a:lnTo>
                    <a:pt x="25" y="35"/>
                  </a:lnTo>
                  <a:lnTo>
                    <a:pt x="22" y="35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5" y="35"/>
                  </a:lnTo>
                  <a:lnTo>
                    <a:pt x="12" y="34"/>
                  </a:lnTo>
                  <a:lnTo>
                    <a:pt x="11" y="32"/>
                  </a:lnTo>
                  <a:lnTo>
                    <a:pt x="8" y="28"/>
                  </a:lnTo>
                  <a:lnTo>
                    <a:pt x="8" y="21"/>
                  </a:lnTo>
                  <a:lnTo>
                    <a:pt x="8" y="16"/>
                  </a:lnTo>
                  <a:lnTo>
                    <a:pt x="11" y="11"/>
                  </a:lnTo>
                  <a:lnTo>
                    <a:pt x="12" y="9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5" name="Freeform 233"/>
            <p:cNvSpPr>
              <a:spLocks/>
            </p:cNvSpPr>
            <p:nvPr/>
          </p:nvSpPr>
          <p:spPr bwMode="auto">
            <a:xfrm>
              <a:off x="1940" y="3885"/>
              <a:ext cx="38" cy="43"/>
            </a:xfrm>
            <a:custGeom>
              <a:avLst/>
              <a:gdLst>
                <a:gd name="T0" fmla="*/ 33 w 33"/>
                <a:gd name="T1" fmla="*/ 41 h 41"/>
                <a:gd name="T2" fmla="*/ 33 w 33"/>
                <a:gd name="T3" fmla="*/ 13 h 41"/>
                <a:gd name="T4" fmla="*/ 31 w 33"/>
                <a:gd name="T5" fmla="*/ 8 h 41"/>
                <a:gd name="T6" fmla="*/ 29 w 33"/>
                <a:gd name="T7" fmla="*/ 4 h 41"/>
                <a:gd name="T8" fmla="*/ 25 w 33"/>
                <a:gd name="T9" fmla="*/ 1 h 41"/>
                <a:gd name="T10" fmla="*/ 19 w 33"/>
                <a:gd name="T11" fmla="*/ 0 h 41"/>
                <a:gd name="T12" fmla="*/ 15 w 33"/>
                <a:gd name="T13" fmla="*/ 1 h 41"/>
                <a:gd name="T14" fmla="*/ 12 w 33"/>
                <a:gd name="T15" fmla="*/ 3 h 41"/>
                <a:gd name="T16" fmla="*/ 9 w 33"/>
                <a:gd name="T17" fmla="*/ 4 h 41"/>
                <a:gd name="T18" fmla="*/ 5 w 33"/>
                <a:gd name="T19" fmla="*/ 8 h 41"/>
                <a:gd name="T20" fmla="*/ 5 w 33"/>
                <a:gd name="T21" fmla="*/ 1 h 41"/>
                <a:gd name="T22" fmla="*/ 0 w 33"/>
                <a:gd name="T23" fmla="*/ 1 h 41"/>
                <a:gd name="T24" fmla="*/ 0 w 33"/>
                <a:gd name="T25" fmla="*/ 41 h 41"/>
                <a:gd name="T26" fmla="*/ 7 w 33"/>
                <a:gd name="T27" fmla="*/ 41 h 41"/>
                <a:gd name="T28" fmla="*/ 7 w 33"/>
                <a:gd name="T29" fmla="*/ 18 h 41"/>
                <a:gd name="T30" fmla="*/ 7 w 33"/>
                <a:gd name="T31" fmla="*/ 13 h 41"/>
                <a:gd name="T32" fmla="*/ 9 w 33"/>
                <a:gd name="T33" fmla="*/ 11 h 41"/>
                <a:gd name="T34" fmla="*/ 13 w 33"/>
                <a:gd name="T35" fmla="*/ 8 h 41"/>
                <a:gd name="T36" fmla="*/ 18 w 33"/>
                <a:gd name="T37" fmla="*/ 7 h 41"/>
                <a:gd name="T38" fmla="*/ 22 w 33"/>
                <a:gd name="T39" fmla="*/ 8 h 41"/>
                <a:gd name="T40" fmla="*/ 23 w 33"/>
                <a:gd name="T41" fmla="*/ 9 h 41"/>
                <a:gd name="T42" fmla="*/ 26 w 33"/>
                <a:gd name="T43" fmla="*/ 12 h 41"/>
                <a:gd name="T44" fmla="*/ 26 w 33"/>
                <a:gd name="T45" fmla="*/ 16 h 41"/>
                <a:gd name="T46" fmla="*/ 26 w 33"/>
                <a:gd name="T47" fmla="*/ 41 h 41"/>
                <a:gd name="T48" fmla="*/ 33 w 33"/>
                <a:gd name="T4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" h="41">
                  <a:moveTo>
                    <a:pt x="33" y="41"/>
                  </a:moveTo>
                  <a:lnTo>
                    <a:pt x="33" y="13"/>
                  </a:lnTo>
                  <a:lnTo>
                    <a:pt x="31" y="8"/>
                  </a:lnTo>
                  <a:lnTo>
                    <a:pt x="29" y="4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9" y="4"/>
                  </a:lnTo>
                  <a:lnTo>
                    <a:pt x="5" y="8"/>
                  </a:lnTo>
                  <a:lnTo>
                    <a:pt x="5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8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13" y="8"/>
                  </a:lnTo>
                  <a:lnTo>
                    <a:pt x="18" y="7"/>
                  </a:lnTo>
                  <a:lnTo>
                    <a:pt x="22" y="8"/>
                  </a:lnTo>
                  <a:lnTo>
                    <a:pt x="23" y="9"/>
                  </a:lnTo>
                  <a:lnTo>
                    <a:pt x="26" y="12"/>
                  </a:lnTo>
                  <a:lnTo>
                    <a:pt x="26" y="16"/>
                  </a:lnTo>
                  <a:lnTo>
                    <a:pt x="26" y="41"/>
                  </a:lnTo>
                  <a:lnTo>
                    <a:pt x="33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6" name="Freeform 234"/>
            <p:cNvSpPr>
              <a:spLocks/>
            </p:cNvSpPr>
            <p:nvPr/>
          </p:nvSpPr>
          <p:spPr bwMode="auto">
            <a:xfrm>
              <a:off x="2017" y="3872"/>
              <a:ext cx="51" cy="56"/>
            </a:xfrm>
            <a:custGeom>
              <a:avLst/>
              <a:gdLst>
                <a:gd name="T0" fmla="*/ 0 w 44"/>
                <a:gd name="T1" fmla="*/ 0 h 54"/>
                <a:gd name="T2" fmla="*/ 0 w 44"/>
                <a:gd name="T3" fmla="*/ 54 h 54"/>
                <a:gd name="T4" fmla="*/ 7 w 44"/>
                <a:gd name="T5" fmla="*/ 54 h 54"/>
                <a:gd name="T6" fmla="*/ 7 w 44"/>
                <a:gd name="T7" fmla="*/ 10 h 54"/>
                <a:gd name="T8" fmla="*/ 36 w 44"/>
                <a:gd name="T9" fmla="*/ 54 h 54"/>
                <a:gd name="T10" fmla="*/ 44 w 44"/>
                <a:gd name="T11" fmla="*/ 54 h 54"/>
                <a:gd name="T12" fmla="*/ 44 w 44"/>
                <a:gd name="T13" fmla="*/ 0 h 54"/>
                <a:gd name="T14" fmla="*/ 37 w 44"/>
                <a:gd name="T15" fmla="*/ 0 h 54"/>
                <a:gd name="T16" fmla="*/ 37 w 44"/>
                <a:gd name="T17" fmla="*/ 43 h 54"/>
                <a:gd name="T18" fmla="*/ 8 w 44"/>
                <a:gd name="T19" fmla="*/ 0 h 54"/>
                <a:gd name="T20" fmla="*/ 0 w 44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4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7" y="10"/>
                  </a:lnTo>
                  <a:lnTo>
                    <a:pt x="36" y="54"/>
                  </a:lnTo>
                  <a:lnTo>
                    <a:pt x="44" y="54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3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7" name="Freeform 235"/>
            <p:cNvSpPr>
              <a:spLocks/>
            </p:cNvSpPr>
            <p:nvPr/>
          </p:nvSpPr>
          <p:spPr bwMode="auto">
            <a:xfrm>
              <a:off x="2081" y="3886"/>
              <a:ext cx="38" cy="43"/>
            </a:xfrm>
            <a:custGeom>
              <a:avLst/>
              <a:gdLst>
                <a:gd name="T0" fmla="*/ 0 w 33"/>
                <a:gd name="T1" fmla="*/ 0 h 41"/>
                <a:gd name="T2" fmla="*/ 0 w 33"/>
                <a:gd name="T3" fmla="*/ 29 h 41"/>
                <a:gd name="T4" fmla="*/ 0 w 33"/>
                <a:gd name="T5" fmla="*/ 31 h 41"/>
                <a:gd name="T6" fmla="*/ 1 w 33"/>
                <a:gd name="T7" fmla="*/ 34 h 41"/>
                <a:gd name="T8" fmla="*/ 4 w 33"/>
                <a:gd name="T9" fmla="*/ 38 h 41"/>
                <a:gd name="T10" fmla="*/ 8 w 33"/>
                <a:gd name="T11" fmla="*/ 40 h 41"/>
                <a:gd name="T12" fmla="*/ 14 w 33"/>
                <a:gd name="T13" fmla="*/ 41 h 41"/>
                <a:gd name="T14" fmla="*/ 18 w 33"/>
                <a:gd name="T15" fmla="*/ 41 h 41"/>
                <a:gd name="T16" fmla="*/ 21 w 33"/>
                <a:gd name="T17" fmla="*/ 40 h 41"/>
                <a:gd name="T18" fmla="*/ 25 w 33"/>
                <a:gd name="T19" fmla="*/ 37 h 41"/>
                <a:gd name="T20" fmla="*/ 26 w 33"/>
                <a:gd name="T21" fmla="*/ 34 h 41"/>
                <a:gd name="T22" fmla="*/ 26 w 33"/>
                <a:gd name="T23" fmla="*/ 40 h 41"/>
                <a:gd name="T24" fmla="*/ 33 w 33"/>
                <a:gd name="T25" fmla="*/ 40 h 41"/>
                <a:gd name="T26" fmla="*/ 33 w 33"/>
                <a:gd name="T27" fmla="*/ 0 h 41"/>
                <a:gd name="T28" fmla="*/ 26 w 33"/>
                <a:gd name="T29" fmla="*/ 0 h 41"/>
                <a:gd name="T30" fmla="*/ 26 w 33"/>
                <a:gd name="T31" fmla="*/ 23 h 41"/>
                <a:gd name="T32" fmla="*/ 26 w 33"/>
                <a:gd name="T33" fmla="*/ 24 h 41"/>
                <a:gd name="T34" fmla="*/ 25 w 33"/>
                <a:gd name="T35" fmla="*/ 28 h 41"/>
                <a:gd name="T36" fmla="*/ 24 w 33"/>
                <a:gd name="T37" fmla="*/ 31 h 41"/>
                <a:gd name="T38" fmla="*/ 22 w 33"/>
                <a:gd name="T39" fmla="*/ 33 h 41"/>
                <a:gd name="T40" fmla="*/ 21 w 33"/>
                <a:gd name="T41" fmla="*/ 34 h 41"/>
                <a:gd name="T42" fmla="*/ 18 w 33"/>
                <a:gd name="T43" fmla="*/ 34 h 41"/>
                <a:gd name="T44" fmla="*/ 15 w 33"/>
                <a:gd name="T45" fmla="*/ 34 h 41"/>
                <a:gd name="T46" fmla="*/ 11 w 33"/>
                <a:gd name="T47" fmla="*/ 34 h 41"/>
                <a:gd name="T48" fmla="*/ 8 w 33"/>
                <a:gd name="T49" fmla="*/ 33 h 41"/>
                <a:gd name="T50" fmla="*/ 8 w 33"/>
                <a:gd name="T51" fmla="*/ 31 h 41"/>
                <a:gd name="T52" fmla="*/ 7 w 33"/>
                <a:gd name="T53" fmla="*/ 27 h 41"/>
                <a:gd name="T54" fmla="*/ 7 w 33"/>
                <a:gd name="T55" fmla="*/ 0 h 41"/>
                <a:gd name="T56" fmla="*/ 0 w 33"/>
                <a:gd name="T5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" h="41">
                  <a:moveTo>
                    <a:pt x="0" y="0"/>
                  </a:moveTo>
                  <a:lnTo>
                    <a:pt x="0" y="29"/>
                  </a:lnTo>
                  <a:lnTo>
                    <a:pt x="0" y="31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8" y="40"/>
                  </a:lnTo>
                  <a:lnTo>
                    <a:pt x="14" y="41"/>
                  </a:lnTo>
                  <a:lnTo>
                    <a:pt x="18" y="41"/>
                  </a:lnTo>
                  <a:lnTo>
                    <a:pt x="21" y="40"/>
                  </a:lnTo>
                  <a:lnTo>
                    <a:pt x="25" y="37"/>
                  </a:lnTo>
                  <a:lnTo>
                    <a:pt x="26" y="34"/>
                  </a:lnTo>
                  <a:lnTo>
                    <a:pt x="26" y="40"/>
                  </a:lnTo>
                  <a:lnTo>
                    <a:pt x="33" y="40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5" y="28"/>
                  </a:lnTo>
                  <a:lnTo>
                    <a:pt x="24" y="31"/>
                  </a:lnTo>
                  <a:lnTo>
                    <a:pt x="22" y="33"/>
                  </a:lnTo>
                  <a:lnTo>
                    <a:pt x="21" y="34"/>
                  </a:lnTo>
                  <a:lnTo>
                    <a:pt x="18" y="34"/>
                  </a:lnTo>
                  <a:lnTo>
                    <a:pt x="15" y="34"/>
                  </a:lnTo>
                  <a:lnTo>
                    <a:pt x="11" y="34"/>
                  </a:lnTo>
                  <a:lnTo>
                    <a:pt x="8" y="33"/>
                  </a:lnTo>
                  <a:lnTo>
                    <a:pt x="8" y="31"/>
                  </a:lnTo>
                  <a:lnTo>
                    <a:pt x="7" y="2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8" name="Freeform 236"/>
            <p:cNvSpPr>
              <a:spLocks/>
            </p:cNvSpPr>
            <p:nvPr/>
          </p:nvSpPr>
          <p:spPr bwMode="auto">
            <a:xfrm>
              <a:off x="2130" y="3885"/>
              <a:ext cx="64" cy="43"/>
            </a:xfrm>
            <a:custGeom>
              <a:avLst/>
              <a:gdLst>
                <a:gd name="T0" fmla="*/ 30 w 55"/>
                <a:gd name="T1" fmla="*/ 7 h 41"/>
                <a:gd name="T2" fmla="*/ 27 w 55"/>
                <a:gd name="T3" fmla="*/ 4 h 41"/>
                <a:gd name="T4" fmla="*/ 26 w 55"/>
                <a:gd name="T5" fmla="*/ 3 h 41"/>
                <a:gd name="T6" fmla="*/ 23 w 55"/>
                <a:gd name="T7" fmla="*/ 1 h 41"/>
                <a:gd name="T8" fmla="*/ 19 w 55"/>
                <a:gd name="T9" fmla="*/ 0 h 41"/>
                <a:gd name="T10" fmla="*/ 16 w 55"/>
                <a:gd name="T11" fmla="*/ 1 h 41"/>
                <a:gd name="T12" fmla="*/ 14 w 55"/>
                <a:gd name="T13" fmla="*/ 3 h 41"/>
                <a:gd name="T14" fmla="*/ 11 w 55"/>
                <a:gd name="T15" fmla="*/ 4 h 41"/>
                <a:gd name="T16" fmla="*/ 8 w 55"/>
                <a:gd name="T17" fmla="*/ 5 h 41"/>
                <a:gd name="T18" fmla="*/ 8 w 55"/>
                <a:gd name="T19" fmla="*/ 7 h 41"/>
                <a:gd name="T20" fmla="*/ 7 w 55"/>
                <a:gd name="T21" fmla="*/ 8 h 41"/>
                <a:gd name="T22" fmla="*/ 7 w 55"/>
                <a:gd name="T23" fmla="*/ 1 h 41"/>
                <a:gd name="T24" fmla="*/ 0 w 55"/>
                <a:gd name="T25" fmla="*/ 1 h 41"/>
                <a:gd name="T26" fmla="*/ 0 w 55"/>
                <a:gd name="T27" fmla="*/ 41 h 41"/>
                <a:gd name="T28" fmla="*/ 7 w 55"/>
                <a:gd name="T29" fmla="*/ 41 h 41"/>
                <a:gd name="T30" fmla="*/ 7 w 55"/>
                <a:gd name="T31" fmla="*/ 18 h 41"/>
                <a:gd name="T32" fmla="*/ 8 w 55"/>
                <a:gd name="T33" fmla="*/ 14 h 41"/>
                <a:gd name="T34" fmla="*/ 11 w 55"/>
                <a:gd name="T35" fmla="*/ 11 h 41"/>
                <a:gd name="T36" fmla="*/ 14 w 55"/>
                <a:gd name="T37" fmla="*/ 8 h 41"/>
                <a:gd name="T38" fmla="*/ 18 w 55"/>
                <a:gd name="T39" fmla="*/ 7 h 41"/>
                <a:gd name="T40" fmla="*/ 21 w 55"/>
                <a:gd name="T41" fmla="*/ 8 h 41"/>
                <a:gd name="T42" fmla="*/ 23 w 55"/>
                <a:gd name="T43" fmla="*/ 8 h 41"/>
                <a:gd name="T44" fmla="*/ 23 w 55"/>
                <a:gd name="T45" fmla="*/ 11 h 41"/>
                <a:gd name="T46" fmla="*/ 25 w 55"/>
                <a:gd name="T47" fmla="*/ 13 h 41"/>
                <a:gd name="T48" fmla="*/ 25 w 55"/>
                <a:gd name="T49" fmla="*/ 41 h 41"/>
                <a:gd name="T50" fmla="*/ 32 w 55"/>
                <a:gd name="T51" fmla="*/ 41 h 41"/>
                <a:gd name="T52" fmla="*/ 32 w 55"/>
                <a:gd name="T53" fmla="*/ 17 h 41"/>
                <a:gd name="T54" fmla="*/ 32 w 55"/>
                <a:gd name="T55" fmla="*/ 13 h 41"/>
                <a:gd name="T56" fmla="*/ 34 w 55"/>
                <a:gd name="T57" fmla="*/ 9 h 41"/>
                <a:gd name="T58" fmla="*/ 37 w 55"/>
                <a:gd name="T59" fmla="*/ 8 h 41"/>
                <a:gd name="T60" fmla="*/ 41 w 55"/>
                <a:gd name="T61" fmla="*/ 7 h 41"/>
                <a:gd name="T62" fmla="*/ 44 w 55"/>
                <a:gd name="T63" fmla="*/ 8 h 41"/>
                <a:gd name="T64" fmla="*/ 47 w 55"/>
                <a:gd name="T65" fmla="*/ 9 h 41"/>
                <a:gd name="T66" fmla="*/ 48 w 55"/>
                <a:gd name="T67" fmla="*/ 12 h 41"/>
                <a:gd name="T68" fmla="*/ 48 w 55"/>
                <a:gd name="T69" fmla="*/ 14 h 41"/>
                <a:gd name="T70" fmla="*/ 48 w 55"/>
                <a:gd name="T71" fmla="*/ 41 h 41"/>
                <a:gd name="T72" fmla="*/ 55 w 55"/>
                <a:gd name="T73" fmla="*/ 41 h 41"/>
                <a:gd name="T74" fmla="*/ 55 w 55"/>
                <a:gd name="T75" fmla="*/ 16 h 41"/>
                <a:gd name="T76" fmla="*/ 55 w 55"/>
                <a:gd name="T77" fmla="*/ 14 h 41"/>
                <a:gd name="T78" fmla="*/ 55 w 55"/>
                <a:gd name="T79" fmla="*/ 8 h 41"/>
                <a:gd name="T80" fmla="*/ 52 w 55"/>
                <a:gd name="T81" fmla="*/ 4 h 41"/>
                <a:gd name="T82" fmla="*/ 51 w 55"/>
                <a:gd name="T83" fmla="*/ 3 h 41"/>
                <a:gd name="T84" fmla="*/ 48 w 55"/>
                <a:gd name="T85" fmla="*/ 1 h 41"/>
                <a:gd name="T86" fmla="*/ 43 w 55"/>
                <a:gd name="T87" fmla="*/ 0 h 41"/>
                <a:gd name="T88" fmla="*/ 40 w 55"/>
                <a:gd name="T89" fmla="*/ 1 h 41"/>
                <a:gd name="T90" fmla="*/ 37 w 55"/>
                <a:gd name="T91" fmla="*/ 1 h 41"/>
                <a:gd name="T92" fmla="*/ 34 w 55"/>
                <a:gd name="T93" fmla="*/ 4 h 41"/>
                <a:gd name="T94" fmla="*/ 32 w 55"/>
                <a:gd name="T95" fmla="*/ 7 h 41"/>
                <a:gd name="T96" fmla="*/ 30 w 55"/>
                <a:gd name="T9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" h="41">
                  <a:moveTo>
                    <a:pt x="30" y="7"/>
                  </a:moveTo>
                  <a:lnTo>
                    <a:pt x="27" y="4"/>
                  </a:lnTo>
                  <a:lnTo>
                    <a:pt x="26" y="3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8"/>
                  </a:lnTo>
                  <a:lnTo>
                    <a:pt x="8" y="14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8" y="7"/>
                  </a:lnTo>
                  <a:lnTo>
                    <a:pt x="21" y="8"/>
                  </a:lnTo>
                  <a:lnTo>
                    <a:pt x="23" y="8"/>
                  </a:lnTo>
                  <a:lnTo>
                    <a:pt x="23" y="11"/>
                  </a:lnTo>
                  <a:lnTo>
                    <a:pt x="25" y="13"/>
                  </a:lnTo>
                  <a:lnTo>
                    <a:pt x="25" y="41"/>
                  </a:lnTo>
                  <a:lnTo>
                    <a:pt x="32" y="41"/>
                  </a:lnTo>
                  <a:lnTo>
                    <a:pt x="32" y="17"/>
                  </a:lnTo>
                  <a:lnTo>
                    <a:pt x="32" y="13"/>
                  </a:lnTo>
                  <a:lnTo>
                    <a:pt x="34" y="9"/>
                  </a:lnTo>
                  <a:lnTo>
                    <a:pt x="37" y="8"/>
                  </a:lnTo>
                  <a:lnTo>
                    <a:pt x="41" y="7"/>
                  </a:lnTo>
                  <a:lnTo>
                    <a:pt x="44" y="8"/>
                  </a:lnTo>
                  <a:lnTo>
                    <a:pt x="47" y="9"/>
                  </a:lnTo>
                  <a:lnTo>
                    <a:pt x="48" y="12"/>
                  </a:lnTo>
                  <a:lnTo>
                    <a:pt x="48" y="14"/>
                  </a:lnTo>
                  <a:lnTo>
                    <a:pt x="48" y="41"/>
                  </a:lnTo>
                  <a:lnTo>
                    <a:pt x="55" y="41"/>
                  </a:lnTo>
                  <a:lnTo>
                    <a:pt x="55" y="16"/>
                  </a:lnTo>
                  <a:lnTo>
                    <a:pt x="55" y="14"/>
                  </a:lnTo>
                  <a:lnTo>
                    <a:pt x="55" y="8"/>
                  </a:lnTo>
                  <a:lnTo>
                    <a:pt x="52" y="4"/>
                  </a:lnTo>
                  <a:lnTo>
                    <a:pt x="51" y="3"/>
                  </a:lnTo>
                  <a:lnTo>
                    <a:pt x="48" y="1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7" y="1"/>
                  </a:lnTo>
                  <a:lnTo>
                    <a:pt x="34" y="4"/>
                  </a:lnTo>
                  <a:lnTo>
                    <a:pt x="32" y="7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9" name="Freeform 237"/>
            <p:cNvSpPr>
              <a:spLocks noEditPoints="1"/>
            </p:cNvSpPr>
            <p:nvPr/>
          </p:nvSpPr>
          <p:spPr bwMode="auto">
            <a:xfrm>
              <a:off x="2206" y="3872"/>
              <a:ext cx="42" cy="57"/>
            </a:xfrm>
            <a:custGeom>
              <a:avLst/>
              <a:gdLst>
                <a:gd name="T0" fmla="*/ 0 w 36"/>
                <a:gd name="T1" fmla="*/ 0 h 55"/>
                <a:gd name="T2" fmla="*/ 0 w 36"/>
                <a:gd name="T3" fmla="*/ 54 h 55"/>
                <a:gd name="T4" fmla="*/ 7 w 36"/>
                <a:gd name="T5" fmla="*/ 54 h 55"/>
                <a:gd name="T6" fmla="*/ 7 w 36"/>
                <a:gd name="T7" fmla="*/ 48 h 55"/>
                <a:gd name="T8" fmla="*/ 9 w 36"/>
                <a:gd name="T9" fmla="*/ 52 h 55"/>
                <a:gd name="T10" fmla="*/ 12 w 36"/>
                <a:gd name="T11" fmla="*/ 54 h 55"/>
                <a:gd name="T12" fmla="*/ 15 w 36"/>
                <a:gd name="T13" fmla="*/ 55 h 55"/>
                <a:gd name="T14" fmla="*/ 18 w 36"/>
                <a:gd name="T15" fmla="*/ 55 h 55"/>
                <a:gd name="T16" fmla="*/ 22 w 36"/>
                <a:gd name="T17" fmla="*/ 55 h 55"/>
                <a:gd name="T18" fmla="*/ 26 w 36"/>
                <a:gd name="T19" fmla="*/ 54 h 55"/>
                <a:gd name="T20" fmla="*/ 29 w 36"/>
                <a:gd name="T21" fmla="*/ 51 h 55"/>
                <a:gd name="T22" fmla="*/ 31 w 36"/>
                <a:gd name="T23" fmla="*/ 48 h 55"/>
                <a:gd name="T24" fmla="*/ 33 w 36"/>
                <a:gd name="T25" fmla="*/ 46 h 55"/>
                <a:gd name="T26" fmla="*/ 34 w 36"/>
                <a:gd name="T27" fmla="*/ 42 h 55"/>
                <a:gd name="T28" fmla="*/ 36 w 36"/>
                <a:gd name="T29" fmla="*/ 38 h 55"/>
                <a:gd name="T30" fmla="*/ 36 w 36"/>
                <a:gd name="T31" fmla="*/ 33 h 55"/>
                <a:gd name="T32" fmla="*/ 36 w 36"/>
                <a:gd name="T33" fmla="*/ 29 h 55"/>
                <a:gd name="T34" fmla="*/ 34 w 36"/>
                <a:gd name="T35" fmla="*/ 25 h 55"/>
                <a:gd name="T36" fmla="*/ 33 w 36"/>
                <a:gd name="T37" fmla="*/ 22 h 55"/>
                <a:gd name="T38" fmla="*/ 31 w 36"/>
                <a:gd name="T39" fmla="*/ 20 h 55"/>
                <a:gd name="T40" fmla="*/ 29 w 36"/>
                <a:gd name="T41" fmla="*/ 17 h 55"/>
                <a:gd name="T42" fmla="*/ 26 w 36"/>
                <a:gd name="T43" fmla="*/ 16 h 55"/>
                <a:gd name="T44" fmla="*/ 23 w 36"/>
                <a:gd name="T45" fmla="*/ 14 h 55"/>
                <a:gd name="T46" fmla="*/ 19 w 36"/>
                <a:gd name="T47" fmla="*/ 13 h 55"/>
                <a:gd name="T48" fmla="*/ 16 w 36"/>
                <a:gd name="T49" fmla="*/ 14 h 55"/>
                <a:gd name="T50" fmla="*/ 14 w 36"/>
                <a:gd name="T51" fmla="*/ 14 h 55"/>
                <a:gd name="T52" fmla="*/ 11 w 36"/>
                <a:gd name="T53" fmla="*/ 17 h 55"/>
                <a:gd name="T54" fmla="*/ 8 w 36"/>
                <a:gd name="T55" fmla="*/ 20 h 55"/>
                <a:gd name="T56" fmla="*/ 7 w 36"/>
                <a:gd name="T57" fmla="*/ 20 h 55"/>
                <a:gd name="T58" fmla="*/ 7 w 36"/>
                <a:gd name="T59" fmla="*/ 0 h 55"/>
                <a:gd name="T60" fmla="*/ 0 w 36"/>
                <a:gd name="T61" fmla="*/ 0 h 55"/>
                <a:gd name="T62" fmla="*/ 18 w 36"/>
                <a:gd name="T63" fmla="*/ 20 h 55"/>
                <a:gd name="T64" fmla="*/ 18 w 36"/>
                <a:gd name="T65" fmla="*/ 20 h 55"/>
                <a:gd name="T66" fmla="*/ 23 w 36"/>
                <a:gd name="T67" fmla="*/ 21 h 55"/>
                <a:gd name="T68" fmla="*/ 25 w 36"/>
                <a:gd name="T69" fmla="*/ 22 h 55"/>
                <a:gd name="T70" fmla="*/ 26 w 36"/>
                <a:gd name="T71" fmla="*/ 24 h 55"/>
                <a:gd name="T72" fmla="*/ 29 w 36"/>
                <a:gd name="T73" fmla="*/ 27 h 55"/>
                <a:gd name="T74" fmla="*/ 29 w 36"/>
                <a:gd name="T75" fmla="*/ 34 h 55"/>
                <a:gd name="T76" fmla="*/ 29 w 36"/>
                <a:gd name="T77" fmla="*/ 41 h 55"/>
                <a:gd name="T78" fmla="*/ 26 w 36"/>
                <a:gd name="T79" fmla="*/ 45 h 55"/>
                <a:gd name="T80" fmla="*/ 25 w 36"/>
                <a:gd name="T81" fmla="*/ 47 h 55"/>
                <a:gd name="T82" fmla="*/ 22 w 36"/>
                <a:gd name="T83" fmla="*/ 48 h 55"/>
                <a:gd name="T84" fmla="*/ 20 w 36"/>
                <a:gd name="T85" fmla="*/ 48 h 55"/>
                <a:gd name="T86" fmla="*/ 18 w 36"/>
                <a:gd name="T87" fmla="*/ 50 h 55"/>
                <a:gd name="T88" fmla="*/ 14 w 36"/>
                <a:gd name="T89" fmla="*/ 48 h 55"/>
                <a:gd name="T90" fmla="*/ 9 w 36"/>
                <a:gd name="T91" fmla="*/ 46 h 55"/>
                <a:gd name="T92" fmla="*/ 8 w 36"/>
                <a:gd name="T93" fmla="*/ 41 h 55"/>
                <a:gd name="T94" fmla="*/ 7 w 36"/>
                <a:gd name="T95" fmla="*/ 35 h 55"/>
                <a:gd name="T96" fmla="*/ 8 w 36"/>
                <a:gd name="T97" fmla="*/ 29 h 55"/>
                <a:gd name="T98" fmla="*/ 9 w 36"/>
                <a:gd name="T99" fmla="*/ 24 h 55"/>
                <a:gd name="T100" fmla="*/ 11 w 36"/>
                <a:gd name="T101" fmla="*/ 22 h 55"/>
                <a:gd name="T102" fmla="*/ 14 w 36"/>
                <a:gd name="T103" fmla="*/ 21 h 55"/>
                <a:gd name="T104" fmla="*/ 18 w 36"/>
                <a:gd name="T105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" h="55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7" y="48"/>
                  </a:lnTo>
                  <a:lnTo>
                    <a:pt x="9" y="52"/>
                  </a:lnTo>
                  <a:lnTo>
                    <a:pt x="12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6" y="54"/>
                  </a:lnTo>
                  <a:lnTo>
                    <a:pt x="29" y="51"/>
                  </a:lnTo>
                  <a:lnTo>
                    <a:pt x="31" y="48"/>
                  </a:lnTo>
                  <a:lnTo>
                    <a:pt x="33" y="46"/>
                  </a:lnTo>
                  <a:lnTo>
                    <a:pt x="34" y="42"/>
                  </a:lnTo>
                  <a:lnTo>
                    <a:pt x="36" y="38"/>
                  </a:lnTo>
                  <a:lnTo>
                    <a:pt x="36" y="33"/>
                  </a:lnTo>
                  <a:lnTo>
                    <a:pt x="36" y="29"/>
                  </a:lnTo>
                  <a:lnTo>
                    <a:pt x="34" y="25"/>
                  </a:lnTo>
                  <a:lnTo>
                    <a:pt x="33" y="22"/>
                  </a:lnTo>
                  <a:lnTo>
                    <a:pt x="31" y="20"/>
                  </a:lnTo>
                  <a:lnTo>
                    <a:pt x="29" y="17"/>
                  </a:lnTo>
                  <a:lnTo>
                    <a:pt x="26" y="16"/>
                  </a:lnTo>
                  <a:lnTo>
                    <a:pt x="23" y="14"/>
                  </a:lnTo>
                  <a:lnTo>
                    <a:pt x="19" y="13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1" y="17"/>
                  </a:lnTo>
                  <a:lnTo>
                    <a:pt x="8" y="20"/>
                  </a:lnTo>
                  <a:lnTo>
                    <a:pt x="7" y="20"/>
                  </a:lnTo>
                  <a:lnTo>
                    <a:pt x="7" y="0"/>
                  </a:lnTo>
                  <a:lnTo>
                    <a:pt x="0" y="0"/>
                  </a:lnTo>
                  <a:close/>
                  <a:moveTo>
                    <a:pt x="18" y="20"/>
                  </a:moveTo>
                  <a:lnTo>
                    <a:pt x="18" y="20"/>
                  </a:lnTo>
                  <a:lnTo>
                    <a:pt x="23" y="21"/>
                  </a:lnTo>
                  <a:lnTo>
                    <a:pt x="25" y="22"/>
                  </a:lnTo>
                  <a:lnTo>
                    <a:pt x="26" y="24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29" y="41"/>
                  </a:lnTo>
                  <a:lnTo>
                    <a:pt x="26" y="45"/>
                  </a:lnTo>
                  <a:lnTo>
                    <a:pt x="25" y="47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8" y="50"/>
                  </a:lnTo>
                  <a:lnTo>
                    <a:pt x="14" y="48"/>
                  </a:lnTo>
                  <a:lnTo>
                    <a:pt x="9" y="46"/>
                  </a:lnTo>
                  <a:lnTo>
                    <a:pt x="8" y="41"/>
                  </a:lnTo>
                  <a:lnTo>
                    <a:pt x="7" y="35"/>
                  </a:lnTo>
                  <a:lnTo>
                    <a:pt x="8" y="29"/>
                  </a:lnTo>
                  <a:lnTo>
                    <a:pt x="9" y="24"/>
                  </a:lnTo>
                  <a:lnTo>
                    <a:pt x="11" y="22"/>
                  </a:lnTo>
                  <a:lnTo>
                    <a:pt x="14" y="21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0" name="Freeform 238"/>
            <p:cNvSpPr>
              <a:spLocks noEditPoints="1"/>
            </p:cNvSpPr>
            <p:nvPr/>
          </p:nvSpPr>
          <p:spPr bwMode="auto">
            <a:xfrm>
              <a:off x="2255" y="3885"/>
              <a:ext cx="44" cy="44"/>
            </a:xfrm>
            <a:custGeom>
              <a:avLst/>
              <a:gdLst>
                <a:gd name="T0" fmla="*/ 38 w 38"/>
                <a:gd name="T1" fmla="*/ 24 h 42"/>
                <a:gd name="T2" fmla="*/ 38 w 38"/>
                <a:gd name="T3" fmla="*/ 18 h 42"/>
                <a:gd name="T4" fmla="*/ 36 w 38"/>
                <a:gd name="T5" fmla="*/ 13 h 42"/>
                <a:gd name="T6" fmla="*/ 35 w 38"/>
                <a:gd name="T7" fmla="*/ 9 h 42"/>
                <a:gd name="T8" fmla="*/ 34 w 38"/>
                <a:gd name="T9" fmla="*/ 7 h 42"/>
                <a:gd name="T10" fmla="*/ 31 w 38"/>
                <a:gd name="T11" fmla="*/ 4 h 42"/>
                <a:gd name="T12" fmla="*/ 27 w 38"/>
                <a:gd name="T13" fmla="*/ 3 h 42"/>
                <a:gd name="T14" fmla="*/ 24 w 38"/>
                <a:gd name="T15" fmla="*/ 1 h 42"/>
                <a:gd name="T16" fmla="*/ 20 w 38"/>
                <a:gd name="T17" fmla="*/ 0 h 42"/>
                <a:gd name="T18" fmla="*/ 16 w 38"/>
                <a:gd name="T19" fmla="*/ 1 h 42"/>
                <a:gd name="T20" fmla="*/ 12 w 38"/>
                <a:gd name="T21" fmla="*/ 3 h 42"/>
                <a:gd name="T22" fmla="*/ 9 w 38"/>
                <a:gd name="T23" fmla="*/ 4 h 42"/>
                <a:gd name="T24" fmla="*/ 5 w 38"/>
                <a:gd name="T25" fmla="*/ 7 h 42"/>
                <a:gd name="T26" fmla="*/ 3 w 38"/>
                <a:gd name="T27" fmla="*/ 9 h 42"/>
                <a:gd name="T28" fmla="*/ 2 w 38"/>
                <a:gd name="T29" fmla="*/ 13 h 42"/>
                <a:gd name="T30" fmla="*/ 0 w 38"/>
                <a:gd name="T31" fmla="*/ 17 h 42"/>
                <a:gd name="T32" fmla="*/ 0 w 38"/>
                <a:gd name="T33" fmla="*/ 22 h 42"/>
                <a:gd name="T34" fmla="*/ 0 w 38"/>
                <a:gd name="T35" fmla="*/ 28 h 42"/>
                <a:gd name="T36" fmla="*/ 2 w 38"/>
                <a:gd name="T37" fmla="*/ 33 h 42"/>
                <a:gd name="T38" fmla="*/ 5 w 38"/>
                <a:gd name="T39" fmla="*/ 37 h 42"/>
                <a:gd name="T40" fmla="*/ 9 w 38"/>
                <a:gd name="T41" fmla="*/ 39 h 42"/>
                <a:gd name="T42" fmla="*/ 13 w 38"/>
                <a:gd name="T43" fmla="*/ 41 h 42"/>
                <a:gd name="T44" fmla="*/ 20 w 38"/>
                <a:gd name="T45" fmla="*/ 42 h 42"/>
                <a:gd name="T46" fmla="*/ 24 w 38"/>
                <a:gd name="T47" fmla="*/ 42 h 42"/>
                <a:gd name="T48" fmla="*/ 27 w 38"/>
                <a:gd name="T49" fmla="*/ 41 h 42"/>
                <a:gd name="T50" fmla="*/ 31 w 38"/>
                <a:gd name="T51" fmla="*/ 39 h 42"/>
                <a:gd name="T52" fmla="*/ 34 w 38"/>
                <a:gd name="T53" fmla="*/ 35 h 42"/>
                <a:gd name="T54" fmla="*/ 35 w 38"/>
                <a:gd name="T55" fmla="*/ 33 h 42"/>
                <a:gd name="T56" fmla="*/ 38 w 38"/>
                <a:gd name="T57" fmla="*/ 29 h 42"/>
                <a:gd name="T58" fmla="*/ 29 w 38"/>
                <a:gd name="T59" fmla="*/ 29 h 42"/>
                <a:gd name="T60" fmla="*/ 29 w 38"/>
                <a:gd name="T61" fmla="*/ 32 h 42"/>
                <a:gd name="T62" fmla="*/ 27 w 38"/>
                <a:gd name="T63" fmla="*/ 34 h 42"/>
                <a:gd name="T64" fmla="*/ 23 w 38"/>
                <a:gd name="T65" fmla="*/ 35 h 42"/>
                <a:gd name="T66" fmla="*/ 18 w 38"/>
                <a:gd name="T67" fmla="*/ 37 h 42"/>
                <a:gd name="T68" fmla="*/ 14 w 38"/>
                <a:gd name="T69" fmla="*/ 35 h 42"/>
                <a:gd name="T70" fmla="*/ 10 w 38"/>
                <a:gd name="T71" fmla="*/ 33 h 42"/>
                <a:gd name="T72" fmla="*/ 9 w 38"/>
                <a:gd name="T73" fmla="*/ 29 h 42"/>
                <a:gd name="T74" fmla="*/ 7 w 38"/>
                <a:gd name="T75" fmla="*/ 24 h 42"/>
                <a:gd name="T76" fmla="*/ 38 w 38"/>
                <a:gd name="T77" fmla="*/ 24 h 42"/>
                <a:gd name="T78" fmla="*/ 7 w 38"/>
                <a:gd name="T79" fmla="*/ 18 h 42"/>
                <a:gd name="T80" fmla="*/ 9 w 38"/>
                <a:gd name="T81" fmla="*/ 13 h 42"/>
                <a:gd name="T82" fmla="*/ 12 w 38"/>
                <a:gd name="T83" fmla="*/ 11 h 42"/>
                <a:gd name="T84" fmla="*/ 14 w 38"/>
                <a:gd name="T85" fmla="*/ 8 h 42"/>
                <a:gd name="T86" fmla="*/ 20 w 38"/>
                <a:gd name="T87" fmla="*/ 7 h 42"/>
                <a:gd name="T88" fmla="*/ 24 w 38"/>
                <a:gd name="T89" fmla="*/ 8 h 42"/>
                <a:gd name="T90" fmla="*/ 27 w 38"/>
                <a:gd name="T91" fmla="*/ 9 h 42"/>
                <a:gd name="T92" fmla="*/ 29 w 38"/>
                <a:gd name="T93" fmla="*/ 13 h 42"/>
                <a:gd name="T94" fmla="*/ 29 w 38"/>
                <a:gd name="T95" fmla="*/ 18 h 42"/>
                <a:gd name="T96" fmla="*/ 7 w 38"/>
                <a:gd name="T9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" h="42">
                  <a:moveTo>
                    <a:pt x="38" y="24"/>
                  </a:moveTo>
                  <a:lnTo>
                    <a:pt x="38" y="18"/>
                  </a:lnTo>
                  <a:lnTo>
                    <a:pt x="36" y="13"/>
                  </a:lnTo>
                  <a:lnTo>
                    <a:pt x="35" y="9"/>
                  </a:lnTo>
                  <a:lnTo>
                    <a:pt x="34" y="7"/>
                  </a:lnTo>
                  <a:lnTo>
                    <a:pt x="31" y="4"/>
                  </a:lnTo>
                  <a:lnTo>
                    <a:pt x="27" y="3"/>
                  </a:lnTo>
                  <a:lnTo>
                    <a:pt x="24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9" y="4"/>
                  </a:lnTo>
                  <a:lnTo>
                    <a:pt x="5" y="7"/>
                  </a:lnTo>
                  <a:lnTo>
                    <a:pt x="3" y="9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3"/>
                  </a:lnTo>
                  <a:lnTo>
                    <a:pt x="5" y="37"/>
                  </a:lnTo>
                  <a:lnTo>
                    <a:pt x="9" y="39"/>
                  </a:lnTo>
                  <a:lnTo>
                    <a:pt x="13" y="41"/>
                  </a:lnTo>
                  <a:lnTo>
                    <a:pt x="20" y="42"/>
                  </a:lnTo>
                  <a:lnTo>
                    <a:pt x="24" y="42"/>
                  </a:lnTo>
                  <a:lnTo>
                    <a:pt x="27" y="41"/>
                  </a:lnTo>
                  <a:lnTo>
                    <a:pt x="31" y="39"/>
                  </a:lnTo>
                  <a:lnTo>
                    <a:pt x="34" y="35"/>
                  </a:lnTo>
                  <a:lnTo>
                    <a:pt x="35" y="33"/>
                  </a:lnTo>
                  <a:lnTo>
                    <a:pt x="38" y="29"/>
                  </a:lnTo>
                  <a:lnTo>
                    <a:pt x="29" y="29"/>
                  </a:lnTo>
                  <a:lnTo>
                    <a:pt x="29" y="32"/>
                  </a:lnTo>
                  <a:lnTo>
                    <a:pt x="27" y="34"/>
                  </a:lnTo>
                  <a:lnTo>
                    <a:pt x="23" y="35"/>
                  </a:lnTo>
                  <a:lnTo>
                    <a:pt x="18" y="37"/>
                  </a:lnTo>
                  <a:lnTo>
                    <a:pt x="14" y="35"/>
                  </a:lnTo>
                  <a:lnTo>
                    <a:pt x="10" y="33"/>
                  </a:lnTo>
                  <a:lnTo>
                    <a:pt x="9" y="29"/>
                  </a:lnTo>
                  <a:lnTo>
                    <a:pt x="7" y="24"/>
                  </a:lnTo>
                  <a:lnTo>
                    <a:pt x="38" y="24"/>
                  </a:lnTo>
                  <a:close/>
                  <a:moveTo>
                    <a:pt x="7" y="18"/>
                  </a:moveTo>
                  <a:lnTo>
                    <a:pt x="9" y="13"/>
                  </a:lnTo>
                  <a:lnTo>
                    <a:pt x="12" y="11"/>
                  </a:lnTo>
                  <a:lnTo>
                    <a:pt x="14" y="8"/>
                  </a:lnTo>
                  <a:lnTo>
                    <a:pt x="20" y="7"/>
                  </a:lnTo>
                  <a:lnTo>
                    <a:pt x="24" y="8"/>
                  </a:lnTo>
                  <a:lnTo>
                    <a:pt x="27" y="9"/>
                  </a:lnTo>
                  <a:lnTo>
                    <a:pt x="29" y="13"/>
                  </a:lnTo>
                  <a:lnTo>
                    <a:pt x="29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1" name="Freeform 239"/>
            <p:cNvSpPr>
              <a:spLocks/>
            </p:cNvSpPr>
            <p:nvPr/>
          </p:nvSpPr>
          <p:spPr bwMode="auto">
            <a:xfrm>
              <a:off x="2308" y="3885"/>
              <a:ext cx="24" cy="43"/>
            </a:xfrm>
            <a:custGeom>
              <a:avLst/>
              <a:gdLst>
                <a:gd name="T0" fmla="*/ 21 w 21"/>
                <a:gd name="T1" fmla="*/ 1 h 41"/>
                <a:gd name="T2" fmla="*/ 18 w 21"/>
                <a:gd name="T3" fmla="*/ 0 h 41"/>
                <a:gd name="T4" fmla="*/ 15 w 21"/>
                <a:gd name="T5" fmla="*/ 1 h 41"/>
                <a:gd name="T6" fmla="*/ 12 w 21"/>
                <a:gd name="T7" fmla="*/ 3 h 41"/>
                <a:gd name="T8" fmla="*/ 10 w 21"/>
                <a:gd name="T9" fmla="*/ 5 h 41"/>
                <a:gd name="T10" fmla="*/ 7 w 21"/>
                <a:gd name="T11" fmla="*/ 8 h 41"/>
                <a:gd name="T12" fmla="*/ 7 w 21"/>
                <a:gd name="T13" fmla="*/ 1 h 41"/>
                <a:gd name="T14" fmla="*/ 0 w 21"/>
                <a:gd name="T15" fmla="*/ 1 h 41"/>
                <a:gd name="T16" fmla="*/ 0 w 21"/>
                <a:gd name="T17" fmla="*/ 41 h 41"/>
                <a:gd name="T18" fmla="*/ 8 w 21"/>
                <a:gd name="T19" fmla="*/ 41 h 41"/>
                <a:gd name="T20" fmla="*/ 8 w 21"/>
                <a:gd name="T21" fmla="*/ 17 h 41"/>
                <a:gd name="T22" fmla="*/ 8 w 21"/>
                <a:gd name="T23" fmla="*/ 13 h 41"/>
                <a:gd name="T24" fmla="*/ 11 w 21"/>
                <a:gd name="T25" fmla="*/ 11 h 41"/>
                <a:gd name="T26" fmla="*/ 14 w 21"/>
                <a:gd name="T27" fmla="*/ 8 h 41"/>
                <a:gd name="T28" fmla="*/ 18 w 21"/>
                <a:gd name="T29" fmla="*/ 8 h 41"/>
                <a:gd name="T30" fmla="*/ 21 w 21"/>
                <a:gd name="T31" fmla="*/ 8 h 41"/>
                <a:gd name="T32" fmla="*/ 21 w 21"/>
                <a:gd name="T3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41">
                  <a:moveTo>
                    <a:pt x="21" y="1"/>
                  </a:moveTo>
                  <a:lnTo>
                    <a:pt x="18" y="0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10" y="5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8" y="41"/>
                  </a:lnTo>
                  <a:lnTo>
                    <a:pt x="8" y="17"/>
                  </a:lnTo>
                  <a:lnTo>
                    <a:pt x="8" y="13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21" y="8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2" name="Freeform 240"/>
            <p:cNvSpPr>
              <a:spLocks/>
            </p:cNvSpPr>
            <p:nvPr/>
          </p:nvSpPr>
          <p:spPr bwMode="auto">
            <a:xfrm>
              <a:off x="2364" y="3873"/>
              <a:ext cx="51" cy="55"/>
            </a:xfrm>
            <a:custGeom>
              <a:avLst/>
              <a:gdLst>
                <a:gd name="T0" fmla="*/ 0 w 44"/>
                <a:gd name="T1" fmla="*/ 0 h 53"/>
                <a:gd name="T2" fmla="*/ 0 w 44"/>
                <a:gd name="T3" fmla="*/ 53 h 53"/>
                <a:gd name="T4" fmla="*/ 7 w 44"/>
                <a:gd name="T5" fmla="*/ 53 h 53"/>
                <a:gd name="T6" fmla="*/ 7 w 44"/>
                <a:gd name="T7" fmla="*/ 9 h 53"/>
                <a:gd name="T8" fmla="*/ 36 w 44"/>
                <a:gd name="T9" fmla="*/ 53 h 53"/>
                <a:gd name="T10" fmla="*/ 44 w 44"/>
                <a:gd name="T11" fmla="*/ 53 h 53"/>
                <a:gd name="T12" fmla="*/ 44 w 44"/>
                <a:gd name="T13" fmla="*/ 0 h 53"/>
                <a:gd name="T14" fmla="*/ 38 w 44"/>
                <a:gd name="T15" fmla="*/ 0 h 53"/>
                <a:gd name="T16" fmla="*/ 38 w 44"/>
                <a:gd name="T17" fmla="*/ 42 h 53"/>
                <a:gd name="T18" fmla="*/ 10 w 44"/>
                <a:gd name="T19" fmla="*/ 0 h 53"/>
                <a:gd name="T20" fmla="*/ 0 w 44"/>
                <a:gd name="T2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0" y="0"/>
                  </a:moveTo>
                  <a:lnTo>
                    <a:pt x="0" y="53"/>
                  </a:lnTo>
                  <a:lnTo>
                    <a:pt x="7" y="53"/>
                  </a:lnTo>
                  <a:lnTo>
                    <a:pt x="7" y="9"/>
                  </a:lnTo>
                  <a:lnTo>
                    <a:pt x="36" y="53"/>
                  </a:lnTo>
                  <a:lnTo>
                    <a:pt x="44" y="53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8" y="42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3" name="Freeform 241"/>
            <p:cNvSpPr>
              <a:spLocks/>
            </p:cNvSpPr>
            <p:nvPr/>
          </p:nvSpPr>
          <p:spPr bwMode="auto">
            <a:xfrm>
              <a:off x="1166" y="3502"/>
              <a:ext cx="44" cy="54"/>
            </a:xfrm>
            <a:custGeom>
              <a:avLst/>
              <a:gdLst>
                <a:gd name="T0" fmla="*/ 7 w 38"/>
                <a:gd name="T1" fmla="*/ 47 h 52"/>
                <a:gd name="T2" fmla="*/ 9 w 38"/>
                <a:gd name="T3" fmla="*/ 45 h 52"/>
                <a:gd name="T4" fmla="*/ 10 w 38"/>
                <a:gd name="T5" fmla="*/ 42 h 52"/>
                <a:gd name="T6" fmla="*/ 13 w 38"/>
                <a:gd name="T7" fmla="*/ 39 h 52"/>
                <a:gd name="T8" fmla="*/ 16 w 38"/>
                <a:gd name="T9" fmla="*/ 37 h 52"/>
                <a:gd name="T10" fmla="*/ 22 w 38"/>
                <a:gd name="T11" fmla="*/ 34 h 52"/>
                <a:gd name="T12" fmla="*/ 29 w 38"/>
                <a:gd name="T13" fmla="*/ 30 h 52"/>
                <a:gd name="T14" fmla="*/ 33 w 38"/>
                <a:gd name="T15" fmla="*/ 26 h 52"/>
                <a:gd name="T16" fmla="*/ 36 w 38"/>
                <a:gd name="T17" fmla="*/ 21 h 52"/>
                <a:gd name="T18" fmla="*/ 38 w 38"/>
                <a:gd name="T19" fmla="*/ 16 h 52"/>
                <a:gd name="T20" fmla="*/ 38 w 38"/>
                <a:gd name="T21" fmla="*/ 13 h 52"/>
                <a:gd name="T22" fmla="*/ 36 w 38"/>
                <a:gd name="T23" fmla="*/ 9 h 52"/>
                <a:gd name="T24" fmla="*/ 35 w 38"/>
                <a:gd name="T25" fmla="*/ 8 h 52"/>
                <a:gd name="T26" fmla="*/ 33 w 38"/>
                <a:gd name="T27" fmla="*/ 5 h 52"/>
                <a:gd name="T28" fmla="*/ 31 w 38"/>
                <a:gd name="T29" fmla="*/ 3 h 52"/>
                <a:gd name="T30" fmla="*/ 27 w 38"/>
                <a:gd name="T31" fmla="*/ 1 h 52"/>
                <a:gd name="T32" fmla="*/ 24 w 38"/>
                <a:gd name="T33" fmla="*/ 0 h 52"/>
                <a:gd name="T34" fmla="*/ 20 w 38"/>
                <a:gd name="T35" fmla="*/ 0 h 52"/>
                <a:gd name="T36" fmla="*/ 16 w 38"/>
                <a:gd name="T37" fmla="*/ 1 h 52"/>
                <a:gd name="T38" fmla="*/ 10 w 38"/>
                <a:gd name="T39" fmla="*/ 3 h 52"/>
                <a:gd name="T40" fmla="*/ 7 w 38"/>
                <a:gd name="T41" fmla="*/ 4 h 52"/>
                <a:gd name="T42" fmla="*/ 4 w 38"/>
                <a:gd name="T43" fmla="*/ 8 h 52"/>
                <a:gd name="T44" fmla="*/ 2 w 38"/>
                <a:gd name="T45" fmla="*/ 12 h 52"/>
                <a:gd name="T46" fmla="*/ 2 w 38"/>
                <a:gd name="T47" fmla="*/ 20 h 52"/>
                <a:gd name="T48" fmla="*/ 9 w 38"/>
                <a:gd name="T49" fmla="*/ 20 h 52"/>
                <a:gd name="T50" fmla="*/ 9 w 38"/>
                <a:gd name="T51" fmla="*/ 18 h 52"/>
                <a:gd name="T52" fmla="*/ 10 w 38"/>
                <a:gd name="T53" fmla="*/ 13 h 52"/>
                <a:gd name="T54" fmla="*/ 10 w 38"/>
                <a:gd name="T55" fmla="*/ 10 h 52"/>
                <a:gd name="T56" fmla="*/ 13 w 38"/>
                <a:gd name="T57" fmla="*/ 8 h 52"/>
                <a:gd name="T58" fmla="*/ 14 w 38"/>
                <a:gd name="T59" fmla="*/ 8 h 52"/>
                <a:gd name="T60" fmla="*/ 17 w 38"/>
                <a:gd name="T61" fmla="*/ 7 h 52"/>
                <a:gd name="T62" fmla="*/ 20 w 38"/>
                <a:gd name="T63" fmla="*/ 7 h 52"/>
                <a:gd name="T64" fmla="*/ 24 w 38"/>
                <a:gd name="T65" fmla="*/ 7 h 52"/>
                <a:gd name="T66" fmla="*/ 27 w 38"/>
                <a:gd name="T67" fmla="*/ 9 h 52"/>
                <a:gd name="T68" fmla="*/ 29 w 38"/>
                <a:gd name="T69" fmla="*/ 12 h 52"/>
                <a:gd name="T70" fmla="*/ 31 w 38"/>
                <a:gd name="T71" fmla="*/ 16 h 52"/>
                <a:gd name="T72" fmla="*/ 29 w 38"/>
                <a:gd name="T73" fmla="*/ 20 h 52"/>
                <a:gd name="T74" fmla="*/ 28 w 38"/>
                <a:gd name="T75" fmla="*/ 22 h 52"/>
                <a:gd name="T76" fmla="*/ 27 w 38"/>
                <a:gd name="T77" fmla="*/ 24 h 52"/>
                <a:gd name="T78" fmla="*/ 22 w 38"/>
                <a:gd name="T79" fmla="*/ 26 h 52"/>
                <a:gd name="T80" fmla="*/ 11 w 38"/>
                <a:gd name="T81" fmla="*/ 33 h 52"/>
                <a:gd name="T82" fmla="*/ 7 w 38"/>
                <a:gd name="T83" fmla="*/ 37 h 52"/>
                <a:gd name="T84" fmla="*/ 3 w 38"/>
                <a:gd name="T85" fmla="*/ 41 h 52"/>
                <a:gd name="T86" fmla="*/ 0 w 38"/>
                <a:gd name="T87" fmla="*/ 46 h 52"/>
                <a:gd name="T88" fmla="*/ 0 w 38"/>
                <a:gd name="T89" fmla="*/ 52 h 52"/>
                <a:gd name="T90" fmla="*/ 38 w 38"/>
                <a:gd name="T91" fmla="*/ 52 h 52"/>
                <a:gd name="T92" fmla="*/ 38 w 38"/>
                <a:gd name="T93" fmla="*/ 47 h 52"/>
                <a:gd name="T94" fmla="*/ 7 w 38"/>
                <a:gd name="T95" fmla="*/ 4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52">
                  <a:moveTo>
                    <a:pt x="7" y="47"/>
                  </a:moveTo>
                  <a:lnTo>
                    <a:pt x="9" y="45"/>
                  </a:lnTo>
                  <a:lnTo>
                    <a:pt x="10" y="42"/>
                  </a:lnTo>
                  <a:lnTo>
                    <a:pt x="13" y="39"/>
                  </a:lnTo>
                  <a:lnTo>
                    <a:pt x="16" y="37"/>
                  </a:lnTo>
                  <a:lnTo>
                    <a:pt x="22" y="34"/>
                  </a:lnTo>
                  <a:lnTo>
                    <a:pt x="29" y="30"/>
                  </a:lnTo>
                  <a:lnTo>
                    <a:pt x="33" y="26"/>
                  </a:lnTo>
                  <a:lnTo>
                    <a:pt x="36" y="21"/>
                  </a:lnTo>
                  <a:lnTo>
                    <a:pt x="38" y="16"/>
                  </a:lnTo>
                  <a:lnTo>
                    <a:pt x="38" y="13"/>
                  </a:lnTo>
                  <a:lnTo>
                    <a:pt x="36" y="9"/>
                  </a:lnTo>
                  <a:lnTo>
                    <a:pt x="35" y="8"/>
                  </a:lnTo>
                  <a:lnTo>
                    <a:pt x="33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0" y="3"/>
                  </a:lnTo>
                  <a:lnTo>
                    <a:pt x="7" y="4"/>
                  </a:lnTo>
                  <a:lnTo>
                    <a:pt x="4" y="8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4" y="7"/>
                  </a:lnTo>
                  <a:lnTo>
                    <a:pt x="27" y="9"/>
                  </a:lnTo>
                  <a:lnTo>
                    <a:pt x="29" y="12"/>
                  </a:lnTo>
                  <a:lnTo>
                    <a:pt x="31" y="16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7" y="24"/>
                  </a:lnTo>
                  <a:lnTo>
                    <a:pt x="22" y="26"/>
                  </a:lnTo>
                  <a:lnTo>
                    <a:pt x="11" y="33"/>
                  </a:lnTo>
                  <a:lnTo>
                    <a:pt x="7" y="37"/>
                  </a:lnTo>
                  <a:lnTo>
                    <a:pt x="3" y="41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38" y="52"/>
                  </a:lnTo>
                  <a:lnTo>
                    <a:pt x="38" y="47"/>
                  </a:lnTo>
                  <a:lnTo>
                    <a:pt x="7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4" name="Freeform 242"/>
            <p:cNvSpPr>
              <a:spLocks noEditPoints="1"/>
            </p:cNvSpPr>
            <p:nvPr/>
          </p:nvSpPr>
          <p:spPr bwMode="auto">
            <a:xfrm>
              <a:off x="1217" y="3502"/>
              <a:ext cx="44" cy="57"/>
            </a:xfrm>
            <a:custGeom>
              <a:avLst/>
              <a:gdLst>
                <a:gd name="T0" fmla="*/ 35 w 38"/>
                <a:gd name="T1" fmla="*/ 8 h 54"/>
                <a:gd name="T2" fmla="*/ 32 w 38"/>
                <a:gd name="T3" fmla="*/ 4 h 54"/>
                <a:gd name="T4" fmla="*/ 27 w 38"/>
                <a:gd name="T5" fmla="*/ 1 h 54"/>
                <a:gd name="T6" fmla="*/ 16 w 38"/>
                <a:gd name="T7" fmla="*/ 1 h 54"/>
                <a:gd name="T8" fmla="*/ 9 w 38"/>
                <a:gd name="T9" fmla="*/ 5 h 54"/>
                <a:gd name="T10" fmla="*/ 3 w 38"/>
                <a:gd name="T11" fmla="*/ 12 h 54"/>
                <a:gd name="T12" fmla="*/ 0 w 38"/>
                <a:gd name="T13" fmla="*/ 22 h 54"/>
                <a:gd name="T14" fmla="*/ 0 w 38"/>
                <a:gd name="T15" fmla="*/ 34 h 54"/>
                <a:gd name="T16" fmla="*/ 3 w 38"/>
                <a:gd name="T17" fmla="*/ 45 h 54"/>
                <a:gd name="T18" fmla="*/ 7 w 38"/>
                <a:gd name="T19" fmla="*/ 50 h 54"/>
                <a:gd name="T20" fmla="*/ 16 w 38"/>
                <a:gd name="T21" fmla="*/ 54 h 54"/>
                <a:gd name="T22" fmla="*/ 24 w 38"/>
                <a:gd name="T23" fmla="*/ 54 h 54"/>
                <a:gd name="T24" fmla="*/ 29 w 38"/>
                <a:gd name="T25" fmla="*/ 51 h 54"/>
                <a:gd name="T26" fmla="*/ 35 w 38"/>
                <a:gd name="T27" fmla="*/ 46 h 54"/>
                <a:gd name="T28" fmla="*/ 38 w 38"/>
                <a:gd name="T29" fmla="*/ 41 h 54"/>
                <a:gd name="T30" fmla="*/ 38 w 38"/>
                <a:gd name="T31" fmla="*/ 31 h 54"/>
                <a:gd name="T32" fmla="*/ 34 w 38"/>
                <a:gd name="T33" fmla="*/ 24 h 54"/>
                <a:gd name="T34" fmla="*/ 25 w 38"/>
                <a:gd name="T35" fmla="*/ 20 h 54"/>
                <a:gd name="T36" fmla="*/ 16 w 38"/>
                <a:gd name="T37" fmla="*/ 20 h 54"/>
                <a:gd name="T38" fmla="*/ 10 w 38"/>
                <a:gd name="T39" fmla="*/ 24 h 54"/>
                <a:gd name="T40" fmla="*/ 7 w 38"/>
                <a:gd name="T41" fmla="*/ 25 h 54"/>
                <a:gd name="T42" fmla="*/ 12 w 38"/>
                <a:gd name="T43" fmla="*/ 12 h 54"/>
                <a:gd name="T44" fmla="*/ 16 w 38"/>
                <a:gd name="T45" fmla="*/ 8 h 54"/>
                <a:gd name="T46" fmla="*/ 21 w 38"/>
                <a:gd name="T47" fmla="*/ 7 h 54"/>
                <a:gd name="T48" fmla="*/ 27 w 38"/>
                <a:gd name="T49" fmla="*/ 8 h 54"/>
                <a:gd name="T50" fmla="*/ 29 w 38"/>
                <a:gd name="T51" fmla="*/ 14 h 54"/>
                <a:gd name="T52" fmla="*/ 20 w 38"/>
                <a:gd name="T53" fmla="*/ 25 h 54"/>
                <a:gd name="T54" fmla="*/ 28 w 38"/>
                <a:gd name="T55" fmla="*/ 28 h 54"/>
                <a:gd name="T56" fmla="*/ 31 w 38"/>
                <a:gd name="T57" fmla="*/ 37 h 54"/>
                <a:gd name="T58" fmla="*/ 28 w 38"/>
                <a:gd name="T59" fmla="*/ 45 h 54"/>
                <a:gd name="T60" fmla="*/ 20 w 38"/>
                <a:gd name="T61" fmla="*/ 48 h 54"/>
                <a:gd name="T62" fmla="*/ 12 w 38"/>
                <a:gd name="T63" fmla="*/ 45 h 54"/>
                <a:gd name="T64" fmla="*/ 9 w 38"/>
                <a:gd name="T65" fmla="*/ 37 h 54"/>
                <a:gd name="T66" fmla="*/ 12 w 38"/>
                <a:gd name="T67" fmla="*/ 29 h 54"/>
                <a:gd name="T68" fmla="*/ 20 w 38"/>
                <a:gd name="T6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" h="54">
                  <a:moveTo>
                    <a:pt x="36" y="14"/>
                  </a:moveTo>
                  <a:lnTo>
                    <a:pt x="35" y="8"/>
                  </a:lnTo>
                  <a:lnTo>
                    <a:pt x="34" y="7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7" y="1"/>
                  </a:lnTo>
                  <a:lnTo>
                    <a:pt x="21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2" y="39"/>
                  </a:lnTo>
                  <a:lnTo>
                    <a:pt x="3" y="45"/>
                  </a:lnTo>
                  <a:lnTo>
                    <a:pt x="5" y="47"/>
                  </a:lnTo>
                  <a:lnTo>
                    <a:pt x="7" y="50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7" y="52"/>
                  </a:lnTo>
                  <a:lnTo>
                    <a:pt x="29" y="51"/>
                  </a:lnTo>
                  <a:lnTo>
                    <a:pt x="32" y="48"/>
                  </a:lnTo>
                  <a:lnTo>
                    <a:pt x="35" y="46"/>
                  </a:lnTo>
                  <a:lnTo>
                    <a:pt x="36" y="43"/>
                  </a:lnTo>
                  <a:lnTo>
                    <a:pt x="38" y="41"/>
                  </a:lnTo>
                  <a:lnTo>
                    <a:pt x="38" y="37"/>
                  </a:lnTo>
                  <a:lnTo>
                    <a:pt x="38" y="31"/>
                  </a:lnTo>
                  <a:lnTo>
                    <a:pt x="36" y="28"/>
                  </a:lnTo>
                  <a:lnTo>
                    <a:pt x="34" y="24"/>
                  </a:lnTo>
                  <a:lnTo>
                    <a:pt x="29" y="21"/>
                  </a:lnTo>
                  <a:lnTo>
                    <a:pt x="25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3" y="21"/>
                  </a:lnTo>
                  <a:lnTo>
                    <a:pt x="10" y="24"/>
                  </a:lnTo>
                  <a:lnTo>
                    <a:pt x="7" y="26"/>
                  </a:lnTo>
                  <a:lnTo>
                    <a:pt x="7" y="25"/>
                  </a:lnTo>
                  <a:lnTo>
                    <a:pt x="9" y="18"/>
                  </a:lnTo>
                  <a:lnTo>
                    <a:pt x="12" y="12"/>
                  </a:lnTo>
                  <a:lnTo>
                    <a:pt x="13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7"/>
                  </a:lnTo>
                  <a:lnTo>
                    <a:pt x="27" y="8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36" y="14"/>
                  </a:lnTo>
                  <a:close/>
                  <a:moveTo>
                    <a:pt x="20" y="25"/>
                  </a:moveTo>
                  <a:lnTo>
                    <a:pt x="24" y="26"/>
                  </a:lnTo>
                  <a:lnTo>
                    <a:pt x="28" y="28"/>
                  </a:lnTo>
                  <a:lnTo>
                    <a:pt x="29" y="31"/>
                  </a:lnTo>
                  <a:lnTo>
                    <a:pt x="31" y="37"/>
                  </a:lnTo>
                  <a:lnTo>
                    <a:pt x="29" y="41"/>
                  </a:lnTo>
                  <a:lnTo>
                    <a:pt x="28" y="45"/>
                  </a:lnTo>
                  <a:lnTo>
                    <a:pt x="24" y="47"/>
                  </a:lnTo>
                  <a:lnTo>
                    <a:pt x="20" y="48"/>
                  </a:lnTo>
                  <a:lnTo>
                    <a:pt x="16" y="47"/>
                  </a:lnTo>
                  <a:lnTo>
                    <a:pt x="12" y="45"/>
                  </a:lnTo>
                  <a:lnTo>
                    <a:pt x="9" y="41"/>
                  </a:lnTo>
                  <a:lnTo>
                    <a:pt x="9" y="37"/>
                  </a:lnTo>
                  <a:lnTo>
                    <a:pt x="9" y="33"/>
                  </a:lnTo>
                  <a:lnTo>
                    <a:pt x="12" y="29"/>
                  </a:lnTo>
                  <a:lnTo>
                    <a:pt x="16" y="26"/>
                  </a:lnTo>
                  <a:lnTo>
                    <a:pt x="2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5" name="Freeform 243"/>
            <p:cNvSpPr>
              <a:spLocks/>
            </p:cNvSpPr>
            <p:nvPr/>
          </p:nvSpPr>
          <p:spPr bwMode="auto">
            <a:xfrm>
              <a:off x="1166" y="3722"/>
              <a:ext cx="44" cy="55"/>
            </a:xfrm>
            <a:custGeom>
              <a:avLst/>
              <a:gdLst>
                <a:gd name="T0" fmla="*/ 7 w 38"/>
                <a:gd name="T1" fmla="*/ 46 h 52"/>
                <a:gd name="T2" fmla="*/ 9 w 38"/>
                <a:gd name="T3" fmla="*/ 43 h 52"/>
                <a:gd name="T4" fmla="*/ 10 w 38"/>
                <a:gd name="T5" fmla="*/ 41 h 52"/>
                <a:gd name="T6" fmla="*/ 13 w 38"/>
                <a:gd name="T7" fmla="*/ 38 h 52"/>
                <a:gd name="T8" fmla="*/ 16 w 38"/>
                <a:gd name="T9" fmla="*/ 37 h 52"/>
                <a:gd name="T10" fmla="*/ 22 w 38"/>
                <a:gd name="T11" fmla="*/ 33 h 52"/>
                <a:gd name="T12" fmla="*/ 29 w 38"/>
                <a:gd name="T13" fmla="*/ 29 h 52"/>
                <a:gd name="T14" fmla="*/ 33 w 38"/>
                <a:gd name="T15" fmla="*/ 26 h 52"/>
                <a:gd name="T16" fmla="*/ 36 w 38"/>
                <a:gd name="T17" fmla="*/ 21 h 52"/>
                <a:gd name="T18" fmla="*/ 38 w 38"/>
                <a:gd name="T19" fmla="*/ 16 h 52"/>
                <a:gd name="T20" fmla="*/ 38 w 38"/>
                <a:gd name="T21" fmla="*/ 12 h 52"/>
                <a:gd name="T22" fmla="*/ 36 w 38"/>
                <a:gd name="T23" fmla="*/ 9 h 52"/>
                <a:gd name="T24" fmla="*/ 35 w 38"/>
                <a:gd name="T25" fmla="*/ 7 h 52"/>
                <a:gd name="T26" fmla="*/ 33 w 38"/>
                <a:gd name="T27" fmla="*/ 4 h 52"/>
                <a:gd name="T28" fmla="*/ 31 w 38"/>
                <a:gd name="T29" fmla="*/ 3 h 52"/>
                <a:gd name="T30" fmla="*/ 27 w 38"/>
                <a:gd name="T31" fmla="*/ 1 h 52"/>
                <a:gd name="T32" fmla="*/ 24 w 38"/>
                <a:gd name="T33" fmla="*/ 0 h 52"/>
                <a:gd name="T34" fmla="*/ 20 w 38"/>
                <a:gd name="T35" fmla="*/ 0 h 52"/>
                <a:gd name="T36" fmla="*/ 16 w 38"/>
                <a:gd name="T37" fmla="*/ 0 h 52"/>
                <a:gd name="T38" fmla="*/ 10 w 38"/>
                <a:gd name="T39" fmla="*/ 1 h 52"/>
                <a:gd name="T40" fmla="*/ 7 w 38"/>
                <a:gd name="T41" fmla="*/ 4 h 52"/>
                <a:gd name="T42" fmla="*/ 4 w 38"/>
                <a:gd name="T43" fmla="*/ 7 h 52"/>
                <a:gd name="T44" fmla="*/ 2 w 38"/>
                <a:gd name="T45" fmla="*/ 12 h 52"/>
                <a:gd name="T46" fmla="*/ 2 w 38"/>
                <a:gd name="T47" fmla="*/ 18 h 52"/>
                <a:gd name="T48" fmla="*/ 9 w 38"/>
                <a:gd name="T49" fmla="*/ 18 h 52"/>
                <a:gd name="T50" fmla="*/ 9 w 38"/>
                <a:gd name="T51" fmla="*/ 17 h 52"/>
                <a:gd name="T52" fmla="*/ 10 w 38"/>
                <a:gd name="T53" fmla="*/ 13 h 52"/>
                <a:gd name="T54" fmla="*/ 10 w 38"/>
                <a:gd name="T55" fmla="*/ 9 h 52"/>
                <a:gd name="T56" fmla="*/ 13 w 38"/>
                <a:gd name="T57" fmla="*/ 8 h 52"/>
                <a:gd name="T58" fmla="*/ 14 w 38"/>
                <a:gd name="T59" fmla="*/ 7 h 52"/>
                <a:gd name="T60" fmla="*/ 17 w 38"/>
                <a:gd name="T61" fmla="*/ 7 h 52"/>
                <a:gd name="T62" fmla="*/ 20 w 38"/>
                <a:gd name="T63" fmla="*/ 5 h 52"/>
                <a:gd name="T64" fmla="*/ 24 w 38"/>
                <a:gd name="T65" fmla="*/ 7 h 52"/>
                <a:gd name="T66" fmla="*/ 27 w 38"/>
                <a:gd name="T67" fmla="*/ 8 h 52"/>
                <a:gd name="T68" fmla="*/ 29 w 38"/>
                <a:gd name="T69" fmla="*/ 11 h 52"/>
                <a:gd name="T70" fmla="*/ 31 w 38"/>
                <a:gd name="T71" fmla="*/ 14 h 52"/>
                <a:gd name="T72" fmla="*/ 29 w 38"/>
                <a:gd name="T73" fmla="*/ 18 h 52"/>
                <a:gd name="T74" fmla="*/ 28 w 38"/>
                <a:gd name="T75" fmla="*/ 21 h 52"/>
                <a:gd name="T76" fmla="*/ 27 w 38"/>
                <a:gd name="T77" fmla="*/ 24 h 52"/>
                <a:gd name="T78" fmla="*/ 22 w 38"/>
                <a:gd name="T79" fmla="*/ 26 h 52"/>
                <a:gd name="T80" fmla="*/ 11 w 38"/>
                <a:gd name="T81" fmla="*/ 32 h 52"/>
                <a:gd name="T82" fmla="*/ 7 w 38"/>
                <a:gd name="T83" fmla="*/ 35 h 52"/>
                <a:gd name="T84" fmla="*/ 3 w 38"/>
                <a:gd name="T85" fmla="*/ 39 h 52"/>
                <a:gd name="T86" fmla="*/ 0 w 38"/>
                <a:gd name="T87" fmla="*/ 45 h 52"/>
                <a:gd name="T88" fmla="*/ 0 w 38"/>
                <a:gd name="T89" fmla="*/ 52 h 52"/>
                <a:gd name="T90" fmla="*/ 38 w 38"/>
                <a:gd name="T91" fmla="*/ 52 h 52"/>
                <a:gd name="T92" fmla="*/ 38 w 38"/>
                <a:gd name="T93" fmla="*/ 46 h 52"/>
                <a:gd name="T94" fmla="*/ 7 w 38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52">
                  <a:moveTo>
                    <a:pt x="7" y="46"/>
                  </a:moveTo>
                  <a:lnTo>
                    <a:pt x="9" y="43"/>
                  </a:lnTo>
                  <a:lnTo>
                    <a:pt x="10" y="41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22" y="33"/>
                  </a:lnTo>
                  <a:lnTo>
                    <a:pt x="29" y="29"/>
                  </a:lnTo>
                  <a:lnTo>
                    <a:pt x="33" y="26"/>
                  </a:lnTo>
                  <a:lnTo>
                    <a:pt x="36" y="21"/>
                  </a:lnTo>
                  <a:lnTo>
                    <a:pt x="38" y="16"/>
                  </a:lnTo>
                  <a:lnTo>
                    <a:pt x="38" y="12"/>
                  </a:lnTo>
                  <a:lnTo>
                    <a:pt x="36" y="9"/>
                  </a:lnTo>
                  <a:lnTo>
                    <a:pt x="35" y="7"/>
                  </a:lnTo>
                  <a:lnTo>
                    <a:pt x="33" y="4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0" y="1"/>
                  </a:lnTo>
                  <a:lnTo>
                    <a:pt x="7" y="4"/>
                  </a:lnTo>
                  <a:lnTo>
                    <a:pt x="4" y="7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10" y="13"/>
                  </a:lnTo>
                  <a:lnTo>
                    <a:pt x="10" y="9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0" y="5"/>
                  </a:lnTo>
                  <a:lnTo>
                    <a:pt x="24" y="7"/>
                  </a:lnTo>
                  <a:lnTo>
                    <a:pt x="27" y="8"/>
                  </a:lnTo>
                  <a:lnTo>
                    <a:pt x="29" y="11"/>
                  </a:lnTo>
                  <a:lnTo>
                    <a:pt x="31" y="14"/>
                  </a:lnTo>
                  <a:lnTo>
                    <a:pt x="29" y="18"/>
                  </a:lnTo>
                  <a:lnTo>
                    <a:pt x="28" y="21"/>
                  </a:lnTo>
                  <a:lnTo>
                    <a:pt x="27" y="24"/>
                  </a:lnTo>
                  <a:lnTo>
                    <a:pt x="22" y="26"/>
                  </a:lnTo>
                  <a:lnTo>
                    <a:pt x="11" y="32"/>
                  </a:lnTo>
                  <a:lnTo>
                    <a:pt x="7" y="35"/>
                  </a:lnTo>
                  <a:lnTo>
                    <a:pt x="3" y="39"/>
                  </a:lnTo>
                  <a:lnTo>
                    <a:pt x="0" y="45"/>
                  </a:lnTo>
                  <a:lnTo>
                    <a:pt x="0" y="52"/>
                  </a:lnTo>
                  <a:lnTo>
                    <a:pt x="38" y="52"/>
                  </a:lnTo>
                  <a:lnTo>
                    <a:pt x="38" y="46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6" name="Freeform 244"/>
            <p:cNvSpPr>
              <a:spLocks noEditPoints="1"/>
            </p:cNvSpPr>
            <p:nvPr/>
          </p:nvSpPr>
          <p:spPr bwMode="auto">
            <a:xfrm>
              <a:off x="1216" y="3722"/>
              <a:ext cx="45" cy="55"/>
            </a:xfrm>
            <a:custGeom>
              <a:avLst/>
              <a:gdLst>
                <a:gd name="T0" fmla="*/ 25 w 39"/>
                <a:gd name="T1" fmla="*/ 0 h 52"/>
                <a:gd name="T2" fmla="*/ 0 w 39"/>
                <a:gd name="T3" fmla="*/ 33 h 52"/>
                <a:gd name="T4" fmla="*/ 0 w 39"/>
                <a:gd name="T5" fmla="*/ 39 h 52"/>
                <a:gd name="T6" fmla="*/ 25 w 39"/>
                <a:gd name="T7" fmla="*/ 39 h 52"/>
                <a:gd name="T8" fmla="*/ 25 w 39"/>
                <a:gd name="T9" fmla="*/ 52 h 52"/>
                <a:gd name="T10" fmla="*/ 32 w 39"/>
                <a:gd name="T11" fmla="*/ 52 h 52"/>
                <a:gd name="T12" fmla="*/ 32 w 39"/>
                <a:gd name="T13" fmla="*/ 39 h 52"/>
                <a:gd name="T14" fmla="*/ 39 w 39"/>
                <a:gd name="T15" fmla="*/ 39 h 52"/>
                <a:gd name="T16" fmla="*/ 39 w 39"/>
                <a:gd name="T17" fmla="*/ 34 h 52"/>
                <a:gd name="T18" fmla="*/ 32 w 39"/>
                <a:gd name="T19" fmla="*/ 34 h 52"/>
                <a:gd name="T20" fmla="*/ 32 w 39"/>
                <a:gd name="T21" fmla="*/ 0 h 52"/>
                <a:gd name="T22" fmla="*/ 25 w 39"/>
                <a:gd name="T23" fmla="*/ 0 h 52"/>
                <a:gd name="T24" fmla="*/ 25 w 39"/>
                <a:gd name="T25" fmla="*/ 11 h 52"/>
                <a:gd name="T26" fmla="*/ 25 w 39"/>
                <a:gd name="T27" fmla="*/ 34 h 52"/>
                <a:gd name="T28" fmla="*/ 7 w 39"/>
                <a:gd name="T29" fmla="*/ 34 h 52"/>
                <a:gd name="T30" fmla="*/ 25 w 39"/>
                <a:gd name="T3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52">
                  <a:moveTo>
                    <a:pt x="25" y="0"/>
                  </a:moveTo>
                  <a:lnTo>
                    <a:pt x="0" y="33"/>
                  </a:lnTo>
                  <a:lnTo>
                    <a:pt x="0" y="39"/>
                  </a:lnTo>
                  <a:lnTo>
                    <a:pt x="25" y="39"/>
                  </a:lnTo>
                  <a:lnTo>
                    <a:pt x="25" y="52"/>
                  </a:lnTo>
                  <a:lnTo>
                    <a:pt x="32" y="52"/>
                  </a:lnTo>
                  <a:lnTo>
                    <a:pt x="32" y="39"/>
                  </a:lnTo>
                  <a:lnTo>
                    <a:pt x="39" y="39"/>
                  </a:lnTo>
                  <a:lnTo>
                    <a:pt x="39" y="34"/>
                  </a:lnTo>
                  <a:lnTo>
                    <a:pt x="32" y="34"/>
                  </a:lnTo>
                  <a:lnTo>
                    <a:pt x="32" y="0"/>
                  </a:lnTo>
                  <a:lnTo>
                    <a:pt x="25" y="0"/>
                  </a:lnTo>
                  <a:close/>
                  <a:moveTo>
                    <a:pt x="25" y="11"/>
                  </a:moveTo>
                  <a:lnTo>
                    <a:pt x="25" y="34"/>
                  </a:lnTo>
                  <a:lnTo>
                    <a:pt x="7" y="34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7" name="Freeform 245"/>
            <p:cNvSpPr>
              <a:spLocks/>
            </p:cNvSpPr>
            <p:nvPr/>
          </p:nvSpPr>
          <p:spPr bwMode="auto">
            <a:xfrm>
              <a:off x="1166" y="3282"/>
              <a:ext cx="44" cy="54"/>
            </a:xfrm>
            <a:custGeom>
              <a:avLst/>
              <a:gdLst>
                <a:gd name="T0" fmla="*/ 7 w 38"/>
                <a:gd name="T1" fmla="*/ 46 h 52"/>
                <a:gd name="T2" fmla="*/ 9 w 38"/>
                <a:gd name="T3" fmla="*/ 43 h 52"/>
                <a:gd name="T4" fmla="*/ 10 w 38"/>
                <a:gd name="T5" fmla="*/ 42 h 52"/>
                <a:gd name="T6" fmla="*/ 13 w 38"/>
                <a:gd name="T7" fmla="*/ 39 h 52"/>
                <a:gd name="T8" fmla="*/ 16 w 38"/>
                <a:gd name="T9" fmla="*/ 37 h 52"/>
                <a:gd name="T10" fmla="*/ 22 w 38"/>
                <a:gd name="T11" fmla="*/ 34 h 52"/>
                <a:gd name="T12" fmla="*/ 29 w 38"/>
                <a:gd name="T13" fmla="*/ 30 h 52"/>
                <a:gd name="T14" fmla="*/ 33 w 38"/>
                <a:gd name="T15" fmla="*/ 26 h 52"/>
                <a:gd name="T16" fmla="*/ 36 w 38"/>
                <a:gd name="T17" fmla="*/ 21 h 52"/>
                <a:gd name="T18" fmla="*/ 38 w 38"/>
                <a:gd name="T19" fmla="*/ 16 h 52"/>
                <a:gd name="T20" fmla="*/ 38 w 38"/>
                <a:gd name="T21" fmla="*/ 13 h 52"/>
                <a:gd name="T22" fmla="*/ 36 w 38"/>
                <a:gd name="T23" fmla="*/ 9 h 52"/>
                <a:gd name="T24" fmla="*/ 35 w 38"/>
                <a:gd name="T25" fmla="*/ 6 h 52"/>
                <a:gd name="T26" fmla="*/ 33 w 38"/>
                <a:gd name="T27" fmla="*/ 5 h 52"/>
                <a:gd name="T28" fmla="*/ 31 w 38"/>
                <a:gd name="T29" fmla="*/ 3 h 52"/>
                <a:gd name="T30" fmla="*/ 27 w 38"/>
                <a:gd name="T31" fmla="*/ 1 h 52"/>
                <a:gd name="T32" fmla="*/ 24 w 38"/>
                <a:gd name="T33" fmla="*/ 0 h 52"/>
                <a:gd name="T34" fmla="*/ 20 w 38"/>
                <a:gd name="T35" fmla="*/ 0 h 52"/>
                <a:gd name="T36" fmla="*/ 16 w 38"/>
                <a:gd name="T37" fmla="*/ 1 h 52"/>
                <a:gd name="T38" fmla="*/ 10 w 38"/>
                <a:gd name="T39" fmla="*/ 3 h 52"/>
                <a:gd name="T40" fmla="*/ 7 w 38"/>
                <a:gd name="T41" fmla="*/ 4 h 52"/>
                <a:gd name="T42" fmla="*/ 4 w 38"/>
                <a:gd name="T43" fmla="*/ 8 h 52"/>
                <a:gd name="T44" fmla="*/ 2 w 38"/>
                <a:gd name="T45" fmla="*/ 12 h 52"/>
                <a:gd name="T46" fmla="*/ 2 w 38"/>
                <a:gd name="T47" fmla="*/ 18 h 52"/>
                <a:gd name="T48" fmla="*/ 9 w 38"/>
                <a:gd name="T49" fmla="*/ 18 h 52"/>
                <a:gd name="T50" fmla="*/ 9 w 38"/>
                <a:gd name="T51" fmla="*/ 18 h 52"/>
                <a:gd name="T52" fmla="*/ 10 w 38"/>
                <a:gd name="T53" fmla="*/ 13 h 52"/>
                <a:gd name="T54" fmla="*/ 10 w 38"/>
                <a:gd name="T55" fmla="*/ 10 h 52"/>
                <a:gd name="T56" fmla="*/ 13 w 38"/>
                <a:gd name="T57" fmla="*/ 8 h 52"/>
                <a:gd name="T58" fmla="*/ 14 w 38"/>
                <a:gd name="T59" fmla="*/ 6 h 52"/>
                <a:gd name="T60" fmla="*/ 17 w 38"/>
                <a:gd name="T61" fmla="*/ 6 h 52"/>
                <a:gd name="T62" fmla="*/ 20 w 38"/>
                <a:gd name="T63" fmla="*/ 6 h 52"/>
                <a:gd name="T64" fmla="*/ 24 w 38"/>
                <a:gd name="T65" fmla="*/ 6 h 52"/>
                <a:gd name="T66" fmla="*/ 27 w 38"/>
                <a:gd name="T67" fmla="*/ 9 h 52"/>
                <a:gd name="T68" fmla="*/ 29 w 38"/>
                <a:gd name="T69" fmla="*/ 12 h 52"/>
                <a:gd name="T70" fmla="*/ 31 w 38"/>
                <a:gd name="T71" fmla="*/ 16 h 52"/>
                <a:gd name="T72" fmla="*/ 29 w 38"/>
                <a:gd name="T73" fmla="*/ 18 h 52"/>
                <a:gd name="T74" fmla="*/ 28 w 38"/>
                <a:gd name="T75" fmla="*/ 22 h 52"/>
                <a:gd name="T76" fmla="*/ 27 w 38"/>
                <a:gd name="T77" fmla="*/ 24 h 52"/>
                <a:gd name="T78" fmla="*/ 22 w 38"/>
                <a:gd name="T79" fmla="*/ 26 h 52"/>
                <a:gd name="T80" fmla="*/ 11 w 38"/>
                <a:gd name="T81" fmla="*/ 33 h 52"/>
                <a:gd name="T82" fmla="*/ 7 w 38"/>
                <a:gd name="T83" fmla="*/ 35 h 52"/>
                <a:gd name="T84" fmla="*/ 3 w 38"/>
                <a:gd name="T85" fmla="*/ 39 h 52"/>
                <a:gd name="T86" fmla="*/ 0 w 38"/>
                <a:gd name="T87" fmla="*/ 46 h 52"/>
                <a:gd name="T88" fmla="*/ 0 w 38"/>
                <a:gd name="T89" fmla="*/ 52 h 52"/>
                <a:gd name="T90" fmla="*/ 38 w 38"/>
                <a:gd name="T91" fmla="*/ 52 h 52"/>
                <a:gd name="T92" fmla="*/ 38 w 38"/>
                <a:gd name="T93" fmla="*/ 46 h 52"/>
                <a:gd name="T94" fmla="*/ 7 w 38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52">
                  <a:moveTo>
                    <a:pt x="7" y="46"/>
                  </a:moveTo>
                  <a:lnTo>
                    <a:pt x="9" y="43"/>
                  </a:lnTo>
                  <a:lnTo>
                    <a:pt x="10" y="42"/>
                  </a:lnTo>
                  <a:lnTo>
                    <a:pt x="13" y="39"/>
                  </a:lnTo>
                  <a:lnTo>
                    <a:pt x="16" y="37"/>
                  </a:lnTo>
                  <a:lnTo>
                    <a:pt x="22" y="34"/>
                  </a:lnTo>
                  <a:lnTo>
                    <a:pt x="29" y="30"/>
                  </a:lnTo>
                  <a:lnTo>
                    <a:pt x="33" y="26"/>
                  </a:lnTo>
                  <a:lnTo>
                    <a:pt x="36" y="21"/>
                  </a:lnTo>
                  <a:lnTo>
                    <a:pt x="38" y="16"/>
                  </a:lnTo>
                  <a:lnTo>
                    <a:pt x="38" y="13"/>
                  </a:lnTo>
                  <a:lnTo>
                    <a:pt x="36" y="9"/>
                  </a:lnTo>
                  <a:lnTo>
                    <a:pt x="35" y="6"/>
                  </a:lnTo>
                  <a:lnTo>
                    <a:pt x="33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0" y="3"/>
                  </a:lnTo>
                  <a:lnTo>
                    <a:pt x="7" y="4"/>
                  </a:lnTo>
                  <a:lnTo>
                    <a:pt x="4" y="8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13" y="8"/>
                  </a:lnTo>
                  <a:lnTo>
                    <a:pt x="14" y="6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4" y="6"/>
                  </a:lnTo>
                  <a:lnTo>
                    <a:pt x="27" y="9"/>
                  </a:lnTo>
                  <a:lnTo>
                    <a:pt x="29" y="12"/>
                  </a:lnTo>
                  <a:lnTo>
                    <a:pt x="31" y="16"/>
                  </a:lnTo>
                  <a:lnTo>
                    <a:pt x="29" y="18"/>
                  </a:lnTo>
                  <a:lnTo>
                    <a:pt x="28" y="22"/>
                  </a:lnTo>
                  <a:lnTo>
                    <a:pt x="27" y="24"/>
                  </a:lnTo>
                  <a:lnTo>
                    <a:pt x="22" y="26"/>
                  </a:lnTo>
                  <a:lnTo>
                    <a:pt x="11" y="33"/>
                  </a:lnTo>
                  <a:lnTo>
                    <a:pt x="7" y="35"/>
                  </a:lnTo>
                  <a:lnTo>
                    <a:pt x="3" y="39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38" y="52"/>
                  </a:lnTo>
                  <a:lnTo>
                    <a:pt x="38" y="46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8" name="Freeform 246"/>
            <p:cNvSpPr>
              <a:spLocks noEditPoints="1"/>
            </p:cNvSpPr>
            <p:nvPr/>
          </p:nvSpPr>
          <p:spPr bwMode="auto">
            <a:xfrm>
              <a:off x="1217" y="3282"/>
              <a:ext cx="44" cy="56"/>
            </a:xfrm>
            <a:custGeom>
              <a:avLst/>
              <a:gdLst>
                <a:gd name="T0" fmla="*/ 32 w 38"/>
                <a:gd name="T1" fmla="*/ 22 h 54"/>
                <a:gd name="T2" fmla="*/ 35 w 38"/>
                <a:gd name="T3" fmla="*/ 18 h 54"/>
                <a:gd name="T4" fmla="*/ 36 w 38"/>
                <a:gd name="T5" fmla="*/ 10 h 54"/>
                <a:gd name="T6" fmla="*/ 34 w 38"/>
                <a:gd name="T7" fmla="*/ 6 h 54"/>
                <a:gd name="T8" fmla="*/ 28 w 38"/>
                <a:gd name="T9" fmla="*/ 3 h 54"/>
                <a:gd name="T10" fmla="*/ 18 w 38"/>
                <a:gd name="T11" fmla="*/ 0 h 54"/>
                <a:gd name="T12" fmla="*/ 12 w 38"/>
                <a:gd name="T13" fmla="*/ 1 h 54"/>
                <a:gd name="T14" fmla="*/ 7 w 38"/>
                <a:gd name="T15" fmla="*/ 4 h 54"/>
                <a:gd name="T16" fmla="*/ 3 w 38"/>
                <a:gd name="T17" fmla="*/ 9 h 54"/>
                <a:gd name="T18" fmla="*/ 2 w 38"/>
                <a:gd name="T19" fmla="*/ 14 h 54"/>
                <a:gd name="T20" fmla="*/ 3 w 38"/>
                <a:gd name="T21" fmla="*/ 21 h 54"/>
                <a:gd name="T22" fmla="*/ 10 w 38"/>
                <a:gd name="T23" fmla="*/ 25 h 54"/>
                <a:gd name="T24" fmla="*/ 3 w 38"/>
                <a:gd name="T25" fmla="*/ 30 h 54"/>
                <a:gd name="T26" fmla="*/ 0 w 38"/>
                <a:gd name="T27" fmla="*/ 38 h 54"/>
                <a:gd name="T28" fmla="*/ 2 w 38"/>
                <a:gd name="T29" fmla="*/ 44 h 54"/>
                <a:gd name="T30" fmla="*/ 6 w 38"/>
                <a:gd name="T31" fmla="*/ 50 h 54"/>
                <a:gd name="T32" fmla="*/ 12 w 38"/>
                <a:gd name="T33" fmla="*/ 52 h 54"/>
                <a:gd name="T34" fmla="*/ 20 w 38"/>
                <a:gd name="T35" fmla="*/ 54 h 54"/>
                <a:gd name="T36" fmla="*/ 27 w 38"/>
                <a:gd name="T37" fmla="*/ 52 h 54"/>
                <a:gd name="T38" fmla="*/ 32 w 38"/>
                <a:gd name="T39" fmla="*/ 50 h 54"/>
                <a:gd name="T40" fmla="*/ 36 w 38"/>
                <a:gd name="T41" fmla="*/ 44 h 54"/>
                <a:gd name="T42" fmla="*/ 38 w 38"/>
                <a:gd name="T43" fmla="*/ 38 h 54"/>
                <a:gd name="T44" fmla="*/ 36 w 38"/>
                <a:gd name="T45" fmla="*/ 30 h 54"/>
                <a:gd name="T46" fmla="*/ 28 w 38"/>
                <a:gd name="T47" fmla="*/ 25 h 54"/>
                <a:gd name="T48" fmla="*/ 18 w 38"/>
                <a:gd name="T49" fmla="*/ 6 h 54"/>
                <a:gd name="T50" fmla="*/ 25 w 38"/>
                <a:gd name="T51" fmla="*/ 8 h 54"/>
                <a:gd name="T52" fmla="*/ 28 w 38"/>
                <a:gd name="T53" fmla="*/ 14 h 54"/>
                <a:gd name="T54" fmla="*/ 25 w 38"/>
                <a:gd name="T55" fmla="*/ 20 h 54"/>
                <a:gd name="T56" fmla="*/ 20 w 38"/>
                <a:gd name="T57" fmla="*/ 22 h 54"/>
                <a:gd name="T58" fmla="*/ 12 w 38"/>
                <a:gd name="T59" fmla="*/ 20 h 54"/>
                <a:gd name="T60" fmla="*/ 9 w 38"/>
                <a:gd name="T61" fmla="*/ 14 h 54"/>
                <a:gd name="T62" fmla="*/ 12 w 38"/>
                <a:gd name="T63" fmla="*/ 9 h 54"/>
                <a:gd name="T64" fmla="*/ 17 w 38"/>
                <a:gd name="T65" fmla="*/ 6 h 54"/>
                <a:gd name="T66" fmla="*/ 18 w 38"/>
                <a:gd name="T67" fmla="*/ 27 h 54"/>
                <a:gd name="T68" fmla="*/ 28 w 38"/>
                <a:gd name="T69" fmla="*/ 30 h 54"/>
                <a:gd name="T70" fmla="*/ 31 w 38"/>
                <a:gd name="T71" fmla="*/ 38 h 54"/>
                <a:gd name="T72" fmla="*/ 28 w 38"/>
                <a:gd name="T73" fmla="*/ 46 h 54"/>
                <a:gd name="T74" fmla="*/ 20 w 38"/>
                <a:gd name="T75" fmla="*/ 48 h 54"/>
                <a:gd name="T76" fmla="*/ 12 w 38"/>
                <a:gd name="T77" fmla="*/ 46 h 54"/>
                <a:gd name="T78" fmla="*/ 7 w 38"/>
                <a:gd name="T79" fmla="*/ 38 h 54"/>
                <a:gd name="T80" fmla="*/ 10 w 38"/>
                <a:gd name="T81" fmla="*/ 31 h 54"/>
                <a:gd name="T82" fmla="*/ 18 w 38"/>
                <a:gd name="T83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" h="54">
                  <a:moveTo>
                    <a:pt x="28" y="25"/>
                  </a:moveTo>
                  <a:lnTo>
                    <a:pt x="32" y="22"/>
                  </a:lnTo>
                  <a:lnTo>
                    <a:pt x="34" y="21"/>
                  </a:lnTo>
                  <a:lnTo>
                    <a:pt x="35" y="18"/>
                  </a:lnTo>
                  <a:lnTo>
                    <a:pt x="36" y="14"/>
                  </a:lnTo>
                  <a:lnTo>
                    <a:pt x="36" y="10"/>
                  </a:lnTo>
                  <a:lnTo>
                    <a:pt x="35" y="8"/>
                  </a:lnTo>
                  <a:lnTo>
                    <a:pt x="34" y="6"/>
                  </a:lnTo>
                  <a:lnTo>
                    <a:pt x="31" y="4"/>
                  </a:lnTo>
                  <a:lnTo>
                    <a:pt x="28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9" y="3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3" y="12"/>
                  </a:lnTo>
                  <a:lnTo>
                    <a:pt x="2" y="14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6" y="24"/>
                  </a:lnTo>
                  <a:lnTo>
                    <a:pt x="10" y="25"/>
                  </a:lnTo>
                  <a:lnTo>
                    <a:pt x="6" y="27"/>
                  </a:lnTo>
                  <a:lnTo>
                    <a:pt x="3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3" y="47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7" y="52"/>
                  </a:lnTo>
                  <a:lnTo>
                    <a:pt x="29" y="51"/>
                  </a:lnTo>
                  <a:lnTo>
                    <a:pt x="32" y="50"/>
                  </a:lnTo>
                  <a:lnTo>
                    <a:pt x="35" y="47"/>
                  </a:lnTo>
                  <a:lnTo>
                    <a:pt x="36" y="44"/>
                  </a:lnTo>
                  <a:lnTo>
                    <a:pt x="38" y="41"/>
                  </a:lnTo>
                  <a:lnTo>
                    <a:pt x="38" y="38"/>
                  </a:lnTo>
                  <a:lnTo>
                    <a:pt x="38" y="34"/>
                  </a:lnTo>
                  <a:lnTo>
                    <a:pt x="36" y="30"/>
                  </a:lnTo>
                  <a:lnTo>
                    <a:pt x="32" y="26"/>
                  </a:lnTo>
                  <a:lnTo>
                    <a:pt x="28" y="25"/>
                  </a:lnTo>
                  <a:close/>
                  <a:moveTo>
                    <a:pt x="17" y="6"/>
                  </a:moveTo>
                  <a:lnTo>
                    <a:pt x="18" y="6"/>
                  </a:lnTo>
                  <a:lnTo>
                    <a:pt x="23" y="6"/>
                  </a:lnTo>
                  <a:lnTo>
                    <a:pt x="25" y="8"/>
                  </a:lnTo>
                  <a:lnTo>
                    <a:pt x="28" y="10"/>
                  </a:lnTo>
                  <a:lnTo>
                    <a:pt x="28" y="14"/>
                  </a:lnTo>
                  <a:lnTo>
                    <a:pt x="28" y="17"/>
                  </a:lnTo>
                  <a:lnTo>
                    <a:pt x="25" y="20"/>
                  </a:lnTo>
                  <a:lnTo>
                    <a:pt x="23" y="22"/>
                  </a:lnTo>
                  <a:lnTo>
                    <a:pt x="20" y="22"/>
                  </a:lnTo>
                  <a:lnTo>
                    <a:pt x="16" y="22"/>
                  </a:lnTo>
                  <a:lnTo>
                    <a:pt x="12" y="20"/>
                  </a:lnTo>
                  <a:lnTo>
                    <a:pt x="10" y="17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2" y="9"/>
                  </a:lnTo>
                  <a:lnTo>
                    <a:pt x="14" y="6"/>
                  </a:lnTo>
                  <a:lnTo>
                    <a:pt x="17" y="6"/>
                  </a:lnTo>
                  <a:close/>
                  <a:moveTo>
                    <a:pt x="18" y="27"/>
                  </a:moveTo>
                  <a:lnTo>
                    <a:pt x="18" y="27"/>
                  </a:lnTo>
                  <a:lnTo>
                    <a:pt x="24" y="29"/>
                  </a:lnTo>
                  <a:lnTo>
                    <a:pt x="28" y="30"/>
                  </a:lnTo>
                  <a:lnTo>
                    <a:pt x="29" y="34"/>
                  </a:lnTo>
                  <a:lnTo>
                    <a:pt x="31" y="38"/>
                  </a:lnTo>
                  <a:lnTo>
                    <a:pt x="29" y="42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0" y="48"/>
                  </a:lnTo>
                  <a:lnTo>
                    <a:pt x="14" y="47"/>
                  </a:lnTo>
                  <a:lnTo>
                    <a:pt x="12" y="46"/>
                  </a:lnTo>
                  <a:lnTo>
                    <a:pt x="9" y="42"/>
                  </a:lnTo>
                  <a:lnTo>
                    <a:pt x="7" y="38"/>
                  </a:lnTo>
                  <a:lnTo>
                    <a:pt x="9" y="34"/>
                  </a:lnTo>
                  <a:lnTo>
                    <a:pt x="10" y="31"/>
                  </a:lnTo>
                  <a:lnTo>
                    <a:pt x="14" y="29"/>
                  </a:lnTo>
                  <a:lnTo>
                    <a:pt x="1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9" name="Freeform 247"/>
            <p:cNvSpPr>
              <a:spLocks/>
            </p:cNvSpPr>
            <p:nvPr/>
          </p:nvSpPr>
          <p:spPr bwMode="auto">
            <a:xfrm>
              <a:off x="1166" y="3062"/>
              <a:ext cx="45" cy="56"/>
            </a:xfrm>
            <a:custGeom>
              <a:avLst/>
              <a:gdLst>
                <a:gd name="T0" fmla="*/ 32 w 39"/>
                <a:gd name="T1" fmla="*/ 23 h 54"/>
                <a:gd name="T2" fmla="*/ 36 w 39"/>
                <a:gd name="T3" fmla="*/ 18 h 54"/>
                <a:gd name="T4" fmla="*/ 36 w 39"/>
                <a:gd name="T5" fmla="*/ 12 h 54"/>
                <a:gd name="T6" fmla="*/ 35 w 39"/>
                <a:gd name="T7" fmla="*/ 6 h 54"/>
                <a:gd name="T8" fmla="*/ 29 w 39"/>
                <a:gd name="T9" fmla="*/ 2 h 54"/>
                <a:gd name="T10" fmla="*/ 20 w 39"/>
                <a:gd name="T11" fmla="*/ 0 h 54"/>
                <a:gd name="T12" fmla="*/ 10 w 39"/>
                <a:gd name="T13" fmla="*/ 2 h 54"/>
                <a:gd name="T14" fmla="*/ 4 w 39"/>
                <a:gd name="T15" fmla="*/ 6 h 54"/>
                <a:gd name="T16" fmla="*/ 2 w 39"/>
                <a:gd name="T17" fmla="*/ 17 h 54"/>
                <a:gd name="T18" fmla="*/ 10 w 39"/>
                <a:gd name="T19" fmla="*/ 12 h 54"/>
                <a:gd name="T20" fmla="*/ 14 w 39"/>
                <a:gd name="T21" fmla="*/ 8 h 54"/>
                <a:gd name="T22" fmla="*/ 20 w 39"/>
                <a:gd name="T23" fmla="*/ 6 h 54"/>
                <a:gd name="T24" fmla="*/ 27 w 39"/>
                <a:gd name="T25" fmla="*/ 8 h 54"/>
                <a:gd name="T26" fmla="*/ 29 w 39"/>
                <a:gd name="T27" fmla="*/ 14 h 54"/>
                <a:gd name="T28" fmla="*/ 27 w 39"/>
                <a:gd name="T29" fmla="*/ 21 h 54"/>
                <a:gd name="T30" fmla="*/ 18 w 39"/>
                <a:gd name="T31" fmla="*/ 23 h 54"/>
                <a:gd name="T32" fmla="*/ 16 w 39"/>
                <a:gd name="T33" fmla="*/ 29 h 54"/>
                <a:gd name="T34" fmla="*/ 22 w 39"/>
                <a:gd name="T35" fmla="*/ 29 h 54"/>
                <a:gd name="T36" fmla="*/ 29 w 39"/>
                <a:gd name="T37" fmla="*/ 31 h 54"/>
                <a:gd name="T38" fmla="*/ 31 w 39"/>
                <a:gd name="T39" fmla="*/ 35 h 54"/>
                <a:gd name="T40" fmla="*/ 31 w 39"/>
                <a:gd name="T41" fmla="*/ 42 h 54"/>
                <a:gd name="T42" fmla="*/ 24 w 39"/>
                <a:gd name="T43" fmla="*/ 47 h 54"/>
                <a:gd name="T44" fmla="*/ 14 w 39"/>
                <a:gd name="T45" fmla="*/ 47 h 54"/>
                <a:gd name="T46" fmla="*/ 9 w 39"/>
                <a:gd name="T47" fmla="*/ 42 h 54"/>
                <a:gd name="T48" fmla="*/ 0 w 39"/>
                <a:gd name="T49" fmla="*/ 37 h 54"/>
                <a:gd name="T50" fmla="*/ 4 w 39"/>
                <a:gd name="T51" fmla="*/ 47 h 54"/>
                <a:gd name="T52" fmla="*/ 10 w 39"/>
                <a:gd name="T53" fmla="*/ 52 h 54"/>
                <a:gd name="T54" fmla="*/ 20 w 39"/>
                <a:gd name="T55" fmla="*/ 54 h 54"/>
                <a:gd name="T56" fmla="*/ 28 w 39"/>
                <a:gd name="T57" fmla="*/ 52 h 54"/>
                <a:gd name="T58" fmla="*/ 33 w 39"/>
                <a:gd name="T59" fmla="*/ 50 h 54"/>
                <a:gd name="T60" fmla="*/ 38 w 39"/>
                <a:gd name="T61" fmla="*/ 44 h 54"/>
                <a:gd name="T62" fmla="*/ 39 w 39"/>
                <a:gd name="T63" fmla="*/ 37 h 54"/>
                <a:gd name="T64" fmla="*/ 38 w 39"/>
                <a:gd name="T65" fmla="*/ 30 h 54"/>
                <a:gd name="T66" fmla="*/ 32 w 39"/>
                <a:gd name="T67" fmla="*/ 26 h 54"/>
                <a:gd name="T68" fmla="*/ 29 w 39"/>
                <a:gd name="T6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" h="54">
                  <a:moveTo>
                    <a:pt x="29" y="25"/>
                  </a:moveTo>
                  <a:lnTo>
                    <a:pt x="32" y="23"/>
                  </a:lnTo>
                  <a:lnTo>
                    <a:pt x="35" y="21"/>
                  </a:lnTo>
                  <a:lnTo>
                    <a:pt x="36" y="18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5" y="8"/>
                  </a:lnTo>
                  <a:lnTo>
                    <a:pt x="35" y="6"/>
                  </a:lnTo>
                  <a:lnTo>
                    <a:pt x="32" y="4"/>
                  </a:lnTo>
                  <a:lnTo>
                    <a:pt x="29" y="2"/>
                  </a:lnTo>
                  <a:lnTo>
                    <a:pt x="27" y="1"/>
                  </a:lnTo>
                  <a:lnTo>
                    <a:pt x="20" y="0"/>
                  </a:lnTo>
                  <a:lnTo>
                    <a:pt x="14" y="1"/>
                  </a:lnTo>
                  <a:lnTo>
                    <a:pt x="10" y="2"/>
                  </a:lnTo>
                  <a:lnTo>
                    <a:pt x="7" y="4"/>
                  </a:lnTo>
                  <a:lnTo>
                    <a:pt x="4" y="6"/>
                  </a:lnTo>
                  <a:lnTo>
                    <a:pt x="3" y="12"/>
                  </a:lnTo>
                  <a:lnTo>
                    <a:pt x="2" y="17"/>
                  </a:lnTo>
                  <a:lnTo>
                    <a:pt x="9" y="17"/>
                  </a:lnTo>
                  <a:lnTo>
                    <a:pt x="10" y="12"/>
                  </a:lnTo>
                  <a:lnTo>
                    <a:pt x="11" y="9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4" y="6"/>
                  </a:lnTo>
                  <a:lnTo>
                    <a:pt x="27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9" y="18"/>
                  </a:lnTo>
                  <a:lnTo>
                    <a:pt x="27" y="21"/>
                  </a:lnTo>
                  <a:lnTo>
                    <a:pt x="24" y="22"/>
                  </a:lnTo>
                  <a:lnTo>
                    <a:pt x="18" y="23"/>
                  </a:lnTo>
                  <a:lnTo>
                    <a:pt x="16" y="23"/>
                  </a:lnTo>
                  <a:lnTo>
                    <a:pt x="16" y="29"/>
                  </a:lnTo>
                  <a:lnTo>
                    <a:pt x="18" y="29"/>
                  </a:lnTo>
                  <a:lnTo>
                    <a:pt x="22" y="29"/>
                  </a:lnTo>
                  <a:lnTo>
                    <a:pt x="27" y="30"/>
                  </a:lnTo>
                  <a:lnTo>
                    <a:pt x="29" y="31"/>
                  </a:lnTo>
                  <a:lnTo>
                    <a:pt x="31" y="33"/>
                  </a:lnTo>
                  <a:lnTo>
                    <a:pt x="31" y="35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0" y="48"/>
                  </a:lnTo>
                  <a:lnTo>
                    <a:pt x="14" y="47"/>
                  </a:lnTo>
                  <a:lnTo>
                    <a:pt x="11" y="46"/>
                  </a:lnTo>
                  <a:lnTo>
                    <a:pt x="9" y="42"/>
                  </a:lnTo>
                  <a:lnTo>
                    <a:pt x="7" y="37"/>
                  </a:lnTo>
                  <a:lnTo>
                    <a:pt x="0" y="37"/>
                  </a:lnTo>
                  <a:lnTo>
                    <a:pt x="2" y="43"/>
                  </a:lnTo>
                  <a:lnTo>
                    <a:pt x="4" y="47"/>
                  </a:lnTo>
                  <a:lnTo>
                    <a:pt x="6" y="50"/>
                  </a:lnTo>
                  <a:lnTo>
                    <a:pt x="10" y="52"/>
                  </a:lnTo>
                  <a:lnTo>
                    <a:pt x="14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8" y="52"/>
                  </a:lnTo>
                  <a:lnTo>
                    <a:pt x="31" y="51"/>
                  </a:lnTo>
                  <a:lnTo>
                    <a:pt x="33" y="50"/>
                  </a:lnTo>
                  <a:lnTo>
                    <a:pt x="36" y="47"/>
                  </a:lnTo>
                  <a:lnTo>
                    <a:pt x="38" y="44"/>
                  </a:lnTo>
                  <a:lnTo>
                    <a:pt x="39" y="40"/>
                  </a:lnTo>
                  <a:lnTo>
                    <a:pt x="39" y="37"/>
                  </a:lnTo>
                  <a:lnTo>
                    <a:pt x="39" y="34"/>
                  </a:lnTo>
                  <a:lnTo>
                    <a:pt x="38" y="30"/>
                  </a:lnTo>
                  <a:lnTo>
                    <a:pt x="35" y="27"/>
                  </a:lnTo>
                  <a:lnTo>
                    <a:pt x="32" y="26"/>
                  </a:lnTo>
                  <a:lnTo>
                    <a:pt x="31" y="25"/>
                  </a:lnTo>
                  <a:lnTo>
                    <a:pt x="29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0" name="Freeform 248"/>
            <p:cNvSpPr>
              <a:spLocks noEditPoints="1"/>
            </p:cNvSpPr>
            <p:nvPr/>
          </p:nvSpPr>
          <p:spPr bwMode="auto">
            <a:xfrm>
              <a:off x="1217" y="3062"/>
              <a:ext cx="44" cy="56"/>
            </a:xfrm>
            <a:custGeom>
              <a:avLst/>
              <a:gdLst>
                <a:gd name="T0" fmla="*/ 20 w 38"/>
                <a:gd name="T1" fmla="*/ 0 h 54"/>
                <a:gd name="T2" fmla="*/ 16 w 38"/>
                <a:gd name="T3" fmla="*/ 1 h 54"/>
                <a:gd name="T4" fmla="*/ 12 w 38"/>
                <a:gd name="T5" fmla="*/ 2 h 54"/>
                <a:gd name="T6" fmla="*/ 7 w 38"/>
                <a:gd name="T7" fmla="*/ 4 h 54"/>
                <a:gd name="T8" fmla="*/ 5 w 38"/>
                <a:gd name="T9" fmla="*/ 8 h 54"/>
                <a:gd name="T10" fmla="*/ 3 w 38"/>
                <a:gd name="T11" fmla="*/ 12 h 54"/>
                <a:gd name="T12" fmla="*/ 2 w 38"/>
                <a:gd name="T13" fmla="*/ 16 h 54"/>
                <a:gd name="T14" fmla="*/ 0 w 38"/>
                <a:gd name="T15" fmla="*/ 21 h 54"/>
                <a:gd name="T16" fmla="*/ 0 w 38"/>
                <a:gd name="T17" fmla="*/ 27 h 54"/>
                <a:gd name="T18" fmla="*/ 0 w 38"/>
                <a:gd name="T19" fmla="*/ 33 h 54"/>
                <a:gd name="T20" fmla="*/ 2 w 38"/>
                <a:gd name="T21" fmla="*/ 38 h 54"/>
                <a:gd name="T22" fmla="*/ 3 w 38"/>
                <a:gd name="T23" fmla="*/ 43 h 54"/>
                <a:gd name="T24" fmla="*/ 5 w 38"/>
                <a:gd name="T25" fmla="*/ 47 h 54"/>
                <a:gd name="T26" fmla="*/ 7 w 38"/>
                <a:gd name="T27" fmla="*/ 50 h 54"/>
                <a:gd name="T28" fmla="*/ 12 w 38"/>
                <a:gd name="T29" fmla="*/ 52 h 54"/>
                <a:gd name="T30" fmla="*/ 16 w 38"/>
                <a:gd name="T31" fmla="*/ 54 h 54"/>
                <a:gd name="T32" fmla="*/ 20 w 38"/>
                <a:gd name="T33" fmla="*/ 54 h 54"/>
                <a:gd name="T34" fmla="*/ 24 w 38"/>
                <a:gd name="T35" fmla="*/ 54 h 54"/>
                <a:gd name="T36" fmla="*/ 27 w 38"/>
                <a:gd name="T37" fmla="*/ 52 h 54"/>
                <a:gd name="T38" fmla="*/ 31 w 38"/>
                <a:gd name="T39" fmla="*/ 50 h 54"/>
                <a:gd name="T40" fmla="*/ 34 w 38"/>
                <a:gd name="T41" fmla="*/ 47 h 54"/>
                <a:gd name="T42" fmla="*/ 35 w 38"/>
                <a:gd name="T43" fmla="*/ 43 h 54"/>
                <a:gd name="T44" fmla="*/ 36 w 38"/>
                <a:gd name="T45" fmla="*/ 39 h 54"/>
                <a:gd name="T46" fmla="*/ 38 w 38"/>
                <a:gd name="T47" fmla="*/ 33 h 54"/>
                <a:gd name="T48" fmla="*/ 38 w 38"/>
                <a:gd name="T49" fmla="*/ 27 h 54"/>
                <a:gd name="T50" fmla="*/ 38 w 38"/>
                <a:gd name="T51" fmla="*/ 21 h 54"/>
                <a:gd name="T52" fmla="*/ 36 w 38"/>
                <a:gd name="T53" fmla="*/ 16 h 54"/>
                <a:gd name="T54" fmla="*/ 35 w 38"/>
                <a:gd name="T55" fmla="*/ 12 h 54"/>
                <a:gd name="T56" fmla="*/ 34 w 38"/>
                <a:gd name="T57" fmla="*/ 8 h 54"/>
                <a:gd name="T58" fmla="*/ 31 w 38"/>
                <a:gd name="T59" fmla="*/ 4 h 54"/>
                <a:gd name="T60" fmla="*/ 27 w 38"/>
                <a:gd name="T61" fmla="*/ 2 h 54"/>
                <a:gd name="T62" fmla="*/ 24 w 38"/>
                <a:gd name="T63" fmla="*/ 1 h 54"/>
                <a:gd name="T64" fmla="*/ 20 w 38"/>
                <a:gd name="T65" fmla="*/ 0 h 54"/>
                <a:gd name="T66" fmla="*/ 7 w 38"/>
                <a:gd name="T67" fmla="*/ 26 h 54"/>
                <a:gd name="T68" fmla="*/ 9 w 38"/>
                <a:gd name="T69" fmla="*/ 17 h 54"/>
                <a:gd name="T70" fmla="*/ 12 w 38"/>
                <a:gd name="T71" fmla="*/ 12 h 54"/>
                <a:gd name="T72" fmla="*/ 13 w 38"/>
                <a:gd name="T73" fmla="*/ 9 h 54"/>
                <a:gd name="T74" fmla="*/ 14 w 38"/>
                <a:gd name="T75" fmla="*/ 8 h 54"/>
                <a:gd name="T76" fmla="*/ 17 w 38"/>
                <a:gd name="T77" fmla="*/ 6 h 54"/>
                <a:gd name="T78" fmla="*/ 20 w 38"/>
                <a:gd name="T79" fmla="*/ 6 h 54"/>
                <a:gd name="T80" fmla="*/ 21 w 38"/>
                <a:gd name="T81" fmla="*/ 6 h 54"/>
                <a:gd name="T82" fmla="*/ 24 w 38"/>
                <a:gd name="T83" fmla="*/ 8 h 54"/>
                <a:gd name="T84" fmla="*/ 27 w 38"/>
                <a:gd name="T85" fmla="*/ 9 h 54"/>
                <a:gd name="T86" fmla="*/ 28 w 38"/>
                <a:gd name="T87" fmla="*/ 12 h 54"/>
                <a:gd name="T88" fmla="*/ 29 w 38"/>
                <a:gd name="T89" fmla="*/ 18 h 54"/>
                <a:gd name="T90" fmla="*/ 31 w 38"/>
                <a:gd name="T91" fmla="*/ 27 h 54"/>
                <a:gd name="T92" fmla="*/ 29 w 38"/>
                <a:gd name="T93" fmla="*/ 37 h 54"/>
                <a:gd name="T94" fmla="*/ 28 w 38"/>
                <a:gd name="T95" fmla="*/ 43 h 54"/>
                <a:gd name="T96" fmla="*/ 25 w 38"/>
                <a:gd name="T97" fmla="*/ 44 h 54"/>
                <a:gd name="T98" fmla="*/ 24 w 38"/>
                <a:gd name="T99" fmla="*/ 47 h 54"/>
                <a:gd name="T100" fmla="*/ 21 w 38"/>
                <a:gd name="T101" fmla="*/ 47 h 54"/>
                <a:gd name="T102" fmla="*/ 20 w 38"/>
                <a:gd name="T103" fmla="*/ 48 h 54"/>
                <a:gd name="T104" fmla="*/ 16 w 38"/>
                <a:gd name="T105" fmla="*/ 47 h 54"/>
                <a:gd name="T106" fmla="*/ 14 w 38"/>
                <a:gd name="T107" fmla="*/ 47 h 54"/>
                <a:gd name="T108" fmla="*/ 12 w 38"/>
                <a:gd name="T109" fmla="*/ 44 h 54"/>
                <a:gd name="T110" fmla="*/ 10 w 38"/>
                <a:gd name="T111" fmla="*/ 43 h 54"/>
                <a:gd name="T112" fmla="*/ 9 w 38"/>
                <a:gd name="T113" fmla="*/ 37 h 54"/>
                <a:gd name="T114" fmla="*/ 7 w 38"/>
                <a:gd name="T115" fmla="*/ 27 h 54"/>
                <a:gd name="T116" fmla="*/ 7 w 38"/>
                <a:gd name="T117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" h="54">
                  <a:moveTo>
                    <a:pt x="20" y="0"/>
                  </a:moveTo>
                  <a:lnTo>
                    <a:pt x="16" y="1"/>
                  </a:lnTo>
                  <a:lnTo>
                    <a:pt x="12" y="2"/>
                  </a:lnTo>
                  <a:lnTo>
                    <a:pt x="7" y="4"/>
                  </a:lnTo>
                  <a:lnTo>
                    <a:pt x="5" y="8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2" y="38"/>
                  </a:lnTo>
                  <a:lnTo>
                    <a:pt x="3" y="43"/>
                  </a:lnTo>
                  <a:lnTo>
                    <a:pt x="5" y="47"/>
                  </a:lnTo>
                  <a:lnTo>
                    <a:pt x="7" y="50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27" y="52"/>
                  </a:lnTo>
                  <a:lnTo>
                    <a:pt x="31" y="50"/>
                  </a:lnTo>
                  <a:lnTo>
                    <a:pt x="34" y="47"/>
                  </a:lnTo>
                  <a:lnTo>
                    <a:pt x="35" y="43"/>
                  </a:lnTo>
                  <a:lnTo>
                    <a:pt x="36" y="39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6" y="16"/>
                  </a:lnTo>
                  <a:lnTo>
                    <a:pt x="35" y="12"/>
                  </a:lnTo>
                  <a:lnTo>
                    <a:pt x="34" y="8"/>
                  </a:lnTo>
                  <a:lnTo>
                    <a:pt x="31" y="4"/>
                  </a:lnTo>
                  <a:lnTo>
                    <a:pt x="27" y="2"/>
                  </a:lnTo>
                  <a:lnTo>
                    <a:pt x="24" y="1"/>
                  </a:lnTo>
                  <a:lnTo>
                    <a:pt x="20" y="0"/>
                  </a:lnTo>
                  <a:close/>
                  <a:moveTo>
                    <a:pt x="7" y="26"/>
                  </a:moveTo>
                  <a:lnTo>
                    <a:pt x="9" y="17"/>
                  </a:lnTo>
                  <a:lnTo>
                    <a:pt x="12" y="12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1" y="6"/>
                  </a:lnTo>
                  <a:lnTo>
                    <a:pt x="24" y="8"/>
                  </a:lnTo>
                  <a:lnTo>
                    <a:pt x="27" y="9"/>
                  </a:lnTo>
                  <a:lnTo>
                    <a:pt x="28" y="12"/>
                  </a:lnTo>
                  <a:lnTo>
                    <a:pt x="29" y="18"/>
                  </a:lnTo>
                  <a:lnTo>
                    <a:pt x="31" y="27"/>
                  </a:lnTo>
                  <a:lnTo>
                    <a:pt x="29" y="37"/>
                  </a:lnTo>
                  <a:lnTo>
                    <a:pt x="28" y="43"/>
                  </a:lnTo>
                  <a:lnTo>
                    <a:pt x="25" y="44"/>
                  </a:lnTo>
                  <a:lnTo>
                    <a:pt x="24" y="47"/>
                  </a:lnTo>
                  <a:lnTo>
                    <a:pt x="21" y="47"/>
                  </a:lnTo>
                  <a:lnTo>
                    <a:pt x="20" y="48"/>
                  </a:lnTo>
                  <a:lnTo>
                    <a:pt x="16" y="47"/>
                  </a:lnTo>
                  <a:lnTo>
                    <a:pt x="14" y="47"/>
                  </a:lnTo>
                  <a:lnTo>
                    <a:pt x="12" y="44"/>
                  </a:lnTo>
                  <a:lnTo>
                    <a:pt x="10" y="43"/>
                  </a:lnTo>
                  <a:lnTo>
                    <a:pt x="9" y="37"/>
                  </a:lnTo>
                  <a:lnTo>
                    <a:pt x="7" y="27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1" name="Freeform 249"/>
            <p:cNvSpPr>
              <a:spLocks noEditPoints="1"/>
            </p:cNvSpPr>
            <p:nvPr/>
          </p:nvSpPr>
          <p:spPr bwMode="auto">
            <a:xfrm>
              <a:off x="1040" y="3618"/>
              <a:ext cx="66" cy="42"/>
            </a:xfrm>
            <a:custGeom>
              <a:avLst/>
              <a:gdLst>
                <a:gd name="T0" fmla="*/ 0 w 57"/>
                <a:gd name="T1" fmla="*/ 40 h 40"/>
                <a:gd name="T2" fmla="*/ 57 w 57"/>
                <a:gd name="T3" fmla="*/ 40 h 40"/>
                <a:gd name="T4" fmla="*/ 57 w 57"/>
                <a:gd name="T5" fmla="*/ 33 h 40"/>
                <a:gd name="T6" fmla="*/ 33 w 57"/>
                <a:gd name="T7" fmla="*/ 33 h 40"/>
                <a:gd name="T8" fmla="*/ 33 w 57"/>
                <a:gd name="T9" fmla="*/ 15 h 40"/>
                <a:gd name="T10" fmla="*/ 32 w 57"/>
                <a:gd name="T11" fmla="*/ 12 h 40"/>
                <a:gd name="T12" fmla="*/ 32 w 57"/>
                <a:gd name="T13" fmla="*/ 8 h 40"/>
                <a:gd name="T14" fmla="*/ 31 w 57"/>
                <a:gd name="T15" fmla="*/ 7 h 40"/>
                <a:gd name="T16" fmla="*/ 28 w 57"/>
                <a:gd name="T17" fmla="*/ 4 h 40"/>
                <a:gd name="T18" fmla="*/ 27 w 57"/>
                <a:gd name="T19" fmla="*/ 3 h 40"/>
                <a:gd name="T20" fmla="*/ 22 w 57"/>
                <a:gd name="T21" fmla="*/ 2 h 40"/>
                <a:gd name="T22" fmla="*/ 20 w 57"/>
                <a:gd name="T23" fmla="*/ 0 h 40"/>
                <a:gd name="T24" fmla="*/ 17 w 57"/>
                <a:gd name="T25" fmla="*/ 0 h 40"/>
                <a:gd name="T26" fmla="*/ 13 w 57"/>
                <a:gd name="T27" fmla="*/ 0 h 40"/>
                <a:gd name="T28" fmla="*/ 10 w 57"/>
                <a:gd name="T29" fmla="*/ 2 h 40"/>
                <a:gd name="T30" fmla="*/ 7 w 57"/>
                <a:gd name="T31" fmla="*/ 3 h 40"/>
                <a:gd name="T32" fmla="*/ 6 w 57"/>
                <a:gd name="T33" fmla="*/ 4 h 40"/>
                <a:gd name="T34" fmla="*/ 3 w 57"/>
                <a:gd name="T35" fmla="*/ 7 h 40"/>
                <a:gd name="T36" fmla="*/ 2 w 57"/>
                <a:gd name="T37" fmla="*/ 8 h 40"/>
                <a:gd name="T38" fmla="*/ 0 w 57"/>
                <a:gd name="T39" fmla="*/ 12 h 40"/>
                <a:gd name="T40" fmla="*/ 0 w 57"/>
                <a:gd name="T41" fmla="*/ 15 h 40"/>
                <a:gd name="T42" fmla="*/ 0 w 57"/>
                <a:gd name="T43" fmla="*/ 16 h 40"/>
                <a:gd name="T44" fmla="*/ 0 w 57"/>
                <a:gd name="T45" fmla="*/ 40 h 40"/>
                <a:gd name="T46" fmla="*/ 27 w 57"/>
                <a:gd name="T47" fmla="*/ 33 h 40"/>
                <a:gd name="T48" fmla="*/ 7 w 57"/>
                <a:gd name="T49" fmla="*/ 33 h 40"/>
                <a:gd name="T50" fmla="*/ 7 w 57"/>
                <a:gd name="T51" fmla="*/ 17 h 40"/>
                <a:gd name="T52" fmla="*/ 7 w 57"/>
                <a:gd name="T53" fmla="*/ 14 h 40"/>
                <a:gd name="T54" fmla="*/ 10 w 57"/>
                <a:gd name="T55" fmla="*/ 11 h 40"/>
                <a:gd name="T56" fmla="*/ 13 w 57"/>
                <a:gd name="T57" fmla="*/ 8 h 40"/>
                <a:gd name="T58" fmla="*/ 17 w 57"/>
                <a:gd name="T59" fmla="*/ 8 h 40"/>
                <a:gd name="T60" fmla="*/ 21 w 57"/>
                <a:gd name="T61" fmla="*/ 8 h 40"/>
                <a:gd name="T62" fmla="*/ 24 w 57"/>
                <a:gd name="T63" fmla="*/ 11 h 40"/>
                <a:gd name="T64" fmla="*/ 25 w 57"/>
                <a:gd name="T65" fmla="*/ 14 h 40"/>
                <a:gd name="T66" fmla="*/ 27 w 57"/>
                <a:gd name="T67" fmla="*/ 17 h 40"/>
                <a:gd name="T68" fmla="*/ 27 w 57"/>
                <a:gd name="T69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40">
                  <a:moveTo>
                    <a:pt x="0" y="40"/>
                  </a:moveTo>
                  <a:lnTo>
                    <a:pt x="57" y="40"/>
                  </a:lnTo>
                  <a:lnTo>
                    <a:pt x="57" y="33"/>
                  </a:lnTo>
                  <a:lnTo>
                    <a:pt x="33" y="33"/>
                  </a:lnTo>
                  <a:lnTo>
                    <a:pt x="33" y="15"/>
                  </a:lnTo>
                  <a:lnTo>
                    <a:pt x="32" y="12"/>
                  </a:lnTo>
                  <a:lnTo>
                    <a:pt x="32" y="8"/>
                  </a:lnTo>
                  <a:lnTo>
                    <a:pt x="31" y="7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3" y="7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40"/>
                  </a:lnTo>
                  <a:close/>
                  <a:moveTo>
                    <a:pt x="27" y="33"/>
                  </a:moveTo>
                  <a:lnTo>
                    <a:pt x="7" y="33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21" y="8"/>
                  </a:lnTo>
                  <a:lnTo>
                    <a:pt x="24" y="11"/>
                  </a:lnTo>
                  <a:lnTo>
                    <a:pt x="25" y="14"/>
                  </a:lnTo>
                  <a:lnTo>
                    <a:pt x="27" y="17"/>
                  </a:lnTo>
                  <a:lnTo>
                    <a:pt x="27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2" name="Freeform 250"/>
            <p:cNvSpPr>
              <a:spLocks/>
            </p:cNvSpPr>
            <p:nvPr/>
          </p:nvSpPr>
          <p:spPr bwMode="auto">
            <a:xfrm>
              <a:off x="1056" y="3590"/>
              <a:ext cx="50" cy="19"/>
            </a:xfrm>
            <a:custGeom>
              <a:avLst/>
              <a:gdLst>
                <a:gd name="T0" fmla="*/ 0 w 43"/>
                <a:gd name="T1" fmla="*/ 0 h 18"/>
                <a:gd name="T2" fmla="*/ 0 w 43"/>
                <a:gd name="T3" fmla="*/ 1 h 18"/>
                <a:gd name="T4" fmla="*/ 2 w 43"/>
                <a:gd name="T5" fmla="*/ 4 h 18"/>
                <a:gd name="T6" fmla="*/ 3 w 43"/>
                <a:gd name="T7" fmla="*/ 8 h 18"/>
                <a:gd name="T8" fmla="*/ 6 w 43"/>
                <a:gd name="T9" fmla="*/ 9 h 18"/>
                <a:gd name="T10" fmla="*/ 8 w 43"/>
                <a:gd name="T11" fmla="*/ 12 h 18"/>
                <a:gd name="T12" fmla="*/ 2 w 43"/>
                <a:gd name="T13" fmla="*/ 12 h 18"/>
                <a:gd name="T14" fmla="*/ 2 w 43"/>
                <a:gd name="T15" fmla="*/ 18 h 18"/>
                <a:gd name="T16" fmla="*/ 43 w 43"/>
                <a:gd name="T17" fmla="*/ 18 h 18"/>
                <a:gd name="T18" fmla="*/ 43 w 43"/>
                <a:gd name="T19" fmla="*/ 12 h 18"/>
                <a:gd name="T20" fmla="*/ 18 w 43"/>
                <a:gd name="T21" fmla="*/ 12 h 18"/>
                <a:gd name="T22" fmla="*/ 14 w 43"/>
                <a:gd name="T23" fmla="*/ 10 h 18"/>
                <a:gd name="T24" fmla="*/ 11 w 43"/>
                <a:gd name="T25" fmla="*/ 9 h 18"/>
                <a:gd name="T26" fmla="*/ 8 w 43"/>
                <a:gd name="T27" fmla="*/ 5 h 18"/>
                <a:gd name="T28" fmla="*/ 8 w 43"/>
                <a:gd name="T29" fmla="*/ 1 h 18"/>
                <a:gd name="T30" fmla="*/ 8 w 43"/>
                <a:gd name="T31" fmla="*/ 0 h 18"/>
                <a:gd name="T32" fmla="*/ 0 w 43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18">
                  <a:moveTo>
                    <a:pt x="0" y="0"/>
                  </a:moveTo>
                  <a:lnTo>
                    <a:pt x="0" y="1"/>
                  </a:lnTo>
                  <a:lnTo>
                    <a:pt x="2" y="4"/>
                  </a:lnTo>
                  <a:lnTo>
                    <a:pt x="3" y="8"/>
                  </a:lnTo>
                  <a:lnTo>
                    <a:pt x="6" y="9"/>
                  </a:lnTo>
                  <a:lnTo>
                    <a:pt x="8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18" y="12"/>
                  </a:lnTo>
                  <a:lnTo>
                    <a:pt x="14" y="10"/>
                  </a:lnTo>
                  <a:lnTo>
                    <a:pt x="11" y="9"/>
                  </a:lnTo>
                  <a:lnTo>
                    <a:pt x="8" y="5"/>
                  </a:lnTo>
                  <a:lnTo>
                    <a:pt x="8" y="1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3" name="Freeform 251"/>
            <p:cNvSpPr>
              <a:spLocks noEditPoints="1"/>
            </p:cNvSpPr>
            <p:nvPr/>
          </p:nvSpPr>
          <p:spPr bwMode="auto">
            <a:xfrm>
              <a:off x="1056" y="3549"/>
              <a:ext cx="51" cy="37"/>
            </a:xfrm>
            <a:custGeom>
              <a:avLst/>
              <a:gdLst>
                <a:gd name="T0" fmla="*/ 0 w 44"/>
                <a:gd name="T1" fmla="*/ 18 h 35"/>
                <a:gd name="T2" fmla="*/ 0 w 44"/>
                <a:gd name="T3" fmla="*/ 22 h 35"/>
                <a:gd name="T4" fmla="*/ 2 w 44"/>
                <a:gd name="T5" fmla="*/ 24 h 35"/>
                <a:gd name="T6" fmla="*/ 4 w 44"/>
                <a:gd name="T7" fmla="*/ 28 h 35"/>
                <a:gd name="T8" fmla="*/ 7 w 44"/>
                <a:gd name="T9" fmla="*/ 31 h 35"/>
                <a:gd name="T10" fmla="*/ 10 w 44"/>
                <a:gd name="T11" fmla="*/ 32 h 35"/>
                <a:gd name="T12" fmla="*/ 13 w 44"/>
                <a:gd name="T13" fmla="*/ 35 h 35"/>
                <a:gd name="T14" fmla="*/ 17 w 44"/>
                <a:gd name="T15" fmla="*/ 35 h 35"/>
                <a:gd name="T16" fmla="*/ 22 w 44"/>
                <a:gd name="T17" fmla="*/ 35 h 35"/>
                <a:gd name="T18" fmla="*/ 26 w 44"/>
                <a:gd name="T19" fmla="*/ 35 h 35"/>
                <a:gd name="T20" fmla="*/ 30 w 44"/>
                <a:gd name="T21" fmla="*/ 35 h 35"/>
                <a:gd name="T22" fmla="*/ 35 w 44"/>
                <a:gd name="T23" fmla="*/ 32 h 35"/>
                <a:gd name="T24" fmla="*/ 37 w 44"/>
                <a:gd name="T25" fmla="*/ 31 h 35"/>
                <a:gd name="T26" fmla="*/ 40 w 44"/>
                <a:gd name="T27" fmla="*/ 28 h 35"/>
                <a:gd name="T28" fmla="*/ 42 w 44"/>
                <a:gd name="T29" fmla="*/ 24 h 35"/>
                <a:gd name="T30" fmla="*/ 43 w 44"/>
                <a:gd name="T31" fmla="*/ 22 h 35"/>
                <a:gd name="T32" fmla="*/ 44 w 44"/>
                <a:gd name="T33" fmla="*/ 18 h 35"/>
                <a:gd name="T34" fmla="*/ 43 w 44"/>
                <a:gd name="T35" fmla="*/ 14 h 35"/>
                <a:gd name="T36" fmla="*/ 42 w 44"/>
                <a:gd name="T37" fmla="*/ 10 h 35"/>
                <a:gd name="T38" fmla="*/ 40 w 44"/>
                <a:gd name="T39" fmla="*/ 7 h 35"/>
                <a:gd name="T40" fmla="*/ 37 w 44"/>
                <a:gd name="T41" fmla="*/ 5 h 35"/>
                <a:gd name="T42" fmla="*/ 35 w 44"/>
                <a:gd name="T43" fmla="*/ 2 h 35"/>
                <a:gd name="T44" fmla="*/ 30 w 44"/>
                <a:gd name="T45" fmla="*/ 1 h 35"/>
                <a:gd name="T46" fmla="*/ 26 w 44"/>
                <a:gd name="T47" fmla="*/ 0 h 35"/>
                <a:gd name="T48" fmla="*/ 22 w 44"/>
                <a:gd name="T49" fmla="*/ 0 h 35"/>
                <a:gd name="T50" fmla="*/ 17 w 44"/>
                <a:gd name="T51" fmla="*/ 0 h 35"/>
                <a:gd name="T52" fmla="*/ 13 w 44"/>
                <a:gd name="T53" fmla="*/ 1 h 35"/>
                <a:gd name="T54" fmla="*/ 10 w 44"/>
                <a:gd name="T55" fmla="*/ 2 h 35"/>
                <a:gd name="T56" fmla="*/ 7 w 44"/>
                <a:gd name="T57" fmla="*/ 5 h 35"/>
                <a:gd name="T58" fmla="*/ 4 w 44"/>
                <a:gd name="T59" fmla="*/ 7 h 35"/>
                <a:gd name="T60" fmla="*/ 2 w 44"/>
                <a:gd name="T61" fmla="*/ 10 h 35"/>
                <a:gd name="T62" fmla="*/ 0 w 44"/>
                <a:gd name="T63" fmla="*/ 14 h 35"/>
                <a:gd name="T64" fmla="*/ 0 w 44"/>
                <a:gd name="T65" fmla="*/ 18 h 35"/>
                <a:gd name="T66" fmla="*/ 7 w 44"/>
                <a:gd name="T67" fmla="*/ 18 h 35"/>
                <a:gd name="T68" fmla="*/ 8 w 44"/>
                <a:gd name="T69" fmla="*/ 13 h 35"/>
                <a:gd name="T70" fmla="*/ 8 w 44"/>
                <a:gd name="T71" fmla="*/ 11 h 35"/>
                <a:gd name="T72" fmla="*/ 11 w 44"/>
                <a:gd name="T73" fmla="*/ 9 h 35"/>
                <a:gd name="T74" fmla="*/ 15 w 44"/>
                <a:gd name="T75" fmla="*/ 7 h 35"/>
                <a:gd name="T76" fmla="*/ 22 w 44"/>
                <a:gd name="T77" fmla="*/ 6 h 35"/>
                <a:gd name="T78" fmla="*/ 29 w 44"/>
                <a:gd name="T79" fmla="*/ 7 h 35"/>
                <a:gd name="T80" fmla="*/ 33 w 44"/>
                <a:gd name="T81" fmla="*/ 9 h 35"/>
                <a:gd name="T82" fmla="*/ 35 w 44"/>
                <a:gd name="T83" fmla="*/ 11 h 35"/>
                <a:gd name="T84" fmla="*/ 37 w 44"/>
                <a:gd name="T85" fmla="*/ 13 h 35"/>
                <a:gd name="T86" fmla="*/ 37 w 44"/>
                <a:gd name="T87" fmla="*/ 15 h 35"/>
                <a:gd name="T88" fmla="*/ 37 w 44"/>
                <a:gd name="T89" fmla="*/ 18 h 35"/>
                <a:gd name="T90" fmla="*/ 37 w 44"/>
                <a:gd name="T91" fmla="*/ 19 h 35"/>
                <a:gd name="T92" fmla="*/ 37 w 44"/>
                <a:gd name="T93" fmla="*/ 22 h 35"/>
                <a:gd name="T94" fmla="*/ 35 w 44"/>
                <a:gd name="T95" fmla="*/ 24 h 35"/>
                <a:gd name="T96" fmla="*/ 33 w 44"/>
                <a:gd name="T97" fmla="*/ 26 h 35"/>
                <a:gd name="T98" fmla="*/ 29 w 44"/>
                <a:gd name="T99" fmla="*/ 28 h 35"/>
                <a:gd name="T100" fmla="*/ 22 w 44"/>
                <a:gd name="T101" fmla="*/ 28 h 35"/>
                <a:gd name="T102" fmla="*/ 15 w 44"/>
                <a:gd name="T103" fmla="*/ 28 h 35"/>
                <a:gd name="T104" fmla="*/ 11 w 44"/>
                <a:gd name="T105" fmla="*/ 26 h 35"/>
                <a:gd name="T106" fmla="*/ 8 w 44"/>
                <a:gd name="T107" fmla="*/ 24 h 35"/>
                <a:gd name="T108" fmla="*/ 8 w 44"/>
                <a:gd name="T109" fmla="*/ 22 h 35"/>
                <a:gd name="T110" fmla="*/ 7 w 44"/>
                <a:gd name="T111" fmla="*/ 19 h 35"/>
                <a:gd name="T112" fmla="*/ 7 w 44"/>
                <a:gd name="T113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" h="35">
                  <a:moveTo>
                    <a:pt x="0" y="18"/>
                  </a:moveTo>
                  <a:lnTo>
                    <a:pt x="0" y="22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7" y="31"/>
                  </a:lnTo>
                  <a:lnTo>
                    <a:pt x="10" y="32"/>
                  </a:lnTo>
                  <a:lnTo>
                    <a:pt x="13" y="35"/>
                  </a:lnTo>
                  <a:lnTo>
                    <a:pt x="17" y="35"/>
                  </a:lnTo>
                  <a:lnTo>
                    <a:pt x="22" y="35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5" y="32"/>
                  </a:lnTo>
                  <a:lnTo>
                    <a:pt x="37" y="31"/>
                  </a:lnTo>
                  <a:lnTo>
                    <a:pt x="40" y="28"/>
                  </a:lnTo>
                  <a:lnTo>
                    <a:pt x="42" y="24"/>
                  </a:lnTo>
                  <a:lnTo>
                    <a:pt x="43" y="22"/>
                  </a:lnTo>
                  <a:lnTo>
                    <a:pt x="44" y="18"/>
                  </a:lnTo>
                  <a:lnTo>
                    <a:pt x="43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5"/>
                  </a:lnTo>
                  <a:lnTo>
                    <a:pt x="35" y="2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0" y="2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8"/>
                  </a:lnTo>
                  <a:close/>
                  <a:moveTo>
                    <a:pt x="7" y="18"/>
                  </a:moveTo>
                  <a:lnTo>
                    <a:pt x="8" y="13"/>
                  </a:lnTo>
                  <a:lnTo>
                    <a:pt x="8" y="11"/>
                  </a:lnTo>
                  <a:lnTo>
                    <a:pt x="11" y="9"/>
                  </a:lnTo>
                  <a:lnTo>
                    <a:pt x="15" y="7"/>
                  </a:lnTo>
                  <a:lnTo>
                    <a:pt x="22" y="6"/>
                  </a:lnTo>
                  <a:lnTo>
                    <a:pt x="29" y="7"/>
                  </a:lnTo>
                  <a:lnTo>
                    <a:pt x="33" y="9"/>
                  </a:lnTo>
                  <a:lnTo>
                    <a:pt x="35" y="11"/>
                  </a:lnTo>
                  <a:lnTo>
                    <a:pt x="37" y="13"/>
                  </a:lnTo>
                  <a:lnTo>
                    <a:pt x="37" y="15"/>
                  </a:lnTo>
                  <a:lnTo>
                    <a:pt x="37" y="18"/>
                  </a:lnTo>
                  <a:lnTo>
                    <a:pt x="37" y="19"/>
                  </a:lnTo>
                  <a:lnTo>
                    <a:pt x="37" y="22"/>
                  </a:lnTo>
                  <a:lnTo>
                    <a:pt x="35" y="24"/>
                  </a:lnTo>
                  <a:lnTo>
                    <a:pt x="33" y="26"/>
                  </a:lnTo>
                  <a:lnTo>
                    <a:pt x="29" y="28"/>
                  </a:lnTo>
                  <a:lnTo>
                    <a:pt x="22" y="28"/>
                  </a:lnTo>
                  <a:lnTo>
                    <a:pt x="15" y="28"/>
                  </a:lnTo>
                  <a:lnTo>
                    <a:pt x="11" y="26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7" y="19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4" name="Freeform 252"/>
            <p:cNvSpPr>
              <a:spLocks/>
            </p:cNvSpPr>
            <p:nvPr/>
          </p:nvSpPr>
          <p:spPr bwMode="auto">
            <a:xfrm>
              <a:off x="1044" y="3525"/>
              <a:ext cx="62" cy="20"/>
            </a:xfrm>
            <a:custGeom>
              <a:avLst/>
              <a:gdLst>
                <a:gd name="T0" fmla="*/ 0 w 53"/>
                <a:gd name="T1" fmla="*/ 13 h 19"/>
                <a:gd name="T2" fmla="*/ 12 w 53"/>
                <a:gd name="T3" fmla="*/ 13 h 19"/>
                <a:gd name="T4" fmla="*/ 12 w 53"/>
                <a:gd name="T5" fmla="*/ 19 h 19"/>
                <a:gd name="T6" fmla="*/ 17 w 53"/>
                <a:gd name="T7" fmla="*/ 19 h 19"/>
                <a:gd name="T8" fmla="*/ 17 w 53"/>
                <a:gd name="T9" fmla="*/ 13 h 19"/>
                <a:gd name="T10" fmla="*/ 45 w 53"/>
                <a:gd name="T11" fmla="*/ 13 h 19"/>
                <a:gd name="T12" fmla="*/ 49 w 53"/>
                <a:gd name="T13" fmla="*/ 13 h 19"/>
                <a:gd name="T14" fmla="*/ 52 w 53"/>
                <a:gd name="T15" fmla="*/ 12 h 19"/>
                <a:gd name="T16" fmla="*/ 53 w 53"/>
                <a:gd name="T17" fmla="*/ 9 h 19"/>
                <a:gd name="T18" fmla="*/ 53 w 53"/>
                <a:gd name="T19" fmla="*/ 6 h 19"/>
                <a:gd name="T20" fmla="*/ 53 w 53"/>
                <a:gd name="T21" fmla="*/ 0 h 19"/>
                <a:gd name="T22" fmla="*/ 47 w 53"/>
                <a:gd name="T23" fmla="*/ 0 h 19"/>
                <a:gd name="T24" fmla="*/ 47 w 53"/>
                <a:gd name="T25" fmla="*/ 3 h 19"/>
                <a:gd name="T26" fmla="*/ 47 w 53"/>
                <a:gd name="T27" fmla="*/ 6 h 19"/>
                <a:gd name="T28" fmla="*/ 45 w 53"/>
                <a:gd name="T29" fmla="*/ 7 h 19"/>
                <a:gd name="T30" fmla="*/ 45 w 53"/>
                <a:gd name="T31" fmla="*/ 7 h 19"/>
                <a:gd name="T32" fmla="*/ 17 w 53"/>
                <a:gd name="T33" fmla="*/ 7 h 19"/>
                <a:gd name="T34" fmla="*/ 17 w 53"/>
                <a:gd name="T35" fmla="*/ 0 h 19"/>
                <a:gd name="T36" fmla="*/ 12 w 53"/>
                <a:gd name="T37" fmla="*/ 0 h 19"/>
                <a:gd name="T38" fmla="*/ 12 w 53"/>
                <a:gd name="T39" fmla="*/ 7 h 19"/>
                <a:gd name="T40" fmla="*/ 0 w 53"/>
                <a:gd name="T41" fmla="*/ 7 h 19"/>
                <a:gd name="T42" fmla="*/ 0 w 53"/>
                <a:gd name="T4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19">
                  <a:moveTo>
                    <a:pt x="0" y="13"/>
                  </a:moveTo>
                  <a:lnTo>
                    <a:pt x="12" y="13"/>
                  </a:lnTo>
                  <a:lnTo>
                    <a:pt x="12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45" y="13"/>
                  </a:lnTo>
                  <a:lnTo>
                    <a:pt x="49" y="13"/>
                  </a:lnTo>
                  <a:lnTo>
                    <a:pt x="52" y="12"/>
                  </a:lnTo>
                  <a:lnTo>
                    <a:pt x="53" y="9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7" y="6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12" y="7"/>
                  </a:lnTo>
                  <a:lnTo>
                    <a:pt x="0" y="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5" name="Freeform 253"/>
            <p:cNvSpPr>
              <a:spLocks noEditPoints="1"/>
            </p:cNvSpPr>
            <p:nvPr/>
          </p:nvSpPr>
          <p:spPr bwMode="auto">
            <a:xfrm>
              <a:off x="1056" y="3484"/>
              <a:ext cx="51" cy="37"/>
            </a:xfrm>
            <a:custGeom>
              <a:avLst/>
              <a:gdLst>
                <a:gd name="T0" fmla="*/ 0 w 44"/>
                <a:gd name="T1" fmla="*/ 17 h 35"/>
                <a:gd name="T2" fmla="*/ 0 w 44"/>
                <a:gd name="T3" fmla="*/ 21 h 35"/>
                <a:gd name="T4" fmla="*/ 2 w 44"/>
                <a:gd name="T5" fmla="*/ 25 h 35"/>
                <a:gd name="T6" fmla="*/ 4 w 44"/>
                <a:gd name="T7" fmla="*/ 27 h 35"/>
                <a:gd name="T8" fmla="*/ 7 w 44"/>
                <a:gd name="T9" fmla="*/ 30 h 35"/>
                <a:gd name="T10" fmla="*/ 10 w 44"/>
                <a:gd name="T11" fmla="*/ 33 h 35"/>
                <a:gd name="T12" fmla="*/ 13 w 44"/>
                <a:gd name="T13" fmla="*/ 34 h 35"/>
                <a:gd name="T14" fmla="*/ 17 w 44"/>
                <a:gd name="T15" fmla="*/ 35 h 35"/>
                <a:gd name="T16" fmla="*/ 22 w 44"/>
                <a:gd name="T17" fmla="*/ 35 h 35"/>
                <a:gd name="T18" fmla="*/ 26 w 44"/>
                <a:gd name="T19" fmla="*/ 35 h 35"/>
                <a:gd name="T20" fmla="*/ 30 w 44"/>
                <a:gd name="T21" fmla="*/ 34 h 35"/>
                <a:gd name="T22" fmla="*/ 35 w 44"/>
                <a:gd name="T23" fmla="*/ 33 h 35"/>
                <a:gd name="T24" fmla="*/ 37 w 44"/>
                <a:gd name="T25" fmla="*/ 30 h 35"/>
                <a:gd name="T26" fmla="*/ 40 w 44"/>
                <a:gd name="T27" fmla="*/ 27 h 35"/>
                <a:gd name="T28" fmla="*/ 42 w 44"/>
                <a:gd name="T29" fmla="*/ 25 h 35"/>
                <a:gd name="T30" fmla="*/ 43 w 44"/>
                <a:gd name="T31" fmla="*/ 21 h 35"/>
                <a:gd name="T32" fmla="*/ 44 w 44"/>
                <a:gd name="T33" fmla="*/ 17 h 35"/>
                <a:gd name="T34" fmla="*/ 43 w 44"/>
                <a:gd name="T35" fmla="*/ 13 h 35"/>
                <a:gd name="T36" fmla="*/ 42 w 44"/>
                <a:gd name="T37" fmla="*/ 10 h 35"/>
                <a:gd name="T38" fmla="*/ 40 w 44"/>
                <a:gd name="T39" fmla="*/ 6 h 35"/>
                <a:gd name="T40" fmla="*/ 37 w 44"/>
                <a:gd name="T41" fmla="*/ 5 h 35"/>
                <a:gd name="T42" fmla="*/ 35 w 44"/>
                <a:gd name="T43" fmla="*/ 3 h 35"/>
                <a:gd name="T44" fmla="*/ 30 w 44"/>
                <a:gd name="T45" fmla="*/ 1 h 35"/>
                <a:gd name="T46" fmla="*/ 26 w 44"/>
                <a:gd name="T47" fmla="*/ 0 h 35"/>
                <a:gd name="T48" fmla="*/ 22 w 44"/>
                <a:gd name="T49" fmla="*/ 0 h 35"/>
                <a:gd name="T50" fmla="*/ 17 w 44"/>
                <a:gd name="T51" fmla="*/ 0 h 35"/>
                <a:gd name="T52" fmla="*/ 13 w 44"/>
                <a:gd name="T53" fmla="*/ 1 h 35"/>
                <a:gd name="T54" fmla="*/ 10 w 44"/>
                <a:gd name="T55" fmla="*/ 3 h 35"/>
                <a:gd name="T56" fmla="*/ 7 w 44"/>
                <a:gd name="T57" fmla="*/ 5 h 35"/>
                <a:gd name="T58" fmla="*/ 4 w 44"/>
                <a:gd name="T59" fmla="*/ 6 h 35"/>
                <a:gd name="T60" fmla="*/ 2 w 44"/>
                <a:gd name="T61" fmla="*/ 10 h 35"/>
                <a:gd name="T62" fmla="*/ 0 w 44"/>
                <a:gd name="T63" fmla="*/ 13 h 35"/>
                <a:gd name="T64" fmla="*/ 0 w 44"/>
                <a:gd name="T65" fmla="*/ 17 h 35"/>
                <a:gd name="T66" fmla="*/ 7 w 44"/>
                <a:gd name="T67" fmla="*/ 17 h 35"/>
                <a:gd name="T68" fmla="*/ 8 w 44"/>
                <a:gd name="T69" fmla="*/ 13 h 35"/>
                <a:gd name="T70" fmla="*/ 8 w 44"/>
                <a:gd name="T71" fmla="*/ 10 h 35"/>
                <a:gd name="T72" fmla="*/ 11 w 44"/>
                <a:gd name="T73" fmla="*/ 9 h 35"/>
                <a:gd name="T74" fmla="*/ 15 w 44"/>
                <a:gd name="T75" fmla="*/ 6 h 35"/>
                <a:gd name="T76" fmla="*/ 22 w 44"/>
                <a:gd name="T77" fmla="*/ 6 h 35"/>
                <a:gd name="T78" fmla="*/ 29 w 44"/>
                <a:gd name="T79" fmla="*/ 6 h 35"/>
                <a:gd name="T80" fmla="*/ 33 w 44"/>
                <a:gd name="T81" fmla="*/ 9 h 35"/>
                <a:gd name="T82" fmla="*/ 35 w 44"/>
                <a:gd name="T83" fmla="*/ 10 h 35"/>
                <a:gd name="T84" fmla="*/ 37 w 44"/>
                <a:gd name="T85" fmla="*/ 13 h 35"/>
                <a:gd name="T86" fmla="*/ 37 w 44"/>
                <a:gd name="T87" fmla="*/ 14 h 35"/>
                <a:gd name="T88" fmla="*/ 37 w 44"/>
                <a:gd name="T89" fmla="*/ 17 h 35"/>
                <a:gd name="T90" fmla="*/ 37 w 44"/>
                <a:gd name="T91" fmla="*/ 20 h 35"/>
                <a:gd name="T92" fmla="*/ 37 w 44"/>
                <a:gd name="T93" fmla="*/ 22 h 35"/>
                <a:gd name="T94" fmla="*/ 35 w 44"/>
                <a:gd name="T95" fmla="*/ 24 h 35"/>
                <a:gd name="T96" fmla="*/ 33 w 44"/>
                <a:gd name="T97" fmla="*/ 26 h 35"/>
                <a:gd name="T98" fmla="*/ 29 w 44"/>
                <a:gd name="T99" fmla="*/ 27 h 35"/>
                <a:gd name="T100" fmla="*/ 22 w 44"/>
                <a:gd name="T101" fmla="*/ 29 h 35"/>
                <a:gd name="T102" fmla="*/ 15 w 44"/>
                <a:gd name="T103" fmla="*/ 27 h 35"/>
                <a:gd name="T104" fmla="*/ 11 w 44"/>
                <a:gd name="T105" fmla="*/ 26 h 35"/>
                <a:gd name="T106" fmla="*/ 8 w 44"/>
                <a:gd name="T107" fmla="*/ 24 h 35"/>
                <a:gd name="T108" fmla="*/ 8 w 44"/>
                <a:gd name="T109" fmla="*/ 22 h 35"/>
                <a:gd name="T110" fmla="*/ 7 w 44"/>
                <a:gd name="T111" fmla="*/ 20 h 35"/>
                <a:gd name="T112" fmla="*/ 7 w 44"/>
                <a:gd name="T11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" h="35">
                  <a:moveTo>
                    <a:pt x="0" y="17"/>
                  </a:moveTo>
                  <a:lnTo>
                    <a:pt x="0" y="21"/>
                  </a:lnTo>
                  <a:lnTo>
                    <a:pt x="2" y="25"/>
                  </a:lnTo>
                  <a:lnTo>
                    <a:pt x="4" y="27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3" y="34"/>
                  </a:lnTo>
                  <a:lnTo>
                    <a:pt x="17" y="35"/>
                  </a:lnTo>
                  <a:lnTo>
                    <a:pt x="22" y="35"/>
                  </a:lnTo>
                  <a:lnTo>
                    <a:pt x="26" y="35"/>
                  </a:lnTo>
                  <a:lnTo>
                    <a:pt x="30" y="34"/>
                  </a:lnTo>
                  <a:lnTo>
                    <a:pt x="35" y="33"/>
                  </a:lnTo>
                  <a:lnTo>
                    <a:pt x="37" y="30"/>
                  </a:lnTo>
                  <a:lnTo>
                    <a:pt x="40" y="27"/>
                  </a:lnTo>
                  <a:lnTo>
                    <a:pt x="42" y="25"/>
                  </a:lnTo>
                  <a:lnTo>
                    <a:pt x="43" y="21"/>
                  </a:lnTo>
                  <a:lnTo>
                    <a:pt x="44" y="17"/>
                  </a:lnTo>
                  <a:lnTo>
                    <a:pt x="43" y="13"/>
                  </a:lnTo>
                  <a:lnTo>
                    <a:pt x="42" y="10"/>
                  </a:lnTo>
                  <a:lnTo>
                    <a:pt x="40" y="6"/>
                  </a:lnTo>
                  <a:lnTo>
                    <a:pt x="37" y="5"/>
                  </a:lnTo>
                  <a:lnTo>
                    <a:pt x="35" y="3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4" y="6"/>
                  </a:lnTo>
                  <a:lnTo>
                    <a:pt x="2" y="10"/>
                  </a:lnTo>
                  <a:lnTo>
                    <a:pt x="0" y="13"/>
                  </a:lnTo>
                  <a:lnTo>
                    <a:pt x="0" y="17"/>
                  </a:lnTo>
                  <a:close/>
                  <a:moveTo>
                    <a:pt x="7" y="17"/>
                  </a:moveTo>
                  <a:lnTo>
                    <a:pt x="8" y="13"/>
                  </a:lnTo>
                  <a:lnTo>
                    <a:pt x="8" y="10"/>
                  </a:lnTo>
                  <a:lnTo>
                    <a:pt x="11" y="9"/>
                  </a:lnTo>
                  <a:lnTo>
                    <a:pt x="15" y="6"/>
                  </a:lnTo>
                  <a:lnTo>
                    <a:pt x="22" y="6"/>
                  </a:lnTo>
                  <a:lnTo>
                    <a:pt x="29" y="6"/>
                  </a:lnTo>
                  <a:lnTo>
                    <a:pt x="33" y="9"/>
                  </a:lnTo>
                  <a:lnTo>
                    <a:pt x="35" y="10"/>
                  </a:lnTo>
                  <a:lnTo>
                    <a:pt x="37" y="13"/>
                  </a:lnTo>
                  <a:lnTo>
                    <a:pt x="37" y="14"/>
                  </a:lnTo>
                  <a:lnTo>
                    <a:pt x="37" y="17"/>
                  </a:lnTo>
                  <a:lnTo>
                    <a:pt x="37" y="20"/>
                  </a:lnTo>
                  <a:lnTo>
                    <a:pt x="37" y="22"/>
                  </a:lnTo>
                  <a:lnTo>
                    <a:pt x="35" y="24"/>
                  </a:lnTo>
                  <a:lnTo>
                    <a:pt x="33" y="26"/>
                  </a:lnTo>
                  <a:lnTo>
                    <a:pt x="29" y="27"/>
                  </a:lnTo>
                  <a:lnTo>
                    <a:pt x="22" y="29"/>
                  </a:lnTo>
                  <a:lnTo>
                    <a:pt x="15" y="27"/>
                  </a:lnTo>
                  <a:lnTo>
                    <a:pt x="11" y="26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7" y="20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6" name="Freeform 254"/>
            <p:cNvSpPr>
              <a:spLocks/>
            </p:cNvSpPr>
            <p:nvPr/>
          </p:nvSpPr>
          <p:spPr bwMode="auto">
            <a:xfrm>
              <a:off x="1056" y="3444"/>
              <a:ext cx="50" cy="32"/>
            </a:xfrm>
            <a:custGeom>
              <a:avLst/>
              <a:gdLst>
                <a:gd name="T0" fmla="*/ 43 w 43"/>
                <a:gd name="T1" fmla="*/ 0 h 31"/>
                <a:gd name="T2" fmla="*/ 14 w 43"/>
                <a:gd name="T3" fmla="*/ 0 h 31"/>
                <a:gd name="T4" fmla="*/ 8 w 43"/>
                <a:gd name="T5" fmla="*/ 1 h 31"/>
                <a:gd name="T6" fmla="*/ 4 w 43"/>
                <a:gd name="T7" fmla="*/ 4 h 31"/>
                <a:gd name="T8" fmla="*/ 2 w 43"/>
                <a:gd name="T9" fmla="*/ 7 h 31"/>
                <a:gd name="T10" fmla="*/ 0 w 43"/>
                <a:gd name="T11" fmla="*/ 13 h 31"/>
                <a:gd name="T12" fmla="*/ 0 w 43"/>
                <a:gd name="T13" fmla="*/ 17 h 31"/>
                <a:gd name="T14" fmla="*/ 2 w 43"/>
                <a:gd name="T15" fmla="*/ 19 h 31"/>
                <a:gd name="T16" fmla="*/ 4 w 43"/>
                <a:gd name="T17" fmla="*/ 22 h 31"/>
                <a:gd name="T18" fmla="*/ 7 w 43"/>
                <a:gd name="T19" fmla="*/ 25 h 31"/>
                <a:gd name="T20" fmla="*/ 2 w 43"/>
                <a:gd name="T21" fmla="*/ 25 h 31"/>
                <a:gd name="T22" fmla="*/ 2 w 43"/>
                <a:gd name="T23" fmla="*/ 31 h 31"/>
                <a:gd name="T24" fmla="*/ 43 w 43"/>
                <a:gd name="T25" fmla="*/ 31 h 31"/>
                <a:gd name="T26" fmla="*/ 43 w 43"/>
                <a:gd name="T27" fmla="*/ 25 h 31"/>
                <a:gd name="T28" fmla="*/ 19 w 43"/>
                <a:gd name="T29" fmla="*/ 25 h 31"/>
                <a:gd name="T30" fmla="*/ 14 w 43"/>
                <a:gd name="T31" fmla="*/ 23 h 31"/>
                <a:gd name="T32" fmla="*/ 10 w 43"/>
                <a:gd name="T33" fmla="*/ 22 h 31"/>
                <a:gd name="T34" fmla="*/ 8 w 43"/>
                <a:gd name="T35" fmla="*/ 18 h 31"/>
                <a:gd name="T36" fmla="*/ 7 w 43"/>
                <a:gd name="T37" fmla="*/ 14 h 31"/>
                <a:gd name="T38" fmla="*/ 7 w 43"/>
                <a:gd name="T39" fmla="*/ 10 h 31"/>
                <a:gd name="T40" fmla="*/ 8 w 43"/>
                <a:gd name="T41" fmla="*/ 7 h 31"/>
                <a:gd name="T42" fmla="*/ 13 w 43"/>
                <a:gd name="T43" fmla="*/ 6 h 31"/>
                <a:gd name="T44" fmla="*/ 17 w 43"/>
                <a:gd name="T45" fmla="*/ 6 h 31"/>
                <a:gd name="T46" fmla="*/ 43 w 43"/>
                <a:gd name="T47" fmla="*/ 6 h 31"/>
                <a:gd name="T48" fmla="*/ 43 w 43"/>
                <a:gd name="T4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31">
                  <a:moveTo>
                    <a:pt x="43" y="0"/>
                  </a:moveTo>
                  <a:lnTo>
                    <a:pt x="14" y="0"/>
                  </a:lnTo>
                  <a:lnTo>
                    <a:pt x="8" y="1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2" y="19"/>
                  </a:lnTo>
                  <a:lnTo>
                    <a:pt x="4" y="22"/>
                  </a:lnTo>
                  <a:lnTo>
                    <a:pt x="7" y="25"/>
                  </a:lnTo>
                  <a:lnTo>
                    <a:pt x="2" y="25"/>
                  </a:lnTo>
                  <a:lnTo>
                    <a:pt x="2" y="31"/>
                  </a:lnTo>
                  <a:lnTo>
                    <a:pt x="43" y="31"/>
                  </a:lnTo>
                  <a:lnTo>
                    <a:pt x="43" y="25"/>
                  </a:lnTo>
                  <a:lnTo>
                    <a:pt x="19" y="25"/>
                  </a:lnTo>
                  <a:lnTo>
                    <a:pt x="14" y="23"/>
                  </a:lnTo>
                  <a:lnTo>
                    <a:pt x="10" y="22"/>
                  </a:lnTo>
                  <a:lnTo>
                    <a:pt x="8" y="18"/>
                  </a:lnTo>
                  <a:lnTo>
                    <a:pt x="7" y="14"/>
                  </a:lnTo>
                  <a:lnTo>
                    <a:pt x="7" y="10"/>
                  </a:lnTo>
                  <a:lnTo>
                    <a:pt x="8" y="7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43" y="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7" name="Freeform 255"/>
            <p:cNvSpPr>
              <a:spLocks/>
            </p:cNvSpPr>
            <p:nvPr/>
          </p:nvSpPr>
          <p:spPr bwMode="auto">
            <a:xfrm>
              <a:off x="1040" y="3367"/>
              <a:ext cx="66" cy="43"/>
            </a:xfrm>
            <a:custGeom>
              <a:avLst/>
              <a:gdLst>
                <a:gd name="T0" fmla="*/ 0 w 57"/>
                <a:gd name="T1" fmla="*/ 42 h 42"/>
                <a:gd name="T2" fmla="*/ 57 w 57"/>
                <a:gd name="T3" fmla="*/ 42 h 42"/>
                <a:gd name="T4" fmla="*/ 57 w 57"/>
                <a:gd name="T5" fmla="*/ 36 h 42"/>
                <a:gd name="T6" fmla="*/ 11 w 57"/>
                <a:gd name="T7" fmla="*/ 36 h 42"/>
                <a:gd name="T8" fmla="*/ 57 w 57"/>
                <a:gd name="T9" fmla="*/ 8 h 42"/>
                <a:gd name="T10" fmla="*/ 57 w 57"/>
                <a:gd name="T11" fmla="*/ 0 h 42"/>
                <a:gd name="T12" fmla="*/ 0 w 57"/>
                <a:gd name="T13" fmla="*/ 0 h 42"/>
                <a:gd name="T14" fmla="*/ 0 w 57"/>
                <a:gd name="T15" fmla="*/ 7 h 42"/>
                <a:gd name="T16" fmla="*/ 46 w 57"/>
                <a:gd name="T17" fmla="*/ 7 h 42"/>
                <a:gd name="T18" fmla="*/ 0 w 57"/>
                <a:gd name="T19" fmla="*/ 33 h 42"/>
                <a:gd name="T20" fmla="*/ 0 w 57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42">
                  <a:moveTo>
                    <a:pt x="0" y="42"/>
                  </a:moveTo>
                  <a:lnTo>
                    <a:pt x="57" y="42"/>
                  </a:lnTo>
                  <a:lnTo>
                    <a:pt x="57" y="36"/>
                  </a:lnTo>
                  <a:lnTo>
                    <a:pt x="11" y="36"/>
                  </a:lnTo>
                  <a:lnTo>
                    <a:pt x="57" y="8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46" y="7"/>
                  </a:lnTo>
                  <a:lnTo>
                    <a:pt x="0" y="33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8" name="Freeform 256"/>
            <p:cNvSpPr>
              <a:spLocks/>
            </p:cNvSpPr>
            <p:nvPr/>
          </p:nvSpPr>
          <p:spPr bwMode="auto">
            <a:xfrm>
              <a:off x="1058" y="3323"/>
              <a:ext cx="49" cy="33"/>
            </a:xfrm>
            <a:custGeom>
              <a:avLst/>
              <a:gdLst>
                <a:gd name="T0" fmla="*/ 0 w 42"/>
                <a:gd name="T1" fmla="*/ 32 h 32"/>
                <a:gd name="T2" fmla="*/ 30 w 42"/>
                <a:gd name="T3" fmla="*/ 32 h 32"/>
                <a:gd name="T4" fmla="*/ 30 w 42"/>
                <a:gd name="T5" fmla="*/ 32 h 32"/>
                <a:gd name="T6" fmla="*/ 35 w 42"/>
                <a:gd name="T7" fmla="*/ 30 h 32"/>
                <a:gd name="T8" fmla="*/ 38 w 42"/>
                <a:gd name="T9" fmla="*/ 28 h 32"/>
                <a:gd name="T10" fmla="*/ 41 w 42"/>
                <a:gd name="T11" fmla="*/ 24 h 32"/>
                <a:gd name="T12" fmla="*/ 42 w 42"/>
                <a:gd name="T13" fmla="*/ 19 h 32"/>
                <a:gd name="T14" fmla="*/ 41 w 42"/>
                <a:gd name="T15" fmla="*/ 15 h 32"/>
                <a:gd name="T16" fmla="*/ 40 w 42"/>
                <a:gd name="T17" fmla="*/ 11 h 32"/>
                <a:gd name="T18" fmla="*/ 38 w 42"/>
                <a:gd name="T19" fmla="*/ 8 h 32"/>
                <a:gd name="T20" fmla="*/ 35 w 42"/>
                <a:gd name="T21" fmla="*/ 7 h 32"/>
                <a:gd name="T22" fmla="*/ 41 w 42"/>
                <a:gd name="T23" fmla="*/ 7 h 32"/>
                <a:gd name="T24" fmla="*/ 41 w 42"/>
                <a:gd name="T25" fmla="*/ 0 h 32"/>
                <a:gd name="T26" fmla="*/ 0 w 42"/>
                <a:gd name="T27" fmla="*/ 0 h 32"/>
                <a:gd name="T28" fmla="*/ 0 w 42"/>
                <a:gd name="T29" fmla="*/ 7 h 32"/>
                <a:gd name="T30" fmla="*/ 23 w 42"/>
                <a:gd name="T31" fmla="*/ 7 h 32"/>
                <a:gd name="T32" fmla="*/ 23 w 42"/>
                <a:gd name="T33" fmla="*/ 7 h 32"/>
                <a:gd name="T34" fmla="*/ 27 w 42"/>
                <a:gd name="T35" fmla="*/ 7 h 32"/>
                <a:gd name="T36" fmla="*/ 31 w 42"/>
                <a:gd name="T37" fmla="*/ 9 h 32"/>
                <a:gd name="T38" fmla="*/ 34 w 42"/>
                <a:gd name="T39" fmla="*/ 11 h 32"/>
                <a:gd name="T40" fmla="*/ 35 w 42"/>
                <a:gd name="T41" fmla="*/ 12 h 32"/>
                <a:gd name="T42" fmla="*/ 35 w 42"/>
                <a:gd name="T43" fmla="*/ 15 h 32"/>
                <a:gd name="T44" fmla="*/ 35 w 42"/>
                <a:gd name="T45" fmla="*/ 17 h 32"/>
                <a:gd name="T46" fmla="*/ 35 w 42"/>
                <a:gd name="T47" fmla="*/ 20 h 32"/>
                <a:gd name="T48" fmla="*/ 34 w 42"/>
                <a:gd name="T49" fmla="*/ 23 h 32"/>
                <a:gd name="T50" fmla="*/ 31 w 42"/>
                <a:gd name="T51" fmla="*/ 24 h 32"/>
                <a:gd name="T52" fmla="*/ 27 w 42"/>
                <a:gd name="T53" fmla="*/ 25 h 32"/>
                <a:gd name="T54" fmla="*/ 0 w 42"/>
                <a:gd name="T55" fmla="*/ 25 h 32"/>
                <a:gd name="T56" fmla="*/ 0 w 42"/>
                <a:gd name="T5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32">
                  <a:moveTo>
                    <a:pt x="0" y="32"/>
                  </a:moveTo>
                  <a:lnTo>
                    <a:pt x="30" y="32"/>
                  </a:lnTo>
                  <a:lnTo>
                    <a:pt x="30" y="32"/>
                  </a:lnTo>
                  <a:lnTo>
                    <a:pt x="35" y="30"/>
                  </a:lnTo>
                  <a:lnTo>
                    <a:pt x="38" y="28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1" y="15"/>
                  </a:lnTo>
                  <a:lnTo>
                    <a:pt x="40" y="11"/>
                  </a:lnTo>
                  <a:lnTo>
                    <a:pt x="38" y="8"/>
                  </a:lnTo>
                  <a:lnTo>
                    <a:pt x="35" y="7"/>
                  </a:lnTo>
                  <a:lnTo>
                    <a:pt x="41" y="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7" y="7"/>
                  </a:lnTo>
                  <a:lnTo>
                    <a:pt x="31" y="9"/>
                  </a:lnTo>
                  <a:lnTo>
                    <a:pt x="34" y="11"/>
                  </a:lnTo>
                  <a:lnTo>
                    <a:pt x="35" y="12"/>
                  </a:lnTo>
                  <a:lnTo>
                    <a:pt x="35" y="15"/>
                  </a:lnTo>
                  <a:lnTo>
                    <a:pt x="35" y="17"/>
                  </a:lnTo>
                  <a:lnTo>
                    <a:pt x="35" y="20"/>
                  </a:lnTo>
                  <a:lnTo>
                    <a:pt x="34" y="23"/>
                  </a:lnTo>
                  <a:lnTo>
                    <a:pt x="31" y="24"/>
                  </a:lnTo>
                  <a:lnTo>
                    <a:pt x="27" y="25"/>
                  </a:lnTo>
                  <a:lnTo>
                    <a:pt x="0" y="2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9" name="Freeform 257"/>
            <p:cNvSpPr>
              <a:spLocks/>
            </p:cNvSpPr>
            <p:nvPr/>
          </p:nvSpPr>
          <p:spPr bwMode="auto">
            <a:xfrm>
              <a:off x="1056" y="3257"/>
              <a:ext cx="50" cy="55"/>
            </a:xfrm>
            <a:custGeom>
              <a:avLst/>
              <a:gdLst>
                <a:gd name="T0" fmla="*/ 7 w 43"/>
                <a:gd name="T1" fmla="*/ 25 h 53"/>
                <a:gd name="T2" fmla="*/ 4 w 43"/>
                <a:gd name="T3" fmla="*/ 27 h 53"/>
                <a:gd name="T4" fmla="*/ 2 w 43"/>
                <a:gd name="T5" fmla="*/ 29 h 53"/>
                <a:gd name="T6" fmla="*/ 0 w 43"/>
                <a:gd name="T7" fmla="*/ 32 h 53"/>
                <a:gd name="T8" fmla="*/ 0 w 43"/>
                <a:gd name="T9" fmla="*/ 34 h 53"/>
                <a:gd name="T10" fmla="*/ 0 w 43"/>
                <a:gd name="T11" fmla="*/ 38 h 53"/>
                <a:gd name="T12" fmla="*/ 2 w 43"/>
                <a:gd name="T13" fmla="*/ 41 h 53"/>
                <a:gd name="T14" fmla="*/ 3 w 43"/>
                <a:gd name="T15" fmla="*/ 44 h 53"/>
                <a:gd name="T16" fmla="*/ 6 w 43"/>
                <a:gd name="T17" fmla="*/ 45 h 53"/>
                <a:gd name="T18" fmla="*/ 7 w 43"/>
                <a:gd name="T19" fmla="*/ 46 h 53"/>
                <a:gd name="T20" fmla="*/ 7 w 43"/>
                <a:gd name="T21" fmla="*/ 46 h 53"/>
                <a:gd name="T22" fmla="*/ 2 w 43"/>
                <a:gd name="T23" fmla="*/ 46 h 53"/>
                <a:gd name="T24" fmla="*/ 2 w 43"/>
                <a:gd name="T25" fmla="*/ 53 h 53"/>
                <a:gd name="T26" fmla="*/ 43 w 43"/>
                <a:gd name="T27" fmla="*/ 53 h 53"/>
                <a:gd name="T28" fmla="*/ 43 w 43"/>
                <a:gd name="T29" fmla="*/ 46 h 53"/>
                <a:gd name="T30" fmla="*/ 19 w 43"/>
                <a:gd name="T31" fmla="*/ 46 h 53"/>
                <a:gd name="T32" fmla="*/ 14 w 43"/>
                <a:gd name="T33" fmla="*/ 46 h 53"/>
                <a:gd name="T34" fmla="*/ 10 w 43"/>
                <a:gd name="T35" fmla="*/ 44 h 53"/>
                <a:gd name="T36" fmla="*/ 8 w 43"/>
                <a:gd name="T37" fmla="*/ 41 h 53"/>
                <a:gd name="T38" fmla="*/ 7 w 43"/>
                <a:gd name="T39" fmla="*/ 37 h 53"/>
                <a:gd name="T40" fmla="*/ 7 w 43"/>
                <a:gd name="T41" fmla="*/ 34 h 53"/>
                <a:gd name="T42" fmla="*/ 8 w 43"/>
                <a:gd name="T43" fmla="*/ 32 h 53"/>
                <a:gd name="T44" fmla="*/ 11 w 43"/>
                <a:gd name="T45" fmla="*/ 30 h 53"/>
                <a:gd name="T46" fmla="*/ 14 w 43"/>
                <a:gd name="T47" fmla="*/ 30 h 53"/>
                <a:gd name="T48" fmla="*/ 43 w 43"/>
                <a:gd name="T49" fmla="*/ 30 h 53"/>
                <a:gd name="T50" fmla="*/ 43 w 43"/>
                <a:gd name="T51" fmla="*/ 24 h 53"/>
                <a:gd name="T52" fmla="*/ 18 w 43"/>
                <a:gd name="T53" fmla="*/ 24 h 53"/>
                <a:gd name="T54" fmla="*/ 13 w 43"/>
                <a:gd name="T55" fmla="*/ 23 h 53"/>
                <a:gd name="T56" fmla="*/ 10 w 43"/>
                <a:gd name="T57" fmla="*/ 21 h 53"/>
                <a:gd name="T58" fmla="*/ 7 w 43"/>
                <a:gd name="T59" fmla="*/ 19 h 53"/>
                <a:gd name="T60" fmla="*/ 7 w 43"/>
                <a:gd name="T61" fmla="*/ 15 h 53"/>
                <a:gd name="T62" fmla="*/ 7 w 43"/>
                <a:gd name="T63" fmla="*/ 11 h 53"/>
                <a:gd name="T64" fmla="*/ 8 w 43"/>
                <a:gd name="T65" fmla="*/ 9 h 53"/>
                <a:gd name="T66" fmla="*/ 11 w 43"/>
                <a:gd name="T67" fmla="*/ 8 h 53"/>
                <a:gd name="T68" fmla="*/ 15 w 43"/>
                <a:gd name="T69" fmla="*/ 7 h 53"/>
                <a:gd name="T70" fmla="*/ 43 w 43"/>
                <a:gd name="T71" fmla="*/ 7 h 53"/>
                <a:gd name="T72" fmla="*/ 43 w 43"/>
                <a:gd name="T73" fmla="*/ 0 h 53"/>
                <a:gd name="T74" fmla="*/ 17 w 43"/>
                <a:gd name="T75" fmla="*/ 0 h 53"/>
                <a:gd name="T76" fmla="*/ 15 w 43"/>
                <a:gd name="T77" fmla="*/ 0 h 53"/>
                <a:gd name="T78" fmla="*/ 8 w 43"/>
                <a:gd name="T79" fmla="*/ 2 h 53"/>
                <a:gd name="T80" fmla="*/ 4 w 43"/>
                <a:gd name="T81" fmla="*/ 4 h 53"/>
                <a:gd name="T82" fmla="*/ 3 w 43"/>
                <a:gd name="T83" fmla="*/ 6 h 53"/>
                <a:gd name="T84" fmla="*/ 2 w 43"/>
                <a:gd name="T85" fmla="*/ 8 h 53"/>
                <a:gd name="T86" fmla="*/ 0 w 43"/>
                <a:gd name="T87" fmla="*/ 13 h 53"/>
                <a:gd name="T88" fmla="*/ 0 w 43"/>
                <a:gd name="T89" fmla="*/ 16 h 53"/>
                <a:gd name="T90" fmla="*/ 2 w 43"/>
                <a:gd name="T91" fmla="*/ 19 h 53"/>
                <a:gd name="T92" fmla="*/ 4 w 43"/>
                <a:gd name="T93" fmla="*/ 21 h 53"/>
                <a:gd name="T94" fmla="*/ 7 w 43"/>
                <a:gd name="T95" fmla="*/ 24 h 53"/>
                <a:gd name="T96" fmla="*/ 7 w 43"/>
                <a:gd name="T97" fmla="*/ 2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" h="53">
                  <a:moveTo>
                    <a:pt x="7" y="25"/>
                  </a:moveTo>
                  <a:lnTo>
                    <a:pt x="4" y="27"/>
                  </a:lnTo>
                  <a:lnTo>
                    <a:pt x="2" y="29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2" y="41"/>
                  </a:lnTo>
                  <a:lnTo>
                    <a:pt x="3" y="44"/>
                  </a:lnTo>
                  <a:lnTo>
                    <a:pt x="6" y="45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2" y="46"/>
                  </a:lnTo>
                  <a:lnTo>
                    <a:pt x="2" y="53"/>
                  </a:lnTo>
                  <a:lnTo>
                    <a:pt x="43" y="53"/>
                  </a:lnTo>
                  <a:lnTo>
                    <a:pt x="43" y="46"/>
                  </a:lnTo>
                  <a:lnTo>
                    <a:pt x="19" y="46"/>
                  </a:lnTo>
                  <a:lnTo>
                    <a:pt x="14" y="46"/>
                  </a:lnTo>
                  <a:lnTo>
                    <a:pt x="10" y="44"/>
                  </a:lnTo>
                  <a:lnTo>
                    <a:pt x="8" y="41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32"/>
                  </a:lnTo>
                  <a:lnTo>
                    <a:pt x="11" y="30"/>
                  </a:lnTo>
                  <a:lnTo>
                    <a:pt x="14" y="30"/>
                  </a:lnTo>
                  <a:lnTo>
                    <a:pt x="43" y="30"/>
                  </a:lnTo>
                  <a:lnTo>
                    <a:pt x="43" y="24"/>
                  </a:lnTo>
                  <a:lnTo>
                    <a:pt x="18" y="24"/>
                  </a:lnTo>
                  <a:lnTo>
                    <a:pt x="13" y="23"/>
                  </a:lnTo>
                  <a:lnTo>
                    <a:pt x="10" y="21"/>
                  </a:lnTo>
                  <a:lnTo>
                    <a:pt x="7" y="19"/>
                  </a:lnTo>
                  <a:lnTo>
                    <a:pt x="7" y="15"/>
                  </a:lnTo>
                  <a:lnTo>
                    <a:pt x="7" y="11"/>
                  </a:lnTo>
                  <a:lnTo>
                    <a:pt x="8" y="9"/>
                  </a:lnTo>
                  <a:lnTo>
                    <a:pt x="11" y="8"/>
                  </a:lnTo>
                  <a:lnTo>
                    <a:pt x="15" y="7"/>
                  </a:lnTo>
                  <a:lnTo>
                    <a:pt x="43" y="7"/>
                  </a:lnTo>
                  <a:lnTo>
                    <a:pt x="43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2" y="19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60" name="Freeform 258"/>
            <p:cNvSpPr>
              <a:spLocks noEditPoints="1"/>
            </p:cNvSpPr>
            <p:nvPr/>
          </p:nvSpPr>
          <p:spPr bwMode="auto">
            <a:xfrm>
              <a:off x="1040" y="3212"/>
              <a:ext cx="67" cy="36"/>
            </a:xfrm>
            <a:custGeom>
              <a:avLst/>
              <a:gdLst>
                <a:gd name="T0" fmla="*/ 0 w 58"/>
                <a:gd name="T1" fmla="*/ 34 h 34"/>
                <a:gd name="T2" fmla="*/ 57 w 58"/>
                <a:gd name="T3" fmla="*/ 34 h 34"/>
                <a:gd name="T4" fmla="*/ 57 w 58"/>
                <a:gd name="T5" fmla="*/ 29 h 34"/>
                <a:gd name="T6" fmla="*/ 51 w 58"/>
                <a:gd name="T7" fmla="*/ 29 h 34"/>
                <a:gd name="T8" fmla="*/ 54 w 58"/>
                <a:gd name="T9" fmla="*/ 26 h 34"/>
                <a:gd name="T10" fmla="*/ 57 w 58"/>
                <a:gd name="T11" fmla="*/ 24 h 34"/>
                <a:gd name="T12" fmla="*/ 57 w 58"/>
                <a:gd name="T13" fmla="*/ 21 h 34"/>
                <a:gd name="T14" fmla="*/ 58 w 58"/>
                <a:gd name="T15" fmla="*/ 17 h 34"/>
                <a:gd name="T16" fmla="*/ 57 w 58"/>
                <a:gd name="T17" fmla="*/ 14 h 34"/>
                <a:gd name="T18" fmla="*/ 56 w 58"/>
                <a:gd name="T19" fmla="*/ 11 h 34"/>
                <a:gd name="T20" fmla="*/ 54 w 58"/>
                <a:gd name="T21" fmla="*/ 8 h 34"/>
                <a:gd name="T22" fmla="*/ 51 w 58"/>
                <a:gd name="T23" fmla="*/ 5 h 34"/>
                <a:gd name="T24" fmla="*/ 49 w 58"/>
                <a:gd name="T25" fmla="*/ 3 h 34"/>
                <a:gd name="T26" fmla="*/ 44 w 58"/>
                <a:gd name="T27" fmla="*/ 1 h 34"/>
                <a:gd name="T28" fmla="*/ 39 w 58"/>
                <a:gd name="T29" fmla="*/ 1 h 34"/>
                <a:gd name="T30" fmla="*/ 35 w 58"/>
                <a:gd name="T31" fmla="*/ 0 h 34"/>
                <a:gd name="T32" fmla="*/ 31 w 58"/>
                <a:gd name="T33" fmla="*/ 1 h 34"/>
                <a:gd name="T34" fmla="*/ 27 w 58"/>
                <a:gd name="T35" fmla="*/ 1 h 34"/>
                <a:gd name="T36" fmla="*/ 22 w 58"/>
                <a:gd name="T37" fmla="*/ 3 h 34"/>
                <a:gd name="T38" fmla="*/ 20 w 58"/>
                <a:gd name="T39" fmla="*/ 5 h 34"/>
                <a:gd name="T40" fmla="*/ 18 w 58"/>
                <a:gd name="T41" fmla="*/ 7 h 34"/>
                <a:gd name="T42" fmla="*/ 16 w 58"/>
                <a:gd name="T43" fmla="*/ 11 h 34"/>
                <a:gd name="T44" fmla="*/ 14 w 58"/>
                <a:gd name="T45" fmla="*/ 13 h 34"/>
                <a:gd name="T46" fmla="*/ 14 w 58"/>
                <a:gd name="T47" fmla="*/ 17 h 34"/>
                <a:gd name="T48" fmla="*/ 14 w 58"/>
                <a:gd name="T49" fmla="*/ 20 h 34"/>
                <a:gd name="T50" fmla="*/ 16 w 58"/>
                <a:gd name="T51" fmla="*/ 22 h 34"/>
                <a:gd name="T52" fmla="*/ 18 w 58"/>
                <a:gd name="T53" fmla="*/ 25 h 34"/>
                <a:gd name="T54" fmla="*/ 20 w 58"/>
                <a:gd name="T55" fmla="*/ 28 h 34"/>
                <a:gd name="T56" fmla="*/ 21 w 58"/>
                <a:gd name="T57" fmla="*/ 28 h 34"/>
                <a:gd name="T58" fmla="*/ 0 w 58"/>
                <a:gd name="T59" fmla="*/ 28 h 34"/>
                <a:gd name="T60" fmla="*/ 0 w 58"/>
                <a:gd name="T61" fmla="*/ 34 h 34"/>
                <a:gd name="T62" fmla="*/ 21 w 58"/>
                <a:gd name="T63" fmla="*/ 18 h 34"/>
                <a:gd name="T64" fmla="*/ 21 w 58"/>
                <a:gd name="T65" fmla="*/ 18 h 34"/>
                <a:gd name="T66" fmla="*/ 22 w 58"/>
                <a:gd name="T67" fmla="*/ 13 h 34"/>
                <a:gd name="T68" fmla="*/ 22 w 58"/>
                <a:gd name="T69" fmla="*/ 12 h 34"/>
                <a:gd name="T70" fmla="*/ 25 w 58"/>
                <a:gd name="T71" fmla="*/ 11 h 34"/>
                <a:gd name="T72" fmla="*/ 29 w 58"/>
                <a:gd name="T73" fmla="*/ 8 h 34"/>
                <a:gd name="T74" fmla="*/ 36 w 58"/>
                <a:gd name="T75" fmla="*/ 7 h 34"/>
                <a:gd name="T76" fmla="*/ 43 w 58"/>
                <a:gd name="T77" fmla="*/ 8 h 34"/>
                <a:gd name="T78" fmla="*/ 47 w 58"/>
                <a:gd name="T79" fmla="*/ 11 h 34"/>
                <a:gd name="T80" fmla="*/ 50 w 58"/>
                <a:gd name="T81" fmla="*/ 12 h 34"/>
                <a:gd name="T82" fmla="*/ 51 w 58"/>
                <a:gd name="T83" fmla="*/ 13 h 34"/>
                <a:gd name="T84" fmla="*/ 51 w 58"/>
                <a:gd name="T85" fmla="*/ 16 h 34"/>
                <a:gd name="T86" fmla="*/ 51 w 58"/>
                <a:gd name="T87" fmla="*/ 18 h 34"/>
                <a:gd name="T88" fmla="*/ 51 w 58"/>
                <a:gd name="T89" fmla="*/ 22 h 34"/>
                <a:gd name="T90" fmla="*/ 47 w 58"/>
                <a:gd name="T91" fmla="*/ 26 h 34"/>
                <a:gd name="T92" fmla="*/ 43 w 58"/>
                <a:gd name="T93" fmla="*/ 28 h 34"/>
                <a:gd name="T94" fmla="*/ 38 w 58"/>
                <a:gd name="T95" fmla="*/ 29 h 34"/>
                <a:gd name="T96" fmla="*/ 31 w 58"/>
                <a:gd name="T97" fmla="*/ 28 h 34"/>
                <a:gd name="T98" fmla="*/ 25 w 58"/>
                <a:gd name="T99" fmla="*/ 26 h 34"/>
                <a:gd name="T100" fmla="*/ 24 w 58"/>
                <a:gd name="T101" fmla="*/ 25 h 34"/>
                <a:gd name="T102" fmla="*/ 22 w 58"/>
                <a:gd name="T103" fmla="*/ 22 h 34"/>
                <a:gd name="T104" fmla="*/ 21 w 58"/>
                <a:gd name="T105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8" h="34">
                  <a:moveTo>
                    <a:pt x="0" y="34"/>
                  </a:moveTo>
                  <a:lnTo>
                    <a:pt x="57" y="34"/>
                  </a:lnTo>
                  <a:lnTo>
                    <a:pt x="57" y="29"/>
                  </a:lnTo>
                  <a:lnTo>
                    <a:pt x="51" y="29"/>
                  </a:lnTo>
                  <a:lnTo>
                    <a:pt x="54" y="26"/>
                  </a:lnTo>
                  <a:lnTo>
                    <a:pt x="57" y="24"/>
                  </a:lnTo>
                  <a:lnTo>
                    <a:pt x="57" y="21"/>
                  </a:lnTo>
                  <a:lnTo>
                    <a:pt x="58" y="17"/>
                  </a:lnTo>
                  <a:lnTo>
                    <a:pt x="57" y="14"/>
                  </a:lnTo>
                  <a:lnTo>
                    <a:pt x="56" y="11"/>
                  </a:lnTo>
                  <a:lnTo>
                    <a:pt x="54" y="8"/>
                  </a:lnTo>
                  <a:lnTo>
                    <a:pt x="51" y="5"/>
                  </a:lnTo>
                  <a:lnTo>
                    <a:pt x="49" y="3"/>
                  </a:lnTo>
                  <a:lnTo>
                    <a:pt x="44" y="1"/>
                  </a:lnTo>
                  <a:lnTo>
                    <a:pt x="39" y="1"/>
                  </a:lnTo>
                  <a:lnTo>
                    <a:pt x="35" y="0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2" y="3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4" y="17"/>
                  </a:lnTo>
                  <a:lnTo>
                    <a:pt x="14" y="20"/>
                  </a:lnTo>
                  <a:lnTo>
                    <a:pt x="16" y="22"/>
                  </a:lnTo>
                  <a:lnTo>
                    <a:pt x="18" y="25"/>
                  </a:lnTo>
                  <a:lnTo>
                    <a:pt x="20" y="28"/>
                  </a:lnTo>
                  <a:lnTo>
                    <a:pt x="21" y="28"/>
                  </a:lnTo>
                  <a:lnTo>
                    <a:pt x="0" y="28"/>
                  </a:lnTo>
                  <a:lnTo>
                    <a:pt x="0" y="34"/>
                  </a:lnTo>
                  <a:close/>
                  <a:moveTo>
                    <a:pt x="21" y="18"/>
                  </a:moveTo>
                  <a:lnTo>
                    <a:pt x="21" y="18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5" y="11"/>
                  </a:lnTo>
                  <a:lnTo>
                    <a:pt x="29" y="8"/>
                  </a:lnTo>
                  <a:lnTo>
                    <a:pt x="36" y="7"/>
                  </a:lnTo>
                  <a:lnTo>
                    <a:pt x="43" y="8"/>
                  </a:lnTo>
                  <a:lnTo>
                    <a:pt x="47" y="11"/>
                  </a:lnTo>
                  <a:lnTo>
                    <a:pt x="50" y="12"/>
                  </a:lnTo>
                  <a:lnTo>
                    <a:pt x="51" y="13"/>
                  </a:lnTo>
                  <a:lnTo>
                    <a:pt x="51" y="16"/>
                  </a:lnTo>
                  <a:lnTo>
                    <a:pt x="51" y="18"/>
                  </a:lnTo>
                  <a:lnTo>
                    <a:pt x="51" y="22"/>
                  </a:lnTo>
                  <a:lnTo>
                    <a:pt x="47" y="26"/>
                  </a:lnTo>
                  <a:lnTo>
                    <a:pt x="43" y="28"/>
                  </a:lnTo>
                  <a:lnTo>
                    <a:pt x="38" y="29"/>
                  </a:lnTo>
                  <a:lnTo>
                    <a:pt x="31" y="28"/>
                  </a:lnTo>
                  <a:lnTo>
                    <a:pt x="25" y="26"/>
                  </a:lnTo>
                  <a:lnTo>
                    <a:pt x="24" y="25"/>
                  </a:lnTo>
                  <a:lnTo>
                    <a:pt x="22" y="22"/>
                  </a:lnTo>
                  <a:lnTo>
                    <a:pt x="2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61" name="Freeform 259"/>
            <p:cNvSpPr>
              <a:spLocks noEditPoints="1"/>
            </p:cNvSpPr>
            <p:nvPr/>
          </p:nvSpPr>
          <p:spPr bwMode="auto">
            <a:xfrm>
              <a:off x="1056" y="3169"/>
              <a:ext cx="51" cy="38"/>
            </a:xfrm>
            <a:custGeom>
              <a:avLst/>
              <a:gdLst>
                <a:gd name="T0" fmla="*/ 25 w 44"/>
                <a:gd name="T1" fmla="*/ 0 h 36"/>
                <a:gd name="T2" fmla="*/ 19 w 44"/>
                <a:gd name="T3" fmla="*/ 0 h 36"/>
                <a:gd name="T4" fmla="*/ 14 w 44"/>
                <a:gd name="T5" fmla="*/ 2 h 36"/>
                <a:gd name="T6" fmla="*/ 10 w 44"/>
                <a:gd name="T7" fmla="*/ 3 h 36"/>
                <a:gd name="T8" fmla="*/ 7 w 44"/>
                <a:gd name="T9" fmla="*/ 4 h 36"/>
                <a:gd name="T10" fmla="*/ 4 w 44"/>
                <a:gd name="T11" fmla="*/ 7 h 36"/>
                <a:gd name="T12" fmla="*/ 2 w 44"/>
                <a:gd name="T13" fmla="*/ 10 h 36"/>
                <a:gd name="T14" fmla="*/ 0 w 44"/>
                <a:gd name="T15" fmla="*/ 14 h 36"/>
                <a:gd name="T16" fmla="*/ 0 w 44"/>
                <a:gd name="T17" fmla="*/ 17 h 36"/>
                <a:gd name="T18" fmla="*/ 0 w 44"/>
                <a:gd name="T19" fmla="*/ 21 h 36"/>
                <a:gd name="T20" fmla="*/ 2 w 44"/>
                <a:gd name="T21" fmla="*/ 25 h 36"/>
                <a:gd name="T22" fmla="*/ 4 w 44"/>
                <a:gd name="T23" fmla="*/ 28 h 36"/>
                <a:gd name="T24" fmla="*/ 7 w 44"/>
                <a:gd name="T25" fmla="*/ 31 h 36"/>
                <a:gd name="T26" fmla="*/ 10 w 44"/>
                <a:gd name="T27" fmla="*/ 33 h 36"/>
                <a:gd name="T28" fmla="*/ 14 w 44"/>
                <a:gd name="T29" fmla="*/ 34 h 36"/>
                <a:gd name="T30" fmla="*/ 18 w 44"/>
                <a:gd name="T31" fmla="*/ 36 h 36"/>
                <a:gd name="T32" fmla="*/ 22 w 44"/>
                <a:gd name="T33" fmla="*/ 36 h 36"/>
                <a:gd name="T34" fmla="*/ 29 w 44"/>
                <a:gd name="T35" fmla="*/ 36 h 36"/>
                <a:gd name="T36" fmla="*/ 33 w 44"/>
                <a:gd name="T37" fmla="*/ 33 h 36"/>
                <a:gd name="T38" fmla="*/ 39 w 44"/>
                <a:gd name="T39" fmla="*/ 31 h 36"/>
                <a:gd name="T40" fmla="*/ 42 w 44"/>
                <a:gd name="T41" fmla="*/ 28 h 36"/>
                <a:gd name="T42" fmla="*/ 43 w 44"/>
                <a:gd name="T43" fmla="*/ 23 h 36"/>
                <a:gd name="T44" fmla="*/ 44 w 44"/>
                <a:gd name="T45" fmla="*/ 17 h 36"/>
                <a:gd name="T46" fmla="*/ 43 w 44"/>
                <a:gd name="T47" fmla="*/ 14 h 36"/>
                <a:gd name="T48" fmla="*/ 42 w 44"/>
                <a:gd name="T49" fmla="*/ 10 h 36"/>
                <a:gd name="T50" fmla="*/ 40 w 44"/>
                <a:gd name="T51" fmla="*/ 7 h 36"/>
                <a:gd name="T52" fmla="*/ 37 w 44"/>
                <a:gd name="T53" fmla="*/ 4 h 36"/>
                <a:gd name="T54" fmla="*/ 33 w 44"/>
                <a:gd name="T55" fmla="*/ 2 h 36"/>
                <a:gd name="T56" fmla="*/ 29 w 44"/>
                <a:gd name="T57" fmla="*/ 0 h 36"/>
                <a:gd name="T58" fmla="*/ 29 w 44"/>
                <a:gd name="T59" fmla="*/ 8 h 36"/>
                <a:gd name="T60" fmla="*/ 33 w 44"/>
                <a:gd name="T61" fmla="*/ 8 h 36"/>
                <a:gd name="T62" fmla="*/ 36 w 44"/>
                <a:gd name="T63" fmla="*/ 11 h 36"/>
                <a:gd name="T64" fmla="*/ 37 w 44"/>
                <a:gd name="T65" fmla="*/ 14 h 36"/>
                <a:gd name="T66" fmla="*/ 37 w 44"/>
                <a:gd name="T67" fmla="*/ 17 h 36"/>
                <a:gd name="T68" fmla="*/ 37 w 44"/>
                <a:gd name="T69" fmla="*/ 23 h 36"/>
                <a:gd name="T70" fmla="*/ 35 w 44"/>
                <a:gd name="T71" fmla="*/ 25 h 36"/>
                <a:gd name="T72" fmla="*/ 30 w 44"/>
                <a:gd name="T73" fmla="*/ 28 h 36"/>
                <a:gd name="T74" fmla="*/ 25 w 44"/>
                <a:gd name="T75" fmla="*/ 28 h 36"/>
                <a:gd name="T76" fmla="*/ 25 w 44"/>
                <a:gd name="T77" fmla="*/ 0 h 36"/>
                <a:gd name="T78" fmla="*/ 19 w 44"/>
                <a:gd name="T79" fmla="*/ 28 h 36"/>
                <a:gd name="T80" fmla="*/ 14 w 44"/>
                <a:gd name="T81" fmla="*/ 28 h 36"/>
                <a:gd name="T82" fmla="*/ 10 w 44"/>
                <a:gd name="T83" fmla="*/ 25 h 36"/>
                <a:gd name="T84" fmla="*/ 8 w 44"/>
                <a:gd name="T85" fmla="*/ 21 h 36"/>
                <a:gd name="T86" fmla="*/ 7 w 44"/>
                <a:gd name="T87" fmla="*/ 17 h 36"/>
                <a:gd name="T88" fmla="*/ 7 w 44"/>
                <a:gd name="T89" fmla="*/ 14 h 36"/>
                <a:gd name="T90" fmla="*/ 10 w 44"/>
                <a:gd name="T91" fmla="*/ 11 h 36"/>
                <a:gd name="T92" fmla="*/ 14 w 44"/>
                <a:gd name="T93" fmla="*/ 8 h 36"/>
                <a:gd name="T94" fmla="*/ 19 w 44"/>
                <a:gd name="T95" fmla="*/ 7 h 36"/>
                <a:gd name="T96" fmla="*/ 19 w 44"/>
                <a:gd name="T97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" h="36">
                  <a:moveTo>
                    <a:pt x="25" y="0"/>
                  </a:moveTo>
                  <a:lnTo>
                    <a:pt x="19" y="0"/>
                  </a:lnTo>
                  <a:lnTo>
                    <a:pt x="14" y="2"/>
                  </a:lnTo>
                  <a:lnTo>
                    <a:pt x="10" y="3"/>
                  </a:lnTo>
                  <a:lnTo>
                    <a:pt x="7" y="4"/>
                  </a:lnTo>
                  <a:lnTo>
                    <a:pt x="4" y="7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2" y="25"/>
                  </a:lnTo>
                  <a:lnTo>
                    <a:pt x="4" y="28"/>
                  </a:lnTo>
                  <a:lnTo>
                    <a:pt x="7" y="31"/>
                  </a:lnTo>
                  <a:lnTo>
                    <a:pt x="10" y="33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9" y="36"/>
                  </a:lnTo>
                  <a:lnTo>
                    <a:pt x="33" y="33"/>
                  </a:lnTo>
                  <a:lnTo>
                    <a:pt x="39" y="31"/>
                  </a:lnTo>
                  <a:lnTo>
                    <a:pt x="42" y="28"/>
                  </a:lnTo>
                  <a:lnTo>
                    <a:pt x="43" y="23"/>
                  </a:lnTo>
                  <a:lnTo>
                    <a:pt x="44" y="17"/>
                  </a:lnTo>
                  <a:lnTo>
                    <a:pt x="43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4"/>
                  </a:lnTo>
                  <a:lnTo>
                    <a:pt x="33" y="2"/>
                  </a:lnTo>
                  <a:lnTo>
                    <a:pt x="29" y="0"/>
                  </a:lnTo>
                  <a:lnTo>
                    <a:pt x="29" y="8"/>
                  </a:lnTo>
                  <a:lnTo>
                    <a:pt x="33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35" y="25"/>
                  </a:lnTo>
                  <a:lnTo>
                    <a:pt x="30" y="28"/>
                  </a:lnTo>
                  <a:lnTo>
                    <a:pt x="25" y="28"/>
                  </a:lnTo>
                  <a:lnTo>
                    <a:pt x="25" y="0"/>
                  </a:lnTo>
                  <a:close/>
                  <a:moveTo>
                    <a:pt x="19" y="28"/>
                  </a:moveTo>
                  <a:lnTo>
                    <a:pt x="14" y="28"/>
                  </a:lnTo>
                  <a:lnTo>
                    <a:pt x="10" y="25"/>
                  </a:lnTo>
                  <a:lnTo>
                    <a:pt x="8" y="21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10" y="11"/>
                  </a:lnTo>
                  <a:lnTo>
                    <a:pt x="14" y="8"/>
                  </a:lnTo>
                  <a:lnTo>
                    <a:pt x="19" y="7"/>
                  </a:lnTo>
                  <a:lnTo>
                    <a:pt x="19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62" name="Freeform 260"/>
            <p:cNvSpPr>
              <a:spLocks/>
            </p:cNvSpPr>
            <p:nvPr/>
          </p:nvSpPr>
          <p:spPr bwMode="auto">
            <a:xfrm>
              <a:off x="1056" y="3141"/>
              <a:ext cx="50" cy="19"/>
            </a:xfrm>
            <a:custGeom>
              <a:avLst/>
              <a:gdLst>
                <a:gd name="T0" fmla="*/ 0 w 43"/>
                <a:gd name="T1" fmla="*/ 0 h 18"/>
                <a:gd name="T2" fmla="*/ 0 w 43"/>
                <a:gd name="T3" fmla="*/ 3 h 18"/>
                <a:gd name="T4" fmla="*/ 2 w 43"/>
                <a:gd name="T5" fmla="*/ 5 h 18"/>
                <a:gd name="T6" fmla="*/ 3 w 43"/>
                <a:gd name="T7" fmla="*/ 8 h 18"/>
                <a:gd name="T8" fmla="*/ 6 w 43"/>
                <a:gd name="T9" fmla="*/ 10 h 18"/>
                <a:gd name="T10" fmla="*/ 8 w 43"/>
                <a:gd name="T11" fmla="*/ 13 h 18"/>
                <a:gd name="T12" fmla="*/ 2 w 43"/>
                <a:gd name="T13" fmla="*/ 13 h 18"/>
                <a:gd name="T14" fmla="*/ 2 w 43"/>
                <a:gd name="T15" fmla="*/ 18 h 18"/>
                <a:gd name="T16" fmla="*/ 43 w 43"/>
                <a:gd name="T17" fmla="*/ 18 h 18"/>
                <a:gd name="T18" fmla="*/ 43 w 43"/>
                <a:gd name="T19" fmla="*/ 12 h 18"/>
                <a:gd name="T20" fmla="*/ 18 w 43"/>
                <a:gd name="T21" fmla="*/ 12 h 18"/>
                <a:gd name="T22" fmla="*/ 14 w 43"/>
                <a:gd name="T23" fmla="*/ 12 h 18"/>
                <a:gd name="T24" fmla="*/ 11 w 43"/>
                <a:gd name="T25" fmla="*/ 9 h 18"/>
                <a:gd name="T26" fmla="*/ 8 w 43"/>
                <a:gd name="T27" fmla="*/ 6 h 18"/>
                <a:gd name="T28" fmla="*/ 8 w 43"/>
                <a:gd name="T29" fmla="*/ 1 h 18"/>
                <a:gd name="T30" fmla="*/ 8 w 43"/>
                <a:gd name="T31" fmla="*/ 0 h 18"/>
                <a:gd name="T32" fmla="*/ 0 w 43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18">
                  <a:moveTo>
                    <a:pt x="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6" y="10"/>
                  </a:lnTo>
                  <a:lnTo>
                    <a:pt x="8" y="13"/>
                  </a:lnTo>
                  <a:lnTo>
                    <a:pt x="2" y="13"/>
                  </a:lnTo>
                  <a:lnTo>
                    <a:pt x="2" y="18"/>
                  </a:lnTo>
                  <a:lnTo>
                    <a:pt x="43" y="18"/>
                  </a:lnTo>
                  <a:lnTo>
                    <a:pt x="43" y="12"/>
                  </a:lnTo>
                  <a:lnTo>
                    <a:pt x="18" y="12"/>
                  </a:lnTo>
                  <a:lnTo>
                    <a:pt x="14" y="12"/>
                  </a:lnTo>
                  <a:lnTo>
                    <a:pt x="11" y="9"/>
                  </a:lnTo>
                  <a:lnTo>
                    <a:pt x="8" y="6"/>
                  </a:lnTo>
                  <a:lnTo>
                    <a:pt x="8" y="1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63" name="Freeform 261"/>
            <p:cNvSpPr>
              <a:spLocks/>
            </p:cNvSpPr>
            <p:nvPr/>
          </p:nvSpPr>
          <p:spPr bwMode="auto">
            <a:xfrm>
              <a:off x="1040" y="3074"/>
              <a:ext cx="66" cy="44"/>
            </a:xfrm>
            <a:custGeom>
              <a:avLst/>
              <a:gdLst>
                <a:gd name="T0" fmla="*/ 0 w 57"/>
                <a:gd name="T1" fmla="*/ 39 h 42"/>
                <a:gd name="T2" fmla="*/ 7 w 57"/>
                <a:gd name="T3" fmla="*/ 39 h 42"/>
                <a:gd name="T4" fmla="*/ 7 w 57"/>
                <a:gd name="T5" fmla="*/ 9 h 42"/>
                <a:gd name="T6" fmla="*/ 50 w 57"/>
                <a:gd name="T7" fmla="*/ 42 h 42"/>
                <a:gd name="T8" fmla="*/ 57 w 57"/>
                <a:gd name="T9" fmla="*/ 42 h 42"/>
                <a:gd name="T10" fmla="*/ 57 w 57"/>
                <a:gd name="T11" fmla="*/ 0 h 42"/>
                <a:gd name="T12" fmla="*/ 50 w 57"/>
                <a:gd name="T13" fmla="*/ 0 h 42"/>
                <a:gd name="T14" fmla="*/ 50 w 57"/>
                <a:gd name="T15" fmla="*/ 32 h 42"/>
                <a:gd name="T16" fmla="*/ 7 w 57"/>
                <a:gd name="T17" fmla="*/ 0 h 42"/>
                <a:gd name="T18" fmla="*/ 0 w 57"/>
                <a:gd name="T19" fmla="*/ 0 h 42"/>
                <a:gd name="T20" fmla="*/ 0 w 57"/>
                <a:gd name="T21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42">
                  <a:moveTo>
                    <a:pt x="0" y="39"/>
                  </a:moveTo>
                  <a:lnTo>
                    <a:pt x="7" y="39"/>
                  </a:lnTo>
                  <a:lnTo>
                    <a:pt x="7" y="9"/>
                  </a:lnTo>
                  <a:lnTo>
                    <a:pt x="50" y="42"/>
                  </a:lnTo>
                  <a:lnTo>
                    <a:pt x="57" y="42"/>
                  </a:lnTo>
                  <a:lnTo>
                    <a:pt x="57" y="0"/>
                  </a:lnTo>
                  <a:lnTo>
                    <a:pt x="50" y="0"/>
                  </a:lnTo>
                  <a:lnTo>
                    <a:pt x="50" y="32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64" name="Line 262"/>
            <p:cNvSpPr>
              <a:spLocks noChangeShapeType="1"/>
            </p:cNvSpPr>
            <p:nvPr/>
          </p:nvSpPr>
          <p:spPr bwMode="auto">
            <a:xfrm flipV="1">
              <a:off x="1292" y="2976"/>
              <a:ext cx="1225" cy="68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565" name="Text Box 263"/>
          <p:cNvSpPr txBox="1">
            <a:spLocks noChangeArrowheads="1"/>
          </p:cNvSpPr>
          <p:nvPr/>
        </p:nvSpPr>
        <p:spPr bwMode="auto">
          <a:xfrm>
            <a:off x="3094038" y="3428704"/>
            <a:ext cx="1325562" cy="3460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66CC"/>
                </a:solidFill>
                <a:latin typeface="Symbol" pitchFamily="18" charset="2"/>
                <a:cs typeface="Arial" charset="0"/>
              </a:rPr>
              <a:t>Br</a:t>
            </a:r>
            <a:r>
              <a:rPr lang="en-GB" altLang="de-DE" sz="160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 µ bg </a:t>
            </a:r>
            <a:r>
              <a:rPr lang="en-GB" altLang="de-DE" sz="160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A/Z</a:t>
            </a:r>
          </a:p>
        </p:txBody>
      </p:sp>
      <p:sp>
        <p:nvSpPr>
          <p:cNvPr id="566" name="Rectangle 264"/>
          <p:cNvSpPr>
            <a:spLocks noChangeArrowheads="1"/>
          </p:cNvSpPr>
          <p:nvPr/>
        </p:nvSpPr>
        <p:spPr bwMode="auto">
          <a:xfrm>
            <a:off x="2362200" y="1697364"/>
            <a:ext cx="69850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67" name="Rectangle 265"/>
          <p:cNvSpPr>
            <a:spLocks noChangeArrowheads="1"/>
          </p:cNvSpPr>
          <p:nvPr/>
        </p:nvSpPr>
        <p:spPr bwMode="auto">
          <a:xfrm>
            <a:off x="2362200" y="1697364"/>
            <a:ext cx="69850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68" name="Rectangle 266"/>
          <p:cNvSpPr>
            <a:spLocks noChangeArrowheads="1"/>
          </p:cNvSpPr>
          <p:nvPr/>
        </p:nvSpPr>
        <p:spPr bwMode="auto">
          <a:xfrm>
            <a:off x="2463800" y="1697364"/>
            <a:ext cx="87313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69" name="Rectangle 267"/>
          <p:cNvSpPr>
            <a:spLocks noChangeArrowheads="1"/>
          </p:cNvSpPr>
          <p:nvPr/>
        </p:nvSpPr>
        <p:spPr bwMode="auto">
          <a:xfrm>
            <a:off x="2463800" y="1697364"/>
            <a:ext cx="87313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70" name="Freeform 268"/>
          <p:cNvSpPr>
            <a:spLocks/>
          </p:cNvSpPr>
          <p:nvPr/>
        </p:nvSpPr>
        <p:spPr bwMode="auto">
          <a:xfrm>
            <a:off x="2581275" y="1697364"/>
            <a:ext cx="71438" cy="449262"/>
          </a:xfrm>
          <a:custGeom>
            <a:avLst/>
            <a:gdLst>
              <a:gd name="T0" fmla="*/ 43 w 43"/>
              <a:gd name="T1" fmla="*/ 0 h 338"/>
              <a:gd name="T2" fmla="*/ 43 w 43"/>
              <a:gd name="T3" fmla="*/ 338 h 338"/>
              <a:gd name="T4" fmla="*/ 0 w 43"/>
              <a:gd name="T5" fmla="*/ 338 h 338"/>
              <a:gd name="T6" fmla="*/ 0 w 43"/>
              <a:gd name="T7" fmla="*/ 1 h 338"/>
              <a:gd name="T8" fmla="*/ 43 w 43"/>
              <a:gd name="T9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338">
                <a:moveTo>
                  <a:pt x="43" y="0"/>
                </a:moveTo>
                <a:lnTo>
                  <a:pt x="43" y="338"/>
                </a:lnTo>
                <a:lnTo>
                  <a:pt x="0" y="338"/>
                </a:lnTo>
                <a:lnTo>
                  <a:pt x="0" y="1"/>
                </a:lnTo>
                <a:lnTo>
                  <a:pt x="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71" name="Freeform 269"/>
          <p:cNvSpPr>
            <a:spLocks/>
          </p:cNvSpPr>
          <p:nvPr/>
        </p:nvSpPr>
        <p:spPr bwMode="auto">
          <a:xfrm>
            <a:off x="2581275" y="1697364"/>
            <a:ext cx="71438" cy="449262"/>
          </a:xfrm>
          <a:custGeom>
            <a:avLst/>
            <a:gdLst>
              <a:gd name="T0" fmla="*/ 43 w 43"/>
              <a:gd name="T1" fmla="*/ 0 h 338"/>
              <a:gd name="T2" fmla="*/ 43 w 43"/>
              <a:gd name="T3" fmla="*/ 338 h 338"/>
              <a:gd name="T4" fmla="*/ 0 w 43"/>
              <a:gd name="T5" fmla="*/ 338 h 338"/>
              <a:gd name="T6" fmla="*/ 0 w 43"/>
              <a:gd name="T7" fmla="*/ 1 h 338"/>
              <a:gd name="T8" fmla="*/ 43 w 43"/>
              <a:gd name="T9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338">
                <a:moveTo>
                  <a:pt x="43" y="0"/>
                </a:moveTo>
                <a:lnTo>
                  <a:pt x="43" y="338"/>
                </a:lnTo>
                <a:lnTo>
                  <a:pt x="0" y="338"/>
                </a:lnTo>
                <a:lnTo>
                  <a:pt x="0" y="1"/>
                </a:lnTo>
                <a:lnTo>
                  <a:pt x="43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72" name="Freeform 270"/>
          <p:cNvSpPr>
            <a:spLocks/>
          </p:cNvSpPr>
          <p:nvPr/>
        </p:nvSpPr>
        <p:spPr bwMode="auto">
          <a:xfrm>
            <a:off x="3017838" y="1835476"/>
            <a:ext cx="355600" cy="414338"/>
          </a:xfrm>
          <a:custGeom>
            <a:avLst/>
            <a:gdLst>
              <a:gd name="T0" fmla="*/ 178 w 216"/>
              <a:gd name="T1" fmla="*/ 0 h 312"/>
              <a:gd name="T2" fmla="*/ 216 w 216"/>
              <a:gd name="T3" fmla="*/ 21 h 312"/>
              <a:gd name="T4" fmla="*/ 38 w 216"/>
              <a:gd name="T5" fmla="*/ 312 h 312"/>
              <a:gd name="T6" fmla="*/ 0 w 216"/>
              <a:gd name="T7" fmla="*/ 291 h 312"/>
              <a:gd name="T8" fmla="*/ 178 w 216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12">
                <a:moveTo>
                  <a:pt x="178" y="0"/>
                </a:moveTo>
                <a:lnTo>
                  <a:pt x="216" y="21"/>
                </a:lnTo>
                <a:lnTo>
                  <a:pt x="38" y="312"/>
                </a:lnTo>
                <a:lnTo>
                  <a:pt x="0" y="291"/>
                </a:lnTo>
                <a:lnTo>
                  <a:pt x="17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73" name="Freeform 271"/>
          <p:cNvSpPr>
            <a:spLocks/>
          </p:cNvSpPr>
          <p:nvPr/>
        </p:nvSpPr>
        <p:spPr bwMode="auto">
          <a:xfrm>
            <a:off x="3017838" y="1835476"/>
            <a:ext cx="355600" cy="414338"/>
          </a:xfrm>
          <a:custGeom>
            <a:avLst/>
            <a:gdLst>
              <a:gd name="T0" fmla="*/ 178 w 216"/>
              <a:gd name="T1" fmla="*/ 0 h 312"/>
              <a:gd name="T2" fmla="*/ 216 w 216"/>
              <a:gd name="T3" fmla="*/ 21 h 312"/>
              <a:gd name="T4" fmla="*/ 38 w 216"/>
              <a:gd name="T5" fmla="*/ 312 h 312"/>
              <a:gd name="T6" fmla="*/ 0 w 216"/>
              <a:gd name="T7" fmla="*/ 291 h 312"/>
              <a:gd name="T8" fmla="*/ 178 w 216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12">
                <a:moveTo>
                  <a:pt x="178" y="0"/>
                </a:moveTo>
                <a:lnTo>
                  <a:pt x="216" y="21"/>
                </a:lnTo>
                <a:lnTo>
                  <a:pt x="38" y="312"/>
                </a:lnTo>
                <a:lnTo>
                  <a:pt x="0" y="291"/>
                </a:lnTo>
                <a:lnTo>
                  <a:pt x="17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74" name="Freeform 272"/>
          <p:cNvSpPr>
            <a:spLocks/>
          </p:cNvSpPr>
          <p:nvPr/>
        </p:nvSpPr>
        <p:spPr bwMode="auto">
          <a:xfrm>
            <a:off x="3322638" y="1968826"/>
            <a:ext cx="350837" cy="415925"/>
          </a:xfrm>
          <a:custGeom>
            <a:avLst/>
            <a:gdLst>
              <a:gd name="T0" fmla="*/ 0 w 214"/>
              <a:gd name="T1" fmla="*/ 291 h 312"/>
              <a:gd name="T2" fmla="*/ 177 w 214"/>
              <a:gd name="T3" fmla="*/ 0 h 312"/>
              <a:gd name="T4" fmla="*/ 214 w 214"/>
              <a:gd name="T5" fmla="*/ 19 h 312"/>
              <a:gd name="T6" fmla="*/ 38 w 214"/>
              <a:gd name="T7" fmla="*/ 312 h 312"/>
              <a:gd name="T8" fmla="*/ 0 w 214"/>
              <a:gd name="T9" fmla="*/ 29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0" y="291"/>
                </a:moveTo>
                <a:lnTo>
                  <a:pt x="177" y="0"/>
                </a:lnTo>
                <a:lnTo>
                  <a:pt x="214" y="19"/>
                </a:lnTo>
                <a:lnTo>
                  <a:pt x="38" y="312"/>
                </a:lnTo>
                <a:lnTo>
                  <a:pt x="0" y="2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75" name="Freeform 273"/>
          <p:cNvSpPr>
            <a:spLocks/>
          </p:cNvSpPr>
          <p:nvPr/>
        </p:nvSpPr>
        <p:spPr bwMode="auto">
          <a:xfrm>
            <a:off x="3322638" y="1968826"/>
            <a:ext cx="350837" cy="415925"/>
          </a:xfrm>
          <a:custGeom>
            <a:avLst/>
            <a:gdLst>
              <a:gd name="T0" fmla="*/ 0 w 214"/>
              <a:gd name="T1" fmla="*/ 291 h 312"/>
              <a:gd name="T2" fmla="*/ 177 w 214"/>
              <a:gd name="T3" fmla="*/ 0 h 312"/>
              <a:gd name="T4" fmla="*/ 214 w 214"/>
              <a:gd name="T5" fmla="*/ 19 h 312"/>
              <a:gd name="T6" fmla="*/ 38 w 214"/>
              <a:gd name="T7" fmla="*/ 312 h 312"/>
              <a:gd name="T8" fmla="*/ 0 w 214"/>
              <a:gd name="T9" fmla="*/ 29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0" y="291"/>
                </a:moveTo>
                <a:lnTo>
                  <a:pt x="177" y="0"/>
                </a:lnTo>
                <a:lnTo>
                  <a:pt x="214" y="19"/>
                </a:lnTo>
                <a:lnTo>
                  <a:pt x="38" y="312"/>
                </a:lnTo>
                <a:lnTo>
                  <a:pt x="0" y="29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76" name="Freeform 274"/>
          <p:cNvSpPr>
            <a:spLocks/>
          </p:cNvSpPr>
          <p:nvPr/>
        </p:nvSpPr>
        <p:spPr bwMode="auto">
          <a:xfrm>
            <a:off x="3409950" y="2006926"/>
            <a:ext cx="352425" cy="414338"/>
          </a:xfrm>
          <a:custGeom>
            <a:avLst/>
            <a:gdLst>
              <a:gd name="T0" fmla="*/ 214 w 214"/>
              <a:gd name="T1" fmla="*/ 21 h 312"/>
              <a:gd name="T2" fmla="*/ 177 w 214"/>
              <a:gd name="T3" fmla="*/ 0 h 312"/>
              <a:gd name="T4" fmla="*/ 0 w 214"/>
              <a:gd name="T5" fmla="*/ 293 h 312"/>
              <a:gd name="T6" fmla="*/ 37 w 214"/>
              <a:gd name="T7" fmla="*/ 312 h 312"/>
              <a:gd name="T8" fmla="*/ 214 w 214"/>
              <a:gd name="T9" fmla="*/ 2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214" y="21"/>
                </a:moveTo>
                <a:lnTo>
                  <a:pt x="177" y="0"/>
                </a:lnTo>
                <a:lnTo>
                  <a:pt x="0" y="293"/>
                </a:lnTo>
                <a:lnTo>
                  <a:pt x="37" y="312"/>
                </a:lnTo>
                <a:lnTo>
                  <a:pt x="214" y="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77" name="Freeform 275"/>
          <p:cNvSpPr>
            <a:spLocks/>
          </p:cNvSpPr>
          <p:nvPr/>
        </p:nvSpPr>
        <p:spPr bwMode="auto">
          <a:xfrm>
            <a:off x="3409950" y="2006926"/>
            <a:ext cx="352425" cy="414338"/>
          </a:xfrm>
          <a:custGeom>
            <a:avLst/>
            <a:gdLst>
              <a:gd name="T0" fmla="*/ 214 w 214"/>
              <a:gd name="T1" fmla="*/ 21 h 312"/>
              <a:gd name="T2" fmla="*/ 177 w 214"/>
              <a:gd name="T3" fmla="*/ 0 h 312"/>
              <a:gd name="T4" fmla="*/ 0 w 214"/>
              <a:gd name="T5" fmla="*/ 293 h 312"/>
              <a:gd name="T6" fmla="*/ 37 w 214"/>
              <a:gd name="T7" fmla="*/ 312 h 312"/>
              <a:gd name="T8" fmla="*/ 214 w 214"/>
              <a:gd name="T9" fmla="*/ 21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12">
                <a:moveTo>
                  <a:pt x="214" y="21"/>
                </a:moveTo>
                <a:lnTo>
                  <a:pt x="177" y="0"/>
                </a:lnTo>
                <a:lnTo>
                  <a:pt x="0" y="293"/>
                </a:lnTo>
                <a:lnTo>
                  <a:pt x="37" y="312"/>
                </a:lnTo>
                <a:lnTo>
                  <a:pt x="214" y="2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78" name="Rectangle 276"/>
          <p:cNvSpPr>
            <a:spLocks noChangeArrowheads="1"/>
          </p:cNvSpPr>
          <p:nvPr/>
        </p:nvSpPr>
        <p:spPr bwMode="auto">
          <a:xfrm>
            <a:off x="4130675" y="2110114"/>
            <a:ext cx="71438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79" name="Rectangle 277"/>
          <p:cNvSpPr>
            <a:spLocks noChangeArrowheads="1"/>
          </p:cNvSpPr>
          <p:nvPr/>
        </p:nvSpPr>
        <p:spPr bwMode="auto">
          <a:xfrm>
            <a:off x="4130675" y="2110114"/>
            <a:ext cx="71438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80" name="Rectangle 278"/>
          <p:cNvSpPr>
            <a:spLocks noChangeArrowheads="1"/>
          </p:cNvSpPr>
          <p:nvPr/>
        </p:nvSpPr>
        <p:spPr bwMode="auto">
          <a:xfrm>
            <a:off x="4232275" y="2110114"/>
            <a:ext cx="84138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81" name="Rectangle 279"/>
          <p:cNvSpPr>
            <a:spLocks noChangeArrowheads="1"/>
          </p:cNvSpPr>
          <p:nvPr/>
        </p:nvSpPr>
        <p:spPr bwMode="auto">
          <a:xfrm>
            <a:off x="4232275" y="2110114"/>
            <a:ext cx="84138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82" name="Rectangle 280"/>
          <p:cNvSpPr>
            <a:spLocks noChangeArrowheads="1"/>
          </p:cNvSpPr>
          <p:nvPr/>
        </p:nvSpPr>
        <p:spPr bwMode="auto">
          <a:xfrm>
            <a:off x="4348163" y="2110114"/>
            <a:ext cx="71437" cy="449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83" name="Rectangle 281"/>
          <p:cNvSpPr>
            <a:spLocks noChangeArrowheads="1"/>
          </p:cNvSpPr>
          <p:nvPr/>
        </p:nvSpPr>
        <p:spPr bwMode="auto">
          <a:xfrm>
            <a:off x="4348163" y="2110114"/>
            <a:ext cx="71437" cy="4492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84" name="Freeform 282"/>
          <p:cNvSpPr>
            <a:spLocks/>
          </p:cNvSpPr>
          <p:nvPr/>
        </p:nvSpPr>
        <p:spPr bwMode="auto">
          <a:xfrm>
            <a:off x="3109913" y="1875164"/>
            <a:ext cx="349250" cy="414337"/>
          </a:xfrm>
          <a:custGeom>
            <a:avLst/>
            <a:gdLst>
              <a:gd name="T0" fmla="*/ 213 w 213"/>
              <a:gd name="T1" fmla="*/ 19 h 312"/>
              <a:gd name="T2" fmla="*/ 37 w 213"/>
              <a:gd name="T3" fmla="*/ 312 h 312"/>
              <a:gd name="T4" fmla="*/ 0 w 213"/>
              <a:gd name="T5" fmla="*/ 291 h 312"/>
              <a:gd name="T6" fmla="*/ 176 w 213"/>
              <a:gd name="T7" fmla="*/ 0 h 312"/>
              <a:gd name="T8" fmla="*/ 213 w 213"/>
              <a:gd name="T9" fmla="*/ 1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" h="312">
                <a:moveTo>
                  <a:pt x="213" y="19"/>
                </a:moveTo>
                <a:lnTo>
                  <a:pt x="37" y="312"/>
                </a:lnTo>
                <a:lnTo>
                  <a:pt x="0" y="291"/>
                </a:lnTo>
                <a:lnTo>
                  <a:pt x="176" y="0"/>
                </a:lnTo>
                <a:lnTo>
                  <a:pt x="213" y="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85" name="Freeform 283"/>
          <p:cNvSpPr>
            <a:spLocks/>
          </p:cNvSpPr>
          <p:nvPr/>
        </p:nvSpPr>
        <p:spPr bwMode="auto">
          <a:xfrm>
            <a:off x="3109913" y="1875164"/>
            <a:ext cx="349250" cy="414337"/>
          </a:xfrm>
          <a:custGeom>
            <a:avLst/>
            <a:gdLst>
              <a:gd name="T0" fmla="*/ 213 w 213"/>
              <a:gd name="T1" fmla="*/ 19 h 312"/>
              <a:gd name="T2" fmla="*/ 37 w 213"/>
              <a:gd name="T3" fmla="*/ 312 h 312"/>
              <a:gd name="T4" fmla="*/ 0 w 213"/>
              <a:gd name="T5" fmla="*/ 291 h 312"/>
              <a:gd name="T6" fmla="*/ 176 w 213"/>
              <a:gd name="T7" fmla="*/ 0 h 312"/>
              <a:gd name="T8" fmla="*/ 213 w 213"/>
              <a:gd name="T9" fmla="*/ 1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" h="312">
                <a:moveTo>
                  <a:pt x="213" y="19"/>
                </a:moveTo>
                <a:lnTo>
                  <a:pt x="37" y="312"/>
                </a:lnTo>
                <a:lnTo>
                  <a:pt x="0" y="291"/>
                </a:lnTo>
                <a:lnTo>
                  <a:pt x="176" y="0"/>
                </a:lnTo>
                <a:lnTo>
                  <a:pt x="213" y="1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86" name="Freeform 284"/>
          <p:cNvSpPr>
            <a:spLocks/>
          </p:cNvSpPr>
          <p:nvPr/>
        </p:nvSpPr>
        <p:spPr bwMode="auto">
          <a:xfrm>
            <a:off x="3516313" y="1959301"/>
            <a:ext cx="601662" cy="685800"/>
          </a:xfrm>
          <a:custGeom>
            <a:avLst/>
            <a:gdLst>
              <a:gd name="T0" fmla="*/ 0 w 367"/>
              <a:gd name="T1" fmla="*/ 443 h 515"/>
              <a:gd name="T2" fmla="*/ 4 w 367"/>
              <a:gd name="T3" fmla="*/ 444 h 515"/>
              <a:gd name="T4" fmla="*/ 11 w 367"/>
              <a:gd name="T5" fmla="*/ 447 h 515"/>
              <a:gd name="T6" fmla="*/ 30 w 367"/>
              <a:gd name="T7" fmla="*/ 454 h 515"/>
              <a:gd name="T8" fmla="*/ 51 w 367"/>
              <a:gd name="T9" fmla="*/ 463 h 515"/>
              <a:gd name="T10" fmla="*/ 73 w 367"/>
              <a:gd name="T11" fmla="*/ 471 h 515"/>
              <a:gd name="T12" fmla="*/ 91 w 367"/>
              <a:gd name="T13" fmla="*/ 477 h 515"/>
              <a:gd name="T14" fmla="*/ 107 w 367"/>
              <a:gd name="T15" fmla="*/ 484 h 515"/>
              <a:gd name="T16" fmla="*/ 126 w 367"/>
              <a:gd name="T17" fmla="*/ 489 h 515"/>
              <a:gd name="T18" fmla="*/ 144 w 367"/>
              <a:gd name="T19" fmla="*/ 494 h 515"/>
              <a:gd name="T20" fmla="*/ 176 w 367"/>
              <a:gd name="T21" fmla="*/ 501 h 515"/>
              <a:gd name="T22" fmla="*/ 194 w 367"/>
              <a:gd name="T23" fmla="*/ 505 h 515"/>
              <a:gd name="T24" fmla="*/ 205 w 367"/>
              <a:gd name="T25" fmla="*/ 507 h 515"/>
              <a:gd name="T26" fmla="*/ 215 w 367"/>
              <a:gd name="T27" fmla="*/ 509 h 515"/>
              <a:gd name="T28" fmla="*/ 237 w 367"/>
              <a:gd name="T29" fmla="*/ 511 h 515"/>
              <a:gd name="T30" fmla="*/ 256 w 367"/>
              <a:gd name="T31" fmla="*/ 514 h 515"/>
              <a:gd name="T32" fmla="*/ 274 w 367"/>
              <a:gd name="T33" fmla="*/ 514 h 515"/>
              <a:gd name="T34" fmla="*/ 291 w 367"/>
              <a:gd name="T35" fmla="*/ 515 h 515"/>
              <a:gd name="T36" fmla="*/ 298 w 367"/>
              <a:gd name="T37" fmla="*/ 515 h 515"/>
              <a:gd name="T38" fmla="*/ 300 w 367"/>
              <a:gd name="T39" fmla="*/ 515 h 515"/>
              <a:gd name="T40" fmla="*/ 302 w 367"/>
              <a:gd name="T41" fmla="*/ 515 h 515"/>
              <a:gd name="T42" fmla="*/ 313 w 367"/>
              <a:gd name="T43" fmla="*/ 446 h 515"/>
              <a:gd name="T44" fmla="*/ 322 w 367"/>
              <a:gd name="T45" fmla="*/ 383 h 515"/>
              <a:gd name="T46" fmla="*/ 331 w 367"/>
              <a:gd name="T47" fmla="*/ 321 h 515"/>
              <a:gd name="T48" fmla="*/ 339 w 367"/>
              <a:gd name="T49" fmla="*/ 264 h 515"/>
              <a:gd name="T50" fmla="*/ 353 w 367"/>
              <a:gd name="T51" fmla="*/ 153 h 515"/>
              <a:gd name="T52" fmla="*/ 367 w 367"/>
              <a:gd name="T53" fmla="*/ 43 h 515"/>
              <a:gd name="T54" fmla="*/ 365 w 367"/>
              <a:gd name="T55" fmla="*/ 43 h 515"/>
              <a:gd name="T56" fmla="*/ 360 w 367"/>
              <a:gd name="T57" fmla="*/ 45 h 515"/>
              <a:gd name="T58" fmla="*/ 349 w 367"/>
              <a:gd name="T59" fmla="*/ 45 h 515"/>
              <a:gd name="T60" fmla="*/ 332 w 367"/>
              <a:gd name="T61" fmla="*/ 46 h 515"/>
              <a:gd name="T62" fmla="*/ 318 w 367"/>
              <a:gd name="T63" fmla="*/ 45 h 515"/>
              <a:gd name="T64" fmla="*/ 303 w 367"/>
              <a:gd name="T65" fmla="*/ 45 h 515"/>
              <a:gd name="T66" fmla="*/ 296 w 367"/>
              <a:gd name="T67" fmla="*/ 43 h 515"/>
              <a:gd name="T68" fmla="*/ 285 w 367"/>
              <a:gd name="T69" fmla="*/ 41 h 515"/>
              <a:gd name="T70" fmla="*/ 264 w 367"/>
              <a:gd name="T71" fmla="*/ 35 h 515"/>
              <a:gd name="T72" fmla="*/ 245 w 367"/>
              <a:gd name="T73" fmla="*/ 28 h 515"/>
              <a:gd name="T74" fmla="*/ 235 w 367"/>
              <a:gd name="T75" fmla="*/ 24 h 515"/>
              <a:gd name="T76" fmla="*/ 226 w 367"/>
              <a:gd name="T77" fmla="*/ 20 h 515"/>
              <a:gd name="T78" fmla="*/ 219 w 367"/>
              <a:gd name="T79" fmla="*/ 16 h 515"/>
              <a:gd name="T80" fmla="*/ 212 w 367"/>
              <a:gd name="T81" fmla="*/ 12 h 515"/>
              <a:gd name="T82" fmla="*/ 206 w 367"/>
              <a:gd name="T83" fmla="*/ 8 h 515"/>
              <a:gd name="T84" fmla="*/ 200 w 367"/>
              <a:gd name="T85" fmla="*/ 4 h 515"/>
              <a:gd name="T86" fmla="*/ 197 w 367"/>
              <a:gd name="T87" fmla="*/ 3 h 515"/>
              <a:gd name="T88" fmla="*/ 194 w 367"/>
              <a:gd name="T89" fmla="*/ 0 h 515"/>
              <a:gd name="T90" fmla="*/ 153 w 367"/>
              <a:gd name="T91" fmla="*/ 93 h 515"/>
              <a:gd name="T92" fmla="*/ 103 w 367"/>
              <a:gd name="T93" fmla="*/ 206 h 515"/>
              <a:gd name="T94" fmla="*/ 49 w 367"/>
              <a:gd name="T95" fmla="*/ 326 h 515"/>
              <a:gd name="T96" fmla="*/ 0 w 367"/>
              <a:gd name="T97" fmla="*/ 443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67" h="515">
                <a:moveTo>
                  <a:pt x="0" y="443"/>
                </a:moveTo>
                <a:lnTo>
                  <a:pt x="4" y="444"/>
                </a:lnTo>
                <a:lnTo>
                  <a:pt x="11" y="447"/>
                </a:lnTo>
                <a:lnTo>
                  <a:pt x="30" y="454"/>
                </a:lnTo>
                <a:lnTo>
                  <a:pt x="51" y="463"/>
                </a:lnTo>
                <a:lnTo>
                  <a:pt x="73" y="471"/>
                </a:lnTo>
                <a:lnTo>
                  <a:pt x="91" y="477"/>
                </a:lnTo>
                <a:lnTo>
                  <a:pt x="107" y="484"/>
                </a:lnTo>
                <a:lnTo>
                  <a:pt x="126" y="489"/>
                </a:lnTo>
                <a:lnTo>
                  <a:pt x="144" y="494"/>
                </a:lnTo>
                <a:lnTo>
                  <a:pt x="176" y="501"/>
                </a:lnTo>
                <a:lnTo>
                  <a:pt x="194" y="505"/>
                </a:lnTo>
                <a:lnTo>
                  <a:pt x="205" y="507"/>
                </a:lnTo>
                <a:lnTo>
                  <a:pt x="215" y="509"/>
                </a:lnTo>
                <a:lnTo>
                  <a:pt x="237" y="511"/>
                </a:lnTo>
                <a:lnTo>
                  <a:pt x="256" y="514"/>
                </a:lnTo>
                <a:lnTo>
                  <a:pt x="274" y="514"/>
                </a:lnTo>
                <a:lnTo>
                  <a:pt x="291" y="515"/>
                </a:lnTo>
                <a:lnTo>
                  <a:pt x="298" y="515"/>
                </a:lnTo>
                <a:lnTo>
                  <a:pt x="300" y="515"/>
                </a:lnTo>
                <a:lnTo>
                  <a:pt x="302" y="515"/>
                </a:lnTo>
                <a:lnTo>
                  <a:pt x="313" y="446"/>
                </a:lnTo>
                <a:lnTo>
                  <a:pt x="322" y="383"/>
                </a:lnTo>
                <a:lnTo>
                  <a:pt x="331" y="321"/>
                </a:lnTo>
                <a:lnTo>
                  <a:pt x="339" y="264"/>
                </a:lnTo>
                <a:lnTo>
                  <a:pt x="353" y="153"/>
                </a:lnTo>
                <a:lnTo>
                  <a:pt x="367" y="43"/>
                </a:lnTo>
                <a:lnTo>
                  <a:pt x="365" y="43"/>
                </a:lnTo>
                <a:lnTo>
                  <a:pt x="360" y="45"/>
                </a:lnTo>
                <a:lnTo>
                  <a:pt x="349" y="45"/>
                </a:lnTo>
                <a:lnTo>
                  <a:pt x="332" y="46"/>
                </a:lnTo>
                <a:lnTo>
                  <a:pt x="318" y="45"/>
                </a:lnTo>
                <a:lnTo>
                  <a:pt x="303" y="45"/>
                </a:lnTo>
                <a:lnTo>
                  <a:pt x="296" y="43"/>
                </a:lnTo>
                <a:lnTo>
                  <a:pt x="285" y="41"/>
                </a:lnTo>
                <a:lnTo>
                  <a:pt x="264" y="35"/>
                </a:lnTo>
                <a:lnTo>
                  <a:pt x="245" y="28"/>
                </a:lnTo>
                <a:lnTo>
                  <a:pt x="235" y="24"/>
                </a:lnTo>
                <a:lnTo>
                  <a:pt x="226" y="20"/>
                </a:lnTo>
                <a:lnTo>
                  <a:pt x="219" y="16"/>
                </a:lnTo>
                <a:lnTo>
                  <a:pt x="212" y="12"/>
                </a:lnTo>
                <a:lnTo>
                  <a:pt x="206" y="8"/>
                </a:lnTo>
                <a:lnTo>
                  <a:pt x="200" y="4"/>
                </a:lnTo>
                <a:lnTo>
                  <a:pt x="197" y="3"/>
                </a:lnTo>
                <a:lnTo>
                  <a:pt x="194" y="0"/>
                </a:lnTo>
                <a:lnTo>
                  <a:pt x="153" y="93"/>
                </a:lnTo>
                <a:lnTo>
                  <a:pt x="103" y="206"/>
                </a:lnTo>
                <a:lnTo>
                  <a:pt x="49" y="326"/>
                </a:lnTo>
                <a:lnTo>
                  <a:pt x="0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87" name="Freeform 285"/>
          <p:cNvSpPr>
            <a:spLocks/>
          </p:cNvSpPr>
          <p:nvPr/>
        </p:nvSpPr>
        <p:spPr bwMode="auto">
          <a:xfrm>
            <a:off x="3516313" y="1959301"/>
            <a:ext cx="601662" cy="685800"/>
          </a:xfrm>
          <a:custGeom>
            <a:avLst/>
            <a:gdLst>
              <a:gd name="T0" fmla="*/ 2 w 367"/>
              <a:gd name="T1" fmla="*/ 444 h 515"/>
              <a:gd name="T2" fmla="*/ 16 w 367"/>
              <a:gd name="T3" fmla="*/ 450 h 515"/>
              <a:gd name="T4" fmla="*/ 30 w 367"/>
              <a:gd name="T5" fmla="*/ 454 h 515"/>
              <a:gd name="T6" fmla="*/ 45 w 367"/>
              <a:gd name="T7" fmla="*/ 460 h 515"/>
              <a:gd name="T8" fmla="*/ 62 w 367"/>
              <a:gd name="T9" fmla="*/ 467 h 515"/>
              <a:gd name="T10" fmla="*/ 77 w 367"/>
              <a:gd name="T11" fmla="*/ 472 h 515"/>
              <a:gd name="T12" fmla="*/ 91 w 367"/>
              <a:gd name="T13" fmla="*/ 477 h 515"/>
              <a:gd name="T14" fmla="*/ 103 w 367"/>
              <a:gd name="T15" fmla="*/ 482 h 515"/>
              <a:gd name="T16" fmla="*/ 117 w 367"/>
              <a:gd name="T17" fmla="*/ 486 h 515"/>
              <a:gd name="T18" fmla="*/ 131 w 367"/>
              <a:gd name="T19" fmla="*/ 492 h 515"/>
              <a:gd name="T20" fmla="*/ 144 w 367"/>
              <a:gd name="T21" fmla="*/ 494 h 515"/>
              <a:gd name="T22" fmla="*/ 155 w 367"/>
              <a:gd name="T23" fmla="*/ 497 h 515"/>
              <a:gd name="T24" fmla="*/ 168 w 367"/>
              <a:gd name="T25" fmla="*/ 500 h 515"/>
              <a:gd name="T26" fmla="*/ 180 w 367"/>
              <a:gd name="T27" fmla="*/ 502 h 515"/>
              <a:gd name="T28" fmla="*/ 195 w 367"/>
              <a:gd name="T29" fmla="*/ 505 h 515"/>
              <a:gd name="T30" fmla="*/ 211 w 367"/>
              <a:gd name="T31" fmla="*/ 507 h 515"/>
              <a:gd name="T32" fmla="*/ 226 w 367"/>
              <a:gd name="T33" fmla="*/ 510 h 515"/>
              <a:gd name="T34" fmla="*/ 241 w 367"/>
              <a:gd name="T35" fmla="*/ 511 h 515"/>
              <a:gd name="T36" fmla="*/ 256 w 367"/>
              <a:gd name="T37" fmla="*/ 514 h 515"/>
              <a:gd name="T38" fmla="*/ 269 w 367"/>
              <a:gd name="T39" fmla="*/ 514 h 515"/>
              <a:gd name="T40" fmla="*/ 282 w 367"/>
              <a:gd name="T41" fmla="*/ 515 h 515"/>
              <a:gd name="T42" fmla="*/ 292 w 367"/>
              <a:gd name="T43" fmla="*/ 515 h 515"/>
              <a:gd name="T44" fmla="*/ 298 w 367"/>
              <a:gd name="T45" fmla="*/ 515 h 515"/>
              <a:gd name="T46" fmla="*/ 302 w 367"/>
              <a:gd name="T47" fmla="*/ 515 h 515"/>
              <a:gd name="T48" fmla="*/ 331 w 367"/>
              <a:gd name="T49" fmla="*/ 321 h 515"/>
              <a:gd name="T50" fmla="*/ 353 w 367"/>
              <a:gd name="T51" fmla="*/ 153 h 515"/>
              <a:gd name="T52" fmla="*/ 365 w 367"/>
              <a:gd name="T53" fmla="*/ 43 h 515"/>
              <a:gd name="T54" fmla="*/ 357 w 367"/>
              <a:gd name="T55" fmla="*/ 45 h 515"/>
              <a:gd name="T56" fmla="*/ 349 w 367"/>
              <a:gd name="T57" fmla="*/ 45 h 515"/>
              <a:gd name="T58" fmla="*/ 342 w 367"/>
              <a:gd name="T59" fmla="*/ 46 h 515"/>
              <a:gd name="T60" fmla="*/ 336 w 367"/>
              <a:gd name="T61" fmla="*/ 46 h 515"/>
              <a:gd name="T62" fmla="*/ 331 w 367"/>
              <a:gd name="T63" fmla="*/ 46 h 515"/>
              <a:gd name="T64" fmla="*/ 325 w 367"/>
              <a:gd name="T65" fmla="*/ 46 h 515"/>
              <a:gd name="T66" fmla="*/ 320 w 367"/>
              <a:gd name="T67" fmla="*/ 45 h 515"/>
              <a:gd name="T68" fmla="*/ 314 w 367"/>
              <a:gd name="T69" fmla="*/ 45 h 515"/>
              <a:gd name="T70" fmla="*/ 309 w 367"/>
              <a:gd name="T71" fmla="*/ 45 h 515"/>
              <a:gd name="T72" fmla="*/ 303 w 367"/>
              <a:gd name="T73" fmla="*/ 45 h 515"/>
              <a:gd name="T74" fmla="*/ 298 w 367"/>
              <a:gd name="T75" fmla="*/ 43 h 515"/>
              <a:gd name="T76" fmla="*/ 292 w 367"/>
              <a:gd name="T77" fmla="*/ 43 h 515"/>
              <a:gd name="T78" fmla="*/ 282 w 367"/>
              <a:gd name="T79" fmla="*/ 41 h 515"/>
              <a:gd name="T80" fmla="*/ 275 w 367"/>
              <a:gd name="T81" fmla="*/ 39 h 515"/>
              <a:gd name="T82" fmla="*/ 267 w 367"/>
              <a:gd name="T83" fmla="*/ 35 h 515"/>
              <a:gd name="T84" fmla="*/ 260 w 367"/>
              <a:gd name="T85" fmla="*/ 34 h 515"/>
              <a:gd name="T86" fmla="*/ 253 w 367"/>
              <a:gd name="T87" fmla="*/ 32 h 515"/>
              <a:gd name="T88" fmla="*/ 245 w 367"/>
              <a:gd name="T89" fmla="*/ 28 h 515"/>
              <a:gd name="T90" fmla="*/ 237 w 367"/>
              <a:gd name="T91" fmla="*/ 25 h 515"/>
              <a:gd name="T92" fmla="*/ 230 w 367"/>
              <a:gd name="T93" fmla="*/ 21 h 515"/>
              <a:gd name="T94" fmla="*/ 223 w 367"/>
              <a:gd name="T95" fmla="*/ 18 h 515"/>
              <a:gd name="T96" fmla="*/ 219 w 367"/>
              <a:gd name="T97" fmla="*/ 16 h 515"/>
              <a:gd name="T98" fmla="*/ 213 w 367"/>
              <a:gd name="T99" fmla="*/ 13 h 515"/>
              <a:gd name="T100" fmla="*/ 209 w 367"/>
              <a:gd name="T101" fmla="*/ 11 h 515"/>
              <a:gd name="T102" fmla="*/ 204 w 367"/>
              <a:gd name="T103" fmla="*/ 7 h 515"/>
              <a:gd name="T104" fmla="*/ 200 w 367"/>
              <a:gd name="T105" fmla="*/ 4 h 515"/>
              <a:gd name="T106" fmla="*/ 195 w 367"/>
              <a:gd name="T107" fmla="*/ 1 h 515"/>
              <a:gd name="T108" fmla="*/ 153 w 367"/>
              <a:gd name="T109" fmla="*/ 93 h 515"/>
              <a:gd name="T110" fmla="*/ 77 w 367"/>
              <a:gd name="T111" fmla="*/ 266 h 515"/>
              <a:gd name="T112" fmla="*/ 0 w 367"/>
              <a:gd name="T113" fmla="*/ 443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67" h="515">
                <a:moveTo>
                  <a:pt x="0" y="443"/>
                </a:moveTo>
                <a:lnTo>
                  <a:pt x="1" y="443"/>
                </a:lnTo>
                <a:lnTo>
                  <a:pt x="2" y="444"/>
                </a:lnTo>
                <a:lnTo>
                  <a:pt x="6" y="446"/>
                </a:lnTo>
                <a:lnTo>
                  <a:pt x="11" y="447"/>
                </a:lnTo>
                <a:lnTo>
                  <a:pt x="16" y="450"/>
                </a:lnTo>
                <a:lnTo>
                  <a:pt x="20" y="451"/>
                </a:lnTo>
                <a:lnTo>
                  <a:pt x="26" y="452"/>
                </a:lnTo>
                <a:lnTo>
                  <a:pt x="30" y="454"/>
                </a:lnTo>
                <a:lnTo>
                  <a:pt x="34" y="456"/>
                </a:lnTo>
                <a:lnTo>
                  <a:pt x="40" y="459"/>
                </a:lnTo>
                <a:lnTo>
                  <a:pt x="45" y="460"/>
                </a:lnTo>
                <a:lnTo>
                  <a:pt x="51" y="463"/>
                </a:lnTo>
                <a:lnTo>
                  <a:pt x="56" y="464"/>
                </a:lnTo>
                <a:lnTo>
                  <a:pt x="62" y="467"/>
                </a:lnTo>
                <a:lnTo>
                  <a:pt x="67" y="468"/>
                </a:lnTo>
                <a:lnTo>
                  <a:pt x="73" y="471"/>
                </a:lnTo>
                <a:lnTo>
                  <a:pt x="77" y="472"/>
                </a:lnTo>
                <a:lnTo>
                  <a:pt x="81" y="473"/>
                </a:lnTo>
                <a:lnTo>
                  <a:pt x="86" y="476"/>
                </a:lnTo>
                <a:lnTo>
                  <a:pt x="91" y="477"/>
                </a:lnTo>
                <a:lnTo>
                  <a:pt x="95" y="479"/>
                </a:lnTo>
                <a:lnTo>
                  <a:pt x="99" y="481"/>
                </a:lnTo>
                <a:lnTo>
                  <a:pt x="103" y="482"/>
                </a:lnTo>
                <a:lnTo>
                  <a:pt x="107" y="484"/>
                </a:lnTo>
                <a:lnTo>
                  <a:pt x="113" y="485"/>
                </a:lnTo>
                <a:lnTo>
                  <a:pt x="117" y="486"/>
                </a:lnTo>
                <a:lnTo>
                  <a:pt x="122" y="488"/>
                </a:lnTo>
                <a:lnTo>
                  <a:pt x="126" y="490"/>
                </a:lnTo>
                <a:lnTo>
                  <a:pt x="131" y="492"/>
                </a:lnTo>
                <a:lnTo>
                  <a:pt x="136" y="493"/>
                </a:lnTo>
                <a:lnTo>
                  <a:pt x="140" y="493"/>
                </a:lnTo>
                <a:lnTo>
                  <a:pt x="144" y="494"/>
                </a:lnTo>
                <a:lnTo>
                  <a:pt x="149" y="496"/>
                </a:lnTo>
                <a:lnTo>
                  <a:pt x="153" y="497"/>
                </a:lnTo>
                <a:lnTo>
                  <a:pt x="155" y="497"/>
                </a:lnTo>
                <a:lnTo>
                  <a:pt x="160" y="498"/>
                </a:lnTo>
                <a:lnTo>
                  <a:pt x="164" y="498"/>
                </a:lnTo>
                <a:lnTo>
                  <a:pt x="168" y="500"/>
                </a:lnTo>
                <a:lnTo>
                  <a:pt x="172" y="501"/>
                </a:lnTo>
                <a:lnTo>
                  <a:pt x="176" y="501"/>
                </a:lnTo>
                <a:lnTo>
                  <a:pt x="180" y="502"/>
                </a:lnTo>
                <a:lnTo>
                  <a:pt x="184" y="503"/>
                </a:lnTo>
                <a:lnTo>
                  <a:pt x="190" y="505"/>
                </a:lnTo>
                <a:lnTo>
                  <a:pt x="195" y="505"/>
                </a:lnTo>
                <a:lnTo>
                  <a:pt x="200" y="506"/>
                </a:lnTo>
                <a:lnTo>
                  <a:pt x="205" y="507"/>
                </a:lnTo>
                <a:lnTo>
                  <a:pt x="211" y="507"/>
                </a:lnTo>
                <a:lnTo>
                  <a:pt x="215" y="509"/>
                </a:lnTo>
                <a:lnTo>
                  <a:pt x="220" y="509"/>
                </a:lnTo>
                <a:lnTo>
                  <a:pt x="226" y="510"/>
                </a:lnTo>
                <a:lnTo>
                  <a:pt x="231" y="510"/>
                </a:lnTo>
                <a:lnTo>
                  <a:pt x="235" y="511"/>
                </a:lnTo>
                <a:lnTo>
                  <a:pt x="241" y="511"/>
                </a:lnTo>
                <a:lnTo>
                  <a:pt x="247" y="513"/>
                </a:lnTo>
                <a:lnTo>
                  <a:pt x="252" y="513"/>
                </a:lnTo>
                <a:lnTo>
                  <a:pt x="256" y="514"/>
                </a:lnTo>
                <a:lnTo>
                  <a:pt x="260" y="514"/>
                </a:lnTo>
                <a:lnTo>
                  <a:pt x="264" y="514"/>
                </a:lnTo>
                <a:lnTo>
                  <a:pt x="269" y="514"/>
                </a:lnTo>
                <a:lnTo>
                  <a:pt x="273" y="514"/>
                </a:lnTo>
                <a:lnTo>
                  <a:pt x="278" y="514"/>
                </a:lnTo>
                <a:lnTo>
                  <a:pt x="282" y="515"/>
                </a:lnTo>
                <a:lnTo>
                  <a:pt x="287" y="515"/>
                </a:lnTo>
                <a:lnTo>
                  <a:pt x="291" y="515"/>
                </a:lnTo>
                <a:lnTo>
                  <a:pt x="292" y="515"/>
                </a:lnTo>
                <a:lnTo>
                  <a:pt x="293" y="515"/>
                </a:lnTo>
                <a:lnTo>
                  <a:pt x="295" y="515"/>
                </a:lnTo>
                <a:lnTo>
                  <a:pt x="298" y="515"/>
                </a:lnTo>
                <a:lnTo>
                  <a:pt x="299" y="515"/>
                </a:lnTo>
                <a:lnTo>
                  <a:pt x="300" y="515"/>
                </a:lnTo>
                <a:lnTo>
                  <a:pt x="302" y="515"/>
                </a:lnTo>
                <a:lnTo>
                  <a:pt x="313" y="446"/>
                </a:lnTo>
                <a:lnTo>
                  <a:pt x="322" y="382"/>
                </a:lnTo>
                <a:lnTo>
                  <a:pt x="331" y="321"/>
                </a:lnTo>
                <a:lnTo>
                  <a:pt x="339" y="264"/>
                </a:lnTo>
                <a:lnTo>
                  <a:pt x="346" y="208"/>
                </a:lnTo>
                <a:lnTo>
                  <a:pt x="353" y="153"/>
                </a:lnTo>
                <a:lnTo>
                  <a:pt x="360" y="98"/>
                </a:lnTo>
                <a:lnTo>
                  <a:pt x="367" y="43"/>
                </a:lnTo>
                <a:lnTo>
                  <a:pt x="365" y="43"/>
                </a:lnTo>
                <a:lnTo>
                  <a:pt x="362" y="43"/>
                </a:lnTo>
                <a:lnTo>
                  <a:pt x="360" y="45"/>
                </a:lnTo>
                <a:lnTo>
                  <a:pt x="357" y="45"/>
                </a:lnTo>
                <a:lnTo>
                  <a:pt x="353" y="45"/>
                </a:lnTo>
                <a:lnTo>
                  <a:pt x="350" y="45"/>
                </a:lnTo>
                <a:lnTo>
                  <a:pt x="349" y="45"/>
                </a:lnTo>
                <a:lnTo>
                  <a:pt x="346" y="45"/>
                </a:lnTo>
                <a:lnTo>
                  <a:pt x="344" y="45"/>
                </a:lnTo>
                <a:lnTo>
                  <a:pt x="342" y="46"/>
                </a:lnTo>
                <a:lnTo>
                  <a:pt x="340" y="46"/>
                </a:lnTo>
                <a:lnTo>
                  <a:pt x="338" y="46"/>
                </a:lnTo>
                <a:lnTo>
                  <a:pt x="336" y="46"/>
                </a:lnTo>
                <a:lnTo>
                  <a:pt x="333" y="46"/>
                </a:lnTo>
                <a:lnTo>
                  <a:pt x="332" y="46"/>
                </a:lnTo>
                <a:lnTo>
                  <a:pt x="331" y="46"/>
                </a:lnTo>
                <a:lnTo>
                  <a:pt x="328" y="46"/>
                </a:lnTo>
                <a:lnTo>
                  <a:pt x="327" y="46"/>
                </a:lnTo>
                <a:lnTo>
                  <a:pt x="325" y="46"/>
                </a:lnTo>
                <a:lnTo>
                  <a:pt x="324" y="46"/>
                </a:lnTo>
                <a:lnTo>
                  <a:pt x="321" y="45"/>
                </a:lnTo>
                <a:lnTo>
                  <a:pt x="320" y="45"/>
                </a:lnTo>
                <a:lnTo>
                  <a:pt x="318" y="45"/>
                </a:lnTo>
                <a:lnTo>
                  <a:pt x="315" y="45"/>
                </a:lnTo>
                <a:lnTo>
                  <a:pt x="314" y="45"/>
                </a:lnTo>
                <a:lnTo>
                  <a:pt x="313" y="45"/>
                </a:lnTo>
                <a:lnTo>
                  <a:pt x="311" y="45"/>
                </a:lnTo>
                <a:lnTo>
                  <a:pt x="309" y="45"/>
                </a:lnTo>
                <a:lnTo>
                  <a:pt x="307" y="45"/>
                </a:lnTo>
                <a:lnTo>
                  <a:pt x="306" y="45"/>
                </a:lnTo>
                <a:lnTo>
                  <a:pt x="303" y="45"/>
                </a:lnTo>
                <a:lnTo>
                  <a:pt x="302" y="45"/>
                </a:lnTo>
                <a:lnTo>
                  <a:pt x="300" y="45"/>
                </a:lnTo>
                <a:lnTo>
                  <a:pt x="298" y="43"/>
                </a:lnTo>
                <a:lnTo>
                  <a:pt x="296" y="43"/>
                </a:lnTo>
                <a:lnTo>
                  <a:pt x="295" y="43"/>
                </a:lnTo>
                <a:lnTo>
                  <a:pt x="292" y="43"/>
                </a:lnTo>
                <a:lnTo>
                  <a:pt x="289" y="42"/>
                </a:lnTo>
                <a:lnTo>
                  <a:pt x="285" y="41"/>
                </a:lnTo>
                <a:lnTo>
                  <a:pt x="282" y="41"/>
                </a:lnTo>
                <a:lnTo>
                  <a:pt x="281" y="41"/>
                </a:lnTo>
                <a:lnTo>
                  <a:pt x="278" y="39"/>
                </a:lnTo>
                <a:lnTo>
                  <a:pt x="275" y="39"/>
                </a:lnTo>
                <a:lnTo>
                  <a:pt x="273" y="38"/>
                </a:lnTo>
                <a:lnTo>
                  <a:pt x="270" y="37"/>
                </a:lnTo>
                <a:lnTo>
                  <a:pt x="267" y="35"/>
                </a:lnTo>
                <a:lnTo>
                  <a:pt x="264" y="35"/>
                </a:lnTo>
                <a:lnTo>
                  <a:pt x="263" y="34"/>
                </a:lnTo>
                <a:lnTo>
                  <a:pt x="260" y="34"/>
                </a:lnTo>
                <a:lnTo>
                  <a:pt x="258" y="33"/>
                </a:lnTo>
                <a:lnTo>
                  <a:pt x="256" y="32"/>
                </a:lnTo>
                <a:lnTo>
                  <a:pt x="253" y="32"/>
                </a:lnTo>
                <a:lnTo>
                  <a:pt x="251" y="30"/>
                </a:lnTo>
                <a:lnTo>
                  <a:pt x="248" y="29"/>
                </a:lnTo>
                <a:lnTo>
                  <a:pt x="245" y="28"/>
                </a:lnTo>
                <a:lnTo>
                  <a:pt x="242" y="28"/>
                </a:lnTo>
                <a:lnTo>
                  <a:pt x="240" y="26"/>
                </a:lnTo>
                <a:lnTo>
                  <a:pt x="237" y="25"/>
                </a:lnTo>
                <a:lnTo>
                  <a:pt x="234" y="24"/>
                </a:lnTo>
                <a:lnTo>
                  <a:pt x="233" y="22"/>
                </a:lnTo>
                <a:lnTo>
                  <a:pt x="230" y="21"/>
                </a:lnTo>
                <a:lnTo>
                  <a:pt x="227" y="20"/>
                </a:lnTo>
                <a:lnTo>
                  <a:pt x="226" y="20"/>
                </a:lnTo>
                <a:lnTo>
                  <a:pt x="223" y="18"/>
                </a:lnTo>
                <a:lnTo>
                  <a:pt x="222" y="18"/>
                </a:lnTo>
                <a:lnTo>
                  <a:pt x="220" y="17"/>
                </a:lnTo>
                <a:lnTo>
                  <a:pt x="219" y="16"/>
                </a:lnTo>
                <a:lnTo>
                  <a:pt x="216" y="16"/>
                </a:lnTo>
                <a:lnTo>
                  <a:pt x="215" y="14"/>
                </a:lnTo>
                <a:lnTo>
                  <a:pt x="213" y="13"/>
                </a:lnTo>
                <a:lnTo>
                  <a:pt x="212" y="12"/>
                </a:lnTo>
                <a:lnTo>
                  <a:pt x="211" y="11"/>
                </a:lnTo>
                <a:lnTo>
                  <a:pt x="209" y="11"/>
                </a:lnTo>
                <a:lnTo>
                  <a:pt x="208" y="9"/>
                </a:lnTo>
                <a:lnTo>
                  <a:pt x="206" y="8"/>
                </a:lnTo>
                <a:lnTo>
                  <a:pt x="204" y="7"/>
                </a:lnTo>
                <a:lnTo>
                  <a:pt x="202" y="7"/>
                </a:lnTo>
                <a:lnTo>
                  <a:pt x="201" y="5"/>
                </a:lnTo>
                <a:lnTo>
                  <a:pt x="200" y="4"/>
                </a:lnTo>
                <a:lnTo>
                  <a:pt x="198" y="4"/>
                </a:lnTo>
                <a:lnTo>
                  <a:pt x="197" y="3"/>
                </a:lnTo>
                <a:lnTo>
                  <a:pt x="195" y="1"/>
                </a:lnTo>
                <a:lnTo>
                  <a:pt x="194" y="0"/>
                </a:lnTo>
                <a:lnTo>
                  <a:pt x="175" y="43"/>
                </a:lnTo>
                <a:lnTo>
                  <a:pt x="153" y="93"/>
                </a:lnTo>
                <a:lnTo>
                  <a:pt x="128" y="148"/>
                </a:lnTo>
                <a:lnTo>
                  <a:pt x="103" y="206"/>
                </a:lnTo>
                <a:lnTo>
                  <a:pt x="77" y="266"/>
                </a:lnTo>
                <a:lnTo>
                  <a:pt x="49" y="326"/>
                </a:lnTo>
                <a:lnTo>
                  <a:pt x="24" y="385"/>
                </a:lnTo>
                <a:lnTo>
                  <a:pt x="0" y="4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88" name="Freeform 286"/>
          <p:cNvSpPr>
            <a:spLocks/>
          </p:cNvSpPr>
          <p:nvPr/>
        </p:nvSpPr>
        <p:spPr bwMode="auto">
          <a:xfrm>
            <a:off x="2665413" y="1606876"/>
            <a:ext cx="600075" cy="688975"/>
          </a:xfrm>
          <a:custGeom>
            <a:avLst/>
            <a:gdLst>
              <a:gd name="T0" fmla="*/ 66 w 366"/>
              <a:gd name="T1" fmla="*/ 0 h 518"/>
              <a:gd name="T2" fmla="*/ 77 w 366"/>
              <a:gd name="T3" fmla="*/ 2 h 518"/>
              <a:gd name="T4" fmla="*/ 98 w 366"/>
              <a:gd name="T5" fmla="*/ 4 h 518"/>
              <a:gd name="T6" fmla="*/ 122 w 366"/>
              <a:gd name="T7" fmla="*/ 7 h 518"/>
              <a:gd name="T8" fmla="*/ 133 w 366"/>
              <a:gd name="T9" fmla="*/ 9 h 518"/>
              <a:gd name="T10" fmla="*/ 145 w 366"/>
              <a:gd name="T11" fmla="*/ 11 h 518"/>
              <a:gd name="T12" fmla="*/ 163 w 366"/>
              <a:gd name="T13" fmla="*/ 13 h 518"/>
              <a:gd name="T14" fmla="*/ 181 w 366"/>
              <a:gd name="T15" fmla="*/ 17 h 518"/>
              <a:gd name="T16" fmla="*/ 200 w 366"/>
              <a:gd name="T17" fmla="*/ 20 h 518"/>
              <a:gd name="T18" fmla="*/ 220 w 366"/>
              <a:gd name="T19" fmla="*/ 24 h 518"/>
              <a:gd name="T20" fmla="*/ 233 w 366"/>
              <a:gd name="T21" fmla="*/ 29 h 518"/>
              <a:gd name="T22" fmla="*/ 242 w 366"/>
              <a:gd name="T23" fmla="*/ 32 h 518"/>
              <a:gd name="T24" fmla="*/ 250 w 366"/>
              <a:gd name="T25" fmla="*/ 34 h 518"/>
              <a:gd name="T26" fmla="*/ 258 w 366"/>
              <a:gd name="T27" fmla="*/ 37 h 518"/>
              <a:gd name="T28" fmla="*/ 268 w 366"/>
              <a:gd name="T29" fmla="*/ 40 h 518"/>
              <a:gd name="T30" fmla="*/ 277 w 366"/>
              <a:gd name="T31" fmla="*/ 43 h 518"/>
              <a:gd name="T32" fmla="*/ 287 w 366"/>
              <a:gd name="T33" fmla="*/ 46 h 518"/>
              <a:gd name="T34" fmla="*/ 326 w 366"/>
              <a:gd name="T35" fmla="*/ 62 h 518"/>
              <a:gd name="T36" fmla="*/ 341 w 366"/>
              <a:gd name="T37" fmla="*/ 68 h 518"/>
              <a:gd name="T38" fmla="*/ 356 w 366"/>
              <a:gd name="T39" fmla="*/ 76 h 518"/>
              <a:gd name="T40" fmla="*/ 366 w 366"/>
              <a:gd name="T41" fmla="*/ 83 h 518"/>
              <a:gd name="T42" fmla="*/ 313 w 366"/>
              <a:gd name="T43" fmla="*/ 206 h 518"/>
              <a:gd name="T44" fmla="*/ 264 w 366"/>
              <a:gd name="T45" fmla="*/ 315 h 518"/>
              <a:gd name="T46" fmla="*/ 171 w 366"/>
              <a:gd name="T47" fmla="*/ 518 h 518"/>
              <a:gd name="T48" fmla="*/ 166 w 366"/>
              <a:gd name="T49" fmla="*/ 515 h 518"/>
              <a:gd name="T50" fmla="*/ 156 w 366"/>
              <a:gd name="T51" fmla="*/ 510 h 518"/>
              <a:gd name="T52" fmla="*/ 149 w 366"/>
              <a:gd name="T53" fmla="*/ 506 h 518"/>
              <a:gd name="T54" fmla="*/ 142 w 366"/>
              <a:gd name="T55" fmla="*/ 502 h 518"/>
              <a:gd name="T56" fmla="*/ 130 w 366"/>
              <a:gd name="T57" fmla="*/ 494 h 518"/>
              <a:gd name="T58" fmla="*/ 116 w 366"/>
              <a:gd name="T59" fmla="*/ 491 h 518"/>
              <a:gd name="T60" fmla="*/ 106 w 366"/>
              <a:gd name="T61" fmla="*/ 487 h 518"/>
              <a:gd name="T62" fmla="*/ 97 w 366"/>
              <a:gd name="T63" fmla="*/ 483 h 518"/>
              <a:gd name="T64" fmla="*/ 79 w 366"/>
              <a:gd name="T65" fmla="*/ 477 h 518"/>
              <a:gd name="T66" fmla="*/ 73 w 366"/>
              <a:gd name="T67" fmla="*/ 476 h 518"/>
              <a:gd name="T68" fmla="*/ 68 w 366"/>
              <a:gd name="T69" fmla="*/ 475 h 518"/>
              <a:gd name="T70" fmla="*/ 58 w 366"/>
              <a:gd name="T71" fmla="*/ 473 h 518"/>
              <a:gd name="T72" fmla="*/ 47 w 366"/>
              <a:gd name="T73" fmla="*/ 473 h 518"/>
              <a:gd name="T74" fmla="*/ 36 w 366"/>
              <a:gd name="T75" fmla="*/ 473 h 518"/>
              <a:gd name="T76" fmla="*/ 21 w 366"/>
              <a:gd name="T77" fmla="*/ 473 h 518"/>
              <a:gd name="T78" fmla="*/ 7 w 366"/>
              <a:gd name="T79" fmla="*/ 475 h 518"/>
              <a:gd name="T80" fmla="*/ 0 w 366"/>
              <a:gd name="T81" fmla="*/ 475 h 518"/>
              <a:gd name="T82" fmla="*/ 29 w 366"/>
              <a:gd name="T83" fmla="*/ 255 h 518"/>
              <a:gd name="T84" fmla="*/ 66 w 366"/>
              <a:gd name="T85" fmla="*/ 0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66" h="518">
                <a:moveTo>
                  <a:pt x="66" y="0"/>
                </a:moveTo>
                <a:lnTo>
                  <a:pt x="77" y="2"/>
                </a:lnTo>
                <a:lnTo>
                  <a:pt x="98" y="4"/>
                </a:lnTo>
                <a:lnTo>
                  <a:pt x="122" y="7"/>
                </a:lnTo>
                <a:lnTo>
                  <a:pt x="133" y="9"/>
                </a:lnTo>
                <a:lnTo>
                  <a:pt x="145" y="11"/>
                </a:lnTo>
                <a:lnTo>
                  <a:pt x="163" y="13"/>
                </a:lnTo>
                <a:lnTo>
                  <a:pt x="181" y="17"/>
                </a:lnTo>
                <a:lnTo>
                  <a:pt x="200" y="20"/>
                </a:lnTo>
                <a:lnTo>
                  <a:pt x="220" y="24"/>
                </a:lnTo>
                <a:lnTo>
                  <a:pt x="233" y="29"/>
                </a:lnTo>
                <a:lnTo>
                  <a:pt x="242" y="32"/>
                </a:lnTo>
                <a:lnTo>
                  <a:pt x="250" y="34"/>
                </a:lnTo>
                <a:lnTo>
                  <a:pt x="258" y="37"/>
                </a:lnTo>
                <a:lnTo>
                  <a:pt x="268" y="40"/>
                </a:lnTo>
                <a:lnTo>
                  <a:pt x="277" y="43"/>
                </a:lnTo>
                <a:lnTo>
                  <a:pt x="287" y="46"/>
                </a:lnTo>
                <a:lnTo>
                  <a:pt x="326" y="62"/>
                </a:lnTo>
                <a:lnTo>
                  <a:pt x="341" y="68"/>
                </a:lnTo>
                <a:lnTo>
                  <a:pt x="356" y="76"/>
                </a:lnTo>
                <a:lnTo>
                  <a:pt x="366" y="83"/>
                </a:lnTo>
                <a:lnTo>
                  <a:pt x="313" y="206"/>
                </a:lnTo>
                <a:lnTo>
                  <a:pt x="264" y="315"/>
                </a:lnTo>
                <a:lnTo>
                  <a:pt x="171" y="518"/>
                </a:lnTo>
                <a:lnTo>
                  <a:pt x="166" y="515"/>
                </a:lnTo>
                <a:lnTo>
                  <a:pt x="156" y="510"/>
                </a:lnTo>
                <a:lnTo>
                  <a:pt x="149" y="506"/>
                </a:lnTo>
                <a:lnTo>
                  <a:pt x="142" y="502"/>
                </a:lnTo>
                <a:lnTo>
                  <a:pt x="130" y="494"/>
                </a:lnTo>
                <a:lnTo>
                  <a:pt x="116" y="491"/>
                </a:lnTo>
                <a:lnTo>
                  <a:pt x="106" y="487"/>
                </a:lnTo>
                <a:lnTo>
                  <a:pt x="97" y="483"/>
                </a:lnTo>
                <a:lnTo>
                  <a:pt x="79" y="477"/>
                </a:lnTo>
                <a:lnTo>
                  <a:pt x="73" y="476"/>
                </a:lnTo>
                <a:lnTo>
                  <a:pt x="68" y="475"/>
                </a:lnTo>
                <a:lnTo>
                  <a:pt x="58" y="473"/>
                </a:lnTo>
                <a:lnTo>
                  <a:pt x="47" y="473"/>
                </a:lnTo>
                <a:lnTo>
                  <a:pt x="36" y="473"/>
                </a:lnTo>
                <a:lnTo>
                  <a:pt x="21" y="473"/>
                </a:lnTo>
                <a:lnTo>
                  <a:pt x="7" y="475"/>
                </a:lnTo>
                <a:lnTo>
                  <a:pt x="0" y="475"/>
                </a:lnTo>
                <a:lnTo>
                  <a:pt x="29" y="255"/>
                </a:lnTo>
                <a:lnTo>
                  <a:pt x="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89" name="Freeform 287"/>
          <p:cNvSpPr>
            <a:spLocks/>
          </p:cNvSpPr>
          <p:nvPr/>
        </p:nvSpPr>
        <p:spPr bwMode="auto">
          <a:xfrm>
            <a:off x="2663825" y="1606876"/>
            <a:ext cx="601663" cy="688975"/>
          </a:xfrm>
          <a:custGeom>
            <a:avLst/>
            <a:gdLst>
              <a:gd name="T0" fmla="*/ 74 w 367"/>
              <a:gd name="T1" fmla="*/ 0 h 518"/>
              <a:gd name="T2" fmla="*/ 89 w 367"/>
              <a:gd name="T3" fmla="*/ 3 h 518"/>
              <a:gd name="T4" fmla="*/ 105 w 367"/>
              <a:gd name="T5" fmla="*/ 4 h 518"/>
              <a:gd name="T6" fmla="*/ 123 w 367"/>
              <a:gd name="T7" fmla="*/ 7 h 518"/>
              <a:gd name="T8" fmla="*/ 141 w 367"/>
              <a:gd name="T9" fmla="*/ 9 h 518"/>
              <a:gd name="T10" fmla="*/ 154 w 367"/>
              <a:gd name="T11" fmla="*/ 12 h 518"/>
              <a:gd name="T12" fmla="*/ 168 w 367"/>
              <a:gd name="T13" fmla="*/ 15 h 518"/>
              <a:gd name="T14" fmla="*/ 182 w 367"/>
              <a:gd name="T15" fmla="*/ 17 h 518"/>
              <a:gd name="T16" fmla="*/ 197 w 367"/>
              <a:gd name="T17" fmla="*/ 19 h 518"/>
              <a:gd name="T18" fmla="*/ 211 w 367"/>
              <a:gd name="T19" fmla="*/ 23 h 518"/>
              <a:gd name="T20" fmla="*/ 225 w 367"/>
              <a:gd name="T21" fmla="*/ 25 h 518"/>
              <a:gd name="T22" fmla="*/ 234 w 367"/>
              <a:gd name="T23" fmla="*/ 29 h 518"/>
              <a:gd name="T24" fmla="*/ 247 w 367"/>
              <a:gd name="T25" fmla="*/ 33 h 518"/>
              <a:gd name="T26" fmla="*/ 259 w 367"/>
              <a:gd name="T27" fmla="*/ 37 h 518"/>
              <a:gd name="T28" fmla="*/ 274 w 367"/>
              <a:gd name="T29" fmla="*/ 41 h 518"/>
              <a:gd name="T30" fmla="*/ 288 w 367"/>
              <a:gd name="T31" fmla="*/ 46 h 518"/>
              <a:gd name="T32" fmla="*/ 303 w 367"/>
              <a:gd name="T33" fmla="*/ 53 h 518"/>
              <a:gd name="T34" fmla="*/ 317 w 367"/>
              <a:gd name="T35" fmla="*/ 58 h 518"/>
              <a:gd name="T36" fmla="*/ 331 w 367"/>
              <a:gd name="T37" fmla="*/ 64 h 518"/>
              <a:gd name="T38" fmla="*/ 342 w 367"/>
              <a:gd name="T39" fmla="*/ 70 h 518"/>
              <a:gd name="T40" fmla="*/ 353 w 367"/>
              <a:gd name="T41" fmla="*/ 74 h 518"/>
              <a:gd name="T42" fmla="*/ 360 w 367"/>
              <a:gd name="T43" fmla="*/ 78 h 518"/>
              <a:gd name="T44" fmla="*/ 365 w 367"/>
              <a:gd name="T45" fmla="*/ 82 h 518"/>
              <a:gd name="T46" fmla="*/ 341 w 367"/>
              <a:gd name="T47" fmla="*/ 146 h 518"/>
              <a:gd name="T48" fmla="*/ 265 w 367"/>
              <a:gd name="T49" fmla="*/ 315 h 518"/>
              <a:gd name="T50" fmla="*/ 196 w 367"/>
              <a:gd name="T51" fmla="*/ 467 h 518"/>
              <a:gd name="T52" fmla="*/ 169 w 367"/>
              <a:gd name="T53" fmla="*/ 517 h 518"/>
              <a:gd name="T54" fmla="*/ 163 w 367"/>
              <a:gd name="T55" fmla="*/ 513 h 518"/>
              <a:gd name="T56" fmla="*/ 156 w 367"/>
              <a:gd name="T57" fmla="*/ 510 h 518"/>
              <a:gd name="T58" fmla="*/ 150 w 367"/>
              <a:gd name="T59" fmla="*/ 506 h 518"/>
              <a:gd name="T60" fmla="*/ 145 w 367"/>
              <a:gd name="T61" fmla="*/ 504 h 518"/>
              <a:gd name="T62" fmla="*/ 141 w 367"/>
              <a:gd name="T63" fmla="*/ 501 h 518"/>
              <a:gd name="T64" fmla="*/ 135 w 367"/>
              <a:gd name="T65" fmla="*/ 497 h 518"/>
              <a:gd name="T66" fmla="*/ 131 w 367"/>
              <a:gd name="T67" fmla="*/ 494 h 518"/>
              <a:gd name="T68" fmla="*/ 127 w 367"/>
              <a:gd name="T69" fmla="*/ 493 h 518"/>
              <a:gd name="T70" fmla="*/ 121 w 367"/>
              <a:gd name="T71" fmla="*/ 492 h 518"/>
              <a:gd name="T72" fmla="*/ 114 w 367"/>
              <a:gd name="T73" fmla="*/ 489 h 518"/>
              <a:gd name="T74" fmla="*/ 107 w 367"/>
              <a:gd name="T75" fmla="*/ 487 h 518"/>
              <a:gd name="T76" fmla="*/ 99 w 367"/>
              <a:gd name="T77" fmla="*/ 484 h 518"/>
              <a:gd name="T78" fmla="*/ 94 w 367"/>
              <a:gd name="T79" fmla="*/ 481 h 518"/>
              <a:gd name="T80" fmla="*/ 85 w 367"/>
              <a:gd name="T81" fmla="*/ 479 h 518"/>
              <a:gd name="T82" fmla="*/ 80 w 367"/>
              <a:gd name="T83" fmla="*/ 477 h 518"/>
              <a:gd name="T84" fmla="*/ 72 w 367"/>
              <a:gd name="T85" fmla="*/ 475 h 518"/>
              <a:gd name="T86" fmla="*/ 63 w 367"/>
              <a:gd name="T87" fmla="*/ 473 h 518"/>
              <a:gd name="T88" fmla="*/ 56 w 367"/>
              <a:gd name="T89" fmla="*/ 473 h 518"/>
              <a:gd name="T90" fmla="*/ 48 w 367"/>
              <a:gd name="T91" fmla="*/ 473 h 518"/>
              <a:gd name="T92" fmla="*/ 40 w 367"/>
              <a:gd name="T93" fmla="*/ 473 h 518"/>
              <a:gd name="T94" fmla="*/ 33 w 367"/>
              <a:gd name="T95" fmla="*/ 473 h 518"/>
              <a:gd name="T96" fmla="*/ 27 w 367"/>
              <a:gd name="T97" fmla="*/ 473 h 518"/>
              <a:gd name="T98" fmla="*/ 22 w 367"/>
              <a:gd name="T99" fmla="*/ 473 h 518"/>
              <a:gd name="T100" fmla="*/ 16 w 367"/>
              <a:gd name="T101" fmla="*/ 473 h 518"/>
              <a:gd name="T102" fmla="*/ 11 w 367"/>
              <a:gd name="T103" fmla="*/ 475 h 518"/>
              <a:gd name="T104" fmla="*/ 7 w 367"/>
              <a:gd name="T105" fmla="*/ 475 h 518"/>
              <a:gd name="T106" fmla="*/ 3 w 367"/>
              <a:gd name="T107" fmla="*/ 475 h 518"/>
              <a:gd name="T108" fmla="*/ 1 w 367"/>
              <a:gd name="T109" fmla="*/ 475 h 518"/>
              <a:gd name="T110" fmla="*/ 22 w 367"/>
              <a:gd name="T111" fmla="*/ 316 h 518"/>
              <a:gd name="T112" fmla="*/ 49 w 367"/>
              <a:gd name="T113" fmla="*/ 125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67" h="518">
                <a:moveTo>
                  <a:pt x="67" y="0"/>
                </a:moveTo>
                <a:lnTo>
                  <a:pt x="70" y="0"/>
                </a:lnTo>
                <a:lnTo>
                  <a:pt x="74" y="0"/>
                </a:lnTo>
                <a:lnTo>
                  <a:pt x="78" y="2"/>
                </a:lnTo>
                <a:lnTo>
                  <a:pt x="84" y="2"/>
                </a:lnTo>
                <a:lnTo>
                  <a:pt x="89" y="3"/>
                </a:lnTo>
                <a:lnTo>
                  <a:pt x="95" y="3"/>
                </a:lnTo>
                <a:lnTo>
                  <a:pt x="99" y="4"/>
                </a:lnTo>
                <a:lnTo>
                  <a:pt x="105" y="4"/>
                </a:lnTo>
                <a:lnTo>
                  <a:pt x="110" y="5"/>
                </a:lnTo>
                <a:lnTo>
                  <a:pt x="116" y="7"/>
                </a:lnTo>
                <a:lnTo>
                  <a:pt x="123" y="7"/>
                </a:lnTo>
                <a:lnTo>
                  <a:pt x="128" y="8"/>
                </a:lnTo>
                <a:lnTo>
                  <a:pt x="134" y="9"/>
                </a:lnTo>
                <a:lnTo>
                  <a:pt x="141" y="9"/>
                </a:lnTo>
                <a:lnTo>
                  <a:pt x="146" y="11"/>
                </a:lnTo>
                <a:lnTo>
                  <a:pt x="150" y="11"/>
                </a:lnTo>
                <a:lnTo>
                  <a:pt x="154" y="12"/>
                </a:lnTo>
                <a:lnTo>
                  <a:pt x="158" y="12"/>
                </a:lnTo>
                <a:lnTo>
                  <a:pt x="164" y="13"/>
                </a:lnTo>
                <a:lnTo>
                  <a:pt x="168" y="15"/>
                </a:lnTo>
                <a:lnTo>
                  <a:pt x="174" y="15"/>
                </a:lnTo>
                <a:lnTo>
                  <a:pt x="178" y="16"/>
                </a:lnTo>
                <a:lnTo>
                  <a:pt x="182" y="17"/>
                </a:lnTo>
                <a:lnTo>
                  <a:pt x="187" y="17"/>
                </a:lnTo>
                <a:lnTo>
                  <a:pt x="192" y="19"/>
                </a:lnTo>
                <a:lnTo>
                  <a:pt x="197" y="19"/>
                </a:lnTo>
                <a:lnTo>
                  <a:pt x="201" y="20"/>
                </a:lnTo>
                <a:lnTo>
                  <a:pt x="207" y="21"/>
                </a:lnTo>
                <a:lnTo>
                  <a:pt x="211" y="23"/>
                </a:lnTo>
                <a:lnTo>
                  <a:pt x="216" y="23"/>
                </a:lnTo>
                <a:lnTo>
                  <a:pt x="221" y="24"/>
                </a:lnTo>
                <a:lnTo>
                  <a:pt x="225" y="25"/>
                </a:lnTo>
                <a:lnTo>
                  <a:pt x="227" y="26"/>
                </a:lnTo>
                <a:lnTo>
                  <a:pt x="232" y="28"/>
                </a:lnTo>
                <a:lnTo>
                  <a:pt x="234" y="29"/>
                </a:lnTo>
                <a:lnTo>
                  <a:pt x="238" y="30"/>
                </a:lnTo>
                <a:lnTo>
                  <a:pt x="243" y="32"/>
                </a:lnTo>
                <a:lnTo>
                  <a:pt x="247" y="33"/>
                </a:lnTo>
                <a:lnTo>
                  <a:pt x="251" y="34"/>
                </a:lnTo>
                <a:lnTo>
                  <a:pt x="255" y="36"/>
                </a:lnTo>
                <a:lnTo>
                  <a:pt x="259" y="37"/>
                </a:lnTo>
                <a:lnTo>
                  <a:pt x="265" y="38"/>
                </a:lnTo>
                <a:lnTo>
                  <a:pt x="269" y="40"/>
                </a:lnTo>
                <a:lnTo>
                  <a:pt x="274" y="41"/>
                </a:lnTo>
                <a:lnTo>
                  <a:pt x="278" y="43"/>
                </a:lnTo>
                <a:lnTo>
                  <a:pt x="284" y="45"/>
                </a:lnTo>
                <a:lnTo>
                  <a:pt x="288" y="46"/>
                </a:lnTo>
                <a:lnTo>
                  <a:pt x="294" y="49"/>
                </a:lnTo>
                <a:lnTo>
                  <a:pt x="298" y="50"/>
                </a:lnTo>
                <a:lnTo>
                  <a:pt x="303" y="53"/>
                </a:lnTo>
                <a:lnTo>
                  <a:pt x="307" y="54"/>
                </a:lnTo>
                <a:lnTo>
                  <a:pt x="313" y="57"/>
                </a:lnTo>
                <a:lnTo>
                  <a:pt x="317" y="58"/>
                </a:lnTo>
                <a:lnTo>
                  <a:pt x="323" y="61"/>
                </a:lnTo>
                <a:lnTo>
                  <a:pt x="327" y="62"/>
                </a:lnTo>
                <a:lnTo>
                  <a:pt x="331" y="64"/>
                </a:lnTo>
                <a:lnTo>
                  <a:pt x="334" y="66"/>
                </a:lnTo>
                <a:lnTo>
                  <a:pt x="338" y="67"/>
                </a:lnTo>
                <a:lnTo>
                  <a:pt x="342" y="70"/>
                </a:lnTo>
                <a:lnTo>
                  <a:pt x="346" y="71"/>
                </a:lnTo>
                <a:lnTo>
                  <a:pt x="349" y="72"/>
                </a:lnTo>
                <a:lnTo>
                  <a:pt x="353" y="74"/>
                </a:lnTo>
                <a:lnTo>
                  <a:pt x="357" y="76"/>
                </a:lnTo>
                <a:lnTo>
                  <a:pt x="359" y="76"/>
                </a:lnTo>
                <a:lnTo>
                  <a:pt x="360" y="78"/>
                </a:lnTo>
                <a:lnTo>
                  <a:pt x="361" y="79"/>
                </a:lnTo>
                <a:lnTo>
                  <a:pt x="364" y="80"/>
                </a:lnTo>
                <a:lnTo>
                  <a:pt x="365" y="82"/>
                </a:lnTo>
                <a:lnTo>
                  <a:pt x="367" y="82"/>
                </a:lnTo>
                <a:lnTo>
                  <a:pt x="367" y="83"/>
                </a:lnTo>
                <a:lnTo>
                  <a:pt x="341" y="146"/>
                </a:lnTo>
                <a:lnTo>
                  <a:pt x="314" y="206"/>
                </a:lnTo>
                <a:lnTo>
                  <a:pt x="290" y="261"/>
                </a:lnTo>
                <a:lnTo>
                  <a:pt x="265" y="315"/>
                </a:lnTo>
                <a:lnTo>
                  <a:pt x="241" y="366"/>
                </a:lnTo>
                <a:lnTo>
                  <a:pt x="219" y="417"/>
                </a:lnTo>
                <a:lnTo>
                  <a:pt x="196" y="467"/>
                </a:lnTo>
                <a:lnTo>
                  <a:pt x="172" y="518"/>
                </a:lnTo>
                <a:lnTo>
                  <a:pt x="171" y="518"/>
                </a:lnTo>
                <a:lnTo>
                  <a:pt x="169" y="517"/>
                </a:lnTo>
                <a:lnTo>
                  <a:pt x="167" y="515"/>
                </a:lnTo>
                <a:lnTo>
                  <a:pt x="165" y="514"/>
                </a:lnTo>
                <a:lnTo>
                  <a:pt x="163" y="513"/>
                </a:lnTo>
                <a:lnTo>
                  <a:pt x="160" y="512"/>
                </a:lnTo>
                <a:lnTo>
                  <a:pt x="157" y="510"/>
                </a:lnTo>
                <a:lnTo>
                  <a:pt x="156" y="510"/>
                </a:lnTo>
                <a:lnTo>
                  <a:pt x="154" y="509"/>
                </a:lnTo>
                <a:lnTo>
                  <a:pt x="152" y="508"/>
                </a:lnTo>
                <a:lnTo>
                  <a:pt x="150" y="506"/>
                </a:lnTo>
                <a:lnTo>
                  <a:pt x="149" y="505"/>
                </a:lnTo>
                <a:lnTo>
                  <a:pt x="147" y="504"/>
                </a:lnTo>
                <a:lnTo>
                  <a:pt x="145" y="504"/>
                </a:lnTo>
                <a:lnTo>
                  <a:pt x="143" y="502"/>
                </a:lnTo>
                <a:lnTo>
                  <a:pt x="142" y="501"/>
                </a:lnTo>
                <a:lnTo>
                  <a:pt x="141" y="501"/>
                </a:lnTo>
                <a:lnTo>
                  <a:pt x="138" y="500"/>
                </a:lnTo>
                <a:lnTo>
                  <a:pt x="136" y="498"/>
                </a:lnTo>
                <a:lnTo>
                  <a:pt x="135" y="497"/>
                </a:lnTo>
                <a:lnTo>
                  <a:pt x="134" y="497"/>
                </a:lnTo>
                <a:lnTo>
                  <a:pt x="132" y="496"/>
                </a:lnTo>
                <a:lnTo>
                  <a:pt x="131" y="494"/>
                </a:lnTo>
                <a:lnTo>
                  <a:pt x="129" y="494"/>
                </a:lnTo>
                <a:lnTo>
                  <a:pt x="128" y="494"/>
                </a:lnTo>
                <a:lnTo>
                  <a:pt x="127" y="493"/>
                </a:lnTo>
                <a:lnTo>
                  <a:pt x="124" y="493"/>
                </a:lnTo>
                <a:lnTo>
                  <a:pt x="123" y="493"/>
                </a:lnTo>
                <a:lnTo>
                  <a:pt x="121" y="492"/>
                </a:lnTo>
                <a:lnTo>
                  <a:pt x="118" y="492"/>
                </a:lnTo>
                <a:lnTo>
                  <a:pt x="117" y="491"/>
                </a:lnTo>
                <a:lnTo>
                  <a:pt x="114" y="489"/>
                </a:lnTo>
                <a:lnTo>
                  <a:pt x="113" y="488"/>
                </a:lnTo>
                <a:lnTo>
                  <a:pt x="110" y="487"/>
                </a:lnTo>
                <a:lnTo>
                  <a:pt x="107" y="487"/>
                </a:lnTo>
                <a:lnTo>
                  <a:pt x="105" y="485"/>
                </a:lnTo>
                <a:lnTo>
                  <a:pt x="102" y="484"/>
                </a:lnTo>
                <a:lnTo>
                  <a:pt x="99" y="484"/>
                </a:lnTo>
                <a:lnTo>
                  <a:pt x="98" y="483"/>
                </a:lnTo>
                <a:lnTo>
                  <a:pt x="96" y="483"/>
                </a:lnTo>
                <a:lnTo>
                  <a:pt x="94" y="481"/>
                </a:lnTo>
                <a:lnTo>
                  <a:pt x="91" y="481"/>
                </a:lnTo>
                <a:lnTo>
                  <a:pt x="88" y="480"/>
                </a:lnTo>
                <a:lnTo>
                  <a:pt x="85" y="479"/>
                </a:lnTo>
                <a:lnTo>
                  <a:pt x="83" y="479"/>
                </a:lnTo>
                <a:lnTo>
                  <a:pt x="81" y="477"/>
                </a:lnTo>
                <a:lnTo>
                  <a:pt x="80" y="477"/>
                </a:lnTo>
                <a:lnTo>
                  <a:pt x="77" y="476"/>
                </a:lnTo>
                <a:lnTo>
                  <a:pt x="74" y="476"/>
                </a:lnTo>
                <a:lnTo>
                  <a:pt x="72" y="475"/>
                </a:lnTo>
                <a:lnTo>
                  <a:pt x="69" y="475"/>
                </a:lnTo>
                <a:lnTo>
                  <a:pt x="66" y="475"/>
                </a:lnTo>
                <a:lnTo>
                  <a:pt x="63" y="473"/>
                </a:lnTo>
                <a:lnTo>
                  <a:pt x="62" y="473"/>
                </a:lnTo>
                <a:lnTo>
                  <a:pt x="59" y="473"/>
                </a:lnTo>
                <a:lnTo>
                  <a:pt x="56" y="473"/>
                </a:lnTo>
                <a:lnTo>
                  <a:pt x="54" y="473"/>
                </a:lnTo>
                <a:lnTo>
                  <a:pt x="51" y="473"/>
                </a:lnTo>
                <a:lnTo>
                  <a:pt x="48" y="473"/>
                </a:lnTo>
                <a:lnTo>
                  <a:pt x="45" y="473"/>
                </a:lnTo>
                <a:lnTo>
                  <a:pt x="43" y="473"/>
                </a:lnTo>
                <a:lnTo>
                  <a:pt x="40" y="473"/>
                </a:lnTo>
                <a:lnTo>
                  <a:pt x="37" y="473"/>
                </a:lnTo>
                <a:lnTo>
                  <a:pt x="36" y="473"/>
                </a:lnTo>
                <a:lnTo>
                  <a:pt x="33" y="473"/>
                </a:lnTo>
                <a:lnTo>
                  <a:pt x="32" y="473"/>
                </a:lnTo>
                <a:lnTo>
                  <a:pt x="30" y="473"/>
                </a:lnTo>
                <a:lnTo>
                  <a:pt x="27" y="473"/>
                </a:lnTo>
                <a:lnTo>
                  <a:pt x="26" y="473"/>
                </a:lnTo>
                <a:lnTo>
                  <a:pt x="25" y="473"/>
                </a:lnTo>
                <a:lnTo>
                  <a:pt x="22" y="473"/>
                </a:lnTo>
                <a:lnTo>
                  <a:pt x="20" y="473"/>
                </a:lnTo>
                <a:lnTo>
                  <a:pt x="19" y="473"/>
                </a:lnTo>
                <a:lnTo>
                  <a:pt x="16" y="473"/>
                </a:lnTo>
                <a:lnTo>
                  <a:pt x="15" y="475"/>
                </a:lnTo>
                <a:lnTo>
                  <a:pt x="14" y="475"/>
                </a:lnTo>
                <a:lnTo>
                  <a:pt x="11" y="475"/>
                </a:lnTo>
                <a:lnTo>
                  <a:pt x="9" y="475"/>
                </a:lnTo>
                <a:lnTo>
                  <a:pt x="8" y="475"/>
                </a:lnTo>
                <a:lnTo>
                  <a:pt x="7" y="475"/>
                </a:lnTo>
                <a:lnTo>
                  <a:pt x="5" y="475"/>
                </a:lnTo>
                <a:lnTo>
                  <a:pt x="4" y="475"/>
                </a:lnTo>
                <a:lnTo>
                  <a:pt x="3" y="475"/>
                </a:lnTo>
                <a:lnTo>
                  <a:pt x="1" y="475"/>
                </a:lnTo>
                <a:lnTo>
                  <a:pt x="0" y="475"/>
                </a:lnTo>
                <a:lnTo>
                  <a:pt x="1" y="475"/>
                </a:lnTo>
                <a:lnTo>
                  <a:pt x="7" y="429"/>
                </a:lnTo>
                <a:lnTo>
                  <a:pt x="14" y="375"/>
                </a:lnTo>
                <a:lnTo>
                  <a:pt x="22" y="316"/>
                </a:lnTo>
                <a:lnTo>
                  <a:pt x="30" y="255"/>
                </a:lnTo>
                <a:lnTo>
                  <a:pt x="40" y="190"/>
                </a:lnTo>
                <a:lnTo>
                  <a:pt x="49" y="125"/>
                </a:lnTo>
                <a:lnTo>
                  <a:pt x="58" y="61"/>
                </a:lnTo>
                <a:lnTo>
                  <a:pt x="67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90" name="Rectangle 288"/>
          <p:cNvSpPr>
            <a:spLocks noChangeArrowheads="1"/>
          </p:cNvSpPr>
          <p:nvPr/>
        </p:nvSpPr>
        <p:spPr bwMode="auto">
          <a:xfrm>
            <a:off x="2362200" y="1606876"/>
            <a:ext cx="69850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91" name="Rectangle 289"/>
          <p:cNvSpPr>
            <a:spLocks noChangeArrowheads="1"/>
          </p:cNvSpPr>
          <p:nvPr/>
        </p:nvSpPr>
        <p:spPr bwMode="auto">
          <a:xfrm>
            <a:off x="2362200" y="1606876"/>
            <a:ext cx="69850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92" name="Rectangle 290"/>
          <p:cNvSpPr>
            <a:spLocks noChangeArrowheads="1"/>
          </p:cNvSpPr>
          <p:nvPr/>
        </p:nvSpPr>
        <p:spPr bwMode="auto">
          <a:xfrm>
            <a:off x="2362200" y="2146626"/>
            <a:ext cx="69850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93" name="Rectangle 291"/>
          <p:cNvSpPr>
            <a:spLocks noChangeArrowheads="1"/>
          </p:cNvSpPr>
          <p:nvPr/>
        </p:nvSpPr>
        <p:spPr bwMode="auto">
          <a:xfrm>
            <a:off x="2362200" y="2146626"/>
            <a:ext cx="69850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94" name="Rectangle 292"/>
          <p:cNvSpPr>
            <a:spLocks noChangeArrowheads="1"/>
          </p:cNvSpPr>
          <p:nvPr/>
        </p:nvSpPr>
        <p:spPr bwMode="auto">
          <a:xfrm>
            <a:off x="2463800" y="2146626"/>
            <a:ext cx="87313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95" name="Rectangle 293"/>
          <p:cNvSpPr>
            <a:spLocks noChangeArrowheads="1"/>
          </p:cNvSpPr>
          <p:nvPr/>
        </p:nvSpPr>
        <p:spPr bwMode="auto">
          <a:xfrm>
            <a:off x="2463800" y="2146626"/>
            <a:ext cx="87313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96" name="Rectangle 294"/>
          <p:cNvSpPr>
            <a:spLocks noChangeArrowheads="1"/>
          </p:cNvSpPr>
          <p:nvPr/>
        </p:nvSpPr>
        <p:spPr bwMode="auto">
          <a:xfrm>
            <a:off x="2463800" y="1606876"/>
            <a:ext cx="87313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97" name="Rectangle 295"/>
          <p:cNvSpPr>
            <a:spLocks noChangeArrowheads="1"/>
          </p:cNvSpPr>
          <p:nvPr/>
        </p:nvSpPr>
        <p:spPr bwMode="auto">
          <a:xfrm>
            <a:off x="2463800" y="1606876"/>
            <a:ext cx="87313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98" name="Rectangle 296"/>
          <p:cNvSpPr>
            <a:spLocks noChangeArrowheads="1"/>
          </p:cNvSpPr>
          <p:nvPr/>
        </p:nvSpPr>
        <p:spPr bwMode="auto">
          <a:xfrm>
            <a:off x="2581275" y="1606876"/>
            <a:ext cx="71438" cy="904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99" name="Rectangle 297"/>
          <p:cNvSpPr>
            <a:spLocks noChangeArrowheads="1"/>
          </p:cNvSpPr>
          <p:nvPr/>
        </p:nvSpPr>
        <p:spPr bwMode="auto">
          <a:xfrm>
            <a:off x="2581275" y="1606876"/>
            <a:ext cx="71438" cy="904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00" name="Rectangle 298"/>
          <p:cNvSpPr>
            <a:spLocks noChangeArrowheads="1"/>
          </p:cNvSpPr>
          <p:nvPr/>
        </p:nvSpPr>
        <p:spPr bwMode="auto">
          <a:xfrm>
            <a:off x="2581275" y="2146626"/>
            <a:ext cx="714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01" name="Rectangle 299"/>
          <p:cNvSpPr>
            <a:spLocks noChangeArrowheads="1"/>
          </p:cNvSpPr>
          <p:nvPr/>
        </p:nvSpPr>
        <p:spPr bwMode="auto">
          <a:xfrm>
            <a:off x="2581275" y="2146626"/>
            <a:ext cx="714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02" name="Freeform 300"/>
          <p:cNvSpPr>
            <a:spLocks/>
          </p:cNvSpPr>
          <p:nvPr/>
        </p:nvSpPr>
        <p:spPr bwMode="auto">
          <a:xfrm>
            <a:off x="3309938" y="1754514"/>
            <a:ext cx="122237" cy="107950"/>
          </a:xfrm>
          <a:custGeom>
            <a:avLst/>
            <a:gdLst>
              <a:gd name="T0" fmla="*/ 0 w 74"/>
              <a:gd name="T1" fmla="*/ 61 h 82"/>
              <a:gd name="T2" fmla="*/ 38 w 74"/>
              <a:gd name="T3" fmla="*/ 82 h 82"/>
              <a:gd name="T4" fmla="*/ 74 w 74"/>
              <a:gd name="T5" fmla="*/ 21 h 82"/>
              <a:gd name="T6" fmla="*/ 36 w 74"/>
              <a:gd name="T7" fmla="*/ 0 h 82"/>
              <a:gd name="T8" fmla="*/ 0 w 74"/>
              <a:gd name="T9" fmla="*/ 6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2">
                <a:moveTo>
                  <a:pt x="0" y="61"/>
                </a:moveTo>
                <a:lnTo>
                  <a:pt x="38" y="82"/>
                </a:lnTo>
                <a:lnTo>
                  <a:pt x="74" y="21"/>
                </a:lnTo>
                <a:lnTo>
                  <a:pt x="36" y="0"/>
                </a:lnTo>
                <a:lnTo>
                  <a:pt x="0" y="6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03" name="Freeform 301"/>
          <p:cNvSpPr>
            <a:spLocks/>
          </p:cNvSpPr>
          <p:nvPr/>
        </p:nvSpPr>
        <p:spPr bwMode="auto">
          <a:xfrm>
            <a:off x="3309938" y="1754514"/>
            <a:ext cx="122237" cy="107950"/>
          </a:xfrm>
          <a:custGeom>
            <a:avLst/>
            <a:gdLst>
              <a:gd name="T0" fmla="*/ 0 w 74"/>
              <a:gd name="T1" fmla="*/ 61 h 82"/>
              <a:gd name="T2" fmla="*/ 38 w 74"/>
              <a:gd name="T3" fmla="*/ 82 h 82"/>
              <a:gd name="T4" fmla="*/ 74 w 74"/>
              <a:gd name="T5" fmla="*/ 21 h 82"/>
              <a:gd name="T6" fmla="*/ 36 w 74"/>
              <a:gd name="T7" fmla="*/ 0 h 82"/>
              <a:gd name="T8" fmla="*/ 0 w 74"/>
              <a:gd name="T9" fmla="*/ 61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2">
                <a:moveTo>
                  <a:pt x="0" y="61"/>
                </a:moveTo>
                <a:lnTo>
                  <a:pt x="38" y="82"/>
                </a:lnTo>
                <a:lnTo>
                  <a:pt x="74" y="21"/>
                </a:lnTo>
                <a:lnTo>
                  <a:pt x="36" y="0"/>
                </a:lnTo>
                <a:lnTo>
                  <a:pt x="0" y="6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04" name="Freeform 302"/>
          <p:cNvSpPr>
            <a:spLocks/>
          </p:cNvSpPr>
          <p:nvPr/>
        </p:nvSpPr>
        <p:spPr bwMode="auto">
          <a:xfrm>
            <a:off x="3398838" y="1792614"/>
            <a:ext cx="123825" cy="107950"/>
          </a:xfrm>
          <a:custGeom>
            <a:avLst/>
            <a:gdLst>
              <a:gd name="T0" fmla="*/ 0 w 75"/>
              <a:gd name="T1" fmla="*/ 62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2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05" name="Freeform 303"/>
          <p:cNvSpPr>
            <a:spLocks/>
          </p:cNvSpPr>
          <p:nvPr/>
        </p:nvSpPr>
        <p:spPr bwMode="auto">
          <a:xfrm>
            <a:off x="3398838" y="1792614"/>
            <a:ext cx="123825" cy="107950"/>
          </a:xfrm>
          <a:custGeom>
            <a:avLst/>
            <a:gdLst>
              <a:gd name="T0" fmla="*/ 0 w 75"/>
              <a:gd name="T1" fmla="*/ 62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2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06" name="Freeform 304"/>
          <p:cNvSpPr>
            <a:spLocks/>
          </p:cNvSpPr>
          <p:nvPr/>
        </p:nvSpPr>
        <p:spPr bwMode="auto">
          <a:xfrm>
            <a:off x="3260725" y="2356176"/>
            <a:ext cx="123825" cy="107950"/>
          </a:xfrm>
          <a:custGeom>
            <a:avLst/>
            <a:gdLst>
              <a:gd name="T0" fmla="*/ 0 w 75"/>
              <a:gd name="T1" fmla="*/ 60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0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07" name="Freeform 305"/>
          <p:cNvSpPr>
            <a:spLocks/>
          </p:cNvSpPr>
          <p:nvPr/>
        </p:nvSpPr>
        <p:spPr bwMode="auto">
          <a:xfrm>
            <a:off x="3260725" y="2356176"/>
            <a:ext cx="123825" cy="107950"/>
          </a:xfrm>
          <a:custGeom>
            <a:avLst/>
            <a:gdLst>
              <a:gd name="T0" fmla="*/ 0 w 75"/>
              <a:gd name="T1" fmla="*/ 60 h 81"/>
              <a:gd name="T2" fmla="*/ 37 w 75"/>
              <a:gd name="T3" fmla="*/ 81 h 81"/>
              <a:gd name="T4" fmla="*/ 75 w 75"/>
              <a:gd name="T5" fmla="*/ 21 h 81"/>
              <a:gd name="T6" fmla="*/ 36 w 75"/>
              <a:gd name="T7" fmla="*/ 0 h 81"/>
              <a:gd name="T8" fmla="*/ 0 w 75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1">
                <a:moveTo>
                  <a:pt x="0" y="60"/>
                </a:moveTo>
                <a:lnTo>
                  <a:pt x="37" y="81"/>
                </a:lnTo>
                <a:lnTo>
                  <a:pt x="75" y="21"/>
                </a:lnTo>
                <a:lnTo>
                  <a:pt x="36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08" name="Freeform 306"/>
          <p:cNvSpPr>
            <a:spLocks/>
          </p:cNvSpPr>
          <p:nvPr/>
        </p:nvSpPr>
        <p:spPr bwMode="auto">
          <a:xfrm>
            <a:off x="3349625" y="2395864"/>
            <a:ext cx="122238" cy="106362"/>
          </a:xfrm>
          <a:custGeom>
            <a:avLst/>
            <a:gdLst>
              <a:gd name="T0" fmla="*/ 0 w 74"/>
              <a:gd name="T1" fmla="*/ 60 h 80"/>
              <a:gd name="T2" fmla="*/ 37 w 74"/>
              <a:gd name="T3" fmla="*/ 80 h 80"/>
              <a:gd name="T4" fmla="*/ 74 w 74"/>
              <a:gd name="T5" fmla="*/ 21 h 80"/>
              <a:gd name="T6" fmla="*/ 37 w 74"/>
              <a:gd name="T7" fmla="*/ 0 h 80"/>
              <a:gd name="T8" fmla="*/ 0 w 74"/>
              <a:gd name="T9" fmla="*/ 6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60"/>
                </a:moveTo>
                <a:lnTo>
                  <a:pt x="37" y="80"/>
                </a:lnTo>
                <a:lnTo>
                  <a:pt x="74" y="21"/>
                </a:lnTo>
                <a:lnTo>
                  <a:pt x="37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09" name="Freeform 307"/>
          <p:cNvSpPr>
            <a:spLocks/>
          </p:cNvSpPr>
          <p:nvPr/>
        </p:nvSpPr>
        <p:spPr bwMode="auto">
          <a:xfrm>
            <a:off x="3349625" y="2395864"/>
            <a:ext cx="122238" cy="106362"/>
          </a:xfrm>
          <a:custGeom>
            <a:avLst/>
            <a:gdLst>
              <a:gd name="T0" fmla="*/ 0 w 74"/>
              <a:gd name="T1" fmla="*/ 60 h 80"/>
              <a:gd name="T2" fmla="*/ 37 w 74"/>
              <a:gd name="T3" fmla="*/ 80 h 80"/>
              <a:gd name="T4" fmla="*/ 74 w 74"/>
              <a:gd name="T5" fmla="*/ 21 h 80"/>
              <a:gd name="T6" fmla="*/ 37 w 74"/>
              <a:gd name="T7" fmla="*/ 0 h 80"/>
              <a:gd name="T8" fmla="*/ 0 w 74"/>
              <a:gd name="T9" fmla="*/ 6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60"/>
                </a:moveTo>
                <a:lnTo>
                  <a:pt x="37" y="80"/>
                </a:lnTo>
                <a:lnTo>
                  <a:pt x="74" y="21"/>
                </a:lnTo>
                <a:lnTo>
                  <a:pt x="37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0" name="Freeform 308"/>
          <p:cNvSpPr>
            <a:spLocks/>
          </p:cNvSpPr>
          <p:nvPr/>
        </p:nvSpPr>
        <p:spPr bwMode="auto">
          <a:xfrm>
            <a:off x="3613150" y="1886276"/>
            <a:ext cx="119063" cy="107950"/>
          </a:xfrm>
          <a:custGeom>
            <a:avLst/>
            <a:gdLst>
              <a:gd name="T0" fmla="*/ 0 w 73"/>
              <a:gd name="T1" fmla="*/ 62 h 81"/>
              <a:gd name="T2" fmla="*/ 37 w 73"/>
              <a:gd name="T3" fmla="*/ 81 h 81"/>
              <a:gd name="T4" fmla="*/ 73 w 73"/>
              <a:gd name="T5" fmla="*/ 22 h 81"/>
              <a:gd name="T6" fmla="*/ 36 w 73"/>
              <a:gd name="T7" fmla="*/ 0 h 81"/>
              <a:gd name="T8" fmla="*/ 0 w 73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81">
                <a:moveTo>
                  <a:pt x="0" y="62"/>
                </a:moveTo>
                <a:lnTo>
                  <a:pt x="37" y="81"/>
                </a:lnTo>
                <a:lnTo>
                  <a:pt x="73" y="22"/>
                </a:lnTo>
                <a:lnTo>
                  <a:pt x="36" y="0"/>
                </a:lnTo>
                <a:lnTo>
                  <a:pt x="0" y="6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1" name="Freeform 309"/>
          <p:cNvSpPr>
            <a:spLocks/>
          </p:cNvSpPr>
          <p:nvPr/>
        </p:nvSpPr>
        <p:spPr bwMode="auto">
          <a:xfrm>
            <a:off x="3613150" y="1886276"/>
            <a:ext cx="119063" cy="107950"/>
          </a:xfrm>
          <a:custGeom>
            <a:avLst/>
            <a:gdLst>
              <a:gd name="T0" fmla="*/ 0 w 73"/>
              <a:gd name="T1" fmla="*/ 62 h 81"/>
              <a:gd name="T2" fmla="*/ 37 w 73"/>
              <a:gd name="T3" fmla="*/ 81 h 81"/>
              <a:gd name="T4" fmla="*/ 73 w 73"/>
              <a:gd name="T5" fmla="*/ 22 h 81"/>
              <a:gd name="T6" fmla="*/ 36 w 73"/>
              <a:gd name="T7" fmla="*/ 0 h 81"/>
              <a:gd name="T8" fmla="*/ 0 w 73"/>
              <a:gd name="T9" fmla="*/ 6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81">
                <a:moveTo>
                  <a:pt x="0" y="62"/>
                </a:moveTo>
                <a:lnTo>
                  <a:pt x="37" y="81"/>
                </a:lnTo>
                <a:lnTo>
                  <a:pt x="73" y="22"/>
                </a:lnTo>
                <a:lnTo>
                  <a:pt x="36" y="0"/>
                </a:lnTo>
                <a:lnTo>
                  <a:pt x="0" y="6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2" name="Freeform 310"/>
          <p:cNvSpPr>
            <a:spLocks/>
          </p:cNvSpPr>
          <p:nvPr/>
        </p:nvSpPr>
        <p:spPr bwMode="auto">
          <a:xfrm>
            <a:off x="3700463" y="1927551"/>
            <a:ext cx="122237" cy="106363"/>
          </a:xfrm>
          <a:custGeom>
            <a:avLst/>
            <a:gdLst>
              <a:gd name="T0" fmla="*/ 0 w 74"/>
              <a:gd name="T1" fmla="*/ 59 h 80"/>
              <a:gd name="T2" fmla="*/ 37 w 74"/>
              <a:gd name="T3" fmla="*/ 80 h 80"/>
              <a:gd name="T4" fmla="*/ 74 w 74"/>
              <a:gd name="T5" fmla="*/ 20 h 80"/>
              <a:gd name="T6" fmla="*/ 37 w 74"/>
              <a:gd name="T7" fmla="*/ 0 h 80"/>
              <a:gd name="T8" fmla="*/ 0 w 74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59"/>
                </a:moveTo>
                <a:lnTo>
                  <a:pt x="37" y="80"/>
                </a:lnTo>
                <a:lnTo>
                  <a:pt x="74" y="20"/>
                </a:lnTo>
                <a:lnTo>
                  <a:pt x="37" y="0"/>
                </a:lnTo>
                <a:lnTo>
                  <a:pt x="0" y="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3" name="Freeform 311"/>
          <p:cNvSpPr>
            <a:spLocks/>
          </p:cNvSpPr>
          <p:nvPr/>
        </p:nvSpPr>
        <p:spPr bwMode="auto">
          <a:xfrm>
            <a:off x="3700463" y="1927551"/>
            <a:ext cx="122237" cy="106363"/>
          </a:xfrm>
          <a:custGeom>
            <a:avLst/>
            <a:gdLst>
              <a:gd name="T0" fmla="*/ 0 w 74"/>
              <a:gd name="T1" fmla="*/ 59 h 80"/>
              <a:gd name="T2" fmla="*/ 37 w 74"/>
              <a:gd name="T3" fmla="*/ 80 h 80"/>
              <a:gd name="T4" fmla="*/ 74 w 74"/>
              <a:gd name="T5" fmla="*/ 20 h 80"/>
              <a:gd name="T6" fmla="*/ 37 w 74"/>
              <a:gd name="T7" fmla="*/ 0 h 80"/>
              <a:gd name="T8" fmla="*/ 0 w 74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0">
                <a:moveTo>
                  <a:pt x="0" y="59"/>
                </a:moveTo>
                <a:lnTo>
                  <a:pt x="37" y="80"/>
                </a:lnTo>
                <a:lnTo>
                  <a:pt x="74" y="20"/>
                </a:lnTo>
                <a:lnTo>
                  <a:pt x="37" y="0"/>
                </a:lnTo>
                <a:lnTo>
                  <a:pt x="0" y="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4" name="Rectangle 312"/>
          <p:cNvSpPr>
            <a:spLocks noChangeArrowheads="1"/>
          </p:cNvSpPr>
          <p:nvPr/>
        </p:nvSpPr>
        <p:spPr bwMode="auto">
          <a:xfrm>
            <a:off x="4130675" y="2016451"/>
            <a:ext cx="71438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5" name="Rectangle 313"/>
          <p:cNvSpPr>
            <a:spLocks noChangeArrowheads="1"/>
          </p:cNvSpPr>
          <p:nvPr/>
        </p:nvSpPr>
        <p:spPr bwMode="auto">
          <a:xfrm>
            <a:off x="4130675" y="2016451"/>
            <a:ext cx="71438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6" name="Rectangle 314"/>
          <p:cNvSpPr>
            <a:spLocks noChangeArrowheads="1"/>
          </p:cNvSpPr>
          <p:nvPr/>
        </p:nvSpPr>
        <p:spPr bwMode="auto">
          <a:xfrm>
            <a:off x="4232275" y="2016451"/>
            <a:ext cx="84138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7" name="Rectangle 315"/>
          <p:cNvSpPr>
            <a:spLocks noChangeArrowheads="1"/>
          </p:cNvSpPr>
          <p:nvPr/>
        </p:nvSpPr>
        <p:spPr bwMode="auto">
          <a:xfrm>
            <a:off x="4232275" y="2016451"/>
            <a:ext cx="84138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8" name="Rectangle 316"/>
          <p:cNvSpPr>
            <a:spLocks noChangeArrowheads="1"/>
          </p:cNvSpPr>
          <p:nvPr/>
        </p:nvSpPr>
        <p:spPr bwMode="auto">
          <a:xfrm>
            <a:off x="4348163" y="2016451"/>
            <a:ext cx="71437" cy="93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9" name="Rectangle 317"/>
          <p:cNvSpPr>
            <a:spLocks noChangeArrowheads="1"/>
          </p:cNvSpPr>
          <p:nvPr/>
        </p:nvSpPr>
        <p:spPr bwMode="auto">
          <a:xfrm>
            <a:off x="4348163" y="2016451"/>
            <a:ext cx="71437" cy="93663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20" name="Rectangle 318"/>
          <p:cNvSpPr>
            <a:spLocks noChangeArrowheads="1"/>
          </p:cNvSpPr>
          <p:nvPr/>
        </p:nvSpPr>
        <p:spPr bwMode="auto">
          <a:xfrm>
            <a:off x="4130675" y="2559376"/>
            <a:ext cx="714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21" name="Rectangle 319"/>
          <p:cNvSpPr>
            <a:spLocks noChangeArrowheads="1"/>
          </p:cNvSpPr>
          <p:nvPr/>
        </p:nvSpPr>
        <p:spPr bwMode="auto">
          <a:xfrm>
            <a:off x="4130675" y="2559376"/>
            <a:ext cx="714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22" name="Rectangle 320"/>
          <p:cNvSpPr>
            <a:spLocks noChangeArrowheads="1"/>
          </p:cNvSpPr>
          <p:nvPr/>
        </p:nvSpPr>
        <p:spPr bwMode="auto">
          <a:xfrm>
            <a:off x="4232275" y="2559376"/>
            <a:ext cx="84138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23" name="Rectangle 321"/>
          <p:cNvSpPr>
            <a:spLocks noChangeArrowheads="1"/>
          </p:cNvSpPr>
          <p:nvPr/>
        </p:nvSpPr>
        <p:spPr bwMode="auto">
          <a:xfrm>
            <a:off x="4232275" y="2559376"/>
            <a:ext cx="84138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24" name="Rectangle 322"/>
          <p:cNvSpPr>
            <a:spLocks noChangeArrowheads="1"/>
          </p:cNvSpPr>
          <p:nvPr/>
        </p:nvSpPr>
        <p:spPr bwMode="auto">
          <a:xfrm>
            <a:off x="4348163" y="2559376"/>
            <a:ext cx="71437" cy="92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25" name="Rectangle 323"/>
          <p:cNvSpPr>
            <a:spLocks noChangeArrowheads="1"/>
          </p:cNvSpPr>
          <p:nvPr/>
        </p:nvSpPr>
        <p:spPr bwMode="auto">
          <a:xfrm>
            <a:off x="4348163" y="2559376"/>
            <a:ext cx="71437" cy="92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26" name="Freeform 324"/>
          <p:cNvSpPr>
            <a:spLocks/>
          </p:cNvSpPr>
          <p:nvPr/>
        </p:nvSpPr>
        <p:spPr bwMode="auto">
          <a:xfrm>
            <a:off x="3048000" y="2262514"/>
            <a:ext cx="123825" cy="106362"/>
          </a:xfrm>
          <a:custGeom>
            <a:avLst/>
            <a:gdLst>
              <a:gd name="T0" fmla="*/ 0 w 75"/>
              <a:gd name="T1" fmla="*/ 59 h 80"/>
              <a:gd name="T2" fmla="*/ 38 w 75"/>
              <a:gd name="T3" fmla="*/ 80 h 80"/>
              <a:gd name="T4" fmla="*/ 75 w 75"/>
              <a:gd name="T5" fmla="*/ 20 h 80"/>
              <a:gd name="T6" fmla="*/ 38 w 75"/>
              <a:gd name="T7" fmla="*/ 0 h 80"/>
              <a:gd name="T8" fmla="*/ 0 w 75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0">
                <a:moveTo>
                  <a:pt x="0" y="59"/>
                </a:moveTo>
                <a:lnTo>
                  <a:pt x="38" y="80"/>
                </a:lnTo>
                <a:lnTo>
                  <a:pt x="75" y="20"/>
                </a:lnTo>
                <a:lnTo>
                  <a:pt x="38" y="0"/>
                </a:lnTo>
                <a:lnTo>
                  <a:pt x="0" y="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27" name="Freeform 325"/>
          <p:cNvSpPr>
            <a:spLocks/>
          </p:cNvSpPr>
          <p:nvPr/>
        </p:nvSpPr>
        <p:spPr bwMode="auto">
          <a:xfrm>
            <a:off x="3048000" y="2262514"/>
            <a:ext cx="123825" cy="106362"/>
          </a:xfrm>
          <a:custGeom>
            <a:avLst/>
            <a:gdLst>
              <a:gd name="T0" fmla="*/ 0 w 75"/>
              <a:gd name="T1" fmla="*/ 59 h 80"/>
              <a:gd name="T2" fmla="*/ 38 w 75"/>
              <a:gd name="T3" fmla="*/ 80 h 80"/>
              <a:gd name="T4" fmla="*/ 75 w 75"/>
              <a:gd name="T5" fmla="*/ 20 h 80"/>
              <a:gd name="T6" fmla="*/ 38 w 75"/>
              <a:gd name="T7" fmla="*/ 0 h 80"/>
              <a:gd name="T8" fmla="*/ 0 w 75"/>
              <a:gd name="T9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0">
                <a:moveTo>
                  <a:pt x="0" y="59"/>
                </a:moveTo>
                <a:lnTo>
                  <a:pt x="38" y="80"/>
                </a:lnTo>
                <a:lnTo>
                  <a:pt x="75" y="20"/>
                </a:lnTo>
                <a:lnTo>
                  <a:pt x="38" y="0"/>
                </a:lnTo>
                <a:lnTo>
                  <a:pt x="0" y="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28" name="Freeform 326"/>
          <p:cNvSpPr>
            <a:spLocks/>
          </p:cNvSpPr>
          <p:nvPr/>
        </p:nvSpPr>
        <p:spPr bwMode="auto">
          <a:xfrm>
            <a:off x="2960688" y="2221239"/>
            <a:ext cx="122237" cy="107950"/>
          </a:xfrm>
          <a:custGeom>
            <a:avLst/>
            <a:gdLst>
              <a:gd name="T0" fmla="*/ 0 w 74"/>
              <a:gd name="T1" fmla="*/ 60 h 81"/>
              <a:gd name="T2" fmla="*/ 37 w 74"/>
              <a:gd name="T3" fmla="*/ 81 h 81"/>
              <a:gd name="T4" fmla="*/ 74 w 74"/>
              <a:gd name="T5" fmla="*/ 21 h 81"/>
              <a:gd name="T6" fmla="*/ 35 w 74"/>
              <a:gd name="T7" fmla="*/ 0 h 81"/>
              <a:gd name="T8" fmla="*/ 0 w 74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1">
                <a:moveTo>
                  <a:pt x="0" y="60"/>
                </a:moveTo>
                <a:lnTo>
                  <a:pt x="37" y="81"/>
                </a:lnTo>
                <a:lnTo>
                  <a:pt x="74" y="21"/>
                </a:lnTo>
                <a:lnTo>
                  <a:pt x="35" y="0"/>
                </a:lnTo>
                <a:lnTo>
                  <a:pt x="0" y="6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29" name="Freeform 327"/>
          <p:cNvSpPr>
            <a:spLocks/>
          </p:cNvSpPr>
          <p:nvPr/>
        </p:nvSpPr>
        <p:spPr bwMode="auto">
          <a:xfrm>
            <a:off x="2960688" y="2221239"/>
            <a:ext cx="122237" cy="107950"/>
          </a:xfrm>
          <a:custGeom>
            <a:avLst/>
            <a:gdLst>
              <a:gd name="T0" fmla="*/ 0 w 74"/>
              <a:gd name="T1" fmla="*/ 60 h 81"/>
              <a:gd name="T2" fmla="*/ 37 w 74"/>
              <a:gd name="T3" fmla="*/ 81 h 81"/>
              <a:gd name="T4" fmla="*/ 74 w 74"/>
              <a:gd name="T5" fmla="*/ 21 h 81"/>
              <a:gd name="T6" fmla="*/ 35 w 74"/>
              <a:gd name="T7" fmla="*/ 0 h 81"/>
              <a:gd name="T8" fmla="*/ 0 w 74"/>
              <a:gd name="T9" fmla="*/ 6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81">
                <a:moveTo>
                  <a:pt x="0" y="60"/>
                </a:moveTo>
                <a:lnTo>
                  <a:pt x="37" y="81"/>
                </a:lnTo>
                <a:lnTo>
                  <a:pt x="74" y="21"/>
                </a:lnTo>
                <a:lnTo>
                  <a:pt x="35" y="0"/>
                </a:lnTo>
                <a:lnTo>
                  <a:pt x="0" y="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30" name="Rectangle 328"/>
          <p:cNvSpPr>
            <a:spLocks noChangeArrowheads="1"/>
          </p:cNvSpPr>
          <p:nvPr/>
        </p:nvSpPr>
        <p:spPr bwMode="auto">
          <a:xfrm>
            <a:off x="2657475" y="1606876"/>
            <a:ext cx="20638" cy="631825"/>
          </a:xfrm>
          <a:prstGeom prst="rect">
            <a:avLst/>
          </a:pr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31" name="Rectangle 329"/>
          <p:cNvSpPr>
            <a:spLocks noChangeArrowheads="1"/>
          </p:cNvSpPr>
          <p:nvPr/>
        </p:nvSpPr>
        <p:spPr bwMode="auto">
          <a:xfrm>
            <a:off x="2657475" y="1606876"/>
            <a:ext cx="20638" cy="6318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32" name="Freeform 330"/>
          <p:cNvSpPr>
            <a:spLocks/>
          </p:cNvSpPr>
          <p:nvPr/>
        </p:nvSpPr>
        <p:spPr bwMode="auto">
          <a:xfrm>
            <a:off x="2935288" y="1743401"/>
            <a:ext cx="433387" cy="557213"/>
          </a:xfrm>
          <a:custGeom>
            <a:avLst/>
            <a:gdLst>
              <a:gd name="T0" fmla="*/ 0 w 264"/>
              <a:gd name="T1" fmla="*/ 412 h 419"/>
              <a:gd name="T2" fmla="*/ 13 w 264"/>
              <a:gd name="T3" fmla="*/ 419 h 419"/>
              <a:gd name="T4" fmla="*/ 264 w 264"/>
              <a:gd name="T5" fmla="*/ 7 h 419"/>
              <a:gd name="T6" fmla="*/ 250 w 264"/>
              <a:gd name="T7" fmla="*/ 0 h 419"/>
              <a:gd name="T8" fmla="*/ 0 w 264"/>
              <a:gd name="T9" fmla="*/ 412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4" h="419">
                <a:moveTo>
                  <a:pt x="0" y="412"/>
                </a:moveTo>
                <a:lnTo>
                  <a:pt x="13" y="419"/>
                </a:lnTo>
                <a:lnTo>
                  <a:pt x="264" y="7"/>
                </a:lnTo>
                <a:lnTo>
                  <a:pt x="250" y="0"/>
                </a:lnTo>
                <a:lnTo>
                  <a:pt x="0" y="412"/>
                </a:lnTo>
                <a:close/>
              </a:path>
            </a:pathLst>
          </a:cu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33" name="Freeform 331"/>
          <p:cNvSpPr>
            <a:spLocks/>
          </p:cNvSpPr>
          <p:nvPr/>
        </p:nvSpPr>
        <p:spPr bwMode="auto">
          <a:xfrm>
            <a:off x="2935288" y="1743401"/>
            <a:ext cx="433387" cy="557213"/>
          </a:xfrm>
          <a:custGeom>
            <a:avLst/>
            <a:gdLst>
              <a:gd name="T0" fmla="*/ 0 w 264"/>
              <a:gd name="T1" fmla="*/ 412 h 419"/>
              <a:gd name="T2" fmla="*/ 13 w 264"/>
              <a:gd name="T3" fmla="*/ 419 h 419"/>
              <a:gd name="T4" fmla="*/ 264 w 264"/>
              <a:gd name="T5" fmla="*/ 7 h 419"/>
              <a:gd name="T6" fmla="*/ 250 w 264"/>
              <a:gd name="T7" fmla="*/ 0 h 419"/>
              <a:gd name="T8" fmla="*/ 0 w 264"/>
              <a:gd name="T9" fmla="*/ 412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4" h="419">
                <a:moveTo>
                  <a:pt x="0" y="412"/>
                </a:moveTo>
                <a:lnTo>
                  <a:pt x="13" y="419"/>
                </a:lnTo>
                <a:lnTo>
                  <a:pt x="264" y="7"/>
                </a:lnTo>
                <a:lnTo>
                  <a:pt x="250" y="0"/>
                </a:lnTo>
                <a:lnTo>
                  <a:pt x="0" y="4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34" name="Freeform 332"/>
          <p:cNvSpPr>
            <a:spLocks/>
          </p:cNvSpPr>
          <p:nvPr/>
        </p:nvSpPr>
        <p:spPr bwMode="auto">
          <a:xfrm>
            <a:off x="3416300" y="1956126"/>
            <a:ext cx="430213" cy="558800"/>
          </a:xfrm>
          <a:custGeom>
            <a:avLst/>
            <a:gdLst>
              <a:gd name="T0" fmla="*/ 0 w 263"/>
              <a:gd name="T1" fmla="*/ 412 h 420"/>
              <a:gd name="T2" fmla="*/ 12 w 263"/>
              <a:gd name="T3" fmla="*/ 420 h 420"/>
              <a:gd name="T4" fmla="*/ 263 w 263"/>
              <a:gd name="T5" fmla="*/ 8 h 420"/>
              <a:gd name="T6" fmla="*/ 251 w 263"/>
              <a:gd name="T7" fmla="*/ 0 h 420"/>
              <a:gd name="T8" fmla="*/ 0 w 263"/>
              <a:gd name="T9" fmla="*/ 412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" h="420">
                <a:moveTo>
                  <a:pt x="0" y="412"/>
                </a:moveTo>
                <a:lnTo>
                  <a:pt x="12" y="420"/>
                </a:lnTo>
                <a:lnTo>
                  <a:pt x="263" y="8"/>
                </a:lnTo>
                <a:lnTo>
                  <a:pt x="251" y="0"/>
                </a:lnTo>
                <a:lnTo>
                  <a:pt x="0" y="412"/>
                </a:lnTo>
                <a:close/>
              </a:path>
            </a:pathLst>
          </a:cu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35" name="Freeform 333"/>
          <p:cNvSpPr>
            <a:spLocks/>
          </p:cNvSpPr>
          <p:nvPr/>
        </p:nvSpPr>
        <p:spPr bwMode="auto">
          <a:xfrm>
            <a:off x="3416300" y="1956126"/>
            <a:ext cx="430213" cy="558800"/>
          </a:xfrm>
          <a:custGeom>
            <a:avLst/>
            <a:gdLst>
              <a:gd name="T0" fmla="*/ 0 w 263"/>
              <a:gd name="T1" fmla="*/ 412 h 420"/>
              <a:gd name="T2" fmla="*/ 12 w 263"/>
              <a:gd name="T3" fmla="*/ 420 h 420"/>
              <a:gd name="T4" fmla="*/ 263 w 263"/>
              <a:gd name="T5" fmla="*/ 8 h 420"/>
              <a:gd name="T6" fmla="*/ 251 w 263"/>
              <a:gd name="T7" fmla="*/ 0 h 420"/>
              <a:gd name="T8" fmla="*/ 0 w 263"/>
              <a:gd name="T9" fmla="*/ 412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" h="420">
                <a:moveTo>
                  <a:pt x="0" y="412"/>
                </a:moveTo>
                <a:lnTo>
                  <a:pt x="12" y="420"/>
                </a:lnTo>
                <a:lnTo>
                  <a:pt x="263" y="8"/>
                </a:lnTo>
                <a:lnTo>
                  <a:pt x="251" y="0"/>
                </a:lnTo>
                <a:lnTo>
                  <a:pt x="0" y="4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36" name="Rectangle 334"/>
          <p:cNvSpPr>
            <a:spLocks noChangeArrowheads="1"/>
          </p:cNvSpPr>
          <p:nvPr/>
        </p:nvSpPr>
        <p:spPr bwMode="auto">
          <a:xfrm>
            <a:off x="4102100" y="2016451"/>
            <a:ext cx="23813" cy="635000"/>
          </a:xfrm>
          <a:prstGeom prst="rect">
            <a:avLst/>
          </a:prstGeom>
          <a:solidFill>
            <a:srgbClr val="94B2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37" name="Rectangle 335"/>
          <p:cNvSpPr>
            <a:spLocks noChangeArrowheads="1"/>
          </p:cNvSpPr>
          <p:nvPr/>
        </p:nvSpPr>
        <p:spPr bwMode="auto">
          <a:xfrm>
            <a:off x="4102100" y="2016451"/>
            <a:ext cx="23813" cy="6350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38" name="Freeform 336"/>
          <p:cNvSpPr>
            <a:spLocks/>
          </p:cNvSpPr>
          <p:nvPr/>
        </p:nvSpPr>
        <p:spPr bwMode="auto">
          <a:xfrm>
            <a:off x="3582988" y="1697364"/>
            <a:ext cx="88900" cy="95250"/>
          </a:xfrm>
          <a:custGeom>
            <a:avLst/>
            <a:gdLst>
              <a:gd name="T0" fmla="*/ 0 w 54"/>
              <a:gd name="T1" fmla="*/ 0 h 71"/>
              <a:gd name="T2" fmla="*/ 0 w 54"/>
              <a:gd name="T3" fmla="*/ 71 h 71"/>
              <a:gd name="T4" fmla="*/ 15 w 54"/>
              <a:gd name="T5" fmla="*/ 71 h 71"/>
              <a:gd name="T6" fmla="*/ 15 w 54"/>
              <a:gd name="T7" fmla="*/ 41 h 71"/>
              <a:gd name="T8" fmla="*/ 49 w 54"/>
              <a:gd name="T9" fmla="*/ 41 h 71"/>
              <a:gd name="T10" fmla="*/ 49 w 54"/>
              <a:gd name="T11" fmla="*/ 29 h 71"/>
              <a:gd name="T12" fmla="*/ 15 w 54"/>
              <a:gd name="T13" fmla="*/ 29 h 71"/>
              <a:gd name="T14" fmla="*/ 15 w 54"/>
              <a:gd name="T15" fmla="*/ 12 h 71"/>
              <a:gd name="T16" fmla="*/ 54 w 54"/>
              <a:gd name="T17" fmla="*/ 12 h 71"/>
              <a:gd name="T18" fmla="*/ 54 w 54"/>
              <a:gd name="T19" fmla="*/ 0 h 71"/>
              <a:gd name="T20" fmla="*/ 0 w 54"/>
              <a:gd name="T21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" h="71">
                <a:moveTo>
                  <a:pt x="0" y="0"/>
                </a:moveTo>
                <a:lnTo>
                  <a:pt x="0" y="71"/>
                </a:lnTo>
                <a:lnTo>
                  <a:pt x="15" y="71"/>
                </a:lnTo>
                <a:lnTo>
                  <a:pt x="15" y="41"/>
                </a:lnTo>
                <a:lnTo>
                  <a:pt x="49" y="41"/>
                </a:lnTo>
                <a:lnTo>
                  <a:pt x="49" y="29"/>
                </a:lnTo>
                <a:lnTo>
                  <a:pt x="15" y="29"/>
                </a:lnTo>
                <a:lnTo>
                  <a:pt x="15" y="12"/>
                </a:lnTo>
                <a:lnTo>
                  <a:pt x="54" y="12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39" name="Freeform 337"/>
          <p:cNvSpPr>
            <a:spLocks/>
          </p:cNvSpPr>
          <p:nvPr/>
        </p:nvSpPr>
        <p:spPr bwMode="auto">
          <a:xfrm>
            <a:off x="3686175" y="1748164"/>
            <a:ext cx="28575" cy="60325"/>
          </a:xfrm>
          <a:custGeom>
            <a:avLst/>
            <a:gdLst>
              <a:gd name="T0" fmla="*/ 18 w 18"/>
              <a:gd name="T1" fmla="*/ 0 h 45"/>
              <a:gd name="T2" fmla="*/ 14 w 18"/>
              <a:gd name="T3" fmla="*/ 0 h 45"/>
              <a:gd name="T4" fmla="*/ 13 w 18"/>
              <a:gd name="T5" fmla="*/ 3 h 45"/>
              <a:gd name="T6" fmla="*/ 11 w 18"/>
              <a:gd name="T7" fmla="*/ 6 h 45"/>
              <a:gd name="T8" fmla="*/ 9 w 18"/>
              <a:gd name="T9" fmla="*/ 7 h 45"/>
              <a:gd name="T10" fmla="*/ 7 w 18"/>
              <a:gd name="T11" fmla="*/ 8 h 45"/>
              <a:gd name="T12" fmla="*/ 0 w 18"/>
              <a:gd name="T13" fmla="*/ 8 h 45"/>
              <a:gd name="T14" fmla="*/ 0 w 18"/>
              <a:gd name="T15" fmla="*/ 14 h 45"/>
              <a:gd name="T16" fmla="*/ 11 w 18"/>
              <a:gd name="T17" fmla="*/ 14 h 45"/>
              <a:gd name="T18" fmla="*/ 11 w 18"/>
              <a:gd name="T19" fmla="*/ 45 h 45"/>
              <a:gd name="T20" fmla="*/ 18 w 18"/>
              <a:gd name="T21" fmla="*/ 45 h 45"/>
              <a:gd name="T22" fmla="*/ 18 w 18"/>
              <a:gd name="T23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" h="45">
                <a:moveTo>
                  <a:pt x="18" y="0"/>
                </a:moveTo>
                <a:lnTo>
                  <a:pt x="14" y="0"/>
                </a:lnTo>
                <a:lnTo>
                  <a:pt x="13" y="3"/>
                </a:lnTo>
                <a:lnTo>
                  <a:pt x="11" y="6"/>
                </a:lnTo>
                <a:lnTo>
                  <a:pt x="9" y="7"/>
                </a:lnTo>
                <a:lnTo>
                  <a:pt x="7" y="8"/>
                </a:lnTo>
                <a:lnTo>
                  <a:pt x="0" y="8"/>
                </a:lnTo>
                <a:lnTo>
                  <a:pt x="0" y="14"/>
                </a:lnTo>
                <a:lnTo>
                  <a:pt x="11" y="14"/>
                </a:lnTo>
                <a:lnTo>
                  <a:pt x="11" y="45"/>
                </a:lnTo>
                <a:lnTo>
                  <a:pt x="18" y="45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40" name="Freeform 338"/>
          <p:cNvSpPr>
            <a:spLocks/>
          </p:cNvSpPr>
          <p:nvPr/>
        </p:nvSpPr>
        <p:spPr bwMode="auto">
          <a:xfrm>
            <a:off x="4408488" y="1875164"/>
            <a:ext cx="87312" cy="93662"/>
          </a:xfrm>
          <a:custGeom>
            <a:avLst/>
            <a:gdLst>
              <a:gd name="T0" fmla="*/ 0 w 53"/>
              <a:gd name="T1" fmla="*/ 0 h 71"/>
              <a:gd name="T2" fmla="*/ 0 w 53"/>
              <a:gd name="T3" fmla="*/ 71 h 71"/>
              <a:gd name="T4" fmla="*/ 15 w 53"/>
              <a:gd name="T5" fmla="*/ 71 h 71"/>
              <a:gd name="T6" fmla="*/ 15 w 53"/>
              <a:gd name="T7" fmla="*/ 40 h 71"/>
              <a:gd name="T8" fmla="*/ 48 w 53"/>
              <a:gd name="T9" fmla="*/ 40 h 71"/>
              <a:gd name="T10" fmla="*/ 48 w 53"/>
              <a:gd name="T11" fmla="*/ 29 h 71"/>
              <a:gd name="T12" fmla="*/ 15 w 53"/>
              <a:gd name="T13" fmla="*/ 29 h 71"/>
              <a:gd name="T14" fmla="*/ 15 w 53"/>
              <a:gd name="T15" fmla="*/ 12 h 71"/>
              <a:gd name="T16" fmla="*/ 53 w 53"/>
              <a:gd name="T17" fmla="*/ 12 h 71"/>
              <a:gd name="T18" fmla="*/ 53 w 53"/>
              <a:gd name="T19" fmla="*/ 0 h 71"/>
              <a:gd name="T20" fmla="*/ 0 w 53"/>
              <a:gd name="T21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3" h="71">
                <a:moveTo>
                  <a:pt x="0" y="0"/>
                </a:moveTo>
                <a:lnTo>
                  <a:pt x="0" y="71"/>
                </a:lnTo>
                <a:lnTo>
                  <a:pt x="15" y="71"/>
                </a:lnTo>
                <a:lnTo>
                  <a:pt x="15" y="40"/>
                </a:lnTo>
                <a:lnTo>
                  <a:pt x="48" y="40"/>
                </a:lnTo>
                <a:lnTo>
                  <a:pt x="48" y="29"/>
                </a:lnTo>
                <a:lnTo>
                  <a:pt x="15" y="29"/>
                </a:lnTo>
                <a:lnTo>
                  <a:pt x="15" y="12"/>
                </a:lnTo>
                <a:lnTo>
                  <a:pt x="53" y="12"/>
                </a:lnTo>
                <a:lnTo>
                  <a:pt x="5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41" name="Freeform 339"/>
          <p:cNvSpPr>
            <a:spLocks/>
          </p:cNvSpPr>
          <p:nvPr/>
        </p:nvSpPr>
        <p:spPr bwMode="auto">
          <a:xfrm>
            <a:off x="4500563" y="1924376"/>
            <a:ext cx="53975" cy="60325"/>
          </a:xfrm>
          <a:custGeom>
            <a:avLst/>
            <a:gdLst>
              <a:gd name="T0" fmla="*/ 7 w 33"/>
              <a:gd name="T1" fmla="*/ 40 h 45"/>
              <a:gd name="T2" fmla="*/ 7 w 33"/>
              <a:gd name="T3" fmla="*/ 38 h 45"/>
              <a:gd name="T4" fmla="*/ 8 w 33"/>
              <a:gd name="T5" fmla="*/ 35 h 45"/>
              <a:gd name="T6" fmla="*/ 11 w 33"/>
              <a:gd name="T7" fmla="*/ 34 h 45"/>
              <a:gd name="T8" fmla="*/ 19 w 33"/>
              <a:gd name="T9" fmla="*/ 28 h 45"/>
              <a:gd name="T10" fmla="*/ 25 w 33"/>
              <a:gd name="T11" fmla="*/ 26 h 45"/>
              <a:gd name="T12" fmla="*/ 29 w 33"/>
              <a:gd name="T13" fmla="*/ 22 h 45"/>
              <a:gd name="T14" fmla="*/ 32 w 33"/>
              <a:gd name="T15" fmla="*/ 18 h 45"/>
              <a:gd name="T16" fmla="*/ 33 w 33"/>
              <a:gd name="T17" fmla="*/ 14 h 45"/>
              <a:gd name="T18" fmla="*/ 32 w 33"/>
              <a:gd name="T19" fmla="*/ 10 h 45"/>
              <a:gd name="T20" fmla="*/ 32 w 33"/>
              <a:gd name="T21" fmla="*/ 7 h 45"/>
              <a:gd name="T22" fmla="*/ 30 w 33"/>
              <a:gd name="T23" fmla="*/ 6 h 45"/>
              <a:gd name="T24" fmla="*/ 28 w 33"/>
              <a:gd name="T25" fmla="*/ 3 h 45"/>
              <a:gd name="T26" fmla="*/ 24 w 33"/>
              <a:gd name="T27" fmla="*/ 1 h 45"/>
              <a:gd name="T28" fmla="*/ 18 w 33"/>
              <a:gd name="T29" fmla="*/ 0 h 45"/>
              <a:gd name="T30" fmla="*/ 12 w 33"/>
              <a:gd name="T31" fmla="*/ 0 h 45"/>
              <a:gd name="T32" fmla="*/ 10 w 33"/>
              <a:gd name="T33" fmla="*/ 1 h 45"/>
              <a:gd name="T34" fmla="*/ 6 w 33"/>
              <a:gd name="T35" fmla="*/ 3 h 45"/>
              <a:gd name="T36" fmla="*/ 4 w 33"/>
              <a:gd name="T37" fmla="*/ 6 h 45"/>
              <a:gd name="T38" fmla="*/ 1 w 33"/>
              <a:gd name="T39" fmla="*/ 10 h 45"/>
              <a:gd name="T40" fmla="*/ 1 w 33"/>
              <a:gd name="T41" fmla="*/ 15 h 45"/>
              <a:gd name="T42" fmla="*/ 7 w 33"/>
              <a:gd name="T43" fmla="*/ 15 h 45"/>
              <a:gd name="T44" fmla="*/ 7 w 33"/>
              <a:gd name="T45" fmla="*/ 15 h 45"/>
              <a:gd name="T46" fmla="*/ 8 w 33"/>
              <a:gd name="T47" fmla="*/ 11 h 45"/>
              <a:gd name="T48" fmla="*/ 10 w 33"/>
              <a:gd name="T49" fmla="*/ 9 h 45"/>
              <a:gd name="T50" fmla="*/ 10 w 33"/>
              <a:gd name="T51" fmla="*/ 7 h 45"/>
              <a:gd name="T52" fmla="*/ 12 w 33"/>
              <a:gd name="T53" fmla="*/ 6 h 45"/>
              <a:gd name="T54" fmla="*/ 17 w 33"/>
              <a:gd name="T55" fmla="*/ 5 h 45"/>
              <a:gd name="T56" fmla="*/ 21 w 33"/>
              <a:gd name="T57" fmla="*/ 6 h 45"/>
              <a:gd name="T58" fmla="*/ 24 w 33"/>
              <a:gd name="T59" fmla="*/ 7 h 45"/>
              <a:gd name="T60" fmla="*/ 25 w 33"/>
              <a:gd name="T61" fmla="*/ 10 h 45"/>
              <a:gd name="T62" fmla="*/ 26 w 33"/>
              <a:gd name="T63" fmla="*/ 14 h 45"/>
              <a:gd name="T64" fmla="*/ 26 w 33"/>
              <a:gd name="T65" fmla="*/ 15 h 45"/>
              <a:gd name="T66" fmla="*/ 25 w 33"/>
              <a:gd name="T67" fmla="*/ 18 h 45"/>
              <a:gd name="T68" fmla="*/ 22 w 33"/>
              <a:gd name="T69" fmla="*/ 20 h 45"/>
              <a:gd name="T70" fmla="*/ 19 w 33"/>
              <a:gd name="T71" fmla="*/ 22 h 45"/>
              <a:gd name="T72" fmla="*/ 10 w 33"/>
              <a:gd name="T73" fmla="*/ 28 h 45"/>
              <a:gd name="T74" fmla="*/ 6 w 33"/>
              <a:gd name="T75" fmla="*/ 31 h 45"/>
              <a:gd name="T76" fmla="*/ 3 w 33"/>
              <a:gd name="T77" fmla="*/ 35 h 45"/>
              <a:gd name="T78" fmla="*/ 0 w 33"/>
              <a:gd name="T79" fmla="*/ 39 h 45"/>
              <a:gd name="T80" fmla="*/ 0 w 33"/>
              <a:gd name="T81" fmla="*/ 45 h 45"/>
              <a:gd name="T82" fmla="*/ 32 w 33"/>
              <a:gd name="T83" fmla="*/ 45 h 45"/>
              <a:gd name="T84" fmla="*/ 32 w 33"/>
              <a:gd name="T85" fmla="*/ 40 h 45"/>
              <a:gd name="T86" fmla="*/ 7 w 33"/>
              <a:gd name="T87" fmla="*/ 4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3" h="45">
                <a:moveTo>
                  <a:pt x="7" y="40"/>
                </a:moveTo>
                <a:lnTo>
                  <a:pt x="7" y="38"/>
                </a:lnTo>
                <a:lnTo>
                  <a:pt x="8" y="35"/>
                </a:lnTo>
                <a:lnTo>
                  <a:pt x="11" y="34"/>
                </a:lnTo>
                <a:lnTo>
                  <a:pt x="19" y="28"/>
                </a:lnTo>
                <a:lnTo>
                  <a:pt x="25" y="26"/>
                </a:lnTo>
                <a:lnTo>
                  <a:pt x="29" y="22"/>
                </a:lnTo>
                <a:lnTo>
                  <a:pt x="32" y="18"/>
                </a:lnTo>
                <a:lnTo>
                  <a:pt x="33" y="14"/>
                </a:lnTo>
                <a:lnTo>
                  <a:pt x="32" y="10"/>
                </a:lnTo>
                <a:lnTo>
                  <a:pt x="32" y="7"/>
                </a:lnTo>
                <a:lnTo>
                  <a:pt x="30" y="6"/>
                </a:lnTo>
                <a:lnTo>
                  <a:pt x="28" y="3"/>
                </a:lnTo>
                <a:lnTo>
                  <a:pt x="24" y="1"/>
                </a:lnTo>
                <a:lnTo>
                  <a:pt x="18" y="0"/>
                </a:lnTo>
                <a:lnTo>
                  <a:pt x="12" y="0"/>
                </a:lnTo>
                <a:lnTo>
                  <a:pt x="10" y="1"/>
                </a:lnTo>
                <a:lnTo>
                  <a:pt x="6" y="3"/>
                </a:lnTo>
                <a:lnTo>
                  <a:pt x="4" y="6"/>
                </a:lnTo>
                <a:lnTo>
                  <a:pt x="1" y="10"/>
                </a:lnTo>
                <a:lnTo>
                  <a:pt x="1" y="15"/>
                </a:lnTo>
                <a:lnTo>
                  <a:pt x="7" y="15"/>
                </a:lnTo>
                <a:lnTo>
                  <a:pt x="7" y="15"/>
                </a:lnTo>
                <a:lnTo>
                  <a:pt x="8" y="11"/>
                </a:lnTo>
                <a:lnTo>
                  <a:pt x="10" y="9"/>
                </a:lnTo>
                <a:lnTo>
                  <a:pt x="10" y="7"/>
                </a:lnTo>
                <a:lnTo>
                  <a:pt x="12" y="6"/>
                </a:lnTo>
                <a:lnTo>
                  <a:pt x="17" y="5"/>
                </a:lnTo>
                <a:lnTo>
                  <a:pt x="21" y="6"/>
                </a:lnTo>
                <a:lnTo>
                  <a:pt x="24" y="7"/>
                </a:lnTo>
                <a:lnTo>
                  <a:pt x="25" y="10"/>
                </a:lnTo>
                <a:lnTo>
                  <a:pt x="26" y="14"/>
                </a:lnTo>
                <a:lnTo>
                  <a:pt x="26" y="15"/>
                </a:lnTo>
                <a:lnTo>
                  <a:pt x="25" y="18"/>
                </a:lnTo>
                <a:lnTo>
                  <a:pt x="22" y="20"/>
                </a:lnTo>
                <a:lnTo>
                  <a:pt x="19" y="22"/>
                </a:lnTo>
                <a:lnTo>
                  <a:pt x="10" y="28"/>
                </a:lnTo>
                <a:lnTo>
                  <a:pt x="6" y="31"/>
                </a:lnTo>
                <a:lnTo>
                  <a:pt x="3" y="35"/>
                </a:lnTo>
                <a:lnTo>
                  <a:pt x="0" y="39"/>
                </a:lnTo>
                <a:lnTo>
                  <a:pt x="0" y="45"/>
                </a:lnTo>
                <a:lnTo>
                  <a:pt x="32" y="45"/>
                </a:lnTo>
                <a:lnTo>
                  <a:pt x="32" y="40"/>
                </a:lnTo>
                <a:lnTo>
                  <a:pt x="7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42" name="Freeform 340"/>
          <p:cNvSpPr>
            <a:spLocks/>
          </p:cNvSpPr>
          <p:nvPr/>
        </p:nvSpPr>
        <p:spPr bwMode="auto">
          <a:xfrm>
            <a:off x="1565275" y="1843414"/>
            <a:ext cx="495300" cy="166687"/>
          </a:xfrm>
          <a:custGeom>
            <a:avLst/>
            <a:gdLst>
              <a:gd name="T0" fmla="*/ 302 w 302"/>
              <a:gd name="T1" fmla="*/ 63 h 126"/>
              <a:gd name="T2" fmla="*/ 187 w 302"/>
              <a:gd name="T3" fmla="*/ 126 h 126"/>
              <a:gd name="T4" fmla="*/ 187 w 302"/>
              <a:gd name="T5" fmla="*/ 84 h 126"/>
              <a:gd name="T6" fmla="*/ 0 w 302"/>
              <a:gd name="T7" fmla="*/ 109 h 126"/>
              <a:gd name="T8" fmla="*/ 33 w 302"/>
              <a:gd name="T9" fmla="*/ 63 h 126"/>
              <a:gd name="T10" fmla="*/ 0 w 302"/>
              <a:gd name="T11" fmla="*/ 16 h 126"/>
              <a:gd name="T12" fmla="*/ 187 w 302"/>
              <a:gd name="T13" fmla="*/ 41 h 126"/>
              <a:gd name="T14" fmla="*/ 187 w 302"/>
              <a:gd name="T15" fmla="*/ 0 h 126"/>
              <a:gd name="T16" fmla="*/ 302 w 302"/>
              <a:gd name="T17" fmla="*/ 6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2" h="126">
                <a:moveTo>
                  <a:pt x="302" y="63"/>
                </a:moveTo>
                <a:lnTo>
                  <a:pt x="187" y="126"/>
                </a:lnTo>
                <a:lnTo>
                  <a:pt x="187" y="84"/>
                </a:lnTo>
                <a:lnTo>
                  <a:pt x="0" y="109"/>
                </a:lnTo>
                <a:lnTo>
                  <a:pt x="33" y="63"/>
                </a:lnTo>
                <a:lnTo>
                  <a:pt x="0" y="16"/>
                </a:lnTo>
                <a:lnTo>
                  <a:pt x="187" y="41"/>
                </a:lnTo>
                <a:lnTo>
                  <a:pt x="187" y="0"/>
                </a:lnTo>
                <a:lnTo>
                  <a:pt x="302" y="63"/>
                </a:lnTo>
                <a:close/>
              </a:path>
            </a:pathLst>
          </a:custGeom>
          <a:solidFill>
            <a:srgbClr val="8200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43" name="Freeform 341"/>
          <p:cNvSpPr>
            <a:spLocks/>
          </p:cNvSpPr>
          <p:nvPr/>
        </p:nvSpPr>
        <p:spPr bwMode="auto">
          <a:xfrm>
            <a:off x="1863725" y="1919614"/>
            <a:ext cx="201613" cy="103187"/>
          </a:xfrm>
          <a:custGeom>
            <a:avLst/>
            <a:gdLst>
              <a:gd name="T0" fmla="*/ 0 w 123"/>
              <a:gd name="T1" fmla="*/ 68 h 77"/>
              <a:gd name="T2" fmla="*/ 8 w 123"/>
              <a:gd name="T3" fmla="*/ 73 h 77"/>
              <a:gd name="T4" fmla="*/ 123 w 123"/>
              <a:gd name="T5" fmla="*/ 10 h 77"/>
              <a:gd name="T6" fmla="*/ 117 w 123"/>
              <a:gd name="T7" fmla="*/ 0 h 77"/>
              <a:gd name="T8" fmla="*/ 3 w 123"/>
              <a:gd name="T9" fmla="*/ 63 h 77"/>
              <a:gd name="T10" fmla="*/ 11 w 123"/>
              <a:gd name="T11" fmla="*/ 68 h 77"/>
              <a:gd name="T12" fmla="*/ 0 w 123"/>
              <a:gd name="T13" fmla="*/ 68 h 77"/>
              <a:gd name="T14" fmla="*/ 0 w 123"/>
              <a:gd name="T15" fmla="*/ 77 h 77"/>
              <a:gd name="T16" fmla="*/ 8 w 123"/>
              <a:gd name="T17" fmla="*/ 73 h 77"/>
              <a:gd name="T18" fmla="*/ 0 w 123"/>
              <a:gd name="T19" fmla="*/ 6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77">
                <a:moveTo>
                  <a:pt x="0" y="68"/>
                </a:moveTo>
                <a:lnTo>
                  <a:pt x="8" y="73"/>
                </a:lnTo>
                <a:lnTo>
                  <a:pt x="123" y="10"/>
                </a:lnTo>
                <a:lnTo>
                  <a:pt x="117" y="0"/>
                </a:lnTo>
                <a:lnTo>
                  <a:pt x="3" y="63"/>
                </a:lnTo>
                <a:lnTo>
                  <a:pt x="11" y="68"/>
                </a:lnTo>
                <a:lnTo>
                  <a:pt x="0" y="68"/>
                </a:lnTo>
                <a:lnTo>
                  <a:pt x="0" y="77"/>
                </a:lnTo>
                <a:lnTo>
                  <a:pt x="8" y="73"/>
                </a:lnTo>
                <a:lnTo>
                  <a:pt x="0" y="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44" name="Freeform 342"/>
          <p:cNvSpPr>
            <a:spLocks/>
          </p:cNvSpPr>
          <p:nvPr/>
        </p:nvSpPr>
        <p:spPr bwMode="auto">
          <a:xfrm>
            <a:off x="1863725" y="1946601"/>
            <a:ext cx="19050" cy="63500"/>
          </a:xfrm>
          <a:custGeom>
            <a:avLst/>
            <a:gdLst>
              <a:gd name="T0" fmla="*/ 5 w 11"/>
              <a:gd name="T1" fmla="*/ 11 h 48"/>
              <a:gd name="T2" fmla="*/ 0 w 11"/>
              <a:gd name="T3" fmla="*/ 6 h 48"/>
              <a:gd name="T4" fmla="*/ 0 w 11"/>
              <a:gd name="T5" fmla="*/ 48 h 48"/>
              <a:gd name="T6" fmla="*/ 11 w 11"/>
              <a:gd name="T7" fmla="*/ 48 h 48"/>
              <a:gd name="T8" fmla="*/ 11 w 11"/>
              <a:gd name="T9" fmla="*/ 6 h 48"/>
              <a:gd name="T10" fmla="*/ 4 w 11"/>
              <a:gd name="T11" fmla="*/ 1 h 48"/>
              <a:gd name="T12" fmla="*/ 11 w 11"/>
              <a:gd name="T13" fmla="*/ 6 h 48"/>
              <a:gd name="T14" fmla="*/ 11 w 11"/>
              <a:gd name="T15" fmla="*/ 0 h 48"/>
              <a:gd name="T16" fmla="*/ 4 w 11"/>
              <a:gd name="T17" fmla="*/ 1 h 48"/>
              <a:gd name="T18" fmla="*/ 5 w 11"/>
              <a:gd name="T19" fmla="*/ 1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48">
                <a:moveTo>
                  <a:pt x="5" y="11"/>
                </a:moveTo>
                <a:lnTo>
                  <a:pt x="0" y="6"/>
                </a:lnTo>
                <a:lnTo>
                  <a:pt x="0" y="48"/>
                </a:lnTo>
                <a:lnTo>
                  <a:pt x="11" y="48"/>
                </a:lnTo>
                <a:lnTo>
                  <a:pt x="11" y="6"/>
                </a:lnTo>
                <a:lnTo>
                  <a:pt x="4" y="1"/>
                </a:lnTo>
                <a:lnTo>
                  <a:pt x="11" y="6"/>
                </a:lnTo>
                <a:lnTo>
                  <a:pt x="11" y="0"/>
                </a:lnTo>
                <a:lnTo>
                  <a:pt x="4" y="1"/>
                </a:lnTo>
                <a:lnTo>
                  <a:pt x="5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45" name="Freeform 343"/>
          <p:cNvSpPr>
            <a:spLocks/>
          </p:cNvSpPr>
          <p:nvPr/>
        </p:nvSpPr>
        <p:spPr bwMode="auto">
          <a:xfrm>
            <a:off x="1547813" y="1948189"/>
            <a:ext cx="323850" cy="50800"/>
          </a:xfrm>
          <a:custGeom>
            <a:avLst/>
            <a:gdLst>
              <a:gd name="T0" fmla="*/ 7 w 198"/>
              <a:gd name="T1" fmla="*/ 27 h 38"/>
              <a:gd name="T2" fmla="*/ 12 w 198"/>
              <a:gd name="T3" fmla="*/ 37 h 38"/>
              <a:gd name="T4" fmla="*/ 198 w 198"/>
              <a:gd name="T5" fmla="*/ 10 h 38"/>
              <a:gd name="T6" fmla="*/ 197 w 198"/>
              <a:gd name="T7" fmla="*/ 0 h 38"/>
              <a:gd name="T8" fmla="*/ 11 w 198"/>
              <a:gd name="T9" fmla="*/ 25 h 38"/>
              <a:gd name="T10" fmla="*/ 16 w 198"/>
              <a:gd name="T11" fmla="*/ 34 h 38"/>
              <a:gd name="T12" fmla="*/ 7 w 198"/>
              <a:gd name="T13" fmla="*/ 27 h 38"/>
              <a:gd name="T14" fmla="*/ 0 w 198"/>
              <a:gd name="T15" fmla="*/ 38 h 38"/>
              <a:gd name="T16" fmla="*/ 12 w 198"/>
              <a:gd name="T17" fmla="*/ 37 h 38"/>
              <a:gd name="T18" fmla="*/ 7 w 198"/>
              <a:gd name="T19" fmla="*/ 2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8" h="38">
                <a:moveTo>
                  <a:pt x="7" y="27"/>
                </a:moveTo>
                <a:lnTo>
                  <a:pt x="12" y="37"/>
                </a:lnTo>
                <a:lnTo>
                  <a:pt x="198" y="10"/>
                </a:lnTo>
                <a:lnTo>
                  <a:pt x="197" y="0"/>
                </a:lnTo>
                <a:lnTo>
                  <a:pt x="11" y="25"/>
                </a:lnTo>
                <a:lnTo>
                  <a:pt x="16" y="34"/>
                </a:lnTo>
                <a:lnTo>
                  <a:pt x="7" y="27"/>
                </a:lnTo>
                <a:lnTo>
                  <a:pt x="0" y="38"/>
                </a:lnTo>
                <a:lnTo>
                  <a:pt x="12" y="37"/>
                </a:lnTo>
                <a:lnTo>
                  <a:pt x="7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46" name="Freeform 344"/>
          <p:cNvSpPr>
            <a:spLocks/>
          </p:cNvSpPr>
          <p:nvPr/>
        </p:nvSpPr>
        <p:spPr bwMode="auto">
          <a:xfrm>
            <a:off x="1558925" y="1924376"/>
            <a:ext cx="74613" cy="68263"/>
          </a:xfrm>
          <a:custGeom>
            <a:avLst/>
            <a:gdLst>
              <a:gd name="T0" fmla="*/ 33 w 45"/>
              <a:gd name="T1" fmla="*/ 5 h 52"/>
              <a:gd name="T2" fmla="*/ 33 w 45"/>
              <a:gd name="T3" fmla="*/ 0 h 52"/>
              <a:gd name="T4" fmla="*/ 0 w 45"/>
              <a:gd name="T5" fmla="*/ 45 h 52"/>
              <a:gd name="T6" fmla="*/ 9 w 45"/>
              <a:gd name="T7" fmla="*/ 52 h 52"/>
              <a:gd name="T8" fmla="*/ 42 w 45"/>
              <a:gd name="T9" fmla="*/ 5 h 52"/>
              <a:gd name="T10" fmla="*/ 42 w 45"/>
              <a:gd name="T11" fmla="*/ 0 h 52"/>
              <a:gd name="T12" fmla="*/ 42 w 45"/>
              <a:gd name="T13" fmla="*/ 5 h 52"/>
              <a:gd name="T14" fmla="*/ 45 w 45"/>
              <a:gd name="T15" fmla="*/ 2 h 52"/>
              <a:gd name="T16" fmla="*/ 42 w 45"/>
              <a:gd name="T17" fmla="*/ 0 h 52"/>
              <a:gd name="T18" fmla="*/ 33 w 45"/>
              <a:gd name="T19" fmla="*/ 5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" h="52">
                <a:moveTo>
                  <a:pt x="33" y="5"/>
                </a:moveTo>
                <a:lnTo>
                  <a:pt x="33" y="0"/>
                </a:lnTo>
                <a:lnTo>
                  <a:pt x="0" y="45"/>
                </a:lnTo>
                <a:lnTo>
                  <a:pt x="9" y="52"/>
                </a:lnTo>
                <a:lnTo>
                  <a:pt x="42" y="5"/>
                </a:lnTo>
                <a:lnTo>
                  <a:pt x="42" y="0"/>
                </a:lnTo>
                <a:lnTo>
                  <a:pt x="42" y="5"/>
                </a:lnTo>
                <a:lnTo>
                  <a:pt x="45" y="2"/>
                </a:lnTo>
                <a:lnTo>
                  <a:pt x="42" y="0"/>
                </a:lnTo>
                <a:lnTo>
                  <a:pt x="33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47" name="Freeform 345"/>
          <p:cNvSpPr>
            <a:spLocks/>
          </p:cNvSpPr>
          <p:nvPr/>
        </p:nvSpPr>
        <p:spPr bwMode="auto">
          <a:xfrm>
            <a:off x="1547813" y="1852939"/>
            <a:ext cx="80962" cy="77787"/>
          </a:xfrm>
          <a:custGeom>
            <a:avLst/>
            <a:gdLst>
              <a:gd name="T0" fmla="*/ 12 w 49"/>
              <a:gd name="T1" fmla="*/ 1 h 58"/>
              <a:gd name="T2" fmla="*/ 7 w 49"/>
              <a:gd name="T3" fmla="*/ 11 h 58"/>
              <a:gd name="T4" fmla="*/ 40 w 49"/>
              <a:gd name="T5" fmla="*/ 58 h 58"/>
              <a:gd name="T6" fmla="*/ 49 w 49"/>
              <a:gd name="T7" fmla="*/ 53 h 58"/>
              <a:gd name="T8" fmla="*/ 16 w 49"/>
              <a:gd name="T9" fmla="*/ 4 h 58"/>
              <a:gd name="T10" fmla="*/ 11 w 49"/>
              <a:gd name="T11" fmla="*/ 13 h 58"/>
              <a:gd name="T12" fmla="*/ 12 w 49"/>
              <a:gd name="T13" fmla="*/ 1 h 58"/>
              <a:gd name="T14" fmla="*/ 0 w 49"/>
              <a:gd name="T15" fmla="*/ 0 h 58"/>
              <a:gd name="T16" fmla="*/ 7 w 49"/>
              <a:gd name="T17" fmla="*/ 11 h 58"/>
              <a:gd name="T18" fmla="*/ 12 w 49"/>
              <a:gd name="T19" fmla="*/ 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" h="58">
                <a:moveTo>
                  <a:pt x="12" y="1"/>
                </a:moveTo>
                <a:lnTo>
                  <a:pt x="7" y="11"/>
                </a:lnTo>
                <a:lnTo>
                  <a:pt x="40" y="58"/>
                </a:lnTo>
                <a:lnTo>
                  <a:pt x="49" y="53"/>
                </a:lnTo>
                <a:lnTo>
                  <a:pt x="16" y="4"/>
                </a:lnTo>
                <a:lnTo>
                  <a:pt x="11" y="13"/>
                </a:lnTo>
                <a:lnTo>
                  <a:pt x="12" y="1"/>
                </a:lnTo>
                <a:lnTo>
                  <a:pt x="0" y="0"/>
                </a:lnTo>
                <a:lnTo>
                  <a:pt x="7" y="11"/>
                </a:lnTo>
                <a:lnTo>
                  <a:pt x="1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48" name="Freeform 346"/>
          <p:cNvSpPr>
            <a:spLocks/>
          </p:cNvSpPr>
          <p:nvPr/>
        </p:nvSpPr>
        <p:spPr bwMode="auto">
          <a:xfrm>
            <a:off x="1565275" y="1854526"/>
            <a:ext cx="317500" cy="50800"/>
          </a:xfrm>
          <a:custGeom>
            <a:avLst/>
            <a:gdLst>
              <a:gd name="T0" fmla="*/ 182 w 193"/>
              <a:gd name="T1" fmla="*/ 32 h 38"/>
              <a:gd name="T2" fmla="*/ 187 w 193"/>
              <a:gd name="T3" fmla="*/ 27 h 38"/>
              <a:gd name="T4" fmla="*/ 1 w 193"/>
              <a:gd name="T5" fmla="*/ 0 h 38"/>
              <a:gd name="T6" fmla="*/ 0 w 193"/>
              <a:gd name="T7" fmla="*/ 12 h 38"/>
              <a:gd name="T8" fmla="*/ 186 w 193"/>
              <a:gd name="T9" fmla="*/ 38 h 38"/>
              <a:gd name="T10" fmla="*/ 193 w 193"/>
              <a:gd name="T11" fmla="*/ 32 h 38"/>
              <a:gd name="T12" fmla="*/ 186 w 193"/>
              <a:gd name="T13" fmla="*/ 38 h 38"/>
              <a:gd name="T14" fmla="*/ 193 w 193"/>
              <a:gd name="T15" fmla="*/ 38 h 38"/>
              <a:gd name="T16" fmla="*/ 193 w 193"/>
              <a:gd name="T17" fmla="*/ 32 h 38"/>
              <a:gd name="T18" fmla="*/ 182 w 193"/>
              <a:gd name="T19" fmla="*/ 3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3" h="38">
                <a:moveTo>
                  <a:pt x="182" y="32"/>
                </a:moveTo>
                <a:lnTo>
                  <a:pt x="187" y="27"/>
                </a:lnTo>
                <a:lnTo>
                  <a:pt x="1" y="0"/>
                </a:lnTo>
                <a:lnTo>
                  <a:pt x="0" y="12"/>
                </a:lnTo>
                <a:lnTo>
                  <a:pt x="186" y="38"/>
                </a:lnTo>
                <a:lnTo>
                  <a:pt x="193" y="32"/>
                </a:lnTo>
                <a:lnTo>
                  <a:pt x="186" y="38"/>
                </a:lnTo>
                <a:lnTo>
                  <a:pt x="193" y="38"/>
                </a:lnTo>
                <a:lnTo>
                  <a:pt x="193" y="32"/>
                </a:lnTo>
                <a:lnTo>
                  <a:pt x="182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49" name="Freeform 347"/>
          <p:cNvSpPr>
            <a:spLocks/>
          </p:cNvSpPr>
          <p:nvPr/>
        </p:nvSpPr>
        <p:spPr bwMode="auto">
          <a:xfrm>
            <a:off x="1863725" y="1830714"/>
            <a:ext cx="19050" cy="66675"/>
          </a:xfrm>
          <a:custGeom>
            <a:avLst/>
            <a:gdLst>
              <a:gd name="T0" fmla="*/ 8 w 11"/>
              <a:gd name="T1" fmla="*/ 4 h 50"/>
              <a:gd name="T2" fmla="*/ 0 w 11"/>
              <a:gd name="T3" fmla="*/ 9 h 50"/>
              <a:gd name="T4" fmla="*/ 0 w 11"/>
              <a:gd name="T5" fmla="*/ 50 h 50"/>
              <a:gd name="T6" fmla="*/ 11 w 11"/>
              <a:gd name="T7" fmla="*/ 50 h 50"/>
              <a:gd name="T8" fmla="*/ 11 w 11"/>
              <a:gd name="T9" fmla="*/ 9 h 50"/>
              <a:gd name="T10" fmla="*/ 3 w 11"/>
              <a:gd name="T11" fmla="*/ 14 h 50"/>
              <a:gd name="T12" fmla="*/ 8 w 11"/>
              <a:gd name="T13" fmla="*/ 4 h 50"/>
              <a:gd name="T14" fmla="*/ 0 w 11"/>
              <a:gd name="T15" fmla="*/ 0 h 50"/>
              <a:gd name="T16" fmla="*/ 0 w 11"/>
              <a:gd name="T17" fmla="*/ 9 h 50"/>
              <a:gd name="T18" fmla="*/ 8 w 11"/>
              <a:gd name="T19" fmla="*/ 4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50">
                <a:moveTo>
                  <a:pt x="8" y="4"/>
                </a:moveTo>
                <a:lnTo>
                  <a:pt x="0" y="9"/>
                </a:lnTo>
                <a:lnTo>
                  <a:pt x="0" y="50"/>
                </a:lnTo>
                <a:lnTo>
                  <a:pt x="11" y="50"/>
                </a:lnTo>
                <a:lnTo>
                  <a:pt x="11" y="9"/>
                </a:lnTo>
                <a:lnTo>
                  <a:pt x="3" y="14"/>
                </a:lnTo>
                <a:lnTo>
                  <a:pt x="8" y="4"/>
                </a:lnTo>
                <a:lnTo>
                  <a:pt x="0" y="0"/>
                </a:lnTo>
                <a:lnTo>
                  <a:pt x="0" y="9"/>
                </a:lnTo>
                <a:lnTo>
                  <a:pt x="8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50" name="Freeform 348"/>
          <p:cNvSpPr>
            <a:spLocks/>
          </p:cNvSpPr>
          <p:nvPr/>
        </p:nvSpPr>
        <p:spPr bwMode="auto">
          <a:xfrm>
            <a:off x="1868488" y="1837064"/>
            <a:ext cx="212725" cy="96837"/>
          </a:xfrm>
          <a:custGeom>
            <a:avLst/>
            <a:gdLst>
              <a:gd name="T0" fmla="*/ 120 w 129"/>
              <a:gd name="T1" fmla="*/ 73 h 73"/>
              <a:gd name="T2" fmla="*/ 120 w 129"/>
              <a:gd name="T3" fmla="*/ 63 h 73"/>
              <a:gd name="T4" fmla="*/ 5 w 129"/>
              <a:gd name="T5" fmla="*/ 0 h 73"/>
              <a:gd name="T6" fmla="*/ 0 w 129"/>
              <a:gd name="T7" fmla="*/ 10 h 73"/>
              <a:gd name="T8" fmla="*/ 114 w 129"/>
              <a:gd name="T9" fmla="*/ 73 h 73"/>
              <a:gd name="T10" fmla="*/ 114 w 129"/>
              <a:gd name="T11" fmla="*/ 63 h 73"/>
              <a:gd name="T12" fmla="*/ 120 w 129"/>
              <a:gd name="T13" fmla="*/ 73 h 73"/>
              <a:gd name="T14" fmla="*/ 129 w 129"/>
              <a:gd name="T15" fmla="*/ 68 h 73"/>
              <a:gd name="T16" fmla="*/ 120 w 129"/>
              <a:gd name="T17" fmla="*/ 63 h 73"/>
              <a:gd name="T18" fmla="*/ 120 w 129"/>
              <a:gd name="T19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9" h="73">
                <a:moveTo>
                  <a:pt x="120" y="73"/>
                </a:moveTo>
                <a:lnTo>
                  <a:pt x="120" y="63"/>
                </a:lnTo>
                <a:lnTo>
                  <a:pt x="5" y="0"/>
                </a:lnTo>
                <a:lnTo>
                  <a:pt x="0" y="10"/>
                </a:lnTo>
                <a:lnTo>
                  <a:pt x="114" y="73"/>
                </a:lnTo>
                <a:lnTo>
                  <a:pt x="114" y="63"/>
                </a:lnTo>
                <a:lnTo>
                  <a:pt x="120" y="73"/>
                </a:lnTo>
                <a:lnTo>
                  <a:pt x="129" y="68"/>
                </a:lnTo>
                <a:lnTo>
                  <a:pt x="120" y="63"/>
                </a:lnTo>
                <a:lnTo>
                  <a:pt x="120" y="7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51" name="Freeform 349"/>
          <p:cNvSpPr>
            <a:spLocks/>
          </p:cNvSpPr>
          <p:nvPr/>
        </p:nvSpPr>
        <p:spPr bwMode="auto">
          <a:xfrm>
            <a:off x="2209800" y="1762451"/>
            <a:ext cx="2363788" cy="739775"/>
          </a:xfrm>
          <a:custGeom>
            <a:avLst/>
            <a:gdLst>
              <a:gd name="T0" fmla="*/ 92 w 1440"/>
              <a:gd name="T1" fmla="*/ 83 h 557"/>
              <a:gd name="T2" fmla="*/ 121 w 1440"/>
              <a:gd name="T3" fmla="*/ 74 h 557"/>
              <a:gd name="T4" fmla="*/ 154 w 1440"/>
              <a:gd name="T5" fmla="*/ 70 h 557"/>
              <a:gd name="T6" fmla="*/ 189 w 1440"/>
              <a:gd name="T7" fmla="*/ 57 h 557"/>
              <a:gd name="T8" fmla="*/ 226 w 1440"/>
              <a:gd name="T9" fmla="*/ 23 h 557"/>
              <a:gd name="T10" fmla="*/ 254 w 1440"/>
              <a:gd name="T11" fmla="*/ 2 h 557"/>
              <a:gd name="T12" fmla="*/ 272 w 1440"/>
              <a:gd name="T13" fmla="*/ 0 h 557"/>
              <a:gd name="T14" fmla="*/ 309 w 1440"/>
              <a:gd name="T15" fmla="*/ 0 h 557"/>
              <a:gd name="T16" fmla="*/ 349 w 1440"/>
              <a:gd name="T17" fmla="*/ 0 h 557"/>
              <a:gd name="T18" fmla="*/ 388 w 1440"/>
              <a:gd name="T19" fmla="*/ 4 h 557"/>
              <a:gd name="T20" fmla="*/ 426 w 1440"/>
              <a:gd name="T21" fmla="*/ 11 h 557"/>
              <a:gd name="T22" fmla="*/ 465 w 1440"/>
              <a:gd name="T23" fmla="*/ 22 h 557"/>
              <a:gd name="T24" fmla="*/ 501 w 1440"/>
              <a:gd name="T25" fmla="*/ 36 h 557"/>
              <a:gd name="T26" fmla="*/ 535 w 1440"/>
              <a:gd name="T27" fmla="*/ 53 h 557"/>
              <a:gd name="T28" fmla="*/ 568 w 1440"/>
              <a:gd name="T29" fmla="*/ 72 h 557"/>
              <a:gd name="T30" fmla="*/ 599 w 1440"/>
              <a:gd name="T31" fmla="*/ 94 h 557"/>
              <a:gd name="T32" fmla="*/ 628 w 1440"/>
              <a:gd name="T33" fmla="*/ 116 h 557"/>
              <a:gd name="T34" fmla="*/ 640 w 1440"/>
              <a:gd name="T35" fmla="*/ 129 h 557"/>
              <a:gd name="T36" fmla="*/ 654 w 1440"/>
              <a:gd name="T37" fmla="*/ 161 h 557"/>
              <a:gd name="T38" fmla="*/ 666 w 1440"/>
              <a:gd name="T39" fmla="*/ 204 h 557"/>
              <a:gd name="T40" fmla="*/ 680 w 1440"/>
              <a:gd name="T41" fmla="*/ 238 h 557"/>
              <a:gd name="T42" fmla="*/ 730 w 1440"/>
              <a:gd name="T43" fmla="*/ 357 h 557"/>
              <a:gd name="T44" fmla="*/ 739 w 1440"/>
              <a:gd name="T45" fmla="*/ 394 h 557"/>
              <a:gd name="T46" fmla="*/ 748 w 1440"/>
              <a:gd name="T47" fmla="*/ 448 h 557"/>
              <a:gd name="T48" fmla="*/ 759 w 1440"/>
              <a:gd name="T49" fmla="*/ 483 h 557"/>
              <a:gd name="T50" fmla="*/ 772 w 1440"/>
              <a:gd name="T51" fmla="*/ 493 h 557"/>
              <a:gd name="T52" fmla="*/ 807 w 1440"/>
              <a:gd name="T53" fmla="*/ 507 h 557"/>
              <a:gd name="T54" fmla="*/ 844 w 1440"/>
              <a:gd name="T55" fmla="*/ 524 h 557"/>
              <a:gd name="T56" fmla="*/ 886 w 1440"/>
              <a:gd name="T57" fmla="*/ 537 h 557"/>
              <a:gd name="T58" fmla="*/ 926 w 1440"/>
              <a:gd name="T59" fmla="*/ 548 h 557"/>
              <a:gd name="T60" fmla="*/ 966 w 1440"/>
              <a:gd name="T61" fmla="*/ 554 h 557"/>
              <a:gd name="T62" fmla="*/ 1008 w 1440"/>
              <a:gd name="T63" fmla="*/ 557 h 557"/>
              <a:gd name="T64" fmla="*/ 1048 w 1440"/>
              <a:gd name="T65" fmla="*/ 555 h 557"/>
              <a:gd name="T66" fmla="*/ 1090 w 1440"/>
              <a:gd name="T67" fmla="*/ 550 h 557"/>
              <a:gd name="T68" fmla="*/ 1128 w 1440"/>
              <a:gd name="T69" fmla="*/ 541 h 557"/>
              <a:gd name="T70" fmla="*/ 1166 w 1440"/>
              <a:gd name="T71" fmla="*/ 531 h 557"/>
              <a:gd name="T72" fmla="*/ 1184 w 1440"/>
              <a:gd name="T73" fmla="*/ 524 h 557"/>
              <a:gd name="T74" fmla="*/ 1213 w 1440"/>
              <a:gd name="T75" fmla="*/ 499 h 557"/>
              <a:gd name="T76" fmla="*/ 1248 w 1440"/>
              <a:gd name="T77" fmla="*/ 464 h 557"/>
              <a:gd name="T78" fmla="*/ 1283 w 1440"/>
              <a:gd name="T79" fmla="*/ 440 h 557"/>
              <a:gd name="T80" fmla="*/ 1317 w 1440"/>
              <a:gd name="T81" fmla="*/ 419 h 557"/>
              <a:gd name="T82" fmla="*/ 1346 w 1440"/>
              <a:gd name="T83" fmla="*/ 405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7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4"/>
                </a:lnTo>
                <a:lnTo>
                  <a:pt x="135" y="72"/>
                </a:lnTo>
                <a:lnTo>
                  <a:pt x="154" y="70"/>
                </a:lnTo>
                <a:lnTo>
                  <a:pt x="172" y="65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0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4"/>
                </a:lnTo>
                <a:lnTo>
                  <a:pt x="407" y="7"/>
                </a:lnTo>
                <a:lnTo>
                  <a:pt x="426" y="11"/>
                </a:lnTo>
                <a:lnTo>
                  <a:pt x="445" y="15"/>
                </a:lnTo>
                <a:lnTo>
                  <a:pt x="465" y="22"/>
                </a:lnTo>
                <a:lnTo>
                  <a:pt x="483" y="28"/>
                </a:lnTo>
                <a:lnTo>
                  <a:pt x="501" y="36"/>
                </a:lnTo>
                <a:lnTo>
                  <a:pt x="519" y="44"/>
                </a:lnTo>
                <a:lnTo>
                  <a:pt x="535" y="53"/>
                </a:lnTo>
                <a:lnTo>
                  <a:pt x="552" y="63"/>
                </a:lnTo>
                <a:lnTo>
                  <a:pt x="568" y="72"/>
                </a:lnTo>
                <a:lnTo>
                  <a:pt x="585" y="83"/>
                </a:lnTo>
                <a:lnTo>
                  <a:pt x="599" y="94"/>
                </a:lnTo>
                <a:lnTo>
                  <a:pt x="617" y="110"/>
                </a:lnTo>
                <a:lnTo>
                  <a:pt x="628" y="116"/>
                </a:lnTo>
                <a:lnTo>
                  <a:pt x="630" y="118"/>
                </a:lnTo>
                <a:lnTo>
                  <a:pt x="640" y="129"/>
                </a:lnTo>
                <a:lnTo>
                  <a:pt x="648" y="144"/>
                </a:lnTo>
                <a:lnTo>
                  <a:pt x="654" y="161"/>
                </a:lnTo>
                <a:lnTo>
                  <a:pt x="661" y="184"/>
                </a:lnTo>
                <a:lnTo>
                  <a:pt x="666" y="204"/>
                </a:lnTo>
                <a:lnTo>
                  <a:pt x="673" y="221"/>
                </a:lnTo>
                <a:lnTo>
                  <a:pt x="680" y="238"/>
                </a:lnTo>
                <a:lnTo>
                  <a:pt x="705" y="297"/>
                </a:lnTo>
                <a:lnTo>
                  <a:pt x="730" y="357"/>
                </a:lnTo>
                <a:lnTo>
                  <a:pt x="735" y="376"/>
                </a:lnTo>
                <a:lnTo>
                  <a:pt x="739" y="394"/>
                </a:lnTo>
                <a:lnTo>
                  <a:pt x="744" y="416"/>
                </a:lnTo>
                <a:lnTo>
                  <a:pt x="748" y="448"/>
                </a:lnTo>
                <a:lnTo>
                  <a:pt x="752" y="468"/>
                </a:lnTo>
                <a:lnTo>
                  <a:pt x="759" y="483"/>
                </a:lnTo>
                <a:lnTo>
                  <a:pt x="770" y="491"/>
                </a:lnTo>
                <a:lnTo>
                  <a:pt x="772" y="493"/>
                </a:lnTo>
                <a:lnTo>
                  <a:pt x="785" y="498"/>
                </a:lnTo>
                <a:lnTo>
                  <a:pt x="807" y="507"/>
                </a:lnTo>
                <a:lnTo>
                  <a:pt x="826" y="516"/>
                </a:lnTo>
                <a:lnTo>
                  <a:pt x="844" y="524"/>
                </a:lnTo>
                <a:lnTo>
                  <a:pt x="865" y="532"/>
                </a:lnTo>
                <a:lnTo>
                  <a:pt x="886" y="537"/>
                </a:lnTo>
                <a:lnTo>
                  <a:pt x="905" y="542"/>
                </a:lnTo>
                <a:lnTo>
                  <a:pt x="926" y="548"/>
                </a:lnTo>
                <a:lnTo>
                  <a:pt x="946" y="552"/>
                </a:lnTo>
                <a:lnTo>
                  <a:pt x="966" y="554"/>
                </a:lnTo>
                <a:lnTo>
                  <a:pt x="988" y="555"/>
                </a:lnTo>
                <a:lnTo>
                  <a:pt x="1008" y="557"/>
                </a:lnTo>
                <a:lnTo>
                  <a:pt x="1028" y="557"/>
                </a:lnTo>
                <a:lnTo>
                  <a:pt x="1048" y="555"/>
                </a:lnTo>
                <a:lnTo>
                  <a:pt x="1069" y="553"/>
                </a:lnTo>
                <a:lnTo>
                  <a:pt x="1090" y="550"/>
                </a:lnTo>
                <a:lnTo>
                  <a:pt x="1109" y="546"/>
                </a:lnTo>
                <a:lnTo>
                  <a:pt x="1128" y="541"/>
                </a:lnTo>
                <a:lnTo>
                  <a:pt x="1152" y="534"/>
                </a:lnTo>
                <a:lnTo>
                  <a:pt x="1166" y="531"/>
                </a:lnTo>
                <a:lnTo>
                  <a:pt x="1170" y="529"/>
                </a:lnTo>
                <a:lnTo>
                  <a:pt x="1184" y="524"/>
                </a:lnTo>
                <a:lnTo>
                  <a:pt x="1197" y="513"/>
                </a:lnTo>
                <a:lnTo>
                  <a:pt x="1213" y="499"/>
                </a:lnTo>
                <a:lnTo>
                  <a:pt x="1232" y="479"/>
                </a:lnTo>
                <a:lnTo>
                  <a:pt x="1248" y="464"/>
                </a:lnTo>
                <a:lnTo>
                  <a:pt x="1266" y="451"/>
                </a:lnTo>
                <a:lnTo>
                  <a:pt x="1283" y="440"/>
                </a:lnTo>
                <a:lnTo>
                  <a:pt x="1302" y="428"/>
                </a:lnTo>
                <a:lnTo>
                  <a:pt x="1317" y="419"/>
                </a:lnTo>
                <a:lnTo>
                  <a:pt x="1331" y="413"/>
                </a:lnTo>
                <a:lnTo>
                  <a:pt x="1346" y="405"/>
                </a:lnTo>
                <a:lnTo>
                  <a:pt x="1440" y="3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52" name="Freeform 350"/>
          <p:cNvSpPr>
            <a:spLocks/>
          </p:cNvSpPr>
          <p:nvPr/>
        </p:nvSpPr>
        <p:spPr bwMode="auto">
          <a:xfrm>
            <a:off x="2209800" y="1837064"/>
            <a:ext cx="2363788" cy="582612"/>
          </a:xfrm>
          <a:custGeom>
            <a:avLst/>
            <a:gdLst>
              <a:gd name="T0" fmla="*/ 92 w 1440"/>
              <a:gd name="T1" fmla="*/ 42 h 437"/>
              <a:gd name="T2" fmla="*/ 121 w 1440"/>
              <a:gd name="T3" fmla="*/ 38 h 437"/>
              <a:gd name="T4" fmla="*/ 154 w 1440"/>
              <a:gd name="T5" fmla="*/ 37 h 437"/>
              <a:gd name="T6" fmla="*/ 189 w 1440"/>
              <a:gd name="T7" fmla="*/ 29 h 437"/>
              <a:gd name="T8" fmla="*/ 226 w 1440"/>
              <a:gd name="T9" fmla="*/ 12 h 437"/>
              <a:gd name="T10" fmla="*/ 254 w 1440"/>
              <a:gd name="T11" fmla="*/ 2 h 437"/>
              <a:gd name="T12" fmla="*/ 285 w 1440"/>
              <a:gd name="T13" fmla="*/ 0 h 437"/>
              <a:gd name="T14" fmla="*/ 327 w 1440"/>
              <a:gd name="T15" fmla="*/ 2 h 437"/>
              <a:gd name="T16" fmla="*/ 361 w 1440"/>
              <a:gd name="T17" fmla="*/ 3 h 437"/>
              <a:gd name="T18" fmla="*/ 397 w 1440"/>
              <a:gd name="T19" fmla="*/ 8 h 437"/>
              <a:gd name="T20" fmla="*/ 432 w 1440"/>
              <a:gd name="T21" fmla="*/ 16 h 437"/>
              <a:gd name="T22" fmla="*/ 465 w 1440"/>
              <a:gd name="T23" fmla="*/ 28 h 437"/>
              <a:gd name="T24" fmla="*/ 497 w 1440"/>
              <a:gd name="T25" fmla="*/ 42 h 437"/>
              <a:gd name="T26" fmla="*/ 527 w 1440"/>
              <a:gd name="T27" fmla="*/ 58 h 437"/>
              <a:gd name="T28" fmla="*/ 556 w 1440"/>
              <a:gd name="T29" fmla="*/ 75 h 437"/>
              <a:gd name="T30" fmla="*/ 588 w 1440"/>
              <a:gd name="T31" fmla="*/ 100 h 437"/>
              <a:gd name="T32" fmla="*/ 601 w 1440"/>
              <a:gd name="T33" fmla="*/ 109 h 437"/>
              <a:gd name="T34" fmla="*/ 622 w 1440"/>
              <a:gd name="T35" fmla="*/ 130 h 437"/>
              <a:gd name="T36" fmla="*/ 643 w 1440"/>
              <a:gd name="T37" fmla="*/ 159 h 437"/>
              <a:gd name="T38" fmla="*/ 662 w 1440"/>
              <a:gd name="T39" fmla="*/ 182 h 437"/>
              <a:gd name="T40" fmla="*/ 706 w 1440"/>
              <a:gd name="T41" fmla="*/ 239 h 437"/>
              <a:gd name="T42" fmla="*/ 749 w 1440"/>
              <a:gd name="T43" fmla="*/ 297 h 437"/>
              <a:gd name="T44" fmla="*/ 764 w 1440"/>
              <a:gd name="T45" fmla="*/ 327 h 437"/>
              <a:gd name="T46" fmla="*/ 781 w 1440"/>
              <a:gd name="T47" fmla="*/ 363 h 437"/>
              <a:gd name="T48" fmla="*/ 803 w 1440"/>
              <a:gd name="T49" fmla="*/ 382 h 437"/>
              <a:gd name="T50" fmla="*/ 818 w 1440"/>
              <a:gd name="T51" fmla="*/ 388 h 437"/>
              <a:gd name="T52" fmla="*/ 857 w 1440"/>
              <a:gd name="T53" fmla="*/ 404 h 437"/>
              <a:gd name="T54" fmla="*/ 893 w 1440"/>
              <a:gd name="T55" fmla="*/ 418 h 437"/>
              <a:gd name="T56" fmla="*/ 928 w 1440"/>
              <a:gd name="T57" fmla="*/ 428 h 437"/>
              <a:gd name="T58" fmla="*/ 966 w 1440"/>
              <a:gd name="T59" fmla="*/ 434 h 437"/>
              <a:gd name="T60" fmla="*/ 1003 w 1440"/>
              <a:gd name="T61" fmla="*/ 437 h 437"/>
              <a:gd name="T62" fmla="*/ 1040 w 1440"/>
              <a:gd name="T63" fmla="*/ 437 h 437"/>
              <a:gd name="T64" fmla="*/ 1076 w 1440"/>
              <a:gd name="T65" fmla="*/ 434 h 437"/>
              <a:gd name="T66" fmla="*/ 1112 w 1440"/>
              <a:gd name="T67" fmla="*/ 428 h 437"/>
              <a:gd name="T68" fmla="*/ 1152 w 1440"/>
              <a:gd name="T69" fmla="*/ 416 h 437"/>
              <a:gd name="T70" fmla="*/ 1170 w 1440"/>
              <a:gd name="T71" fmla="*/ 411 h 437"/>
              <a:gd name="T72" fmla="*/ 1197 w 1440"/>
              <a:gd name="T73" fmla="*/ 400 h 437"/>
              <a:gd name="T74" fmla="*/ 1232 w 1440"/>
              <a:gd name="T75" fmla="*/ 383 h 437"/>
              <a:gd name="T76" fmla="*/ 1283 w 1440"/>
              <a:gd name="T77" fmla="*/ 356 h 437"/>
              <a:gd name="T78" fmla="*/ 1317 w 1440"/>
              <a:gd name="T79" fmla="*/ 336 h 437"/>
              <a:gd name="T80" fmla="*/ 1346 w 1440"/>
              <a:gd name="T81" fmla="*/ 324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37">
                <a:moveTo>
                  <a:pt x="0" y="59"/>
                </a:moveTo>
                <a:lnTo>
                  <a:pt x="92" y="42"/>
                </a:lnTo>
                <a:lnTo>
                  <a:pt x="106" y="41"/>
                </a:lnTo>
                <a:lnTo>
                  <a:pt x="121" y="38"/>
                </a:lnTo>
                <a:lnTo>
                  <a:pt x="135" y="37"/>
                </a:lnTo>
                <a:lnTo>
                  <a:pt x="154" y="37"/>
                </a:lnTo>
                <a:lnTo>
                  <a:pt x="172" y="34"/>
                </a:lnTo>
                <a:lnTo>
                  <a:pt x="189" y="29"/>
                </a:lnTo>
                <a:lnTo>
                  <a:pt x="207" y="23"/>
                </a:lnTo>
                <a:lnTo>
                  <a:pt x="226" y="12"/>
                </a:lnTo>
                <a:lnTo>
                  <a:pt x="240" y="6"/>
                </a:lnTo>
                <a:lnTo>
                  <a:pt x="254" y="2"/>
                </a:lnTo>
                <a:lnTo>
                  <a:pt x="269" y="0"/>
                </a:lnTo>
                <a:lnTo>
                  <a:pt x="285" y="0"/>
                </a:lnTo>
                <a:lnTo>
                  <a:pt x="309" y="2"/>
                </a:lnTo>
                <a:lnTo>
                  <a:pt x="327" y="2"/>
                </a:lnTo>
                <a:lnTo>
                  <a:pt x="345" y="2"/>
                </a:lnTo>
                <a:lnTo>
                  <a:pt x="361" y="3"/>
                </a:lnTo>
                <a:lnTo>
                  <a:pt x="379" y="6"/>
                </a:lnTo>
                <a:lnTo>
                  <a:pt x="397" y="8"/>
                </a:lnTo>
                <a:lnTo>
                  <a:pt x="414" y="12"/>
                </a:lnTo>
                <a:lnTo>
                  <a:pt x="432" y="16"/>
                </a:lnTo>
                <a:lnTo>
                  <a:pt x="448" y="23"/>
                </a:lnTo>
                <a:lnTo>
                  <a:pt x="465" y="28"/>
                </a:lnTo>
                <a:lnTo>
                  <a:pt x="481" y="34"/>
                </a:lnTo>
                <a:lnTo>
                  <a:pt x="497" y="42"/>
                </a:lnTo>
                <a:lnTo>
                  <a:pt x="512" y="49"/>
                </a:lnTo>
                <a:lnTo>
                  <a:pt x="527" y="58"/>
                </a:lnTo>
                <a:lnTo>
                  <a:pt x="542" y="65"/>
                </a:lnTo>
                <a:lnTo>
                  <a:pt x="556" y="75"/>
                </a:lnTo>
                <a:lnTo>
                  <a:pt x="570" y="84"/>
                </a:lnTo>
                <a:lnTo>
                  <a:pt x="588" y="100"/>
                </a:lnTo>
                <a:lnTo>
                  <a:pt x="599" y="108"/>
                </a:lnTo>
                <a:lnTo>
                  <a:pt x="601" y="109"/>
                </a:lnTo>
                <a:lnTo>
                  <a:pt x="612" y="120"/>
                </a:lnTo>
                <a:lnTo>
                  <a:pt x="622" y="130"/>
                </a:lnTo>
                <a:lnTo>
                  <a:pt x="632" y="143"/>
                </a:lnTo>
                <a:lnTo>
                  <a:pt x="643" y="159"/>
                </a:lnTo>
                <a:lnTo>
                  <a:pt x="652" y="172"/>
                </a:lnTo>
                <a:lnTo>
                  <a:pt x="662" y="182"/>
                </a:lnTo>
                <a:lnTo>
                  <a:pt x="672" y="194"/>
                </a:lnTo>
                <a:lnTo>
                  <a:pt x="706" y="239"/>
                </a:lnTo>
                <a:lnTo>
                  <a:pt x="739" y="283"/>
                </a:lnTo>
                <a:lnTo>
                  <a:pt x="749" y="297"/>
                </a:lnTo>
                <a:lnTo>
                  <a:pt x="757" y="311"/>
                </a:lnTo>
                <a:lnTo>
                  <a:pt x="764" y="327"/>
                </a:lnTo>
                <a:lnTo>
                  <a:pt x="772" y="349"/>
                </a:lnTo>
                <a:lnTo>
                  <a:pt x="781" y="363"/>
                </a:lnTo>
                <a:lnTo>
                  <a:pt x="790" y="375"/>
                </a:lnTo>
                <a:lnTo>
                  <a:pt x="803" y="382"/>
                </a:lnTo>
                <a:lnTo>
                  <a:pt x="806" y="384"/>
                </a:lnTo>
                <a:lnTo>
                  <a:pt x="818" y="388"/>
                </a:lnTo>
                <a:lnTo>
                  <a:pt x="840" y="397"/>
                </a:lnTo>
                <a:lnTo>
                  <a:pt x="857" y="404"/>
                </a:lnTo>
                <a:lnTo>
                  <a:pt x="875" y="412"/>
                </a:lnTo>
                <a:lnTo>
                  <a:pt x="893" y="418"/>
                </a:lnTo>
                <a:lnTo>
                  <a:pt x="910" y="422"/>
                </a:lnTo>
                <a:lnTo>
                  <a:pt x="928" y="428"/>
                </a:lnTo>
                <a:lnTo>
                  <a:pt x="946" y="430"/>
                </a:lnTo>
                <a:lnTo>
                  <a:pt x="966" y="434"/>
                </a:lnTo>
                <a:lnTo>
                  <a:pt x="984" y="436"/>
                </a:lnTo>
                <a:lnTo>
                  <a:pt x="1003" y="437"/>
                </a:lnTo>
                <a:lnTo>
                  <a:pt x="1021" y="437"/>
                </a:lnTo>
                <a:lnTo>
                  <a:pt x="1040" y="437"/>
                </a:lnTo>
                <a:lnTo>
                  <a:pt x="1058" y="436"/>
                </a:lnTo>
                <a:lnTo>
                  <a:pt x="1076" y="434"/>
                </a:lnTo>
                <a:lnTo>
                  <a:pt x="1094" y="430"/>
                </a:lnTo>
                <a:lnTo>
                  <a:pt x="1112" y="428"/>
                </a:lnTo>
                <a:lnTo>
                  <a:pt x="1128" y="422"/>
                </a:lnTo>
                <a:lnTo>
                  <a:pt x="1152" y="416"/>
                </a:lnTo>
                <a:lnTo>
                  <a:pt x="1166" y="412"/>
                </a:lnTo>
                <a:lnTo>
                  <a:pt x="1170" y="411"/>
                </a:lnTo>
                <a:lnTo>
                  <a:pt x="1184" y="407"/>
                </a:lnTo>
                <a:lnTo>
                  <a:pt x="1197" y="400"/>
                </a:lnTo>
                <a:lnTo>
                  <a:pt x="1213" y="394"/>
                </a:lnTo>
                <a:lnTo>
                  <a:pt x="1232" y="383"/>
                </a:lnTo>
                <a:lnTo>
                  <a:pt x="1266" y="365"/>
                </a:lnTo>
                <a:lnTo>
                  <a:pt x="1283" y="356"/>
                </a:lnTo>
                <a:lnTo>
                  <a:pt x="1302" y="344"/>
                </a:lnTo>
                <a:lnTo>
                  <a:pt x="1317" y="336"/>
                </a:lnTo>
                <a:lnTo>
                  <a:pt x="1331" y="329"/>
                </a:lnTo>
                <a:lnTo>
                  <a:pt x="1346" y="324"/>
                </a:lnTo>
                <a:lnTo>
                  <a:pt x="1440" y="30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53" name="Freeform 351"/>
          <p:cNvSpPr>
            <a:spLocks/>
          </p:cNvSpPr>
          <p:nvPr/>
        </p:nvSpPr>
        <p:spPr bwMode="auto">
          <a:xfrm>
            <a:off x="2209800" y="1914851"/>
            <a:ext cx="2363788" cy="423863"/>
          </a:xfrm>
          <a:custGeom>
            <a:avLst/>
            <a:gdLst>
              <a:gd name="T0" fmla="*/ 106 w 1440"/>
              <a:gd name="T1" fmla="*/ 1 h 319"/>
              <a:gd name="T2" fmla="*/ 135 w 1440"/>
              <a:gd name="T3" fmla="*/ 1 h 319"/>
              <a:gd name="T4" fmla="*/ 172 w 1440"/>
              <a:gd name="T5" fmla="*/ 1 h 319"/>
              <a:gd name="T6" fmla="*/ 207 w 1440"/>
              <a:gd name="T7" fmla="*/ 1 h 319"/>
              <a:gd name="T8" fmla="*/ 240 w 1440"/>
              <a:gd name="T9" fmla="*/ 0 h 319"/>
              <a:gd name="T10" fmla="*/ 285 w 1440"/>
              <a:gd name="T11" fmla="*/ 1 h 319"/>
              <a:gd name="T12" fmla="*/ 325 w 1440"/>
              <a:gd name="T13" fmla="*/ 1 h 319"/>
              <a:gd name="T14" fmla="*/ 356 w 1440"/>
              <a:gd name="T15" fmla="*/ 3 h 319"/>
              <a:gd name="T16" fmla="*/ 388 w 1440"/>
              <a:gd name="T17" fmla="*/ 8 h 319"/>
              <a:gd name="T18" fmla="*/ 417 w 1440"/>
              <a:gd name="T19" fmla="*/ 16 h 319"/>
              <a:gd name="T20" fmla="*/ 447 w 1440"/>
              <a:gd name="T21" fmla="*/ 26 h 319"/>
              <a:gd name="T22" fmla="*/ 474 w 1440"/>
              <a:gd name="T23" fmla="*/ 38 h 319"/>
              <a:gd name="T24" fmla="*/ 502 w 1440"/>
              <a:gd name="T25" fmla="*/ 51 h 319"/>
              <a:gd name="T26" fmla="*/ 527 w 1440"/>
              <a:gd name="T27" fmla="*/ 68 h 319"/>
              <a:gd name="T28" fmla="*/ 559 w 1440"/>
              <a:gd name="T29" fmla="*/ 90 h 319"/>
              <a:gd name="T30" fmla="*/ 571 w 1440"/>
              <a:gd name="T31" fmla="*/ 101 h 319"/>
              <a:gd name="T32" fmla="*/ 594 w 1440"/>
              <a:gd name="T33" fmla="*/ 117 h 319"/>
              <a:gd name="T34" fmla="*/ 625 w 1440"/>
              <a:gd name="T35" fmla="*/ 132 h 319"/>
              <a:gd name="T36" fmla="*/ 650 w 1440"/>
              <a:gd name="T37" fmla="*/ 144 h 319"/>
              <a:gd name="T38" fmla="*/ 706 w 1440"/>
              <a:gd name="T39" fmla="*/ 181 h 319"/>
              <a:gd name="T40" fmla="*/ 761 w 1440"/>
              <a:gd name="T41" fmla="*/ 218 h 319"/>
              <a:gd name="T42" fmla="*/ 784 w 1440"/>
              <a:gd name="T43" fmla="*/ 236 h 319"/>
              <a:gd name="T44" fmla="*/ 808 w 1440"/>
              <a:gd name="T45" fmla="*/ 260 h 319"/>
              <a:gd name="T46" fmla="*/ 833 w 1440"/>
              <a:gd name="T47" fmla="*/ 273 h 319"/>
              <a:gd name="T48" fmla="*/ 850 w 1440"/>
              <a:gd name="T49" fmla="*/ 279 h 319"/>
              <a:gd name="T50" fmla="*/ 887 w 1440"/>
              <a:gd name="T51" fmla="*/ 294 h 319"/>
              <a:gd name="T52" fmla="*/ 919 w 1440"/>
              <a:gd name="T53" fmla="*/ 304 h 319"/>
              <a:gd name="T54" fmla="*/ 952 w 1440"/>
              <a:gd name="T55" fmla="*/ 311 h 319"/>
              <a:gd name="T56" fmla="*/ 985 w 1440"/>
              <a:gd name="T57" fmla="*/ 316 h 319"/>
              <a:gd name="T58" fmla="*/ 1018 w 1440"/>
              <a:gd name="T59" fmla="*/ 319 h 319"/>
              <a:gd name="T60" fmla="*/ 1050 w 1440"/>
              <a:gd name="T61" fmla="*/ 317 h 319"/>
              <a:gd name="T62" fmla="*/ 1083 w 1440"/>
              <a:gd name="T63" fmla="*/ 313 h 319"/>
              <a:gd name="T64" fmla="*/ 1115 w 1440"/>
              <a:gd name="T65" fmla="*/ 307 h 319"/>
              <a:gd name="T66" fmla="*/ 1152 w 1440"/>
              <a:gd name="T67" fmla="*/ 299 h 319"/>
              <a:gd name="T68" fmla="*/ 1170 w 1440"/>
              <a:gd name="T69" fmla="*/ 292 h 319"/>
              <a:gd name="T70" fmla="*/ 1197 w 1440"/>
              <a:gd name="T71" fmla="*/ 287 h 319"/>
              <a:gd name="T72" fmla="*/ 1232 w 1440"/>
              <a:gd name="T73" fmla="*/ 286 h 319"/>
              <a:gd name="T74" fmla="*/ 1266 w 1440"/>
              <a:gd name="T75" fmla="*/ 279 h 319"/>
              <a:gd name="T76" fmla="*/ 1302 w 1440"/>
              <a:gd name="T77" fmla="*/ 258 h 319"/>
              <a:gd name="T78" fmla="*/ 1331 w 1440"/>
              <a:gd name="T79" fmla="*/ 246 h 319"/>
              <a:gd name="T80" fmla="*/ 1440 w 1440"/>
              <a:gd name="T81" fmla="*/ 244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3"/>
                </a:lnTo>
                <a:lnTo>
                  <a:pt x="372" y="5"/>
                </a:lnTo>
                <a:lnTo>
                  <a:pt x="388" y="8"/>
                </a:lnTo>
                <a:lnTo>
                  <a:pt x="403" y="12"/>
                </a:lnTo>
                <a:lnTo>
                  <a:pt x="417" y="16"/>
                </a:lnTo>
                <a:lnTo>
                  <a:pt x="432" y="21"/>
                </a:lnTo>
                <a:lnTo>
                  <a:pt x="447" y="26"/>
                </a:lnTo>
                <a:lnTo>
                  <a:pt x="461" y="30"/>
                </a:lnTo>
                <a:lnTo>
                  <a:pt x="474" y="38"/>
                </a:lnTo>
                <a:lnTo>
                  <a:pt x="488" y="45"/>
                </a:lnTo>
                <a:lnTo>
                  <a:pt x="502" y="51"/>
                </a:lnTo>
                <a:lnTo>
                  <a:pt x="514" y="60"/>
                </a:lnTo>
                <a:lnTo>
                  <a:pt x="527" y="68"/>
                </a:lnTo>
                <a:lnTo>
                  <a:pt x="539" y="76"/>
                </a:lnTo>
                <a:lnTo>
                  <a:pt x="559" y="90"/>
                </a:lnTo>
                <a:lnTo>
                  <a:pt x="568" y="100"/>
                </a:lnTo>
                <a:lnTo>
                  <a:pt x="571" y="101"/>
                </a:lnTo>
                <a:lnTo>
                  <a:pt x="582" y="109"/>
                </a:lnTo>
                <a:lnTo>
                  <a:pt x="594" y="117"/>
                </a:lnTo>
                <a:lnTo>
                  <a:pt x="607" y="123"/>
                </a:lnTo>
                <a:lnTo>
                  <a:pt x="625" y="132"/>
                </a:lnTo>
                <a:lnTo>
                  <a:pt x="637" y="138"/>
                </a:lnTo>
                <a:lnTo>
                  <a:pt x="650" y="144"/>
                </a:lnTo>
                <a:lnTo>
                  <a:pt x="662" y="152"/>
                </a:lnTo>
                <a:lnTo>
                  <a:pt x="706" y="181"/>
                </a:lnTo>
                <a:lnTo>
                  <a:pt x="750" y="210"/>
                </a:lnTo>
                <a:lnTo>
                  <a:pt x="761" y="218"/>
                </a:lnTo>
                <a:lnTo>
                  <a:pt x="772" y="227"/>
                </a:lnTo>
                <a:lnTo>
                  <a:pt x="784" y="236"/>
                </a:lnTo>
                <a:lnTo>
                  <a:pt x="799" y="249"/>
                </a:lnTo>
                <a:lnTo>
                  <a:pt x="808" y="260"/>
                </a:lnTo>
                <a:lnTo>
                  <a:pt x="821" y="266"/>
                </a:lnTo>
                <a:lnTo>
                  <a:pt x="833" y="273"/>
                </a:lnTo>
                <a:lnTo>
                  <a:pt x="836" y="274"/>
                </a:lnTo>
                <a:lnTo>
                  <a:pt x="850" y="279"/>
                </a:lnTo>
                <a:lnTo>
                  <a:pt x="872" y="287"/>
                </a:lnTo>
                <a:lnTo>
                  <a:pt x="887" y="294"/>
                </a:lnTo>
                <a:lnTo>
                  <a:pt x="904" y="299"/>
                </a:lnTo>
                <a:lnTo>
                  <a:pt x="919" y="304"/>
                </a:lnTo>
                <a:lnTo>
                  <a:pt x="935" y="307"/>
                </a:lnTo>
                <a:lnTo>
                  <a:pt x="952" y="311"/>
                </a:lnTo>
                <a:lnTo>
                  <a:pt x="968" y="313"/>
                </a:lnTo>
                <a:lnTo>
                  <a:pt x="985" y="316"/>
                </a:lnTo>
                <a:lnTo>
                  <a:pt x="1001" y="317"/>
                </a:lnTo>
                <a:lnTo>
                  <a:pt x="1018" y="319"/>
                </a:lnTo>
                <a:lnTo>
                  <a:pt x="1033" y="319"/>
                </a:lnTo>
                <a:lnTo>
                  <a:pt x="1050" y="317"/>
                </a:lnTo>
                <a:lnTo>
                  <a:pt x="1066" y="316"/>
                </a:lnTo>
                <a:lnTo>
                  <a:pt x="1083" y="313"/>
                </a:lnTo>
                <a:lnTo>
                  <a:pt x="1098" y="311"/>
                </a:lnTo>
                <a:lnTo>
                  <a:pt x="1115" y="307"/>
                </a:lnTo>
                <a:lnTo>
                  <a:pt x="1128" y="304"/>
                </a:lnTo>
                <a:lnTo>
                  <a:pt x="1152" y="299"/>
                </a:lnTo>
                <a:lnTo>
                  <a:pt x="1166" y="294"/>
                </a:lnTo>
                <a:lnTo>
                  <a:pt x="1170" y="292"/>
                </a:lnTo>
                <a:lnTo>
                  <a:pt x="1184" y="290"/>
                </a:lnTo>
                <a:lnTo>
                  <a:pt x="1197" y="287"/>
                </a:lnTo>
                <a:lnTo>
                  <a:pt x="1213" y="286"/>
                </a:lnTo>
                <a:lnTo>
                  <a:pt x="1232" y="286"/>
                </a:lnTo>
                <a:lnTo>
                  <a:pt x="1248" y="283"/>
                </a:lnTo>
                <a:lnTo>
                  <a:pt x="1266" y="279"/>
                </a:lnTo>
                <a:lnTo>
                  <a:pt x="1283" y="269"/>
                </a:lnTo>
                <a:lnTo>
                  <a:pt x="1302" y="258"/>
                </a:lnTo>
                <a:lnTo>
                  <a:pt x="1317" y="250"/>
                </a:lnTo>
                <a:lnTo>
                  <a:pt x="1331" y="246"/>
                </a:lnTo>
                <a:lnTo>
                  <a:pt x="1346" y="244"/>
                </a:lnTo>
                <a:lnTo>
                  <a:pt x="1440" y="24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54" name="Freeform 352"/>
          <p:cNvSpPr>
            <a:spLocks/>
          </p:cNvSpPr>
          <p:nvPr/>
        </p:nvSpPr>
        <p:spPr bwMode="auto">
          <a:xfrm>
            <a:off x="2209800" y="1916439"/>
            <a:ext cx="2363788" cy="341312"/>
          </a:xfrm>
          <a:custGeom>
            <a:avLst/>
            <a:gdLst>
              <a:gd name="T0" fmla="*/ 92 w 1440"/>
              <a:gd name="T1" fmla="*/ 13 h 257"/>
              <a:gd name="T2" fmla="*/ 121 w 1440"/>
              <a:gd name="T3" fmla="*/ 17 h 257"/>
              <a:gd name="T4" fmla="*/ 154 w 1440"/>
              <a:gd name="T5" fmla="*/ 21 h 257"/>
              <a:gd name="T6" fmla="*/ 189 w 1440"/>
              <a:gd name="T7" fmla="*/ 28 h 257"/>
              <a:gd name="T8" fmla="*/ 226 w 1440"/>
              <a:gd name="T9" fmla="*/ 44 h 257"/>
              <a:gd name="T10" fmla="*/ 254 w 1440"/>
              <a:gd name="T11" fmla="*/ 53 h 257"/>
              <a:gd name="T12" fmla="*/ 272 w 1440"/>
              <a:gd name="T13" fmla="*/ 55 h 257"/>
              <a:gd name="T14" fmla="*/ 309 w 1440"/>
              <a:gd name="T15" fmla="*/ 57 h 257"/>
              <a:gd name="T16" fmla="*/ 337 w 1440"/>
              <a:gd name="T17" fmla="*/ 58 h 257"/>
              <a:gd name="T18" fmla="*/ 363 w 1440"/>
              <a:gd name="T19" fmla="*/ 63 h 257"/>
              <a:gd name="T20" fmla="*/ 389 w 1440"/>
              <a:gd name="T21" fmla="*/ 68 h 257"/>
              <a:gd name="T22" fmla="*/ 415 w 1440"/>
              <a:gd name="T23" fmla="*/ 76 h 257"/>
              <a:gd name="T24" fmla="*/ 440 w 1440"/>
              <a:gd name="T25" fmla="*/ 87 h 257"/>
              <a:gd name="T26" fmla="*/ 465 w 1440"/>
              <a:gd name="T27" fmla="*/ 99 h 257"/>
              <a:gd name="T28" fmla="*/ 487 w 1440"/>
              <a:gd name="T29" fmla="*/ 112 h 257"/>
              <a:gd name="T30" fmla="*/ 509 w 1440"/>
              <a:gd name="T31" fmla="*/ 125 h 257"/>
              <a:gd name="T32" fmla="*/ 538 w 1440"/>
              <a:gd name="T33" fmla="*/ 147 h 257"/>
              <a:gd name="T34" fmla="*/ 553 w 1440"/>
              <a:gd name="T35" fmla="*/ 156 h 257"/>
              <a:gd name="T36" fmla="*/ 583 w 1440"/>
              <a:gd name="T37" fmla="*/ 162 h 257"/>
              <a:gd name="T38" fmla="*/ 622 w 1440"/>
              <a:gd name="T39" fmla="*/ 162 h 257"/>
              <a:gd name="T40" fmla="*/ 652 w 1440"/>
              <a:gd name="T41" fmla="*/ 167 h 257"/>
              <a:gd name="T42" fmla="*/ 759 w 1440"/>
              <a:gd name="T43" fmla="*/ 192 h 257"/>
              <a:gd name="T44" fmla="*/ 789 w 1440"/>
              <a:gd name="T45" fmla="*/ 200 h 257"/>
              <a:gd name="T46" fmla="*/ 822 w 1440"/>
              <a:gd name="T47" fmla="*/ 207 h 257"/>
              <a:gd name="T48" fmla="*/ 850 w 1440"/>
              <a:gd name="T49" fmla="*/ 217 h 257"/>
              <a:gd name="T50" fmla="*/ 868 w 1440"/>
              <a:gd name="T51" fmla="*/ 222 h 257"/>
              <a:gd name="T52" fmla="*/ 902 w 1440"/>
              <a:gd name="T53" fmla="*/ 235 h 257"/>
              <a:gd name="T54" fmla="*/ 931 w 1440"/>
              <a:gd name="T55" fmla="*/ 244 h 257"/>
              <a:gd name="T56" fmla="*/ 960 w 1440"/>
              <a:gd name="T57" fmla="*/ 251 h 257"/>
              <a:gd name="T58" fmla="*/ 989 w 1440"/>
              <a:gd name="T59" fmla="*/ 255 h 257"/>
              <a:gd name="T60" fmla="*/ 1018 w 1440"/>
              <a:gd name="T61" fmla="*/ 257 h 257"/>
              <a:gd name="T62" fmla="*/ 1047 w 1440"/>
              <a:gd name="T63" fmla="*/ 256 h 257"/>
              <a:gd name="T64" fmla="*/ 1075 w 1440"/>
              <a:gd name="T65" fmla="*/ 255 h 257"/>
              <a:gd name="T66" fmla="*/ 1102 w 1440"/>
              <a:gd name="T67" fmla="*/ 249 h 257"/>
              <a:gd name="T68" fmla="*/ 1128 w 1440"/>
              <a:gd name="T69" fmla="*/ 243 h 257"/>
              <a:gd name="T70" fmla="*/ 1166 w 1440"/>
              <a:gd name="T71" fmla="*/ 234 h 257"/>
              <a:gd name="T72" fmla="*/ 1184 w 1440"/>
              <a:gd name="T73" fmla="*/ 231 h 257"/>
              <a:gd name="T74" fmla="*/ 1213 w 1440"/>
              <a:gd name="T75" fmla="*/ 238 h 257"/>
              <a:gd name="T76" fmla="*/ 1248 w 1440"/>
              <a:gd name="T77" fmla="*/ 251 h 257"/>
              <a:gd name="T78" fmla="*/ 1283 w 1440"/>
              <a:gd name="T79" fmla="*/ 241 h 257"/>
              <a:gd name="T80" fmla="*/ 1317 w 1440"/>
              <a:gd name="T81" fmla="*/ 223 h 257"/>
              <a:gd name="T82" fmla="*/ 1346 w 1440"/>
              <a:gd name="T83" fmla="*/ 222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257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7"/>
                </a:lnTo>
                <a:lnTo>
                  <a:pt x="135" y="20"/>
                </a:lnTo>
                <a:lnTo>
                  <a:pt x="154" y="21"/>
                </a:lnTo>
                <a:lnTo>
                  <a:pt x="172" y="24"/>
                </a:lnTo>
                <a:lnTo>
                  <a:pt x="189" y="28"/>
                </a:lnTo>
                <a:lnTo>
                  <a:pt x="207" y="34"/>
                </a:lnTo>
                <a:lnTo>
                  <a:pt x="226" y="44"/>
                </a:lnTo>
                <a:lnTo>
                  <a:pt x="240" y="49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5"/>
                </a:lnTo>
                <a:lnTo>
                  <a:pt x="309" y="57"/>
                </a:lnTo>
                <a:lnTo>
                  <a:pt x="323" y="57"/>
                </a:lnTo>
                <a:lnTo>
                  <a:pt x="337" y="58"/>
                </a:lnTo>
                <a:lnTo>
                  <a:pt x="350" y="61"/>
                </a:lnTo>
                <a:lnTo>
                  <a:pt x="363" y="63"/>
                </a:lnTo>
                <a:lnTo>
                  <a:pt x="377" y="66"/>
                </a:lnTo>
                <a:lnTo>
                  <a:pt x="389" y="68"/>
                </a:lnTo>
                <a:lnTo>
                  <a:pt x="403" y="72"/>
                </a:lnTo>
                <a:lnTo>
                  <a:pt x="415" y="76"/>
                </a:lnTo>
                <a:lnTo>
                  <a:pt x="428" y="82"/>
                </a:lnTo>
                <a:lnTo>
                  <a:pt x="440" y="87"/>
                </a:lnTo>
                <a:lnTo>
                  <a:pt x="452" y="92"/>
                </a:lnTo>
                <a:lnTo>
                  <a:pt x="465" y="99"/>
                </a:lnTo>
                <a:lnTo>
                  <a:pt x="476" y="105"/>
                </a:lnTo>
                <a:lnTo>
                  <a:pt x="487" y="112"/>
                </a:lnTo>
                <a:lnTo>
                  <a:pt x="498" y="118"/>
                </a:lnTo>
                <a:lnTo>
                  <a:pt x="509" y="125"/>
                </a:lnTo>
                <a:lnTo>
                  <a:pt x="527" y="139"/>
                </a:lnTo>
                <a:lnTo>
                  <a:pt x="538" y="147"/>
                </a:lnTo>
                <a:lnTo>
                  <a:pt x="541" y="148"/>
                </a:lnTo>
                <a:lnTo>
                  <a:pt x="553" y="156"/>
                </a:lnTo>
                <a:lnTo>
                  <a:pt x="567" y="160"/>
                </a:lnTo>
                <a:lnTo>
                  <a:pt x="583" y="162"/>
                </a:lnTo>
                <a:lnTo>
                  <a:pt x="606" y="162"/>
                </a:lnTo>
                <a:lnTo>
                  <a:pt x="622" y="162"/>
                </a:lnTo>
                <a:lnTo>
                  <a:pt x="637" y="163"/>
                </a:lnTo>
                <a:lnTo>
                  <a:pt x="652" y="167"/>
                </a:lnTo>
                <a:lnTo>
                  <a:pt x="706" y="179"/>
                </a:lnTo>
                <a:lnTo>
                  <a:pt x="759" y="192"/>
                </a:lnTo>
                <a:lnTo>
                  <a:pt x="774" y="196"/>
                </a:lnTo>
                <a:lnTo>
                  <a:pt x="789" y="200"/>
                </a:lnTo>
                <a:lnTo>
                  <a:pt x="803" y="203"/>
                </a:lnTo>
                <a:lnTo>
                  <a:pt x="822" y="207"/>
                </a:lnTo>
                <a:lnTo>
                  <a:pt x="836" y="213"/>
                </a:lnTo>
                <a:lnTo>
                  <a:pt x="850" y="217"/>
                </a:lnTo>
                <a:lnTo>
                  <a:pt x="864" y="221"/>
                </a:lnTo>
                <a:lnTo>
                  <a:pt x="868" y="222"/>
                </a:lnTo>
                <a:lnTo>
                  <a:pt x="880" y="227"/>
                </a:lnTo>
                <a:lnTo>
                  <a:pt x="902" y="235"/>
                </a:lnTo>
                <a:lnTo>
                  <a:pt x="916" y="240"/>
                </a:lnTo>
                <a:lnTo>
                  <a:pt x="931" y="244"/>
                </a:lnTo>
                <a:lnTo>
                  <a:pt x="945" y="248"/>
                </a:lnTo>
                <a:lnTo>
                  <a:pt x="960" y="251"/>
                </a:lnTo>
                <a:lnTo>
                  <a:pt x="974" y="253"/>
                </a:lnTo>
                <a:lnTo>
                  <a:pt x="989" y="255"/>
                </a:lnTo>
                <a:lnTo>
                  <a:pt x="1003" y="256"/>
                </a:lnTo>
                <a:lnTo>
                  <a:pt x="1018" y="257"/>
                </a:lnTo>
                <a:lnTo>
                  <a:pt x="1032" y="257"/>
                </a:lnTo>
                <a:lnTo>
                  <a:pt x="1047" y="256"/>
                </a:lnTo>
                <a:lnTo>
                  <a:pt x="1061" y="256"/>
                </a:lnTo>
                <a:lnTo>
                  <a:pt x="1075" y="255"/>
                </a:lnTo>
                <a:lnTo>
                  <a:pt x="1088" y="252"/>
                </a:lnTo>
                <a:lnTo>
                  <a:pt x="1102" y="249"/>
                </a:lnTo>
                <a:lnTo>
                  <a:pt x="1116" y="247"/>
                </a:lnTo>
                <a:lnTo>
                  <a:pt x="1128" y="243"/>
                </a:lnTo>
                <a:lnTo>
                  <a:pt x="1152" y="238"/>
                </a:lnTo>
                <a:lnTo>
                  <a:pt x="1166" y="234"/>
                </a:lnTo>
                <a:lnTo>
                  <a:pt x="1170" y="234"/>
                </a:lnTo>
                <a:lnTo>
                  <a:pt x="1184" y="231"/>
                </a:lnTo>
                <a:lnTo>
                  <a:pt x="1197" y="232"/>
                </a:lnTo>
                <a:lnTo>
                  <a:pt x="1213" y="238"/>
                </a:lnTo>
                <a:lnTo>
                  <a:pt x="1232" y="245"/>
                </a:lnTo>
                <a:lnTo>
                  <a:pt x="1248" y="251"/>
                </a:lnTo>
                <a:lnTo>
                  <a:pt x="1266" y="248"/>
                </a:lnTo>
                <a:lnTo>
                  <a:pt x="1283" y="241"/>
                </a:lnTo>
                <a:lnTo>
                  <a:pt x="1302" y="230"/>
                </a:lnTo>
                <a:lnTo>
                  <a:pt x="1317" y="223"/>
                </a:lnTo>
                <a:lnTo>
                  <a:pt x="1331" y="221"/>
                </a:lnTo>
                <a:lnTo>
                  <a:pt x="1346" y="222"/>
                </a:lnTo>
                <a:lnTo>
                  <a:pt x="1440" y="24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55" name="Freeform 353"/>
          <p:cNvSpPr>
            <a:spLocks/>
          </p:cNvSpPr>
          <p:nvPr/>
        </p:nvSpPr>
        <p:spPr bwMode="auto">
          <a:xfrm>
            <a:off x="2209800" y="1916439"/>
            <a:ext cx="2363788" cy="322262"/>
          </a:xfrm>
          <a:custGeom>
            <a:avLst/>
            <a:gdLst>
              <a:gd name="T0" fmla="*/ 92 w 1440"/>
              <a:gd name="T1" fmla="*/ 29 h 243"/>
              <a:gd name="T2" fmla="*/ 121 w 1440"/>
              <a:gd name="T3" fmla="*/ 38 h 243"/>
              <a:gd name="T4" fmla="*/ 154 w 1440"/>
              <a:gd name="T5" fmla="*/ 44 h 243"/>
              <a:gd name="T6" fmla="*/ 189 w 1440"/>
              <a:gd name="T7" fmla="*/ 58 h 243"/>
              <a:gd name="T8" fmla="*/ 226 w 1440"/>
              <a:gd name="T9" fmla="*/ 89 h 243"/>
              <a:gd name="T10" fmla="*/ 254 w 1440"/>
              <a:gd name="T11" fmla="*/ 109 h 243"/>
              <a:gd name="T12" fmla="*/ 272 w 1440"/>
              <a:gd name="T13" fmla="*/ 113 h 243"/>
              <a:gd name="T14" fmla="*/ 309 w 1440"/>
              <a:gd name="T15" fmla="*/ 114 h 243"/>
              <a:gd name="T16" fmla="*/ 332 w 1440"/>
              <a:gd name="T17" fmla="*/ 118 h 243"/>
              <a:gd name="T18" fmla="*/ 356 w 1440"/>
              <a:gd name="T19" fmla="*/ 122 h 243"/>
              <a:gd name="T20" fmla="*/ 378 w 1440"/>
              <a:gd name="T21" fmla="*/ 129 h 243"/>
              <a:gd name="T22" fmla="*/ 399 w 1440"/>
              <a:gd name="T23" fmla="*/ 135 h 243"/>
              <a:gd name="T24" fmla="*/ 429 w 1440"/>
              <a:gd name="T25" fmla="*/ 148 h 243"/>
              <a:gd name="T26" fmla="*/ 448 w 1440"/>
              <a:gd name="T27" fmla="*/ 160 h 243"/>
              <a:gd name="T28" fmla="*/ 468 w 1440"/>
              <a:gd name="T29" fmla="*/ 172 h 243"/>
              <a:gd name="T30" fmla="*/ 495 w 1440"/>
              <a:gd name="T31" fmla="*/ 190 h 243"/>
              <a:gd name="T32" fmla="*/ 509 w 1440"/>
              <a:gd name="T33" fmla="*/ 200 h 243"/>
              <a:gd name="T34" fmla="*/ 539 w 1440"/>
              <a:gd name="T35" fmla="*/ 207 h 243"/>
              <a:gd name="T36" fmla="*/ 586 w 1440"/>
              <a:gd name="T37" fmla="*/ 193 h 243"/>
              <a:gd name="T38" fmla="*/ 625 w 1440"/>
              <a:gd name="T39" fmla="*/ 184 h 243"/>
              <a:gd name="T40" fmla="*/ 706 w 1440"/>
              <a:gd name="T41" fmla="*/ 180 h 243"/>
              <a:gd name="T42" fmla="*/ 785 w 1440"/>
              <a:gd name="T43" fmla="*/ 177 h 243"/>
              <a:gd name="T44" fmla="*/ 821 w 1440"/>
              <a:gd name="T45" fmla="*/ 173 h 243"/>
              <a:gd name="T46" fmla="*/ 862 w 1440"/>
              <a:gd name="T47" fmla="*/ 169 h 243"/>
              <a:gd name="T48" fmla="*/ 893 w 1440"/>
              <a:gd name="T49" fmla="*/ 172 h 243"/>
              <a:gd name="T50" fmla="*/ 909 w 1440"/>
              <a:gd name="T51" fmla="*/ 179 h 243"/>
              <a:gd name="T52" fmla="*/ 945 w 1440"/>
              <a:gd name="T53" fmla="*/ 189 h 243"/>
              <a:gd name="T54" fmla="*/ 970 w 1440"/>
              <a:gd name="T55" fmla="*/ 196 h 243"/>
              <a:gd name="T56" fmla="*/ 996 w 1440"/>
              <a:gd name="T57" fmla="*/ 198 h 243"/>
              <a:gd name="T58" fmla="*/ 1021 w 1440"/>
              <a:gd name="T59" fmla="*/ 200 h 243"/>
              <a:gd name="T60" fmla="*/ 1046 w 1440"/>
              <a:gd name="T61" fmla="*/ 200 h 243"/>
              <a:gd name="T62" fmla="*/ 1070 w 1440"/>
              <a:gd name="T63" fmla="*/ 198 h 243"/>
              <a:gd name="T64" fmla="*/ 1094 w 1440"/>
              <a:gd name="T65" fmla="*/ 196 h 243"/>
              <a:gd name="T66" fmla="*/ 1128 w 1440"/>
              <a:gd name="T67" fmla="*/ 188 h 243"/>
              <a:gd name="T68" fmla="*/ 1170 w 1440"/>
              <a:gd name="T69" fmla="*/ 177 h 243"/>
              <a:gd name="T70" fmla="*/ 1197 w 1440"/>
              <a:gd name="T71" fmla="*/ 182 h 243"/>
              <a:gd name="T72" fmla="*/ 1232 w 1440"/>
              <a:gd name="T73" fmla="*/ 210 h 243"/>
              <a:gd name="T74" fmla="*/ 1266 w 1440"/>
              <a:gd name="T75" fmla="*/ 223 h 243"/>
              <a:gd name="T76" fmla="*/ 1302 w 1440"/>
              <a:gd name="T77" fmla="*/ 206 h 243"/>
              <a:gd name="T78" fmla="*/ 1331 w 1440"/>
              <a:gd name="T79" fmla="*/ 200 h 243"/>
              <a:gd name="T80" fmla="*/ 1440 w 1440"/>
              <a:gd name="T81" fmla="*/ 243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3">
                <a:moveTo>
                  <a:pt x="0" y="0"/>
                </a:moveTo>
                <a:lnTo>
                  <a:pt x="92" y="29"/>
                </a:lnTo>
                <a:lnTo>
                  <a:pt x="106" y="33"/>
                </a:lnTo>
                <a:lnTo>
                  <a:pt x="121" y="38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8"/>
                </a:lnTo>
                <a:lnTo>
                  <a:pt x="207" y="71"/>
                </a:lnTo>
                <a:lnTo>
                  <a:pt x="226" y="89"/>
                </a:lnTo>
                <a:lnTo>
                  <a:pt x="240" y="101"/>
                </a:lnTo>
                <a:lnTo>
                  <a:pt x="254" y="109"/>
                </a:lnTo>
                <a:lnTo>
                  <a:pt x="269" y="112"/>
                </a:lnTo>
                <a:lnTo>
                  <a:pt x="272" y="113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32" y="118"/>
                </a:lnTo>
                <a:lnTo>
                  <a:pt x="345" y="120"/>
                </a:lnTo>
                <a:lnTo>
                  <a:pt x="356" y="122"/>
                </a:lnTo>
                <a:lnTo>
                  <a:pt x="365" y="125"/>
                </a:lnTo>
                <a:lnTo>
                  <a:pt x="378" y="129"/>
                </a:lnTo>
                <a:lnTo>
                  <a:pt x="388" y="131"/>
                </a:lnTo>
                <a:lnTo>
                  <a:pt x="399" y="135"/>
                </a:lnTo>
                <a:lnTo>
                  <a:pt x="410" y="141"/>
                </a:lnTo>
                <a:lnTo>
                  <a:pt x="429" y="148"/>
                </a:lnTo>
                <a:lnTo>
                  <a:pt x="440" y="154"/>
                </a:lnTo>
                <a:lnTo>
                  <a:pt x="448" y="160"/>
                </a:lnTo>
                <a:lnTo>
                  <a:pt x="458" y="165"/>
                </a:lnTo>
                <a:lnTo>
                  <a:pt x="468" y="172"/>
                </a:lnTo>
                <a:lnTo>
                  <a:pt x="477" y="177"/>
                </a:lnTo>
                <a:lnTo>
                  <a:pt x="495" y="190"/>
                </a:lnTo>
                <a:lnTo>
                  <a:pt x="506" y="198"/>
                </a:lnTo>
                <a:lnTo>
                  <a:pt x="509" y="200"/>
                </a:lnTo>
                <a:lnTo>
                  <a:pt x="523" y="206"/>
                </a:lnTo>
                <a:lnTo>
                  <a:pt x="539" y="207"/>
                </a:lnTo>
                <a:lnTo>
                  <a:pt x="559" y="203"/>
                </a:lnTo>
                <a:lnTo>
                  <a:pt x="586" y="193"/>
                </a:lnTo>
                <a:lnTo>
                  <a:pt x="606" y="188"/>
                </a:lnTo>
                <a:lnTo>
                  <a:pt x="625" y="184"/>
                </a:lnTo>
                <a:lnTo>
                  <a:pt x="643" y="182"/>
                </a:lnTo>
                <a:lnTo>
                  <a:pt x="706" y="180"/>
                </a:lnTo>
                <a:lnTo>
                  <a:pt x="768" y="177"/>
                </a:lnTo>
                <a:lnTo>
                  <a:pt x="785" y="177"/>
                </a:lnTo>
                <a:lnTo>
                  <a:pt x="803" y="175"/>
                </a:lnTo>
                <a:lnTo>
                  <a:pt x="821" y="173"/>
                </a:lnTo>
                <a:lnTo>
                  <a:pt x="844" y="171"/>
                </a:lnTo>
                <a:lnTo>
                  <a:pt x="862" y="169"/>
                </a:lnTo>
                <a:lnTo>
                  <a:pt x="879" y="169"/>
                </a:lnTo>
                <a:lnTo>
                  <a:pt x="893" y="172"/>
                </a:lnTo>
                <a:lnTo>
                  <a:pt x="897" y="173"/>
                </a:lnTo>
                <a:lnTo>
                  <a:pt x="909" y="179"/>
                </a:lnTo>
                <a:lnTo>
                  <a:pt x="931" y="186"/>
                </a:lnTo>
                <a:lnTo>
                  <a:pt x="945" y="189"/>
                </a:lnTo>
                <a:lnTo>
                  <a:pt x="957" y="192"/>
                </a:lnTo>
                <a:lnTo>
                  <a:pt x="970" y="196"/>
                </a:lnTo>
                <a:lnTo>
                  <a:pt x="982" y="197"/>
                </a:lnTo>
                <a:lnTo>
                  <a:pt x="996" y="198"/>
                </a:lnTo>
                <a:lnTo>
                  <a:pt x="1008" y="200"/>
                </a:lnTo>
                <a:lnTo>
                  <a:pt x="1021" y="200"/>
                </a:lnTo>
                <a:lnTo>
                  <a:pt x="1033" y="200"/>
                </a:lnTo>
                <a:lnTo>
                  <a:pt x="1046" y="200"/>
                </a:lnTo>
                <a:lnTo>
                  <a:pt x="1058" y="200"/>
                </a:lnTo>
                <a:lnTo>
                  <a:pt x="1070" y="198"/>
                </a:lnTo>
                <a:lnTo>
                  <a:pt x="1083" y="197"/>
                </a:lnTo>
                <a:lnTo>
                  <a:pt x="1094" y="196"/>
                </a:lnTo>
                <a:lnTo>
                  <a:pt x="1117" y="189"/>
                </a:lnTo>
                <a:lnTo>
                  <a:pt x="1128" y="188"/>
                </a:lnTo>
                <a:lnTo>
                  <a:pt x="1152" y="181"/>
                </a:lnTo>
                <a:lnTo>
                  <a:pt x="1170" y="177"/>
                </a:lnTo>
                <a:lnTo>
                  <a:pt x="1184" y="177"/>
                </a:lnTo>
                <a:lnTo>
                  <a:pt x="1197" y="182"/>
                </a:lnTo>
                <a:lnTo>
                  <a:pt x="1213" y="192"/>
                </a:lnTo>
                <a:lnTo>
                  <a:pt x="1232" y="210"/>
                </a:lnTo>
                <a:lnTo>
                  <a:pt x="1248" y="221"/>
                </a:lnTo>
                <a:lnTo>
                  <a:pt x="1266" y="223"/>
                </a:lnTo>
                <a:lnTo>
                  <a:pt x="1283" y="217"/>
                </a:lnTo>
                <a:lnTo>
                  <a:pt x="1302" y="206"/>
                </a:lnTo>
                <a:lnTo>
                  <a:pt x="1317" y="200"/>
                </a:lnTo>
                <a:lnTo>
                  <a:pt x="1331" y="200"/>
                </a:lnTo>
                <a:lnTo>
                  <a:pt x="1346" y="203"/>
                </a:lnTo>
                <a:lnTo>
                  <a:pt x="1440" y="24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56" name="Freeform 354"/>
          <p:cNvSpPr>
            <a:spLocks/>
          </p:cNvSpPr>
          <p:nvPr/>
        </p:nvSpPr>
        <p:spPr bwMode="auto">
          <a:xfrm>
            <a:off x="2209800" y="1767214"/>
            <a:ext cx="2363788" cy="730250"/>
          </a:xfrm>
          <a:custGeom>
            <a:avLst/>
            <a:gdLst>
              <a:gd name="T0" fmla="*/ 92 w 1440"/>
              <a:gd name="T1" fmla="*/ 85 h 549"/>
              <a:gd name="T2" fmla="*/ 121 w 1440"/>
              <a:gd name="T3" fmla="*/ 77 h 549"/>
              <a:gd name="T4" fmla="*/ 154 w 1440"/>
              <a:gd name="T5" fmla="*/ 70 h 549"/>
              <a:gd name="T6" fmla="*/ 189 w 1440"/>
              <a:gd name="T7" fmla="*/ 57 h 549"/>
              <a:gd name="T8" fmla="*/ 226 w 1440"/>
              <a:gd name="T9" fmla="*/ 23 h 549"/>
              <a:gd name="T10" fmla="*/ 254 w 1440"/>
              <a:gd name="T11" fmla="*/ 5 h 549"/>
              <a:gd name="T12" fmla="*/ 272 w 1440"/>
              <a:gd name="T13" fmla="*/ 2 h 549"/>
              <a:gd name="T14" fmla="*/ 309 w 1440"/>
              <a:gd name="T15" fmla="*/ 1 h 549"/>
              <a:gd name="T16" fmla="*/ 349 w 1440"/>
              <a:gd name="T17" fmla="*/ 1 h 549"/>
              <a:gd name="T18" fmla="*/ 388 w 1440"/>
              <a:gd name="T19" fmla="*/ 3 h 549"/>
              <a:gd name="T20" fmla="*/ 426 w 1440"/>
              <a:gd name="T21" fmla="*/ 11 h 549"/>
              <a:gd name="T22" fmla="*/ 463 w 1440"/>
              <a:gd name="T23" fmla="*/ 19 h 549"/>
              <a:gd name="T24" fmla="*/ 499 w 1440"/>
              <a:gd name="T25" fmla="*/ 34 h 549"/>
              <a:gd name="T26" fmla="*/ 535 w 1440"/>
              <a:gd name="T27" fmla="*/ 51 h 549"/>
              <a:gd name="T28" fmla="*/ 567 w 1440"/>
              <a:gd name="T29" fmla="*/ 70 h 549"/>
              <a:gd name="T30" fmla="*/ 599 w 1440"/>
              <a:gd name="T31" fmla="*/ 93 h 549"/>
              <a:gd name="T32" fmla="*/ 628 w 1440"/>
              <a:gd name="T33" fmla="*/ 115 h 549"/>
              <a:gd name="T34" fmla="*/ 640 w 1440"/>
              <a:gd name="T35" fmla="*/ 127 h 549"/>
              <a:gd name="T36" fmla="*/ 655 w 1440"/>
              <a:gd name="T37" fmla="*/ 158 h 549"/>
              <a:gd name="T38" fmla="*/ 668 w 1440"/>
              <a:gd name="T39" fmla="*/ 200 h 549"/>
              <a:gd name="T40" fmla="*/ 681 w 1440"/>
              <a:gd name="T41" fmla="*/ 234 h 549"/>
              <a:gd name="T42" fmla="*/ 738 w 1440"/>
              <a:gd name="T43" fmla="*/ 368 h 549"/>
              <a:gd name="T44" fmla="*/ 746 w 1440"/>
              <a:gd name="T45" fmla="*/ 409 h 549"/>
              <a:gd name="T46" fmla="*/ 755 w 1440"/>
              <a:gd name="T47" fmla="*/ 458 h 549"/>
              <a:gd name="T48" fmla="*/ 775 w 1440"/>
              <a:gd name="T49" fmla="*/ 482 h 549"/>
              <a:gd name="T50" fmla="*/ 790 w 1440"/>
              <a:gd name="T51" fmla="*/ 489 h 549"/>
              <a:gd name="T52" fmla="*/ 830 w 1440"/>
              <a:gd name="T53" fmla="*/ 507 h 549"/>
              <a:gd name="T54" fmla="*/ 868 w 1440"/>
              <a:gd name="T55" fmla="*/ 523 h 549"/>
              <a:gd name="T56" fmla="*/ 908 w 1440"/>
              <a:gd name="T57" fmla="*/ 534 h 549"/>
              <a:gd name="T58" fmla="*/ 948 w 1440"/>
              <a:gd name="T59" fmla="*/ 542 h 549"/>
              <a:gd name="T60" fmla="*/ 989 w 1440"/>
              <a:gd name="T61" fmla="*/ 548 h 549"/>
              <a:gd name="T62" fmla="*/ 1029 w 1440"/>
              <a:gd name="T63" fmla="*/ 549 h 549"/>
              <a:gd name="T64" fmla="*/ 1070 w 1440"/>
              <a:gd name="T65" fmla="*/ 546 h 549"/>
              <a:gd name="T66" fmla="*/ 1109 w 1440"/>
              <a:gd name="T67" fmla="*/ 540 h 549"/>
              <a:gd name="T68" fmla="*/ 1152 w 1440"/>
              <a:gd name="T69" fmla="*/ 529 h 549"/>
              <a:gd name="T70" fmla="*/ 1170 w 1440"/>
              <a:gd name="T71" fmla="*/ 524 h 549"/>
              <a:gd name="T72" fmla="*/ 1197 w 1440"/>
              <a:gd name="T73" fmla="*/ 508 h 549"/>
              <a:gd name="T74" fmla="*/ 1232 w 1440"/>
              <a:gd name="T75" fmla="*/ 475 h 549"/>
              <a:gd name="T76" fmla="*/ 1266 w 1440"/>
              <a:gd name="T77" fmla="*/ 448 h 549"/>
              <a:gd name="T78" fmla="*/ 1302 w 1440"/>
              <a:gd name="T79" fmla="*/ 427 h 549"/>
              <a:gd name="T80" fmla="*/ 1331 w 1440"/>
              <a:gd name="T81" fmla="*/ 411 h 549"/>
              <a:gd name="T82" fmla="*/ 1440 w 1440"/>
              <a:gd name="T83" fmla="*/ 360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49">
                <a:moveTo>
                  <a:pt x="0" y="118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4"/>
                </a:lnTo>
                <a:lnTo>
                  <a:pt x="154" y="70"/>
                </a:lnTo>
                <a:lnTo>
                  <a:pt x="172" y="65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5"/>
                </a:lnTo>
                <a:lnTo>
                  <a:pt x="269" y="2"/>
                </a:lnTo>
                <a:lnTo>
                  <a:pt x="272" y="2"/>
                </a:lnTo>
                <a:lnTo>
                  <a:pt x="285" y="1"/>
                </a:lnTo>
                <a:lnTo>
                  <a:pt x="309" y="1"/>
                </a:lnTo>
                <a:lnTo>
                  <a:pt x="330" y="0"/>
                </a:lnTo>
                <a:lnTo>
                  <a:pt x="349" y="1"/>
                </a:lnTo>
                <a:lnTo>
                  <a:pt x="367" y="2"/>
                </a:lnTo>
                <a:lnTo>
                  <a:pt x="388" y="3"/>
                </a:lnTo>
                <a:lnTo>
                  <a:pt x="407" y="7"/>
                </a:lnTo>
                <a:lnTo>
                  <a:pt x="426" y="11"/>
                </a:lnTo>
                <a:lnTo>
                  <a:pt x="444" y="15"/>
                </a:lnTo>
                <a:lnTo>
                  <a:pt x="463" y="19"/>
                </a:lnTo>
                <a:lnTo>
                  <a:pt x="481" y="27"/>
                </a:lnTo>
                <a:lnTo>
                  <a:pt x="499" y="34"/>
                </a:lnTo>
                <a:lnTo>
                  <a:pt x="517" y="41"/>
                </a:lnTo>
                <a:lnTo>
                  <a:pt x="535" y="51"/>
                </a:lnTo>
                <a:lnTo>
                  <a:pt x="552" y="60"/>
                </a:lnTo>
                <a:lnTo>
                  <a:pt x="567" y="70"/>
                </a:lnTo>
                <a:lnTo>
                  <a:pt x="583" y="81"/>
                </a:lnTo>
                <a:lnTo>
                  <a:pt x="599" y="93"/>
                </a:lnTo>
                <a:lnTo>
                  <a:pt x="617" y="106"/>
                </a:lnTo>
                <a:lnTo>
                  <a:pt x="628" y="115"/>
                </a:lnTo>
                <a:lnTo>
                  <a:pt x="630" y="118"/>
                </a:lnTo>
                <a:lnTo>
                  <a:pt x="640" y="127"/>
                </a:lnTo>
                <a:lnTo>
                  <a:pt x="648" y="140"/>
                </a:lnTo>
                <a:lnTo>
                  <a:pt x="655" y="158"/>
                </a:lnTo>
                <a:lnTo>
                  <a:pt x="662" y="182"/>
                </a:lnTo>
                <a:lnTo>
                  <a:pt x="668" y="200"/>
                </a:lnTo>
                <a:lnTo>
                  <a:pt x="673" y="217"/>
                </a:lnTo>
                <a:lnTo>
                  <a:pt x="681" y="234"/>
                </a:lnTo>
                <a:lnTo>
                  <a:pt x="731" y="351"/>
                </a:lnTo>
                <a:lnTo>
                  <a:pt x="738" y="368"/>
                </a:lnTo>
                <a:lnTo>
                  <a:pt x="742" y="388"/>
                </a:lnTo>
                <a:lnTo>
                  <a:pt x="746" y="409"/>
                </a:lnTo>
                <a:lnTo>
                  <a:pt x="750" y="439"/>
                </a:lnTo>
                <a:lnTo>
                  <a:pt x="755" y="458"/>
                </a:lnTo>
                <a:lnTo>
                  <a:pt x="763" y="473"/>
                </a:lnTo>
                <a:lnTo>
                  <a:pt x="775" y="482"/>
                </a:lnTo>
                <a:lnTo>
                  <a:pt x="777" y="483"/>
                </a:lnTo>
                <a:lnTo>
                  <a:pt x="790" y="489"/>
                </a:lnTo>
                <a:lnTo>
                  <a:pt x="811" y="498"/>
                </a:lnTo>
                <a:lnTo>
                  <a:pt x="830" y="507"/>
                </a:lnTo>
                <a:lnTo>
                  <a:pt x="848" y="516"/>
                </a:lnTo>
                <a:lnTo>
                  <a:pt x="868" y="523"/>
                </a:lnTo>
                <a:lnTo>
                  <a:pt x="887" y="529"/>
                </a:lnTo>
                <a:lnTo>
                  <a:pt x="908" y="534"/>
                </a:lnTo>
                <a:lnTo>
                  <a:pt x="927" y="540"/>
                </a:lnTo>
                <a:lnTo>
                  <a:pt x="948" y="542"/>
                </a:lnTo>
                <a:lnTo>
                  <a:pt x="968" y="545"/>
                </a:lnTo>
                <a:lnTo>
                  <a:pt x="989" y="548"/>
                </a:lnTo>
                <a:lnTo>
                  <a:pt x="1010" y="549"/>
                </a:lnTo>
                <a:lnTo>
                  <a:pt x="1029" y="549"/>
                </a:lnTo>
                <a:lnTo>
                  <a:pt x="1050" y="548"/>
                </a:lnTo>
                <a:lnTo>
                  <a:pt x="1070" y="546"/>
                </a:lnTo>
                <a:lnTo>
                  <a:pt x="1090" y="544"/>
                </a:lnTo>
                <a:lnTo>
                  <a:pt x="1109" y="540"/>
                </a:lnTo>
                <a:lnTo>
                  <a:pt x="1128" y="536"/>
                </a:lnTo>
                <a:lnTo>
                  <a:pt x="1152" y="529"/>
                </a:lnTo>
                <a:lnTo>
                  <a:pt x="1166" y="524"/>
                </a:lnTo>
                <a:lnTo>
                  <a:pt x="1170" y="524"/>
                </a:lnTo>
                <a:lnTo>
                  <a:pt x="1184" y="517"/>
                </a:lnTo>
                <a:lnTo>
                  <a:pt x="1197" y="508"/>
                </a:lnTo>
                <a:lnTo>
                  <a:pt x="1213" y="495"/>
                </a:lnTo>
                <a:lnTo>
                  <a:pt x="1232" y="475"/>
                </a:lnTo>
                <a:lnTo>
                  <a:pt x="1248" y="461"/>
                </a:lnTo>
                <a:lnTo>
                  <a:pt x="1266" y="448"/>
                </a:lnTo>
                <a:lnTo>
                  <a:pt x="1283" y="437"/>
                </a:lnTo>
                <a:lnTo>
                  <a:pt x="1302" y="427"/>
                </a:lnTo>
                <a:lnTo>
                  <a:pt x="1317" y="418"/>
                </a:lnTo>
                <a:lnTo>
                  <a:pt x="1331" y="411"/>
                </a:lnTo>
                <a:lnTo>
                  <a:pt x="1346" y="403"/>
                </a:lnTo>
                <a:lnTo>
                  <a:pt x="1440" y="3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57" name="Freeform 355"/>
          <p:cNvSpPr>
            <a:spLocks/>
          </p:cNvSpPr>
          <p:nvPr/>
        </p:nvSpPr>
        <p:spPr bwMode="auto">
          <a:xfrm>
            <a:off x="2209800" y="1845001"/>
            <a:ext cx="2363788" cy="568325"/>
          </a:xfrm>
          <a:custGeom>
            <a:avLst/>
            <a:gdLst>
              <a:gd name="T0" fmla="*/ 92 w 1440"/>
              <a:gd name="T1" fmla="*/ 41 h 427"/>
              <a:gd name="T2" fmla="*/ 121 w 1440"/>
              <a:gd name="T3" fmla="*/ 38 h 427"/>
              <a:gd name="T4" fmla="*/ 154 w 1440"/>
              <a:gd name="T5" fmla="*/ 35 h 427"/>
              <a:gd name="T6" fmla="*/ 189 w 1440"/>
              <a:gd name="T7" fmla="*/ 28 h 427"/>
              <a:gd name="T8" fmla="*/ 226 w 1440"/>
              <a:gd name="T9" fmla="*/ 11 h 427"/>
              <a:gd name="T10" fmla="*/ 254 w 1440"/>
              <a:gd name="T11" fmla="*/ 1 h 427"/>
              <a:gd name="T12" fmla="*/ 272 w 1440"/>
              <a:gd name="T13" fmla="*/ 0 h 427"/>
              <a:gd name="T14" fmla="*/ 309 w 1440"/>
              <a:gd name="T15" fmla="*/ 0 h 427"/>
              <a:gd name="T16" fmla="*/ 345 w 1440"/>
              <a:gd name="T17" fmla="*/ 0 h 427"/>
              <a:gd name="T18" fmla="*/ 379 w 1440"/>
              <a:gd name="T19" fmla="*/ 3 h 427"/>
              <a:gd name="T20" fmla="*/ 414 w 1440"/>
              <a:gd name="T21" fmla="*/ 10 h 427"/>
              <a:gd name="T22" fmla="*/ 447 w 1440"/>
              <a:gd name="T23" fmla="*/ 19 h 427"/>
              <a:gd name="T24" fmla="*/ 480 w 1440"/>
              <a:gd name="T25" fmla="*/ 31 h 427"/>
              <a:gd name="T26" fmla="*/ 510 w 1440"/>
              <a:gd name="T27" fmla="*/ 45 h 427"/>
              <a:gd name="T28" fmla="*/ 541 w 1440"/>
              <a:gd name="T29" fmla="*/ 61 h 427"/>
              <a:gd name="T30" fmla="*/ 568 w 1440"/>
              <a:gd name="T31" fmla="*/ 79 h 427"/>
              <a:gd name="T32" fmla="*/ 599 w 1440"/>
              <a:gd name="T33" fmla="*/ 102 h 427"/>
              <a:gd name="T34" fmla="*/ 612 w 1440"/>
              <a:gd name="T35" fmla="*/ 114 h 427"/>
              <a:gd name="T36" fmla="*/ 632 w 1440"/>
              <a:gd name="T37" fmla="*/ 136 h 427"/>
              <a:gd name="T38" fmla="*/ 662 w 1440"/>
              <a:gd name="T39" fmla="*/ 176 h 427"/>
              <a:gd name="T40" fmla="*/ 706 w 1440"/>
              <a:gd name="T41" fmla="*/ 232 h 427"/>
              <a:gd name="T42" fmla="*/ 752 w 1440"/>
              <a:gd name="T43" fmla="*/ 287 h 427"/>
              <a:gd name="T44" fmla="*/ 767 w 1440"/>
              <a:gd name="T45" fmla="*/ 315 h 427"/>
              <a:gd name="T46" fmla="*/ 785 w 1440"/>
              <a:gd name="T47" fmla="*/ 351 h 427"/>
              <a:gd name="T48" fmla="*/ 807 w 1440"/>
              <a:gd name="T49" fmla="*/ 371 h 427"/>
              <a:gd name="T50" fmla="*/ 822 w 1440"/>
              <a:gd name="T51" fmla="*/ 376 h 427"/>
              <a:gd name="T52" fmla="*/ 861 w 1440"/>
              <a:gd name="T53" fmla="*/ 393 h 427"/>
              <a:gd name="T54" fmla="*/ 895 w 1440"/>
              <a:gd name="T55" fmla="*/ 406 h 427"/>
              <a:gd name="T56" fmla="*/ 931 w 1440"/>
              <a:gd name="T57" fmla="*/ 415 h 427"/>
              <a:gd name="T58" fmla="*/ 967 w 1440"/>
              <a:gd name="T59" fmla="*/ 422 h 427"/>
              <a:gd name="T60" fmla="*/ 1004 w 1440"/>
              <a:gd name="T61" fmla="*/ 426 h 427"/>
              <a:gd name="T62" fmla="*/ 1040 w 1440"/>
              <a:gd name="T63" fmla="*/ 426 h 427"/>
              <a:gd name="T64" fmla="*/ 1076 w 1440"/>
              <a:gd name="T65" fmla="*/ 423 h 427"/>
              <a:gd name="T66" fmla="*/ 1112 w 1440"/>
              <a:gd name="T67" fmla="*/ 416 h 427"/>
              <a:gd name="T68" fmla="*/ 1152 w 1440"/>
              <a:gd name="T69" fmla="*/ 407 h 427"/>
              <a:gd name="T70" fmla="*/ 1170 w 1440"/>
              <a:gd name="T71" fmla="*/ 402 h 427"/>
              <a:gd name="T72" fmla="*/ 1197 w 1440"/>
              <a:gd name="T73" fmla="*/ 391 h 427"/>
              <a:gd name="T74" fmla="*/ 1232 w 1440"/>
              <a:gd name="T75" fmla="*/ 376 h 427"/>
              <a:gd name="T76" fmla="*/ 1266 w 1440"/>
              <a:gd name="T77" fmla="*/ 359 h 427"/>
              <a:gd name="T78" fmla="*/ 1302 w 1440"/>
              <a:gd name="T79" fmla="*/ 339 h 427"/>
              <a:gd name="T80" fmla="*/ 1331 w 1440"/>
              <a:gd name="T81" fmla="*/ 325 h 427"/>
              <a:gd name="T82" fmla="*/ 1440 w 1440"/>
              <a:gd name="T83" fmla="*/ 30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2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0"/>
                </a:lnTo>
                <a:lnTo>
                  <a:pt x="226" y="11"/>
                </a:lnTo>
                <a:lnTo>
                  <a:pt x="240" y="5"/>
                </a:lnTo>
                <a:lnTo>
                  <a:pt x="254" y="1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1"/>
                </a:lnTo>
                <a:lnTo>
                  <a:pt x="379" y="3"/>
                </a:lnTo>
                <a:lnTo>
                  <a:pt x="397" y="6"/>
                </a:lnTo>
                <a:lnTo>
                  <a:pt x="414" y="10"/>
                </a:lnTo>
                <a:lnTo>
                  <a:pt x="430" y="14"/>
                </a:lnTo>
                <a:lnTo>
                  <a:pt x="447" y="19"/>
                </a:lnTo>
                <a:lnTo>
                  <a:pt x="465" y="24"/>
                </a:lnTo>
                <a:lnTo>
                  <a:pt x="480" y="31"/>
                </a:lnTo>
                <a:lnTo>
                  <a:pt x="495" y="38"/>
                </a:lnTo>
                <a:lnTo>
                  <a:pt x="510" y="45"/>
                </a:lnTo>
                <a:lnTo>
                  <a:pt x="526" y="53"/>
                </a:lnTo>
                <a:lnTo>
                  <a:pt x="541" y="61"/>
                </a:lnTo>
                <a:lnTo>
                  <a:pt x="554" y="70"/>
                </a:lnTo>
                <a:lnTo>
                  <a:pt x="568" y="79"/>
                </a:lnTo>
                <a:lnTo>
                  <a:pt x="588" y="94"/>
                </a:lnTo>
                <a:lnTo>
                  <a:pt x="599" y="102"/>
                </a:lnTo>
                <a:lnTo>
                  <a:pt x="601" y="104"/>
                </a:lnTo>
                <a:lnTo>
                  <a:pt x="612" y="114"/>
                </a:lnTo>
                <a:lnTo>
                  <a:pt x="622" y="124"/>
                </a:lnTo>
                <a:lnTo>
                  <a:pt x="632" y="136"/>
                </a:lnTo>
                <a:lnTo>
                  <a:pt x="643" y="152"/>
                </a:lnTo>
                <a:lnTo>
                  <a:pt x="662" y="176"/>
                </a:lnTo>
                <a:lnTo>
                  <a:pt x="672" y="188"/>
                </a:lnTo>
                <a:lnTo>
                  <a:pt x="706" y="232"/>
                </a:lnTo>
                <a:lnTo>
                  <a:pt x="742" y="274"/>
                </a:lnTo>
                <a:lnTo>
                  <a:pt x="752" y="287"/>
                </a:lnTo>
                <a:lnTo>
                  <a:pt x="760" y="300"/>
                </a:lnTo>
                <a:lnTo>
                  <a:pt x="767" y="315"/>
                </a:lnTo>
                <a:lnTo>
                  <a:pt x="777" y="338"/>
                </a:lnTo>
                <a:lnTo>
                  <a:pt x="785" y="351"/>
                </a:lnTo>
                <a:lnTo>
                  <a:pt x="795" y="363"/>
                </a:lnTo>
                <a:lnTo>
                  <a:pt x="807" y="371"/>
                </a:lnTo>
                <a:lnTo>
                  <a:pt x="810" y="371"/>
                </a:lnTo>
                <a:lnTo>
                  <a:pt x="822" y="376"/>
                </a:lnTo>
                <a:lnTo>
                  <a:pt x="844" y="385"/>
                </a:lnTo>
                <a:lnTo>
                  <a:pt x="861" y="393"/>
                </a:lnTo>
                <a:lnTo>
                  <a:pt x="877" y="399"/>
                </a:lnTo>
                <a:lnTo>
                  <a:pt x="895" y="406"/>
                </a:lnTo>
                <a:lnTo>
                  <a:pt x="913" y="411"/>
                </a:lnTo>
                <a:lnTo>
                  <a:pt x="931" y="415"/>
                </a:lnTo>
                <a:lnTo>
                  <a:pt x="949" y="419"/>
                </a:lnTo>
                <a:lnTo>
                  <a:pt x="967" y="422"/>
                </a:lnTo>
                <a:lnTo>
                  <a:pt x="986" y="424"/>
                </a:lnTo>
                <a:lnTo>
                  <a:pt x="1004" y="426"/>
                </a:lnTo>
                <a:lnTo>
                  <a:pt x="1022" y="427"/>
                </a:lnTo>
                <a:lnTo>
                  <a:pt x="1040" y="426"/>
                </a:lnTo>
                <a:lnTo>
                  <a:pt x="1058" y="424"/>
                </a:lnTo>
                <a:lnTo>
                  <a:pt x="1076" y="423"/>
                </a:lnTo>
                <a:lnTo>
                  <a:pt x="1094" y="420"/>
                </a:lnTo>
                <a:lnTo>
                  <a:pt x="1112" y="416"/>
                </a:lnTo>
                <a:lnTo>
                  <a:pt x="1128" y="414"/>
                </a:lnTo>
                <a:lnTo>
                  <a:pt x="1152" y="407"/>
                </a:lnTo>
                <a:lnTo>
                  <a:pt x="1166" y="403"/>
                </a:lnTo>
                <a:lnTo>
                  <a:pt x="1170" y="402"/>
                </a:lnTo>
                <a:lnTo>
                  <a:pt x="1184" y="397"/>
                </a:lnTo>
                <a:lnTo>
                  <a:pt x="1197" y="391"/>
                </a:lnTo>
                <a:lnTo>
                  <a:pt x="1213" y="385"/>
                </a:lnTo>
                <a:lnTo>
                  <a:pt x="1232" y="376"/>
                </a:lnTo>
                <a:lnTo>
                  <a:pt x="1248" y="367"/>
                </a:lnTo>
                <a:lnTo>
                  <a:pt x="1266" y="359"/>
                </a:lnTo>
                <a:lnTo>
                  <a:pt x="1283" y="351"/>
                </a:lnTo>
                <a:lnTo>
                  <a:pt x="1302" y="339"/>
                </a:lnTo>
                <a:lnTo>
                  <a:pt x="1317" y="331"/>
                </a:lnTo>
                <a:lnTo>
                  <a:pt x="1331" y="325"/>
                </a:lnTo>
                <a:lnTo>
                  <a:pt x="1346" y="321"/>
                </a:lnTo>
                <a:lnTo>
                  <a:pt x="1440" y="30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58" name="Freeform 356"/>
          <p:cNvSpPr>
            <a:spLocks/>
          </p:cNvSpPr>
          <p:nvPr/>
        </p:nvSpPr>
        <p:spPr bwMode="auto">
          <a:xfrm>
            <a:off x="2209800" y="1924376"/>
            <a:ext cx="2363788" cy="404813"/>
          </a:xfrm>
          <a:custGeom>
            <a:avLst/>
            <a:gdLst>
              <a:gd name="T0" fmla="*/ 309 w 1440"/>
              <a:gd name="T1" fmla="*/ 0 h 305"/>
              <a:gd name="T2" fmla="*/ 341 w 1440"/>
              <a:gd name="T3" fmla="*/ 0 h 305"/>
              <a:gd name="T4" fmla="*/ 371 w 1440"/>
              <a:gd name="T5" fmla="*/ 1 h 305"/>
              <a:gd name="T6" fmla="*/ 401 w 1440"/>
              <a:gd name="T7" fmla="*/ 7 h 305"/>
              <a:gd name="T8" fmla="*/ 432 w 1440"/>
              <a:gd name="T9" fmla="*/ 15 h 305"/>
              <a:gd name="T10" fmla="*/ 459 w 1440"/>
              <a:gd name="T11" fmla="*/ 26 h 305"/>
              <a:gd name="T12" fmla="*/ 487 w 1440"/>
              <a:gd name="T13" fmla="*/ 39 h 305"/>
              <a:gd name="T14" fmla="*/ 514 w 1440"/>
              <a:gd name="T15" fmla="*/ 53 h 305"/>
              <a:gd name="T16" fmla="*/ 538 w 1440"/>
              <a:gd name="T17" fmla="*/ 69 h 305"/>
              <a:gd name="T18" fmla="*/ 568 w 1440"/>
              <a:gd name="T19" fmla="*/ 91 h 305"/>
              <a:gd name="T20" fmla="*/ 582 w 1440"/>
              <a:gd name="T21" fmla="*/ 102 h 305"/>
              <a:gd name="T22" fmla="*/ 608 w 1440"/>
              <a:gd name="T23" fmla="*/ 115 h 305"/>
              <a:gd name="T24" fmla="*/ 637 w 1440"/>
              <a:gd name="T25" fmla="*/ 129 h 305"/>
              <a:gd name="T26" fmla="*/ 663 w 1440"/>
              <a:gd name="T27" fmla="*/ 142 h 305"/>
              <a:gd name="T28" fmla="*/ 752 w 1440"/>
              <a:gd name="T29" fmla="*/ 197 h 305"/>
              <a:gd name="T30" fmla="*/ 775 w 1440"/>
              <a:gd name="T31" fmla="*/ 215 h 305"/>
              <a:gd name="T32" fmla="*/ 801 w 1440"/>
              <a:gd name="T33" fmla="*/ 237 h 305"/>
              <a:gd name="T34" fmla="*/ 825 w 1440"/>
              <a:gd name="T35" fmla="*/ 253 h 305"/>
              <a:gd name="T36" fmla="*/ 840 w 1440"/>
              <a:gd name="T37" fmla="*/ 258 h 305"/>
              <a:gd name="T38" fmla="*/ 875 w 1440"/>
              <a:gd name="T39" fmla="*/ 274 h 305"/>
              <a:gd name="T40" fmla="*/ 906 w 1440"/>
              <a:gd name="T41" fmla="*/ 285 h 305"/>
              <a:gd name="T42" fmla="*/ 938 w 1440"/>
              <a:gd name="T43" fmla="*/ 294 h 305"/>
              <a:gd name="T44" fmla="*/ 970 w 1440"/>
              <a:gd name="T45" fmla="*/ 300 h 305"/>
              <a:gd name="T46" fmla="*/ 1003 w 1440"/>
              <a:gd name="T47" fmla="*/ 304 h 305"/>
              <a:gd name="T48" fmla="*/ 1035 w 1440"/>
              <a:gd name="T49" fmla="*/ 305 h 305"/>
              <a:gd name="T50" fmla="*/ 1066 w 1440"/>
              <a:gd name="T51" fmla="*/ 304 h 305"/>
              <a:gd name="T52" fmla="*/ 1098 w 1440"/>
              <a:gd name="T53" fmla="*/ 298 h 305"/>
              <a:gd name="T54" fmla="*/ 1128 w 1440"/>
              <a:gd name="T55" fmla="*/ 293 h 305"/>
              <a:gd name="T56" fmla="*/ 1166 w 1440"/>
              <a:gd name="T57" fmla="*/ 283 h 305"/>
              <a:gd name="T58" fmla="*/ 1184 w 1440"/>
              <a:gd name="T59" fmla="*/ 280 h 305"/>
              <a:gd name="T60" fmla="*/ 1213 w 1440"/>
              <a:gd name="T61" fmla="*/ 276 h 305"/>
              <a:gd name="T62" fmla="*/ 1248 w 1440"/>
              <a:gd name="T63" fmla="*/ 275 h 305"/>
              <a:gd name="T64" fmla="*/ 1283 w 1440"/>
              <a:gd name="T65" fmla="*/ 262 h 305"/>
              <a:gd name="T66" fmla="*/ 1317 w 1440"/>
              <a:gd name="T67" fmla="*/ 245 h 305"/>
              <a:gd name="T68" fmla="*/ 1346 w 1440"/>
              <a:gd name="T69" fmla="*/ 239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40" h="305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1"/>
                </a:lnTo>
                <a:lnTo>
                  <a:pt x="386" y="3"/>
                </a:lnTo>
                <a:lnTo>
                  <a:pt x="401" y="7"/>
                </a:lnTo>
                <a:lnTo>
                  <a:pt x="417" y="11"/>
                </a:lnTo>
                <a:lnTo>
                  <a:pt x="432" y="15"/>
                </a:lnTo>
                <a:lnTo>
                  <a:pt x="445" y="19"/>
                </a:lnTo>
                <a:lnTo>
                  <a:pt x="459" y="26"/>
                </a:lnTo>
                <a:lnTo>
                  <a:pt x="474" y="32"/>
                </a:lnTo>
                <a:lnTo>
                  <a:pt x="487" y="39"/>
                </a:lnTo>
                <a:lnTo>
                  <a:pt x="501" y="45"/>
                </a:lnTo>
                <a:lnTo>
                  <a:pt x="514" y="53"/>
                </a:lnTo>
                <a:lnTo>
                  <a:pt x="526" y="61"/>
                </a:lnTo>
                <a:lnTo>
                  <a:pt x="538" y="69"/>
                </a:lnTo>
                <a:lnTo>
                  <a:pt x="557" y="83"/>
                </a:lnTo>
                <a:lnTo>
                  <a:pt x="568" y="91"/>
                </a:lnTo>
                <a:lnTo>
                  <a:pt x="571" y="94"/>
                </a:lnTo>
                <a:lnTo>
                  <a:pt x="582" y="102"/>
                </a:lnTo>
                <a:lnTo>
                  <a:pt x="594" y="108"/>
                </a:lnTo>
                <a:lnTo>
                  <a:pt x="608" y="115"/>
                </a:lnTo>
                <a:lnTo>
                  <a:pt x="625" y="123"/>
                </a:lnTo>
                <a:lnTo>
                  <a:pt x="637" y="129"/>
                </a:lnTo>
                <a:lnTo>
                  <a:pt x="651" y="136"/>
                </a:lnTo>
                <a:lnTo>
                  <a:pt x="663" y="142"/>
                </a:lnTo>
                <a:lnTo>
                  <a:pt x="708" y="171"/>
                </a:lnTo>
                <a:lnTo>
                  <a:pt x="752" y="197"/>
                </a:lnTo>
                <a:lnTo>
                  <a:pt x="764" y="205"/>
                </a:lnTo>
                <a:lnTo>
                  <a:pt x="775" y="215"/>
                </a:lnTo>
                <a:lnTo>
                  <a:pt x="786" y="222"/>
                </a:lnTo>
                <a:lnTo>
                  <a:pt x="801" y="237"/>
                </a:lnTo>
                <a:lnTo>
                  <a:pt x="812" y="245"/>
                </a:lnTo>
                <a:lnTo>
                  <a:pt x="825" y="253"/>
                </a:lnTo>
                <a:lnTo>
                  <a:pt x="837" y="258"/>
                </a:lnTo>
                <a:lnTo>
                  <a:pt x="840" y="258"/>
                </a:lnTo>
                <a:lnTo>
                  <a:pt x="854" y="264"/>
                </a:lnTo>
                <a:lnTo>
                  <a:pt x="875" y="274"/>
                </a:lnTo>
                <a:lnTo>
                  <a:pt x="890" y="280"/>
                </a:lnTo>
                <a:lnTo>
                  <a:pt x="906" y="285"/>
                </a:lnTo>
                <a:lnTo>
                  <a:pt x="921" y="291"/>
                </a:lnTo>
                <a:lnTo>
                  <a:pt x="938" y="294"/>
                </a:lnTo>
                <a:lnTo>
                  <a:pt x="955" y="297"/>
                </a:lnTo>
                <a:lnTo>
                  <a:pt x="970" y="300"/>
                </a:lnTo>
                <a:lnTo>
                  <a:pt x="986" y="302"/>
                </a:lnTo>
                <a:lnTo>
                  <a:pt x="1003" y="304"/>
                </a:lnTo>
                <a:lnTo>
                  <a:pt x="1019" y="304"/>
                </a:lnTo>
                <a:lnTo>
                  <a:pt x="1035" y="305"/>
                </a:lnTo>
                <a:lnTo>
                  <a:pt x="1051" y="304"/>
                </a:lnTo>
                <a:lnTo>
                  <a:pt x="1066" y="304"/>
                </a:lnTo>
                <a:lnTo>
                  <a:pt x="1084" y="301"/>
                </a:lnTo>
                <a:lnTo>
                  <a:pt x="1098" y="298"/>
                </a:lnTo>
                <a:lnTo>
                  <a:pt x="1115" y="296"/>
                </a:lnTo>
                <a:lnTo>
                  <a:pt x="1128" y="293"/>
                </a:lnTo>
                <a:lnTo>
                  <a:pt x="1152" y="287"/>
                </a:lnTo>
                <a:lnTo>
                  <a:pt x="1166" y="283"/>
                </a:lnTo>
                <a:lnTo>
                  <a:pt x="1170" y="283"/>
                </a:lnTo>
                <a:lnTo>
                  <a:pt x="1184" y="280"/>
                </a:lnTo>
                <a:lnTo>
                  <a:pt x="1197" y="277"/>
                </a:lnTo>
                <a:lnTo>
                  <a:pt x="1213" y="276"/>
                </a:lnTo>
                <a:lnTo>
                  <a:pt x="1232" y="276"/>
                </a:lnTo>
                <a:lnTo>
                  <a:pt x="1248" y="275"/>
                </a:lnTo>
                <a:lnTo>
                  <a:pt x="1266" y="271"/>
                </a:lnTo>
                <a:lnTo>
                  <a:pt x="1283" y="262"/>
                </a:lnTo>
                <a:lnTo>
                  <a:pt x="1302" y="251"/>
                </a:lnTo>
                <a:lnTo>
                  <a:pt x="1317" y="245"/>
                </a:lnTo>
                <a:lnTo>
                  <a:pt x="1331" y="241"/>
                </a:lnTo>
                <a:lnTo>
                  <a:pt x="1346" y="239"/>
                </a:lnTo>
                <a:lnTo>
                  <a:pt x="1440" y="23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59" name="Freeform 357"/>
          <p:cNvSpPr>
            <a:spLocks/>
          </p:cNvSpPr>
          <p:nvPr/>
        </p:nvSpPr>
        <p:spPr bwMode="auto">
          <a:xfrm>
            <a:off x="2209800" y="1924376"/>
            <a:ext cx="2363788" cy="325438"/>
          </a:xfrm>
          <a:custGeom>
            <a:avLst/>
            <a:gdLst>
              <a:gd name="T0" fmla="*/ 92 w 1440"/>
              <a:gd name="T1" fmla="*/ 11 h 245"/>
              <a:gd name="T2" fmla="*/ 121 w 1440"/>
              <a:gd name="T3" fmla="*/ 15 h 245"/>
              <a:gd name="T4" fmla="*/ 154 w 1440"/>
              <a:gd name="T5" fmla="*/ 19 h 245"/>
              <a:gd name="T6" fmla="*/ 189 w 1440"/>
              <a:gd name="T7" fmla="*/ 26 h 245"/>
              <a:gd name="T8" fmla="*/ 226 w 1440"/>
              <a:gd name="T9" fmla="*/ 43 h 245"/>
              <a:gd name="T10" fmla="*/ 254 w 1440"/>
              <a:gd name="T11" fmla="*/ 52 h 245"/>
              <a:gd name="T12" fmla="*/ 272 w 1440"/>
              <a:gd name="T13" fmla="*/ 53 h 245"/>
              <a:gd name="T14" fmla="*/ 309 w 1440"/>
              <a:gd name="T15" fmla="*/ 55 h 245"/>
              <a:gd name="T16" fmla="*/ 337 w 1440"/>
              <a:gd name="T17" fmla="*/ 56 h 245"/>
              <a:gd name="T18" fmla="*/ 363 w 1440"/>
              <a:gd name="T19" fmla="*/ 60 h 245"/>
              <a:gd name="T20" fmla="*/ 389 w 1440"/>
              <a:gd name="T21" fmla="*/ 65 h 245"/>
              <a:gd name="T22" fmla="*/ 415 w 1440"/>
              <a:gd name="T23" fmla="*/ 73 h 245"/>
              <a:gd name="T24" fmla="*/ 440 w 1440"/>
              <a:gd name="T25" fmla="*/ 82 h 245"/>
              <a:gd name="T26" fmla="*/ 462 w 1440"/>
              <a:gd name="T27" fmla="*/ 94 h 245"/>
              <a:gd name="T28" fmla="*/ 486 w 1440"/>
              <a:gd name="T29" fmla="*/ 106 h 245"/>
              <a:gd name="T30" fmla="*/ 508 w 1440"/>
              <a:gd name="T31" fmla="*/ 119 h 245"/>
              <a:gd name="T32" fmla="*/ 538 w 1440"/>
              <a:gd name="T33" fmla="*/ 141 h 245"/>
              <a:gd name="T34" fmla="*/ 553 w 1440"/>
              <a:gd name="T35" fmla="*/ 150 h 245"/>
              <a:gd name="T36" fmla="*/ 583 w 1440"/>
              <a:gd name="T37" fmla="*/ 154 h 245"/>
              <a:gd name="T38" fmla="*/ 622 w 1440"/>
              <a:gd name="T39" fmla="*/ 154 h 245"/>
              <a:gd name="T40" fmla="*/ 654 w 1440"/>
              <a:gd name="T41" fmla="*/ 158 h 245"/>
              <a:gd name="T42" fmla="*/ 761 w 1440"/>
              <a:gd name="T43" fmla="*/ 182 h 245"/>
              <a:gd name="T44" fmla="*/ 806 w 1440"/>
              <a:gd name="T45" fmla="*/ 191 h 245"/>
              <a:gd name="T46" fmla="*/ 840 w 1440"/>
              <a:gd name="T47" fmla="*/ 199 h 245"/>
              <a:gd name="T48" fmla="*/ 868 w 1440"/>
              <a:gd name="T49" fmla="*/ 208 h 245"/>
              <a:gd name="T50" fmla="*/ 884 w 1440"/>
              <a:gd name="T51" fmla="*/ 215 h 245"/>
              <a:gd name="T52" fmla="*/ 920 w 1440"/>
              <a:gd name="T53" fmla="*/ 226 h 245"/>
              <a:gd name="T54" fmla="*/ 948 w 1440"/>
              <a:gd name="T55" fmla="*/ 235 h 245"/>
              <a:gd name="T56" fmla="*/ 977 w 1440"/>
              <a:gd name="T57" fmla="*/ 241 h 245"/>
              <a:gd name="T58" fmla="*/ 1006 w 1440"/>
              <a:gd name="T59" fmla="*/ 245 h 245"/>
              <a:gd name="T60" fmla="*/ 1033 w 1440"/>
              <a:gd name="T61" fmla="*/ 245 h 245"/>
              <a:gd name="T62" fmla="*/ 1061 w 1440"/>
              <a:gd name="T63" fmla="*/ 245 h 245"/>
              <a:gd name="T64" fmla="*/ 1090 w 1440"/>
              <a:gd name="T65" fmla="*/ 242 h 245"/>
              <a:gd name="T66" fmla="*/ 1116 w 1440"/>
              <a:gd name="T67" fmla="*/ 237 h 245"/>
              <a:gd name="T68" fmla="*/ 1152 w 1440"/>
              <a:gd name="T69" fmla="*/ 229 h 245"/>
              <a:gd name="T70" fmla="*/ 1184 w 1440"/>
              <a:gd name="T71" fmla="*/ 222 h 245"/>
              <a:gd name="T72" fmla="*/ 1213 w 1440"/>
              <a:gd name="T73" fmla="*/ 229 h 245"/>
              <a:gd name="T74" fmla="*/ 1248 w 1440"/>
              <a:gd name="T75" fmla="*/ 243 h 245"/>
              <a:gd name="T76" fmla="*/ 1283 w 1440"/>
              <a:gd name="T77" fmla="*/ 237 h 245"/>
              <a:gd name="T78" fmla="*/ 1317 w 1440"/>
              <a:gd name="T79" fmla="*/ 220 h 245"/>
              <a:gd name="T80" fmla="*/ 1346 w 1440"/>
              <a:gd name="T81" fmla="*/ 218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5">
                <a:moveTo>
                  <a:pt x="0" y="0"/>
                </a:moveTo>
                <a:lnTo>
                  <a:pt x="92" y="11"/>
                </a:lnTo>
                <a:lnTo>
                  <a:pt x="106" y="14"/>
                </a:lnTo>
                <a:lnTo>
                  <a:pt x="121" y="15"/>
                </a:lnTo>
                <a:lnTo>
                  <a:pt x="135" y="17"/>
                </a:lnTo>
                <a:lnTo>
                  <a:pt x="154" y="19"/>
                </a:lnTo>
                <a:lnTo>
                  <a:pt x="172" y="20"/>
                </a:lnTo>
                <a:lnTo>
                  <a:pt x="189" y="26"/>
                </a:lnTo>
                <a:lnTo>
                  <a:pt x="207" y="32"/>
                </a:lnTo>
                <a:lnTo>
                  <a:pt x="226" y="43"/>
                </a:lnTo>
                <a:lnTo>
                  <a:pt x="240" y="49"/>
                </a:lnTo>
                <a:lnTo>
                  <a:pt x="254" y="52"/>
                </a:lnTo>
                <a:lnTo>
                  <a:pt x="269" y="53"/>
                </a:lnTo>
                <a:lnTo>
                  <a:pt x="272" y="53"/>
                </a:lnTo>
                <a:lnTo>
                  <a:pt x="285" y="53"/>
                </a:lnTo>
                <a:lnTo>
                  <a:pt x="309" y="55"/>
                </a:lnTo>
                <a:lnTo>
                  <a:pt x="323" y="55"/>
                </a:lnTo>
                <a:lnTo>
                  <a:pt x="337" y="56"/>
                </a:lnTo>
                <a:lnTo>
                  <a:pt x="349" y="57"/>
                </a:lnTo>
                <a:lnTo>
                  <a:pt x="363" y="60"/>
                </a:lnTo>
                <a:lnTo>
                  <a:pt x="377" y="62"/>
                </a:lnTo>
                <a:lnTo>
                  <a:pt x="389" y="65"/>
                </a:lnTo>
                <a:lnTo>
                  <a:pt x="403" y="69"/>
                </a:lnTo>
                <a:lnTo>
                  <a:pt x="415" y="73"/>
                </a:lnTo>
                <a:lnTo>
                  <a:pt x="428" y="78"/>
                </a:lnTo>
                <a:lnTo>
                  <a:pt x="440" y="82"/>
                </a:lnTo>
                <a:lnTo>
                  <a:pt x="451" y="87"/>
                </a:lnTo>
                <a:lnTo>
                  <a:pt x="462" y="94"/>
                </a:lnTo>
                <a:lnTo>
                  <a:pt x="474" y="99"/>
                </a:lnTo>
                <a:lnTo>
                  <a:pt x="486" y="106"/>
                </a:lnTo>
                <a:lnTo>
                  <a:pt x="497" y="114"/>
                </a:lnTo>
                <a:lnTo>
                  <a:pt x="508" y="119"/>
                </a:lnTo>
                <a:lnTo>
                  <a:pt x="527" y="133"/>
                </a:lnTo>
                <a:lnTo>
                  <a:pt x="538" y="141"/>
                </a:lnTo>
                <a:lnTo>
                  <a:pt x="539" y="142"/>
                </a:lnTo>
                <a:lnTo>
                  <a:pt x="553" y="150"/>
                </a:lnTo>
                <a:lnTo>
                  <a:pt x="567" y="153"/>
                </a:lnTo>
                <a:lnTo>
                  <a:pt x="583" y="154"/>
                </a:lnTo>
                <a:lnTo>
                  <a:pt x="606" y="153"/>
                </a:lnTo>
                <a:lnTo>
                  <a:pt x="622" y="154"/>
                </a:lnTo>
                <a:lnTo>
                  <a:pt x="639" y="156"/>
                </a:lnTo>
                <a:lnTo>
                  <a:pt x="654" y="158"/>
                </a:lnTo>
                <a:lnTo>
                  <a:pt x="708" y="170"/>
                </a:lnTo>
                <a:lnTo>
                  <a:pt x="761" y="182"/>
                </a:lnTo>
                <a:lnTo>
                  <a:pt x="790" y="187"/>
                </a:lnTo>
                <a:lnTo>
                  <a:pt x="806" y="191"/>
                </a:lnTo>
                <a:lnTo>
                  <a:pt x="825" y="196"/>
                </a:lnTo>
                <a:lnTo>
                  <a:pt x="840" y="199"/>
                </a:lnTo>
                <a:lnTo>
                  <a:pt x="854" y="203"/>
                </a:lnTo>
                <a:lnTo>
                  <a:pt x="868" y="208"/>
                </a:lnTo>
                <a:lnTo>
                  <a:pt x="870" y="208"/>
                </a:lnTo>
                <a:lnTo>
                  <a:pt x="884" y="215"/>
                </a:lnTo>
                <a:lnTo>
                  <a:pt x="905" y="222"/>
                </a:lnTo>
                <a:lnTo>
                  <a:pt x="920" y="226"/>
                </a:lnTo>
                <a:lnTo>
                  <a:pt x="934" y="232"/>
                </a:lnTo>
                <a:lnTo>
                  <a:pt x="948" y="235"/>
                </a:lnTo>
                <a:lnTo>
                  <a:pt x="961" y="238"/>
                </a:lnTo>
                <a:lnTo>
                  <a:pt x="977" y="241"/>
                </a:lnTo>
                <a:lnTo>
                  <a:pt x="990" y="242"/>
                </a:lnTo>
                <a:lnTo>
                  <a:pt x="1006" y="245"/>
                </a:lnTo>
                <a:lnTo>
                  <a:pt x="1019" y="245"/>
                </a:lnTo>
                <a:lnTo>
                  <a:pt x="1033" y="245"/>
                </a:lnTo>
                <a:lnTo>
                  <a:pt x="1048" y="245"/>
                </a:lnTo>
                <a:lnTo>
                  <a:pt x="1061" y="245"/>
                </a:lnTo>
                <a:lnTo>
                  <a:pt x="1075" y="243"/>
                </a:lnTo>
                <a:lnTo>
                  <a:pt x="1090" y="242"/>
                </a:lnTo>
                <a:lnTo>
                  <a:pt x="1102" y="239"/>
                </a:lnTo>
                <a:lnTo>
                  <a:pt x="1116" y="237"/>
                </a:lnTo>
                <a:lnTo>
                  <a:pt x="1128" y="234"/>
                </a:lnTo>
                <a:lnTo>
                  <a:pt x="1152" y="229"/>
                </a:lnTo>
                <a:lnTo>
                  <a:pt x="1170" y="224"/>
                </a:lnTo>
                <a:lnTo>
                  <a:pt x="1184" y="222"/>
                </a:lnTo>
                <a:lnTo>
                  <a:pt x="1197" y="224"/>
                </a:lnTo>
                <a:lnTo>
                  <a:pt x="1213" y="229"/>
                </a:lnTo>
                <a:lnTo>
                  <a:pt x="1232" y="238"/>
                </a:lnTo>
                <a:lnTo>
                  <a:pt x="1248" y="243"/>
                </a:lnTo>
                <a:lnTo>
                  <a:pt x="1266" y="242"/>
                </a:lnTo>
                <a:lnTo>
                  <a:pt x="1283" y="237"/>
                </a:lnTo>
                <a:lnTo>
                  <a:pt x="1302" y="225"/>
                </a:lnTo>
                <a:lnTo>
                  <a:pt x="1317" y="220"/>
                </a:lnTo>
                <a:lnTo>
                  <a:pt x="1331" y="217"/>
                </a:lnTo>
                <a:lnTo>
                  <a:pt x="1346" y="218"/>
                </a:lnTo>
                <a:lnTo>
                  <a:pt x="1440" y="23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60" name="Freeform 358"/>
          <p:cNvSpPr>
            <a:spLocks/>
          </p:cNvSpPr>
          <p:nvPr/>
        </p:nvSpPr>
        <p:spPr bwMode="auto">
          <a:xfrm>
            <a:off x="2209800" y="1924376"/>
            <a:ext cx="2363788" cy="320675"/>
          </a:xfrm>
          <a:custGeom>
            <a:avLst/>
            <a:gdLst>
              <a:gd name="T0" fmla="*/ 92 w 1440"/>
              <a:gd name="T1" fmla="*/ 28 h 241"/>
              <a:gd name="T2" fmla="*/ 121 w 1440"/>
              <a:gd name="T3" fmla="*/ 36 h 241"/>
              <a:gd name="T4" fmla="*/ 154 w 1440"/>
              <a:gd name="T5" fmla="*/ 43 h 241"/>
              <a:gd name="T6" fmla="*/ 189 w 1440"/>
              <a:gd name="T7" fmla="*/ 56 h 241"/>
              <a:gd name="T8" fmla="*/ 226 w 1440"/>
              <a:gd name="T9" fmla="*/ 89 h 241"/>
              <a:gd name="T10" fmla="*/ 254 w 1440"/>
              <a:gd name="T11" fmla="*/ 108 h 241"/>
              <a:gd name="T12" fmla="*/ 272 w 1440"/>
              <a:gd name="T13" fmla="*/ 111 h 241"/>
              <a:gd name="T14" fmla="*/ 309 w 1440"/>
              <a:gd name="T15" fmla="*/ 114 h 241"/>
              <a:gd name="T16" fmla="*/ 331 w 1440"/>
              <a:gd name="T17" fmla="*/ 116 h 241"/>
              <a:gd name="T18" fmla="*/ 354 w 1440"/>
              <a:gd name="T19" fmla="*/ 120 h 241"/>
              <a:gd name="T20" fmla="*/ 377 w 1440"/>
              <a:gd name="T21" fmla="*/ 125 h 241"/>
              <a:gd name="T22" fmla="*/ 397 w 1440"/>
              <a:gd name="T23" fmla="*/ 133 h 241"/>
              <a:gd name="T24" fmla="*/ 418 w 1440"/>
              <a:gd name="T25" fmla="*/ 141 h 241"/>
              <a:gd name="T26" fmla="*/ 439 w 1440"/>
              <a:gd name="T27" fmla="*/ 150 h 241"/>
              <a:gd name="T28" fmla="*/ 458 w 1440"/>
              <a:gd name="T29" fmla="*/ 161 h 241"/>
              <a:gd name="T30" fmla="*/ 476 w 1440"/>
              <a:gd name="T31" fmla="*/ 173 h 241"/>
              <a:gd name="T32" fmla="*/ 506 w 1440"/>
              <a:gd name="T33" fmla="*/ 194 h 241"/>
              <a:gd name="T34" fmla="*/ 523 w 1440"/>
              <a:gd name="T35" fmla="*/ 200 h 241"/>
              <a:gd name="T36" fmla="*/ 559 w 1440"/>
              <a:gd name="T37" fmla="*/ 196 h 241"/>
              <a:gd name="T38" fmla="*/ 606 w 1440"/>
              <a:gd name="T39" fmla="*/ 182 h 241"/>
              <a:gd name="T40" fmla="*/ 643 w 1440"/>
              <a:gd name="T41" fmla="*/ 175 h 241"/>
              <a:gd name="T42" fmla="*/ 770 w 1440"/>
              <a:gd name="T43" fmla="*/ 167 h 241"/>
              <a:gd name="T44" fmla="*/ 806 w 1440"/>
              <a:gd name="T45" fmla="*/ 165 h 241"/>
              <a:gd name="T46" fmla="*/ 848 w 1440"/>
              <a:gd name="T47" fmla="*/ 158 h 241"/>
              <a:gd name="T48" fmla="*/ 883 w 1440"/>
              <a:gd name="T49" fmla="*/ 157 h 241"/>
              <a:gd name="T50" fmla="*/ 899 w 1440"/>
              <a:gd name="T51" fmla="*/ 162 h 241"/>
              <a:gd name="T52" fmla="*/ 935 w 1440"/>
              <a:gd name="T53" fmla="*/ 174 h 241"/>
              <a:gd name="T54" fmla="*/ 960 w 1440"/>
              <a:gd name="T55" fmla="*/ 180 h 241"/>
              <a:gd name="T56" fmla="*/ 985 w 1440"/>
              <a:gd name="T57" fmla="*/ 184 h 241"/>
              <a:gd name="T58" fmla="*/ 1010 w 1440"/>
              <a:gd name="T59" fmla="*/ 187 h 241"/>
              <a:gd name="T60" fmla="*/ 1035 w 1440"/>
              <a:gd name="T61" fmla="*/ 190 h 241"/>
              <a:gd name="T62" fmla="*/ 1059 w 1440"/>
              <a:gd name="T63" fmla="*/ 188 h 241"/>
              <a:gd name="T64" fmla="*/ 1084 w 1440"/>
              <a:gd name="T65" fmla="*/ 186 h 241"/>
              <a:gd name="T66" fmla="*/ 1117 w 1440"/>
              <a:gd name="T67" fmla="*/ 180 h 241"/>
              <a:gd name="T68" fmla="*/ 1152 w 1440"/>
              <a:gd name="T69" fmla="*/ 173 h 241"/>
              <a:gd name="T70" fmla="*/ 1170 w 1440"/>
              <a:gd name="T71" fmla="*/ 170 h 241"/>
              <a:gd name="T72" fmla="*/ 1197 w 1440"/>
              <a:gd name="T73" fmla="*/ 174 h 241"/>
              <a:gd name="T74" fmla="*/ 1232 w 1440"/>
              <a:gd name="T75" fmla="*/ 203 h 241"/>
              <a:gd name="T76" fmla="*/ 1266 w 1440"/>
              <a:gd name="T77" fmla="*/ 217 h 241"/>
              <a:gd name="T78" fmla="*/ 1302 w 1440"/>
              <a:gd name="T79" fmla="*/ 201 h 241"/>
              <a:gd name="T80" fmla="*/ 1331 w 1440"/>
              <a:gd name="T81" fmla="*/ 196 h 241"/>
              <a:gd name="T82" fmla="*/ 1440 w 1440"/>
              <a:gd name="T83" fmla="*/ 241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241">
                <a:moveTo>
                  <a:pt x="0" y="0"/>
                </a:moveTo>
                <a:lnTo>
                  <a:pt x="92" y="28"/>
                </a:lnTo>
                <a:lnTo>
                  <a:pt x="106" y="32"/>
                </a:lnTo>
                <a:lnTo>
                  <a:pt x="121" y="36"/>
                </a:lnTo>
                <a:lnTo>
                  <a:pt x="135" y="39"/>
                </a:lnTo>
                <a:lnTo>
                  <a:pt x="154" y="43"/>
                </a:lnTo>
                <a:lnTo>
                  <a:pt x="172" y="47"/>
                </a:lnTo>
                <a:lnTo>
                  <a:pt x="189" y="56"/>
                </a:lnTo>
                <a:lnTo>
                  <a:pt x="207" y="70"/>
                </a:lnTo>
                <a:lnTo>
                  <a:pt x="226" y="89"/>
                </a:lnTo>
                <a:lnTo>
                  <a:pt x="240" y="100"/>
                </a:lnTo>
                <a:lnTo>
                  <a:pt x="254" y="108"/>
                </a:lnTo>
                <a:lnTo>
                  <a:pt x="269" y="111"/>
                </a:lnTo>
                <a:lnTo>
                  <a:pt x="272" y="111"/>
                </a:lnTo>
                <a:lnTo>
                  <a:pt x="285" y="112"/>
                </a:lnTo>
                <a:lnTo>
                  <a:pt x="309" y="114"/>
                </a:lnTo>
                <a:lnTo>
                  <a:pt x="320" y="114"/>
                </a:lnTo>
                <a:lnTo>
                  <a:pt x="331" y="116"/>
                </a:lnTo>
                <a:lnTo>
                  <a:pt x="343" y="117"/>
                </a:lnTo>
                <a:lnTo>
                  <a:pt x="354" y="120"/>
                </a:lnTo>
                <a:lnTo>
                  <a:pt x="365" y="123"/>
                </a:lnTo>
                <a:lnTo>
                  <a:pt x="377" y="125"/>
                </a:lnTo>
                <a:lnTo>
                  <a:pt x="388" y="129"/>
                </a:lnTo>
                <a:lnTo>
                  <a:pt x="397" y="133"/>
                </a:lnTo>
                <a:lnTo>
                  <a:pt x="408" y="137"/>
                </a:lnTo>
                <a:lnTo>
                  <a:pt x="418" y="141"/>
                </a:lnTo>
                <a:lnTo>
                  <a:pt x="429" y="145"/>
                </a:lnTo>
                <a:lnTo>
                  <a:pt x="439" y="150"/>
                </a:lnTo>
                <a:lnTo>
                  <a:pt x="448" y="156"/>
                </a:lnTo>
                <a:lnTo>
                  <a:pt x="458" y="161"/>
                </a:lnTo>
                <a:lnTo>
                  <a:pt x="466" y="166"/>
                </a:lnTo>
                <a:lnTo>
                  <a:pt x="476" y="173"/>
                </a:lnTo>
                <a:lnTo>
                  <a:pt x="495" y="186"/>
                </a:lnTo>
                <a:lnTo>
                  <a:pt x="506" y="194"/>
                </a:lnTo>
                <a:lnTo>
                  <a:pt x="509" y="195"/>
                </a:lnTo>
                <a:lnTo>
                  <a:pt x="523" y="200"/>
                </a:lnTo>
                <a:lnTo>
                  <a:pt x="539" y="200"/>
                </a:lnTo>
                <a:lnTo>
                  <a:pt x="559" y="196"/>
                </a:lnTo>
                <a:lnTo>
                  <a:pt x="586" y="186"/>
                </a:lnTo>
                <a:lnTo>
                  <a:pt x="606" y="182"/>
                </a:lnTo>
                <a:lnTo>
                  <a:pt x="626" y="178"/>
                </a:lnTo>
                <a:lnTo>
                  <a:pt x="643" y="175"/>
                </a:lnTo>
                <a:lnTo>
                  <a:pt x="706" y="171"/>
                </a:lnTo>
                <a:lnTo>
                  <a:pt x="770" y="167"/>
                </a:lnTo>
                <a:lnTo>
                  <a:pt x="788" y="166"/>
                </a:lnTo>
                <a:lnTo>
                  <a:pt x="806" y="165"/>
                </a:lnTo>
                <a:lnTo>
                  <a:pt x="824" y="162"/>
                </a:lnTo>
                <a:lnTo>
                  <a:pt x="848" y="158"/>
                </a:lnTo>
                <a:lnTo>
                  <a:pt x="866" y="156"/>
                </a:lnTo>
                <a:lnTo>
                  <a:pt x="883" y="157"/>
                </a:lnTo>
                <a:lnTo>
                  <a:pt x="897" y="159"/>
                </a:lnTo>
                <a:lnTo>
                  <a:pt x="899" y="162"/>
                </a:lnTo>
                <a:lnTo>
                  <a:pt x="913" y="166"/>
                </a:lnTo>
                <a:lnTo>
                  <a:pt x="935" y="174"/>
                </a:lnTo>
                <a:lnTo>
                  <a:pt x="948" y="178"/>
                </a:lnTo>
                <a:lnTo>
                  <a:pt x="960" y="180"/>
                </a:lnTo>
                <a:lnTo>
                  <a:pt x="973" y="183"/>
                </a:lnTo>
                <a:lnTo>
                  <a:pt x="985" y="184"/>
                </a:lnTo>
                <a:lnTo>
                  <a:pt x="997" y="186"/>
                </a:lnTo>
                <a:lnTo>
                  <a:pt x="1010" y="187"/>
                </a:lnTo>
                <a:lnTo>
                  <a:pt x="1024" y="188"/>
                </a:lnTo>
                <a:lnTo>
                  <a:pt x="1035" y="190"/>
                </a:lnTo>
                <a:lnTo>
                  <a:pt x="1047" y="190"/>
                </a:lnTo>
                <a:lnTo>
                  <a:pt x="1059" y="188"/>
                </a:lnTo>
                <a:lnTo>
                  <a:pt x="1072" y="187"/>
                </a:lnTo>
                <a:lnTo>
                  <a:pt x="1084" y="186"/>
                </a:lnTo>
                <a:lnTo>
                  <a:pt x="1094" y="184"/>
                </a:lnTo>
                <a:lnTo>
                  <a:pt x="1117" y="180"/>
                </a:lnTo>
                <a:lnTo>
                  <a:pt x="1128" y="178"/>
                </a:lnTo>
                <a:lnTo>
                  <a:pt x="1152" y="173"/>
                </a:lnTo>
                <a:lnTo>
                  <a:pt x="1166" y="170"/>
                </a:lnTo>
                <a:lnTo>
                  <a:pt x="1170" y="170"/>
                </a:lnTo>
                <a:lnTo>
                  <a:pt x="1184" y="170"/>
                </a:lnTo>
                <a:lnTo>
                  <a:pt x="1197" y="174"/>
                </a:lnTo>
                <a:lnTo>
                  <a:pt x="1213" y="184"/>
                </a:lnTo>
                <a:lnTo>
                  <a:pt x="1232" y="203"/>
                </a:lnTo>
                <a:lnTo>
                  <a:pt x="1248" y="215"/>
                </a:lnTo>
                <a:lnTo>
                  <a:pt x="1266" y="217"/>
                </a:lnTo>
                <a:lnTo>
                  <a:pt x="1283" y="212"/>
                </a:lnTo>
                <a:lnTo>
                  <a:pt x="1302" y="201"/>
                </a:lnTo>
                <a:lnTo>
                  <a:pt x="1317" y="197"/>
                </a:lnTo>
                <a:lnTo>
                  <a:pt x="1331" y="196"/>
                </a:lnTo>
                <a:lnTo>
                  <a:pt x="1346" y="200"/>
                </a:lnTo>
                <a:lnTo>
                  <a:pt x="1440" y="24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61" name="Freeform 359"/>
          <p:cNvSpPr>
            <a:spLocks/>
          </p:cNvSpPr>
          <p:nvPr/>
        </p:nvSpPr>
        <p:spPr bwMode="auto">
          <a:xfrm>
            <a:off x="2209800" y="1773564"/>
            <a:ext cx="2363788" cy="717550"/>
          </a:xfrm>
          <a:custGeom>
            <a:avLst/>
            <a:gdLst>
              <a:gd name="T0" fmla="*/ 92 w 1440"/>
              <a:gd name="T1" fmla="*/ 85 h 539"/>
              <a:gd name="T2" fmla="*/ 121 w 1440"/>
              <a:gd name="T3" fmla="*/ 77 h 539"/>
              <a:gd name="T4" fmla="*/ 154 w 1440"/>
              <a:gd name="T5" fmla="*/ 71 h 539"/>
              <a:gd name="T6" fmla="*/ 189 w 1440"/>
              <a:gd name="T7" fmla="*/ 56 h 539"/>
              <a:gd name="T8" fmla="*/ 226 w 1440"/>
              <a:gd name="T9" fmla="*/ 25 h 539"/>
              <a:gd name="T10" fmla="*/ 254 w 1440"/>
              <a:gd name="T11" fmla="*/ 5 h 539"/>
              <a:gd name="T12" fmla="*/ 272 w 1440"/>
              <a:gd name="T13" fmla="*/ 2 h 539"/>
              <a:gd name="T14" fmla="*/ 309 w 1440"/>
              <a:gd name="T15" fmla="*/ 1 h 539"/>
              <a:gd name="T16" fmla="*/ 348 w 1440"/>
              <a:gd name="T17" fmla="*/ 0 h 539"/>
              <a:gd name="T18" fmla="*/ 386 w 1440"/>
              <a:gd name="T19" fmla="*/ 2 h 539"/>
              <a:gd name="T20" fmla="*/ 425 w 1440"/>
              <a:gd name="T21" fmla="*/ 9 h 539"/>
              <a:gd name="T22" fmla="*/ 462 w 1440"/>
              <a:gd name="T23" fmla="*/ 18 h 539"/>
              <a:gd name="T24" fmla="*/ 499 w 1440"/>
              <a:gd name="T25" fmla="*/ 31 h 539"/>
              <a:gd name="T26" fmla="*/ 534 w 1440"/>
              <a:gd name="T27" fmla="*/ 48 h 539"/>
              <a:gd name="T28" fmla="*/ 567 w 1440"/>
              <a:gd name="T29" fmla="*/ 67 h 539"/>
              <a:gd name="T30" fmla="*/ 597 w 1440"/>
              <a:gd name="T31" fmla="*/ 88 h 539"/>
              <a:gd name="T32" fmla="*/ 628 w 1440"/>
              <a:gd name="T33" fmla="*/ 110 h 539"/>
              <a:gd name="T34" fmla="*/ 640 w 1440"/>
              <a:gd name="T35" fmla="*/ 122 h 539"/>
              <a:gd name="T36" fmla="*/ 655 w 1440"/>
              <a:gd name="T37" fmla="*/ 152 h 539"/>
              <a:gd name="T38" fmla="*/ 668 w 1440"/>
              <a:gd name="T39" fmla="*/ 194 h 539"/>
              <a:gd name="T40" fmla="*/ 681 w 1440"/>
              <a:gd name="T41" fmla="*/ 227 h 539"/>
              <a:gd name="T42" fmla="*/ 732 w 1440"/>
              <a:gd name="T43" fmla="*/ 342 h 539"/>
              <a:gd name="T44" fmla="*/ 746 w 1440"/>
              <a:gd name="T45" fmla="*/ 377 h 539"/>
              <a:gd name="T46" fmla="*/ 755 w 1440"/>
              <a:gd name="T47" fmla="*/ 427 h 539"/>
              <a:gd name="T48" fmla="*/ 767 w 1440"/>
              <a:gd name="T49" fmla="*/ 461 h 539"/>
              <a:gd name="T50" fmla="*/ 782 w 1440"/>
              <a:gd name="T51" fmla="*/ 470 h 539"/>
              <a:gd name="T52" fmla="*/ 815 w 1440"/>
              <a:gd name="T53" fmla="*/ 486 h 539"/>
              <a:gd name="T54" fmla="*/ 852 w 1440"/>
              <a:gd name="T55" fmla="*/ 503 h 539"/>
              <a:gd name="T56" fmla="*/ 890 w 1440"/>
              <a:gd name="T57" fmla="*/ 518 h 539"/>
              <a:gd name="T58" fmla="*/ 930 w 1440"/>
              <a:gd name="T59" fmla="*/ 528 h 539"/>
              <a:gd name="T60" fmla="*/ 970 w 1440"/>
              <a:gd name="T61" fmla="*/ 535 h 539"/>
              <a:gd name="T62" fmla="*/ 1010 w 1440"/>
              <a:gd name="T63" fmla="*/ 537 h 539"/>
              <a:gd name="T64" fmla="*/ 1050 w 1440"/>
              <a:gd name="T65" fmla="*/ 537 h 539"/>
              <a:gd name="T66" fmla="*/ 1090 w 1440"/>
              <a:gd name="T67" fmla="*/ 533 h 539"/>
              <a:gd name="T68" fmla="*/ 1128 w 1440"/>
              <a:gd name="T69" fmla="*/ 527 h 539"/>
              <a:gd name="T70" fmla="*/ 1166 w 1440"/>
              <a:gd name="T71" fmla="*/ 516 h 539"/>
              <a:gd name="T72" fmla="*/ 1184 w 1440"/>
              <a:gd name="T73" fmla="*/ 510 h 539"/>
              <a:gd name="T74" fmla="*/ 1213 w 1440"/>
              <a:gd name="T75" fmla="*/ 487 h 539"/>
              <a:gd name="T76" fmla="*/ 1248 w 1440"/>
              <a:gd name="T77" fmla="*/ 455 h 539"/>
              <a:gd name="T78" fmla="*/ 1283 w 1440"/>
              <a:gd name="T79" fmla="*/ 434 h 539"/>
              <a:gd name="T80" fmla="*/ 1317 w 1440"/>
              <a:gd name="T81" fmla="*/ 414 h 539"/>
              <a:gd name="T82" fmla="*/ 1346 w 1440"/>
              <a:gd name="T83" fmla="*/ 401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39">
                <a:moveTo>
                  <a:pt x="0" y="116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3"/>
                </a:lnTo>
                <a:lnTo>
                  <a:pt x="154" y="71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5"/>
                </a:lnTo>
                <a:lnTo>
                  <a:pt x="240" y="13"/>
                </a:lnTo>
                <a:lnTo>
                  <a:pt x="254" y="5"/>
                </a:lnTo>
                <a:lnTo>
                  <a:pt x="269" y="2"/>
                </a:lnTo>
                <a:lnTo>
                  <a:pt x="272" y="2"/>
                </a:lnTo>
                <a:lnTo>
                  <a:pt x="285" y="1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1"/>
                </a:lnTo>
                <a:lnTo>
                  <a:pt x="386" y="2"/>
                </a:lnTo>
                <a:lnTo>
                  <a:pt x="407" y="6"/>
                </a:lnTo>
                <a:lnTo>
                  <a:pt x="425" y="9"/>
                </a:lnTo>
                <a:lnTo>
                  <a:pt x="444" y="14"/>
                </a:lnTo>
                <a:lnTo>
                  <a:pt x="462" y="18"/>
                </a:lnTo>
                <a:lnTo>
                  <a:pt x="481" y="25"/>
                </a:lnTo>
                <a:lnTo>
                  <a:pt x="499" y="31"/>
                </a:lnTo>
                <a:lnTo>
                  <a:pt x="517" y="39"/>
                </a:lnTo>
                <a:lnTo>
                  <a:pt x="534" y="48"/>
                </a:lnTo>
                <a:lnTo>
                  <a:pt x="552" y="56"/>
                </a:lnTo>
                <a:lnTo>
                  <a:pt x="567" y="67"/>
                </a:lnTo>
                <a:lnTo>
                  <a:pt x="582" y="77"/>
                </a:lnTo>
                <a:lnTo>
                  <a:pt x="597" y="88"/>
                </a:lnTo>
                <a:lnTo>
                  <a:pt x="617" y="101"/>
                </a:lnTo>
                <a:lnTo>
                  <a:pt x="628" y="110"/>
                </a:lnTo>
                <a:lnTo>
                  <a:pt x="629" y="113"/>
                </a:lnTo>
                <a:lnTo>
                  <a:pt x="640" y="122"/>
                </a:lnTo>
                <a:lnTo>
                  <a:pt x="648" y="135"/>
                </a:lnTo>
                <a:lnTo>
                  <a:pt x="655" y="152"/>
                </a:lnTo>
                <a:lnTo>
                  <a:pt x="662" y="175"/>
                </a:lnTo>
                <a:lnTo>
                  <a:pt x="668" y="194"/>
                </a:lnTo>
                <a:lnTo>
                  <a:pt x="675" y="211"/>
                </a:lnTo>
                <a:lnTo>
                  <a:pt x="681" y="227"/>
                </a:lnTo>
                <a:lnTo>
                  <a:pt x="708" y="284"/>
                </a:lnTo>
                <a:lnTo>
                  <a:pt x="732" y="342"/>
                </a:lnTo>
                <a:lnTo>
                  <a:pt x="739" y="359"/>
                </a:lnTo>
                <a:lnTo>
                  <a:pt x="746" y="377"/>
                </a:lnTo>
                <a:lnTo>
                  <a:pt x="749" y="398"/>
                </a:lnTo>
                <a:lnTo>
                  <a:pt x="755" y="427"/>
                </a:lnTo>
                <a:lnTo>
                  <a:pt x="759" y="447"/>
                </a:lnTo>
                <a:lnTo>
                  <a:pt x="767" y="461"/>
                </a:lnTo>
                <a:lnTo>
                  <a:pt x="778" y="469"/>
                </a:lnTo>
                <a:lnTo>
                  <a:pt x="782" y="470"/>
                </a:lnTo>
                <a:lnTo>
                  <a:pt x="793" y="477"/>
                </a:lnTo>
                <a:lnTo>
                  <a:pt x="815" y="486"/>
                </a:lnTo>
                <a:lnTo>
                  <a:pt x="833" y="495"/>
                </a:lnTo>
                <a:lnTo>
                  <a:pt x="852" y="503"/>
                </a:lnTo>
                <a:lnTo>
                  <a:pt x="870" y="511"/>
                </a:lnTo>
                <a:lnTo>
                  <a:pt x="890" y="518"/>
                </a:lnTo>
                <a:lnTo>
                  <a:pt x="910" y="523"/>
                </a:lnTo>
                <a:lnTo>
                  <a:pt x="930" y="528"/>
                </a:lnTo>
                <a:lnTo>
                  <a:pt x="949" y="532"/>
                </a:lnTo>
                <a:lnTo>
                  <a:pt x="970" y="535"/>
                </a:lnTo>
                <a:lnTo>
                  <a:pt x="989" y="536"/>
                </a:lnTo>
                <a:lnTo>
                  <a:pt x="1010" y="537"/>
                </a:lnTo>
                <a:lnTo>
                  <a:pt x="1030" y="539"/>
                </a:lnTo>
                <a:lnTo>
                  <a:pt x="1050" y="537"/>
                </a:lnTo>
                <a:lnTo>
                  <a:pt x="1070" y="536"/>
                </a:lnTo>
                <a:lnTo>
                  <a:pt x="1090" y="533"/>
                </a:lnTo>
                <a:lnTo>
                  <a:pt x="1109" y="529"/>
                </a:lnTo>
                <a:lnTo>
                  <a:pt x="1128" y="527"/>
                </a:lnTo>
                <a:lnTo>
                  <a:pt x="1152" y="519"/>
                </a:lnTo>
                <a:lnTo>
                  <a:pt x="1166" y="516"/>
                </a:lnTo>
                <a:lnTo>
                  <a:pt x="1170" y="516"/>
                </a:lnTo>
                <a:lnTo>
                  <a:pt x="1184" y="510"/>
                </a:lnTo>
                <a:lnTo>
                  <a:pt x="1197" y="499"/>
                </a:lnTo>
                <a:lnTo>
                  <a:pt x="1213" y="487"/>
                </a:lnTo>
                <a:lnTo>
                  <a:pt x="1232" y="469"/>
                </a:lnTo>
                <a:lnTo>
                  <a:pt x="1248" y="455"/>
                </a:lnTo>
                <a:lnTo>
                  <a:pt x="1266" y="443"/>
                </a:lnTo>
                <a:lnTo>
                  <a:pt x="1283" y="434"/>
                </a:lnTo>
                <a:lnTo>
                  <a:pt x="1302" y="423"/>
                </a:lnTo>
                <a:lnTo>
                  <a:pt x="1317" y="414"/>
                </a:lnTo>
                <a:lnTo>
                  <a:pt x="1331" y="407"/>
                </a:lnTo>
                <a:lnTo>
                  <a:pt x="1346" y="401"/>
                </a:lnTo>
                <a:lnTo>
                  <a:pt x="1440" y="35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62" name="Freeform 360"/>
          <p:cNvSpPr>
            <a:spLocks/>
          </p:cNvSpPr>
          <p:nvPr/>
        </p:nvSpPr>
        <p:spPr bwMode="auto">
          <a:xfrm>
            <a:off x="2209800" y="1849764"/>
            <a:ext cx="2363788" cy="557212"/>
          </a:xfrm>
          <a:custGeom>
            <a:avLst/>
            <a:gdLst>
              <a:gd name="T0" fmla="*/ 92 w 1440"/>
              <a:gd name="T1" fmla="*/ 44 h 419"/>
              <a:gd name="T2" fmla="*/ 121 w 1440"/>
              <a:gd name="T3" fmla="*/ 40 h 419"/>
              <a:gd name="T4" fmla="*/ 154 w 1440"/>
              <a:gd name="T5" fmla="*/ 36 h 419"/>
              <a:gd name="T6" fmla="*/ 189 w 1440"/>
              <a:gd name="T7" fmla="*/ 28 h 419"/>
              <a:gd name="T8" fmla="*/ 226 w 1440"/>
              <a:gd name="T9" fmla="*/ 14 h 419"/>
              <a:gd name="T10" fmla="*/ 254 w 1440"/>
              <a:gd name="T11" fmla="*/ 4 h 419"/>
              <a:gd name="T12" fmla="*/ 272 w 1440"/>
              <a:gd name="T13" fmla="*/ 2 h 419"/>
              <a:gd name="T14" fmla="*/ 309 w 1440"/>
              <a:gd name="T15" fmla="*/ 0 h 419"/>
              <a:gd name="T16" fmla="*/ 345 w 1440"/>
              <a:gd name="T17" fmla="*/ 0 h 419"/>
              <a:gd name="T18" fmla="*/ 379 w 1440"/>
              <a:gd name="T19" fmla="*/ 4 h 419"/>
              <a:gd name="T20" fmla="*/ 412 w 1440"/>
              <a:gd name="T21" fmla="*/ 11 h 419"/>
              <a:gd name="T22" fmla="*/ 447 w 1440"/>
              <a:gd name="T23" fmla="*/ 19 h 419"/>
              <a:gd name="T24" fmla="*/ 479 w 1440"/>
              <a:gd name="T25" fmla="*/ 31 h 419"/>
              <a:gd name="T26" fmla="*/ 510 w 1440"/>
              <a:gd name="T27" fmla="*/ 44 h 419"/>
              <a:gd name="T28" fmla="*/ 539 w 1440"/>
              <a:gd name="T29" fmla="*/ 59 h 419"/>
              <a:gd name="T30" fmla="*/ 568 w 1440"/>
              <a:gd name="T31" fmla="*/ 78 h 419"/>
              <a:gd name="T32" fmla="*/ 597 w 1440"/>
              <a:gd name="T33" fmla="*/ 100 h 419"/>
              <a:gd name="T34" fmla="*/ 611 w 1440"/>
              <a:gd name="T35" fmla="*/ 111 h 419"/>
              <a:gd name="T36" fmla="*/ 632 w 1440"/>
              <a:gd name="T37" fmla="*/ 133 h 419"/>
              <a:gd name="T38" fmla="*/ 654 w 1440"/>
              <a:gd name="T39" fmla="*/ 160 h 419"/>
              <a:gd name="T40" fmla="*/ 673 w 1440"/>
              <a:gd name="T41" fmla="*/ 184 h 419"/>
              <a:gd name="T42" fmla="*/ 744 w 1440"/>
              <a:gd name="T43" fmla="*/ 268 h 419"/>
              <a:gd name="T44" fmla="*/ 763 w 1440"/>
              <a:gd name="T45" fmla="*/ 293 h 419"/>
              <a:gd name="T46" fmla="*/ 779 w 1440"/>
              <a:gd name="T47" fmla="*/ 328 h 419"/>
              <a:gd name="T48" fmla="*/ 799 w 1440"/>
              <a:gd name="T49" fmla="*/ 353 h 419"/>
              <a:gd name="T50" fmla="*/ 814 w 1440"/>
              <a:gd name="T51" fmla="*/ 361 h 419"/>
              <a:gd name="T52" fmla="*/ 847 w 1440"/>
              <a:gd name="T53" fmla="*/ 377 h 419"/>
              <a:gd name="T54" fmla="*/ 881 w 1440"/>
              <a:gd name="T55" fmla="*/ 391 h 419"/>
              <a:gd name="T56" fmla="*/ 916 w 1440"/>
              <a:gd name="T57" fmla="*/ 402 h 419"/>
              <a:gd name="T58" fmla="*/ 950 w 1440"/>
              <a:gd name="T59" fmla="*/ 411 h 419"/>
              <a:gd name="T60" fmla="*/ 988 w 1440"/>
              <a:gd name="T61" fmla="*/ 415 h 419"/>
              <a:gd name="T62" fmla="*/ 1024 w 1440"/>
              <a:gd name="T63" fmla="*/ 419 h 419"/>
              <a:gd name="T64" fmla="*/ 1059 w 1440"/>
              <a:gd name="T65" fmla="*/ 417 h 419"/>
              <a:gd name="T66" fmla="*/ 1094 w 1440"/>
              <a:gd name="T67" fmla="*/ 413 h 419"/>
              <a:gd name="T68" fmla="*/ 1128 w 1440"/>
              <a:gd name="T69" fmla="*/ 407 h 419"/>
              <a:gd name="T70" fmla="*/ 1166 w 1440"/>
              <a:gd name="T71" fmla="*/ 396 h 419"/>
              <a:gd name="T72" fmla="*/ 1184 w 1440"/>
              <a:gd name="T73" fmla="*/ 392 h 419"/>
              <a:gd name="T74" fmla="*/ 1213 w 1440"/>
              <a:gd name="T75" fmla="*/ 381 h 419"/>
              <a:gd name="T76" fmla="*/ 1248 w 1440"/>
              <a:gd name="T77" fmla="*/ 364 h 419"/>
              <a:gd name="T78" fmla="*/ 1283 w 1440"/>
              <a:gd name="T79" fmla="*/ 348 h 419"/>
              <a:gd name="T80" fmla="*/ 1317 w 1440"/>
              <a:gd name="T81" fmla="*/ 331 h 419"/>
              <a:gd name="T82" fmla="*/ 1346 w 1440"/>
              <a:gd name="T83" fmla="*/ 320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19">
                <a:moveTo>
                  <a:pt x="0" y="59"/>
                </a:moveTo>
                <a:lnTo>
                  <a:pt x="92" y="44"/>
                </a:lnTo>
                <a:lnTo>
                  <a:pt x="106" y="41"/>
                </a:lnTo>
                <a:lnTo>
                  <a:pt x="121" y="40"/>
                </a:lnTo>
                <a:lnTo>
                  <a:pt x="135" y="37"/>
                </a:lnTo>
                <a:lnTo>
                  <a:pt x="154" y="36"/>
                </a:lnTo>
                <a:lnTo>
                  <a:pt x="172" y="33"/>
                </a:lnTo>
                <a:lnTo>
                  <a:pt x="189" y="28"/>
                </a:lnTo>
                <a:lnTo>
                  <a:pt x="207" y="21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2"/>
                </a:lnTo>
                <a:lnTo>
                  <a:pt x="272" y="2"/>
                </a:lnTo>
                <a:lnTo>
                  <a:pt x="285" y="2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4"/>
                </a:lnTo>
                <a:lnTo>
                  <a:pt x="396" y="7"/>
                </a:lnTo>
                <a:lnTo>
                  <a:pt x="412" y="11"/>
                </a:lnTo>
                <a:lnTo>
                  <a:pt x="430" y="15"/>
                </a:lnTo>
                <a:lnTo>
                  <a:pt x="447" y="19"/>
                </a:lnTo>
                <a:lnTo>
                  <a:pt x="462" y="24"/>
                </a:lnTo>
                <a:lnTo>
                  <a:pt x="479" y="31"/>
                </a:lnTo>
                <a:lnTo>
                  <a:pt x="495" y="37"/>
                </a:lnTo>
                <a:lnTo>
                  <a:pt x="510" y="44"/>
                </a:lnTo>
                <a:lnTo>
                  <a:pt x="526" y="52"/>
                </a:lnTo>
                <a:lnTo>
                  <a:pt x="539" y="59"/>
                </a:lnTo>
                <a:lnTo>
                  <a:pt x="554" y="69"/>
                </a:lnTo>
                <a:lnTo>
                  <a:pt x="568" y="78"/>
                </a:lnTo>
                <a:lnTo>
                  <a:pt x="586" y="92"/>
                </a:lnTo>
                <a:lnTo>
                  <a:pt x="597" y="100"/>
                </a:lnTo>
                <a:lnTo>
                  <a:pt x="601" y="101"/>
                </a:lnTo>
                <a:lnTo>
                  <a:pt x="611" y="111"/>
                </a:lnTo>
                <a:lnTo>
                  <a:pt x="622" y="121"/>
                </a:lnTo>
                <a:lnTo>
                  <a:pt x="632" y="133"/>
                </a:lnTo>
                <a:lnTo>
                  <a:pt x="644" y="149"/>
                </a:lnTo>
                <a:lnTo>
                  <a:pt x="654" y="160"/>
                </a:lnTo>
                <a:lnTo>
                  <a:pt x="663" y="172"/>
                </a:lnTo>
                <a:lnTo>
                  <a:pt x="673" y="184"/>
                </a:lnTo>
                <a:lnTo>
                  <a:pt x="709" y="226"/>
                </a:lnTo>
                <a:lnTo>
                  <a:pt x="744" y="268"/>
                </a:lnTo>
                <a:lnTo>
                  <a:pt x="755" y="280"/>
                </a:lnTo>
                <a:lnTo>
                  <a:pt x="763" y="293"/>
                </a:lnTo>
                <a:lnTo>
                  <a:pt x="770" y="307"/>
                </a:lnTo>
                <a:lnTo>
                  <a:pt x="779" y="328"/>
                </a:lnTo>
                <a:lnTo>
                  <a:pt x="789" y="341"/>
                </a:lnTo>
                <a:lnTo>
                  <a:pt x="799" y="353"/>
                </a:lnTo>
                <a:lnTo>
                  <a:pt x="811" y="360"/>
                </a:lnTo>
                <a:lnTo>
                  <a:pt x="814" y="361"/>
                </a:lnTo>
                <a:lnTo>
                  <a:pt x="826" y="368"/>
                </a:lnTo>
                <a:lnTo>
                  <a:pt x="847" y="377"/>
                </a:lnTo>
                <a:lnTo>
                  <a:pt x="865" y="385"/>
                </a:lnTo>
                <a:lnTo>
                  <a:pt x="881" y="391"/>
                </a:lnTo>
                <a:lnTo>
                  <a:pt x="898" y="396"/>
                </a:lnTo>
                <a:lnTo>
                  <a:pt x="916" y="402"/>
                </a:lnTo>
                <a:lnTo>
                  <a:pt x="934" y="407"/>
                </a:lnTo>
                <a:lnTo>
                  <a:pt x="950" y="411"/>
                </a:lnTo>
                <a:lnTo>
                  <a:pt x="968" y="413"/>
                </a:lnTo>
                <a:lnTo>
                  <a:pt x="988" y="415"/>
                </a:lnTo>
                <a:lnTo>
                  <a:pt x="1006" y="417"/>
                </a:lnTo>
                <a:lnTo>
                  <a:pt x="1024" y="419"/>
                </a:lnTo>
                <a:lnTo>
                  <a:pt x="1040" y="419"/>
                </a:lnTo>
                <a:lnTo>
                  <a:pt x="1059" y="417"/>
                </a:lnTo>
                <a:lnTo>
                  <a:pt x="1077" y="415"/>
                </a:lnTo>
                <a:lnTo>
                  <a:pt x="1094" y="413"/>
                </a:lnTo>
                <a:lnTo>
                  <a:pt x="1112" y="411"/>
                </a:lnTo>
                <a:lnTo>
                  <a:pt x="1128" y="407"/>
                </a:lnTo>
                <a:lnTo>
                  <a:pt x="1152" y="400"/>
                </a:lnTo>
                <a:lnTo>
                  <a:pt x="1166" y="396"/>
                </a:lnTo>
                <a:lnTo>
                  <a:pt x="1170" y="396"/>
                </a:lnTo>
                <a:lnTo>
                  <a:pt x="1184" y="392"/>
                </a:lnTo>
                <a:lnTo>
                  <a:pt x="1197" y="386"/>
                </a:lnTo>
                <a:lnTo>
                  <a:pt x="1213" y="381"/>
                </a:lnTo>
                <a:lnTo>
                  <a:pt x="1232" y="371"/>
                </a:lnTo>
                <a:lnTo>
                  <a:pt x="1248" y="364"/>
                </a:lnTo>
                <a:lnTo>
                  <a:pt x="1266" y="356"/>
                </a:lnTo>
                <a:lnTo>
                  <a:pt x="1283" y="348"/>
                </a:lnTo>
                <a:lnTo>
                  <a:pt x="1302" y="337"/>
                </a:lnTo>
                <a:lnTo>
                  <a:pt x="1317" y="331"/>
                </a:lnTo>
                <a:lnTo>
                  <a:pt x="1331" y="324"/>
                </a:lnTo>
                <a:lnTo>
                  <a:pt x="1346" y="320"/>
                </a:lnTo>
                <a:lnTo>
                  <a:pt x="1440" y="30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63" name="Freeform 361"/>
          <p:cNvSpPr>
            <a:spLocks/>
          </p:cNvSpPr>
          <p:nvPr/>
        </p:nvSpPr>
        <p:spPr bwMode="auto">
          <a:xfrm>
            <a:off x="2209800" y="1927551"/>
            <a:ext cx="2363788" cy="395288"/>
          </a:xfrm>
          <a:custGeom>
            <a:avLst/>
            <a:gdLst>
              <a:gd name="T0" fmla="*/ 106 w 1440"/>
              <a:gd name="T1" fmla="*/ 0 h 297"/>
              <a:gd name="T2" fmla="*/ 135 w 1440"/>
              <a:gd name="T3" fmla="*/ 0 h 297"/>
              <a:gd name="T4" fmla="*/ 172 w 1440"/>
              <a:gd name="T5" fmla="*/ 0 h 297"/>
              <a:gd name="T6" fmla="*/ 207 w 1440"/>
              <a:gd name="T7" fmla="*/ 0 h 297"/>
              <a:gd name="T8" fmla="*/ 240 w 1440"/>
              <a:gd name="T9" fmla="*/ 0 h 297"/>
              <a:gd name="T10" fmla="*/ 285 w 1440"/>
              <a:gd name="T11" fmla="*/ 0 h 297"/>
              <a:gd name="T12" fmla="*/ 324 w 1440"/>
              <a:gd name="T13" fmla="*/ 0 h 297"/>
              <a:gd name="T14" fmla="*/ 356 w 1440"/>
              <a:gd name="T15" fmla="*/ 0 h 297"/>
              <a:gd name="T16" fmla="*/ 386 w 1440"/>
              <a:gd name="T17" fmla="*/ 4 h 297"/>
              <a:gd name="T18" fmla="*/ 415 w 1440"/>
              <a:gd name="T19" fmla="*/ 11 h 297"/>
              <a:gd name="T20" fmla="*/ 444 w 1440"/>
              <a:gd name="T21" fmla="*/ 19 h 297"/>
              <a:gd name="T22" fmla="*/ 473 w 1440"/>
              <a:gd name="T23" fmla="*/ 31 h 297"/>
              <a:gd name="T24" fmla="*/ 499 w 1440"/>
              <a:gd name="T25" fmla="*/ 44 h 297"/>
              <a:gd name="T26" fmla="*/ 526 w 1440"/>
              <a:gd name="T27" fmla="*/ 59 h 297"/>
              <a:gd name="T28" fmla="*/ 557 w 1440"/>
              <a:gd name="T29" fmla="*/ 80 h 297"/>
              <a:gd name="T30" fmla="*/ 570 w 1440"/>
              <a:gd name="T31" fmla="*/ 91 h 297"/>
              <a:gd name="T32" fmla="*/ 594 w 1440"/>
              <a:gd name="T33" fmla="*/ 105 h 297"/>
              <a:gd name="T34" fmla="*/ 626 w 1440"/>
              <a:gd name="T35" fmla="*/ 118 h 297"/>
              <a:gd name="T36" fmla="*/ 652 w 1440"/>
              <a:gd name="T37" fmla="*/ 132 h 297"/>
              <a:gd name="T38" fmla="*/ 709 w 1440"/>
              <a:gd name="T39" fmla="*/ 164 h 297"/>
              <a:gd name="T40" fmla="*/ 767 w 1440"/>
              <a:gd name="T41" fmla="*/ 198 h 297"/>
              <a:gd name="T42" fmla="*/ 790 w 1440"/>
              <a:gd name="T43" fmla="*/ 214 h 297"/>
              <a:gd name="T44" fmla="*/ 817 w 1440"/>
              <a:gd name="T45" fmla="*/ 235 h 297"/>
              <a:gd name="T46" fmla="*/ 841 w 1440"/>
              <a:gd name="T47" fmla="*/ 248 h 297"/>
              <a:gd name="T48" fmla="*/ 858 w 1440"/>
              <a:gd name="T49" fmla="*/ 253 h 297"/>
              <a:gd name="T50" fmla="*/ 894 w 1440"/>
              <a:gd name="T51" fmla="*/ 271 h 297"/>
              <a:gd name="T52" fmla="*/ 924 w 1440"/>
              <a:gd name="T53" fmla="*/ 281 h 297"/>
              <a:gd name="T54" fmla="*/ 956 w 1440"/>
              <a:gd name="T55" fmla="*/ 289 h 297"/>
              <a:gd name="T56" fmla="*/ 988 w 1440"/>
              <a:gd name="T57" fmla="*/ 294 h 297"/>
              <a:gd name="T58" fmla="*/ 1019 w 1440"/>
              <a:gd name="T59" fmla="*/ 295 h 297"/>
              <a:gd name="T60" fmla="*/ 1053 w 1440"/>
              <a:gd name="T61" fmla="*/ 297 h 297"/>
              <a:gd name="T62" fmla="*/ 1084 w 1440"/>
              <a:gd name="T63" fmla="*/ 294 h 297"/>
              <a:gd name="T64" fmla="*/ 1115 w 1440"/>
              <a:gd name="T65" fmla="*/ 289 h 297"/>
              <a:gd name="T66" fmla="*/ 1152 w 1440"/>
              <a:gd name="T67" fmla="*/ 281 h 297"/>
              <a:gd name="T68" fmla="*/ 1184 w 1440"/>
              <a:gd name="T69" fmla="*/ 273 h 297"/>
              <a:gd name="T70" fmla="*/ 1213 w 1440"/>
              <a:gd name="T71" fmla="*/ 272 h 297"/>
              <a:gd name="T72" fmla="*/ 1248 w 1440"/>
              <a:gd name="T73" fmla="*/ 272 h 297"/>
              <a:gd name="T74" fmla="*/ 1283 w 1440"/>
              <a:gd name="T75" fmla="*/ 259 h 297"/>
              <a:gd name="T76" fmla="*/ 1317 w 1440"/>
              <a:gd name="T77" fmla="*/ 244 h 297"/>
              <a:gd name="T78" fmla="*/ 1346 w 1440"/>
              <a:gd name="T79" fmla="*/ 238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297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40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0"/>
                </a:lnTo>
                <a:lnTo>
                  <a:pt x="371" y="2"/>
                </a:lnTo>
                <a:lnTo>
                  <a:pt x="386" y="4"/>
                </a:lnTo>
                <a:lnTo>
                  <a:pt x="400" y="7"/>
                </a:lnTo>
                <a:lnTo>
                  <a:pt x="415" y="11"/>
                </a:lnTo>
                <a:lnTo>
                  <a:pt x="430" y="15"/>
                </a:lnTo>
                <a:lnTo>
                  <a:pt x="444" y="19"/>
                </a:lnTo>
                <a:lnTo>
                  <a:pt x="458" y="25"/>
                </a:lnTo>
                <a:lnTo>
                  <a:pt x="473" y="31"/>
                </a:lnTo>
                <a:lnTo>
                  <a:pt x="487" y="37"/>
                </a:lnTo>
                <a:lnTo>
                  <a:pt x="499" y="44"/>
                </a:lnTo>
                <a:lnTo>
                  <a:pt x="513" y="52"/>
                </a:lnTo>
                <a:lnTo>
                  <a:pt x="526" y="59"/>
                </a:lnTo>
                <a:lnTo>
                  <a:pt x="538" y="67"/>
                </a:lnTo>
                <a:lnTo>
                  <a:pt x="557" y="80"/>
                </a:lnTo>
                <a:lnTo>
                  <a:pt x="568" y="88"/>
                </a:lnTo>
                <a:lnTo>
                  <a:pt x="570" y="91"/>
                </a:lnTo>
                <a:lnTo>
                  <a:pt x="582" y="97"/>
                </a:lnTo>
                <a:lnTo>
                  <a:pt x="594" y="105"/>
                </a:lnTo>
                <a:lnTo>
                  <a:pt x="608" y="111"/>
                </a:lnTo>
                <a:lnTo>
                  <a:pt x="626" y="118"/>
                </a:lnTo>
                <a:lnTo>
                  <a:pt x="639" y="125"/>
                </a:lnTo>
                <a:lnTo>
                  <a:pt x="652" y="132"/>
                </a:lnTo>
                <a:lnTo>
                  <a:pt x="663" y="138"/>
                </a:lnTo>
                <a:lnTo>
                  <a:pt x="709" y="164"/>
                </a:lnTo>
                <a:lnTo>
                  <a:pt x="755" y="191"/>
                </a:lnTo>
                <a:lnTo>
                  <a:pt x="767" y="198"/>
                </a:lnTo>
                <a:lnTo>
                  <a:pt x="778" y="206"/>
                </a:lnTo>
                <a:lnTo>
                  <a:pt x="790" y="214"/>
                </a:lnTo>
                <a:lnTo>
                  <a:pt x="806" y="226"/>
                </a:lnTo>
                <a:lnTo>
                  <a:pt x="817" y="235"/>
                </a:lnTo>
                <a:lnTo>
                  <a:pt x="829" y="242"/>
                </a:lnTo>
                <a:lnTo>
                  <a:pt x="841" y="248"/>
                </a:lnTo>
                <a:lnTo>
                  <a:pt x="844" y="250"/>
                </a:lnTo>
                <a:lnTo>
                  <a:pt x="858" y="253"/>
                </a:lnTo>
                <a:lnTo>
                  <a:pt x="879" y="264"/>
                </a:lnTo>
                <a:lnTo>
                  <a:pt x="894" y="271"/>
                </a:lnTo>
                <a:lnTo>
                  <a:pt x="909" y="276"/>
                </a:lnTo>
                <a:lnTo>
                  <a:pt x="924" y="281"/>
                </a:lnTo>
                <a:lnTo>
                  <a:pt x="941" y="285"/>
                </a:lnTo>
                <a:lnTo>
                  <a:pt x="956" y="289"/>
                </a:lnTo>
                <a:lnTo>
                  <a:pt x="973" y="291"/>
                </a:lnTo>
                <a:lnTo>
                  <a:pt x="988" y="294"/>
                </a:lnTo>
                <a:lnTo>
                  <a:pt x="1004" y="294"/>
                </a:lnTo>
                <a:lnTo>
                  <a:pt x="1019" y="295"/>
                </a:lnTo>
                <a:lnTo>
                  <a:pt x="1036" y="297"/>
                </a:lnTo>
                <a:lnTo>
                  <a:pt x="1053" y="297"/>
                </a:lnTo>
                <a:lnTo>
                  <a:pt x="1068" y="294"/>
                </a:lnTo>
                <a:lnTo>
                  <a:pt x="1084" y="294"/>
                </a:lnTo>
                <a:lnTo>
                  <a:pt x="1098" y="293"/>
                </a:lnTo>
                <a:lnTo>
                  <a:pt x="1115" y="289"/>
                </a:lnTo>
                <a:lnTo>
                  <a:pt x="1128" y="286"/>
                </a:lnTo>
                <a:lnTo>
                  <a:pt x="1152" y="281"/>
                </a:lnTo>
                <a:lnTo>
                  <a:pt x="1170" y="277"/>
                </a:lnTo>
                <a:lnTo>
                  <a:pt x="1184" y="273"/>
                </a:lnTo>
                <a:lnTo>
                  <a:pt x="1197" y="272"/>
                </a:lnTo>
                <a:lnTo>
                  <a:pt x="1213" y="272"/>
                </a:lnTo>
                <a:lnTo>
                  <a:pt x="1232" y="272"/>
                </a:lnTo>
                <a:lnTo>
                  <a:pt x="1248" y="272"/>
                </a:lnTo>
                <a:lnTo>
                  <a:pt x="1266" y="268"/>
                </a:lnTo>
                <a:lnTo>
                  <a:pt x="1283" y="259"/>
                </a:lnTo>
                <a:lnTo>
                  <a:pt x="1302" y="250"/>
                </a:lnTo>
                <a:lnTo>
                  <a:pt x="1317" y="244"/>
                </a:lnTo>
                <a:lnTo>
                  <a:pt x="1331" y="239"/>
                </a:lnTo>
                <a:lnTo>
                  <a:pt x="1346" y="238"/>
                </a:lnTo>
                <a:lnTo>
                  <a:pt x="1440" y="24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64" name="Freeform 362"/>
          <p:cNvSpPr>
            <a:spLocks/>
          </p:cNvSpPr>
          <p:nvPr/>
        </p:nvSpPr>
        <p:spPr bwMode="auto">
          <a:xfrm>
            <a:off x="2209800" y="1927551"/>
            <a:ext cx="2363788" cy="320675"/>
          </a:xfrm>
          <a:custGeom>
            <a:avLst/>
            <a:gdLst>
              <a:gd name="T0" fmla="*/ 92 w 1440"/>
              <a:gd name="T1" fmla="*/ 14 h 240"/>
              <a:gd name="T2" fmla="*/ 121 w 1440"/>
              <a:gd name="T3" fmla="*/ 17 h 240"/>
              <a:gd name="T4" fmla="*/ 154 w 1440"/>
              <a:gd name="T5" fmla="*/ 20 h 240"/>
              <a:gd name="T6" fmla="*/ 189 w 1440"/>
              <a:gd name="T7" fmla="*/ 27 h 240"/>
              <a:gd name="T8" fmla="*/ 226 w 1440"/>
              <a:gd name="T9" fmla="*/ 44 h 240"/>
              <a:gd name="T10" fmla="*/ 254 w 1440"/>
              <a:gd name="T11" fmla="*/ 54 h 240"/>
              <a:gd name="T12" fmla="*/ 309 w 1440"/>
              <a:gd name="T13" fmla="*/ 56 h 240"/>
              <a:gd name="T14" fmla="*/ 337 w 1440"/>
              <a:gd name="T15" fmla="*/ 57 h 240"/>
              <a:gd name="T16" fmla="*/ 361 w 1440"/>
              <a:gd name="T17" fmla="*/ 61 h 240"/>
              <a:gd name="T18" fmla="*/ 388 w 1440"/>
              <a:gd name="T19" fmla="*/ 66 h 240"/>
              <a:gd name="T20" fmla="*/ 414 w 1440"/>
              <a:gd name="T21" fmla="*/ 74 h 240"/>
              <a:gd name="T22" fmla="*/ 439 w 1440"/>
              <a:gd name="T23" fmla="*/ 83 h 240"/>
              <a:gd name="T24" fmla="*/ 462 w 1440"/>
              <a:gd name="T25" fmla="*/ 92 h 240"/>
              <a:gd name="T26" fmla="*/ 484 w 1440"/>
              <a:gd name="T27" fmla="*/ 104 h 240"/>
              <a:gd name="T28" fmla="*/ 508 w 1440"/>
              <a:gd name="T29" fmla="*/ 118 h 240"/>
              <a:gd name="T30" fmla="*/ 537 w 1440"/>
              <a:gd name="T31" fmla="*/ 139 h 240"/>
              <a:gd name="T32" fmla="*/ 552 w 1440"/>
              <a:gd name="T33" fmla="*/ 147 h 240"/>
              <a:gd name="T34" fmla="*/ 583 w 1440"/>
              <a:gd name="T35" fmla="*/ 151 h 240"/>
              <a:gd name="T36" fmla="*/ 622 w 1440"/>
              <a:gd name="T37" fmla="*/ 150 h 240"/>
              <a:gd name="T38" fmla="*/ 654 w 1440"/>
              <a:gd name="T39" fmla="*/ 154 h 240"/>
              <a:gd name="T40" fmla="*/ 763 w 1440"/>
              <a:gd name="T41" fmla="*/ 175 h 240"/>
              <a:gd name="T42" fmla="*/ 793 w 1440"/>
              <a:gd name="T43" fmla="*/ 180 h 240"/>
              <a:gd name="T44" fmla="*/ 829 w 1440"/>
              <a:gd name="T45" fmla="*/ 187 h 240"/>
              <a:gd name="T46" fmla="*/ 858 w 1440"/>
              <a:gd name="T47" fmla="*/ 194 h 240"/>
              <a:gd name="T48" fmla="*/ 875 w 1440"/>
              <a:gd name="T49" fmla="*/ 200 h 240"/>
              <a:gd name="T50" fmla="*/ 910 w 1440"/>
              <a:gd name="T51" fmla="*/ 213 h 240"/>
              <a:gd name="T52" fmla="*/ 937 w 1440"/>
              <a:gd name="T53" fmla="*/ 222 h 240"/>
              <a:gd name="T54" fmla="*/ 964 w 1440"/>
              <a:gd name="T55" fmla="*/ 229 h 240"/>
              <a:gd name="T56" fmla="*/ 992 w 1440"/>
              <a:gd name="T57" fmla="*/ 234 h 240"/>
              <a:gd name="T58" fmla="*/ 1021 w 1440"/>
              <a:gd name="T59" fmla="*/ 238 h 240"/>
              <a:gd name="T60" fmla="*/ 1048 w 1440"/>
              <a:gd name="T61" fmla="*/ 238 h 240"/>
              <a:gd name="T62" fmla="*/ 1076 w 1440"/>
              <a:gd name="T63" fmla="*/ 236 h 240"/>
              <a:gd name="T64" fmla="*/ 1102 w 1440"/>
              <a:gd name="T65" fmla="*/ 232 h 240"/>
              <a:gd name="T66" fmla="*/ 1128 w 1440"/>
              <a:gd name="T67" fmla="*/ 227 h 240"/>
              <a:gd name="T68" fmla="*/ 1166 w 1440"/>
              <a:gd name="T69" fmla="*/ 219 h 240"/>
              <a:gd name="T70" fmla="*/ 1184 w 1440"/>
              <a:gd name="T71" fmla="*/ 218 h 240"/>
              <a:gd name="T72" fmla="*/ 1213 w 1440"/>
              <a:gd name="T73" fmla="*/ 225 h 240"/>
              <a:gd name="T74" fmla="*/ 1248 w 1440"/>
              <a:gd name="T75" fmla="*/ 240 h 240"/>
              <a:gd name="T76" fmla="*/ 1283 w 1440"/>
              <a:gd name="T77" fmla="*/ 234 h 240"/>
              <a:gd name="T78" fmla="*/ 1317 w 1440"/>
              <a:gd name="T79" fmla="*/ 218 h 240"/>
              <a:gd name="T80" fmla="*/ 1346 w 1440"/>
              <a:gd name="T81" fmla="*/ 218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0">
                <a:moveTo>
                  <a:pt x="0" y="0"/>
                </a:moveTo>
                <a:lnTo>
                  <a:pt x="92" y="14"/>
                </a:lnTo>
                <a:lnTo>
                  <a:pt x="106" y="16"/>
                </a:lnTo>
                <a:lnTo>
                  <a:pt x="121" y="17"/>
                </a:lnTo>
                <a:lnTo>
                  <a:pt x="135" y="19"/>
                </a:lnTo>
                <a:lnTo>
                  <a:pt x="154" y="20"/>
                </a:lnTo>
                <a:lnTo>
                  <a:pt x="172" y="21"/>
                </a:lnTo>
                <a:lnTo>
                  <a:pt x="189" y="27"/>
                </a:lnTo>
                <a:lnTo>
                  <a:pt x="207" y="33"/>
                </a:lnTo>
                <a:lnTo>
                  <a:pt x="226" y="44"/>
                </a:lnTo>
                <a:lnTo>
                  <a:pt x="240" y="50"/>
                </a:lnTo>
                <a:lnTo>
                  <a:pt x="254" y="54"/>
                </a:lnTo>
                <a:lnTo>
                  <a:pt x="269" y="56"/>
                </a:lnTo>
                <a:lnTo>
                  <a:pt x="309" y="56"/>
                </a:lnTo>
                <a:lnTo>
                  <a:pt x="323" y="57"/>
                </a:lnTo>
                <a:lnTo>
                  <a:pt x="337" y="57"/>
                </a:lnTo>
                <a:lnTo>
                  <a:pt x="349" y="59"/>
                </a:lnTo>
                <a:lnTo>
                  <a:pt x="361" y="61"/>
                </a:lnTo>
                <a:lnTo>
                  <a:pt x="375" y="63"/>
                </a:lnTo>
                <a:lnTo>
                  <a:pt x="388" y="66"/>
                </a:lnTo>
                <a:lnTo>
                  <a:pt x="401" y="70"/>
                </a:lnTo>
                <a:lnTo>
                  <a:pt x="414" y="74"/>
                </a:lnTo>
                <a:lnTo>
                  <a:pt x="426" y="78"/>
                </a:lnTo>
                <a:lnTo>
                  <a:pt x="439" y="83"/>
                </a:lnTo>
                <a:lnTo>
                  <a:pt x="450" y="87"/>
                </a:lnTo>
                <a:lnTo>
                  <a:pt x="462" y="92"/>
                </a:lnTo>
                <a:lnTo>
                  <a:pt x="474" y="99"/>
                </a:lnTo>
                <a:lnTo>
                  <a:pt x="484" y="104"/>
                </a:lnTo>
                <a:lnTo>
                  <a:pt x="497" y="111"/>
                </a:lnTo>
                <a:lnTo>
                  <a:pt x="508" y="118"/>
                </a:lnTo>
                <a:lnTo>
                  <a:pt x="526" y="130"/>
                </a:lnTo>
                <a:lnTo>
                  <a:pt x="537" y="139"/>
                </a:lnTo>
                <a:lnTo>
                  <a:pt x="539" y="141"/>
                </a:lnTo>
                <a:lnTo>
                  <a:pt x="552" y="147"/>
                </a:lnTo>
                <a:lnTo>
                  <a:pt x="567" y="150"/>
                </a:lnTo>
                <a:lnTo>
                  <a:pt x="583" y="151"/>
                </a:lnTo>
                <a:lnTo>
                  <a:pt x="606" y="150"/>
                </a:lnTo>
                <a:lnTo>
                  <a:pt x="622" y="150"/>
                </a:lnTo>
                <a:lnTo>
                  <a:pt x="639" y="151"/>
                </a:lnTo>
                <a:lnTo>
                  <a:pt x="654" y="154"/>
                </a:lnTo>
                <a:lnTo>
                  <a:pt x="709" y="164"/>
                </a:lnTo>
                <a:lnTo>
                  <a:pt x="763" y="175"/>
                </a:lnTo>
                <a:lnTo>
                  <a:pt x="778" y="179"/>
                </a:lnTo>
                <a:lnTo>
                  <a:pt x="793" y="180"/>
                </a:lnTo>
                <a:lnTo>
                  <a:pt x="808" y="183"/>
                </a:lnTo>
                <a:lnTo>
                  <a:pt x="829" y="187"/>
                </a:lnTo>
                <a:lnTo>
                  <a:pt x="844" y="189"/>
                </a:lnTo>
                <a:lnTo>
                  <a:pt x="858" y="194"/>
                </a:lnTo>
                <a:lnTo>
                  <a:pt x="872" y="198"/>
                </a:lnTo>
                <a:lnTo>
                  <a:pt x="875" y="200"/>
                </a:lnTo>
                <a:lnTo>
                  <a:pt x="888" y="204"/>
                </a:lnTo>
                <a:lnTo>
                  <a:pt x="910" y="213"/>
                </a:lnTo>
                <a:lnTo>
                  <a:pt x="923" y="218"/>
                </a:lnTo>
                <a:lnTo>
                  <a:pt x="937" y="222"/>
                </a:lnTo>
                <a:lnTo>
                  <a:pt x="950" y="226"/>
                </a:lnTo>
                <a:lnTo>
                  <a:pt x="964" y="229"/>
                </a:lnTo>
                <a:lnTo>
                  <a:pt x="978" y="232"/>
                </a:lnTo>
                <a:lnTo>
                  <a:pt x="992" y="234"/>
                </a:lnTo>
                <a:lnTo>
                  <a:pt x="1007" y="236"/>
                </a:lnTo>
                <a:lnTo>
                  <a:pt x="1021" y="238"/>
                </a:lnTo>
                <a:lnTo>
                  <a:pt x="1035" y="238"/>
                </a:lnTo>
                <a:lnTo>
                  <a:pt x="1048" y="238"/>
                </a:lnTo>
                <a:lnTo>
                  <a:pt x="1062" y="238"/>
                </a:lnTo>
                <a:lnTo>
                  <a:pt x="1076" y="236"/>
                </a:lnTo>
                <a:lnTo>
                  <a:pt x="1090" y="235"/>
                </a:lnTo>
                <a:lnTo>
                  <a:pt x="1102" y="232"/>
                </a:lnTo>
                <a:lnTo>
                  <a:pt x="1116" y="230"/>
                </a:lnTo>
                <a:lnTo>
                  <a:pt x="1128" y="227"/>
                </a:lnTo>
                <a:lnTo>
                  <a:pt x="1152" y="222"/>
                </a:lnTo>
                <a:lnTo>
                  <a:pt x="1166" y="219"/>
                </a:lnTo>
                <a:lnTo>
                  <a:pt x="1170" y="218"/>
                </a:lnTo>
                <a:lnTo>
                  <a:pt x="1184" y="218"/>
                </a:lnTo>
                <a:lnTo>
                  <a:pt x="1197" y="219"/>
                </a:lnTo>
                <a:lnTo>
                  <a:pt x="1213" y="225"/>
                </a:lnTo>
                <a:lnTo>
                  <a:pt x="1232" y="234"/>
                </a:lnTo>
                <a:lnTo>
                  <a:pt x="1248" y="240"/>
                </a:lnTo>
                <a:lnTo>
                  <a:pt x="1266" y="240"/>
                </a:lnTo>
                <a:lnTo>
                  <a:pt x="1283" y="234"/>
                </a:lnTo>
                <a:lnTo>
                  <a:pt x="1302" y="225"/>
                </a:lnTo>
                <a:lnTo>
                  <a:pt x="1317" y="218"/>
                </a:lnTo>
                <a:lnTo>
                  <a:pt x="1331" y="217"/>
                </a:lnTo>
                <a:lnTo>
                  <a:pt x="1346" y="218"/>
                </a:lnTo>
                <a:lnTo>
                  <a:pt x="1440" y="24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65" name="Freeform 363"/>
          <p:cNvSpPr>
            <a:spLocks/>
          </p:cNvSpPr>
          <p:nvPr/>
        </p:nvSpPr>
        <p:spPr bwMode="auto">
          <a:xfrm>
            <a:off x="2209800" y="1927551"/>
            <a:ext cx="2363788" cy="322263"/>
          </a:xfrm>
          <a:custGeom>
            <a:avLst/>
            <a:gdLst>
              <a:gd name="T0" fmla="*/ 92 w 1440"/>
              <a:gd name="T1" fmla="*/ 29 h 242"/>
              <a:gd name="T2" fmla="*/ 121 w 1440"/>
              <a:gd name="T3" fmla="*/ 38 h 242"/>
              <a:gd name="T4" fmla="*/ 154 w 1440"/>
              <a:gd name="T5" fmla="*/ 42 h 242"/>
              <a:gd name="T6" fmla="*/ 189 w 1440"/>
              <a:gd name="T7" fmla="*/ 56 h 242"/>
              <a:gd name="T8" fmla="*/ 226 w 1440"/>
              <a:gd name="T9" fmla="*/ 90 h 242"/>
              <a:gd name="T10" fmla="*/ 254 w 1440"/>
              <a:gd name="T11" fmla="*/ 111 h 242"/>
              <a:gd name="T12" fmla="*/ 272 w 1440"/>
              <a:gd name="T13" fmla="*/ 113 h 242"/>
              <a:gd name="T14" fmla="*/ 309 w 1440"/>
              <a:gd name="T15" fmla="*/ 114 h 242"/>
              <a:gd name="T16" fmla="*/ 343 w 1440"/>
              <a:gd name="T17" fmla="*/ 118 h 242"/>
              <a:gd name="T18" fmla="*/ 364 w 1440"/>
              <a:gd name="T19" fmla="*/ 122 h 242"/>
              <a:gd name="T20" fmla="*/ 386 w 1440"/>
              <a:gd name="T21" fmla="*/ 129 h 242"/>
              <a:gd name="T22" fmla="*/ 407 w 1440"/>
              <a:gd name="T23" fmla="*/ 135 h 242"/>
              <a:gd name="T24" fmla="*/ 428 w 1440"/>
              <a:gd name="T25" fmla="*/ 145 h 242"/>
              <a:gd name="T26" fmla="*/ 447 w 1440"/>
              <a:gd name="T27" fmla="*/ 154 h 242"/>
              <a:gd name="T28" fmla="*/ 466 w 1440"/>
              <a:gd name="T29" fmla="*/ 164 h 242"/>
              <a:gd name="T30" fmla="*/ 494 w 1440"/>
              <a:gd name="T31" fmla="*/ 183 h 242"/>
              <a:gd name="T32" fmla="*/ 523 w 1440"/>
              <a:gd name="T33" fmla="*/ 197 h 242"/>
              <a:gd name="T34" fmla="*/ 559 w 1440"/>
              <a:gd name="T35" fmla="*/ 192 h 242"/>
              <a:gd name="T36" fmla="*/ 607 w 1440"/>
              <a:gd name="T37" fmla="*/ 176 h 242"/>
              <a:gd name="T38" fmla="*/ 644 w 1440"/>
              <a:gd name="T39" fmla="*/ 171 h 242"/>
              <a:gd name="T40" fmla="*/ 772 w 1440"/>
              <a:gd name="T41" fmla="*/ 160 h 242"/>
              <a:gd name="T42" fmla="*/ 808 w 1440"/>
              <a:gd name="T43" fmla="*/ 156 h 242"/>
              <a:gd name="T44" fmla="*/ 852 w 1440"/>
              <a:gd name="T45" fmla="*/ 149 h 242"/>
              <a:gd name="T46" fmla="*/ 887 w 1440"/>
              <a:gd name="T47" fmla="*/ 146 h 242"/>
              <a:gd name="T48" fmla="*/ 905 w 1440"/>
              <a:gd name="T49" fmla="*/ 151 h 242"/>
              <a:gd name="T50" fmla="*/ 939 w 1440"/>
              <a:gd name="T51" fmla="*/ 164 h 242"/>
              <a:gd name="T52" fmla="*/ 964 w 1440"/>
              <a:gd name="T53" fmla="*/ 171 h 242"/>
              <a:gd name="T54" fmla="*/ 988 w 1440"/>
              <a:gd name="T55" fmla="*/ 176 h 242"/>
              <a:gd name="T56" fmla="*/ 1013 w 1440"/>
              <a:gd name="T57" fmla="*/ 179 h 242"/>
              <a:gd name="T58" fmla="*/ 1036 w 1440"/>
              <a:gd name="T59" fmla="*/ 180 h 242"/>
              <a:gd name="T60" fmla="*/ 1061 w 1440"/>
              <a:gd name="T61" fmla="*/ 180 h 242"/>
              <a:gd name="T62" fmla="*/ 1084 w 1440"/>
              <a:gd name="T63" fmla="*/ 179 h 242"/>
              <a:gd name="T64" fmla="*/ 1117 w 1440"/>
              <a:gd name="T65" fmla="*/ 173 h 242"/>
              <a:gd name="T66" fmla="*/ 1152 w 1440"/>
              <a:gd name="T67" fmla="*/ 167 h 242"/>
              <a:gd name="T68" fmla="*/ 1170 w 1440"/>
              <a:gd name="T69" fmla="*/ 163 h 242"/>
              <a:gd name="T70" fmla="*/ 1197 w 1440"/>
              <a:gd name="T71" fmla="*/ 170 h 242"/>
              <a:gd name="T72" fmla="*/ 1232 w 1440"/>
              <a:gd name="T73" fmla="*/ 198 h 242"/>
              <a:gd name="T74" fmla="*/ 1266 w 1440"/>
              <a:gd name="T75" fmla="*/ 214 h 242"/>
              <a:gd name="T76" fmla="*/ 1302 w 1440"/>
              <a:gd name="T77" fmla="*/ 200 h 242"/>
              <a:gd name="T78" fmla="*/ 1331 w 1440"/>
              <a:gd name="T79" fmla="*/ 194 h 242"/>
              <a:gd name="T80" fmla="*/ 1440 w 1440"/>
              <a:gd name="T81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242">
                <a:moveTo>
                  <a:pt x="0" y="0"/>
                </a:moveTo>
                <a:lnTo>
                  <a:pt x="92" y="29"/>
                </a:lnTo>
                <a:lnTo>
                  <a:pt x="106" y="35"/>
                </a:lnTo>
                <a:lnTo>
                  <a:pt x="121" y="38"/>
                </a:lnTo>
                <a:lnTo>
                  <a:pt x="135" y="40"/>
                </a:lnTo>
                <a:lnTo>
                  <a:pt x="154" y="42"/>
                </a:lnTo>
                <a:lnTo>
                  <a:pt x="172" y="48"/>
                </a:lnTo>
                <a:lnTo>
                  <a:pt x="189" y="56"/>
                </a:lnTo>
                <a:lnTo>
                  <a:pt x="207" y="71"/>
                </a:lnTo>
                <a:lnTo>
                  <a:pt x="226" y="90"/>
                </a:lnTo>
                <a:lnTo>
                  <a:pt x="240" y="103"/>
                </a:lnTo>
                <a:lnTo>
                  <a:pt x="254" y="111"/>
                </a:lnTo>
                <a:lnTo>
                  <a:pt x="269" y="113"/>
                </a:lnTo>
                <a:lnTo>
                  <a:pt x="272" y="113"/>
                </a:lnTo>
                <a:lnTo>
                  <a:pt x="285" y="114"/>
                </a:lnTo>
                <a:lnTo>
                  <a:pt x="309" y="114"/>
                </a:lnTo>
                <a:lnTo>
                  <a:pt x="320" y="114"/>
                </a:lnTo>
                <a:lnTo>
                  <a:pt x="343" y="118"/>
                </a:lnTo>
                <a:lnTo>
                  <a:pt x="354" y="121"/>
                </a:lnTo>
                <a:lnTo>
                  <a:pt x="364" y="122"/>
                </a:lnTo>
                <a:lnTo>
                  <a:pt x="375" y="126"/>
                </a:lnTo>
                <a:lnTo>
                  <a:pt x="386" y="129"/>
                </a:lnTo>
                <a:lnTo>
                  <a:pt x="397" y="133"/>
                </a:lnTo>
                <a:lnTo>
                  <a:pt x="407" y="135"/>
                </a:lnTo>
                <a:lnTo>
                  <a:pt x="417" y="139"/>
                </a:lnTo>
                <a:lnTo>
                  <a:pt x="428" y="145"/>
                </a:lnTo>
                <a:lnTo>
                  <a:pt x="437" y="149"/>
                </a:lnTo>
                <a:lnTo>
                  <a:pt x="447" y="154"/>
                </a:lnTo>
                <a:lnTo>
                  <a:pt x="457" y="159"/>
                </a:lnTo>
                <a:lnTo>
                  <a:pt x="466" y="164"/>
                </a:lnTo>
                <a:lnTo>
                  <a:pt x="476" y="170"/>
                </a:lnTo>
                <a:lnTo>
                  <a:pt x="494" y="183"/>
                </a:lnTo>
                <a:lnTo>
                  <a:pt x="509" y="192"/>
                </a:lnTo>
                <a:lnTo>
                  <a:pt x="523" y="197"/>
                </a:lnTo>
                <a:lnTo>
                  <a:pt x="539" y="197"/>
                </a:lnTo>
                <a:lnTo>
                  <a:pt x="559" y="192"/>
                </a:lnTo>
                <a:lnTo>
                  <a:pt x="586" y="183"/>
                </a:lnTo>
                <a:lnTo>
                  <a:pt x="607" y="176"/>
                </a:lnTo>
                <a:lnTo>
                  <a:pt x="626" y="172"/>
                </a:lnTo>
                <a:lnTo>
                  <a:pt x="644" y="171"/>
                </a:lnTo>
                <a:lnTo>
                  <a:pt x="708" y="166"/>
                </a:lnTo>
                <a:lnTo>
                  <a:pt x="772" y="160"/>
                </a:lnTo>
                <a:lnTo>
                  <a:pt x="790" y="159"/>
                </a:lnTo>
                <a:lnTo>
                  <a:pt x="808" y="156"/>
                </a:lnTo>
                <a:lnTo>
                  <a:pt x="828" y="154"/>
                </a:lnTo>
                <a:lnTo>
                  <a:pt x="852" y="149"/>
                </a:lnTo>
                <a:lnTo>
                  <a:pt x="869" y="146"/>
                </a:lnTo>
                <a:lnTo>
                  <a:pt x="887" y="146"/>
                </a:lnTo>
                <a:lnTo>
                  <a:pt x="901" y="150"/>
                </a:lnTo>
                <a:lnTo>
                  <a:pt x="905" y="151"/>
                </a:lnTo>
                <a:lnTo>
                  <a:pt x="917" y="155"/>
                </a:lnTo>
                <a:lnTo>
                  <a:pt x="939" y="164"/>
                </a:lnTo>
                <a:lnTo>
                  <a:pt x="950" y="168"/>
                </a:lnTo>
                <a:lnTo>
                  <a:pt x="964" y="171"/>
                </a:lnTo>
                <a:lnTo>
                  <a:pt x="975" y="173"/>
                </a:lnTo>
                <a:lnTo>
                  <a:pt x="988" y="176"/>
                </a:lnTo>
                <a:lnTo>
                  <a:pt x="1000" y="177"/>
                </a:lnTo>
                <a:lnTo>
                  <a:pt x="1013" y="179"/>
                </a:lnTo>
                <a:lnTo>
                  <a:pt x="1024" y="180"/>
                </a:lnTo>
                <a:lnTo>
                  <a:pt x="1036" y="180"/>
                </a:lnTo>
                <a:lnTo>
                  <a:pt x="1048" y="180"/>
                </a:lnTo>
                <a:lnTo>
                  <a:pt x="1061" y="180"/>
                </a:lnTo>
                <a:lnTo>
                  <a:pt x="1072" y="180"/>
                </a:lnTo>
                <a:lnTo>
                  <a:pt x="1084" y="179"/>
                </a:lnTo>
                <a:lnTo>
                  <a:pt x="1095" y="177"/>
                </a:lnTo>
                <a:lnTo>
                  <a:pt x="1117" y="173"/>
                </a:lnTo>
                <a:lnTo>
                  <a:pt x="1128" y="171"/>
                </a:lnTo>
                <a:lnTo>
                  <a:pt x="1152" y="167"/>
                </a:lnTo>
                <a:lnTo>
                  <a:pt x="1166" y="163"/>
                </a:lnTo>
                <a:lnTo>
                  <a:pt x="1170" y="163"/>
                </a:lnTo>
                <a:lnTo>
                  <a:pt x="1184" y="163"/>
                </a:lnTo>
                <a:lnTo>
                  <a:pt x="1197" y="170"/>
                </a:lnTo>
                <a:lnTo>
                  <a:pt x="1213" y="180"/>
                </a:lnTo>
                <a:lnTo>
                  <a:pt x="1232" y="198"/>
                </a:lnTo>
                <a:lnTo>
                  <a:pt x="1248" y="210"/>
                </a:lnTo>
                <a:lnTo>
                  <a:pt x="1266" y="214"/>
                </a:lnTo>
                <a:lnTo>
                  <a:pt x="1283" y="210"/>
                </a:lnTo>
                <a:lnTo>
                  <a:pt x="1302" y="200"/>
                </a:lnTo>
                <a:lnTo>
                  <a:pt x="1317" y="196"/>
                </a:lnTo>
                <a:lnTo>
                  <a:pt x="1331" y="194"/>
                </a:lnTo>
                <a:lnTo>
                  <a:pt x="1346" y="198"/>
                </a:lnTo>
                <a:lnTo>
                  <a:pt x="1440" y="24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66" name="Freeform 364"/>
          <p:cNvSpPr>
            <a:spLocks/>
          </p:cNvSpPr>
          <p:nvPr/>
        </p:nvSpPr>
        <p:spPr bwMode="auto">
          <a:xfrm>
            <a:off x="2209800" y="1914851"/>
            <a:ext cx="2363788" cy="504825"/>
          </a:xfrm>
          <a:custGeom>
            <a:avLst/>
            <a:gdLst>
              <a:gd name="T0" fmla="*/ 106 w 1440"/>
              <a:gd name="T1" fmla="*/ 1 h 379"/>
              <a:gd name="T2" fmla="*/ 135 w 1440"/>
              <a:gd name="T3" fmla="*/ 1 h 379"/>
              <a:gd name="T4" fmla="*/ 172 w 1440"/>
              <a:gd name="T5" fmla="*/ 1 h 379"/>
              <a:gd name="T6" fmla="*/ 207 w 1440"/>
              <a:gd name="T7" fmla="*/ 1 h 379"/>
              <a:gd name="T8" fmla="*/ 240 w 1440"/>
              <a:gd name="T9" fmla="*/ 0 h 379"/>
              <a:gd name="T10" fmla="*/ 285 w 1440"/>
              <a:gd name="T11" fmla="*/ 1 h 379"/>
              <a:gd name="T12" fmla="*/ 325 w 1440"/>
              <a:gd name="T13" fmla="*/ 1 h 379"/>
              <a:gd name="T14" fmla="*/ 356 w 1440"/>
              <a:gd name="T15" fmla="*/ 1 h 379"/>
              <a:gd name="T16" fmla="*/ 388 w 1440"/>
              <a:gd name="T17" fmla="*/ 5 h 379"/>
              <a:gd name="T18" fmla="*/ 418 w 1440"/>
              <a:gd name="T19" fmla="*/ 10 h 379"/>
              <a:gd name="T20" fmla="*/ 448 w 1440"/>
              <a:gd name="T21" fmla="*/ 17 h 379"/>
              <a:gd name="T22" fmla="*/ 480 w 1440"/>
              <a:gd name="T23" fmla="*/ 24 h 379"/>
              <a:gd name="T24" fmla="*/ 510 w 1440"/>
              <a:gd name="T25" fmla="*/ 34 h 379"/>
              <a:gd name="T26" fmla="*/ 539 w 1440"/>
              <a:gd name="T27" fmla="*/ 45 h 379"/>
              <a:gd name="T28" fmla="*/ 577 w 1440"/>
              <a:gd name="T29" fmla="*/ 60 h 379"/>
              <a:gd name="T30" fmla="*/ 592 w 1440"/>
              <a:gd name="T31" fmla="*/ 66 h 379"/>
              <a:gd name="T32" fmla="*/ 618 w 1440"/>
              <a:gd name="T33" fmla="*/ 79 h 379"/>
              <a:gd name="T34" fmla="*/ 646 w 1440"/>
              <a:gd name="T35" fmla="*/ 97 h 379"/>
              <a:gd name="T36" fmla="*/ 670 w 1440"/>
              <a:gd name="T37" fmla="*/ 113 h 379"/>
              <a:gd name="T38" fmla="*/ 775 w 1440"/>
              <a:gd name="T39" fmla="*/ 168 h 379"/>
              <a:gd name="T40" fmla="*/ 801 w 1440"/>
              <a:gd name="T41" fmla="*/ 180 h 379"/>
              <a:gd name="T42" fmla="*/ 835 w 1440"/>
              <a:gd name="T43" fmla="*/ 190 h 379"/>
              <a:gd name="T44" fmla="*/ 861 w 1440"/>
              <a:gd name="T45" fmla="*/ 203 h 379"/>
              <a:gd name="T46" fmla="*/ 875 w 1440"/>
              <a:gd name="T47" fmla="*/ 212 h 379"/>
              <a:gd name="T48" fmla="*/ 905 w 1440"/>
              <a:gd name="T49" fmla="*/ 233 h 379"/>
              <a:gd name="T50" fmla="*/ 928 w 1440"/>
              <a:gd name="T51" fmla="*/ 249 h 379"/>
              <a:gd name="T52" fmla="*/ 967 w 1440"/>
              <a:gd name="T53" fmla="*/ 271 h 379"/>
              <a:gd name="T54" fmla="*/ 995 w 1440"/>
              <a:gd name="T55" fmla="*/ 286 h 379"/>
              <a:gd name="T56" fmla="*/ 1022 w 1440"/>
              <a:gd name="T57" fmla="*/ 299 h 379"/>
              <a:gd name="T58" fmla="*/ 1051 w 1440"/>
              <a:gd name="T59" fmla="*/ 309 h 379"/>
              <a:gd name="T60" fmla="*/ 1082 w 1440"/>
              <a:gd name="T61" fmla="*/ 319 h 379"/>
              <a:gd name="T62" fmla="*/ 1113 w 1440"/>
              <a:gd name="T63" fmla="*/ 328 h 379"/>
              <a:gd name="T64" fmla="*/ 1152 w 1440"/>
              <a:gd name="T65" fmla="*/ 337 h 379"/>
              <a:gd name="T66" fmla="*/ 1184 w 1440"/>
              <a:gd name="T67" fmla="*/ 343 h 379"/>
              <a:gd name="T68" fmla="*/ 1213 w 1440"/>
              <a:gd name="T69" fmla="*/ 345 h 379"/>
              <a:gd name="T70" fmla="*/ 1248 w 1440"/>
              <a:gd name="T71" fmla="*/ 346 h 379"/>
              <a:gd name="T72" fmla="*/ 1283 w 1440"/>
              <a:gd name="T73" fmla="*/ 358 h 379"/>
              <a:gd name="T74" fmla="*/ 1317 w 1440"/>
              <a:gd name="T75" fmla="*/ 375 h 379"/>
              <a:gd name="T76" fmla="*/ 1346 w 1440"/>
              <a:gd name="T77" fmla="*/ 379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40" h="37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1"/>
                </a:lnTo>
                <a:lnTo>
                  <a:pt x="372" y="3"/>
                </a:lnTo>
                <a:lnTo>
                  <a:pt x="388" y="5"/>
                </a:lnTo>
                <a:lnTo>
                  <a:pt x="403" y="7"/>
                </a:lnTo>
                <a:lnTo>
                  <a:pt x="418" y="10"/>
                </a:lnTo>
                <a:lnTo>
                  <a:pt x="434" y="13"/>
                </a:lnTo>
                <a:lnTo>
                  <a:pt x="448" y="17"/>
                </a:lnTo>
                <a:lnTo>
                  <a:pt x="465" y="21"/>
                </a:lnTo>
                <a:lnTo>
                  <a:pt x="480" y="24"/>
                </a:lnTo>
                <a:lnTo>
                  <a:pt x="495" y="29"/>
                </a:lnTo>
                <a:lnTo>
                  <a:pt x="510" y="34"/>
                </a:lnTo>
                <a:lnTo>
                  <a:pt x="526" y="39"/>
                </a:lnTo>
                <a:lnTo>
                  <a:pt x="539" y="45"/>
                </a:lnTo>
                <a:lnTo>
                  <a:pt x="554" y="51"/>
                </a:lnTo>
                <a:lnTo>
                  <a:pt x="577" y="60"/>
                </a:lnTo>
                <a:lnTo>
                  <a:pt x="589" y="66"/>
                </a:lnTo>
                <a:lnTo>
                  <a:pt x="592" y="66"/>
                </a:lnTo>
                <a:lnTo>
                  <a:pt x="606" y="72"/>
                </a:lnTo>
                <a:lnTo>
                  <a:pt x="618" y="79"/>
                </a:lnTo>
                <a:lnTo>
                  <a:pt x="630" y="86"/>
                </a:lnTo>
                <a:lnTo>
                  <a:pt x="646" y="97"/>
                </a:lnTo>
                <a:lnTo>
                  <a:pt x="657" y="105"/>
                </a:lnTo>
                <a:lnTo>
                  <a:pt x="670" y="113"/>
                </a:lnTo>
                <a:lnTo>
                  <a:pt x="683" y="119"/>
                </a:lnTo>
                <a:lnTo>
                  <a:pt x="775" y="168"/>
                </a:lnTo>
                <a:lnTo>
                  <a:pt x="789" y="173"/>
                </a:lnTo>
                <a:lnTo>
                  <a:pt x="801" y="180"/>
                </a:lnTo>
                <a:lnTo>
                  <a:pt x="815" y="185"/>
                </a:lnTo>
                <a:lnTo>
                  <a:pt x="835" y="190"/>
                </a:lnTo>
                <a:lnTo>
                  <a:pt x="847" y="197"/>
                </a:lnTo>
                <a:lnTo>
                  <a:pt x="861" y="203"/>
                </a:lnTo>
                <a:lnTo>
                  <a:pt x="872" y="211"/>
                </a:lnTo>
                <a:lnTo>
                  <a:pt x="875" y="212"/>
                </a:lnTo>
                <a:lnTo>
                  <a:pt x="886" y="220"/>
                </a:lnTo>
                <a:lnTo>
                  <a:pt x="905" y="233"/>
                </a:lnTo>
                <a:lnTo>
                  <a:pt x="916" y="242"/>
                </a:lnTo>
                <a:lnTo>
                  <a:pt x="928" y="249"/>
                </a:lnTo>
                <a:lnTo>
                  <a:pt x="955" y="263"/>
                </a:lnTo>
                <a:lnTo>
                  <a:pt x="967" y="271"/>
                </a:lnTo>
                <a:lnTo>
                  <a:pt x="981" y="279"/>
                </a:lnTo>
                <a:lnTo>
                  <a:pt x="995" y="286"/>
                </a:lnTo>
                <a:lnTo>
                  <a:pt x="1008" y="292"/>
                </a:lnTo>
                <a:lnTo>
                  <a:pt x="1022" y="299"/>
                </a:lnTo>
                <a:lnTo>
                  <a:pt x="1037" y="304"/>
                </a:lnTo>
                <a:lnTo>
                  <a:pt x="1051" y="309"/>
                </a:lnTo>
                <a:lnTo>
                  <a:pt x="1066" y="315"/>
                </a:lnTo>
                <a:lnTo>
                  <a:pt x="1082" y="319"/>
                </a:lnTo>
                <a:lnTo>
                  <a:pt x="1098" y="324"/>
                </a:lnTo>
                <a:lnTo>
                  <a:pt x="1113" y="328"/>
                </a:lnTo>
                <a:lnTo>
                  <a:pt x="1128" y="332"/>
                </a:lnTo>
                <a:lnTo>
                  <a:pt x="1152" y="337"/>
                </a:lnTo>
                <a:lnTo>
                  <a:pt x="1170" y="341"/>
                </a:lnTo>
                <a:lnTo>
                  <a:pt x="1184" y="343"/>
                </a:lnTo>
                <a:lnTo>
                  <a:pt x="1197" y="345"/>
                </a:lnTo>
                <a:lnTo>
                  <a:pt x="1213" y="345"/>
                </a:lnTo>
                <a:lnTo>
                  <a:pt x="1232" y="345"/>
                </a:lnTo>
                <a:lnTo>
                  <a:pt x="1248" y="346"/>
                </a:lnTo>
                <a:lnTo>
                  <a:pt x="1266" y="350"/>
                </a:lnTo>
                <a:lnTo>
                  <a:pt x="1283" y="358"/>
                </a:lnTo>
                <a:lnTo>
                  <a:pt x="1302" y="367"/>
                </a:lnTo>
                <a:lnTo>
                  <a:pt x="1317" y="375"/>
                </a:lnTo>
                <a:lnTo>
                  <a:pt x="1331" y="378"/>
                </a:lnTo>
                <a:lnTo>
                  <a:pt x="1346" y="379"/>
                </a:lnTo>
                <a:lnTo>
                  <a:pt x="1440" y="37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67" name="Freeform 365"/>
          <p:cNvSpPr>
            <a:spLocks/>
          </p:cNvSpPr>
          <p:nvPr/>
        </p:nvSpPr>
        <p:spPr bwMode="auto">
          <a:xfrm>
            <a:off x="2209800" y="1762451"/>
            <a:ext cx="2363788" cy="763588"/>
          </a:xfrm>
          <a:custGeom>
            <a:avLst/>
            <a:gdLst>
              <a:gd name="T0" fmla="*/ 92 w 1440"/>
              <a:gd name="T1" fmla="*/ 83 h 575"/>
              <a:gd name="T2" fmla="*/ 121 w 1440"/>
              <a:gd name="T3" fmla="*/ 76 h 575"/>
              <a:gd name="T4" fmla="*/ 154 w 1440"/>
              <a:gd name="T5" fmla="*/ 70 h 575"/>
              <a:gd name="T6" fmla="*/ 189 w 1440"/>
              <a:gd name="T7" fmla="*/ 57 h 575"/>
              <a:gd name="T8" fmla="*/ 226 w 1440"/>
              <a:gd name="T9" fmla="*/ 23 h 575"/>
              <a:gd name="T10" fmla="*/ 254 w 1440"/>
              <a:gd name="T11" fmla="*/ 4 h 575"/>
              <a:gd name="T12" fmla="*/ 272 w 1440"/>
              <a:gd name="T13" fmla="*/ 1 h 575"/>
              <a:gd name="T14" fmla="*/ 309 w 1440"/>
              <a:gd name="T15" fmla="*/ 0 h 575"/>
              <a:gd name="T16" fmla="*/ 349 w 1440"/>
              <a:gd name="T17" fmla="*/ 0 h 575"/>
              <a:gd name="T18" fmla="*/ 388 w 1440"/>
              <a:gd name="T19" fmla="*/ 2 h 575"/>
              <a:gd name="T20" fmla="*/ 428 w 1440"/>
              <a:gd name="T21" fmla="*/ 7 h 575"/>
              <a:gd name="T22" fmla="*/ 466 w 1440"/>
              <a:gd name="T23" fmla="*/ 15 h 575"/>
              <a:gd name="T24" fmla="*/ 505 w 1440"/>
              <a:gd name="T25" fmla="*/ 23 h 575"/>
              <a:gd name="T26" fmla="*/ 542 w 1440"/>
              <a:gd name="T27" fmla="*/ 36 h 575"/>
              <a:gd name="T28" fmla="*/ 579 w 1440"/>
              <a:gd name="T29" fmla="*/ 51 h 575"/>
              <a:gd name="T30" fmla="*/ 615 w 1440"/>
              <a:gd name="T31" fmla="*/ 68 h 575"/>
              <a:gd name="T32" fmla="*/ 648 w 1440"/>
              <a:gd name="T33" fmla="*/ 85 h 575"/>
              <a:gd name="T34" fmla="*/ 663 w 1440"/>
              <a:gd name="T35" fmla="*/ 94 h 575"/>
              <a:gd name="T36" fmla="*/ 677 w 1440"/>
              <a:gd name="T37" fmla="*/ 125 h 575"/>
              <a:gd name="T38" fmla="*/ 687 w 1440"/>
              <a:gd name="T39" fmla="*/ 173 h 575"/>
              <a:gd name="T40" fmla="*/ 701 w 1440"/>
              <a:gd name="T41" fmla="*/ 205 h 575"/>
              <a:gd name="T42" fmla="*/ 756 w 1440"/>
              <a:gd name="T43" fmla="*/ 316 h 575"/>
              <a:gd name="T44" fmla="*/ 770 w 1440"/>
              <a:gd name="T45" fmla="*/ 347 h 575"/>
              <a:gd name="T46" fmla="*/ 785 w 1440"/>
              <a:gd name="T47" fmla="*/ 386 h 575"/>
              <a:gd name="T48" fmla="*/ 800 w 1440"/>
              <a:gd name="T49" fmla="*/ 418 h 575"/>
              <a:gd name="T50" fmla="*/ 814 w 1440"/>
              <a:gd name="T51" fmla="*/ 428 h 575"/>
              <a:gd name="T52" fmla="*/ 843 w 1440"/>
              <a:gd name="T53" fmla="*/ 451 h 575"/>
              <a:gd name="T54" fmla="*/ 873 w 1440"/>
              <a:gd name="T55" fmla="*/ 473 h 575"/>
              <a:gd name="T56" fmla="*/ 905 w 1440"/>
              <a:gd name="T57" fmla="*/ 493 h 575"/>
              <a:gd name="T58" fmla="*/ 939 w 1440"/>
              <a:gd name="T59" fmla="*/ 510 h 575"/>
              <a:gd name="T60" fmla="*/ 974 w 1440"/>
              <a:gd name="T61" fmla="*/ 527 h 575"/>
              <a:gd name="T62" fmla="*/ 1013 w 1440"/>
              <a:gd name="T63" fmla="*/ 540 h 575"/>
              <a:gd name="T64" fmla="*/ 1050 w 1440"/>
              <a:gd name="T65" fmla="*/ 552 h 575"/>
              <a:gd name="T66" fmla="*/ 1090 w 1440"/>
              <a:gd name="T67" fmla="*/ 561 h 575"/>
              <a:gd name="T68" fmla="*/ 1128 w 1440"/>
              <a:gd name="T69" fmla="*/ 566 h 575"/>
              <a:gd name="T70" fmla="*/ 1166 w 1440"/>
              <a:gd name="T71" fmla="*/ 574 h 575"/>
              <a:gd name="T72" fmla="*/ 1184 w 1440"/>
              <a:gd name="T73" fmla="*/ 575 h 575"/>
              <a:gd name="T74" fmla="*/ 1213 w 1440"/>
              <a:gd name="T75" fmla="*/ 557 h 575"/>
              <a:gd name="T76" fmla="*/ 1248 w 1440"/>
              <a:gd name="T77" fmla="*/ 527 h 575"/>
              <a:gd name="T78" fmla="*/ 1283 w 1440"/>
              <a:gd name="T79" fmla="*/ 528 h 575"/>
              <a:gd name="T80" fmla="*/ 1317 w 1440"/>
              <a:gd name="T81" fmla="*/ 544 h 575"/>
              <a:gd name="T82" fmla="*/ 1346 w 1440"/>
              <a:gd name="T83" fmla="*/ 54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75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70"/>
                </a:lnTo>
                <a:lnTo>
                  <a:pt x="172" y="66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4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2"/>
                </a:lnTo>
                <a:lnTo>
                  <a:pt x="408" y="5"/>
                </a:lnTo>
                <a:lnTo>
                  <a:pt x="428" y="7"/>
                </a:lnTo>
                <a:lnTo>
                  <a:pt x="447" y="11"/>
                </a:lnTo>
                <a:lnTo>
                  <a:pt x="466" y="15"/>
                </a:lnTo>
                <a:lnTo>
                  <a:pt x="486" y="19"/>
                </a:lnTo>
                <a:lnTo>
                  <a:pt x="505" y="23"/>
                </a:lnTo>
                <a:lnTo>
                  <a:pt x="524" y="30"/>
                </a:lnTo>
                <a:lnTo>
                  <a:pt x="542" y="36"/>
                </a:lnTo>
                <a:lnTo>
                  <a:pt x="560" y="44"/>
                </a:lnTo>
                <a:lnTo>
                  <a:pt x="579" y="51"/>
                </a:lnTo>
                <a:lnTo>
                  <a:pt x="597" y="60"/>
                </a:lnTo>
                <a:lnTo>
                  <a:pt x="615" y="68"/>
                </a:lnTo>
                <a:lnTo>
                  <a:pt x="636" y="78"/>
                </a:lnTo>
                <a:lnTo>
                  <a:pt x="648" y="85"/>
                </a:lnTo>
                <a:lnTo>
                  <a:pt x="652" y="86"/>
                </a:lnTo>
                <a:lnTo>
                  <a:pt x="663" y="94"/>
                </a:lnTo>
                <a:lnTo>
                  <a:pt x="672" y="107"/>
                </a:lnTo>
                <a:lnTo>
                  <a:pt x="677" y="125"/>
                </a:lnTo>
                <a:lnTo>
                  <a:pt x="681" y="152"/>
                </a:lnTo>
                <a:lnTo>
                  <a:pt x="687" y="173"/>
                </a:lnTo>
                <a:lnTo>
                  <a:pt x="694" y="188"/>
                </a:lnTo>
                <a:lnTo>
                  <a:pt x="701" y="205"/>
                </a:lnTo>
                <a:lnTo>
                  <a:pt x="728" y="260"/>
                </a:lnTo>
                <a:lnTo>
                  <a:pt x="756" y="316"/>
                </a:lnTo>
                <a:lnTo>
                  <a:pt x="763" y="330"/>
                </a:lnTo>
                <a:lnTo>
                  <a:pt x="770" y="347"/>
                </a:lnTo>
                <a:lnTo>
                  <a:pt x="777" y="364"/>
                </a:lnTo>
                <a:lnTo>
                  <a:pt x="785" y="386"/>
                </a:lnTo>
                <a:lnTo>
                  <a:pt x="792" y="403"/>
                </a:lnTo>
                <a:lnTo>
                  <a:pt x="800" y="418"/>
                </a:lnTo>
                <a:lnTo>
                  <a:pt x="810" y="427"/>
                </a:lnTo>
                <a:lnTo>
                  <a:pt x="814" y="428"/>
                </a:lnTo>
                <a:lnTo>
                  <a:pt x="824" y="437"/>
                </a:lnTo>
                <a:lnTo>
                  <a:pt x="843" y="451"/>
                </a:lnTo>
                <a:lnTo>
                  <a:pt x="858" y="461"/>
                </a:lnTo>
                <a:lnTo>
                  <a:pt x="873" y="473"/>
                </a:lnTo>
                <a:lnTo>
                  <a:pt x="890" y="483"/>
                </a:lnTo>
                <a:lnTo>
                  <a:pt x="905" y="493"/>
                </a:lnTo>
                <a:lnTo>
                  <a:pt x="921" y="500"/>
                </a:lnTo>
                <a:lnTo>
                  <a:pt x="939" y="510"/>
                </a:lnTo>
                <a:lnTo>
                  <a:pt x="957" y="519"/>
                </a:lnTo>
                <a:lnTo>
                  <a:pt x="974" y="527"/>
                </a:lnTo>
                <a:lnTo>
                  <a:pt x="993" y="533"/>
                </a:lnTo>
                <a:lnTo>
                  <a:pt x="1013" y="540"/>
                </a:lnTo>
                <a:lnTo>
                  <a:pt x="1030" y="545"/>
                </a:lnTo>
                <a:lnTo>
                  <a:pt x="1050" y="552"/>
                </a:lnTo>
                <a:lnTo>
                  <a:pt x="1069" y="555"/>
                </a:lnTo>
                <a:lnTo>
                  <a:pt x="1090" y="561"/>
                </a:lnTo>
                <a:lnTo>
                  <a:pt x="1109" y="565"/>
                </a:lnTo>
                <a:lnTo>
                  <a:pt x="1128" y="566"/>
                </a:lnTo>
                <a:lnTo>
                  <a:pt x="1152" y="571"/>
                </a:lnTo>
                <a:lnTo>
                  <a:pt x="1166" y="574"/>
                </a:lnTo>
                <a:lnTo>
                  <a:pt x="1170" y="575"/>
                </a:lnTo>
                <a:lnTo>
                  <a:pt x="1184" y="575"/>
                </a:lnTo>
                <a:lnTo>
                  <a:pt x="1197" y="569"/>
                </a:lnTo>
                <a:lnTo>
                  <a:pt x="1213" y="557"/>
                </a:lnTo>
                <a:lnTo>
                  <a:pt x="1232" y="538"/>
                </a:lnTo>
                <a:lnTo>
                  <a:pt x="1248" y="527"/>
                </a:lnTo>
                <a:lnTo>
                  <a:pt x="1266" y="523"/>
                </a:lnTo>
                <a:lnTo>
                  <a:pt x="1283" y="528"/>
                </a:lnTo>
                <a:lnTo>
                  <a:pt x="1302" y="538"/>
                </a:lnTo>
                <a:lnTo>
                  <a:pt x="1317" y="544"/>
                </a:lnTo>
                <a:lnTo>
                  <a:pt x="1331" y="544"/>
                </a:lnTo>
                <a:lnTo>
                  <a:pt x="1346" y="540"/>
                </a:lnTo>
                <a:lnTo>
                  <a:pt x="1440" y="49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68" name="Freeform 366"/>
          <p:cNvSpPr>
            <a:spLocks/>
          </p:cNvSpPr>
          <p:nvPr/>
        </p:nvSpPr>
        <p:spPr bwMode="auto">
          <a:xfrm>
            <a:off x="2209800" y="1840239"/>
            <a:ext cx="2363788" cy="609600"/>
          </a:xfrm>
          <a:custGeom>
            <a:avLst/>
            <a:gdLst>
              <a:gd name="T0" fmla="*/ 92 w 1440"/>
              <a:gd name="T1" fmla="*/ 40 h 458"/>
              <a:gd name="T2" fmla="*/ 121 w 1440"/>
              <a:gd name="T3" fmla="*/ 36 h 458"/>
              <a:gd name="T4" fmla="*/ 154 w 1440"/>
              <a:gd name="T5" fmla="*/ 35 h 458"/>
              <a:gd name="T6" fmla="*/ 189 w 1440"/>
              <a:gd name="T7" fmla="*/ 27 h 458"/>
              <a:gd name="T8" fmla="*/ 226 w 1440"/>
              <a:gd name="T9" fmla="*/ 10 h 458"/>
              <a:gd name="T10" fmla="*/ 254 w 1440"/>
              <a:gd name="T11" fmla="*/ 1 h 458"/>
              <a:gd name="T12" fmla="*/ 272 w 1440"/>
              <a:gd name="T13" fmla="*/ 0 h 458"/>
              <a:gd name="T14" fmla="*/ 327 w 1440"/>
              <a:gd name="T15" fmla="*/ 0 h 458"/>
              <a:gd name="T16" fmla="*/ 363 w 1440"/>
              <a:gd name="T17" fmla="*/ 1 h 458"/>
              <a:gd name="T18" fmla="*/ 397 w 1440"/>
              <a:gd name="T19" fmla="*/ 4 h 458"/>
              <a:gd name="T20" fmla="*/ 432 w 1440"/>
              <a:gd name="T21" fmla="*/ 9 h 458"/>
              <a:gd name="T22" fmla="*/ 468 w 1440"/>
              <a:gd name="T23" fmla="*/ 17 h 458"/>
              <a:gd name="T24" fmla="*/ 502 w 1440"/>
              <a:gd name="T25" fmla="*/ 26 h 458"/>
              <a:gd name="T26" fmla="*/ 535 w 1440"/>
              <a:gd name="T27" fmla="*/ 38 h 458"/>
              <a:gd name="T28" fmla="*/ 570 w 1440"/>
              <a:gd name="T29" fmla="*/ 51 h 458"/>
              <a:gd name="T30" fmla="*/ 607 w 1440"/>
              <a:gd name="T31" fmla="*/ 66 h 458"/>
              <a:gd name="T32" fmla="*/ 622 w 1440"/>
              <a:gd name="T33" fmla="*/ 73 h 458"/>
              <a:gd name="T34" fmla="*/ 646 w 1440"/>
              <a:gd name="T35" fmla="*/ 90 h 458"/>
              <a:gd name="T36" fmla="*/ 665 w 1440"/>
              <a:gd name="T37" fmla="*/ 123 h 458"/>
              <a:gd name="T38" fmla="*/ 681 w 1440"/>
              <a:gd name="T39" fmla="*/ 149 h 458"/>
              <a:gd name="T40" fmla="*/ 728 w 1440"/>
              <a:gd name="T41" fmla="*/ 200 h 458"/>
              <a:gd name="T42" fmla="*/ 777 w 1440"/>
              <a:gd name="T43" fmla="*/ 250 h 458"/>
              <a:gd name="T44" fmla="*/ 796 w 1440"/>
              <a:gd name="T45" fmla="*/ 271 h 458"/>
              <a:gd name="T46" fmla="*/ 819 w 1440"/>
              <a:gd name="T47" fmla="*/ 298 h 458"/>
              <a:gd name="T48" fmla="*/ 841 w 1440"/>
              <a:gd name="T49" fmla="*/ 317 h 458"/>
              <a:gd name="T50" fmla="*/ 855 w 1440"/>
              <a:gd name="T51" fmla="*/ 326 h 458"/>
              <a:gd name="T52" fmla="*/ 887 w 1440"/>
              <a:gd name="T53" fmla="*/ 350 h 458"/>
              <a:gd name="T54" fmla="*/ 930 w 1440"/>
              <a:gd name="T55" fmla="*/ 376 h 458"/>
              <a:gd name="T56" fmla="*/ 960 w 1440"/>
              <a:gd name="T57" fmla="*/ 392 h 458"/>
              <a:gd name="T58" fmla="*/ 992 w 1440"/>
              <a:gd name="T59" fmla="*/ 406 h 458"/>
              <a:gd name="T60" fmla="*/ 1025 w 1440"/>
              <a:gd name="T61" fmla="*/ 419 h 458"/>
              <a:gd name="T62" fmla="*/ 1058 w 1440"/>
              <a:gd name="T63" fmla="*/ 431 h 458"/>
              <a:gd name="T64" fmla="*/ 1093 w 1440"/>
              <a:gd name="T65" fmla="*/ 439 h 458"/>
              <a:gd name="T66" fmla="*/ 1128 w 1440"/>
              <a:gd name="T67" fmla="*/ 447 h 458"/>
              <a:gd name="T68" fmla="*/ 1166 w 1440"/>
              <a:gd name="T69" fmla="*/ 454 h 458"/>
              <a:gd name="T70" fmla="*/ 1184 w 1440"/>
              <a:gd name="T71" fmla="*/ 457 h 458"/>
              <a:gd name="T72" fmla="*/ 1213 w 1440"/>
              <a:gd name="T73" fmla="*/ 449 h 458"/>
              <a:gd name="T74" fmla="*/ 1248 w 1440"/>
              <a:gd name="T75" fmla="*/ 434 h 458"/>
              <a:gd name="T76" fmla="*/ 1283 w 1440"/>
              <a:gd name="T77" fmla="*/ 440 h 458"/>
              <a:gd name="T78" fmla="*/ 1317 w 1440"/>
              <a:gd name="T79" fmla="*/ 457 h 458"/>
              <a:gd name="T80" fmla="*/ 1346 w 1440"/>
              <a:gd name="T81" fmla="*/ 457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58">
                <a:moveTo>
                  <a:pt x="0" y="57"/>
                </a:moveTo>
                <a:lnTo>
                  <a:pt x="92" y="40"/>
                </a:lnTo>
                <a:lnTo>
                  <a:pt x="106" y="39"/>
                </a:lnTo>
                <a:lnTo>
                  <a:pt x="121" y="36"/>
                </a:lnTo>
                <a:lnTo>
                  <a:pt x="135" y="35"/>
                </a:lnTo>
                <a:lnTo>
                  <a:pt x="154" y="35"/>
                </a:lnTo>
                <a:lnTo>
                  <a:pt x="172" y="32"/>
                </a:lnTo>
                <a:lnTo>
                  <a:pt x="189" y="27"/>
                </a:lnTo>
                <a:lnTo>
                  <a:pt x="207" y="21"/>
                </a:lnTo>
                <a:lnTo>
                  <a:pt x="226" y="10"/>
                </a:lnTo>
                <a:lnTo>
                  <a:pt x="240" y="4"/>
                </a:lnTo>
                <a:lnTo>
                  <a:pt x="254" y="1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27" y="0"/>
                </a:lnTo>
                <a:lnTo>
                  <a:pt x="345" y="0"/>
                </a:lnTo>
                <a:lnTo>
                  <a:pt x="363" y="1"/>
                </a:lnTo>
                <a:lnTo>
                  <a:pt x="379" y="2"/>
                </a:lnTo>
                <a:lnTo>
                  <a:pt x="397" y="4"/>
                </a:lnTo>
                <a:lnTo>
                  <a:pt x="415" y="6"/>
                </a:lnTo>
                <a:lnTo>
                  <a:pt x="432" y="9"/>
                </a:lnTo>
                <a:lnTo>
                  <a:pt x="450" y="13"/>
                </a:lnTo>
                <a:lnTo>
                  <a:pt x="468" y="17"/>
                </a:lnTo>
                <a:lnTo>
                  <a:pt x="484" y="21"/>
                </a:lnTo>
                <a:lnTo>
                  <a:pt x="502" y="26"/>
                </a:lnTo>
                <a:lnTo>
                  <a:pt x="519" y="31"/>
                </a:lnTo>
                <a:lnTo>
                  <a:pt x="535" y="38"/>
                </a:lnTo>
                <a:lnTo>
                  <a:pt x="552" y="43"/>
                </a:lnTo>
                <a:lnTo>
                  <a:pt x="570" y="51"/>
                </a:lnTo>
                <a:lnTo>
                  <a:pt x="586" y="57"/>
                </a:lnTo>
                <a:lnTo>
                  <a:pt x="607" y="66"/>
                </a:lnTo>
                <a:lnTo>
                  <a:pt x="619" y="72"/>
                </a:lnTo>
                <a:lnTo>
                  <a:pt x="622" y="73"/>
                </a:lnTo>
                <a:lnTo>
                  <a:pt x="635" y="81"/>
                </a:lnTo>
                <a:lnTo>
                  <a:pt x="646" y="90"/>
                </a:lnTo>
                <a:lnTo>
                  <a:pt x="654" y="104"/>
                </a:lnTo>
                <a:lnTo>
                  <a:pt x="665" y="123"/>
                </a:lnTo>
                <a:lnTo>
                  <a:pt x="672" y="136"/>
                </a:lnTo>
                <a:lnTo>
                  <a:pt x="681" y="149"/>
                </a:lnTo>
                <a:lnTo>
                  <a:pt x="691" y="160"/>
                </a:lnTo>
                <a:lnTo>
                  <a:pt x="728" y="200"/>
                </a:lnTo>
                <a:lnTo>
                  <a:pt x="766" y="239"/>
                </a:lnTo>
                <a:lnTo>
                  <a:pt x="777" y="250"/>
                </a:lnTo>
                <a:lnTo>
                  <a:pt x="786" y="260"/>
                </a:lnTo>
                <a:lnTo>
                  <a:pt x="796" y="271"/>
                </a:lnTo>
                <a:lnTo>
                  <a:pt x="810" y="287"/>
                </a:lnTo>
                <a:lnTo>
                  <a:pt x="819" y="298"/>
                </a:lnTo>
                <a:lnTo>
                  <a:pt x="830" y="308"/>
                </a:lnTo>
                <a:lnTo>
                  <a:pt x="841" y="317"/>
                </a:lnTo>
                <a:lnTo>
                  <a:pt x="844" y="319"/>
                </a:lnTo>
                <a:lnTo>
                  <a:pt x="855" y="326"/>
                </a:lnTo>
                <a:lnTo>
                  <a:pt x="873" y="340"/>
                </a:lnTo>
                <a:lnTo>
                  <a:pt x="887" y="350"/>
                </a:lnTo>
                <a:lnTo>
                  <a:pt x="915" y="368"/>
                </a:lnTo>
                <a:lnTo>
                  <a:pt x="930" y="376"/>
                </a:lnTo>
                <a:lnTo>
                  <a:pt x="945" y="384"/>
                </a:lnTo>
                <a:lnTo>
                  <a:pt x="960" y="392"/>
                </a:lnTo>
                <a:lnTo>
                  <a:pt x="975" y="399"/>
                </a:lnTo>
                <a:lnTo>
                  <a:pt x="992" y="406"/>
                </a:lnTo>
                <a:lnTo>
                  <a:pt x="1008" y="414"/>
                </a:lnTo>
                <a:lnTo>
                  <a:pt x="1025" y="419"/>
                </a:lnTo>
                <a:lnTo>
                  <a:pt x="1040" y="426"/>
                </a:lnTo>
                <a:lnTo>
                  <a:pt x="1058" y="431"/>
                </a:lnTo>
                <a:lnTo>
                  <a:pt x="1076" y="435"/>
                </a:lnTo>
                <a:lnTo>
                  <a:pt x="1093" y="439"/>
                </a:lnTo>
                <a:lnTo>
                  <a:pt x="1110" y="443"/>
                </a:lnTo>
                <a:lnTo>
                  <a:pt x="1128" y="447"/>
                </a:lnTo>
                <a:lnTo>
                  <a:pt x="1152" y="451"/>
                </a:lnTo>
                <a:lnTo>
                  <a:pt x="1166" y="454"/>
                </a:lnTo>
                <a:lnTo>
                  <a:pt x="1170" y="456"/>
                </a:lnTo>
                <a:lnTo>
                  <a:pt x="1184" y="457"/>
                </a:lnTo>
                <a:lnTo>
                  <a:pt x="1197" y="454"/>
                </a:lnTo>
                <a:lnTo>
                  <a:pt x="1213" y="449"/>
                </a:lnTo>
                <a:lnTo>
                  <a:pt x="1232" y="440"/>
                </a:lnTo>
                <a:lnTo>
                  <a:pt x="1248" y="434"/>
                </a:lnTo>
                <a:lnTo>
                  <a:pt x="1266" y="435"/>
                </a:lnTo>
                <a:lnTo>
                  <a:pt x="1283" y="440"/>
                </a:lnTo>
                <a:lnTo>
                  <a:pt x="1302" y="451"/>
                </a:lnTo>
                <a:lnTo>
                  <a:pt x="1317" y="457"/>
                </a:lnTo>
                <a:lnTo>
                  <a:pt x="1331" y="458"/>
                </a:lnTo>
                <a:lnTo>
                  <a:pt x="1346" y="457"/>
                </a:lnTo>
                <a:lnTo>
                  <a:pt x="1440" y="4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69" name="Freeform 367"/>
          <p:cNvSpPr>
            <a:spLocks/>
          </p:cNvSpPr>
          <p:nvPr/>
        </p:nvSpPr>
        <p:spPr bwMode="auto">
          <a:xfrm>
            <a:off x="2209800" y="1916439"/>
            <a:ext cx="2363788" cy="501650"/>
          </a:xfrm>
          <a:custGeom>
            <a:avLst/>
            <a:gdLst>
              <a:gd name="T0" fmla="*/ 92 w 1440"/>
              <a:gd name="T1" fmla="*/ 13 h 377"/>
              <a:gd name="T2" fmla="*/ 121 w 1440"/>
              <a:gd name="T3" fmla="*/ 19 h 377"/>
              <a:gd name="T4" fmla="*/ 154 w 1440"/>
              <a:gd name="T5" fmla="*/ 21 h 377"/>
              <a:gd name="T6" fmla="*/ 189 w 1440"/>
              <a:gd name="T7" fmla="*/ 29 h 377"/>
              <a:gd name="T8" fmla="*/ 226 w 1440"/>
              <a:gd name="T9" fmla="*/ 44 h 377"/>
              <a:gd name="T10" fmla="*/ 254 w 1440"/>
              <a:gd name="T11" fmla="*/ 53 h 377"/>
              <a:gd name="T12" fmla="*/ 272 w 1440"/>
              <a:gd name="T13" fmla="*/ 55 h 377"/>
              <a:gd name="T14" fmla="*/ 309 w 1440"/>
              <a:gd name="T15" fmla="*/ 57 h 377"/>
              <a:gd name="T16" fmla="*/ 337 w 1440"/>
              <a:gd name="T17" fmla="*/ 58 h 377"/>
              <a:gd name="T18" fmla="*/ 364 w 1440"/>
              <a:gd name="T19" fmla="*/ 61 h 377"/>
              <a:gd name="T20" fmla="*/ 390 w 1440"/>
              <a:gd name="T21" fmla="*/ 65 h 377"/>
              <a:gd name="T22" fmla="*/ 417 w 1440"/>
              <a:gd name="T23" fmla="*/ 70 h 377"/>
              <a:gd name="T24" fmla="*/ 444 w 1440"/>
              <a:gd name="T25" fmla="*/ 76 h 377"/>
              <a:gd name="T26" fmla="*/ 470 w 1440"/>
              <a:gd name="T27" fmla="*/ 83 h 377"/>
              <a:gd name="T28" fmla="*/ 498 w 1440"/>
              <a:gd name="T29" fmla="*/ 92 h 377"/>
              <a:gd name="T30" fmla="*/ 524 w 1440"/>
              <a:gd name="T31" fmla="*/ 100 h 377"/>
              <a:gd name="T32" fmla="*/ 559 w 1440"/>
              <a:gd name="T33" fmla="*/ 114 h 377"/>
              <a:gd name="T34" fmla="*/ 575 w 1440"/>
              <a:gd name="T35" fmla="*/ 120 h 377"/>
              <a:gd name="T36" fmla="*/ 606 w 1440"/>
              <a:gd name="T37" fmla="*/ 125 h 377"/>
              <a:gd name="T38" fmla="*/ 641 w 1440"/>
              <a:gd name="T39" fmla="*/ 130 h 377"/>
              <a:gd name="T40" fmla="*/ 672 w 1440"/>
              <a:gd name="T41" fmla="*/ 134 h 377"/>
              <a:gd name="T42" fmla="*/ 800 w 1440"/>
              <a:gd name="T43" fmla="*/ 154 h 377"/>
              <a:gd name="T44" fmla="*/ 833 w 1440"/>
              <a:gd name="T45" fmla="*/ 154 h 377"/>
              <a:gd name="T46" fmla="*/ 873 w 1440"/>
              <a:gd name="T47" fmla="*/ 151 h 377"/>
              <a:gd name="T48" fmla="*/ 901 w 1440"/>
              <a:gd name="T49" fmla="*/ 162 h 377"/>
              <a:gd name="T50" fmla="*/ 915 w 1440"/>
              <a:gd name="T51" fmla="*/ 171 h 377"/>
              <a:gd name="T52" fmla="*/ 945 w 1440"/>
              <a:gd name="T53" fmla="*/ 189 h 377"/>
              <a:gd name="T54" fmla="*/ 966 w 1440"/>
              <a:gd name="T55" fmla="*/ 203 h 377"/>
              <a:gd name="T56" fmla="*/ 989 w 1440"/>
              <a:gd name="T57" fmla="*/ 217 h 377"/>
              <a:gd name="T58" fmla="*/ 1013 w 1440"/>
              <a:gd name="T59" fmla="*/ 228 h 377"/>
              <a:gd name="T60" fmla="*/ 1048 w 1440"/>
              <a:gd name="T61" fmla="*/ 245 h 377"/>
              <a:gd name="T62" fmla="*/ 1075 w 1440"/>
              <a:gd name="T63" fmla="*/ 256 h 377"/>
              <a:gd name="T64" fmla="*/ 1101 w 1440"/>
              <a:gd name="T65" fmla="*/ 265 h 377"/>
              <a:gd name="T66" fmla="*/ 1128 w 1440"/>
              <a:gd name="T67" fmla="*/ 274 h 377"/>
              <a:gd name="T68" fmla="*/ 1166 w 1440"/>
              <a:gd name="T69" fmla="*/ 283 h 377"/>
              <a:gd name="T70" fmla="*/ 1184 w 1440"/>
              <a:gd name="T71" fmla="*/ 289 h 377"/>
              <a:gd name="T72" fmla="*/ 1213 w 1440"/>
              <a:gd name="T73" fmla="*/ 299 h 377"/>
              <a:gd name="T74" fmla="*/ 1266 w 1440"/>
              <a:gd name="T75" fmla="*/ 323 h 377"/>
              <a:gd name="T76" fmla="*/ 1302 w 1440"/>
              <a:gd name="T77" fmla="*/ 341 h 377"/>
              <a:gd name="T78" fmla="*/ 1331 w 1440"/>
              <a:gd name="T79" fmla="*/ 354 h 377"/>
              <a:gd name="T80" fmla="*/ 1440 w 1440"/>
              <a:gd name="T81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9"/>
                </a:lnTo>
                <a:lnTo>
                  <a:pt x="135" y="20"/>
                </a:lnTo>
                <a:lnTo>
                  <a:pt x="154" y="21"/>
                </a:lnTo>
                <a:lnTo>
                  <a:pt x="172" y="25"/>
                </a:lnTo>
                <a:lnTo>
                  <a:pt x="189" y="29"/>
                </a:lnTo>
                <a:lnTo>
                  <a:pt x="207" y="36"/>
                </a:lnTo>
                <a:lnTo>
                  <a:pt x="226" y="44"/>
                </a:lnTo>
                <a:lnTo>
                  <a:pt x="240" y="50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7"/>
                </a:lnTo>
                <a:lnTo>
                  <a:pt x="309" y="57"/>
                </a:lnTo>
                <a:lnTo>
                  <a:pt x="323" y="58"/>
                </a:lnTo>
                <a:lnTo>
                  <a:pt x="337" y="58"/>
                </a:lnTo>
                <a:lnTo>
                  <a:pt x="350" y="59"/>
                </a:lnTo>
                <a:lnTo>
                  <a:pt x="364" y="61"/>
                </a:lnTo>
                <a:lnTo>
                  <a:pt x="378" y="63"/>
                </a:lnTo>
                <a:lnTo>
                  <a:pt x="390" y="65"/>
                </a:lnTo>
                <a:lnTo>
                  <a:pt x="404" y="67"/>
                </a:lnTo>
                <a:lnTo>
                  <a:pt x="417" y="70"/>
                </a:lnTo>
                <a:lnTo>
                  <a:pt x="432" y="72"/>
                </a:lnTo>
                <a:lnTo>
                  <a:pt x="444" y="76"/>
                </a:lnTo>
                <a:lnTo>
                  <a:pt x="458" y="79"/>
                </a:lnTo>
                <a:lnTo>
                  <a:pt x="470" y="83"/>
                </a:lnTo>
                <a:lnTo>
                  <a:pt x="484" y="87"/>
                </a:lnTo>
                <a:lnTo>
                  <a:pt x="498" y="92"/>
                </a:lnTo>
                <a:lnTo>
                  <a:pt x="510" y="96"/>
                </a:lnTo>
                <a:lnTo>
                  <a:pt x="524" y="100"/>
                </a:lnTo>
                <a:lnTo>
                  <a:pt x="546" y="109"/>
                </a:lnTo>
                <a:lnTo>
                  <a:pt x="559" y="114"/>
                </a:lnTo>
                <a:lnTo>
                  <a:pt x="561" y="116"/>
                </a:lnTo>
                <a:lnTo>
                  <a:pt x="575" y="120"/>
                </a:lnTo>
                <a:lnTo>
                  <a:pt x="590" y="123"/>
                </a:lnTo>
                <a:lnTo>
                  <a:pt x="606" y="125"/>
                </a:lnTo>
                <a:lnTo>
                  <a:pt x="626" y="127"/>
                </a:lnTo>
                <a:lnTo>
                  <a:pt x="641" y="130"/>
                </a:lnTo>
                <a:lnTo>
                  <a:pt x="657" y="131"/>
                </a:lnTo>
                <a:lnTo>
                  <a:pt x="672" y="134"/>
                </a:lnTo>
                <a:lnTo>
                  <a:pt x="785" y="151"/>
                </a:lnTo>
                <a:lnTo>
                  <a:pt x="800" y="154"/>
                </a:lnTo>
                <a:lnTo>
                  <a:pt x="817" y="154"/>
                </a:lnTo>
                <a:lnTo>
                  <a:pt x="833" y="154"/>
                </a:lnTo>
                <a:lnTo>
                  <a:pt x="857" y="151"/>
                </a:lnTo>
                <a:lnTo>
                  <a:pt x="873" y="151"/>
                </a:lnTo>
                <a:lnTo>
                  <a:pt x="888" y="155"/>
                </a:lnTo>
                <a:lnTo>
                  <a:pt x="901" y="162"/>
                </a:lnTo>
                <a:lnTo>
                  <a:pt x="904" y="163"/>
                </a:lnTo>
                <a:lnTo>
                  <a:pt x="915" y="171"/>
                </a:lnTo>
                <a:lnTo>
                  <a:pt x="934" y="184"/>
                </a:lnTo>
                <a:lnTo>
                  <a:pt x="945" y="189"/>
                </a:lnTo>
                <a:lnTo>
                  <a:pt x="956" y="197"/>
                </a:lnTo>
                <a:lnTo>
                  <a:pt x="966" y="203"/>
                </a:lnTo>
                <a:lnTo>
                  <a:pt x="977" y="210"/>
                </a:lnTo>
                <a:lnTo>
                  <a:pt x="989" y="217"/>
                </a:lnTo>
                <a:lnTo>
                  <a:pt x="1000" y="223"/>
                </a:lnTo>
                <a:lnTo>
                  <a:pt x="1013" y="228"/>
                </a:lnTo>
                <a:lnTo>
                  <a:pt x="1024" y="235"/>
                </a:lnTo>
                <a:lnTo>
                  <a:pt x="1048" y="245"/>
                </a:lnTo>
                <a:lnTo>
                  <a:pt x="1062" y="251"/>
                </a:lnTo>
                <a:lnTo>
                  <a:pt x="1075" y="256"/>
                </a:lnTo>
                <a:lnTo>
                  <a:pt x="1088" y="262"/>
                </a:lnTo>
                <a:lnTo>
                  <a:pt x="1101" y="265"/>
                </a:lnTo>
                <a:lnTo>
                  <a:pt x="1115" y="270"/>
                </a:lnTo>
                <a:lnTo>
                  <a:pt x="1128" y="274"/>
                </a:lnTo>
                <a:lnTo>
                  <a:pt x="1152" y="281"/>
                </a:lnTo>
                <a:lnTo>
                  <a:pt x="1166" y="283"/>
                </a:lnTo>
                <a:lnTo>
                  <a:pt x="1170" y="285"/>
                </a:lnTo>
                <a:lnTo>
                  <a:pt x="1184" y="289"/>
                </a:lnTo>
                <a:lnTo>
                  <a:pt x="1197" y="294"/>
                </a:lnTo>
                <a:lnTo>
                  <a:pt x="1213" y="299"/>
                </a:lnTo>
                <a:lnTo>
                  <a:pt x="1232" y="307"/>
                </a:lnTo>
                <a:lnTo>
                  <a:pt x="1266" y="323"/>
                </a:lnTo>
                <a:lnTo>
                  <a:pt x="1283" y="331"/>
                </a:lnTo>
                <a:lnTo>
                  <a:pt x="1302" y="341"/>
                </a:lnTo>
                <a:lnTo>
                  <a:pt x="1317" y="349"/>
                </a:lnTo>
                <a:lnTo>
                  <a:pt x="1331" y="354"/>
                </a:lnTo>
                <a:lnTo>
                  <a:pt x="1346" y="358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70" name="Freeform 368"/>
          <p:cNvSpPr>
            <a:spLocks/>
          </p:cNvSpPr>
          <p:nvPr/>
        </p:nvSpPr>
        <p:spPr bwMode="auto">
          <a:xfrm>
            <a:off x="2209800" y="1916439"/>
            <a:ext cx="2363788" cy="501650"/>
          </a:xfrm>
          <a:custGeom>
            <a:avLst/>
            <a:gdLst>
              <a:gd name="T0" fmla="*/ 92 w 1440"/>
              <a:gd name="T1" fmla="*/ 29 h 377"/>
              <a:gd name="T2" fmla="*/ 121 w 1440"/>
              <a:gd name="T3" fmla="*/ 38 h 377"/>
              <a:gd name="T4" fmla="*/ 154 w 1440"/>
              <a:gd name="T5" fmla="*/ 45 h 377"/>
              <a:gd name="T6" fmla="*/ 189 w 1440"/>
              <a:gd name="T7" fmla="*/ 59 h 377"/>
              <a:gd name="T8" fmla="*/ 226 w 1440"/>
              <a:gd name="T9" fmla="*/ 89 h 377"/>
              <a:gd name="T10" fmla="*/ 254 w 1440"/>
              <a:gd name="T11" fmla="*/ 108 h 377"/>
              <a:gd name="T12" fmla="*/ 272 w 1440"/>
              <a:gd name="T13" fmla="*/ 112 h 377"/>
              <a:gd name="T14" fmla="*/ 309 w 1440"/>
              <a:gd name="T15" fmla="*/ 114 h 377"/>
              <a:gd name="T16" fmla="*/ 345 w 1440"/>
              <a:gd name="T17" fmla="*/ 120 h 377"/>
              <a:gd name="T18" fmla="*/ 367 w 1440"/>
              <a:gd name="T19" fmla="*/ 123 h 377"/>
              <a:gd name="T20" fmla="*/ 389 w 1440"/>
              <a:gd name="T21" fmla="*/ 127 h 377"/>
              <a:gd name="T22" fmla="*/ 412 w 1440"/>
              <a:gd name="T23" fmla="*/ 131 h 377"/>
              <a:gd name="T24" fmla="*/ 434 w 1440"/>
              <a:gd name="T25" fmla="*/ 137 h 377"/>
              <a:gd name="T26" fmla="*/ 469 w 1440"/>
              <a:gd name="T27" fmla="*/ 146 h 377"/>
              <a:gd name="T28" fmla="*/ 514 w 1440"/>
              <a:gd name="T29" fmla="*/ 162 h 377"/>
              <a:gd name="T30" fmla="*/ 530 w 1440"/>
              <a:gd name="T31" fmla="*/ 168 h 377"/>
              <a:gd name="T32" fmla="*/ 561 w 1440"/>
              <a:gd name="T33" fmla="*/ 171 h 377"/>
              <a:gd name="T34" fmla="*/ 606 w 1440"/>
              <a:gd name="T35" fmla="*/ 162 h 377"/>
              <a:gd name="T36" fmla="*/ 644 w 1440"/>
              <a:gd name="T37" fmla="*/ 154 h 377"/>
              <a:gd name="T38" fmla="*/ 727 w 1440"/>
              <a:gd name="T39" fmla="*/ 144 h 377"/>
              <a:gd name="T40" fmla="*/ 811 w 1440"/>
              <a:gd name="T41" fmla="*/ 135 h 377"/>
              <a:gd name="T42" fmla="*/ 851 w 1440"/>
              <a:gd name="T43" fmla="*/ 125 h 377"/>
              <a:gd name="T44" fmla="*/ 898 w 1440"/>
              <a:gd name="T45" fmla="*/ 110 h 377"/>
              <a:gd name="T46" fmla="*/ 930 w 1440"/>
              <a:gd name="T47" fmla="*/ 114 h 377"/>
              <a:gd name="T48" fmla="*/ 944 w 1440"/>
              <a:gd name="T49" fmla="*/ 123 h 377"/>
              <a:gd name="T50" fmla="*/ 973 w 1440"/>
              <a:gd name="T51" fmla="*/ 142 h 377"/>
              <a:gd name="T52" fmla="*/ 990 w 1440"/>
              <a:gd name="T53" fmla="*/ 152 h 377"/>
              <a:gd name="T54" fmla="*/ 1010 w 1440"/>
              <a:gd name="T55" fmla="*/ 164 h 377"/>
              <a:gd name="T56" fmla="*/ 1029 w 1440"/>
              <a:gd name="T57" fmla="*/ 175 h 377"/>
              <a:gd name="T58" fmla="*/ 1061 w 1440"/>
              <a:gd name="T59" fmla="*/ 190 h 377"/>
              <a:gd name="T60" fmla="*/ 1083 w 1440"/>
              <a:gd name="T61" fmla="*/ 200 h 377"/>
              <a:gd name="T62" fmla="*/ 1105 w 1440"/>
              <a:gd name="T63" fmla="*/ 211 h 377"/>
              <a:gd name="T64" fmla="*/ 1128 w 1440"/>
              <a:gd name="T65" fmla="*/ 221 h 377"/>
              <a:gd name="T66" fmla="*/ 1166 w 1440"/>
              <a:gd name="T67" fmla="*/ 230 h 377"/>
              <a:gd name="T68" fmla="*/ 1184 w 1440"/>
              <a:gd name="T69" fmla="*/ 236 h 377"/>
              <a:gd name="T70" fmla="*/ 1213 w 1440"/>
              <a:gd name="T71" fmla="*/ 256 h 377"/>
              <a:gd name="T72" fmla="*/ 1248 w 1440"/>
              <a:gd name="T73" fmla="*/ 286 h 377"/>
              <a:gd name="T74" fmla="*/ 1283 w 1440"/>
              <a:gd name="T75" fmla="*/ 307 h 377"/>
              <a:gd name="T76" fmla="*/ 1317 w 1440"/>
              <a:gd name="T77" fmla="*/ 325 h 377"/>
              <a:gd name="T78" fmla="*/ 1346 w 1440"/>
              <a:gd name="T79" fmla="*/ 338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29"/>
                </a:lnTo>
                <a:lnTo>
                  <a:pt x="106" y="34"/>
                </a:lnTo>
                <a:lnTo>
                  <a:pt x="121" y="38"/>
                </a:lnTo>
                <a:lnTo>
                  <a:pt x="135" y="42"/>
                </a:lnTo>
                <a:lnTo>
                  <a:pt x="154" y="45"/>
                </a:lnTo>
                <a:lnTo>
                  <a:pt x="172" y="50"/>
                </a:lnTo>
                <a:lnTo>
                  <a:pt x="189" y="59"/>
                </a:lnTo>
                <a:lnTo>
                  <a:pt x="207" y="72"/>
                </a:lnTo>
                <a:lnTo>
                  <a:pt x="226" y="89"/>
                </a:lnTo>
                <a:lnTo>
                  <a:pt x="240" y="101"/>
                </a:lnTo>
                <a:lnTo>
                  <a:pt x="254" y="108"/>
                </a:lnTo>
                <a:lnTo>
                  <a:pt x="269" y="112"/>
                </a:lnTo>
                <a:lnTo>
                  <a:pt x="272" y="112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45" y="120"/>
                </a:lnTo>
                <a:lnTo>
                  <a:pt x="356" y="121"/>
                </a:lnTo>
                <a:lnTo>
                  <a:pt x="367" y="123"/>
                </a:lnTo>
                <a:lnTo>
                  <a:pt x="378" y="125"/>
                </a:lnTo>
                <a:lnTo>
                  <a:pt x="389" y="127"/>
                </a:lnTo>
                <a:lnTo>
                  <a:pt x="401" y="129"/>
                </a:lnTo>
                <a:lnTo>
                  <a:pt x="412" y="131"/>
                </a:lnTo>
                <a:lnTo>
                  <a:pt x="423" y="134"/>
                </a:lnTo>
                <a:lnTo>
                  <a:pt x="434" y="137"/>
                </a:lnTo>
                <a:lnTo>
                  <a:pt x="447" y="139"/>
                </a:lnTo>
                <a:lnTo>
                  <a:pt x="469" y="146"/>
                </a:lnTo>
                <a:lnTo>
                  <a:pt x="492" y="152"/>
                </a:lnTo>
                <a:lnTo>
                  <a:pt x="514" y="162"/>
                </a:lnTo>
                <a:lnTo>
                  <a:pt x="527" y="167"/>
                </a:lnTo>
                <a:lnTo>
                  <a:pt x="530" y="168"/>
                </a:lnTo>
                <a:lnTo>
                  <a:pt x="545" y="171"/>
                </a:lnTo>
                <a:lnTo>
                  <a:pt x="561" y="171"/>
                </a:lnTo>
                <a:lnTo>
                  <a:pt x="581" y="168"/>
                </a:lnTo>
                <a:lnTo>
                  <a:pt x="606" y="162"/>
                </a:lnTo>
                <a:lnTo>
                  <a:pt x="626" y="156"/>
                </a:lnTo>
                <a:lnTo>
                  <a:pt x="644" y="154"/>
                </a:lnTo>
                <a:lnTo>
                  <a:pt x="662" y="151"/>
                </a:lnTo>
                <a:lnTo>
                  <a:pt x="727" y="144"/>
                </a:lnTo>
                <a:lnTo>
                  <a:pt x="792" y="138"/>
                </a:lnTo>
                <a:lnTo>
                  <a:pt x="811" y="135"/>
                </a:lnTo>
                <a:lnTo>
                  <a:pt x="830" y="131"/>
                </a:lnTo>
                <a:lnTo>
                  <a:pt x="851" y="125"/>
                </a:lnTo>
                <a:lnTo>
                  <a:pt x="879" y="114"/>
                </a:lnTo>
                <a:lnTo>
                  <a:pt x="898" y="110"/>
                </a:lnTo>
                <a:lnTo>
                  <a:pt x="915" y="109"/>
                </a:lnTo>
                <a:lnTo>
                  <a:pt x="930" y="114"/>
                </a:lnTo>
                <a:lnTo>
                  <a:pt x="933" y="116"/>
                </a:lnTo>
                <a:lnTo>
                  <a:pt x="944" y="123"/>
                </a:lnTo>
                <a:lnTo>
                  <a:pt x="964" y="135"/>
                </a:lnTo>
                <a:lnTo>
                  <a:pt x="973" y="142"/>
                </a:lnTo>
                <a:lnTo>
                  <a:pt x="981" y="147"/>
                </a:lnTo>
                <a:lnTo>
                  <a:pt x="990" y="152"/>
                </a:lnTo>
                <a:lnTo>
                  <a:pt x="1000" y="159"/>
                </a:lnTo>
                <a:lnTo>
                  <a:pt x="1010" y="164"/>
                </a:lnTo>
                <a:lnTo>
                  <a:pt x="1019" y="169"/>
                </a:lnTo>
                <a:lnTo>
                  <a:pt x="1029" y="175"/>
                </a:lnTo>
                <a:lnTo>
                  <a:pt x="1040" y="180"/>
                </a:lnTo>
                <a:lnTo>
                  <a:pt x="1061" y="190"/>
                </a:lnTo>
                <a:lnTo>
                  <a:pt x="1070" y="196"/>
                </a:lnTo>
                <a:lnTo>
                  <a:pt x="1083" y="200"/>
                </a:lnTo>
                <a:lnTo>
                  <a:pt x="1093" y="206"/>
                </a:lnTo>
                <a:lnTo>
                  <a:pt x="1105" y="211"/>
                </a:lnTo>
                <a:lnTo>
                  <a:pt x="1117" y="215"/>
                </a:lnTo>
                <a:lnTo>
                  <a:pt x="1128" y="221"/>
                </a:lnTo>
                <a:lnTo>
                  <a:pt x="1152" y="226"/>
                </a:lnTo>
                <a:lnTo>
                  <a:pt x="1166" y="230"/>
                </a:lnTo>
                <a:lnTo>
                  <a:pt x="1170" y="230"/>
                </a:lnTo>
                <a:lnTo>
                  <a:pt x="1184" y="236"/>
                </a:lnTo>
                <a:lnTo>
                  <a:pt x="1197" y="244"/>
                </a:lnTo>
                <a:lnTo>
                  <a:pt x="1213" y="256"/>
                </a:lnTo>
                <a:lnTo>
                  <a:pt x="1232" y="272"/>
                </a:lnTo>
                <a:lnTo>
                  <a:pt x="1248" y="286"/>
                </a:lnTo>
                <a:lnTo>
                  <a:pt x="1266" y="298"/>
                </a:lnTo>
                <a:lnTo>
                  <a:pt x="1283" y="307"/>
                </a:lnTo>
                <a:lnTo>
                  <a:pt x="1302" y="318"/>
                </a:lnTo>
                <a:lnTo>
                  <a:pt x="1317" y="325"/>
                </a:lnTo>
                <a:lnTo>
                  <a:pt x="1331" y="332"/>
                </a:lnTo>
                <a:lnTo>
                  <a:pt x="1346" y="338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71" name="Freeform 369"/>
          <p:cNvSpPr>
            <a:spLocks/>
          </p:cNvSpPr>
          <p:nvPr/>
        </p:nvSpPr>
        <p:spPr bwMode="auto">
          <a:xfrm>
            <a:off x="2209800" y="1768801"/>
            <a:ext cx="2363788" cy="754063"/>
          </a:xfrm>
          <a:custGeom>
            <a:avLst/>
            <a:gdLst>
              <a:gd name="T0" fmla="*/ 92 w 1440"/>
              <a:gd name="T1" fmla="*/ 84 h 567"/>
              <a:gd name="T2" fmla="*/ 121 w 1440"/>
              <a:gd name="T3" fmla="*/ 76 h 567"/>
              <a:gd name="T4" fmla="*/ 154 w 1440"/>
              <a:gd name="T5" fmla="*/ 69 h 567"/>
              <a:gd name="T6" fmla="*/ 189 w 1440"/>
              <a:gd name="T7" fmla="*/ 56 h 567"/>
              <a:gd name="T8" fmla="*/ 226 w 1440"/>
              <a:gd name="T9" fmla="*/ 23 h 567"/>
              <a:gd name="T10" fmla="*/ 254 w 1440"/>
              <a:gd name="T11" fmla="*/ 5 h 567"/>
              <a:gd name="T12" fmla="*/ 272 w 1440"/>
              <a:gd name="T13" fmla="*/ 1 h 567"/>
              <a:gd name="T14" fmla="*/ 309 w 1440"/>
              <a:gd name="T15" fmla="*/ 1 h 567"/>
              <a:gd name="T16" fmla="*/ 349 w 1440"/>
              <a:gd name="T17" fmla="*/ 0 h 567"/>
              <a:gd name="T18" fmla="*/ 388 w 1440"/>
              <a:gd name="T19" fmla="*/ 1 h 567"/>
              <a:gd name="T20" fmla="*/ 426 w 1440"/>
              <a:gd name="T21" fmla="*/ 6 h 567"/>
              <a:gd name="T22" fmla="*/ 465 w 1440"/>
              <a:gd name="T23" fmla="*/ 13 h 567"/>
              <a:gd name="T24" fmla="*/ 503 w 1440"/>
              <a:gd name="T25" fmla="*/ 22 h 567"/>
              <a:gd name="T26" fmla="*/ 542 w 1440"/>
              <a:gd name="T27" fmla="*/ 33 h 567"/>
              <a:gd name="T28" fmla="*/ 578 w 1440"/>
              <a:gd name="T29" fmla="*/ 48 h 567"/>
              <a:gd name="T30" fmla="*/ 614 w 1440"/>
              <a:gd name="T31" fmla="*/ 64 h 567"/>
              <a:gd name="T32" fmla="*/ 648 w 1440"/>
              <a:gd name="T33" fmla="*/ 80 h 567"/>
              <a:gd name="T34" fmla="*/ 663 w 1440"/>
              <a:gd name="T35" fmla="*/ 89 h 567"/>
              <a:gd name="T36" fmla="*/ 677 w 1440"/>
              <a:gd name="T37" fmla="*/ 120 h 567"/>
              <a:gd name="T38" fmla="*/ 688 w 1440"/>
              <a:gd name="T39" fmla="*/ 166 h 567"/>
              <a:gd name="T40" fmla="*/ 702 w 1440"/>
              <a:gd name="T41" fmla="*/ 199 h 567"/>
              <a:gd name="T42" fmla="*/ 766 w 1440"/>
              <a:gd name="T43" fmla="*/ 322 h 567"/>
              <a:gd name="T44" fmla="*/ 779 w 1440"/>
              <a:gd name="T45" fmla="*/ 354 h 567"/>
              <a:gd name="T46" fmla="*/ 795 w 1440"/>
              <a:gd name="T47" fmla="*/ 392 h 567"/>
              <a:gd name="T48" fmla="*/ 815 w 1440"/>
              <a:gd name="T49" fmla="*/ 414 h 567"/>
              <a:gd name="T50" fmla="*/ 828 w 1440"/>
              <a:gd name="T51" fmla="*/ 426 h 567"/>
              <a:gd name="T52" fmla="*/ 861 w 1440"/>
              <a:gd name="T53" fmla="*/ 451 h 567"/>
              <a:gd name="T54" fmla="*/ 893 w 1440"/>
              <a:gd name="T55" fmla="*/ 472 h 567"/>
              <a:gd name="T56" fmla="*/ 924 w 1440"/>
              <a:gd name="T57" fmla="*/ 491 h 567"/>
              <a:gd name="T58" fmla="*/ 959 w 1440"/>
              <a:gd name="T59" fmla="*/ 508 h 567"/>
              <a:gd name="T60" fmla="*/ 995 w 1440"/>
              <a:gd name="T61" fmla="*/ 523 h 567"/>
              <a:gd name="T62" fmla="*/ 1032 w 1440"/>
              <a:gd name="T63" fmla="*/ 536 h 567"/>
              <a:gd name="T64" fmla="*/ 1069 w 1440"/>
              <a:gd name="T65" fmla="*/ 547 h 567"/>
              <a:gd name="T66" fmla="*/ 1109 w 1440"/>
              <a:gd name="T67" fmla="*/ 554 h 567"/>
              <a:gd name="T68" fmla="*/ 1152 w 1440"/>
              <a:gd name="T69" fmla="*/ 562 h 567"/>
              <a:gd name="T70" fmla="*/ 1170 w 1440"/>
              <a:gd name="T71" fmla="*/ 566 h 567"/>
              <a:gd name="T72" fmla="*/ 1197 w 1440"/>
              <a:gd name="T73" fmla="*/ 561 h 567"/>
              <a:gd name="T74" fmla="*/ 1232 w 1440"/>
              <a:gd name="T75" fmla="*/ 532 h 567"/>
              <a:gd name="T76" fmla="*/ 1266 w 1440"/>
              <a:gd name="T77" fmla="*/ 518 h 567"/>
              <a:gd name="T78" fmla="*/ 1302 w 1440"/>
              <a:gd name="T79" fmla="*/ 535 h 567"/>
              <a:gd name="T80" fmla="*/ 1331 w 1440"/>
              <a:gd name="T81" fmla="*/ 541 h 567"/>
              <a:gd name="T82" fmla="*/ 1440 w 1440"/>
              <a:gd name="T83" fmla="*/ 495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67">
                <a:moveTo>
                  <a:pt x="0" y="117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69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3"/>
                </a:lnTo>
                <a:lnTo>
                  <a:pt x="240" y="12"/>
                </a:lnTo>
                <a:lnTo>
                  <a:pt x="254" y="5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1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1"/>
                </a:lnTo>
                <a:lnTo>
                  <a:pt x="407" y="4"/>
                </a:lnTo>
                <a:lnTo>
                  <a:pt x="426" y="6"/>
                </a:lnTo>
                <a:lnTo>
                  <a:pt x="447" y="9"/>
                </a:lnTo>
                <a:lnTo>
                  <a:pt x="465" y="13"/>
                </a:lnTo>
                <a:lnTo>
                  <a:pt x="484" y="17"/>
                </a:lnTo>
                <a:lnTo>
                  <a:pt x="503" y="22"/>
                </a:lnTo>
                <a:lnTo>
                  <a:pt x="523" y="27"/>
                </a:lnTo>
                <a:lnTo>
                  <a:pt x="542" y="33"/>
                </a:lnTo>
                <a:lnTo>
                  <a:pt x="560" y="40"/>
                </a:lnTo>
                <a:lnTo>
                  <a:pt x="578" y="48"/>
                </a:lnTo>
                <a:lnTo>
                  <a:pt x="597" y="56"/>
                </a:lnTo>
                <a:lnTo>
                  <a:pt x="614" y="64"/>
                </a:lnTo>
                <a:lnTo>
                  <a:pt x="636" y="75"/>
                </a:lnTo>
                <a:lnTo>
                  <a:pt x="648" y="80"/>
                </a:lnTo>
                <a:lnTo>
                  <a:pt x="652" y="81"/>
                </a:lnTo>
                <a:lnTo>
                  <a:pt x="663" y="89"/>
                </a:lnTo>
                <a:lnTo>
                  <a:pt x="672" y="102"/>
                </a:lnTo>
                <a:lnTo>
                  <a:pt x="677" y="120"/>
                </a:lnTo>
                <a:lnTo>
                  <a:pt x="683" y="147"/>
                </a:lnTo>
                <a:lnTo>
                  <a:pt x="688" y="166"/>
                </a:lnTo>
                <a:lnTo>
                  <a:pt x="694" y="183"/>
                </a:lnTo>
                <a:lnTo>
                  <a:pt x="702" y="199"/>
                </a:lnTo>
                <a:lnTo>
                  <a:pt x="759" y="307"/>
                </a:lnTo>
                <a:lnTo>
                  <a:pt x="766" y="322"/>
                </a:lnTo>
                <a:lnTo>
                  <a:pt x="772" y="337"/>
                </a:lnTo>
                <a:lnTo>
                  <a:pt x="779" y="354"/>
                </a:lnTo>
                <a:lnTo>
                  <a:pt x="788" y="376"/>
                </a:lnTo>
                <a:lnTo>
                  <a:pt x="795" y="392"/>
                </a:lnTo>
                <a:lnTo>
                  <a:pt x="804" y="405"/>
                </a:lnTo>
                <a:lnTo>
                  <a:pt x="815" y="414"/>
                </a:lnTo>
                <a:lnTo>
                  <a:pt x="817" y="417"/>
                </a:lnTo>
                <a:lnTo>
                  <a:pt x="828" y="426"/>
                </a:lnTo>
                <a:lnTo>
                  <a:pt x="846" y="439"/>
                </a:lnTo>
                <a:lnTo>
                  <a:pt x="861" y="451"/>
                </a:lnTo>
                <a:lnTo>
                  <a:pt x="876" y="461"/>
                </a:lnTo>
                <a:lnTo>
                  <a:pt x="893" y="472"/>
                </a:lnTo>
                <a:lnTo>
                  <a:pt x="908" y="481"/>
                </a:lnTo>
                <a:lnTo>
                  <a:pt x="924" y="491"/>
                </a:lnTo>
                <a:lnTo>
                  <a:pt x="941" y="499"/>
                </a:lnTo>
                <a:lnTo>
                  <a:pt x="959" y="508"/>
                </a:lnTo>
                <a:lnTo>
                  <a:pt x="977" y="516"/>
                </a:lnTo>
                <a:lnTo>
                  <a:pt x="995" y="523"/>
                </a:lnTo>
                <a:lnTo>
                  <a:pt x="1013" y="529"/>
                </a:lnTo>
                <a:lnTo>
                  <a:pt x="1032" y="536"/>
                </a:lnTo>
                <a:lnTo>
                  <a:pt x="1050" y="541"/>
                </a:lnTo>
                <a:lnTo>
                  <a:pt x="1069" y="547"/>
                </a:lnTo>
                <a:lnTo>
                  <a:pt x="1090" y="550"/>
                </a:lnTo>
                <a:lnTo>
                  <a:pt x="1109" y="554"/>
                </a:lnTo>
                <a:lnTo>
                  <a:pt x="1128" y="558"/>
                </a:lnTo>
                <a:lnTo>
                  <a:pt x="1152" y="562"/>
                </a:lnTo>
                <a:lnTo>
                  <a:pt x="1166" y="566"/>
                </a:lnTo>
                <a:lnTo>
                  <a:pt x="1170" y="566"/>
                </a:lnTo>
                <a:lnTo>
                  <a:pt x="1184" y="567"/>
                </a:lnTo>
                <a:lnTo>
                  <a:pt x="1197" y="561"/>
                </a:lnTo>
                <a:lnTo>
                  <a:pt x="1213" y="550"/>
                </a:lnTo>
                <a:lnTo>
                  <a:pt x="1232" y="532"/>
                </a:lnTo>
                <a:lnTo>
                  <a:pt x="1248" y="522"/>
                </a:lnTo>
                <a:lnTo>
                  <a:pt x="1266" y="518"/>
                </a:lnTo>
                <a:lnTo>
                  <a:pt x="1283" y="523"/>
                </a:lnTo>
                <a:lnTo>
                  <a:pt x="1302" y="535"/>
                </a:lnTo>
                <a:lnTo>
                  <a:pt x="1317" y="540"/>
                </a:lnTo>
                <a:lnTo>
                  <a:pt x="1331" y="541"/>
                </a:lnTo>
                <a:lnTo>
                  <a:pt x="1346" y="537"/>
                </a:lnTo>
                <a:lnTo>
                  <a:pt x="1440" y="49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72" name="Freeform 370"/>
          <p:cNvSpPr>
            <a:spLocks/>
          </p:cNvSpPr>
          <p:nvPr/>
        </p:nvSpPr>
        <p:spPr bwMode="auto">
          <a:xfrm>
            <a:off x="2209800" y="1845001"/>
            <a:ext cx="2363788" cy="608013"/>
          </a:xfrm>
          <a:custGeom>
            <a:avLst/>
            <a:gdLst>
              <a:gd name="T0" fmla="*/ 92 w 1440"/>
              <a:gd name="T1" fmla="*/ 41 h 457"/>
              <a:gd name="T2" fmla="*/ 121 w 1440"/>
              <a:gd name="T3" fmla="*/ 38 h 457"/>
              <a:gd name="T4" fmla="*/ 154 w 1440"/>
              <a:gd name="T5" fmla="*/ 35 h 457"/>
              <a:gd name="T6" fmla="*/ 189 w 1440"/>
              <a:gd name="T7" fmla="*/ 28 h 457"/>
              <a:gd name="T8" fmla="*/ 226 w 1440"/>
              <a:gd name="T9" fmla="*/ 11 h 457"/>
              <a:gd name="T10" fmla="*/ 254 w 1440"/>
              <a:gd name="T11" fmla="*/ 2 h 457"/>
              <a:gd name="T12" fmla="*/ 272 w 1440"/>
              <a:gd name="T13" fmla="*/ 0 h 457"/>
              <a:gd name="T14" fmla="*/ 309 w 1440"/>
              <a:gd name="T15" fmla="*/ 0 h 457"/>
              <a:gd name="T16" fmla="*/ 345 w 1440"/>
              <a:gd name="T17" fmla="*/ 0 h 457"/>
              <a:gd name="T18" fmla="*/ 379 w 1440"/>
              <a:gd name="T19" fmla="*/ 2 h 457"/>
              <a:gd name="T20" fmla="*/ 415 w 1440"/>
              <a:gd name="T21" fmla="*/ 5 h 457"/>
              <a:gd name="T22" fmla="*/ 448 w 1440"/>
              <a:gd name="T23" fmla="*/ 11 h 457"/>
              <a:gd name="T24" fmla="*/ 484 w 1440"/>
              <a:gd name="T25" fmla="*/ 19 h 457"/>
              <a:gd name="T26" fmla="*/ 517 w 1440"/>
              <a:gd name="T27" fmla="*/ 30 h 457"/>
              <a:gd name="T28" fmla="*/ 552 w 1440"/>
              <a:gd name="T29" fmla="*/ 41 h 457"/>
              <a:gd name="T30" fmla="*/ 585 w 1440"/>
              <a:gd name="T31" fmla="*/ 55 h 457"/>
              <a:gd name="T32" fmla="*/ 619 w 1440"/>
              <a:gd name="T33" fmla="*/ 68 h 457"/>
              <a:gd name="T34" fmla="*/ 635 w 1440"/>
              <a:gd name="T35" fmla="*/ 77 h 457"/>
              <a:gd name="T36" fmla="*/ 654 w 1440"/>
              <a:gd name="T37" fmla="*/ 99 h 457"/>
              <a:gd name="T38" fmla="*/ 673 w 1440"/>
              <a:gd name="T39" fmla="*/ 131 h 457"/>
              <a:gd name="T40" fmla="*/ 694 w 1440"/>
              <a:gd name="T41" fmla="*/ 154 h 457"/>
              <a:gd name="T42" fmla="*/ 768 w 1440"/>
              <a:gd name="T43" fmla="*/ 232 h 457"/>
              <a:gd name="T44" fmla="*/ 789 w 1440"/>
              <a:gd name="T45" fmla="*/ 253 h 457"/>
              <a:gd name="T46" fmla="*/ 814 w 1440"/>
              <a:gd name="T47" fmla="*/ 276 h 457"/>
              <a:gd name="T48" fmla="*/ 835 w 1440"/>
              <a:gd name="T49" fmla="*/ 296 h 457"/>
              <a:gd name="T50" fmla="*/ 848 w 1440"/>
              <a:gd name="T51" fmla="*/ 308 h 457"/>
              <a:gd name="T52" fmla="*/ 877 w 1440"/>
              <a:gd name="T53" fmla="*/ 330 h 457"/>
              <a:gd name="T54" fmla="*/ 905 w 1440"/>
              <a:gd name="T55" fmla="*/ 348 h 457"/>
              <a:gd name="T56" fmla="*/ 934 w 1440"/>
              <a:gd name="T57" fmla="*/ 365 h 457"/>
              <a:gd name="T58" fmla="*/ 963 w 1440"/>
              <a:gd name="T59" fmla="*/ 382 h 457"/>
              <a:gd name="T60" fmla="*/ 993 w 1440"/>
              <a:gd name="T61" fmla="*/ 395 h 457"/>
              <a:gd name="T62" fmla="*/ 1025 w 1440"/>
              <a:gd name="T63" fmla="*/ 410 h 457"/>
              <a:gd name="T64" fmla="*/ 1059 w 1440"/>
              <a:gd name="T65" fmla="*/ 422 h 457"/>
              <a:gd name="T66" fmla="*/ 1093 w 1440"/>
              <a:gd name="T67" fmla="*/ 431 h 457"/>
              <a:gd name="T68" fmla="*/ 1128 w 1440"/>
              <a:gd name="T69" fmla="*/ 437 h 457"/>
              <a:gd name="T70" fmla="*/ 1170 w 1440"/>
              <a:gd name="T71" fmla="*/ 448 h 457"/>
              <a:gd name="T72" fmla="*/ 1197 w 1440"/>
              <a:gd name="T73" fmla="*/ 448 h 457"/>
              <a:gd name="T74" fmla="*/ 1232 w 1440"/>
              <a:gd name="T75" fmla="*/ 435 h 457"/>
              <a:gd name="T76" fmla="*/ 1266 w 1440"/>
              <a:gd name="T77" fmla="*/ 431 h 457"/>
              <a:gd name="T78" fmla="*/ 1302 w 1440"/>
              <a:gd name="T79" fmla="*/ 448 h 457"/>
              <a:gd name="T80" fmla="*/ 1331 w 1440"/>
              <a:gd name="T81" fmla="*/ 457 h 457"/>
              <a:gd name="T82" fmla="*/ 1440 w 1440"/>
              <a:gd name="T83" fmla="*/ 435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5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2"/>
                </a:lnTo>
                <a:lnTo>
                  <a:pt x="226" y="11"/>
                </a:lnTo>
                <a:lnTo>
                  <a:pt x="240" y="5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0"/>
                </a:lnTo>
                <a:lnTo>
                  <a:pt x="379" y="2"/>
                </a:lnTo>
                <a:lnTo>
                  <a:pt x="397" y="3"/>
                </a:lnTo>
                <a:lnTo>
                  <a:pt x="415" y="5"/>
                </a:lnTo>
                <a:lnTo>
                  <a:pt x="432" y="7"/>
                </a:lnTo>
                <a:lnTo>
                  <a:pt x="448" y="11"/>
                </a:lnTo>
                <a:lnTo>
                  <a:pt x="466" y="17"/>
                </a:lnTo>
                <a:lnTo>
                  <a:pt x="484" y="19"/>
                </a:lnTo>
                <a:lnTo>
                  <a:pt x="501" y="24"/>
                </a:lnTo>
                <a:lnTo>
                  <a:pt x="517" y="30"/>
                </a:lnTo>
                <a:lnTo>
                  <a:pt x="535" y="35"/>
                </a:lnTo>
                <a:lnTo>
                  <a:pt x="552" y="41"/>
                </a:lnTo>
                <a:lnTo>
                  <a:pt x="568" y="48"/>
                </a:lnTo>
                <a:lnTo>
                  <a:pt x="585" y="55"/>
                </a:lnTo>
                <a:lnTo>
                  <a:pt x="606" y="62"/>
                </a:lnTo>
                <a:lnTo>
                  <a:pt x="619" y="68"/>
                </a:lnTo>
                <a:lnTo>
                  <a:pt x="622" y="70"/>
                </a:lnTo>
                <a:lnTo>
                  <a:pt x="635" y="77"/>
                </a:lnTo>
                <a:lnTo>
                  <a:pt x="646" y="86"/>
                </a:lnTo>
                <a:lnTo>
                  <a:pt x="654" y="99"/>
                </a:lnTo>
                <a:lnTo>
                  <a:pt x="665" y="118"/>
                </a:lnTo>
                <a:lnTo>
                  <a:pt x="673" y="131"/>
                </a:lnTo>
                <a:lnTo>
                  <a:pt x="683" y="142"/>
                </a:lnTo>
                <a:lnTo>
                  <a:pt x="694" y="154"/>
                </a:lnTo>
                <a:lnTo>
                  <a:pt x="731" y="192"/>
                </a:lnTo>
                <a:lnTo>
                  <a:pt x="768" y="232"/>
                </a:lnTo>
                <a:lnTo>
                  <a:pt x="778" y="242"/>
                </a:lnTo>
                <a:lnTo>
                  <a:pt x="789" y="253"/>
                </a:lnTo>
                <a:lnTo>
                  <a:pt x="799" y="263"/>
                </a:lnTo>
                <a:lnTo>
                  <a:pt x="814" y="276"/>
                </a:lnTo>
                <a:lnTo>
                  <a:pt x="824" y="287"/>
                </a:lnTo>
                <a:lnTo>
                  <a:pt x="835" y="296"/>
                </a:lnTo>
                <a:lnTo>
                  <a:pt x="844" y="306"/>
                </a:lnTo>
                <a:lnTo>
                  <a:pt x="848" y="308"/>
                </a:lnTo>
                <a:lnTo>
                  <a:pt x="859" y="315"/>
                </a:lnTo>
                <a:lnTo>
                  <a:pt x="877" y="330"/>
                </a:lnTo>
                <a:lnTo>
                  <a:pt x="891" y="339"/>
                </a:lnTo>
                <a:lnTo>
                  <a:pt x="905" y="348"/>
                </a:lnTo>
                <a:lnTo>
                  <a:pt x="919" y="356"/>
                </a:lnTo>
                <a:lnTo>
                  <a:pt x="934" y="365"/>
                </a:lnTo>
                <a:lnTo>
                  <a:pt x="948" y="373"/>
                </a:lnTo>
                <a:lnTo>
                  <a:pt x="963" y="382"/>
                </a:lnTo>
                <a:lnTo>
                  <a:pt x="978" y="389"/>
                </a:lnTo>
                <a:lnTo>
                  <a:pt x="993" y="395"/>
                </a:lnTo>
                <a:lnTo>
                  <a:pt x="1010" y="403"/>
                </a:lnTo>
                <a:lnTo>
                  <a:pt x="1025" y="410"/>
                </a:lnTo>
                <a:lnTo>
                  <a:pt x="1042" y="416"/>
                </a:lnTo>
                <a:lnTo>
                  <a:pt x="1059" y="422"/>
                </a:lnTo>
                <a:lnTo>
                  <a:pt x="1076" y="427"/>
                </a:lnTo>
                <a:lnTo>
                  <a:pt x="1093" y="431"/>
                </a:lnTo>
                <a:lnTo>
                  <a:pt x="1110" y="435"/>
                </a:lnTo>
                <a:lnTo>
                  <a:pt x="1128" y="437"/>
                </a:lnTo>
                <a:lnTo>
                  <a:pt x="1152" y="444"/>
                </a:lnTo>
                <a:lnTo>
                  <a:pt x="1170" y="448"/>
                </a:lnTo>
                <a:lnTo>
                  <a:pt x="1184" y="450"/>
                </a:lnTo>
                <a:lnTo>
                  <a:pt x="1197" y="448"/>
                </a:lnTo>
                <a:lnTo>
                  <a:pt x="1213" y="443"/>
                </a:lnTo>
                <a:lnTo>
                  <a:pt x="1232" y="435"/>
                </a:lnTo>
                <a:lnTo>
                  <a:pt x="1248" y="430"/>
                </a:lnTo>
                <a:lnTo>
                  <a:pt x="1266" y="431"/>
                </a:lnTo>
                <a:lnTo>
                  <a:pt x="1283" y="437"/>
                </a:lnTo>
                <a:lnTo>
                  <a:pt x="1302" y="448"/>
                </a:lnTo>
                <a:lnTo>
                  <a:pt x="1317" y="454"/>
                </a:lnTo>
                <a:lnTo>
                  <a:pt x="1331" y="457"/>
                </a:lnTo>
                <a:lnTo>
                  <a:pt x="1346" y="456"/>
                </a:lnTo>
                <a:lnTo>
                  <a:pt x="1440" y="43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73" name="Freeform 371"/>
          <p:cNvSpPr>
            <a:spLocks/>
          </p:cNvSpPr>
          <p:nvPr/>
        </p:nvSpPr>
        <p:spPr bwMode="auto">
          <a:xfrm>
            <a:off x="2209800" y="1924376"/>
            <a:ext cx="2363788" cy="500063"/>
          </a:xfrm>
          <a:custGeom>
            <a:avLst/>
            <a:gdLst>
              <a:gd name="T0" fmla="*/ 309 w 1440"/>
              <a:gd name="T1" fmla="*/ 0 h 376"/>
              <a:gd name="T2" fmla="*/ 341 w 1440"/>
              <a:gd name="T3" fmla="*/ 0 h 376"/>
              <a:gd name="T4" fmla="*/ 371 w 1440"/>
              <a:gd name="T5" fmla="*/ 1 h 376"/>
              <a:gd name="T6" fmla="*/ 417 w 1440"/>
              <a:gd name="T7" fmla="*/ 7 h 376"/>
              <a:gd name="T8" fmla="*/ 448 w 1440"/>
              <a:gd name="T9" fmla="*/ 13 h 376"/>
              <a:gd name="T10" fmla="*/ 479 w 1440"/>
              <a:gd name="T11" fmla="*/ 19 h 376"/>
              <a:gd name="T12" fmla="*/ 509 w 1440"/>
              <a:gd name="T13" fmla="*/ 28 h 376"/>
              <a:gd name="T14" fmla="*/ 539 w 1440"/>
              <a:gd name="T15" fmla="*/ 39 h 376"/>
              <a:gd name="T16" fmla="*/ 577 w 1440"/>
              <a:gd name="T17" fmla="*/ 53 h 376"/>
              <a:gd name="T18" fmla="*/ 592 w 1440"/>
              <a:gd name="T19" fmla="*/ 60 h 376"/>
              <a:gd name="T20" fmla="*/ 618 w 1440"/>
              <a:gd name="T21" fmla="*/ 72 h 376"/>
              <a:gd name="T22" fmla="*/ 646 w 1440"/>
              <a:gd name="T23" fmla="*/ 90 h 376"/>
              <a:gd name="T24" fmla="*/ 670 w 1440"/>
              <a:gd name="T25" fmla="*/ 104 h 376"/>
              <a:gd name="T26" fmla="*/ 777 w 1440"/>
              <a:gd name="T27" fmla="*/ 157 h 376"/>
              <a:gd name="T28" fmla="*/ 804 w 1440"/>
              <a:gd name="T29" fmla="*/ 169 h 376"/>
              <a:gd name="T30" fmla="*/ 837 w 1440"/>
              <a:gd name="T31" fmla="*/ 178 h 376"/>
              <a:gd name="T32" fmla="*/ 864 w 1440"/>
              <a:gd name="T33" fmla="*/ 190 h 376"/>
              <a:gd name="T34" fmla="*/ 879 w 1440"/>
              <a:gd name="T35" fmla="*/ 199 h 376"/>
              <a:gd name="T36" fmla="*/ 908 w 1440"/>
              <a:gd name="T37" fmla="*/ 221 h 376"/>
              <a:gd name="T38" fmla="*/ 931 w 1440"/>
              <a:gd name="T39" fmla="*/ 237 h 376"/>
              <a:gd name="T40" fmla="*/ 982 w 1440"/>
              <a:gd name="T41" fmla="*/ 266 h 376"/>
              <a:gd name="T42" fmla="*/ 1024 w 1440"/>
              <a:gd name="T43" fmla="*/ 287 h 376"/>
              <a:gd name="T44" fmla="*/ 1053 w 1440"/>
              <a:gd name="T45" fmla="*/ 297 h 376"/>
              <a:gd name="T46" fmla="*/ 1083 w 1440"/>
              <a:gd name="T47" fmla="*/ 309 h 376"/>
              <a:gd name="T48" fmla="*/ 1113 w 1440"/>
              <a:gd name="T49" fmla="*/ 318 h 376"/>
              <a:gd name="T50" fmla="*/ 1152 w 1440"/>
              <a:gd name="T51" fmla="*/ 329 h 376"/>
              <a:gd name="T52" fmla="*/ 1170 w 1440"/>
              <a:gd name="T53" fmla="*/ 331 h 376"/>
              <a:gd name="T54" fmla="*/ 1197 w 1440"/>
              <a:gd name="T55" fmla="*/ 336 h 376"/>
              <a:gd name="T56" fmla="*/ 1232 w 1440"/>
              <a:gd name="T57" fmla="*/ 338 h 376"/>
              <a:gd name="T58" fmla="*/ 1266 w 1440"/>
              <a:gd name="T59" fmla="*/ 344 h 376"/>
              <a:gd name="T60" fmla="*/ 1302 w 1440"/>
              <a:gd name="T61" fmla="*/ 363 h 376"/>
              <a:gd name="T62" fmla="*/ 1331 w 1440"/>
              <a:gd name="T63" fmla="*/ 374 h 376"/>
              <a:gd name="T64" fmla="*/ 1440 w 1440"/>
              <a:gd name="T65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1"/>
                </a:lnTo>
                <a:lnTo>
                  <a:pt x="386" y="2"/>
                </a:lnTo>
                <a:lnTo>
                  <a:pt x="417" y="7"/>
                </a:lnTo>
                <a:lnTo>
                  <a:pt x="433" y="10"/>
                </a:lnTo>
                <a:lnTo>
                  <a:pt x="448" y="13"/>
                </a:lnTo>
                <a:lnTo>
                  <a:pt x="465" y="15"/>
                </a:lnTo>
                <a:lnTo>
                  <a:pt x="479" y="19"/>
                </a:lnTo>
                <a:lnTo>
                  <a:pt x="494" y="23"/>
                </a:lnTo>
                <a:lnTo>
                  <a:pt x="509" y="28"/>
                </a:lnTo>
                <a:lnTo>
                  <a:pt x="524" y="34"/>
                </a:lnTo>
                <a:lnTo>
                  <a:pt x="539" y="39"/>
                </a:lnTo>
                <a:lnTo>
                  <a:pt x="554" y="45"/>
                </a:lnTo>
                <a:lnTo>
                  <a:pt x="577" y="53"/>
                </a:lnTo>
                <a:lnTo>
                  <a:pt x="589" y="59"/>
                </a:lnTo>
                <a:lnTo>
                  <a:pt x="592" y="60"/>
                </a:lnTo>
                <a:lnTo>
                  <a:pt x="606" y="65"/>
                </a:lnTo>
                <a:lnTo>
                  <a:pt x="618" y="72"/>
                </a:lnTo>
                <a:lnTo>
                  <a:pt x="630" y="79"/>
                </a:lnTo>
                <a:lnTo>
                  <a:pt x="646" y="90"/>
                </a:lnTo>
                <a:lnTo>
                  <a:pt x="658" y="98"/>
                </a:lnTo>
                <a:lnTo>
                  <a:pt x="670" y="104"/>
                </a:lnTo>
                <a:lnTo>
                  <a:pt x="683" y="111"/>
                </a:lnTo>
                <a:lnTo>
                  <a:pt x="777" y="157"/>
                </a:lnTo>
                <a:lnTo>
                  <a:pt x="790" y="163"/>
                </a:lnTo>
                <a:lnTo>
                  <a:pt x="804" y="169"/>
                </a:lnTo>
                <a:lnTo>
                  <a:pt x="818" y="173"/>
                </a:lnTo>
                <a:lnTo>
                  <a:pt x="837" y="178"/>
                </a:lnTo>
                <a:lnTo>
                  <a:pt x="851" y="183"/>
                </a:lnTo>
                <a:lnTo>
                  <a:pt x="864" y="190"/>
                </a:lnTo>
                <a:lnTo>
                  <a:pt x="876" y="197"/>
                </a:lnTo>
                <a:lnTo>
                  <a:pt x="879" y="199"/>
                </a:lnTo>
                <a:lnTo>
                  <a:pt x="890" y="207"/>
                </a:lnTo>
                <a:lnTo>
                  <a:pt x="908" y="221"/>
                </a:lnTo>
                <a:lnTo>
                  <a:pt x="920" y="229"/>
                </a:lnTo>
                <a:lnTo>
                  <a:pt x="931" y="237"/>
                </a:lnTo>
                <a:lnTo>
                  <a:pt x="956" y="253"/>
                </a:lnTo>
                <a:lnTo>
                  <a:pt x="982" y="266"/>
                </a:lnTo>
                <a:lnTo>
                  <a:pt x="1010" y="280"/>
                </a:lnTo>
                <a:lnTo>
                  <a:pt x="1024" y="287"/>
                </a:lnTo>
                <a:lnTo>
                  <a:pt x="1039" y="293"/>
                </a:lnTo>
                <a:lnTo>
                  <a:pt x="1053" y="297"/>
                </a:lnTo>
                <a:lnTo>
                  <a:pt x="1068" y="304"/>
                </a:lnTo>
                <a:lnTo>
                  <a:pt x="1083" y="309"/>
                </a:lnTo>
                <a:lnTo>
                  <a:pt x="1098" y="313"/>
                </a:lnTo>
                <a:lnTo>
                  <a:pt x="1113" y="318"/>
                </a:lnTo>
                <a:lnTo>
                  <a:pt x="1128" y="322"/>
                </a:lnTo>
                <a:lnTo>
                  <a:pt x="1152" y="329"/>
                </a:lnTo>
                <a:lnTo>
                  <a:pt x="1166" y="331"/>
                </a:lnTo>
                <a:lnTo>
                  <a:pt x="1170" y="331"/>
                </a:lnTo>
                <a:lnTo>
                  <a:pt x="1184" y="335"/>
                </a:lnTo>
                <a:lnTo>
                  <a:pt x="1197" y="336"/>
                </a:lnTo>
                <a:lnTo>
                  <a:pt x="1213" y="338"/>
                </a:lnTo>
                <a:lnTo>
                  <a:pt x="1232" y="338"/>
                </a:lnTo>
                <a:lnTo>
                  <a:pt x="1248" y="339"/>
                </a:lnTo>
                <a:lnTo>
                  <a:pt x="1266" y="344"/>
                </a:lnTo>
                <a:lnTo>
                  <a:pt x="1283" y="352"/>
                </a:lnTo>
                <a:lnTo>
                  <a:pt x="1302" y="363"/>
                </a:lnTo>
                <a:lnTo>
                  <a:pt x="1317" y="371"/>
                </a:lnTo>
                <a:lnTo>
                  <a:pt x="1331" y="374"/>
                </a:lnTo>
                <a:lnTo>
                  <a:pt x="1346" y="376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74" name="Freeform 372"/>
          <p:cNvSpPr>
            <a:spLocks/>
          </p:cNvSpPr>
          <p:nvPr/>
        </p:nvSpPr>
        <p:spPr bwMode="auto">
          <a:xfrm>
            <a:off x="2209800" y="1924376"/>
            <a:ext cx="2363788" cy="500063"/>
          </a:xfrm>
          <a:custGeom>
            <a:avLst/>
            <a:gdLst>
              <a:gd name="T0" fmla="*/ 92 w 1440"/>
              <a:gd name="T1" fmla="*/ 14 h 376"/>
              <a:gd name="T2" fmla="*/ 121 w 1440"/>
              <a:gd name="T3" fmla="*/ 18 h 376"/>
              <a:gd name="T4" fmla="*/ 154 w 1440"/>
              <a:gd name="T5" fmla="*/ 19 h 376"/>
              <a:gd name="T6" fmla="*/ 189 w 1440"/>
              <a:gd name="T7" fmla="*/ 27 h 376"/>
              <a:gd name="T8" fmla="*/ 226 w 1440"/>
              <a:gd name="T9" fmla="*/ 43 h 376"/>
              <a:gd name="T10" fmla="*/ 254 w 1440"/>
              <a:gd name="T11" fmla="*/ 53 h 376"/>
              <a:gd name="T12" fmla="*/ 272 w 1440"/>
              <a:gd name="T13" fmla="*/ 55 h 376"/>
              <a:gd name="T14" fmla="*/ 309 w 1440"/>
              <a:gd name="T15" fmla="*/ 55 h 376"/>
              <a:gd name="T16" fmla="*/ 349 w 1440"/>
              <a:gd name="T17" fmla="*/ 59 h 376"/>
              <a:gd name="T18" fmla="*/ 377 w 1440"/>
              <a:gd name="T19" fmla="*/ 61 h 376"/>
              <a:gd name="T20" fmla="*/ 403 w 1440"/>
              <a:gd name="T21" fmla="*/ 65 h 376"/>
              <a:gd name="T22" fmla="*/ 430 w 1440"/>
              <a:gd name="T23" fmla="*/ 69 h 376"/>
              <a:gd name="T24" fmla="*/ 457 w 1440"/>
              <a:gd name="T25" fmla="*/ 77 h 376"/>
              <a:gd name="T26" fmla="*/ 484 w 1440"/>
              <a:gd name="T27" fmla="*/ 83 h 376"/>
              <a:gd name="T28" fmla="*/ 510 w 1440"/>
              <a:gd name="T29" fmla="*/ 91 h 376"/>
              <a:gd name="T30" fmla="*/ 545 w 1440"/>
              <a:gd name="T31" fmla="*/ 104 h 376"/>
              <a:gd name="T32" fmla="*/ 561 w 1440"/>
              <a:gd name="T33" fmla="*/ 110 h 376"/>
              <a:gd name="T34" fmla="*/ 590 w 1440"/>
              <a:gd name="T35" fmla="*/ 117 h 376"/>
              <a:gd name="T36" fmla="*/ 626 w 1440"/>
              <a:gd name="T37" fmla="*/ 121 h 376"/>
              <a:gd name="T38" fmla="*/ 658 w 1440"/>
              <a:gd name="T39" fmla="*/ 125 h 376"/>
              <a:gd name="T40" fmla="*/ 730 w 1440"/>
              <a:gd name="T41" fmla="*/ 135 h 376"/>
              <a:gd name="T42" fmla="*/ 803 w 1440"/>
              <a:gd name="T43" fmla="*/ 144 h 376"/>
              <a:gd name="T44" fmla="*/ 836 w 1440"/>
              <a:gd name="T45" fmla="*/ 142 h 376"/>
              <a:gd name="T46" fmla="*/ 877 w 1440"/>
              <a:gd name="T47" fmla="*/ 140 h 376"/>
              <a:gd name="T48" fmla="*/ 905 w 1440"/>
              <a:gd name="T49" fmla="*/ 148 h 376"/>
              <a:gd name="T50" fmla="*/ 919 w 1440"/>
              <a:gd name="T51" fmla="*/ 158 h 376"/>
              <a:gd name="T52" fmla="*/ 948 w 1440"/>
              <a:gd name="T53" fmla="*/ 178 h 376"/>
              <a:gd name="T54" fmla="*/ 968 w 1440"/>
              <a:gd name="T55" fmla="*/ 192 h 376"/>
              <a:gd name="T56" fmla="*/ 990 w 1440"/>
              <a:gd name="T57" fmla="*/ 205 h 376"/>
              <a:gd name="T58" fmla="*/ 1014 w 1440"/>
              <a:gd name="T59" fmla="*/ 217 h 376"/>
              <a:gd name="T60" fmla="*/ 1050 w 1440"/>
              <a:gd name="T61" fmla="*/ 235 h 376"/>
              <a:gd name="T62" fmla="*/ 1088 w 1440"/>
              <a:gd name="T63" fmla="*/ 251 h 376"/>
              <a:gd name="T64" fmla="*/ 1128 w 1440"/>
              <a:gd name="T65" fmla="*/ 264 h 376"/>
              <a:gd name="T66" fmla="*/ 1166 w 1440"/>
              <a:gd name="T67" fmla="*/ 275 h 376"/>
              <a:gd name="T68" fmla="*/ 1184 w 1440"/>
              <a:gd name="T69" fmla="*/ 280 h 376"/>
              <a:gd name="T70" fmla="*/ 1213 w 1440"/>
              <a:gd name="T71" fmla="*/ 292 h 376"/>
              <a:gd name="T72" fmla="*/ 1266 w 1440"/>
              <a:gd name="T73" fmla="*/ 317 h 376"/>
              <a:gd name="T74" fmla="*/ 1302 w 1440"/>
              <a:gd name="T75" fmla="*/ 336 h 376"/>
              <a:gd name="T76" fmla="*/ 1331 w 1440"/>
              <a:gd name="T77" fmla="*/ 351 h 376"/>
              <a:gd name="T78" fmla="*/ 1440 w 1440"/>
              <a:gd name="T79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92" y="14"/>
                </a:lnTo>
                <a:lnTo>
                  <a:pt x="106" y="15"/>
                </a:lnTo>
                <a:lnTo>
                  <a:pt x="121" y="18"/>
                </a:lnTo>
                <a:lnTo>
                  <a:pt x="135" y="19"/>
                </a:lnTo>
                <a:lnTo>
                  <a:pt x="154" y="19"/>
                </a:lnTo>
                <a:lnTo>
                  <a:pt x="172" y="22"/>
                </a:lnTo>
                <a:lnTo>
                  <a:pt x="189" y="27"/>
                </a:lnTo>
                <a:lnTo>
                  <a:pt x="207" y="34"/>
                </a:lnTo>
                <a:lnTo>
                  <a:pt x="226" y="43"/>
                </a:lnTo>
                <a:lnTo>
                  <a:pt x="240" y="51"/>
                </a:lnTo>
                <a:lnTo>
                  <a:pt x="254" y="53"/>
                </a:lnTo>
                <a:lnTo>
                  <a:pt x="269" y="55"/>
                </a:lnTo>
                <a:lnTo>
                  <a:pt x="272" y="55"/>
                </a:lnTo>
                <a:lnTo>
                  <a:pt x="285" y="55"/>
                </a:lnTo>
                <a:lnTo>
                  <a:pt x="309" y="55"/>
                </a:lnTo>
                <a:lnTo>
                  <a:pt x="337" y="57"/>
                </a:lnTo>
                <a:lnTo>
                  <a:pt x="349" y="59"/>
                </a:lnTo>
                <a:lnTo>
                  <a:pt x="363" y="60"/>
                </a:lnTo>
                <a:lnTo>
                  <a:pt x="377" y="61"/>
                </a:lnTo>
                <a:lnTo>
                  <a:pt x="389" y="62"/>
                </a:lnTo>
                <a:lnTo>
                  <a:pt x="403" y="65"/>
                </a:lnTo>
                <a:lnTo>
                  <a:pt x="417" y="68"/>
                </a:lnTo>
                <a:lnTo>
                  <a:pt x="430" y="69"/>
                </a:lnTo>
                <a:lnTo>
                  <a:pt x="443" y="73"/>
                </a:lnTo>
                <a:lnTo>
                  <a:pt x="457" y="77"/>
                </a:lnTo>
                <a:lnTo>
                  <a:pt x="470" y="79"/>
                </a:lnTo>
                <a:lnTo>
                  <a:pt x="484" y="83"/>
                </a:lnTo>
                <a:lnTo>
                  <a:pt x="497" y="87"/>
                </a:lnTo>
                <a:lnTo>
                  <a:pt x="510" y="91"/>
                </a:lnTo>
                <a:lnTo>
                  <a:pt x="523" y="95"/>
                </a:lnTo>
                <a:lnTo>
                  <a:pt x="545" y="104"/>
                </a:lnTo>
                <a:lnTo>
                  <a:pt x="559" y="108"/>
                </a:lnTo>
                <a:lnTo>
                  <a:pt x="561" y="110"/>
                </a:lnTo>
                <a:lnTo>
                  <a:pt x="575" y="115"/>
                </a:lnTo>
                <a:lnTo>
                  <a:pt x="590" y="117"/>
                </a:lnTo>
                <a:lnTo>
                  <a:pt x="606" y="119"/>
                </a:lnTo>
                <a:lnTo>
                  <a:pt x="626" y="121"/>
                </a:lnTo>
                <a:lnTo>
                  <a:pt x="641" y="123"/>
                </a:lnTo>
                <a:lnTo>
                  <a:pt x="658" y="125"/>
                </a:lnTo>
                <a:lnTo>
                  <a:pt x="673" y="127"/>
                </a:lnTo>
                <a:lnTo>
                  <a:pt x="730" y="135"/>
                </a:lnTo>
                <a:lnTo>
                  <a:pt x="786" y="142"/>
                </a:lnTo>
                <a:lnTo>
                  <a:pt x="803" y="144"/>
                </a:lnTo>
                <a:lnTo>
                  <a:pt x="819" y="144"/>
                </a:lnTo>
                <a:lnTo>
                  <a:pt x="836" y="142"/>
                </a:lnTo>
                <a:lnTo>
                  <a:pt x="861" y="140"/>
                </a:lnTo>
                <a:lnTo>
                  <a:pt x="877" y="140"/>
                </a:lnTo>
                <a:lnTo>
                  <a:pt x="893" y="142"/>
                </a:lnTo>
                <a:lnTo>
                  <a:pt x="905" y="148"/>
                </a:lnTo>
                <a:lnTo>
                  <a:pt x="908" y="150"/>
                </a:lnTo>
                <a:lnTo>
                  <a:pt x="919" y="158"/>
                </a:lnTo>
                <a:lnTo>
                  <a:pt x="938" y="171"/>
                </a:lnTo>
                <a:lnTo>
                  <a:pt x="948" y="178"/>
                </a:lnTo>
                <a:lnTo>
                  <a:pt x="959" y="184"/>
                </a:lnTo>
                <a:lnTo>
                  <a:pt x="968" y="192"/>
                </a:lnTo>
                <a:lnTo>
                  <a:pt x="981" y="199"/>
                </a:lnTo>
                <a:lnTo>
                  <a:pt x="990" y="205"/>
                </a:lnTo>
                <a:lnTo>
                  <a:pt x="1001" y="211"/>
                </a:lnTo>
                <a:lnTo>
                  <a:pt x="1014" y="217"/>
                </a:lnTo>
                <a:lnTo>
                  <a:pt x="1025" y="222"/>
                </a:lnTo>
                <a:lnTo>
                  <a:pt x="1050" y="235"/>
                </a:lnTo>
                <a:lnTo>
                  <a:pt x="1075" y="246"/>
                </a:lnTo>
                <a:lnTo>
                  <a:pt x="1088" y="251"/>
                </a:lnTo>
                <a:lnTo>
                  <a:pt x="1115" y="260"/>
                </a:lnTo>
                <a:lnTo>
                  <a:pt x="1128" y="264"/>
                </a:lnTo>
                <a:lnTo>
                  <a:pt x="1152" y="272"/>
                </a:lnTo>
                <a:lnTo>
                  <a:pt x="1166" y="275"/>
                </a:lnTo>
                <a:lnTo>
                  <a:pt x="1170" y="276"/>
                </a:lnTo>
                <a:lnTo>
                  <a:pt x="1184" y="280"/>
                </a:lnTo>
                <a:lnTo>
                  <a:pt x="1197" y="285"/>
                </a:lnTo>
                <a:lnTo>
                  <a:pt x="1213" y="292"/>
                </a:lnTo>
                <a:lnTo>
                  <a:pt x="1232" y="301"/>
                </a:lnTo>
                <a:lnTo>
                  <a:pt x="1266" y="317"/>
                </a:lnTo>
                <a:lnTo>
                  <a:pt x="1283" y="326"/>
                </a:lnTo>
                <a:lnTo>
                  <a:pt x="1302" y="336"/>
                </a:lnTo>
                <a:lnTo>
                  <a:pt x="1317" y="344"/>
                </a:lnTo>
                <a:lnTo>
                  <a:pt x="1331" y="351"/>
                </a:lnTo>
                <a:lnTo>
                  <a:pt x="1346" y="355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75" name="Freeform 373"/>
          <p:cNvSpPr>
            <a:spLocks/>
          </p:cNvSpPr>
          <p:nvPr/>
        </p:nvSpPr>
        <p:spPr bwMode="auto">
          <a:xfrm>
            <a:off x="2209800" y="1924376"/>
            <a:ext cx="2363788" cy="500063"/>
          </a:xfrm>
          <a:custGeom>
            <a:avLst/>
            <a:gdLst>
              <a:gd name="T0" fmla="*/ 92 w 1440"/>
              <a:gd name="T1" fmla="*/ 30 h 376"/>
              <a:gd name="T2" fmla="*/ 121 w 1440"/>
              <a:gd name="T3" fmla="*/ 39 h 376"/>
              <a:gd name="T4" fmla="*/ 154 w 1440"/>
              <a:gd name="T5" fmla="*/ 44 h 376"/>
              <a:gd name="T6" fmla="*/ 189 w 1440"/>
              <a:gd name="T7" fmla="*/ 57 h 376"/>
              <a:gd name="T8" fmla="*/ 226 w 1440"/>
              <a:gd name="T9" fmla="*/ 90 h 376"/>
              <a:gd name="T10" fmla="*/ 254 w 1440"/>
              <a:gd name="T11" fmla="*/ 110 h 376"/>
              <a:gd name="T12" fmla="*/ 272 w 1440"/>
              <a:gd name="T13" fmla="*/ 112 h 376"/>
              <a:gd name="T14" fmla="*/ 309 w 1440"/>
              <a:gd name="T15" fmla="*/ 114 h 376"/>
              <a:gd name="T16" fmla="*/ 332 w 1440"/>
              <a:gd name="T17" fmla="*/ 116 h 376"/>
              <a:gd name="T18" fmla="*/ 354 w 1440"/>
              <a:gd name="T19" fmla="*/ 119 h 376"/>
              <a:gd name="T20" fmla="*/ 378 w 1440"/>
              <a:gd name="T21" fmla="*/ 124 h 376"/>
              <a:gd name="T22" fmla="*/ 400 w 1440"/>
              <a:gd name="T23" fmla="*/ 127 h 376"/>
              <a:gd name="T24" fmla="*/ 423 w 1440"/>
              <a:gd name="T25" fmla="*/ 132 h 376"/>
              <a:gd name="T26" fmla="*/ 445 w 1440"/>
              <a:gd name="T27" fmla="*/ 136 h 376"/>
              <a:gd name="T28" fmla="*/ 469 w 1440"/>
              <a:gd name="T29" fmla="*/ 142 h 376"/>
              <a:gd name="T30" fmla="*/ 492 w 1440"/>
              <a:gd name="T31" fmla="*/ 148 h 376"/>
              <a:gd name="T32" fmla="*/ 527 w 1440"/>
              <a:gd name="T33" fmla="*/ 162 h 376"/>
              <a:gd name="T34" fmla="*/ 545 w 1440"/>
              <a:gd name="T35" fmla="*/ 166 h 376"/>
              <a:gd name="T36" fmla="*/ 581 w 1440"/>
              <a:gd name="T37" fmla="*/ 162 h 376"/>
              <a:gd name="T38" fmla="*/ 626 w 1440"/>
              <a:gd name="T39" fmla="*/ 150 h 376"/>
              <a:gd name="T40" fmla="*/ 663 w 1440"/>
              <a:gd name="T41" fmla="*/ 144 h 376"/>
              <a:gd name="T42" fmla="*/ 795 w 1440"/>
              <a:gd name="T43" fmla="*/ 129 h 376"/>
              <a:gd name="T44" fmla="*/ 833 w 1440"/>
              <a:gd name="T45" fmla="*/ 121 h 376"/>
              <a:gd name="T46" fmla="*/ 883 w 1440"/>
              <a:gd name="T47" fmla="*/ 104 h 376"/>
              <a:gd name="T48" fmla="*/ 920 w 1440"/>
              <a:gd name="T49" fmla="*/ 98 h 376"/>
              <a:gd name="T50" fmla="*/ 935 w 1440"/>
              <a:gd name="T51" fmla="*/ 104 h 376"/>
              <a:gd name="T52" fmla="*/ 966 w 1440"/>
              <a:gd name="T53" fmla="*/ 125 h 376"/>
              <a:gd name="T54" fmla="*/ 985 w 1440"/>
              <a:gd name="T55" fmla="*/ 136 h 376"/>
              <a:gd name="T56" fmla="*/ 1003 w 1440"/>
              <a:gd name="T57" fmla="*/ 148 h 376"/>
              <a:gd name="T58" fmla="*/ 1022 w 1440"/>
              <a:gd name="T59" fmla="*/ 158 h 376"/>
              <a:gd name="T60" fmla="*/ 1040 w 1440"/>
              <a:gd name="T61" fmla="*/ 170 h 376"/>
              <a:gd name="T62" fmla="*/ 1061 w 1440"/>
              <a:gd name="T63" fmla="*/ 180 h 376"/>
              <a:gd name="T64" fmla="*/ 1094 w 1440"/>
              <a:gd name="T65" fmla="*/ 197 h 376"/>
              <a:gd name="T66" fmla="*/ 1117 w 1440"/>
              <a:gd name="T67" fmla="*/ 207 h 376"/>
              <a:gd name="T68" fmla="*/ 1152 w 1440"/>
              <a:gd name="T69" fmla="*/ 218 h 376"/>
              <a:gd name="T70" fmla="*/ 1170 w 1440"/>
              <a:gd name="T71" fmla="*/ 222 h 376"/>
              <a:gd name="T72" fmla="*/ 1197 w 1440"/>
              <a:gd name="T73" fmla="*/ 238 h 376"/>
              <a:gd name="T74" fmla="*/ 1232 w 1440"/>
              <a:gd name="T75" fmla="*/ 267 h 376"/>
              <a:gd name="T76" fmla="*/ 1266 w 1440"/>
              <a:gd name="T77" fmla="*/ 293 h 376"/>
              <a:gd name="T78" fmla="*/ 1302 w 1440"/>
              <a:gd name="T79" fmla="*/ 314 h 376"/>
              <a:gd name="T80" fmla="*/ 1331 w 1440"/>
              <a:gd name="T81" fmla="*/ 330 h 376"/>
              <a:gd name="T82" fmla="*/ 1440 w 1440"/>
              <a:gd name="T83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376">
                <a:moveTo>
                  <a:pt x="0" y="0"/>
                </a:moveTo>
                <a:lnTo>
                  <a:pt x="92" y="30"/>
                </a:lnTo>
                <a:lnTo>
                  <a:pt x="106" y="35"/>
                </a:lnTo>
                <a:lnTo>
                  <a:pt x="121" y="39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7"/>
                </a:lnTo>
                <a:lnTo>
                  <a:pt x="207" y="72"/>
                </a:lnTo>
                <a:lnTo>
                  <a:pt x="226" y="90"/>
                </a:lnTo>
                <a:lnTo>
                  <a:pt x="240" y="102"/>
                </a:lnTo>
                <a:lnTo>
                  <a:pt x="254" y="110"/>
                </a:lnTo>
                <a:lnTo>
                  <a:pt x="269" y="112"/>
                </a:lnTo>
                <a:lnTo>
                  <a:pt x="272" y="112"/>
                </a:lnTo>
                <a:lnTo>
                  <a:pt x="285" y="114"/>
                </a:lnTo>
                <a:lnTo>
                  <a:pt x="309" y="114"/>
                </a:lnTo>
                <a:lnTo>
                  <a:pt x="320" y="115"/>
                </a:lnTo>
                <a:lnTo>
                  <a:pt x="332" y="116"/>
                </a:lnTo>
                <a:lnTo>
                  <a:pt x="345" y="117"/>
                </a:lnTo>
                <a:lnTo>
                  <a:pt x="354" y="119"/>
                </a:lnTo>
                <a:lnTo>
                  <a:pt x="365" y="121"/>
                </a:lnTo>
                <a:lnTo>
                  <a:pt x="378" y="124"/>
                </a:lnTo>
                <a:lnTo>
                  <a:pt x="389" y="125"/>
                </a:lnTo>
                <a:lnTo>
                  <a:pt x="400" y="127"/>
                </a:lnTo>
                <a:lnTo>
                  <a:pt x="411" y="129"/>
                </a:lnTo>
                <a:lnTo>
                  <a:pt x="423" y="132"/>
                </a:lnTo>
                <a:lnTo>
                  <a:pt x="434" y="135"/>
                </a:lnTo>
                <a:lnTo>
                  <a:pt x="445" y="136"/>
                </a:lnTo>
                <a:lnTo>
                  <a:pt x="457" y="138"/>
                </a:lnTo>
                <a:lnTo>
                  <a:pt x="469" y="142"/>
                </a:lnTo>
                <a:lnTo>
                  <a:pt x="480" y="144"/>
                </a:lnTo>
                <a:lnTo>
                  <a:pt x="492" y="148"/>
                </a:lnTo>
                <a:lnTo>
                  <a:pt x="514" y="157"/>
                </a:lnTo>
                <a:lnTo>
                  <a:pt x="527" y="162"/>
                </a:lnTo>
                <a:lnTo>
                  <a:pt x="530" y="163"/>
                </a:lnTo>
                <a:lnTo>
                  <a:pt x="545" y="166"/>
                </a:lnTo>
                <a:lnTo>
                  <a:pt x="561" y="166"/>
                </a:lnTo>
                <a:lnTo>
                  <a:pt x="581" y="162"/>
                </a:lnTo>
                <a:lnTo>
                  <a:pt x="606" y="156"/>
                </a:lnTo>
                <a:lnTo>
                  <a:pt x="626" y="150"/>
                </a:lnTo>
                <a:lnTo>
                  <a:pt x="644" y="148"/>
                </a:lnTo>
                <a:lnTo>
                  <a:pt x="663" y="144"/>
                </a:lnTo>
                <a:lnTo>
                  <a:pt x="728" y="137"/>
                </a:lnTo>
                <a:lnTo>
                  <a:pt x="795" y="129"/>
                </a:lnTo>
                <a:lnTo>
                  <a:pt x="814" y="127"/>
                </a:lnTo>
                <a:lnTo>
                  <a:pt x="833" y="121"/>
                </a:lnTo>
                <a:lnTo>
                  <a:pt x="854" y="115"/>
                </a:lnTo>
                <a:lnTo>
                  <a:pt x="883" y="104"/>
                </a:lnTo>
                <a:lnTo>
                  <a:pt x="902" y="99"/>
                </a:lnTo>
                <a:lnTo>
                  <a:pt x="920" y="98"/>
                </a:lnTo>
                <a:lnTo>
                  <a:pt x="934" y="102"/>
                </a:lnTo>
                <a:lnTo>
                  <a:pt x="935" y="104"/>
                </a:lnTo>
                <a:lnTo>
                  <a:pt x="948" y="112"/>
                </a:lnTo>
                <a:lnTo>
                  <a:pt x="966" y="125"/>
                </a:lnTo>
                <a:lnTo>
                  <a:pt x="975" y="131"/>
                </a:lnTo>
                <a:lnTo>
                  <a:pt x="985" y="136"/>
                </a:lnTo>
                <a:lnTo>
                  <a:pt x="993" y="142"/>
                </a:lnTo>
                <a:lnTo>
                  <a:pt x="1003" y="148"/>
                </a:lnTo>
                <a:lnTo>
                  <a:pt x="1013" y="153"/>
                </a:lnTo>
                <a:lnTo>
                  <a:pt x="1022" y="158"/>
                </a:lnTo>
                <a:lnTo>
                  <a:pt x="1032" y="165"/>
                </a:lnTo>
                <a:lnTo>
                  <a:pt x="1040" y="170"/>
                </a:lnTo>
                <a:lnTo>
                  <a:pt x="1051" y="175"/>
                </a:lnTo>
                <a:lnTo>
                  <a:pt x="1061" y="180"/>
                </a:lnTo>
                <a:lnTo>
                  <a:pt x="1083" y="191"/>
                </a:lnTo>
                <a:lnTo>
                  <a:pt x="1094" y="197"/>
                </a:lnTo>
                <a:lnTo>
                  <a:pt x="1105" y="201"/>
                </a:lnTo>
                <a:lnTo>
                  <a:pt x="1117" y="207"/>
                </a:lnTo>
                <a:lnTo>
                  <a:pt x="1128" y="212"/>
                </a:lnTo>
                <a:lnTo>
                  <a:pt x="1152" y="218"/>
                </a:lnTo>
                <a:lnTo>
                  <a:pt x="1166" y="222"/>
                </a:lnTo>
                <a:lnTo>
                  <a:pt x="1170" y="222"/>
                </a:lnTo>
                <a:lnTo>
                  <a:pt x="1184" y="229"/>
                </a:lnTo>
                <a:lnTo>
                  <a:pt x="1197" y="238"/>
                </a:lnTo>
                <a:lnTo>
                  <a:pt x="1213" y="250"/>
                </a:lnTo>
                <a:lnTo>
                  <a:pt x="1232" y="267"/>
                </a:lnTo>
                <a:lnTo>
                  <a:pt x="1248" y="281"/>
                </a:lnTo>
                <a:lnTo>
                  <a:pt x="1266" y="293"/>
                </a:lnTo>
                <a:lnTo>
                  <a:pt x="1283" y="304"/>
                </a:lnTo>
                <a:lnTo>
                  <a:pt x="1302" y="314"/>
                </a:lnTo>
                <a:lnTo>
                  <a:pt x="1317" y="322"/>
                </a:lnTo>
                <a:lnTo>
                  <a:pt x="1331" y="330"/>
                </a:lnTo>
                <a:lnTo>
                  <a:pt x="1346" y="336"/>
                </a:lnTo>
                <a:lnTo>
                  <a:pt x="1440" y="3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76" name="Freeform 374"/>
          <p:cNvSpPr>
            <a:spLocks/>
          </p:cNvSpPr>
          <p:nvPr/>
        </p:nvSpPr>
        <p:spPr bwMode="auto">
          <a:xfrm>
            <a:off x="2209800" y="1775151"/>
            <a:ext cx="2363788" cy="742950"/>
          </a:xfrm>
          <a:custGeom>
            <a:avLst/>
            <a:gdLst>
              <a:gd name="T0" fmla="*/ 92 w 1440"/>
              <a:gd name="T1" fmla="*/ 84 h 559"/>
              <a:gd name="T2" fmla="*/ 121 w 1440"/>
              <a:gd name="T3" fmla="*/ 76 h 559"/>
              <a:gd name="T4" fmla="*/ 154 w 1440"/>
              <a:gd name="T5" fmla="*/ 70 h 559"/>
              <a:gd name="T6" fmla="*/ 189 w 1440"/>
              <a:gd name="T7" fmla="*/ 55 h 559"/>
              <a:gd name="T8" fmla="*/ 226 w 1440"/>
              <a:gd name="T9" fmla="*/ 25 h 559"/>
              <a:gd name="T10" fmla="*/ 254 w 1440"/>
              <a:gd name="T11" fmla="*/ 5 h 559"/>
              <a:gd name="T12" fmla="*/ 272 w 1440"/>
              <a:gd name="T13" fmla="*/ 1 h 559"/>
              <a:gd name="T14" fmla="*/ 309 w 1440"/>
              <a:gd name="T15" fmla="*/ 1 h 559"/>
              <a:gd name="T16" fmla="*/ 348 w 1440"/>
              <a:gd name="T17" fmla="*/ 0 h 559"/>
              <a:gd name="T18" fmla="*/ 388 w 1440"/>
              <a:gd name="T19" fmla="*/ 1 h 559"/>
              <a:gd name="T20" fmla="*/ 426 w 1440"/>
              <a:gd name="T21" fmla="*/ 5 h 559"/>
              <a:gd name="T22" fmla="*/ 465 w 1440"/>
              <a:gd name="T23" fmla="*/ 11 h 559"/>
              <a:gd name="T24" fmla="*/ 503 w 1440"/>
              <a:gd name="T25" fmla="*/ 20 h 559"/>
              <a:gd name="T26" fmla="*/ 541 w 1440"/>
              <a:gd name="T27" fmla="*/ 32 h 559"/>
              <a:gd name="T28" fmla="*/ 578 w 1440"/>
              <a:gd name="T29" fmla="*/ 45 h 559"/>
              <a:gd name="T30" fmla="*/ 614 w 1440"/>
              <a:gd name="T31" fmla="*/ 60 h 559"/>
              <a:gd name="T32" fmla="*/ 648 w 1440"/>
              <a:gd name="T33" fmla="*/ 75 h 559"/>
              <a:gd name="T34" fmla="*/ 663 w 1440"/>
              <a:gd name="T35" fmla="*/ 84 h 559"/>
              <a:gd name="T36" fmla="*/ 677 w 1440"/>
              <a:gd name="T37" fmla="*/ 115 h 559"/>
              <a:gd name="T38" fmla="*/ 688 w 1440"/>
              <a:gd name="T39" fmla="*/ 159 h 559"/>
              <a:gd name="T40" fmla="*/ 702 w 1440"/>
              <a:gd name="T41" fmla="*/ 191 h 559"/>
              <a:gd name="T42" fmla="*/ 760 w 1440"/>
              <a:gd name="T43" fmla="*/ 298 h 559"/>
              <a:gd name="T44" fmla="*/ 775 w 1440"/>
              <a:gd name="T45" fmla="*/ 327 h 559"/>
              <a:gd name="T46" fmla="*/ 792 w 1440"/>
              <a:gd name="T47" fmla="*/ 366 h 559"/>
              <a:gd name="T48" fmla="*/ 808 w 1440"/>
              <a:gd name="T49" fmla="*/ 393 h 559"/>
              <a:gd name="T50" fmla="*/ 821 w 1440"/>
              <a:gd name="T51" fmla="*/ 405 h 559"/>
              <a:gd name="T52" fmla="*/ 850 w 1440"/>
              <a:gd name="T53" fmla="*/ 427 h 559"/>
              <a:gd name="T54" fmla="*/ 880 w 1440"/>
              <a:gd name="T55" fmla="*/ 448 h 559"/>
              <a:gd name="T56" fmla="*/ 927 w 1440"/>
              <a:gd name="T57" fmla="*/ 480 h 559"/>
              <a:gd name="T58" fmla="*/ 960 w 1440"/>
              <a:gd name="T59" fmla="*/ 497 h 559"/>
              <a:gd name="T60" fmla="*/ 996 w 1440"/>
              <a:gd name="T61" fmla="*/ 511 h 559"/>
              <a:gd name="T62" fmla="*/ 1032 w 1440"/>
              <a:gd name="T63" fmla="*/ 526 h 559"/>
              <a:gd name="T64" fmla="*/ 1070 w 1440"/>
              <a:gd name="T65" fmla="*/ 536 h 559"/>
              <a:gd name="T66" fmla="*/ 1109 w 1440"/>
              <a:gd name="T67" fmla="*/ 545 h 559"/>
              <a:gd name="T68" fmla="*/ 1152 w 1440"/>
              <a:gd name="T69" fmla="*/ 555 h 559"/>
              <a:gd name="T70" fmla="*/ 1170 w 1440"/>
              <a:gd name="T71" fmla="*/ 557 h 559"/>
              <a:gd name="T72" fmla="*/ 1197 w 1440"/>
              <a:gd name="T73" fmla="*/ 555 h 559"/>
              <a:gd name="T74" fmla="*/ 1232 w 1440"/>
              <a:gd name="T75" fmla="*/ 526 h 559"/>
              <a:gd name="T76" fmla="*/ 1266 w 1440"/>
              <a:gd name="T77" fmla="*/ 513 h 559"/>
              <a:gd name="T78" fmla="*/ 1302 w 1440"/>
              <a:gd name="T79" fmla="*/ 530 h 559"/>
              <a:gd name="T80" fmla="*/ 1331 w 1440"/>
              <a:gd name="T81" fmla="*/ 538 h 559"/>
              <a:gd name="T82" fmla="*/ 1440 w 1440"/>
              <a:gd name="T83" fmla="*/ 493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9">
                <a:moveTo>
                  <a:pt x="0" y="115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2"/>
                </a:lnTo>
                <a:lnTo>
                  <a:pt x="154" y="70"/>
                </a:lnTo>
                <a:lnTo>
                  <a:pt x="172" y="64"/>
                </a:lnTo>
                <a:lnTo>
                  <a:pt x="189" y="55"/>
                </a:lnTo>
                <a:lnTo>
                  <a:pt x="207" y="42"/>
                </a:lnTo>
                <a:lnTo>
                  <a:pt x="226" y="25"/>
                </a:lnTo>
                <a:lnTo>
                  <a:pt x="240" y="13"/>
                </a:lnTo>
                <a:lnTo>
                  <a:pt x="254" y="5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0"/>
                </a:lnTo>
                <a:lnTo>
                  <a:pt x="388" y="1"/>
                </a:lnTo>
                <a:lnTo>
                  <a:pt x="407" y="3"/>
                </a:lnTo>
                <a:lnTo>
                  <a:pt x="426" y="5"/>
                </a:lnTo>
                <a:lnTo>
                  <a:pt x="445" y="7"/>
                </a:lnTo>
                <a:lnTo>
                  <a:pt x="465" y="11"/>
                </a:lnTo>
                <a:lnTo>
                  <a:pt x="484" y="13"/>
                </a:lnTo>
                <a:lnTo>
                  <a:pt x="503" y="20"/>
                </a:lnTo>
                <a:lnTo>
                  <a:pt x="523" y="25"/>
                </a:lnTo>
                <a:lnTo>
                  <a:pt x="541" y="32"/>
                </a:lnTo>
                <a:lnTo>
                  <a:pt x="560" y="37"/>
                </a:lnTo>
                <a:lnTo>
                  <a:pt x="578" y="45"/>
                </a:lnTo>
                <a:lnTo>
                  <a:pt x="596" y="53"/>
                </a:lnTo>
                <a:lnTo>
                  <a:pt x="614" y="60"/>
                </a:lnTo>
                <a:lnTo>
                  <a:pt x="636" y="70"/>
                </a:lnTo>
                <a:lnTo>
                  <a:pt x="648" y="75"/>
                </a:lnTo>
                <a:lnTo>
                  <a:pt x="651" y="76"/>
                </a:lnTo>
                <a:lnTo>
                  <a:pt x="663" y="84"/>
                </a:lnTo>
                <a:lnTo>
                  <a:pt x="672" y="97"/>
                </a:lnTo>
                <a:lnTo>
                  <a:pt x="677" y="115"/>
                </a:lnTo>
                <a:lnTo>
                  <a:pt x="683" y="140"/>
                </a:lnTo>
                <a:lnTo>
                  <a:pt x="688" y="159"/>
                </a:lnTo>
                <a:lnTo>
                  <a:pt x="695" y="176"/>
                </a:lnTo>
                <a:lnTo>
                  <a:pt x="702" y="191"/>
                </a:lnTo>
                <a:lnTo>
                  <a:pt x="731" y="245"/>
                </a:lnTo>
                <a:lnTo>
                  <a:pt x="760" y="298"/>
                </a:lnTo>
                <a:lnTo>
                  <a:pt x="768" y="312"/>
                </a:lnTo>
                <a:lnTo>
                  <a:pt x="775" y="327"/>
                </a:lnTo>
                <a:lnTo>
                  <a:pt x="784" y="344"/>
                </a:lnTo>
                <a:lnTo>
                  <a:pt x="792" y="366"/>
                </a:lnTo>
                <a:lnTo>
                  <a:pt x="799" y="379"/>
                </a:lnTo>
                <a:lnTo>
                  <a:pt x="808" y="393"/>
                </a:lnTo>
                <a:lnTo>
                  <a:pt x="818" y="404"/>
                </a:lnTo>
                <a:lnTo>
                  <a:pt x="821" y="405"/>
                </a:lnTo>
                <a:lnTo>
                  <a:pt x="832" y="413"/>
                </a:lnTo>
                <a:lnTo>
                  <a:pt x="850" y="427"/>
                </a:lnTo>
                <a:lnTo>
                  <a:pt x="865" y="439"/>
                </a:lnTo>
                <a:lnTo>
                  <a:pt x="880" y="448"/>
                </a:lnTo>
                <a:lnTo>
                  <a:pt x="895" y="460"/>
                </a:lnTo>
                <a:lnTo>
                  <a:pt x="927" y="480"/>
                </a:lnTo>
                <a:lnTo>
                  <a:pt x="944" y="488"/>
                </a:lnTo>
                <a:lnTo>
                  <a:pt x="960" y="497"/>
                </a:lnTo>
                <a:lnTo>
                  <a:pt x="978" y="505"/>
                </a:lnTo>
                <a:lnTo>
                  <a:pt x="996" y="511"/>
                </a:lnTo>
                <a:lnTo>
                  <a:pt x="1014" y="518"/>
                </a:lnTo>
                <a:lnTo>
                  <a:pt x="1032" y="526"/>
                </a:lnTo>
                <a:lnTo>
                  <a:pt x="1051" y="531"/>
                </a:lnTo>
                <a:lnTo>
                  <a:pt x="1070" y="536"/>
                </a:lnTo>
                <a:lnTo>
                  <a:pt x="1090" y="542"/>
                </a:lnTo>
                <a:lnTo>
                  <a:pt x="1109" y="545"/>
                </a:lnTo>
                <a:lnTo>
                  <a:pt x="1128" y="548"/>
                </a:lnTo>
                <a:lnTo>
                  <a:pt x="1152" y="555"/>
                </a:lnTo>
                <a:lnTo>
                  <a:pt x="1166" y="557"/>
                </a:lnTo>
                <a:lnTo>
                  <a:pt x="1170" y="557"/>
                </a:lnTo>
                <a:lnTo>
                  <a:pt x="1184" y="559"/>
                </a:lnTo>
                <a:lnTo>
                  <a:pt x="1197" y="555"/>
                </a:lnTo>
                <a:lnTo>
                  <a:pt x="1213" y="543"/>
                </a:lnTo>
                <a:lnTo>
                  <a:pt x="1232" y="526"/>
                </a:lnTo>
                <a:lnTo>
                  <a:pt x="1248" y="515"/>
                </a:lnTo>
                <a:lnTo>
                  <a:pt x="1266" y="513"/>
                </a:lnTo>
                <a:lnTo>
                  <a:pt x="1283" y="518"/>
                </a:lnTo>
                <a:lnTo>
                  <a:pt x="1302" y="530"/>
                </a:lnTo>
                <a:lnTo>
                  <a:pt x="1317" y="536"/>
                </a:lnTo>
                <a:lnTo>
                  <a:pt x="1331" y="538"/>
                </a:lnTo>
                <a:lnTo>
                  <a:pt x="1346" y="534"/>
                </a:lnTo>
                <a:lnTo>
                  <a:pt x="1440" y="49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77" name="Freeform 375"/>
          <p:cNvSpPr>
            <a:spLocks/>
          </p:cNvSpPr>
          <p:nvPr/>
        </p:nvSpPr>
        <p:spPr bwMode="auto">
          <a:xfrm>
            <a:off x="2209800" y="1849764"/>
            <a:ext cx="2363788" cy="608012"/>
          </a:xfrm>
          <a:custGeom>
            <a:avLst/>
            <a:gdLst>
              <a:gd name="T0" fmla="*/ 92 w 1440"/>
              <a:gd name="T1" fmla="*/ 44 h 457"/>
              <a:gd name="T2" fmla="*/ 121 w 1440"/>
              <a:gd name="T3" fmla="*/ 40 h 457"/>
              <a:gd name="T4" fmla="*/ 154 w 1440"/>
              <a:gd name="T5" fmla="*/ 36 h 457"/>
              <a:gd name="T6" fmla="*/ 189 w 1440"/>
              <a:gd name="T7" fmla="*/ 29 h 457"/>
              <a:gd name="T8" fmla="*/ 226 w 1440"/>
              <a:gd name="T9" fmla="*/ 14 h 457"/>
              <a:gd name="T10" fmla="*/ 254 w 1440"/>
              <a:gd name="T11" fmla="*/ 4 h 457"/>
              <a:gd name="T12" fmla="*/ 272 w 1440"/>
              <a:gd name="T13" fmla="*/ 3 h 457"/>
              <a:gd name="T14" fmla="*/ 309 w 1440"/>
              <a:gd name="T15" fmla="*/ 2 h 457"/>
              <a:gd name="T16" fmla="*/ 345 w 1440"/>
              <a:gd name="T17" fmla="*/ 0 h 457"/>
              <a:gd name="T18" fmla="*/ 379 w 1440"/>
              <a:gd name="T19" fmla="*/ 3 h 457"/>
              <a:gd name="T20" fmla="*/ 414 w 1440"/>
              <a:gd name="T21" fmla="*/ 6 h 457"/>
              <a:gd name="T22" fmla="*/ 448 w 1440"/>
              <a:gd name="T23" fmla="*/ 12 h 457"/>
              <a:gd name="T24" fmla="*/ 483 w 1440"/>
              <a:gd name="T25" fmla="*/ 19 h 457"/>
              <a:gd name="T26" fmla="*/ 517 w 1440"/>
              <a:gd name="T27" fmla="*/ 28 h 457"/>
              <a:gd name="T28" fmla="*/ 552 w 1440"/>
              <a:gd name="T29" fmla="*/ 40 h 457"/>
              <a:gd name="T30" fmla="*/ 585 w 1440"/>
              <a:gd name="T31" fmla="*/ 53 h 457"/>
              <a:gd name="T32" fmla="*/ 619 w 1440"/>
              <a:gd name="T33" fmla="*/ 67 h 457"/>
              <a:gd name="T34" fmla="*/ 635 w 1440"/>
              <a:gd name="T35" fmla="*/ 75 h 457"/>
              <a:gd name="T36" fmla="*/ 654 w 1440"/>
              <a:gd name="T37" fmla="*/ 96 h 457"/>
              <a:gd name="T38" fmla="*/ 673 w 1440"/>
              <a:gd name="T39" fmla="*/ 128 h 457"/>
              <a:gd name="T40" fmla="*/ 694 w 1440"/>
              <a:gd name="T41" fmla="*/ 150 h 457"/>
              <a:gd name="T42" fmla="*/ 770 w 1440"/>
              <a:gd name="T43" fmla="*/ 226 h 457"/>
              <a:gd name="T44" fmla="*/ 803 w 1440"/>
              <a:gd name="T45" fmla="*/ 256 h 457"/>
              <a:gd name="T46" fmla="*/ 828 w 1440"/>
              <a:gd name="T47" fmla="*/ 278 h 457"/>
              <a:gd name="T48" fmla="*/ 850 w 1440"/>
              <a:gd name="T49" fmla="*/ 297 h 457"/>
              <a:gd name="T50" fmla="*/ 864 w 1440"/>
              <a:gd name="T51" fmla="*/ 306 h 457"/>
              <a:gd name="T52" fmla="*/ 894 w 1440"/>
              <a:gd name="T53" fmla="*/ 331 h 457"/>
              <a:gd name="T54" fmla="*/ 921 w 1440"/>
              <a:gd name="T55" fmla="*/ 349 h 457"/>
              <a:gd name="T56" fmla="*/ 949 w 1440"/>
              <a:gd name="T57" fmla="*/ 366 h 457"/>
              <a:gd name="T58" fmla="*/ 979 w 1440"/>
              <a:gd name="T59" fmla="*/ 382 h 457"/>
              <a:gd name="T60" fmla="*/ 1010 w 1440"/>
              <a:gd name="T61" fmla="*/ 395 h 457"/>
              <a:gd name="T62" fmla="*/ 1043 w 1440"/>
              <a:gd name="T63" fmla="*/ 409 h 457"/>
              <a:gd name="T64" fmla="*/ 1076 w 1440"/>
              <a:gd name="T65" fmla="*/ 420 h 457"/>
              <a:gd name="T66" fmla="*/ 1110 w 1440"/>
              <a:gd name="T67" fmla="*/ 429 h 457"/>
              <a:gd name="T68" fmla="*/ 1152 w 1440"/>
              <a:gd name="T69" fmla="*/ 438 h 457"/>
              <a:gd name="T70" fmla="*/ 1170 w 1440"/>
              <a:gd name="T71" fmla="*/ 442 h 457"/>
              <a:gd name="T72" fmla="*/ 1197 w 1440"/>
              <a:gd name="T73" fmla="*/ 444 h 457"/>
              <a:gd name="T74" fmla="*/ 1232 w 1440"/>
              <a:gd name="T75" fmla="*/ 432 h 457"/>
              <a:gd name="T76" fmla="*/ 1266 w 1440"/>
              <a:gd name="T77" fmla="*/ 428 h 457"/>
              <a:gd name="T78" fmla="*/ 1302 w 1440"/>
              <a:gd name="T79" fmla="*/ 447 h 457"/>
              <a:gd name="T80" fmla="*/ 1331 w 1440"/>
              <a:gd name="T81" fmla="*/ 457 h 457"/>
              <a:gd name="T82" fmla="*/ 1440 w 1440"/>
              <a:gd name="T83" fmla="*/ 436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57">
                <a:moveTo>
                  <a:pt x="0" y="59"/>
                </a:moveTo>
                <a:lnTo>
                  <a:pt x="92" y="44"/>
                </a:lnTo>
                <a:lnTo>
                  <a:pt x="106" y="42"/>
                </a:lnTo>
                <a:lnTo>
                  <a:pt x="121" y="40"/>
                </a:lnTo>
                <a:lnTo>
                  <a:pt x="135" y="38"/>
                </a:lnTo>
                <a:lnTo>
                  <a:pt x="154" y="36"/>
                </a:lnTo>
                <a:lnTo>
                  <a:pt x="172" y="33"/>
                </a:lnTo>
                <a:lnTo>
                  <a:pt x="189" y="29"/>
                </a:lnTo>
                <a:lnTo>
                  <a:pt x="207" y="23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3"/>
                </a:lnTo>
                <a:lnTo>
                  <a:pt x="272" y="3"/>
                </a:lnTo>
                <a:lnTo>
                  <a:pt x="285" y="2"/>
                </a:lnTo>
                <a:lnTo>
                  <a:pt x="309" y="2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3"/>
                </a:lnTo>
                <a:lnTo>
                  <a:pt x="397" y="4"/>
                </a:lnTo>
                <a:lnTo>
                  <a:pt x="414" y="6"/>
                </a:lnTo>
                <a:lnTo>
                  <a:pt x="432" y="8"/>
                </a:lnTo>
                <a:lnTo>
                  <a:pt x="448" y="12"/>
                </a:lnTo>
                <a:lnTo>
                  <a:pt x="466" y="15"/>
                </a:lnTo>
                <a:lnTo>
                  <a:pt x="483" y="19"/>
                </a:lnTo>
                <a:lnTo>
                  <a:pt x="501" y="24"/>
                </a:lnTo>
                <a:lnTo>
                  <a:pt x="517" y="28"/>
                </a:lnTo>
                <a:lnTo>
                  <a:pt x="534" y="35"/>
                </a:lnTo>
                <a:lnTo>
                  <a:pt x="552" y="40"/>
                </a:lnTo>
                <a:lnTo>
                  <a:pt x="567" y="46"/>
                </a:lnTo>
                <a:lnTo>
                  <a:pt x="585" y="53"/>
                </a:lnTo>
                <a:lnTo>
                  <a:pt x="606" y="61"/>
                </a:lnTo>
                <a:lnTo>
                  <a:pt x="619" y="67"/>
                </a:lnTo>
                <a:lnTo>
                  <a:pt x="622" y="67"/>
                </a:lnTo>
                <a:lnTo>
                  <a:pt x="635" y="75"/>
                </a:lnTo>
                <a:lnTo>
                  <a:pt x="646" y="84"/>
                </a:lnTo>
                <a:lnTo>
                  <a:pt x="654" y="96"/>
                </a:lnTo>
                <a:lnTo>
                  <a:pt x="665" y="115"/>
                </a:lnTo>
                <a:lnTo>
                  <a:pt x="673" y="128"/>
                </a:lnTo>
                <a:lnTo>
                  <a:pt x="683" y="139"/>
                </a:lnTo>
                <a:lnTo>
                  <a:pt x="694" y="150"/>
                </a:lnTo>
                <a:lnTo>
                  <a:pt x="732" y="188"/>
                </a:lnTo>
                <a:lnTo>
                  <a:pt x="770" y="226"/>
                </a:lnTo>
                <a:lnTo>
                  <a:pt x="792" y="246"/>
                </a:lnTo>
                <a:lnTo>
                  <a:pt x="803" y="256"/>
                </a:lnTo>
                <a:lnTo>
                  <a:pt x="817" y="268"/>
                </a:lnTo>
                <a:lnTo>
                  <a:pt x="828" y="278"/>
                </a:lnTo>
                <a:lnTo>
                  <a:pt x="839" y="288"/>
                </a:lnTo>
                <a:lnTo>
                  <a:pt x="850" y="297"/>
                </a:lnTo>
                <a:lnTo>
                  <a:pt x="852" y="298"/>
                </a:lnTo>
                <a:lnTo>
                  <a:pt x="864" y="306"/>
                </a:lnTo>
                <a:lnTo>
                  <a:pt x="881" y="320"/>
                </a:lnTo>
                <a:lnTo>
                  <a:pt x="894" y="331"/>
                </a:lnTo>
                <a:lnTo>
                  <a:pt x="908" y="340"/>
                </a:lnTo>
                <a:lnTo>
                  <a:pt x="921" y="349"/>
                </a:lnTo>
                <a:lnTo>
                  <a:pt x="935" y="357"/>
                </a:lnTo>
                <a:lnTo>
                  <a:pt x="949" y="366"/>
                </a:lnTo>
                <a:lnTo>
                  <a:pt x="964" y="374"/>
                </a:lnTo>
                <a:lnTo>
                  <a:pt x="979" y="382"/>
                </a:lnTo>
                <a:lnTo>
                  <a:pt x="995" y="388"/>
                </a:lnTo>
                <a:lnTo>
                  <a:pt x="1010" y="395"/>
                </a:lnTo>
                <a:lnTo>
                  <a:pt x="1026" y="403"/>
                </a:lnTo>
                <a:lnTo>
                  <a:pt x="1043" y="409"/>
                </a:lnTo>
                <a:lnTo>
                  <a:pt x="1059" y="415"/>
                </a:lnTo>
                <a:lnTo>
                  <a:pt x="1076" y="420"/>
                </a:lnTo>
                <a:lnTo>
                  <a:pt x="1094" y="425"/>
                </a:lnTo>
                <a:lnTo>
                  <a:pt x="1110" y="429"/>
                </a:lnTo>
                <a:lnTo>
                  <a:pt x="1128" y="433"/>
                </a:lnTo>
                <a:lnTo>
                  <a:pt x="1152" y="438"/>
                </a:lnTo>
                <a:lnTo>
                  <a:pt x="1166" y="442"/>
                </a:lnTo>
                <a:lnTo>
                  <a:pt x="1170" y="442"/>
                </a:lnTo>
                <a:lnTo>
                  <a:pt x="1184" y="445"/>
                </a:lnTo>
                <a:lnTo>
                  <a:pt x="1197" y="444"/>
                </a:lnTo>
                <a:lnTo>
                  <a:pt x="1213" y="440"/>
                </a:lnTo>
                <a:lnTo>
                  <a:pt x="1232" y="432"/>
                </a:lnTo>
                <a:lnTo>
                  <a:pt x="1248" y="427"/>
                </a:lnTo>
                <a:lnTo>
                  <a:pt x="1266" y="428"/>
                </a:lnTo>
                <a:lnTo>
                  <a:pt x="1283" y="434"/>
                </a:lnTo>
                <a:lnTo>
                  <a:pt x="1302" y="447"/>
                </a:lnTo>
                <a:lnTo>
                  <a:pt x="1317" y="454"/>
                </a:lnTo>
                <a:lnTo>
                  <a:pt x="1331" y="457"/>
                </a:lnTo>
                <a:lnTo>
                  <a:pt x="1346" y="455"/>
                </a:lnTo>
                <a:lnTo>
                  <a:pt x="1440" y="4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78" name="Freeform 376"/>
          <p:cNvSpPr>
            <a:spLocks/>
          </p:cNvSpPr>
          <p:nvPr/>
        </p:nvSpPr>
        <p:spPr bwMode="auto">
          <a:xfrm>
            <a:off x="2209800" y="1927551"/>
            <a:ext cx="2363788" cy="500063"/>
          </a:xfrm>
          <a:custGeom>
            <a:avLst/>
            <a:gdLst>
              <a:gd name="T0" fmla="*/ 106 w 1440"/>
              <a:gd name="T1" fmla="*/ 0 h 375"/>
              <a:gd name="T2" fmla="*/ 135 w 1440"/>
              <a:gd name="T3" fmla="*/ 0 h 375"/>
              <a:gd name="T4" fmla="*/ 172 w 1440"/>
              <a:gd name="T5" fmla="*/ 0 h 375"/>
              <a:gd name="T6" fmla="*/ 207 w 1440"/>
              <a:gd name="T7" fmla="*/ 0 h 375"/>
              <a:gd name="T8" fmla="*/ 254 w 1440"/>
              <a:gd name="T9" fmla="*/ 0 h 375"/>
              <a:gd name="T10" fmla="*/ 272 w 1440"/>
              <a:gd name="T11" fmla="*/ 0 h 375"/>
              <a:gd name="T12" fmla="*/ 309 w 1440"/>
              <a:gd name="T13" fmla="*/ 0 h 375"/>
              <a:gd name="T14" fmla="*/ 339 w 1440"/>
              <a:gd name="T15" fmla="*/ 0 h 375"/>
              <a:gd name="T16" fmla="*/ 371 w 1440"/>
              <a:gd name="T17" fmla="*/ 2 h 375"/>
              <a:gd name="T18" fmla="*/ 417 w 1440"/>
              <a:gd name="T19" fmla="*/ 7 h 375"/>
              <a:gd name="T20" fmla="*/ 448 w 1440"/>
              <a:gd name="T21" fmla="*/ 12 h 375"/>
              <a:gd name="T22" fmla="*/ 477 w 1440"/>
              <a:gd name="T23" fmla="*/ 19 h 375"/>
              <a:gd name="T24" fmla="*/ 509 w 1440"/>
              <a:gd name="T25" fmla="*/ 28 h 375"/>
              <a:gd name="T26" fmla="*/ 539 w 1440"/>
              <a:gd name="T27" fmla="*/ 37 h 375"/>
              <a:gd name="T28" fmla="*/ 577 w 1440"/>
              <a:gd name="T29" fmla="*/ 52 h 375"/>
              <a:gd name="T30" fmla="*/ 592 w 1440"/>
              <a:gd name="T31" fmla="*/ 57 h 375"/>
              <a:gd name="T32" fmla="*/ 618 w 1440"/>
              <a:gd name="T33" fmla="*/ 69 h 375"/>
              <a:gd name="T34" fmla="*/ 646 w 1440"/>
              <a:gd name="T35" fmla="*/ 86 h 375"/>
              <a:gd name="T36" fmla="*/ 672 w 1440"/>
              <a:gd name="T37" fmla="*/ 100 h 375"/>
              <a:gd name="T38" fmla="*/ 732 w 1440"/>
              <a:gd name="T39" fmla="*/ 129 h 375"/>
              <a:gd name="T40" fmla="*/ 793 w 1440"/>
              <a:gd name="T41" fmla="*/ 155 h 375"/>
              <a:gd name="T42" fmla="*/ 821 w 1440"/>
              <a:gd name="T43" fmla="*/ 164 h 375"/>
              <a:gd name="T44" fmla="*/ 855 w 1440"/>
              <a:gd name="T45" fmla="*/ 173 h 375"/>
              <a:gd name="T46" fmla="*/ 880 w 1440"/>
              <a:gd name="T47" fmla="*/ 187 h 375"/>
              <a:gd name="T48" fmla="*/ 894 w 1440"/>
              <a:gd name="T49" fmla="*/ 197 h 375"/>
              <a:gd name="T50" fmla="*/ 923 w 1440"/>
              <a:gd name="T51" fmla="*/ 219 h 375"/>
              <a:gd name="T52" fmla="*/ 946 w 1440"/>
              <a:gd name="T53" fmla="*/ 235 h 375"/>
              <a:gd name="T54" fmla="*/ 973 w 1440"/>
              <a:gd name="T55" fmla="*/ 251 h 375"/>
              <a:gd name="T56" fmla="*/ 997 w 1440"/>
              <a:gd name="T57" fmla="*/ 264 h 375"/>
              <a:gd name="T58" fmla="*/ 1025 w 1440"/>
              <a:gd name="T59" fmla="*/ 278 h 375"/>
              <a:gd name="T60" fmla="*/ 1054 w 1440"/>
              <a:gd name="T61" fmla="*/ 290 h 375"/>
              <a:gd name="T62" fmla="*/ 1083 w 1440"/>
              <a:gd name="T63" fmla="*/ 301 h 375"/>
              <a:gd name="T64" fmla="*/ 1113 w 1440"/>
              <a:gd name="T65" fmla="*/ 311 h 375"/>
              <a:gd name="T66" fmla="*/ 1152 w 1440"/>
              <a:gd name="T67" fmla="*/ 322 h 375"/>
              <a:gd name="T68" fmla="*/ 1170 w 1440"/>
              <a:gd name="T69" fmla="*/ 327 h 375"/>
              <a:gd name="T70" fmla="*/ 1197 w 1440"/>
              <a:gd name="T71" fmla="*/ 332 h 375"/>
              <a:gd name="T72" fmla="*/ 1232 w 1440"/>
              <a:gd name="T73" fmla="*/ 333 h 375"/>
              <a:gd name="T74" fmla="*/ 1266 w 1440"/>
              <a:gd name="T75" fmla="*/ 341 h 375"/>
              <a:gd name="T76" fmla="*/ 1302 w 1440"/>
              <a:gd name="T77" fmla="*/ 361 h 375"/>
              <a:gd name="T78" fmla="*/ 1331 w 1440"/>
              <a:gd name="T79" fmla="*/ 373 h 375"/>
              <a:gd name="T80" fmla="*/ 1440 w 1440"/>
              <a:gd name="T81" fmla="*/ 375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5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54" y="0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0"/>
                </a:lnTo>
                <a:lnTo>
                  <a:pt x="371" y="2"/>
                </a:lnTo>
                <a:lnTo>
                  <a:pt x="401" y="4"/>
                </a:lnTo>
                <a:lnTo>
                  <a:pt x="417" y="7"/>
                </a:lnTo>
                <a:lnTo>
                  <a:pt x="432" y="10"/>
                </a:lnTo>
                <a:lnTo>
                  <a:pt x="448" y="12"/>
                </a:lnTo>
                <a:lnTo>
                  <a:pt x="462" y="15"/>
                </a:lnTo>
                <a:lnTo>
                  <a:pt x="477" y="19"/>
                </a:lnTo>
                <a:lnTo>
                  <a:pt x="494" y="23"/>
                </a:lnTo>
                <a:lnTo>
                  <a:pt x="509" y="28"/>
                </a:lnTo>
                <a:lnTo>
                  <a:pt x="524" y="32"/>
                </a:lnTo>
                <a:lnTo>
                  <a:pt x="539" y="37"/>
                </a:lnTo>
                <a:lnTo>
                  <a:pt x="554" y="42"/>
                </a:lnTo>
                <a:lnTo>
                  <a:pt x="577" y="52"/>
                </a:lnTo>
                <a:lnTo>
                  <a:pt x="589" y="56"/>
                </a:lnTo>
                <a:lnTo>
                  <a:pt x="592" y="57"/>
                </a:lnTo>
                <a:lnTo>
                  <a:pt x="604" y="62"/>
                </a:lnTo>
                <a:lnTo>
                  <a:pt x="618" y="69"/>
                </a:lnTo>
                <a:lnTo>
                  <a:pt x="630" y="76"/>
                </a:lnTo>
                <a:lnTo>
                  <a:pt x="646" y="86"/>
                </a:lnTo>
                <a:lnTo>
                  <a:pt x="658" y="94"/>
                </a:lnTo>
                <a:lnTo>
                  <a:pt x="672" y="100"/>
                </a:lnTo>
                <a:lnTo>
                  <a:pt x="684" y="107"/>
                </a:lnTo>
                <a:lnTo>
                  <a:pt x="732" y="129"/>
                </a:lnTo>
                <a:lnTo>
                  <a:pt x="779" y="150"/>
                </a:lnTo>
                <a:lnTo>
                  <a:pt x="793" y="155"/>
                </a:lnTo>
                <a:lnTo>
                  <a:pt x="807" y="160"/>
                </a:lnTo>
                <a:lnTo>
                  <a:pt x="821" y="164"/>
                </a:lnTo>
                <a:lnTo>
                  <a:pt x="840" y="170"/>
                </a:lnTo>
                <a:lnTo>
                  <a:pt x="855" y="173"/>
                </a:lnTo>
                <a:lnTo>
                  <a:pt x="868" y="179"/>
                </a:lnTo>
                <a:lnTo>
                  <a:pt x="880" y="187"/>
                </a:lnTo>
                <a:lnTo>
                  <a:pt x="883" y="189"/>
                </a:lnTo>
                <a:lnTo>
                  <a:pt x="894" y="197"/>
                </a:lnTo>
                <a:lnTo>
                  <a:pt x="912" y="212"/>
                </a:lnTo>
                <a:lnTo>
                  <a:pt x="923" y="219"/>
                </a:lnTo>
                <a:lnTo>
                  <a:pt x="935" y="227"/>
                </a:lnTo>
                <a:lnTo>
                  <a:pt x="946" y="235"/>
                </a:lnTo>
                <a:lnTo>
                  <a:pt x="960" y="243"/>
                </a:lnTo>
                <a:lnTo>
                  <a:pt x="973" y="251"/>
                </a:lnTo>
                <a:lnTo>
                  <a:pt x="985" y="257"/>
                </a:lnTo>
                <a:lnTo>
                  <a:pt x="997" y="264"/>
                </a:lnTo>
                <a:lnTo>
                  <a:pt x="1011" y="272"/>
                </a:lnTo>
                <a:lnTo>
                  <a:pt x="1025" y="278"/>
                </a:lnTo>
                <a:lnTo>
                  <a:pt x="1040" y="284"/>
                </a:lnTo>
                <a:lnTo>
                  <a:pt x="1054" y="290"/>
                </a:lnTo>
                <a:lnTo>
                  <a:pt x="1068" y="295"/>
                </a:lnTo>
                <a:lnTo>
                  <a:pt x="1083" y="301"/>
                </a:lnTo>
                <a:lnTo>
                  <a:pt x="1098" y="307"/>
                </a:lnTo>
                <a:lnTo>
                  <a:pt x="1113" y="311"/>
                </a:lnTo>
                <a:lnTo>
                  <a:pt x="1128" y="315"/>
                </a:lnTo>
                <a:lnTo>
                  <a:pt x="1152" y="322"/>
                </a:lnTo>
                <a:lnTo>
                  <a:pt x="1166" y="326"/>
                </a:lnTo>
                <a:lnTo>
                  <a:pt x="1170" y="327"/>
                </a:lnTo>
                <a:lnTo>
                  <a:pt x="1184" y="329"/>
                </a:lnTo>
                <a:lnTo>
                  <a:pt x="1197" y="332"/>
                </a:lnTo>
                <a:lnTo>
                  <a:pt x="1213" y="333"/>
                </a:lnTo>
                <a:lnTo>
                  <a:pt x="1232" y="333"/>
                </a:lnTo>
                <a:lnTo>
                  <a:pt x="1248" y="336"/>
                </a:lnTo>
                <a:lnTo>
                  <a:pt x="1266" y="341"/>
                </a:lnTo>
                <a:lnTo>
                  <a:pt x="1283" y="349"/>
                </a:lnTo>
                <a:lnTo>
                  <a:pt x="1302" y="361"/>
                </a:lnTo>
                <a:lnTo>
                  <a:pt x="1317" y="369"/>
                </a:lnTo>
                <a:lnTo>
                  <a:pt x="1331" y="373"/>
                </a:lnTo>
                <a:lnTo>
                  <a:pt x="1346" y="375"/>
                </a:lnTo>
                <a:lnTo>
                  <a:pt x="1440" y="37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79" name="Freeform 377"/>
          <p:cNvSpPr>
            <a:spLocks/>
          </p:cNvSpPr>
          <p:nvPr/>
        </p:nvSpPr>
        <p:spPr bwMode="auto">
          <a:xfrm>
            <a:off x="2209800" y="1927551"/>
            <a:ext cx="2363788" cy="501650"/>
          </a:xfrm>
          <a:custGeom>
            <a:avLst/>
            <a:gdLst>
              <a:gd name="T0" fmla="*/ 92 w 1440"/>
              <a:gd name="T1" fmla="*/ 16 h 377"/>
              <a:gd name="T2" fmla="*/ 121 w 1440"/>
              <a:gd name="T3" fmla="*/ 20 h 377"/>
              <a:gd name="T4" fmla="*/ 154 w 1440"/>
              <a:gd name="T5" fmla="*/ 23 h 377"/>
              <a:gd name="T6" fmla="*/ 189 w 1440"/>
              <a:gd name="T7" fmla="*/ 29 h 377"/>
              <a:gd name="T8" fmla="*/ 226 w 1440"/>
              <a:gd name="T9" fmla="*/ 46 h 377"/>
              <a:gd name="T10" fmla="*/ 254 w 1440"/>
              <a:gd name="T11" fmla="*/ 57 h 377"/>
              <a:gd name="T12" fmla="*/ 309 w 1440"/>
              <a:gd name="T13" fmla="*/ 57 h 377"/>
              <a:gd name="T14" fmla="*/ 349 w 1440"/>
              <a:gd name="T15" fmla="*/ 59 h 377"/>
              <a:gd name="T16" fmla="*/ 375 w 1440"/>
              <a:gd name="T17" fmla="*/ 62 h 377"/>
              <a:gd name="T18" fmla="*/ 403 w 1440"/>
              <a:gd name="T19" fmla="*/ 66 h 377"/>
              <a:gd name="T20" fmla="*/ 441 w 1440"/>
              <a:gd name="T21" fmla="*/ 74 h 377"/>
              <a:gd name="T22" fmla="*/ 469 w 1440"/>
              <a:gd name="T23" fmla="*/ 79 h 377"/>
              <a:gd name="T24" fmla="*/ 495 w 1440"/>
              <a:gd name="T25" fmla="*/ 87 h 377"/>
              <a:gd name="T26" fmla="*/ 523 w 1440"/>
              <a:gd name="T27" fmla="*/ 95 h 377"/>
              <a:gd name="T28" fmla="*/ 559 w 1440"/>
              <a:gd name="T29" fmla="*/ 107 h 377"/>
              <a:gd name="T30" fmla="*/ 575 w 1440"/>
              <a:gd name="T31" fmla="*/ 113 h 377"/>
              <a:gd name="T32" fmla="*/ 606 w 1440"/>
              <a:gd name="T33" fmla="*/ 117 h 377"/>
              <a:gd name="T34" fmla="*/ 643 w 1440"/>
              <a:gd name="T35" fmla="*/ 121 h 377"/>
              <a:gd name="T36" fmla="*/ 789 w 1440"/>
              <a:gd name="T37" fmla="*/ 135 h 377"/>
              <a:gd name="T38" fmla="*/ 822 w 1440"/>
              <a:gd name="T39" fmla="*/ 137 h 377"/>
              <a:gd name="T40" fmla="*/ 864 w 1440"/>
              <a:gd name="T41" fmla="*/ 132 h 377"/>
              <a:gd name="T42" fmla="*/ 895 w 1440"/>
              <a:gd name="T43" fmla="*/ 133 h 377"/>
              <a:gd name="T44" fmla="*/ 912 w 1440"/>
              <a:gd name="T45" fmla="*/ 141 h 377"/>
              <a:gd name="T46" fmla="*/ 941 w 1440"/>
              <a:gd name="T47" fmla="*/ 163 h 377"/>
              <a:gd name="T48" fmla="*/ 961 w 1440"/>
              <a:gd name="T49" fmla="*/ 177 h 377"/>
              <a:gd name="T50" fmla="*/ 993 w 1440"/>
              <a:gd name="T51" fmla="*/ 197 h 377"/>
              <a:gd name="T52" fmla="*/ 1028 w 1440"/>
              <a:gd name="T53" fmla="*/ 217 h 377"/>
              <a:gd name="T54" fmla="*/ 1051 w 1440"/>
              <a:gd name="T55" fmla="*/ 229 h 377"/>
              <a:gd name="T56" fmla="*/ 1076 w 1440"/>
              <a:gd name="T57" fmla="*/ 239 h 377"/>
              <a:gd name="T58" fmla="*/ 1102 w 1440"/>
              <a:gd name="T59" fmla="*/ 251 h 377"/>
              <a:gd name="T60" fmla="*/ 1128 w 1440"/>
              <a:gd name="T61" fmla="*/ 260 h 377"/>
              <a:gd name="T62" fmla="*/ 1166 w 1440"/>
              <a:gd name="T63" fmla="*/ 271 h 377"/>
              <a:gd name="T64" fmla="*/ 1184 w 1440"/>
              <a:gd name="T65" fmla="*/ 277 h 377"/>
              <a:gd name="T66" fmla="*/ 1213 w 1440"/>
              <a:gd name="T67" fmla="*/ 289 h 377"/>
              <a:gd name="T68" fmla="*/ 1248 w 1440"/>
              <a:gd name="T69" fmla="*/ 307 h 377"/>
              <a:gd name="T70" fmla="*/ 1283 w 1440"/>
              <a:gd name="T71" fmla="*/ 326 h 377"/>
              <a:gd name="T72" fmla="*/ 1317 w 1440"/>
              <a:gd name="T73" fmla="*/ 345 h 377"/>
              <a:gd name="T74" fmla="*/ 1346 w 1440"/>
              <a:gd name="T75" fmla="*/ 356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16"/>
                </a:lnTo>
                <a:lnTo>
                  <a:pt x="106" y="19"/>
                </a:lnTo>
                <a:lnTo>
                  <a:pt x="121" y="20"/>
                </a:lnTo>
                <a:lnTo>
                  <a:pt x="135" y="20"/>
                </a:lnTo>
                <a:lnTo>
                  <a:pt x="154" y="23"/>
                </a:lnTo>
                <a:lnTo>
                  <a:pt x="172" y="24"/>
                </a:lnTo>
                <a:lnTo>
                  <a:pt x="189" y="29"/>
                </a:lnTo>
                <a:lnTo>
                  <a:pt x="207" y="36"/>
                </a:lnTo>
                <a:lnTo>
                  <a:pt x="226" y="46"/>
                </a:lnTo>
                <a:lnTo>
                  <a:pt x="240" y="53"/>
                </a:lnTo>
                <a:lnTo>
                  <a:pt x="254" y="57"/>
                </a:lnTo>
                <a:lnTo>
                  <a:pt x="269" y="57"/>
                </a:lnTo>
                <a:lnTo>
                  <a:pt x="309" y="57"/>
                </a:lnTo>
                <a:lnTo>
                  <a:pt x="323" y="58"/>
                </a:lnTo>
                <a:lnTo>
                  <a:pt x="349" y="59"/>
                </a:lnTo>
                <a:lnTo>
                  <a:pt x="363" y="61"/>
                </a:lnTo>
                <a:lnTo>
                  <a:pt x="375" y="62"/>
                </a:lnTo>
                <a:lnTo>
                  <a:pt x="389" y="65"/>
                </a:lnTo>
                <a:lnTo>
                  <a:pt x="403" y="66"/>
                </a:lnTo>
                <a:lnTo>
                  <a:pt x="429" y="71"/>
                </a:lnTo>
                <a:lnTo>
                  <a:pt x="441" y="74"/>
                </a:lnTo>
                <a:lnTo>
                  <a:pt x="455" y="76"/>
                </a:lnTo>
                <a:lnTo>
                  <a:pt x="469" y="79"/>
                </a:lnTo>
                <a:lnTo>
                  <a:pt x="483" y="83"/>
                </a:lnTo>
                <a:lnTo>
                  <a:pt x="495" y="87"/>
                </a:lnTo>
                <a:lnTo>
                  <a:pt x="509" y="91"/>
                </a:lnTo>
                <a:lnTo>
                  <a:pt x="523" y="95"/>
                </a:lnTo>
                <a:lnTo>
                  <a:pt x="545" y="103"/>
                </a:lnTo>
                <a:lnTo>
                  <a:pt x="559" y="107"/>
                </a:lnTo>
                <a:lnTo>
                  <a:pt x="560" y="108"/>
                </a:lnTo>
                <a:lnTo>
                  <a:pt x="575" y="113"/>
                </a:lnTo>
                <a:lnTo>
                  <a:pt x="590" y="116"/>
                </a:lnTo>
                <a:lnTo>
                  <a:pt x="606" y="117"/>
                </a:lnTo>
                <a:lnTo>
                  <a:pt x="628" y="118"/>
                </a:lnTo>
                <a:lnTo>
                  <a:pt x="643" y="121"/>
                </a:lnTo>
                <a:lnTo>
                  <a:pt x="675" y="124"/>
                </a:lnTo>
                <a:lnTo>
                  <a:pt x="789" y="135"/>
                </a:lnTo>
                <a:lnTo>
                  <a:pt x="804" y="137"/>
                </a:lnTo>
                <a:lnTo>
                  <a:pt x="822" y="137"/>
                </a:lnTo>
                <a:lnTo>
                  <a:pt x="840" y="135"/>
                </a:lnTo>
                <a:lnTo>
                  <a:pt x="864" y="132"/>
                </a:lnTo>
                <a:lnTo>
                  <a:pt x="881" y="130"/>
                </a:lnTo>
                <a:lnTo>
                  <a:pt x="895" y="133"/>
                </a:lnTo>
                <a:lnTo>
                  <a:pt x="909" y="139"/>
                </a:lnTo>
                <a:lnTo>
                  <a:pt x="912" y="141"/>
                </a:lnTo>
                <a:lnTo>
                  <a:pt x="923" y="150"/>
                </a:lnTo>
                <a:lnTo>
                  <a:pt x="941" y="163"/>
                </a:lnTo>
                <a:lnTo>
                  <a:pt x="952" y="170"/>
                </a:lnTo>
                <a:lnTo>
                  <a:pt x="961" y="177"/>
                </a:lnTo>
                <a:lnTo>
                  <a:pt x="973" y="183"/>
                </a:lnTo>
                <a:lnTo>
                  <a:pt x="993" y="197"/>
                </a:lnTo>
                <a:lnTo>
                  <a:pt x="1004" y="204"/>
                </a:lnTo>
                <a:lnTo>
                  <a:pt x="1028" y="217"/>
                </a:lnTo>
                <a:lnTo>
                  <a:pt x="1039" y="222"/>
                </a:lnTo>
                <a:lnTo>
                  <a:pt x="1051" y="229"/>
                </a:lnTo>
                <a:lnTo>
                  <a:pt x="1062" y="234"/>
                </a:lnTo>
                <a:lnTo>
                  <a:pt x="1076" y="239"/>
                </a:lnTo>
                <a:lnTo>
                  <a:pt x="1088" y="246"/>
                </a:lnTo>
                <a:lnTo>
                  <a:pt x="1102" y="251"/>
                </a:lnTo>
                <a:lnTo>
                  <a:pt x="1115" y="255"/>
                </a:lnTo>
                <a:lnTo>
                  <a:pt x="1128" y="260"/>
                </a:lnTo>
                <a:lnTo>
                  <a:pt x="1152" y="267"/>
                </a:lnTo>
                <a:lnTo>
                  <a:pt x="1166" y="271"/>
                </a:lnTo>
                <a:lnTo>
                  <a:pt x="1170" y="272"/>
                </a:lnTo>
                <a:lnTo>
                  <a:pt x="1184" y="277"/>
                </a:lnTo>
                <a:lnTo>
                  <a:pt x="1197" y="282"/>
                </a:lnTo>
                <a:lnTo>
                  <a:pt x="1213" y="289"/>
                </a:lnTo>
                <a:lnTo>
                  <a:pt x="1232" y="298"/>
                </a:lnTo>
                <a:lnTo>
                  <a:pt x="1248" y="307"/>
                </a:lnTo>
                <a:lnTo>
                  <a:pt x="1266" y="316"/>
                </a:lnTo>
                <a:lnTo>
                  <a:pt x="1283" y="326"/>
                </a:lnTo>
                <a:lnTo>
                  <a:pt x="1302" y="336"/>
                </a:lnTo>
                <a:lnTo>
                  <a:pt x="1317" y="345"/>
                </a:lnTo>
                <a:lnTo>
                  <a:pt x="1331" y="352"/>
                </a:lnTo>
                <a:lnTo>
                  <a:pt x="1346" y="356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80" name="Freeform 378"/>
          <p:cNvSpPr>
            <a:spLocks/>
          </p:cNvSpPr>
          <p:nvPr/>
        </p:nvSpPr>
        <p:spPr bwMode="auto">
          <a:xfrm>
            <a:off x="2209800" y="1927551"/>
            <a:ext cx="2363788" cy="501650"/>
          </a:xfrm>
          <a:custGeom>
            <a:avLst/>
            <a:gdLst>
              <a:gd name="T0" fmla="*/ 92 w 1440"/>
              <a:gd name="T1" fmla="*/ 32 h 377"/>
              <a:gd name="T2" fmla="*/ 121 w 1440"/>
              <a:gd name="T3" fmla="*/ 40 h 377"/>
              <a:gd name="T4" fmla="*/ 154 w 1440"/>
              <a:gd name="T5" fmla="*/ 44 h 377"/>
              <a:gd name="T6" fmla="*/ 189 w 1440"/>
              <a:gd name="T7" fmla="*/ 57 h 377"/>
              <a:gd name="T8" fmla="*/ 226 w 1440"/>
              <a:gd name="T9" fmla="*/ 91 h 377"/>
              <a:gd name="T10" fmla="*/ 254 w 1440"/>
              <a:gd name="T11" fmla="*/ 111 h 377"/>
              <a:gd name="T12" fmla="*/ 272 w 1440"/>
              <a:gd name="T13" fmla="*/ 114 h 377"/>
              <a:gd name="T14" fmla="*/ 309 w 1440"/>
              <a:gd name="T15" fmla="*/ 114 h 377"/>
              <a:gd name="T16" fmla="*/ 331 w 1440"/>
              <a:gd name="T17" fmla="*/ 118 h 377"/>
              <a:gd name="T18" fmla="*/ 354 w 1440"/>
              <a:gd name="T19" fmla="*/ 120 h 377"/>
              <a:gd name="T20" fmla="*/ 377 w 1440"/>
              <a:gd name="T21" fmla="*/ 124 h 377"/>
              <a:gd name="T22" fmla="*/ 399 w 1440"/>
              <a:gd name="T23" fmla="*/ 126 h 377"/>
              <a:gd name="T24" fmla="*/ 422 w 1440"/>
              <a:gd name="T25" fmla="*/ 130 h 377"/>
              <a:gd name="T26" fmla="*/ 457 w 1440"/>
              <a:gd name="T27" fmla="*/ 138 h 377"/>
              <a:gd name="T28" fmla="*/ 491 w 1440"/>
              <a:gd name="T29" fmla="*/ 146 h 377"/>
              <a:gd name="T30" fmla="*/ 527 w 1440"/>
              <a:gd name="T31" fmla="*/ 159 h 377"/>
              <a:gd name="T32" fmla="*/ 543 w 1440"/>
              <a:gd name="T33" fmla="*/ 163 h 377"/>
              <a:gd name="T34" fmla="*/ 581 w 1440"/>
              <a:gd name="T35" fmla="*/ 159 h 377"/>
              <a:gd name="T36" fmla="*/ 626 w 1440"/>
              <a:gd name="T37" fmla="*/ 147 h 377"/>
              <a:gd name="T38" fmla="*/ 663 w 1440"/>
              <a:gd name="T39" fmla="*/ 139 h 377"/>
              <a:gd name="T40" fmla="*/ 796 w 1440"/>
              <a:gd name="T41" fmla="*/ 122 h 377"/>
              <a:gd name="T42" fmla="*/ 836 w 1440"/>
              <a:gd name="T43" fmla="*/ 114 h 377"/>
              <a:gd name="T44" fmla="*/ 886 w 1440"/>
              <a:gd name="T45" fmla="*/ 95 h 377"/>
              <a:gd name="T46" fmla="*/ 923 w 1440"/>
              <a:gd name="T47" fmla="*/ 87 h 377"/>
              <a:gd name="T48" fmla="*/ 939 w 1440"/>
              <a:gd name="T49" fmla="*/ 95 h 377"/>
              <a:gd name="T50" fmla="*/ 970 w 1440"/>
              <a:gd name="T51" fmla="*/ 114 h 377"/>
              <a:gd name="T52" fmla="*/ 996 w 1440"/>
              <a:gd name="T53" fmla="*/ 133 h 377"/>
              <a:gd name="T54" fmla="*/ 1014 w 1440"/>
              <a:gd name="T55" fmla="*/ 143 h 377"/>
              <a:gd name="T56" fmla="*/ 1032 w 1440"/>
              <a:gd name="T57" fmla="*/ 155 h 377"/>
              <a:gd name="T58" fmla="*/ 1053 w 1440"/>
              <a:gd name="T59" fmla="*/ 167 h 377"/>
              <a:gd name="T60" fmla="*/ 1073 w 1440"/>
              <a:gd name="T61" fmla="*/ 179 h 377"/>
              <a:gd name="T62" fmla="*/ 1094 w 1440"/>
              <a:gd name="T63" fmla="*/ 189 h 377"/>
              <a:gd name="T64" fmla="*/ 1117 w 1440"/>
              <a:gd name="T65" fmla="*/ 200 h 377"/>
              <a:gd name="T66" fmla="*/ 1152 w 1440"/>
              <a:gd name="T67" fmla="*/ 213 h 377"/>
              <a:gd name="T68" fmla="*/ 1170 w 1440"/>
              <a:gd name="T69" fmla="*/ 218 h 377"/>
              <a:gd name="T70" fmla="*/ 1197 w 1440"/>
              <a:gd name="T71" fmla="*/ 234 h 377"/>
              <a:gd name="T72" fmla="*/ 1232 w 1440"/>
              <a:gd name="T73" fmla="*/ 263 h 377"/>
              <a:gd name="T74" fmla="*/ 1266 w 1440"/>
              <a:gd name="T75" fmla="*/ 290 h 377"/>
              <a:gd name="T76" fmla="*/ 1302 w 1440"/>
              <a:gd name="T77" fmla="*/ 312 h 377"/>
              <a:gd name="T78" fmla="*/ 1331 w 1440"/>
              <a:gd name="T79" fmla="*/ 329 h 377"/>
              <a:gd name="T80" fmla="*/ 1440 w 1440"/>
              <a:gd name="T81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77">
                <a:moveTo>
                  <a:pt x="0" y="0"/>
                </a:moveTo>
                <a:lnTo>
                  <a:pt x="92" y="32"/>
                </a:lnTo>
                <a:lnTo>
                  <a:pt x="106" y="36"/>
                </a:lnTo>
                <a:lnTo>
                  <a:pt x="121" y="40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7"/>
                </a:lnTo>
                <a:lnTo>
                  <a:pt x="207" y="73"/>
                </a:lnTo>
                <a:lnTo>
                  <a:pt x="226" y="91"/>
                </a:lnTo>
                <a:lnTo>
                  <a:pt x="240" y="104"/>
                </a:lnTo>
                <a:lnTo>
                  <a:pt x="254" y="111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4"/>
                </a:lnTo>
                <a:lnTo>
                  <a:pt x="320" y="116"/>
                </a:lnTo>
                <a:lnTo>
                  <a:pt x="331" y="118"/>
                </a:lnTo>
                <a:lnTo>
                  <a:pt x="343" y="118"/>
                </a:lnTo>
                <a:lnTo>
                  <a:pt x="354" y="120"/>
                </a:lnTo>
                <a:lnTo>
                  <a:pt x="365" y="122"/>
                </a:lnTo>
                <a:lnTo>
                  <a:pt x="377" y="124"/>
                </a:lnTo>
                <a:lnTo>
                  <a:pt x="388" y="125"/>
                </a:lnTo>
                <a:lnTo>
                  <a:pt x="399" y="126"/>
                </a:lnTo>
                <a:lnTo>
                  <a:pt x="410" y="129"/>
                </a:lnTo>
                <a:lnTo>
                  <a:pt x="422" y="130"/>
                </a:lnTo>
                <a:lnTo>
                  <a:pt x="432" y="133"/>
                </a:lnTo>
                <a:lnTo>
                  <a:pt x="457" y="138"/>
                </a:lnTo>
                <a:lnTo>
                  <a:pt x="479" y="142"/>
                </a:lnTo>
                <a:lnTo>
                  <a:pt x="491" y="146"/>
                </a:lnTo>
                <a:lnTo>
                  <a:pt x="513" y="154"/>
                </a:lnTo>
                <a:lnTo>
                  <a:pt x="527" y="159"/>
                </a:lnTo>
                <a:lnTo>
                  <a:pt x="530" y="160"/>
                </a:lnTo>
                <a:lnTo>
                  <a:pt x="543" y="163"/>
                </a:lnTo>
                <a:lnTo>
                  <a:pt x="561" y="163"/>
                </a:lnTo>
                <a:lnTo>
                  <a:pt x="581" y="159"/>
                </a:lnTo>
                <a:lnTo>
                  <a:pt x="606" y="151"/>
                </a:lnTo>
                <a:lnTo>
                  <a:pt x="626" y="147"/>
                </a:lnTo>
                <a:lnTo>
                  <a:pt x="646" y="143"/>
                </a:lnTo>
                <a:lnTo>
                  <a:pt x="663" y="139"/>
                </a:lnTo>
                <a:lnTo>
                  <a:pt x="730" y="132"/>
                </a:lnTo>
                <a:lnTo>
                  <a:pt x="796" y="122"/>
                </a:lnTo>
                <a:lnTo>
                  <a:pt x="815" y="118"/>
                </a:lnTo>
                <a:lnTo>
                  <a:pt x="836" y="114"/>
                </a:lnTo>
                <a:lnTo>
                  <a:pt x="857" y="107"/>
                </a:lnTo>
                <a:lnTo>
                  <a:pt x="886" y="95"/>
                </a:lnTo>
                <a:lnTo>
                  <a:pt x="906" y="88"/>
                </a:lnTo>
                <a:lnTo>
                  <a:pt x="923" y="87"/>
                </a:lnTo>
                <a:lnTo>
                  <a:pt x="937" y="92"/>
                </a:lnTo>
                <a:lnTo>
                  <a:pt x="939" y="95"/>
                </a:lnTo>
                <a:lnTo>
                  <a:pt x="950" y="101"/>
                </a:lnTo>
                <a:lnTo>
                  <a:pt x="970" y="114"/>
                </a:lnTo>
                <a:lnTo>
                  <a:pt x="979" y="121"/>
                </a:lnTo>
                <a:lnTo>
                  <a:pt x="996" y="133"/>
                </a:lnTo>
                <a:lnTo>
                  <a:pt x="1006" y="138"/>
                </a:lnTo>
                <a:lnTo>
                  <a:pt x="1014" y="143"/>
                </a:lnTo>
                <a:lnTo>
                  <a:pt x="1024" y="150"/>
                </a:lnTo>
                <a:lnTo>
                  <a:pt x="1032" y="155"/>
                </a:lnTo>
                <a:lnTo>
                  <a:pt x="1042" y="162"/>
                </a:lnTo>
                <a:lnTo>
                  <a:pt x="1053" y="167"/>
                </a:lnTo>
                <a:lnTo>
                  <a:pt x="1062" y="172"/>
                </a:lnTo>
                <a:lnTo>
                  <a:pt x="1073" y="179"/>
                </a:lnTo>
                <a:lnTo>
                  <a:pt x="1084" y="184"/>
                </a:lnTo>
                <a:lnTo>
                  <a:pt x="1094" y="189"/>
                </a:lnTo>
                <a:lnTo>
                  <a:pt x="1105" y="194"/>
                </a:lnTo>
                <a:lnTo>
                  <a:pt x="1117" y="200"/>
                </a:lnTo>
                <a:lnTo>
                  <a:pt x="1128" y="205"/>
                </a:lnTo>
                <a:lnTo>
                  <a:pt x="1152" y="213"/>
                </a:lnTo>
                <a:lnTo>
                  <a:pt x="1166" y="217"/>
                </a:lnTo>
                <a:lnTo>
                  <a:pt x="1170" y="218"/>
                </a:lnTo>
                <a:lnTo>
                  <a:pt x="1184" y="223"/>
                </a:lnTo>
                <a:lnTo>
                  <a:pt x="1197" y="234"/>
                </a:lnTo>
                <a:lnTo>
                  <a:pt x="1213" y="246"/>
                </a:lnTo>
                <a:lnTo>
                  <a:pt x="1232" y="263"/>
                </a:lnTo>
                <a:lnTo>
                  <a:pt x="1248" y="278"/>
                </a:lnTo>
                <a:lnTo>
                  <a:pt x="1266" y="290"/>
                </a:lnTo>
                <a:lnTo>
                  <a:pt x="1283" y="301"/>
                </a:lnTo>
                <a:lnTo>
                  <a:pt x="1302" y="312"/>
                </a:lnTo>
                <a:lnTo>
                  <a:pt x="1317" y="322"/>
                </a:lnTo>
                <a:lnTo>
                  <a:pt x="1331" y="329"/>
                </a:lnTo>
                <a:lnTo>
                  <a:pt x="1346" y="336"/>
                </a:lnTo>
                <a:lnTo>
                  <a:pt x="1440" y="3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81" name="Freeform 379"/>
          <p:cNvSpPr>
            <a:spLocks/>
          </p:cNvSpPr>
          <p:nvPr/>
        </p:nvSpPr>
        <p:spPr bwMode="auto">
          <a:xfrm>
            <a:off x="2209800" y="1762451"/>
            <a:ext cx="2363788" cy="738188"/>
          </a:xfrm>
          <a:custGeom>
            <a:avLst/>
            <a:gdLst>
              <a:gd name="T0" fmla="*/ 92 w 1440"/>
              <a:gd name="T1" fmla="*/ 83 h 555"/>
              <a:gd name="T2" fmla="*/ 121 w 1440"/>
              <a:gd name="T3" fmla="*/ 76 h 555"/>
              <a:gd name="T4" fmla="*/ 154 w 1440"/>
              <a:gd name="T5" fmla="*/ 70 h 555"/>
              <a:gd name="T6" fmla="*/ 189 w 1440"/>
              <a:gd name="T7" fmla="*/ 57 h 555"/>
              <a:gd name="T8" fmla="*/ 226 w 1440"/>
              <a:gd name="T9" fmla="*/ 23 h 555"/>
              <a:gd name="T10" fmla="*/ 254 w 1440"/>
              <a:gd name="T11" fmla="*/ 4 h 555"/>
              <a:gd name="T12" fmla="*/ 272 w 1440"/>
              <a:gd name="T13" fmla="*/ 0 h 555"/>
              <a:gd name="T14" fmla="*/ 309 w 1440"/>
              <a:gd name="T15" fmla="*/ 0 h 555"/>
              <a:gd name="T16" fmla="*/ 349 w 1440"/>
              <a:gd name="T17" fmla="*/ 0 h 555"/>
              <a:gd name="T18" fmla="*/ 388 w 1440"/>
              <a:gd name="T19" fmla="*/ 4 h 555"/>
              <a:gd name="T20" fmla="*/ 428 w 1440"/>
              <a:gd name="T21" fmla="*/ 9 h 555"/>
              <a:gd name="T22" fmla="*/ 465 w 1440"/>
              <a:gd name="T23" fmla="*/ 18 h 555"/>
              <a:gd name="T24" fmla="*/ 502 w 1440"/>
              <a:gd name="T25" fmla="*/ 30 h 555"/>
              <a:gd name="T26" fmla="*/ 539 w 1440"/>
              <a:gd name="T27" fmla="*/ 44 h 555"/>
              <a:gd name="T28" fmla="*/ 574 w 1440"/>
              <a:gd name="T29" fmla="*/ 63 h 555"/>
              <a:gd name="T30" fmla="*/ 607 w 1440"/>
              <a:gd name="T31" fmla="*/ 82 h 555"/>
              <a:gd name="T32" fmla="*/ 637 w 1440"/>
              <a:gd name="T33" fmla="*/ 102 h 555"/>
              <a:gd name="T34" fmla="*/ 652 w 1440"/>
              <a:gd name="T35" fmla="*/ 112 h 555"/>
              <a:gd name="T36" fmla="*/ 665 w 1440"/>
              <a:gd name="T37" fmla="*/ 144 h 555"/>
              <a:gd name="T38" fmla="*/ 677 w 1440"/>
              <a:gd name="T39" fmla="*/ 188 h 555"/>
              <a:gd name="T40" fmla="*/ 690 w 1440"/>
              <a:gd name="T41" fmla="*/ 222 h 555"/>
              <a:gd name="T42" fmla="*/ 742 w 1440"/>
              <a:gd name="T43" fmla="*/ 338 h 555"/>
              <a:gd name="T44" fmla="*/ 755 w 1440"/>
              <a:gd name="T45" fmla="*/ 372 h 555"/>
              <a:gd name="T46" fmla="*/ 766 w 1440"/>
              <a:gd name="T47" fmla="*/ 419 h 555"/>
              <a:gd name="T48" fmla="*/ 779 w 1440"/>
              <a:gd name="T49" fmla="*/ 451 h 555"/>
              <a:gd name="T50" fmla="*/ 793 w 1440"/>
              <a:gd name="T51" fmla="*/ 461 h 555"/>
              <a:gd name="T52" fmla="*/ 825 w 1440"/>
              <a:gd name="T53" fmla="*/ 479 h 555"/>
              <a:gd name="T54" fmla="*/ 859 w 1440"/>
              <a:gd name="T55" fmla="*/ 499 h 555"/>
              <a:gd name="T56" fmla="*/ 895 w 1440"/>
              <a:gd name="T57" fmla="*/ 516 h 555"/>
              <a:gd name="T58" fmla="*/ 933 w 1440"/>
              <a:gd name="T59" fmla="*/ 529 h 555"/>
              <a:gd name="T60" fmla="*/ 971 w 1440"/>
              <a:gd name="T61" fmla="*/ 541 h 555"/>
              <a:gd name="T62" fmla="*/ 1010 w 1440"/>
              <a:gd name="T63" fmla="*/ 548 h 555"/>
              <a:gd name="T64" fmla="*/ 1050 w 1440"/>
              <a:gd name="T65" fmla="*/ 554 h 555"/>
              <a:gd name="T66" fmla="*/ 1090 w 1440"/>
              <a:gd name="T67" fmla="*/ 555 h 555"/>
              <a:gd name="T68" fmla="*/ 1128 w 1440"/>
              <a:gd name="T69" fmla="*/ 555 h 555"/>
              <a:gd name="T70" fmla="*/ 1166 w 1440"/>
              <a:gd name="T71" fmla="*/ 553 h 555"/>
              <a:gd name="T72" fmla="*/ 1184 w 1440"/>
              <a:gd name="T73" fmla="*/ 550 h 555"/>
              <a:gd name="T74" fmla="*/ 1213 w 1440"/>
              <a:gd name="T75" fmla="*/ 529 h 555"/>
              <a:gd name="T76" fmla="*/ 1248 w 1440"/>
              <a:gd name="T77" fmla="*/ 496 h 555"/>
              <a:gd name="T78" fmla="*/ 1283 w 1440"/>
              <a:gd name="T79" fmla="*/ 485 h 555"/>
              <a:gd name="T80" fmla="*/ 1317 w 1440"/>
              <a:gd name="T81" fmla="*/ 483 h 555"/>
              <a:gd name="T82" fmla="*/ 1346 w 1440"/>
              <a:gd name="T83" fmla="*/ 473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55">
                <a:moveTo>
                  <a:pt x="0" y="116"/>
                </a:moveTo>
                <a:lnTo>
                  <a:pt x="92" y="83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70"/>
                </a:lnTo>
                <a:lnTo>
                  <a:pt x="172" y="66"/>
                </a:lnTo>
                <a:lnTo>
                  <a:pt x="189" y="57"/>
                </a:lnTo>
                <a:lnTo>
                  <a:pt x="207" y="43"/>
                </a:lnTo>
                <a:lnTo>
                  <a:pt x="226" y="23"/>
                </a:lnTo>
                <a:lnTo>
                  <a:pt x="240" y="11"/>
                </a:lnTo>
                <a:lnTo>
                  <a:pt x="254" y="4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8" y="1"/>
                </a:lnTo>
                <a:lnTo>
                  <a:pt x="388" y="4"/>
                </a:lnTo>
                <a:lnTo>
                  <a:pt x="408" y="6"/>
                </a:lnTo>
                <a:lnTo>
                  <a:pt x="428" y="9"/>
                </a:lnTo>
                <a:lnTo>
                  <a:pt x="447" y="13"/>
                </a:lnTo>
                <a:lnTo>
                  <a:pt x="465" y="18"/>
                </a:lnTo>
                <a:lnTo>
                  <a:pt x="484" y="23"/>
                </a:lnTo>
                <a:lnTo>
                  <a:pt x="502" y="30"/>
                </a:lnTo>
                <a:lnTo>
                  <a:pt x="521" y="36"/>
                </a:lnTo>
                <a:lnTo>
                  <a:pt x="539" y="44"/>
                </a:lnTo>
                <a:lnTo>
                  <a:pt x="556" y="53"/>
                </a:lnTo>
                <a:lnTo>
                  <a:pt x="574" y="63"/>
                </a:lnTo>
                <a:lnTo>
                  <a:pt x="590" y="70"/>
                </a:lnTo>
                <a:lnTo>
                  <a:pt x="607" y="82"/>
                </a:lnTo>
                <a:lnTo>
                  <a:pt x="628" y="94"/>
                </a:lnTo>
                <a:lnTo>
                  <a:pt x="637" y="102"/>
                </a:lnTo>
                <a:lnTo>
                  <a:pt x="640" y="103"/>
                </a:lnTo>
                <a:lnTo>
                  <a:pt x="652" y="112"/>
                </a:lnTo>
                <a:lnTo>
                  <a:pt x="659" y="127"/>
                </a:lnTo>
                <a:lnTo>
                  <a:pt x="665" y="144"/>
                </a:lnTo>
                <a:lnTo>
                  <a:pt x="672" y="169"/>
                </a:lnTo>
                <a:lnTo>
                  <a:pt x="677" y="188"/>
                </a:lnTo>
                <a:lnTo>
                  <a:pt x="683" y="205"/>
                </a:lnTo>
                <a:lnTo>
                  <a:pt x="690" y="222"/>
                </a:lnTo>
                <a:lnTo>
                  <a:pt x="716" y="280"/>
                </a:lnTo>
                <a:lnTo>
                  <a:pt x="742" y="338"/>
                </a:lnTo>
                <a:lnTo>
                  <a:pt x="749" y="354"/>
                </a:lnTo>
                <a:lnTo>
                  <a:pt x="755" y="372"/>
                </a:lnTo>
                <a:lnTo>
                  <a:pt x="760" y="392"/>
                </a:lnTo>
                <a:lnTo>
                  <a:pt x="766" y="419"/>
                </a:lnTo>
                <a:lnTo>
                  <a:pt x="771" y="436"/>
                </a:lnTo>
                <a:lnTo>
                  <a:pt x="779" y="451"/>
                </a:lnTo>
                <a:lnTo>
                  <a:pt x="790" y="460"/>
                </a:lnTo>
                <a:lnTo>
                  <a:pt x="793" y="461"/>
                </a:lnTo>
                <a:lnTo>
                  <a:pt x="806" y="469"/>
                </a:lnTo>
                <a:lnTo>
                  <a:pt x="825" y="479"/>
                </a:lnTo>
                <a:lnTo>
                  <a:pt x="841" y="490"/>
                </a:lnTo>
                <a:lnTo>
                  <a:pt x="859" y="499"/>
                </a:lnTo>
                <a:lnTo>
                  <a:pt x="877" y="508"/>
                </a:lnTo>
                <a:lnTo>
                  <a:pt x="895" y="516"/>
                </a:lnTo>
                <a:lnTo>
                  <a:pt x="913" y="523"/>
                </a:lnTo>
                <a:lnTo>
                  <a:pt x="933" y="529"/>
                </a:lnTo>
                <a:lnTo>
                  <a:pt x="950" y="536"/>
                </a:lnTo>
                <a:lnTo>
                  <a:pt x="971" y="541"/>
                </a:lnTo>
                <a:lnTo>
                  <a:pt x="990" y="545"/>
                </a:lnTo>
                <a:lnTo>
                  <a:pt x="1010" y="548"/>
                </a:lnTo>
                <a:lnTo>
                  <a:pt x="1030" y="552"/>
                </a:lnTo>
                <a:lnTo>
                  <a:pt x="1050" y="554"/>
                </a:lnTo>
                <a:lnTo>
                  <a:pt x="1069" y="555"/>
                </a:lnTo>
                <a:lnTo>
                  <a:pt x="1090" y="555"/>
                </a:lnTo>
                <a:lnTo>
                  <a:pt x="1109" y="555"/>
                </a:lnTo>
                <a:lnTo>
                  <a:pt x="1128" y="555"/>
                </a:lnTo>
                <a:lnTo>
                  <a:pt x="1152" y="554"/>
                </a:lnTo>
                <a:lnTo>
                  <a:pt x="1166" y="553"/>
                </a:lnTo>
                <a:lnTo>
                  <a:pt x="1170" y="553"/>
                </a:lnTo>
                <a:lnTo>
                  <a:pt x="1184" y="550"/>
                </a:lnTo>
                <a:lnTo>
                  <a:pt x="1197" y="542"/>
                </a:lnTo>
                <a:lnTo>
                  <a:pt x="1213" y="529"/>
                </a:lnTo>
                <a:lnTo>
                  <a:pt x="1232" y="510"/>
                </a:lnTo>
                <a:lnTo>
                  <a:pt x="1248" y="496"/>
                </a:lnTo>
                <a:lnTo>
                  <a:pt x="1266" y="489"/>
                </a:lnTo>
                <a:lnTo>
                  <a:pt x="1283" y="485"/>
                </a:lnTo>
                <a:lnTo>
                  <a:pt x="1302" y="485"/>
                </a:lnTo>
                <a:lnTo>
                  <a:pt x="1317" y="483"/>
                </a:lnTo>
                <a:lnTo>
                  <a:pt x="1331" y="478"/>
                </a:lnTo>
                <a:lnTo>
                  <a:pt x="1346" y="473"/>
                </a:lnTo>
                <a:lnTo>
                  <a:pt x="1440" y="42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82" name="Freeform 380"/>
          <p:cNvSpPr>
            <a:spLocks/>
          </p:cNvSpPr>
          <p:nvPr/>
        </p:nvSpPr>
        <p:spPr bwMode="auto">
          <a:xfrm>
            <a:off x="2209800" y="1840239"/>
            <a:ext cx="2363788" cy="577850"/>
          </a:xfrm>
          <a:custGeom>
            <a:avLst/>
            <a:gdLst>
              <a:gd name="T0" fmla="*/ 92 w 1440"/>
              <a:gd name="T1" fmla="*/ 40 h 434"/>
              <a:gd name="T2" fmla="*/ 121 w 1440"/>
              <a:gd name="T3" fmla="*/ 36 h 434"/>
              <a:gd name="T4" fmla="*/ 154 w 1440"/>
              <a:gd name="T5" fmla="*/ 35 h 434"/>
              <a:gd name="T6" fmla="*/ 189 w 1440"/>
              <a:gd name="T7" fmla="*/ 27 h 434"/>
              <a:gd name="T8" fmla="*/ 226 w 1440"/>
              <a:gd name="T9" fmla="*/ 10 h 434"/>
              <a:gd name="T10" fmla="*/ 254 w 1440"/>
              <a:gd name="T11" fmla="*/ 1 h 434"/>
              <a:gd name="T12" fmla="*/ 309 w 1440"/>
              <a:gd name="T13" fmla="*/ 0 h 434"/>
              <a:gd name="T14" fmla="*/ 345 w 1440"/>
              <a:gd name="T15" fmla="*/ 0 h 434"/>
              <a:gd name="T16" fmla="*/ 379 w 1440"/>
              <a:gd name="T17" fmla="*/ 4 h 434"/>
              <a:gd name="T18" fmla="*/ 415 w 1440"/>
              <a:gd name="T19" fmla="*/ 7 h 434"/>
              <a:gd name="T20" fmla="*/ 448 w 1440"/>
              <a:gd name="T21" fmla="*/ 17 h 434"/>
              <a:gd name="T22" fmla="*/ 483 w 1440"/>
              <a:gd name="T23" fmla="*/ 27 h 434"/>
              <a:gd name="T24" fmla="*/ 514 w 1440"/>
              <a:gd name="T25" fmla="*/ 40 h 434"/>
              <a:gd name="T26" fmla="*/ 548 w 1440"/>
              <a:gd name="T27" fmla="*/ 55 h 434"/>
              <a:gd name="T28" fmla="*/ 578 w 1440"/>
              <a:gd name="T29" fmla="*/ 70 h 434"/>
              <a:gd name="T30" fmla="*/ 608 w 1440"/>
              <a:gd name="T31" fmla="*/ 89 h 434"/>
              <a:gd name="T32" fmla="*/ 623 w 1440"/>
              <a:gd name="T33" fmla="*/ 99 h 434"/>
              <a:gd name="T34" fmla="*/ 643 w 1440"/>
              <a:gd name="T35" fmla="*/ 122 h 434"/>
              <a:gd name="T36" fmla="*/ 662 w 1440"/>
              <a:gd name="T37" fmla="*/ 153 h 434"/>
              <a:gd name="T38" fmla="*/ 681 w 1440"/>
              <a:gd name="T39" fmla="*/ 177 h 434"/>
              <a:gd name="T40" fmla="*/ 763 w 1440"/>
              <a:gd name="T41" fmla="*/ 271 h 434"/>
              <a:gd name="T42" fmla="*/ 781 w 1440"/>
              <a:gd name="T43" fmla="*/ 298 h 434"/>
              <a:gd name="T44" fmla="*/ 800 w 1440"/>
              <a:gd name="T45" fmla="*/ 329 h 434"/>
              <a:gd name="T46" fmla="*/ 822 w 1440"/>
              <a:gd name="T47" fmla="*/ 348 h 434"/>
              <a:gd name="T48" fmla="*/ 836 w 1440"/>
              <a:gd name="T49" fmla="*/ 356 h 434"/>
              <a:gd name="T50" fmla="*/ 872 w 1440"/>
              <a:gd name="T51" fmla="*/ 376 h 434"/>
              <a:gd name="T52" fmla="*/ 904 w 1440"/>
              <a:gd name="T53" fmla="*/ 392 h 434"/>
              <a:gd name="T54" fmla="*/ 937 w 1440"/>
              <a:gd name="T55" fmla="*/ 405 h 434"/>
              <a:gd name="T56" fmla="*/ 971 w 1440"/>
              <a:gd name="T57" fmla="*/ 415 h 434"/>
              <a:gd name="T58" fmla="*/ 1006 w 1440"/>
              <a:gd name="T59" fmla="*/ 423 h 434"/>
              <a:gd name="T60" fmla="*/ 1040 w 1440"/>
              <a:gd name="T61" fmla="*/ 430 h 434"/>
              <a:gd name="T62" fmla="*/ 1076 w 1440"/>
              <a:gd name="T63" fmla="*/ 434 h 434"/>
              <a:gd name="T64" fmla="*/ 1112 w 1440"/>
              <a:gd name="T65" fmla="*/ 434 h 434"/>
              <a:gd name="T66" fmla="*/ 1152 w 1440"/>
              <a:gd name="T67" fmla="*/ 434 h 434"/>
              <a:gd name="T68" fmla="*/ 1170 w 1440"/>
              <a:gd name="T69" fmla="*/ 432 h 434"/>
              <a:gd name="T70" fmla="*/ 1197 w 1440"/>
              <a:gd name="T71" fmla="*/ 427 h 434"/>
              <a:gd name="T72" fmla="*/ 1232 w 1440"/>
              <a:gd name="T73" fmla="*/ 410 h 434"/>
              <a:gd name="T74" fmla="*/ 1266 w 1440"/>
              <a:gd name="T75" fmla="*/ 398 h 434"/>
              <a:gd name="T76" fmla="*/ 1302 w 1440"/>
              <a:gd name="T77" fmla="*/ 395 h 434"/>
              <a:gd name="T78" fmla="*/ 1331 w 1440"/>
              <a:gd name="T79" fmla="*/ 393 h 434"/>
              <a:gd name="T80" fmla="*/ 1440 w 1440"/>
              <a:gd name="T81" fmla="*/ 367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34">
                <a:moveTo>
                  <a:pt x="0" y="57"/>
                </a:moveTo>
                <a:lnTo>
                  <a:pt x="92" y="40"/>
                </a:lnTo>
                <a:lnTo>
                  <a:pt x="106" y="39"/>
                </a:lnTo>
                <a:lnTo>
                  <a:pt x="121" y="36"/>
                </a:lnTo>
                <a:lnTo>
                  <a:pt x="135" y="35"/>
                </a:lnTo>
                <a:lnTo>
                  <a:pt x="154" y="35"/>
                </a:lnTo>
                <a:lnTo>
                  <a:pt x="172" y="32"/>
                </a:lnTo>
                <a:lnTo>
                  <a:pt x="189" y="27"/>
                </a:lnTo>
                <a:lnTo>
                  <a:pt x="207" y="21"/>
                </a:lnTo>
                <a:lnTo>
                  <a:pt x="226" y="10"/>
                </a:lnTo>
                <a:lnTo>
                  <a:pt x="240" y="4"/>
                </a:lnTo>
                <a:lnTo>
                  <a:pt x="254" y="1"/>
                </a:lnTo>
                <a:lnTo>
                  <a:pt x="269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3" y="1"/>
                </a:lnTo>
                <a:lnTo>
                  <a:pt x="379" y="4"/>
                </a:lnTo>
                <a:lnTo>
                  <a:pt x="397" y="5"/>
                </a:lnTo>
                <a:lnTo>
                  <a:pt x="415" y="7"/>
                </a:lnTo>
                <a:lnTo>
                  <a:pt x="432" y="11"/>
                </a:lnTo>
                <a:lnTo>
                  <a:pt x="448" y="17"/>
                </a:lnTo>
                <a:lnTo>
                  <a:pt x="466" y="21"/>
                </a:lnTo>
                <a:lnTo>
                  <a:pt x="483" y="27"/>
                </a:lnTo>
                <a:lnTo>
                  <a:pt x="499" y="32"/>
                </a:lnTo>
                <a:lnTo>
                  <a:pt x="514" y="40"/>
                </a:lnTo>
                <a:lnTo>
                  <a:pt x="531" y="47"/>
                </a:lnTo>
                <a:lnTo>
                  <a:pt x="548" y="55"/>
                </a:lnTo>
                <a:lnTo>
                  <a:pt x="563" y="61"/>
                </a:lnTo>
                <a:lnTo>
                  <a:pt x="578" y="70"/>
                </a:lnTo>
                <a:lnTo>
                  <a:pt x="597" y="82"/>
                </a:lnTo>
                <a:lnTo>
                  <a:pt x="608" y="89"/>
                </a:lnTo>
                <a:lnTo>
                  <a:pt x="611" y="90"/>
                </a:lnTo>
                <a:lnTo>
                  <a:pt x="623" y="99"/>
                </a:lnTo>
                <a:lnTo>
                  <a:pt x="633" y="110"/>
                </a:lnTo>
                <a:lnTo>
                  <a:pt x="643" y="122"/>
                </a:lnTo>
                <a:lnTo>
                  <a:pt x="654" y="140"/>
                </a:lnTo>
                <a:lnTo>
                  <a:pt x="662" y="153"/>
                </a:lnTo>
                <a:lnTo>
                  <a:pt x="672" y="165"/>
                </a:lnTo>
                <a:lnTo>
                  <a:pt x="681" y="177"/>
                </a:lnTo>
                <a:lnTo>
                  <a:pt x="753" y="260"/>
                </a:lnTo>
                <a:lnTo>
                  <a:pt x="763" y="271"/>
                </a:lnTo>
                <a:lnTo>
                  <a:pt x="772" y="284"/>
                </a:lnTo>
                <a:lnTo>
                  <a:pt x="781" y="298"/>
                </a:lnTo>
                <a:lnTo>
                  <a:pt x="792" y="317"/>
                </a:lnTo>
                <a:lnTo>
                  <a:pt x="800" y="329"/>
                </a:lnTo>
                <a:lnTo>
                  <a:pt x="810" y="340"/>
                </a:lnTo>
                <a:lnTo>
                  <a:pt x="822" y="348"/>
                </a:lnTo>
                <a:lnTo>
                  <a:pt x="825" y="350"/>
                </a:lnTo>
                <a:lnTo>
                  <a:pt x="836" y="356"/>
                </a:lnTo>
                <a:lnTo>
                  <a:pt x="857" y="367"/>
                </a:lnTo>
                <a:lnTo>
                  <a:pt x="872" y="376"/>
                </a:lnTo>
                <a:lnTo>
                  <a:pt x="888" y="384"/>
                </a:lnTo>
                <a:lnTo>
                  <a:pt x="904" y="392"/>
                </a:lnTo>
                <a:lnTo>
                  <a:pt x="920" y="398"/>
                </a:lnTo>
                <a:lnTo>
                  <a:pt x="937" y="405"/>
                </a:lnTo>
                <a:lnTo>
                  <a:pt x="955" y="410"/>
                </a:lnTo>
                <a:lnTo>
                  <a:pt x="971" y="415"/>
                </a:lnTo>
                <a:lnTo>
                  <a:pt x="988" y="419"/>
                </a:lnTo>
                <a:lnTo>
                  <a:pt x="1006" y="423"/>
                </a:lnTo>
                <a:lnTo>
                  <a:pt x="1024" y="427"/>
                </a:lnTo>
                <a:lnTo>
                  <a:pt x="1040" y="430"/>
                </a:lnTo>
                <a:lnTo>
                  <a:pt x="1058" y="432"/>
                </a:lnTo>
                <a:lnTo>
                  <a:pt x="1076" y="434"/>
                </a:lnTo>
                <a:lnTo>
                  <a:pt x="1094" y="434"/>
                </a:lnTo>
                <a:lnTo>
                  <a:pt x="1112" y="434"/>
                </a:lnTo>
                <a:lnTo>
                  <a:pt x="1128" y="434"/>
                </a:lnTo>
                <a:lnTo>
                  <a:pt x="1152" y="434"/>
                </a:lnTo>
                <a:lnTo>
                  <a:pt x="1166" y="432"/>
                </a:lnTo>
                <a:lnTo>
                  <a:pt x="1170" y="432"/>
                </a:lnTo>
                <a:lnTo>
                  <a:pt x="1184" y="431"/>
                </a:lnTo>
                <a:lnTo>
                  <a:pt x="1197" y="427"/>
                </a:lnTo>
                <a:lnTo>
                  <a:pt x="1213" y="419"/>
                </a:lnTo>
                <a:lnTo>
                  <a:pt x="1232" y="410"/>
                </a:lnTo>
                <a:lnTo>
                  <a:pt x="1248" y="402"/>
                </a:lnTo>
                <a:lnTo>
                  <a:pt x="1266" y="398"/>
                </a:lnTo>
                <a:lnTo>
                  <a:pt x="1283" y="397"/>
                </a:lnTo>
                <a:lnTo>
                  <a:pt x="1302" y="395"/>
                </a:lnTo>
                <a:lnTo>
                  <a:pt x="1317" y="394"/>
                </a:lnTo>
                <a:lnTo>
                  <a:pt x="1331" y="393"/>
                </a:lnTo>
                <a:lnTo>
                  <a:pt x="1346" y="390"/>
                </a:lnTo>
                <a:lnTo>
                  <a:pt x="1440" y="36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83" name="Freeform 381"/>
          <p:cNvSpPr>
            <a:spLocks/>
          </p:cNvSpPr>
          <p:nvPr/>
        </p:nvSpPr>
        <p:spPr bwMode="auto">
          <a:xfrm>
            <a:off x="2209800" y="1914851"/>
            <a:ext cx="2363788" cy="423863"/>
          </a:xfrm>
          <a:custGeom>
            <a:avLst/>
            <a:gdLst>
              <a:gd name="T0" fmla="*/ 106 w 1440"/>
              <a:gd name="T1" fmla="*/ 1 h 319"/>
              <a:gd name="T2" fmla="*/ 135 w 1440"/>
              <a:gd name="T3" fmla="*/ 1 h 319"/>
              <a:gd name="T4" fmla="*/ 172 w 1440"/>
              <a:gd name="T5" fmla="*/ 1 h 319"/>
              <a:gd name="T6" fmla="*/ 207 w 1440"/>
              <a:gd name="T7" fmla="*/ 1 h 319"/>
              <a:gd name="T8" fmla="*/ 240 w 1440"/>
              <a:gd name="T9" fmla="*/ 0 h 319"/>
              <a:gd name="T10" fmla="*/ 285 w 1440"/>
              <a:gd name="T11" fmla="*/ 1 h 319"/>
              <a:gd name="T12" fmla="*/ 325 w 1440"/>
              <a:gd name="T13" fmla="*/ 1 h 319"/>
              <a:gd name="T14" fmla="*/ 356 w 1440"/>
              <a:gd name="T15" fmla="*/ 3 h 319"/>
              <a:gd name="T16" fmla="*/ 388 w 1440"/>
              <a:gd name="T17" fmla="*/ 7 h 319"/>
              <a:gd name="T18" fmla="*/ 418 w 1440"/>
              <a:gd name="T19" fmla="*/ 13 h 319"/>
              <a:gd name="T20" fmla="*/ 448 w 1440"/>
              <a:gd name="T21" fmla="*/ 21 h 319"/>
              <a:gd name="T22" fmla="*/ 477 w 1440"/>
              <a:gd name="T23" fmla="*/ 31 h 319"/>
              <a:gd name="T24" fmla="*/ 506 w 1440"/>
              <a:gd name="T25" fmla="*/ 43 h 319"/>
              <a:gd name="T26" fmla="*/ 534 w 1440"/>
              <a:gd name="T27" fmla="*/ 58 h 319"/>
              <a:gd name="T28" fmla="*/ 567 w 1440"/>
              <a:gd name="T29" fmla="*/ 76 h 319"/>
              <a:gd name="T30" fmla="*/ 582 w 1440"/>
              <a:gd name="T31" fmla="*/ 85 h 319"/>
              <a:gd name="T32" fmla="*/ 607 w 1440"/>
              <a:gd name="T33" fmla="*/ 98 h 319"/>
              <a:gd name="T34" fmla="*/ 635 w 1440"/>
              <a:gd name="T35" fmla="*/ 114 h 319"/>
              <a:gd name="T36" fmla="*/ 672 w 1440"/>
              <a:gd name="T37" fmla="*/ 136 h 319"/>
              <a:gd name="T38" fmla="*/ 775 w 1440"/>
              <a:gd name="T39" fmla="*/ 197 h 319"/>
              <a:gd name="T40" fmla="*/ 800 w 1440"/>
              <a:gd name="T41" fmla="*/ 211 h 319"/>
              <a:gd name="T42" fmla="*/ 828 w 1440"/>
              <a:gd name="T43" fmla="*/ 228 h 319"/>
              <a:gd name="T44" fmla="*/ 855 w 1440"/>
              <a:gd name="T45" fmla="*/ 244 h 319"/>
              <a:gd name="T46" fmla="*/ 888 w 1440"/>
              <a:gd name="T47" fmla="*/ 262 h 319"/>
              <a:gd name="T48" fmla="*/ 916 w 1440"/>
              <a:gd name="T49" fmla="*/ 275 h 319"/>
              <a:gd name="T50" fmla="*/ 945 w 1440"/>
              <a:gd name="T51" fmla="*/ 287 h 319"/>
              <a:gd name="T52" fmla="*/ 974 w 1440"/>
              <a:gd name="T53" fmla="*/ 298 h 319"/>
              <a:gd name="T54" fmla="*/ 1006 w 1440"/>
              <a:gd name="T55" fmla="*/ 304 h 319"/>
              <a:gd name="T56" fmla="*/ 1036 w 1440"/>
              <a:gd name="T57" fmla="*/ 311 h 319"/>
              <a:gd name="T58" fmla="*/ 1066 w 1440"/>
              <a:gd name="T59" fmla="*/ 316 h 319"/>
              <a:gd name="T60" fmla="*/ 1098 w 1440"/>
              <a:gd name="T61" fmla="*/ 319 h 319"/>
              <a:gd name="T62" fmla="*/ 1128 w 1440"/>
              <a:gd name="T63" fmla="*/ 319 h 319"/>
              <a:gd name="T64" fmla="*/ 1166 w 1440"/>
              <a:gd name="T65" fmla="*/ 319 h 319"/>
              <a:gd name="T66" fmla="*/ 1184 w 1440"/>
              <a:gd name="T67" fmla="*/ 319 h 319"/>
              <a:gd name="T68" fmla="*/ 1213 w 1440"/>
              <a:gd name="T69" fmla="*/ 317 h 319"/>
              <a:gd name="T70" fmla="*/ 1266 w 1440"/>
              <a:gd name="T71" fmla="*/ 315 h 319"/>
              <a:gd name="T72" fmla="*/ 1302 w 1440"/>
              <a:gd name="T73" fmla="*/ 313 h 319"/>
              <a:gd name="T74" fmla="*/ 1346 w 1440"/>
              <a:gd name="T75" fmla="*/ 312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0" h="319">
                <a:moveTo>
                  <a:pt x="0" y="1"/>
                </a:moveTo>
                <a:lnTo>
                  <a:pt x="106" y="1"/>
                </a:lnTo>
                <a:lnTo>
                  <a:pt x="121" y="1"/>
                </a:lnTo>
                <a:lnTo>
                  <a:pt x="135" y="1"/>
                </a:lnTo>
                <a:lnTo>
                  <a:pt x="154" y="1"/>
                </a:lnTo>
                <a:lnTo>
                  <a:pt x="172" y="1"/>
                </a:lnTo>
                <a:lnTo>
                  <a:pt x="189" y="1"/>
                </a:lnTo>
                <a:lnTo>
                  <a:pt x="207" y="1"/>
                </a:lnTo>
                <a:lnTo>
                  <a:pt x="226" y="1"/>
                </a:lnTo>
                <a:lnTo>
                  <a:pt x="240" y="0"/>
                </a:lnTo>
                <a:lnTo>
                  <a:pt x="272" y="0"/>
                </a:lnTo>
                <a:lnTo>
                  <a:pt x="285" y="1"/>
                </a:lnTo>
                <a:lnTo>
                  <a:pt x="309" y="1"/>
                </a:lnTo>
                <a:lnTo>
                  <a:pt x="325" y="1"/>
                </a:lnTo>
                <a:lnTo>
                  <a:pt x="341" y="1"/>
                </a:lnTo>
                <a:lnTo>
                  <a:pt x="356" y="3"/>
                </a:lnTo>
                <a:lnTo>
                  <a:pt x="372" y="5"/>
                </a:lnTo>
                <a:lnTo>
                  <a:pt x="388" y="7"/>
                </a:lnTo>
                <a:lnTo>
                  <a:pt x="403" y="10"/>
                </a:lnTo>
                <a:lnTo>
                  <a:pt x="418" y="13"/>
                </a:lnTo>
                <a:lnTo>
                  <a:pt x="432" y="18"/>
                </a:lnTo>
                <a:lnTo>
                  <a:pt x="448" y="21"/>
                </a:lnTo>
                <a:lnTo>
                  <a:pt x="462" y="26"/>
                </a:lnTo>
                <a:lnTo>
                  <a:pt x="477" y="31"/>
                </a:lnTo>
                <a:lnTo>
                  <a:pt x="492" y="38"/>
                </a:lnTo>
                <a:lnTo>
                  <a:pt x="506" y="43"/>
                </a:lnTo>
                <a:lnTo>
                  <a:pt x="520" y="50"/>
                </a:lnTo>
                <a:lnTo>
                  <a:pt x="534" y="58"/>
                </a:lnTo>
                <a:lnTo>
                  <a:pt x="548" y="64"/>
                </a:lnTo>
                <a:lnTo>
                  <a:pt x="567" y="76"/>
                </a:lnTo>
                <a:lnTo>
                  <a:pt x="579" y="83"/>
                </a:lnTo>
                <a:lnTo>
                  <a:pt x="582" y="85"/>
                </a:lnTo>
                <a:lnTo>
                  <a:pt x="594" y="92"/>
                </a:lnTo>
                <a:lnTo>
                  <a:pt x="607" y="98"/>
                </a:lnTo>
                <a:lnTo>
                  <a:pt x="619" y="106"/>
                </a:lnTo>
                <a:lnTo>
                  <a:pt x="635" y="114"/>
                </a:lnTo>
                <a:lnTo>
                  <a:pt x="647" y="122"/>
                </a:lnTo>
                <a:lnTo>
                  <a:pt x="672" y="136"/>
                </a:lnTo>
                <a:lnTo>
                  <a:pt x="763" y="189"/>
                </a:lnTo>
                <a:lnTo>
                  <a:pt x="775" y="197"/>
                </a:lnTo>
                <a:lnTo>
                  <a:pt x="788" y="204"/>
                </a:lnTo>
                <a:lnTo>
                  <a:pt x="800" y="211"/>
                </a:lnTo>
                <a:lnTo>
                  <a:pt x="815" y="222"/>
                </a:lnTo>
                <a:lnTo>
                  <a:pt x="828" y="228"/>
                </a:lnTo>
                <a:lnTo>
                  <a:pt x="852" y="242"/>
                </a:lnTo>
                <a:lnTo>
                  <a:pt x="855" y="244"/>
                </a:lnTo>
                <a:lnTo>
                  <a:pt x="868" y="250"/>
                </a:lnTo>
                <a:lnTo>
                  <a:pt x="888" y="262"/>
                </a:lnTo>
                <a:lnTo>
                  <a:pt x="902" y="267"/>
                </a:lnTo>
                <a:lnTo>
                  <a:pt x="916" y="275"/>
                </a:lnTo>
                <a:lnTo>
                  <a:pt x="931" y="282"/>
                </a:lnTo>
                <a:lnTo>
                  <a:pt x="945" y="287"/>
                </a:lnTo>
                <a:lnTo>
                  <a:pt x="960" y="292"/>
                </a:lnTo>
                <a:lnTo>
                  <a:pt x="974" y="298"/>
                </a:lnTo>
                <a:lnTo>
                  <a:pt x="989" y="301"/>
                </a:lnTo>
                <a:lnTo>
                  <a:pt x="1006" y="304"/>
                </a:lnTo>
                <a:lnTo>
                  <a:pt x="1019" y="308"/>
                </a:lnTo>
                <a:lnTo>
                  <a:pt x="1036" y="311"/>
                </a:lnTo>
                <a:lnTo>
                  <a:pt x="1051" y="313"/>
                </a:lnTo>
                <a:lnTo>
                  <a:pt x="1066" y="316"/>
                </a:lnTo>
                <a:lnTo>
                  <a:pt x="1083" y="317"/>
                </a:lnTo>
                <a:lnTo>
                  <a:pt x="1098" y="319"/>
                </a:lnTo>
                <a:lnTo>
                  <a:pt x="1113" y="319"/>
                </a:lnTo>
                <a:lnTo>
                  <a:pt x="1128" y="319"/>
                </a:lnTo>
                <a:lnTo>
                  <a:pt x="1152" y="319"/>
                </a:lnTo>
                <a:lnTo>
                  <a:pt x="1166" y="319"/>
                </a:lnTo>
                <a:lnTo>
                  <a:pt x="1170" y="319"/>
                </a:lnTo>
                <a:lnTo>
                  <a:pt x="1184" y="319"/>
                </a:lnTo>
                <a:lnTo>
                  <a:pt x="1197" y="317"/>
                </a:lnTo>
                <a:lnTo>
                  <a:pt x="1213" y="317"/>
                </a:lnTo>
                <a:lnTo>
                  <a:pt x="1232" y="316"/>
                </a:lnTo>
                <a:lnTo>
                  <a:pt x="1266" y="315"/>
                </a:lnTo>
                <a:lnTo>
                  <a:pt x="1283" y="313"/>
                </a:lnTo>
                <a:lnTo>
                  <a:pt x="1302" y="313"/>
                </a:lnTo>
                <a:lnTo>
                  <a:pt x="1317" y="313"/>
                </a:lnTo>
                <a:lnTo>
                  <a:pt x="1346" y="312"/>
                </a:lnTo>
                <a:lnTo>
                  <a:pt x="1440" y="311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84" name="Freeform 382"/>
          <p:cNvSpPr>
            <a:spLocks/>
          </p:cNvSpPr>
          <p:nvPr/>
        </p:nvSpPr>
        <p:spPr bwMode="auto">
          <a:xfrm>
            <a:off x="2209800" y="1916439"/>
            <a:ext cx="2363788" cy="412750"/>
          </a:xfrm>
          <a:custGeom>
            <a:avLst/>
            <a:gdLst>
              <a:gd name="T0" fmla="*/ 92 w 1440"/>
              <a:gd name="T1" fmla="*/ 13 h 310"/>
              <a:gd name="T2" fmla="*/ 121 w 1440"/>
              <a:gd name="T3" fmla="*/ 19 h 310"/>
              <a:gd name="T4" fmla="*/ 154 w 1440"/>
              <a:gd name="T5" fmla="*/ 21 h 310"/>
              <a:gd name="T6" fmla="*/ 189 w 1440"/>
              <a:gd name="T7" fmla="*/ 29 h 310"/>
              <a:gd name="T8" fmla="*/ 226 w 1440"/>
              <a:gd name="T9" fmla="*/ 45 h 310"/>
              <a:gd name="T10" fmla="*/ 254 w 1440"/>
              <a:gd name="T11" fmla="*/ 54 h 310"/>
              <a:gd name="T12" fmla="*/ 272 w 1440"/>
              <a:gd name="T13" fmla="*/ 57 h 310"/>
              <a:gd name="T14" fmla="*/ 309 w 1440"/>
              <a:gd name="T15" fmla="*/ 57 h 310"/>
              <a:gd name="T16" fmla="*/ 337 w 1440"/>
              <a:gd name="T17" fmla="*/ 59 h 310"/>
              <a:gd name="T18" fmla="*/ 364 w 1440"/>
              <a:gd name="T19" fmla="*/ 63 h 310"/>
              <a:gd name="T20" fmla="*/ 403 w 1440"/>
              <a:gd name="T21" fmla="*/ 70 h 310"/>
              <a:gd name="T22" fmla="*/ 429 w 1440"/>
              <a:gd name="T23" fmla="*/ 78 h 310"/>
              <a:gd name="T24" fmla="*/ 455 w 1440"/>
              <a:gd name="T25" fmla="*/ 85 h 310"/>
              <a:gd name="T26" fmla="*/ 480 w 1440"/>
              <a:gd name="T27" fmla="*/ 96 h 310"/>
              <a:gd name="T28" fmla="*/ 505 w 1440"/>
              <a:gd name="T29" fmla="*/ 108 h 310"/>
              <a:gd name="T30" fmla="*/ 537 w 1440"/>
              <a:gd name="T31" fmla="*/ 125 h 310"/>
              <a:gd name="T32" fmla="*/ 552 w 1440"/>
              <a:gd name="T33" fmla="*/ 133 h 310"/>
              <a:gd name="T34" fmla="*/ 579 w 1440"/>
              <a:gd name="T35" fmla="*/ 142 h 310"/>
              <a:gd name="T36" fmla="*/ 615 w 1440"/>
              <a:gd name="T37" fmla="*/ 144 h 310"/>
              <a:gd name="T38" fmla="*/ 647 w 1440"/>
              <a:gd name="T39" fmla="*/ 148 h 310"/>
              <a:gd name="T40" fmla="*/ 717 w 1440"/>
              <a:gd name="T41" fmla="*/ 162 h 310"/>
              <a:gd name="T42" fmla="*/ 786 w 1440"/>
              <a:gd name="T43" fmla="*/ 175 h 310"/>
              <a:gd name="T44" fmla="*/ 818 w 1440"/>
              <a:gd name="T45" fmla="*/ 179 h 310"/>
              <a:gd name="T46" fmla="*/ 855 w 1440"/>
              <a:gd name="T47" fmla="*/ 182 h 310"/>
              <a:gd name="T48" fmla="*/ 883 w 1440"/>
              <a:gd name="T49" fmla="*/ 192 h 310"/>
              <a:gd name="T50" fmla="*/ 898 w 1440"/>
              <a:gd name="T51" fmla="*/ 200 h 310"/>
              <a:gd name="T52" fmla="*/ 931 w 1440"/>
              <a:gd name="T53" fmla="*/ 215 h 310"/>
              <a:gd name="T54" fmla="*/ 956 w 1440"/>
              <a:gd name="T55" fmla="*/ 226 h 310"/>
              <a:gd name="T56" fmla="*/ 982 w 1440"/>
              <a:gd name="T57" fmla="*/ 235 h 310"/>
              <a:gd name="T58" fmla="*/ 1007 w 1440"/>
              <a:gd name="T59" fmla="*/ 243 h 310"/>
              <a:gd name="T60" fmla="*/ 1035 w 1440"/>
              <a:gd name="T61" fmla="*/ 248 h 310"/>
              <a:gd name="T62" fmla="*/ 1061 w 1440"/>
              <a:gd name="T63" fmla="*/ 255 h 310"/>
              <a:gd name="T64" fmla="*/ 1088 w 1440"/>
              <a:gd name="T65" fmla="*/ 257 h 310"/>
              <a:gd name="T66" fmla="*/ 1115 w 1440"/>
              <a:gd name="T67" fmla="*/ 260 h 310"/>
              <a:gd name="T68" fmla="*/ 1170 w 1440"/>
              <a:gd name="T69" fmla="*/ 260 h 310"/>
              <a:gd name="T70" fmla="*/ 1197 w 1440"/>
              <a:gd name="T71" fmla="*/ 264 h 310"/>
              <a:gd name="T72" fmla="*/ 1232 w 1440"/>
              <a:gd name="T73" fmla="*/ 278 h 310"/>
              <a:gd name="T74" fmla="*/ 1266 w 1440"/>
              <a:gd name="T75" fmla="*/ 286 h 310"/>
              <a:gd name="T76" fmla="*/ 1302 w 1440"/>
              <a:gd name="T77" fmla="*/ 286 h 310"/>
              <a:gd name="T78" fmla="*/ 1331 w 1440"/>
              <a:gd name="T79" fmla="*/ 287 h 310"/>
              <a:gd name="T80" fmla="*/ 1440 w 1440"/>
              <a:gd name="T81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13"/>
                </a:lnTo>
                <a:lnTo>
                  <a:pt x="106" y="16"/>
                </a:lnTo>
                <a:lnTo>
                  <a:pt x="121" y="19"/>
                </a:lnTo>
                <a:lnTo>
                  <a:pt x="135" y="20"/>
                </a:lnTo>
                <a:lnTo>
                  <a:pt x="154" y="21"/>
                </a:lnTo>
                <a:lnTo>
                  <a:pt x="172" y="25"/>
                </a:lnTo>
                <a:lnTo>
                  <a:pt x="189" y="29"/>
                </a:lnTo>
                <a:lnTo>
                  <a:pt x="207" y="36"/>
                </a:lnTo>
                <a:lnTo>
                  <a:pt x="226" y="45"/>
                </a:lnTo>
                <a:lnTo>
                  <a:pt x="240" y="50"/>
                </a:lnTo>
                <a:lnTo>
                  <a:pt x="254" y="54"/>
                </a:lnTo>
                <a:lnTo>
                  <a:pt x="269" y="57"/>
                </a:lnTo>
                <a:lnTo>
                  <a:pt x="272" y="57"/>
                </a:lnTo>
                <a:lnTo>
                  <a:pt x="285" y="57"/>
                </a:lnTo>
                <a:lnTo>
                  <a:pt x="309" y="57"/>
                </a:lnTo>
                <a:lnTo>
                  <a:pt x="323" y="58"/>
                </a:lnTo>
                <a:lnTo>
                  <a:pt x="337" y="59"/>
                </a:lnTo>
                <a:lnTo>
                  <a:pt x="350" y="61"/>
                </a:lnTo>
                <a:lnTo>
                  <a:pt x="364" y="63"/>
                </a:lnTo>
                <a:lnTo>
                  <a:pt x="377" y="65"/>
                </a:lnTo>
                <a:lnTo>
                  <a:pt x="403" y="70"/>
                </a:lnTo>
                <a:lnTo>
                  <a:pt x="417" y="74"/>
                </a:lnTo>
                <a:lnTo>
                  <a:pt x="429" y="78"/>
                </a:lnTo>
                <a:lnTo>
                  <a:pt x="441" y="82"/>
                </a:lnTo>
                <a:lnTo>
                  <a:pt x="455" y="85"/>
                </a:lnTo>
                <a:lnTo>
                  <a:pt x="468" y="92"/>
                </a:lnTo>
                <a:lnTo>
                  <a:pt x="480" y="96"/>
                </a:lnTo>
                <a:lnTo>
                  <a:pt x="492" y="101"/>
                </a:lnTo>
                <a:lnTo>
                  <a:pt x="505" y="108"/>
                </a:lnTo>
                <a:lnTo>
                  <a:pt x="516" y="113"/>
                </a:lnTo>
                <a:lnTo>
                  <a:pt x="537" y="125"/>
                </a:lnTo>
                <a:lnTo>
                  <a:pt x="549" y="131"/>
                </a:lnTo>
                <a:lnTo>
                  <a:pt x="552" y="133"/>
                </a:lnTo>
                <a:lnTo>
                  <a:pt x="564" y="139"/>
                </a:lnTo>
                <a:lnTo>
                  <a:pt x="579" y="142"/>
                </a:lnTo>
                <a:lnTo>
                  <a:pt x="594" y="143"/>
                </a:lnTo>
                <a:lnTo>
                  <a:pt x="615" y="144"/>
                </a:lnTo>
                <a:lnTo>
                  <a:pt x="632" y="146"/>
                </a:lnTo>
                <a:lnTo>
                  <a:pt x="647" y="148"/>
                </a:lnTo>
                <a:lnTo>
                  <a:pt x="663" y="150"/>
                </a:lnTo>
                <a:lnTo>
                  <a:pt x="717" y="162"/>
                </a:lnTo>
                <a:lnTo>
                  <a:pt x="772" y="172"/>
                </a:lnTo>
                <a:lnTo>
                  <a:pt x="786" y="175"/>
                </a:lnTo>
                <a:lnTo>
                  <a:pt x="803" y="177"/>
                </a:lnTo>
                <a:lnTo>
                  <a:pt x="818" y="179"/>
                </a:lnTo>
                <a:lnTo>
                  <a:pt x="840" y="180"/>
                </a:lnTo>
                <a:lnTo>
                  <a:pt x="855" y="182"/>
                </a:lnTo>
                <a:lnTo>
                  <a:pt x="869" y="186"/>
                </a:lnTo>
                <a:lnTo>
                  <a:pt x="883" y="192"/>
                </a:lnTo>
                <a:lnTo>
                  <a:pt x="886" y="193"/>
                </a:lnTo>
                <a:lnTo>
                  <a:pt x="898" y="200"/>
                </a:lnTo>
                <a:lnTo>
                  <a:pt x="919" y="210"/>
                </a:lnTo>
                <a:lnTo>
                  <a:pt x="931" y="215"/>
                </a:lnTo>
                <a:lnTo>
                  <a:pt x="944" y="221"/>
                </a:lnTo>
                <a:lnTo>
                  <a:pt x="956" y="226"/>
                </a:lnTo>
                <a:lnTo>
                  <a:pt x="968" y="231"/>
                </a:lnTo>
                <a:lnTo>
                  <a:pt x="982" y="235"/>
                </a:lnTo>
                <a:lnTo>
                  <a:pt x="995" y="239"/>
                </a:lnTo>
                <a:lnTo>
                  <a:pt x="1007" y="243"/>
                </a:lnTo>
                <a:lnTo>
                  <a:pt x="1021" y="247"/>
                </a:lnTo>
                <a:lnTo>
                  <a:pt x="1035" y="248"/>
                </a:lnTo>
                <a:lnTo>
                  <a:pt x="1048" y="252"/>
                </a:lnTo>
                <a:lnTo>
                  <a:pt x="1061" y="255"/>
                </a:lnTo>
                <a:lnTo>
                  <a:pt x="1075" y="256"/>
                </a:lnTo>
                <a:lnTo>
                  <a:pt x="1088" y="257"/>
                </a:lnTo>
                <a:lnTo>
                  <a:pt x="1102" y="259"/>
                </a:lnTo>
                <a:lnTo>
                  <a:pt x="1115" y="260"/>
                </a:lnTo>
                <a:lnTo>
                  <a:pt x="1128" y="260"/>
                </a:lnTo>
                <a:lnTo>
                  <a:pt x="1170" y="260"/>
                </a:lnTo>
                <a:lnTo>
                  <a:pt x="1184" y="261"/>
                </a:lnTo>
                <a:lnTo>
                  <a:pt x="1197" y="264"/>
                </a:lnTo>
                <a:lnTo>
                  <a:pt x="1213" y="269"/>
                </a:lnTo>
                <a:lnTo>
                  <a:pt x="1232" y="278"/>
                </a:lnTo>
                <a:lnTo>
                  <a:pt x="1248" y="283"/>
                </a:lnTo>
                <a:lnTo>
                  <a:pt x="1266" y="286"/>
                </a:lnTo>
                <a:lnTo>
                  <a:pt x="1283" y="287"/>
                </a:lnTo>
                <a:lnTo>
                  <a:pt x="1302" y="286"/>
                </a:lnTo>
                <a:lnTo>
                  <a:pt x="1317" y="287"/>
                </a:lnTo>
                <a:lnTo>
                  <a:pt x="1331" y="287"/>
                </a:lnTo>
                <a:lnTo>
                  <a:pt x="1346" y="29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85" name="Freeform 383"/>
          <p:cNvSpPr>
            <a:spLocks/>
          </p:cNvSpPr>
          <p:nvPr/>
        </p:nvSpPr>
        <p:spPr bwMode="auto">
          <a:xfrm>
            <a:off x="2209800" y="1916439"/>
            <a:ext cx="2363788" cy="412750"/>
          </a:xfrm>
          <a:custGeom>
            <a:avLst/>
            <a:gdLst>
              <a:gd name="T0" fmla="*/ 92 w 1440"/>
              <a:gd name="T1" fmla="*/ 29 h 310"/>
              <a:gd name="T2" fmla="*/ 121 w 1440"/>
              <a:gd name="T3" fmla="*/ 38 h 310"/>
              <a:gd name="T4" fmla="*/ 154 w 1440"/>
              <a:gd name="T5" fmla="*/ 45 h 310"/>
              <a:gd name="T6" fmla="*/ 189 w 1440"/>
              <a:gd name="T7" fmla="*/ 58 h 310"/>
              <a:gd name="T8" fmla="*/ 226 w 1440"/>
              <a:gd name="T9" fmla="*/ 89 h 310"/>
              <a:gd name="T10" fmla="*/ 254 w 1440"/>
              <a:gd name="T11" fmla="*/ 109 h 310"/>
              <a:gd name="T12" fmla="*/ 272 w 1440"/>
              <a:gd name="T13" fmla="*/ 113 h 310"/>
              <a:gd name="T14" fmla="*/ 309 w 1440"/>
              <a:gd name="T15" fmla="*/ 114 h 310"/>
              <a:gd name="T16" fmla="*/ 332 w 1440"/>
              <a:gd name="T17" fmla="*/ 117 h 310"/>
              <a:gd name="T18" fmla="*/ 356 w 1440"/>
              <a:gd name="T19" fmla="*/ 122 h 310"/>
              <a:gd name="T20" fmla="*/ 378 w 1440"/>
              <a:gd name="T21" fmla="*/ 126 h 310"/>
              <a:gd name="T22" fmla="*/ 400 w 1440"/>
              <a:gd name="T23" fmla="*/ 133 h 310"/>
              <a:gd name="T24" fmla="*/ 422 w 1440"/>
              <a:gd name="T25" fmla="*/ 139 h 310"/>
              <a:gd name="T26" fmla="*/ 454 w 1440"/>
              <a:gd name="T27" fmla="*/ 151 h 310"/>
              <a:gd name="T28" fmla="*/ 474 w 1440"/>
              <a:gd name="T29" fmla="*/ 160 h 310"/>
              <a:gd name="T30" fmla="*/ 506 w 1440"/>
              <a:gd name="T31" fmla="*/ 176 h 310"/>
              <a:gd name="T32" fmla="*/ 520 w 1440"/>
              <a:gd name="T33" fmla="*/ 184 h 310"/>
              <a:gd name="T34" fmla="*/ 550 w 1440"/>
              <a:gd name="T35" fmla="*/ 189 h 310"/>
              <a:gd name="T36" fmla="*/ 596 w 1440"/>
              <a:gd name="T37" fmla="*/ 177 h 310"/>
              <a:gd name="T38" fmla="*/ 635 w 1440"/>
              <a:gd name="T39" fmla="*/ 169 h 310"/>
              <a:gd name="T40" fmla="*/ 781 w 1440"/>
              <a:gd name="T41" fmla="*/ 158 h 310"/>
              <a:gd name="T42" fmla="*/ 817 w 1440"/>
              <a:gd name="T43" fmla="*/ 154 h 310"/>
              <a:gd name="T44" fmla="*/ 862 w 1440"/>
              <a:gd name="T45" fmla="*/ 142 h 310"/>
              <a:gd name="T46" fmla="*/ 897 w 1440"/>
              <a:gd name="T47" fmla="*/ 139 h 310"/>
              <a:gd name="T48" fmla="*/ 915 w 1440"/>
              <a:gd name="T49" fmla="*/ 144 h 310"/>
              <a:gd name="T50" fmla="*/ 948 w 1440"/>
              <a:gd name="T51" fmla="*/ 162 h 310"/>
              <a:gd name="T52" fmla="*/ 970 w 1440"/>
              <a:gd name="T53" fmla="*/ 171 h 310"/>
              <a:gd name="T54" fmla="*/ 990 w 1440"/>
              <a:gd name="T55" fmla="*/ 179 h 310"/>
              <a:gd name="T56" fmla="*/ 1014 w 1440"/>
              <a:gd name="T57" fmla="*/ 184 h 310"/>
              <a:gd name="T58" fmla="*/ 1036 w 1440"/>
              <a:gd name="T59" fmla="*/ 189 h 310"/>
              <a:gd name="T60" fmla="*/ 1059 w 1440"/>
              <a:gd name="T61" fmla="*/ 196 h 310"/>
              <a:gd name="T62" fmla="*/ 1083 w 1440"/>
              <a:gd name="T63" fmla="*/ 198 h 310"/>
              <a:gd name="T64" fmla="*/ 1105 w 1440"/>
              <a:gd name="T65" fmla="*/ 202 h 310"/>
              <a:gd name="T66" fmla="*/ 1128 w 1440"/>
              <a:gd name="T67" fmla="*/ 205 h 310"/>
              <a:gd name="T68" fmla="*/ 1166 w 1440"/>
              <a:gd name="T69" fmla="*/ 205 h 310"/>
              <a:gd name="T70" fmla="*/ 1184 w 1440"/>
              <a:gd name="T71" fmla="*/ 207 h 310"/>
              <a:gd name="T72" fmla="*/ 1213 w 1440"/>
              <a:gd name="T73" fmla="*/ 224 h 310"/>
              <a:gd name="T74" fmla="*/ 1248 w 1440"/>
              <a:gd name="T75" fmla="*/ 255 h 310"/>
              <a:gd name="T76" fmla="*/ 1283 w 1440"/>
              <a:gd name="T77" fmla="*/ 262 h 310"/>
              <a:gd name="T78" fmla="*/ 1317 w 1440"/>
              <a:gd name="T79" fmla="*/ 262 h 310"/>
              <a:gd name="T80" fmla="*/ 1346 w 1440"/>
              <a:gd name="T81" fmla="*/ 27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29"/>
                </a:lnTo>
                <a:lnTo>
                  <a:pt x="106" y="34"/>
                </a:lnTo>
                <a:lnTo>
                  <a:pt x="121" y="38"/>
                </a:lnTo>
                <a:lnTo>
                  <a:pt x="135" y="41"/>
                </a:lnTo>
                <a:lnTo>
                  <a:pt x="154" y="45"/>
                </a:lnTo>
                <a:lnTo>
                  <a:pt x="172" y="49"/>
                </a:lnTo>
                <a:lnTo>
                  <a:pt x="189" y="58"/>
                </a:lnTo>
                <a:lnTo>
                  <a:pt x="207" y="72"/>
                </a:lnTo>
                <a:lnTo>
                  <a:pt x="226" y="89"/>
                </a:lnTo>
                <a:lnTo>
                  <a:pt x="240" y="103"/>
                </a:lnTo>
                <a:lnTo>
                  <a:pt x="254" y="109"/>
                </a:lnTo>
                <a:lnTo>
                  <a:pt x="269" y="113"/>
                </a:lnTo>
                <a:lnTo>
                  <a:pt x="272" y="113"/>
                </a:lnTo>
                <a:lnTo>
                  <a:pt x="285" y="113"/>
                </a:lnTo>
                <a:lnTo>
                  <a:pt x="309" y="114"/>
                </a:lnTo>
                <a:lnTo>
                  <a:pt x="320" y="116"/>
                </a:lnTo>
                <a:lnTo>
                  <a:pt x="332" y="117"/>
                </a:lnTo>
                <a:lnTo>
                  <a:pt x="345" y="120"/>
                </a:lnTo>
                <a:lnTo>
                  <a:pt x="356" y="122"/>
                </a:lnTo>
                <a:lnTo>
                  <a:pt x="367" y="123"/>
                </a:lnTo>
                <a:lnTo>
                  <a:pt x="378" y="126"/>
                </a:lnTo>
                <a:lnTo>
                  <a:pt x="389" y="130"/>
                </a:lnTo>
                <a:lnTo>
                  <a:pt x="400" y="133"/>
                </a:lnTo>
                <a:lnTo>
                  <a:pt x="411" y="135"/>
                </a:lnTo>
                <a:lnTo>
                  <a:pt x="422" y="139"/>
                </a:lnTo>
                <a:lnTo>
                  <a:pt x="443" y="147"/>
                </a:lnTo>
                <a:lnTo>
                  <a:pt x="454" y="151"/>
                </a:lnTo>
                <a:lnTo>
                  <a:pt x="465" y="156"/>
                </a:lnTo>
                <a:lnTo>
                  <a:pt x="474" y="160"/>
                </a:lnTo>
                <a:lnTo>
                  <a:pt x="484" y="164"/>
                </a:lnTo>
                <a:lnTo>
                  <a:pt x="506" y="176"/>
                </a:lnTo>
                <a:lnTo>
                  <a:pt x="517" y="182"/>
                </a:lnTo>
                <a:lnTo>
                  <a:pt x="520" y="184"/>
                </a:lnTo>
                <a:lnTo>
                  <a:pt x="534" y="188"/>
                </a:lnTo>
                <a:lnTo>
                  <a:pt x="550" y="189"/>
                </a:lnTo>
                <a:lnTo>
                  <a:pt x="570" y="185"/>
                </a:lnTo>
                <a:lnTo>
                  <a:pt x="596" y="177"/>
                </a:lnTo>
                <a:lnTo>
                  <a:pt x="615" y="172"/>
                </a:lnTo>
                <a:lnTo>
                  <a:pt x="635" y="169"/>
                </a:lnTo>
                <a:lnTo>
                  <a:pt x="652" y="168"/>
                </a:lnTo>
                <a:lnTo>
                  <a:pt x="781" y="158"/>
                </a:lnTo>
                <a:lnTo>
                  <a:pt x="799" y="156"/>
                </a:lnTo>
                <a:lnTo>
                  <a:pt x="817" y="154"/>
                </a:lnTo>
                <a:lnTo>
                  <a:pt x="836" y="148"/>
                </a:lnTo>
                <a:lnTo>
                  <a:pt x="862" y="142"/>
                </a:lnTo>
                <a:lnTo>
                  <a:pt x="881" y="139"/>
                </a:lnTo>
                <a:lnTo>
                  <a:pt x="897" y="139"/>
                </a:lnTo>
                <a:lnTo>
                  <a:pt x="912" y="143"/>
                </a:lnTo>
                <a:lnTo>
                  <a:pt x="915" y="144"/>
                </a:lnTo>
                <a:lnTo>
                  <a:pt x="927" y="150"/>
                </a:lnTo>
                <a:lnTo>
                  <a:pt x="948" y="162"/>
                </a:lnTo>
                <a:lnTo>
                  <a:pt x="959" y="167"/>
                </a:lnTo>
                <a:lnTo>
                  <a:pt x="970" y="171"/>
                </a:lnTo>
                <a:lnTo>
                  <a:pt x="981" y="173"/>
                </a:lnTo>
                <a:lnTo>
                  <a:pt x="990" y="179"/>
                </a:lnTo>
                <a:lnTo>
                  <a:pt x="1003" y="181"/>
                </a:lnTo>
                <a:lnTo>
                  <a:pt x="1014" y="184"/>
                </a:lnTo>
                <a:lnTo>
                  <a:pt x="1025" y="188"/>
                </a:lnTo>
                <a:lnTo>
                  <a:pt x="1036" y="189"/>
                </a:lnTo>
                <a:lnTo>
                  <a:pt x="1048" y="192"/>
                </a:lnTo>
                <a:lnTo>
                  <a:pt x="1059" y="196"/>
                </a:lnTo>
                <a:lnTo>
                  <a:pt x="1070" y="197"/>
                </a:lnTo>
                <a:lnTo>
                  <a:pt x="1083" y="198"/>
                </a:lnTo>
                <a:lnTo>
                  <a:pt x="1094" y="201"/>
                </a:lnTo>
                <a:lnTo>
                  <a:pt x="1105" y="202"/>
                </a:lnTo>
                <a:lnTo>
                  <a:pt x="1117" y="203"/>
                </a:lnTo>
                <a:lnTo>
                  <a:pt x="1128" y="205"/>
                </a:lnTo>
                <a:lnTo>
                  <a:pt x="1152" y="205"/>
                </a:lnTo>
                <a:lnTo>
                  <a:pt x="1166" y="205"/>
                </a:lnTo>
                <a:lnTo>
                  <a:pt x="1170" y="205"/>
                </a:lnTo>
                <a:lnTo>
                  <a:pt x="1184" y="207"/>
                </a:lnTo>
                <a:lnTo>
                  <a:pt x="1197" y="214"/>
                </a:lnTo>
                <a:lnTo>
                  <a:pt x="1213" y="224"/>
                </a:lnTo>
                <a:lnTo>
                  <a:pt x="1232" y="241"/>
                </a:lnTo>
                <a:lnTo>
                  <a:pt x="1248" y="255"/>
                </a:lnTo>
                <a:lnTo>
                  <a:pt x="1266" y="261"/>
                </a:lnTo>
                <a:lnTo>
                  <a:pt x="1283" y="262"/>
                </a:lnTo>
                <a:lnTo>
                  <a:pt x="1302" y="262"/>
                </a:lnTo>
                <a:lnTo>
                  <a:pt x="1317" y="262"/>
                </a:lnTo>
                <a:lnTo>
                  <a:pt x="1331" y="265"/>
                </a:lnTo>
                <a:lnTo>
                  <a:pt x="1346" y="27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86" name="Freeform 384"/>
          <p:cNvSpPr>
            <a:spLocks/>
          </p:cNvSpPr>
          <p:nvPr/>
        </p:nvSpPr>
        <p:spPr bwMode="auto">
          <a:xfrm>
            <a:off x="2209800" y="1768801"/>
            <a:ext cx="2363788" cy="727075"/>
          </a:xfrm>
          <a:custGeom>
            <a:avLst/>
            <a:gdLst>
              <a:gd name="T0" fmla="*/ 92 w 1440"/>
              <a:gd name="T1" fmla="*/ 84 h 547"/>
              <a:gd name="T2" fmla="*/ 121 w 1440"/>
              <a:gd name="T3" fmla="*/ 76 h 547"/>
              <a:gd name="T4" fmla="*/ 154 w 1440"/>
              <a:gd name="T5" fmla="*/ 69 h 547"/>
              <a:gd name="T6" fmla="*/ 189 w 1440"/>
              <a:gd name="T7" fmla="*/ 56 h 547"/>
              <a:gd name="T8" fmla="*/ 226 w 1440"/>
              <a:gd name="T9" fmla="*/ 23 h 547"/>
              <a:gd name="T10" fmla="*/ 254 w 1440"/>
              <a:gd name="T11" fmla="*/ 4 h 547"/>
              <a:gd name="T12" fmla="*/ 272 w 1440"/>
              <a:gd name="T13" fmla="*/ 1 h 547"/>
              <a:gd name="T14" fmla="*/ 309 w 1440"/>
              <a:gd name="T15" fmla="*/ 0 h 547"/>
              <a:gd name="T16" fmla="*/ 349 w 1440"/>
              <a:gd name="T17" fmla="*/ 0 h 547"/>
              <a:gd name="T18" fmla="*/ 388 w 1440"/>
              <a:gd name="T19" fmla="*/ 2 h 547"/>
              <a:gd name="T20" fmla="*/ 426 w 1440"/>
              <a:gd name="T21" fmla="*/ 8 h 547"/>
              <a:gd name="T22" fmla="*/ 465 w 1440"/>
              <a:gd name="T23" fmla="*/ 17 h 547"/>
              <a:gd name="T24" fmla="*/ 502 w 1440"/>
              <a:gd name="T25" fmla="*/ 27 h 547"/>
              <a:gd name="T26" fmla="*/ 538 w 1440"/>
              <a:gd name="T27" fmla="*/ 42 h 547"/>
              <a:gd name="T28" fmla="*/ 574 w 1440"/>
              <a:gd name="T29" fmla="*/ 58 h 547"/>
              <a:gd name="T30" fmla="*/ 607 w 1440"/>
              <a:gd name="T31" fmla="*/ 77 h 547"/>
              <a:gd name="T32" fmla="*/ 637 w 1440"/>
              <a:gd name="T33" fmla="*/ 97 h 547"/>
              <a:gd name="T34" fmla="*/ 652 w 1440"/>
              <a:gd name="T35" fmla="*/ 107 h 547"/>
              <a:gd name="T36" fmla="*/ 665 w 1440"/>
              <a:gd name="T37" fmla="*/ 139 h 547"/>
              <a:gd name="T38" fmla="*/ 679 w 1440"/>
              <a:gd name="T39" fmla="*/ 182 h 547"/>
              <a:gd name="T40" fmla="*/ 691 w 1440"/>
              <a:gd name="T41" fmla="*/ 216 h 547"/>
              <a:gd name="T42" fmla="*/ 745 w 1440"/>
              <a:gd name="T43" fmla="*/ 329 h 547"/>
              <a:gd name="T44" fmla="*/ 759 w 1440"/>
              <a:gd name="T45" fmla="*/ 362 h 547"/>
              <a:gd name="T46" fmla="*/ 770 w 1440"/>
              <a:gd name="T47" fmla="*/ 408 h 547"/>
              <a:gd name="T48" fmla="*/ 784 w 1440"/>
              <a:gd name="T49" fmla="*/ 439 h 547"/>
              <a:gd name="T50" fmla="*/ 797 w 1440"/>
              <a:gd name="T51" fmla="*/ 449 h 547"/>
              <a:gd name="T52" fmla="*/ 829 w 1440"/>
              <a:gd name="T53" fmla="*/ 469 h 547"/>
              <a:gd name="T54" fmla="*/ 862 w 1440"/>
              <a:gd name="T55" fmla="*/ 488 h 547"/>
              <a:gd name="T56" fmla="*/ 898 w 1440"/>
              <a:gd name="T57" fmla="*/ 505 h 547"/>
              <a:gd name="T58" fmla="*/ 935 w 1440"/>
              <a:gd name="T59" fmla="*/ 519 h 547"/>
              <a:gd name="T60" fmla="*/ 973 w 1440"/>
              <a:gd name="T61" fmla="*/ 531 h 547"/>
              <a:gd name="T62" fmla="*/ 1011 w 1440"/>
              <a:gd name="T63" fmla="*/ 539 h 547"/>
              <a:gd name="T64" fmla="*/ 1050 w 1440"/>
              <a:gd name="T65" fmla="*/ 544 h 547"/>
              <a:gd name="T66" fmla="*/ 1090 w 1440"/>
              <a:gd name="T67" fmla="*/ 547 h 547"/>
              <a:gd name="T68" fmla="*/ 1128 w 1440"/>
              <a:gd name="T69" fmla="*/ 547 h 547"/>
              <a:gd name="T70" fmla="*/ 1166 w 1440"/>
              <a:gd name="T71" fmla="*/ 545 h 547"/>
              <a:gd name="T72" fmla="*/ 1184 w 1440"/>
              <a:gd name="T73" fmla="*/ 543 h 547"/>
              <a:gd name="T74" fmla="*/ 1213 w 1440"/>
              <a:gd name="T75" fmla="*/ 523 h 547"/>
              <a:gd name="T76" fmla="*/ 1248 w 1440"/>
              <a:gd name="T77" fmla="*/ 490 h 547"/>
              <a:gd name="T78" fmla="*/ 1283 w 1440"/>
              <a:gd name="T79" fmla="*/ 480 h 547"/>
              <a:gd name="T80" fmla="*/ 1317 w 1440"/>
              <a:gd name="T81" fmla="*/ 480 h 547"/>
              <a:gd name="T82" fmla="*/ 1346 w 1440"/>
              <a:gd name="T83" fmla="*/ 470 h 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47">
                <a:moveTo>
                  <a:pt x="0" y="117"/>
                </a:moveTo>
                <a:lnTo>
                  <a:pt x="92" y="84"/>
                </a:lnTo>
                <a:lnTo>
                  <a:pt x="106" y="80"/>
                </a:lnTo>
                <a:lnTo>
                  <a:pt x="121" y="76"/>
                </a:lnTo>
                <a:lnTo>
                  <a:pt x="135" y="73"/>
                </a:lnTo>
                <a:lnTo>
                  <a:pt x="154" y="69"/>
                </a:lnTo>
                <a:lnTo>
                  <a:pt x="172" y="65"/>
                </a:lnTo>
                <a:lnTo>
                  <a:pt x="189" y="56"/>
                </a:lnTo>
                <a:lnTo>
                  <a:pt x="207" y="42"/>
                </a:lnTo>
                <a:lnTo>
                  <a:pt x="226" y="23"/>
                </a:lnTo>
                <a:lnTo>
                  <a:pt x="240" y="12"/>
                </a:lnTo>
                <a:lnTo>
                  <a:pt x="254" y="4"/>
                </a:lnTo>
                <a:lnTo>
                  <a:pt x="269" y="1"/>
                </a:lnTo>
                <a:lnTo>
                  <a:pt x="272" y="1"/>
                </a:lnTo>
                <a:lnTo>
                  <a:pt x="285" y="1"/>
                </a:lnTo>
                <a:lnTo>
                  <a:pt x="309" y="0"/>
                </a:lnTo>
                <a:lnTo>
                  <a:pt x="330" y="0"/>
                </a:lnTo>
                <a:lnTo>
                  <a:pt x="349" y="0"/>
                </a:lnTo>
                <a:lnTo>
                  <a:pt x="367" y="1"/>
                </a:lnTo>
                <a:lnTo>
                  <a:pt x="388" y="2"/>
                </a:lnTo>
                <a:lnTo>
                  <a:pt x="407" y="5"/>
                </a:lnTo>
                <a:lnTo>
                  <a:pt x="426" y="8"/>
                </a:lnTo>
                <a:lnTo>
                  <a:pt x="445" y="12"/>
                </a:lnTo>
                <a:lnTo>
                  <a:pt x="465" y="17"/>
                </a:lnTo>
                <a:lnTo>
                  <a:pt x="484" y="21"/>
                </a:lnTo>
                <a:lnTo>
                  <a:pt x="502" y="27"/>
                </a:lnTo>
                <a:lnTo>
                  <a:pt x="520" y="34"/>
                </a:lnTo>
                <a:lnTo>
                  <a:pt x="538" y="42"/>
                </a:lnTo>
                <a:lnTo>
                  <a:pt x="556" y="50"/>
                </a:lnTo>
                <a:lnTo>
                  <a:pt x="574" y="58"/>
                </a:lnTo>
                <a:lnTo>
                  <a:pt x="590" y="67"/>
                </a:lnTo>
                <a:lnTo>
                  <a:pt x="607" y="77"/>
                </a:lnTo>
                <a:lnTo>
                  <a:pt x="626" y="89"/>
                </a:lnTo>
                <a:lnTo>
                  <a:pt x="637" y="97"/>
                </a:lnTo>
                <a:lnTo>
                  <a:pt x="640" y="98"/>
                </a:lnTo>
                <a:lnTo>
                  <a:pt x="652" y="107"/>
                </a:lnTo>
                <a:lnTo>
                  <a:pt x="659" y="120"/>
                </a:lnTo>
                <a:lnTo>
                  <a:pt x="665" y="139"/>
                </a:lnTo>
                <a:lnTo>
                  <a:pt x="672" y="164"/>
                </a:lnTo>
                <a:lnTo>
                  <a:pt x="679" y="182"/>
                </a:lnTo>
                <a:lnTo>
                  <a:pt x="684" y="199"/>
                </a:lnTo>
                <a:lnTo>
                  <a:pt x="691" y="216"/>
                </a:lnTo>
                <a:lnTo>
                  <a:pt x="717" y="273"/>
                </a:lnTo>
                <a:lnTo>
                  <a:pt x="745" y="329"/>
                </a:lnTo>
                <a:lnTo>
                  <a:pt x="752" y="345"/>
                </a:lnTo>
                <a:lnTo>
                  <a:pt x="759" y="362"/>
                </a:lnTo>
                <a:lnTo>
                  <a:pt x="763" y="381"/>
                </a:lnTo>
                <a:lnTo>
                  <a:pt x="770" y="408"/>
                </a:lnTo>
                <a:lnTo>
                  <a:pt x="775" y="425"/>
                </a:lnTo>
                <a:lnTo>
                  <a:pt x="784" y="439"/>
                </a:lnTo>
                <a:lnTo>
                  <a:pt x="795" y="448"/>
                </a:lnTo>
                <a:lnTo>
                  <a:pt x="797" y="449"/>
                </a:lnTo>
                <a:lnTo>
                  <a:pt x="810" y="456"/>
                </a:lnTo>
                <a:lnTo>
                  <a:pt x="829" y="469"/>
                </a:lnTo>
                <a:lnTo>
                  <a:pt x="844" y="478"/>
                </a:lnTo>
                <a:lnTo>
                  <a:pt x="862" y="488"/>
                </a:lnTo>
                <a:lnTo>
                  <a:pt x="880" y="495"/>
                </a:lnTo>
                <a:lnTo>
                  <a:pt x="898" y="505"/>
                </a:lnTo>
                <a:lnTo>
                  <a:pt x="916" y="512"/>
                </a:lnTo>
                <a:lnTo>
                  <a:pt x="935" y="519"/>
                </a:lnTo>
                <a:lnTo>
                  <a:pt x="953" y="524"/>
                </a:lnTo>
                <a:lnTo>
                  <a:pt x="973" y="531"/>
                </a:lnTo>
                <a:lnTo>
                  <a:pt x="992" y="535"/>
                </a:lnTo>
                <a:lnTo>
                  <a:pt x="1011" y="539"/>
                </a:lnTo>
                <a:lnTo>
                  <a:pt x="1030" y="541"/>
                </a:lnTo>
                <a:lnTo>
                  <a:pt x="1050" y="544"/>
                </a:lnTo>
                <a:lnTo>
                  <a:pt x="1069" y="545"/>
                </a:lnTo>
                <a:lnTo>
                  <a:pt x="1090" y="547"/>
                </a:lnTo>
                <a:lnTo>
                  <a:pt x="1109" y="547"/>
                </a:lnTo>
                <a:lnTo>
                  <a:pt x="1128" y="547"/>
                </a:lnTo>
                <a:lnTo>
                  <a:pt x="1152" y="545"/>
                </a:lnTo>
                <a:lnTo>
                  <a:pt x="1166" y="545"/>
                </a:lnTo>
                <a:lnTo>
                  <a:pt x="1170" y="545"/>
                </a:lnTo>
                <a:lnTo>
                  <a:pt x="1184" y="543"/>
                </a:lnTo>
                <a:lnTo>
                  <a:pt x="1197" y="535"/>
                </a:lnTo>
                <a:lnTo>
                  <a:pt x="1213" y="523"/>
                </a:lnTo>
                <a:lnTo>
                  <a:pt x="1232" y="503"/>
                </a:lnTo>
                <a:lnTo>
                  <a:pt x="1248" y="490"/>
                </a:lnTo>
                <a:lnTo>
                  <a:pt x="1266" y="484"/>
                </a:lnTo>
                <a:lnTo>
                  <a:pt x="1283" y="480"/>
                </a:lnTo>
                <a:lnTo>
                  <a:pt x="1302" y="480"/>
                </a:lnTo>
                <a:lnTo>
                  <a:pt x="1317" y="480"/>
                </a:lnTo>
                <a:lnTo>
                  <a:pt x="1331" y="476"/>
                </a:lnTo>
                <a:lnTo>
                  <a:pt x="1346" y="470"/>
                </a:lnTo>
                <a:lnTo>
                  <a:pt x="1440" y="429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87" name="Freeform 385"/>
          <p:cNvSpPr>
            <a:spLocks/>
          </p:cNvSpPr>
          <p:nvPr/>
        </p:nvSpPr>
        <p:spPr bwMode="auto">
          <a:xfrm>
            <a:off x="2209800" y="1845001"/>
            <a:ext cx="2363788" cy="568325"/>
          </a:xfrm>
          <a:custGeom>
            <a:avLst/>
            <a:gdLst>
              <a:gd name="T0" fmla="*/ 92 w 1440"/>
              <a:gd name="T1" fmla="*/ 41 h 427"/>
              <a:gd name="T2" fmla="*/ 121 w 1440"/>
              <a:gd name="T3" fmla="*/ 38 h 427"/>
              <a:gd name="T4" fmla="*/ 154 w 1440"/>
              <a:gd name="T5" fmla="*/ 35 h 427"/>
              <a:gd name="T6" fmla="*/ 189 w 1440"/>
              <a:gd name="T7" fmla="*/ 28 h 427"/>
              <a:gd name="T8" fmla="*/ 226 w 1440"/>
              <a:gd name="T9" fmla="*/ 11 h 427"/>
              <a:gd name="T10" fmla="*/ 254 w 1440"/>
              <a:gd name="T11" fmla="*/ 2 h 427"/>
              <a:gd name="T12" fmla="*/ 272 w 1440"/>
              <a:gd name="T13" fmla="*/ 0 h 427"/>
              <a:gd name="T14" fmla="*/ 309 w 1440"/>
              <a:gd name="T15" fmla="*/ 0 h 427"/>
              <a:gd name="T16" fmla="*/ 345 w 1440"/>
              <a:gd name="T17" fmla="*/ 0 h 427"/>
              <a:gd name="T18" fmla="*/ 379 w 1440"/>
              <a:gd name="T19" fmla="*/ 2 h 427"/>
              <a:gd name="T20" fmla="*/ 414 w 1440"/>
              <a:gd name="T21" fmla="*/ 7 h 427"/>
              <a:gd name="T22" fmla="*/ 448 w 1440"/>
              <a:gd name="T23" fmla="*/ 17 h 427"/>
              <a:gd name="T24" fmla="*/ 481 w 1440"/>
              <a:gd name="T25" fmla="*/ 24 h 427"/>
              <a:gd name="T26" fmla="*/ 514 w 1440"/>
              <a:gd name="T27" fmla="*/ 38 h 427"/>
              <a:gd name="T28" fmla="*/ 546 w 1440"/>
              <a:gd name="T29" fmla="*/ 52 h 427"/>
              <a:gd name="T30" fmla="*/ 577 w 1440"/>
              <a:gd name="T31" fmla="*/ 66 h 427"/>
              <a:gd name="T32" fmla="*/ 608 w 1440"/>
              <a:gd name="T33" fmla="*/ 85 h 427"/>
              <a:gd name="T34" fmla="*/ 623 w 1440"/>
              <a:gd name="T35" fmla="*/ 95 h 427"/>
              <a:gd name="T36" fmla="*/ 643 w 1440"/>
              <a:gd name="T37" fmla="*/ 118 h 427"/>
              <a:gd name="T38" fmla="*/ 663 w 1440"/>
              <a:gd name="T39" fmla="*/ 148 h 427"/>
              <a:gd name="T40" fmla="*/ 681 w 1440"/>
              <a:gd name="T41" fmla="*/ 171 h 427"/>
              <a:gd name="T42" fmla="*/ 764 w 1440"/>
              <a:gd name="T43" fmla="*/ 264 h 427"/>
              <a:gd name="T44" fmla="*/ 784 w 1440"/>
              <a:gd name="T45" fmla="*/ 289 h 427"/>
              <a:gd name="T46" fmla="*/ 804 w 1440"/>
              <a:gd name="T47" fmla="*/ 319 h 427"/>
              <a:gd name="T48" fmla="*/ 826 w 1440"/>
              <a:gd name="T49" fmla="*/ 338 h 427"/>
              <a:gd name="T50" fmla="*/ 840 w 1440"/>
              <a:gd name="T51" fmla="*/ 346 h 427"/>
              <a:gd name="T52" fmla="*/ 876 w 1440"/>
              <a:gd name="T53" fmla="*/ 365 h 427"/>
              <a:gd name="T54" fmla="*/ 906 w 1440"/>
              <a:gd name="T55" fmla="*/ 381 h 427"/>
              <a:gd name="T56" fmla="*/ 939 w 1440"/>
              <a:gd name="T57" fmla="*/ 394 h 427"/>
              <a:gd name="T58" fmla="*/ 973 w 1440"/>
              <a:gd name="T59" fmla="*/ 406 h 427"/>
              <a:gd name="T60" fmla="*/ 1007 w 1440"/>
              <a:gd name="T61" fmla="*/ 414 h 427"/>
              <a:gd name="T62" fmla="*/ 1040 w 1440"/>
              <a:gd name="T63" fmla="*/ 420 h 427"/>
              <a:gd name="T64" fmla="*/ 1076 w 1440"/>
              <a:gd name="T65" fmla="*/ 424 h 427"/>
              <a:gd name="T66" fmla="*/ 1112 w 1440"/>
              <a:gd name="T67" fmla="*/ 427 h 427"/>
              <a:gd name="T68" fmla="*/ 1152 w 1440"/>
              <a:gd name="T69" fmla="*/ 426 h 427"/>
              <a:gd name="T70" fmla="*/ 1170 w 1440"/>
              <a:gd name="T71" fmla="*/ 426 h 427"/>
              <a:gd name="T72" fmla="*/ 1197 w 1440"/>
              <a:gd name="T73" fmla="*/ 420 h 427"/>
              <a:gd name="T74" fmla="*/ 1232 w 1440"/>
              <a:gd name="T75" fmla="*/ 405 h 427"/>
              <a:gd name="T76" fmla="*/ 1266 w 1440"/>
              <a:gd name="T77" fmla="*/ 394 h 427"/>
              <a:gd name="T78" fmla="*/ 1302 w 1440"/>
              <a:gd name="T79" fmla="*/ 394 h 427"/>
              <a:gd name="T80" fmla="*/ 1331 w 1440"/>
              <a:gd name="T81" fmla="*/ 390 h 427"/>
              <a:gd name="T82" fmla="*/ 1440 w 1440"/>
              <a:gd name="T83" fmla="*/ 367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427">
                <a:moveTo>
                  <a:pt x="0" y="59"/>
                </a:moveTo>
                <a:lnTo>
                  <a:pt x="92" y="41"/>
                </a:lnTo>
                <a:lnTo>
                  <a:pt x="106" y="39"/>
                </a:lnTo>
                <a:lnTo>
                  <a:pt x="121" y="38"/>
                </a:lnTo>
                <a:lnTo>
                  <a:pt x="135" y="36"/>
                </a:lnTo>
                <a:lnTo>
                  <a:pt x="154" y="35"/>
                </a:lnTo>
                <a:lnTo>
                  <a:pt x="172" y="32"/>
                </a:lnTo>
                <a:lnTo>
                  <a:pt x="189" y="28"/>
                </a:lnTo>
                <a:lnTo>
                  <a:pt x="207" y="20"/>
                </a:lnTo>
                <a:lnTo>
                  <a:pt x="226" y="11"/>
                </a:lnTo>
                <a:lnTo>
                  <a:pt x="240" y="5"/>
                </a:lnTo>
                <a:lnTo>
                  <a:pt x="254" y="2"/>
                </a:lnTo>
                <a:lnTo>
                  <a:pt x="269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7" y="0"/>
                </a:lnTo>
                <a:lnTo>
                  <a:pt x="345" y="0"/>
                </a:lnTo>
                <a:lnTo>
                  <a:pt x="361" y="1"/>
                </a:lnTo>
                <a:lnTo>
                  <a:pt x="379" y="2"/>
                </a:lnTo>
                <a:lnTo>
                  <a:pt x="397" y="5"/>
                </a:lnTo>
                <a:lnTo>
                  <a:pt x="414" y="7"/>
                </a:lnTo>
                <a:lnTo>
                  <a:pt x="432" y="11"/>
                </a:lnTo>
                <a:lnTo>
                  <a:pt x="448" y="17"/>
                </a:lnTo>
                <a:lnTo>
                  <a:pt x="465" y="20"/>
                </a:lnTo>
                <a:lnTo>
                  <a:pt x="481" y="24"/>
                </a:lnTo>
                <a:lnTo>
                  <a:pt x="499" y="31"/>
                </a:lnTo>
                <a:lnTo>
                  <a:pt x="514" y="38"/>
                </a:lnTo>
                <a:lnTo>
                  <a:pt x="531" y="44"/>
                </a:lnTo>
                <a:lnTo>
                  <a:pt x="546" y="52"/>
                </a:lnTo>
                <a:lnTo>
                  <a:pt x="561" y="59"/>
                </a:lnTo>
                <a:lnTo>
                  <a:pt x="577" y="66"/>
                </a:lnTo>
                <a:lnTo>
                  <a:pt x="597" y="78"/>
                </a:lnTo>
                <a:lnTo>
                  <a:pt x="608" y="85"/>
                </a:lnTo>
                <a:lnTo>
                  <a:pt x="611" y="87"/>
                </a:lnTo>
                <a:lnTo>
                  <a:pt x="623" y="95"/>
                </a:lnTo>
                <a:lnTo>
                  <a:pt x="633" y="106"/>
                </a:lnTo>
                <a:lnTo>
                  <a:pt x="643" y="118"/>
                </a:lnTo>
                <a:lnTo>
                  <a:pt x="654" y="135"/>
                </a:lnTo>
                <a:lnTo>
                  <a:pt x="663" y="148"/>
                </a:lnTo>
                <a:lnTo>
                  <a:pt x="672" y="159"/>
                </a:lnTo>
                <a:lnTo>
                  <a:pt x="681" y="171"/>
                </a:lnTo>
                <a:lnTo>
                  <a:pt x="755" y="253"/>
                </a:lnTo>
                <a:lnTo>
                  <a:pt x="764" y="264"/>
                </a:lnTo>
                <a:lnTo>
                  <a:pt x="775" y="276"/>
                </a:lnTo>
                <a:lnTo>
                  <a:pt x="784" y="289"/>
                </a:lnTo>
                <a:lnTo>
                  <a:pt x="795" y="308"/>
                </a:lnTo>
                <a:lnTo>
                  <a:pt x="804" y="319"/>
                </a:lnTo>
                <a:lnTo>
                  <a:pt x="815" y="330"/>
                </a:lnTo>
                <a:lnTo>
                  <a:pt x="826" y="338"/>
                </a:lnTo>
                <a:lnTo>
                  <a:pt x="829" y="339"/>
                </a:lnTo>
                <a:lnTo>
                  <a:pt x="840" y="346"/>
                </a:lnTo>
                <a:lnTo>
                  <a:pt x="861" y="356"/>
                </a:lnTo>
                <a:lnTo>
                  <a:pt x="876" y="365"/>
                </a:lnTo>
                <a:lnTo>
                  <a:pt x="891" y="373"/>
                </a:lnTo>
                <a:lnTo>
                  <a:pt x="906" y="381"/>
                </a:lnTo>
                <a:lnTo>
                  <a:pt x="923" y="389"/>
                </a:lnTo>
                <a:lnTo>
                  <a:pt x="939" y="394"/>
                </a:lnTo>
                <a:lnTo>
                  <a:pt x="956" y="401"/>
                </a:lnTo>
                <a:lnTo>
                  <a:pt x="973" y="406"/>
                </a:lnTo>
                <a:lnTo>
                  <a:pt x="989" y="410"/>
                </a:lnTo>
                <a:lnTo>
                  <a:pt x="1007" y="414"/>
                </a:lnTo>
                <a:lnTo>
                  <a:pt x="1024" y="418"/>
                </a:lnTo>
                <a:lnTo>
                  <a:pt x="1040" y="420"/>
                </a:lnTo>
                <a:lnTo>
                  <a:pt x="1058" y="423"/>
                </a:lnTo>
                <a:lnTo>
                  <a:pt x="1076" y="424"/>
                </a:lnTo>
                <a:lnTo>
                  <a:pt x="1094" y="426"/>
                </a:lnTo>
                <a:lnTo>
                  <a:pt x="1112" y="427"/>
                </a:lnTo>
                <a:lnTo>
                  <a:pt x="1128" y="427"/>
                </a:lnTo>
                <a:lnTo>
                  <a:pt x="1152" y="426"/>
                </a:lnTo>
                <a:lnTo>
                  <a:pt x="1166" y="426"/>
                </a:lnTo>
                <a:lnTo>
                  <a:pt x="1170" y="426"/>
                </a:lnTo>
                <a:lnTo>
                  <a:pt x="1184" y="424"/>
                </a:lnTo>
                <a:lnTo>
                  <a:pt x="1197" y="420"/>
                </a:lnTo>
                <a:lnTo>
                  <a:pt x="1213" y="414"/>
                </a:lnTo>
                <a:lnTo>
                  <a:pt x="1232" y="405"/>
                </a:lnTo>
                <a:lnTo>
                  <a:pt x="1248" y="398"/>
                </a:lnTo>
                <a:lnTo>
                  <a:pt x="1266" y="394"/>
                </a:lnTo>
                <a:lnTo>
                  <a:pt x="1283" y="394"/>
                </a:lnTo>
                <a:lnTo>
                  <a:pt x="1302" y="394"/>
                </a:lnTo>
                <a:lnTo>
                  <a:pt x="1317" y="393"/>
                </a:lnTo>
                <a:lnTo>
                  <a:pt x="1331" y="390"/>
                </a:lnTo>
                <a:lnTo>
                  <a:pt x="1346" y="389"/>
                </a:lnTo>
                <a:lnTo>
                  <a:pt x="1440" y="36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88" name="Freeform 386"/>
          <p:cNvSpPr>
            <a:spLocks/>
          </p:cNvSpPr>
          <p:nvPr/>
        </p:nvSpPr>
        <p:spPr bwMode="auto">
          <a:xfrm>
            <a:off x="2209800" y="1924376"/>
            <a:ext cx="2363788" cy="409575"/>
          </a:xfrm>
          <a:custGeom>
            <a:avLst/>
            <a:gdLst>
              <a:gd name="T0" fmla="*/ 0 w 1440"/>
              <a:gd name="T1" fmla="*/ 0 h 308"/>
              <a:gd name="T2" fmla="*/ 309 w 1440"/>
              <a:gd name="T3" fmla="*/ 0 h 308"/>
              <a:gd name="T4" fmla="*/ 324 w 1440"/>
              <a:gd name="T5" fmla="*/ 0 h 308"/>
              <a:gd name="T6" fmla="*/ 341 w 1440"/>
              <a:gd name="T7" fmla="*/ 0 h 308"/>
              <a:gd name="T8" fmla="*/ 356 w 1440"/>
              <a:gd name="T9" fmla="*/ 0 h 308"/>
              <a:gd name="T10" fmla="*/ 371 w 1440"/>
              <a:gd name="T11" fmla="*/ 2 h 308"/>
              <a:gd name="T12" fmla="*/ 386 w 1440"/>
              <a:gd name="T13" fmla="*/ 3 h 308"/>
              <a:gd name="T14" fmla="*/ 403 w 1440"/>
              <a:gd name="T15" fmla="*/ 6 h 308"/>
              <a:gd name="T16" fmla="*/ 417 w 1440"/>
              <a:gd name="T17" fmla="*/ 10 h 308"/>
              <a:gd name="T18" fmla="*/ 432 w 1440"/>
              <a:gd name="T19" fmla="*/ 14 h 308"/>
              <a:gd name="T20" fmla="*/ 447 w 1440"/>
              <a:gd name="T21" fmla="*/ 18 h 308"/>
              <a:gd name="T22" fmla="*/ 462 w 1440"/>
              <a:gd name="T23" fmla="*/ 20 h 308"/>
              <a:gd name="T24" fmla="*/ 476 w 1440"/>
              <a:gd name="T25" fmla="*/ 27 h 308"/>
              <a:gd name="T26" fmla="*/ 491 w 1440"/>
              <a:gd name="T27" fmla="*/ 32 h 308"/>
              <a:gd name="T28" fmla="*/ 506 w 1440"/>
              <a:gd name="T29" fmla="*/ 38 h 308"/>
              <a:gd name="T30" fmla="*/ 519 w 1440"/>
              <a:gd name="T31" fmla="*/ 44 h 308"/>
              <a:gd name="T32" fmla="*/ 532 w 1440"/>
              <a:gd name="T33" fmla="*/ 52 h 308"/>
              <a:gd name="T34" fmla="*/ 546 w 1440"/>
              <a:gd name="T35" fmla="*/ 59 h 308"/>
              <a:gd name="T36" fmla="*/ 567 w 1440"/>
              <a:gd name="T37" fmla="*/ 69 h 308"/>
              <a:gd name="T38" fmla="*/ 578 w 1440"/>
              <a:gd name="T39" fmla="*/ 77 h 308"/>
              <a:gd name="T40" fmla="*/ 582 w 1440"/>
              <a:gd name="T41" fmla="*/ 77 h 308"/>
              <a:gd name="T42" fmla="*/ 607 w 1440"/>
              <a:gd name="T43" fmla="*/ 91 h 308"/>
              <a:gd name="T44" fmla="*/ 619 w 1440"/>
              <a:gd name="T45" fmla="*/ 98 h 308"/>
              <a:gd name="T46" fmla="*/ 636 w 1440"/>
              <a:gd name="T47" fmla="*/ 107 h 308"/>
              <a:gd name="T48" fmla="*/ 648 w 1440"/>
              <a:gd name="T49" fmla="*/ 114 h 308"/>
              <a:gd name="T50" fmla="*/ 661 w 1440"/>
              <a:gd name="T51" fmla="*/ 121 h 308"/>
              <a:gd name="T52" fmla="*/ 673 w 1440"/>
              <a:gd name="T53" fmla="*/ 128 h 308"/>
              <a:gd name="T54" fmla="*/ 719 w 1440"/>
              <a:gd name="T55" fmla="*/ 153 h 308"/>
              <a:gd name="T56" fmla="*/ 764 w 1440"/>
              <a:gd name="T57" fmla="*/ 178 h 308"/>
              <a:gd name="T58" fmla="*/ 777 w 1440"/>
              <a:gd name="T59" fmla="*/ 184 h 308"/>
              <a:gd name="T60" fmla="*/ 790 w 1440"/>
              <a:gd name="T61" fmla="*/ 191 h 308"/>
              <a:gd name="T62" fmla="*/ 803 w 1440"/>
              <a:gd name="T63" fmla="*/ 199 h 308"/>
              <a:gd name="T64" fmla="*/ 819 w 1440"/>
              <a:gd name="T65" fmla="*/ 208 h 308"/>
              <a:gd name="T66" fmla="*/ 832 w 1440"/>
              <a:gd name="T67" fmla="*/ 215 h 308"/>
              <a:gd name="T68" fmla="*/ 844 w 1440"/>
              <a:gd name="T69" fmla="*/ 221 h 308"/>
              <a:gd name="T70" fmla="*/ 857 w 1440"/>
              <a:gd name="T71" fmla="*/ 229 h 308"/>
              <a:gd name="T72" fmla="*/ 859 w 1440"/>
              <a:gd name="T73" fmla="*/ 230 h 308"/>
              <a:gd name="T74" fmla="*/ 872 w 1440"/>
              <a:gd name="T75" fmla="*/ 237 h 308"/>
              <a:gd name="T76" fmla="*/ 893 w 1440"/>
              <a:gd name="T77" fmla="*/ 249 h 308"/>
              <a:gd name="T78" fmla="*/ 905 w 1440"/>
              <a:gd name="T79" fmla="*/ 255 h 308"/>
              <a:gd name="T80" fmla="*/ 919 w 1440"/>
              <a:gd name="T81" fmla="*/ 262 h 308"/>
              <a:gd name="T82" fmla="*/ 934 w 1440"/>
              <a:gd name="T83" fmla="*/ 268 h 308"/>
              <a:gd name="T84" fmla="*/ 948 w 1440"/>
              <a:gd name="T85" fmla="*/ 274 h 308"/>
              <a:gd name="T86" fmla="*/ 961 w 1440"/>
              <a:gd name="T87" fmla="*/ 279 h 308"/>
              <a:gd name="T88" fmla="*/ 977 w 1440"/>
              <a:gd name="T89" fmla="*/ 284 h 308"/>
              <a:gd name="T90" fmla="*/ 990 w 1440"/>
              <a:gd name="T91" fmla="*/ 288 h 308"/>
              <a:gd name="T92" fmla="*/ 1007 w 1440"/>
              <a:gd name="T93" fmla="*/ 293 h 308"/>
              <a:gd name="T94" fmla="*/ 1021 w 1440"/>
              <a:gd name="T95" fmla="*/ 296 h 308"/>
              <a:gd name="T96" fmla="*/ 1036 w 1440"/>
              <a:gd name="T97" fmla="*/ 300 h 308"/>
              <a:gd name="T98" fmla="*/ 1051 w 1440"/>
              <a:gd name="T99" fmla="*/ 301 h 308"/>
              <a:gd name="T100" fmla="*/ 1068 w 1440"/>
              <a:gd name="T101" fmla="*/ 304 h 308"/>
              <a:gd name="T102" fmla="*/ 1083 w 1440"/>
              <a:gd name="T103" fmla="*/ 305 h 308"/>
              <a:gd name="T104" fmla="*/ 1098 w 1440"/>
              <a:gd name="T105" fmla="*/ 306 h 308"/>
              <a:gd name="T106" fmla="*/ 1113 w 1440"/>
              <a:gd name="T107" fmla="*/ 308 h 308"/>
              <a:gd name="T108" fmla="*/ 1128 w 1440"/>
              <a:gd name="T109" fmla="*/ 308 h 308"/>
              <a:gd name="T110" fmla="*/ 1440 w 1440"/>
              <a:gd name="T111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40" h="308">
                <a:moveTo>
                  <a:pt x="0" y="0"/>
                </a:moveTo>
                <a:lnTo>
                  <a:pt x="309" y="0"/>
                </a:lnTo>
                <a:lnTo>
                  <a:pt x="324" y="0"/>
                </a:lnTo>
                <a:lnTo>
                  <a:pt x="341" y="0"/>
                </a:lnTo>
                <a:lnTo>
                  <a:pt x="356" y="0"/>
                </a:lnTo>
                <a:lnTo>
                  <a:pt x="371" y="2"/>
                </a:lnTo>
                <a:lnTo>
                  <a:pt x="386" y="3"/>
                </a:lnTo>
                <a:lnTo>
                  <a:pt x="403" y="6"/>
                </a:lnTo>
                <a:lnTo>
                  <a:pt x="417" y="10"/>
                </a:lnTo>
                <a:lnTo>
                  <a:pt x="432" y="14"/>
                </a:lnTo>
                <a:lnTo>
                  <a:pt x="447" y="18"/>
                </a:lnTo>
                <a:lnTo>
                  <a:pt x="462" y="20"/>
                </a:lnTo>
                <a:lnTo>
                  <a:pt x="476" y="27"/>
                </a:lnTo>
                <a:lnTo>
                  <a:pt x="491" y="32"/>
                </a:lnTo>
                <a:lnTo>
                  <a:pt x="506" y="38"/>
                </a:lnTo>
                <a:lnTo>
                  <a:pt x="519" y="44"/>
                </a:lnTo>
                <a:lnTo>
                  <a:pt x="532" y="52"/>
                </a:lnTo>
                <a:lnTo>
                  <a:pt x="546" y="59"/>
                </a:lnTo>
                <a:lnTo>
                  <a:pt x="567" y="69"/>
                </a:lnTo>
                <a:lnTo>
                  <a:pt x="578" y="77"/>
                </a:lnTo>
                <a:lnTo>
                  <a:pt x="582" y="77"/>
                </a:lnTo>
                <a:lnTo>
                  <a:pt x="607" y="91"/>
                </a:lnTo>
                <a:lnTo>
                  <a:pt x="619" y="98"/>
                </a:lnTo>
                <a:lnTo>
                  <a:pt x="636" y="107"/>
                </a:lnTo>
                <a:lnTo>
                  <a:pt x="648" y="114"/>
                </a:lnTo>
                <a:lnTo>
                  <a:pt x="661" y="121"/>
                </a:lnTo>
                <a:lnTo>
                  <a:pt x="673" y="128"/>
                </a:lnTo>
                <a:lnTo>
                  <a:pt x="719" y="153"/>
                </a:lnTo>
                <a:lnTo>
                  <a:pt x="764" y="178"/>
                </a:lnTo>
                <a:lnTo>
                  <a:pt x="777" y="184"/>
                </a:lnTo>
                <a:lnTo>
                  <a:pt x="790" y="191"/>
                </a:lnTo>
                <a:lnTo>
                  <a:pt x="803" y="199"/>
                </a:lnTo>
                <a:lnTo>
                  <a:pt x="819" y="208"/>
                </a:lnTo>
                <a:lnTo>
                  <a:pt x="832" y="215"/>
                </a:lnTo>
                <a:lnTo>
                  <a:pt x="844" y="221"/>
                </a:lnTo>
                <a:lnTo>
                  <a:pt x="857" y="229"/>
                </a:lnTo>
                <a:lnTo>
                  <a:pt x="859" y="230"/>
                </a:lnTo>
                <a:lnTo>
                  <a:pt x="872" y="237"/>
                </a:lnTo>
                <a:lnTo>
                  <a:pt x="893" y="249"/>
                </a:lnTo>
                <a:lnTo>
                  <a:pt x="905" y="255"/>
                </a:lnTo>
                <a:lnTo>
                  <a:pt x="919" y="262"/>
                </a:lnTo>
                <a:lnTo>
                  <a:pt x="934" y="268"/>
                </a:lnTo>
                <a:lnTo>
                  <a:pt x="948" y="274"/>
                </a:lnTo>
                <a:lnTo>
                  <a:pt x="961" y="279"/>
                </a:lnTo>
                <a:lnTo>
                  <a:pt x="977" y="284"/>
                </a:lnTo>
                <a:lnTo>
                  <a:pt x="990" y="288"/>
                </a:lnTo>
                <a:lnTo>
                  <a:pt x="1007" y="293"/>
                </a:lnTo>
                <a:lnTo>
                  <a:pt x="1021" y="296"/>
                </a:lnTo>
                <a:lnTo>
                  <a:pt x="1036" y="300"/>
                </a:lnTo>
                <a:lnTo>
                  <a:pt x="1051" y="301"/>
                </a:lnTo>
                <a:lnTo>
                  <a:pt x="1068" y="304"/>
                </a:lnTo>
                <a:lnTo>
                  <a:pt x="1083" y="305"/>
                </a:lnTo>
                <a:lnTo>
                  <a:pt x="1098" y="306"/>
                </a:lnTo>
                <a:lnTo>
                  <a:pt x="1113" y="308"/>
                </a:lnTo>
                <a:lnTo>
                  <a:pt x="1128" y="308"/>
                </a:lnTo>
                <a:lnTo>
                  <a:pt x="1440" y="30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89" name="Freeform 387"/>
          <p:cNvSpPr>
            <a:spLocks/>
          </p:cNvSpPr>
          <p:nvPr/>
        </p:nvSpPr>
        <p:spPr bwMode="auto">
          <a:xfrm>
            <a:off x="2209800" y="1924376"/>
            <a:ext cx="2363788" cy="409575"/>
          </a:xfrm>
          <a:custGeom>
            <a:avLst/>
            <a:gdLst>
              <a:gd name="T0" fmla="*/ 92 w 1440"/>
              <a:gd name="T1" fmla="*/ 14 h 308"/>
              <a:gd name="T2" fmla="*/ 121 w 1440"/>
              <a:gd name="T3" fmla="*/ 18 h 308"/>
              <a:gd name="T4" fmla="*/ 154 w 1440"/>
              <a:gd name="T5" fmla="*/ 20 h 308"/>
              <a:gd name="T6" fmla="*/ 189 w 1440"/>
              <a:gd name="T7" fmla="*/ 28 h 308"/>
              <a:gd name="T8" fmla="*/ 226 w 1440"/>
              <a:gd name="T9" fmla="*/ 44 h 308"/>
              <a:gd name="T10" fmla="*/ 254 w 1440"/>
              <a:gd name="T11" fmla="*/ 55 h 308"/>
              <a:gd name="T12" fmla="*/ 272 w 1440"/>
              <a:gd name="T13" fmla="*/ 56 h 308"/>
              <a:gd name="T14" fmla="*/ 309 w 1440"/>
              <a:gd name="T15" fmla="*/ 56 h 308"/>
              <a:gd name="T16" fmla="*/ 337 w 1440"/>
              <a:gd name="T17" fmla="*/ 59 h 308"/>
              <a:gd name="T18" fmla="*/ 363 w 1440"/>
              <a:gd name="T19" fmla="*/ 61 h 308"/>
              <a:gd name="T20" fmla="*/ 389 w 1440"/>
              <a:gd name="T21" fmla="*/ 65 h 308"/>
              <a:gd name="T22" fmla="*/ 415 w 1440"/>
              <a:gd name="T23" fmla="*/ 72 h 308"/>
              <a:gd name="T24" fmla="*/ 440 w 1440"/>
              <a:gd name="T25" fmla="*/ 79 h 308"/>
              <a:gd name="T26" fmla="*/ 466 w 1440"/>
              <a:gd name="T27" fmla="*/ 89 h 308"/>
              <a:gd name="T28" fmla="*/ 491 w 1440"/>
              <a:gd name="T29" fmla="*/ 98 h 308"/>
              <a:gd name="T30" fmla="*/ 514 w 1440"/>
              <a:gd name="T31" fmla="*/ 110 h 308"/>
              <a:gd name="T32" fmla="*/ 548 w 1440"/>
              <a:gd name="T33" fmla="*/ 127 h 308"/>
              <a:gd name="T34" fmla="*/ 564 w 1440"/>
              <a:gd name="T35" fmla="*/ 133 h 308"/>
              <a:gd name="T36" fmla="*/ 594 w 1440"/>
              <a:gd name="T37" fmla="*/ 138 h 308"/>
              <a:gd name="T38" fmla="*/ 632 w 1440"/>
              <a:gd name="T39" fmla="*/ 140 h 308"/>
              <a:gd name="T40" fmla="*/ 663 w 1440"/>
              <a:gd name="T41" fmla="*/ 144 h 308"/>
              <a:gd name="T42" fmla="*/ 774 w 1440"/>
              <a:gd name="T43" fmla="*/ 163 h 308"/>
              <a:gd name="T44" fmla="*/ 806 w 1440"/>
              <a:gd name="T45" fmla="*/ 167 h 308"/>
              <a:gd name="T46" fmla="*/ 844 w 1440"/>
              <a:gd name="T47" fmla="*/ 169 h 308"/>
              <a:gd name="T48" fmla="*/ 873 w 1440"/>
              <a:gd name="T49" fmla="*/ 174 h 308"/>
              <a:gd name="T50" fmla="*/ 890 w 1440"/>
              <a:gd name="T51" fmla="*/ 182 h 308"/>
              <a:gd name="T52" fmla="*/ 921 w 1440"/>
              <a:gd name="T53" fmla="*/ 199 h 308"/>
              <a:gd name="T54" fmla="*/ 946 w 1440"/>
              <a:gd name="T55" fmla="*/ 209 h 308"/>
              <a:gd name="T56" fmla="*/ 984 w 1440"/>
              <a:gd name="T57" fmla="*/ 224 h 308"/>
              <a:gd name="T58" fmla="*/ 1010 w 1440"/>
              <a:gd name="T59" fmla="*/ 232 h 308"/>
              <a:gd name="T60" fmla="*/ 1036 w 1440"/>
              <a:gd name="T61" fmla="*/ 239 h 308"/>
              <a:gd name="T62" fmla="*/ 1062 w 1440"/>
              <a:gd name="T63" fmla="*/ 245 h 308"/>
              <a:gd name="T64" fmla="*/ 1088 w 1440"/>
              <a:gd name="T65" fmla="*/ 249 h 308"/>
              <a:gd name="T66" fmla="*/ 1115 w 1440"/>
              <a:gd name="T67" fmla="*/ 250 h 308"/>
              <a:gd name="T68" fmla="*/ 1152 w 1440"/>
              <a:gd name="T69" fmla="*/ 251 h 308"/>
              <a:gd name="T70" fmla="*/ 1170 w 1440"/>
              <a:gd name="T71" fmla="*/ 251 h 308"/>
              <a:gd name="T72" fmla="*/ 1197 w 1440"/>
              <a:gd name="T73" fmla="*/ 256 h 308"/>
              <a:gd name="T74" fmla="*/ 1232 w 1440"/>
              <a:gd name="T75" fmla="*/ 272 h 308"/>
              <a:gd name="T76" fmla="*/ 1266 w 1440"/>
              <a:gd name="T77" fmla="*/ 281 h 308"/>
              <a:gd name="T78" fmla="*/ 1302 w 1440"/>
              <a:gd name="T79" fmla="*/ 283 h 308"/>
              <a:gd name="T80" fmla="*/ 1331 w 1440"/>
              <a:gd name="T81" fmla="*/ 285 h 308"/>
              <a:gd name="T82" fmla="*/ 1440 w 1440"/>
              <a:gd name="T83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308">
                <a:moveTo>
                  <a:pt x="0" y="0"/>
                </a:moveTo>
                <a:lnTo>
                  <a:pt x="92" y="14"/>
                </a:lnTo>
                <a:lnTo>
                  <a:pt x="106" y="15"/>
                </a:lnTo>
                <a:lnTo>
                  <a:pt x="121" y="18"/>
                </a:lnTo>
                <a:lnTo>
                  <a:pt x="135" y="19"/>
                </a:lnTo>
                <a:lnTo>
                  <a:pt x="154" y="20"/>
                </a:lnTo>
                <a:lnTo>
                  <a:pt x="172" y="23"/>
                </a:lnTo>
                <a:lnTo>
                  <a:pt x="189" y="28"/>
                </a:lnTo>
                <a:lnTo>
                  <a:pt x="207" y="35"/>
                </a:lnTo>
                <a:lnTo>
                  <a:pt x="226" y="44"/>
                </a:lnTo>
                <a:lnTo>
                  <a:pt x="240" y="51"/>
                </a:lnTo>
                <a:lnTo>
                  <a:pt x="254" y="55"/>
                </a:lnTo>
                <a:lnTo>
                  <a:pt x="269" y="56"/>
                </a:lnTo>
                <a:lnTo>
                  <a:pt x="272" y="56"/>
                </a:lnTo>
                <a:lnTo>
                  <a:pt x="285" y="56"/>
                </a:lnTo>
                <a:lnTo>
                  <a:pt x="309" y="56"/>
                </a:lnTo>
                <a:lnTo>
                  <a:pt x="323" y="57"/>
                </a:lnTo>
                <a:lnTo>
                  <a:pt x="337" y="59"/>
                </a:lnTo>
                <a:lnTo>
                  <a:pt x="349" y="60"/>
                </a:lnTo>
                <a:lnTo>
                  <a:pt x="363" y="61"/>
                </a:lnTo>
                <a:lnTo>
                  <a:pt x="377" y="62"/>
                </a:lnTo>
                <a:lnTo>
                  <a:pt x="389" y="65"/>
                </a:lnTo>
                <a:lnTo>
                  <a:pt x="403" y="69"/>
                </a:lnTo>
                <a:lnTo>
                  <a:pt x="415" y="72"/>
                </a:lnTo>
                <a:lnTo>
                  <a:pt x="428" y="76"/>
                </a:lnTo>
                <a:lnTo>
                  <a:pt x="440" y="79"/>
                </a:lnTo>
                <a:lnTo>
                  <a:pt x="454" y="83"/>
                </a:lnTo>
                <a:lnTo>
                  <a:pt x="466" y="89"/>
                </a:lnTo>
                <a:lnTo>
                  <a:pt x="479" y="93"/>
                </a:lnTo>
                <a:lnTo>
                  <a:pt x="491" y="98"/>
                </a:lnTo>
                <a:lnTo>
                  <a:pt x="503" y="103"/>
                </a:lnTo>
                <a:lnTo>
                  <a:pt x="514" y="110"/>
                </a:lnTo>
                <a:lnTo>
                  <a:pt x="535" y="120"/>
                </a:lnTo>
                <a:lnTo>
                  <a:pt x="548" y="127"/>
                </a:lnTo>
                <a:lnTo>
                  <a:pt x="552" y="128"/>
                </a:lnTo>
                <a:lnTo>
                  <a:pt x="564" y="133"/>
                </a:lnTo>
                <a:lnTo>
                  <a:pt x="579" y="137"/>
                </a:lnTo>
                <a:lnTo>
                  <a:pt x="594" y="138"/>
                </a:lnTo>
                <a:lnTo>
                  <a:pt x="615" y="138"/>
                </a:lnTo>
                <a:lnTo>
                  <a:pt x="632" y="140"/>
                </a:lnTo>
                <a:lnTo>
                  <a:pt x="648" y="142"/>
                </a:lnTo>
                <a:lnTo>
                  <a:pt x="663" y="144"/>
                </a:lnTo>
                <a:lnTo>
                  <a:pt x="719" y="154"/>
                </a:lnTo>
                <a:lnTo>
                  <a:pt x="774" y="163"/>
                </a:lnTo>
                <a:lnTo>
                  <a:pt x="789" y="166"/>
                </a:lnTo>
                <a:lnTo>
                  <a:pt x="806" y="167"/>
                </a:lnTo>
                <a:lnTo>
                  <a:pt x="821" y="169"/>
                </a:lnTo>
                <a:lnTo>
                  <a:pt x="844" y="169"/>
                </a:lnTo>
                <a:lnTo>
                  <a:pt x="859" y="171"/>
                </a:lnTo>
                <a:lnTo>
                  <a:pt x="873" y="174"/>
                </a:lnTo>
                <a:lnTo>
                  <a:pt x="887" y="179"/>
                </a:lnTo>
                <a:lnTo>
                  <a:pt x="890" y="182"/>
                </a:lnTo>
                <a:lnTo>
                  <a:pt x="901" y="187"/>
                </a:lnTo>
                <a:lnTo>
                  <a:pt x="921" y="199"/>
                </a:lnTo>
                <a:lnTo>
                  <a:pt x="934" y="204"/>
                </a:lnTo>
                <a:lnTo>
                  <a:pt x="946" y="209"/>
                </a:lnTo>
                <a:lnTo>
                  <a:pt x="971" y="220"/>
                </a:lnTo>
                <a:lnTo>
                  <a:pt x="984" y="224"/>
                </a:lnTo>
                <a:lnTo>
                  <a:pt x="996" y="229"/>
                </a:lnTo>
                <a:lnTo>
                  <a:pt x="1010" y="232"/>
                </a:lnTo>
                <a:lnTo>
                  <a:pt x="1022" y="235"/>
                </a:lnTo>
                <a:lnTo>
                  <a:pt x="1036" y="239"/>
                </a:lnTo>
                <a:lnTo>
                  <a:pt x="1048" y="242"/>
                </a:lnTo>
                <a:lnTo>
                  <a:pt x="1062" y="245"/>
                </a:lnTo>
                <a:lnTo>
                  <a:pt x="1075" y="247"/>
                </a:lnTo>
                <a:lnTo>
                  <a:pt x="1088" y="249"/>
                </a:lnTo>
                <a:lnTo>
                  <a:pt x="1102" y="250"/>
                </a:lnTo>
                <a:lnTo>
                  <a:pt x="1115" y="250"/>
                </a:lnTo>
                <a:lnTo>
                  <a:pt x="1128" y="251"/>
                </a:lnTo>
                <a:lnTo>
                  <a:pt x="1152" y="251"/>
                </a:lnTo>
                <a:lnTo>
                  <a:pt x="1166" y="251"/>
                </a:lnTo>
                <a:lnTo>
                  <a:pt x="1170" y="251"/>
                </a:lnTo>
                <a:lnTo>
                  <a:pt x="1184" y="254"/>
                </a:lnTo>
                <a:lnTo>
                  <a:pt x="1197" y="256"/>
                </a:lnTo>
                <a:lnTo>
                  <a:pt x="1213" y="262"/>
                </a:lnTo>
                <a:lnTo>
                  <a:pt x="1232" y="272"/>
                </a:lnTo>
                <a:lnTo>
                  <a:pt x="1248" y="279"/>
                </a:lnTo>
                <a:lnTo>
                  <a:pt x="1266" y="281"/>
                </a:lnTo>
                <a:lnTo>
                  <a:pt x="1283" y="283"/>
                </a:lnTo>
                <a:lnTo>
                  <a:pt x="1302" y="283"/>
                </a:lnTo>
                <a:lnTo>
                  <a:pt x="1317" y="284"/>
                </a:lnTo>
                <a:lnTo>
                  <a:pt x="1331" y="285"/>
                </a:lnTo>
                <a:lnTo>
                  <a:pt x="1346" y="288"/>
                </a:lnTo>
                <a:lnTo>
                  <a:pt x="1440" y="30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90" name="Freeform 388"/>
          <p:cNvSpPr>
            <a:spLocks/>
          </p:cNvSpPr>
          <p:nvPr/>
        </p:nvSpPr>
        <p:spPr bwMode="auto">
          <a:xfrm>
            <a:off x="2209800" y="1924376"/>
            <a:ext cx="2363788" cy="412750"/>
          </a:xfrm>
          <a:custGeom>
            <a:avLst/>
            <a:gdLst>
              <a:gd name="T0" fmla="*/ 92 w 1440"/>
              <a:gd name="T1" fmla="*/ 30 h 310"/>
              <a:gd name="T2" fmla="*/ 121 w 1440"/>
              <a:gd name="T3" fmla="*/ 39 h 310"/>
              <a:gd name="T4" fmla="*/ 154 w 1440"/>
              <a:gd name="T5" fmla="*/ 44 h 310"/>
              <a:gd name="T6" fmla="*/ 189 w 1440"/>
              <a:gd name="T7" fmla="*/ 59 h 310"/>
              <a:gd name="T8" fmla="*/ 226 w 1440"/>
              <a:gd name="T9" fmla="*/ 90 h 310"/>
              <a:gd name="T10" fmla="*/ 254 w 1440"/>
              <a:gd name="T11" fmla="*/ 110 h 310"/>
              <a:gd name="T12" fmla="*/ 272 w 1440"/>
              <a:gd name="T13" fmla="*/ 114 h 310"/>
              <a:gd name="T14" fmla="*/ 309 w 1440"/>
              <a:gd name="T15" fmla="*/ 114 h 310"/>
              <a:gd name="T16" fmla="*/ 331 w 1440"/>
              <a:gd name="T17" fmla="*/ 117 h 310"/>
              <a:gd name="T18" fmla="*/ 354 w 1440"/>
              <a:gd name="T19" fmla="*/ 121 h 310"/>
              <a:gd name="T20" fmla="*/ 377 w 1440"/>
              <a:gd name="T21" fmla="*/ 125 h 310"/>
              <a:gd name="T22" fmla="*/ 410 w 1440"/>
              <a:gd name="T23" fmla="*/ 135 h 310"/>
              <a:gd name="T24" fmla="*/ 432 w 1440"/>
              <a:gd name="T25" fmla="*/ 141 h 310"/>
              <a:gd name="T26" fmla="*/ 452 w 1440"/>
              <a:gd name="T27" fmla="*/ 148 h 310"/>
              <a:gd name="T28" fmla="*/ 484 w 1440"/>
              <a:gd name="T29" fmla="*/ 162 h 310"/>
              <a:gd name="T30" fmla="*/ 517 w 1440"/>
              <a:gd name="T31" fmla="*/ 178 h 310"/>
              <a:gd name="T32" fmla="*/ 534 w 1440"/>
              <a:gd name="T33" fmla="*/ 183 h 310"/>
              <a:gd name="T34" fmla="*/ 570 w 1440"/>
              <a:gd name="T35" fmla="*/ 180 h 310"/>
              <a:gd name="T36" fmla="*/ 615 w 1440"/>
              <a:gd name="T37" fmla="*/ 167 h 310"/>
              <a:gd name="T38" fmla="*/ 652 w 1440"/>
              <a:gd name="T39" fmla="*/ 162 h 310"/>
              <a:gd name="T40" fmla="*/ 782 w 1440"/>
              <a:gd name="T41" fmla="*/ 150 h 310"/>
              <a:gd name="T42" fmla="*/ 819 w 1440"/>
              <a:gd name="T43" fmla="*/ 144 h 310"/>
              <a:gd name="T44" fmla="*/ 866 w 1440"/>
              <a:gd name="T45" fmla="*/ 132 h 310"/>
              <a:gd name="T46" fmla="*/ 901 w 1440"/>
              <a:gd name="T47" fmla="*/ 128 h 310"/>
              <a:gd name="T48" fmla="*/ 919 w 1440"/>
              <a:gd name="T49" fmla="*/ 133 h 310"/>
              <a:gd name="T50" fmla="*/ 950 w 1440"/>
              <a:gd name="T51" fmla="*/ 150 h 310"/>
              <a:gd name="T52" fmla="*/ 973 w 1440"/>
              <a:gd name="T53" fmla="*/ 159 h 310"/>
              <a:gd name="T54" fmla="*/ 993 w 1440"/>
              <a:gd name="T55" fmla="*/ 167 h 310"/>
              <a:gd name="T56" fmla="*/ 1028 w 1440"/>
              <a:gd name="T57" fmla="*/ 178 h 310"/>
              <a:gd name="T58" fmla="*/ 1061 w 1440"/>
              <a:gd name="T59" fmla="*/ 186 h 310"/>
              <a:gd name="T60" fmla="*/ 1084 w 1440"/>
              <a:gd name="T61" fmla="*/ 190 h 310"/>
              <a:gd name="T62" fmla="*/ 1106 w 1440"/>
              <a:gd name="T63" fmla="*/ 194 h 310"/>
              <a:gd name="T64" fmla="*/ 1128 w 1440"/>
              <a:gd name="T65" fmla="*/ 196 h 310"/>
              <a:gd name="T66" fmla="*/ 1166 w 1440"/>
              <a:gd name="T67" fmla="*/ 197 h 310"/>
              <a:gd name="T68" fmla="*/ 1184 w 1440"/>
              <a:gd name="T69" fmla="*/ 200 h 310"/>
              <a:gd name="T70" fmla="*/ 1213 w 1440"/>
              <a:gd name="T71" fmla="*/ 218 h 310"/>
              <a:gd name="T72" fmla="*/ 1248 w 1440"/>
              <a:gd name="T73" fmla="*/ 249 h 310"/>
              <a:gd name="T74" fmla="*/ 1283 w 1440"/>
              <a:gd name="T75" fmla="*/ 258 h 310"/>
              <a:gd name="T76" fmla="*/ 1317 w 1440"/>
              <a:gd name="T77" fmla="*/ 260 h 310"/>
              <a:gd name="T78" fmla="*/ 1346 w 1440"/>
              <a:gd name="T79" fmla="*/ 27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30"/>
                </a:lnTo>
                <a:lnTo>
                  <a:pt x="106" y="35"/>
                </a:lnTo>
                <a:lnTo>
                  <a:pt x="121" y="39"/>
                </a:lnTo>
                <a:lnTo>
                  <a:pt x="135" y="41"/>
                </a:lnTo>
                <a:lnTo>
                  <a:pt x="154" y="44"/>
                </a:lnTo>
                <a:lnTo>
                  <a:pt x="172" y="49"/>
                </a:lnTo>
                <a:lnTo>
                  <a:pt x="189" y="59"/>
                </a:lnTo>
                <a:lnTo>
                  <a:pt x="207" y="72"/>
                </a:lnTo>
                <a:lnTo>
                  <a:pt x="226" y="90"/>
                </a:lnTo>
                <a:lnTo>
                  <a:pt x="240" y="102"/>
                </a:lnTo>
                <a:lnTo>
                  <a:pt x="254" y="110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4"/>
                </a:lnTo>
                <a:lnTo>
                  <a:pt x="320" y="116"/>
                </a:lnTo>
                <a:lnTo>
                  <a:pt x="331" y="117"/>
                </a:lnTo>
                <a:lnTo>
                  <a:pt x="345" y="119"/>
                </a:lnTo>
                <a:lnTo>
                  <a:pt x="354" y="121"/>
                </a:lnTo>
                <a:lnTo>
                  <a:pt x="365" y="124"/>
                </a:lnTo>
                <a:lnTo>
                  <a:pt x="377" y="125"/>
                </a:lnTo>
                <a:lnTo>
                  <a:pt x="388" y="128"/>
                </a:lnTo>
                <a:lnTo>
                  <a:pt x="410" y="135"/>
                </a:lnTo>
                <a:lnTo>
                  <a:pt x="421" y="137"/>
                </a:lnTo>
                <a:lnTo>
                  <a:pt x="432" y="141"/>
                </a:lnTo>
                <a:lnTo>
                  <a:pt x="441" y="144"/>
                </a:lnTo>
                <a:lnTo>
                  <a:pt x="452" y="148"/>
                </a:lnTo>
                <a:lnTo>
                  <a:pt x="473" y="157"/>
                </a:lnTo>
                <a:lnTo>
                  <a:pt x="484" y="162"/>
                </a:lnTo>
                <a:lnTo>
                  <a:pt x="505" y="173"/>
                </a:lnTo>
                <a:lnTo>
                  <a:pt x="517" y="178"/>
                </a:lnTo>
                <a:lnTo>
                  <a:pt x="519" y="179"/>
                </a:lnTo>
                <a:lnTo>
                  <a:pt x="534" y="183"/>
                </a:lnTo>
                <a:lnTo>
                  <a:pt x="550" y="183"/>
                </a:lnTo>
                <a:lnTo>
                  <a:pt x="570" y="180"/>
                </a:lnTo>
                <a:lnTo>
                  <a:pt x="596" y="173"/>
                </a:lnTo>
                <a:lnTo>
                  <a:pt x="615" y="167"/>
                </a:lnTo>
                <a:lnTo>
                  <a:pt x="635" y="163"/>
                </a:lnTo>
                <a:lnTo>
                  <a:pt x="652" y="162"/>
                </a:lnTo>
                <a:lnTo>
                  <a:pt x="717" y="156"/>
                </a:lnTo>
                <a:lnTo>
                  <a:pt x="782" y="150"/>
                </a:lnTo>
                <a:lnTo>
                  <a:pt x="800" y="148"/>
                </a:lnTo>
                <a:lnTo>
                  <a:pt x="819" y="144"/>
                </a:lnTo>
                <a:lnTo>
                  <a:pt x="839" y="138"/>
                </a:lnTo>
                <a:lnTo>
                  <a:pt x="866" y="132"/>
                </a:lnTo>
                <a:lnTo>
                  <a:pt x="884" y="128"/>
                </a:lnTo>
                <a:lnTo>
                  <a:pt x="901" y="128"/>
                </a:lnTo>
                <a:lnTo>
                  <a:pt x="915" y="132"/>
                </a:lnTo>
                <a:lnTo>
                  <a:pt x="919" y="133"/>
                </a:lnTo>
                <a:lnTo>
                  <a:pt x="931" y="140"/>
                </a:lnTo>
                <a:lnTo>
                  <a:pt x="950" y="150"/>
                </a:lnTo>
                <a:lnTo>
                  <a:pt x="961" y="156"/>
                </a:lnTo>
                <a:lnTo>
                  <a:pt x="973" y="159"/>
                </a:lnTo>
                <a:lnTo>
                  <a:pt x="984" y="163"/>
                </a:lnTo>
                <a:lnTo>
                  <a:pt x="993" y="167"/>
                </a:lnTo>
                <a:lnTo>
                  <a:pt x="1015" y="174"/>
                </a:lnTo>
                <a:lnTo>
                  <a:pt x="1028" y="178"/>
                </a:lnTo>
                <a:lnTo>
                  <a:pt x="1039" y="180"/>
                </a:lnTo>
                <a:lnTo>
                  <a:pt x="1061" y="186"/>
                </a:lnTo>
                <a:lnTo>
                  <a:pt x="1072" y="187"/>
                </a:lnTo>
                <a:lnTo>
                  <a:pt x="1084" y="190"/>
                </a:lnTo>
                <a:lnTo>
                  <a:pt x="1094" y="192"/>
                </a:lnTo>
                <a:lnTo>
                  <a:pt x="1106" y="194"/>
                </a:lnTo>
                <a:lnTo>
                  <a:pt x="1117" y="195"/>
                </a:lnTo>
                <a:lnTo>
                  <a:pt x="1128" y="196"/>
                </a:lnTo>
                <a:lnTo>
                  <a:pt x="1152" y="197"/>
                </a:lnTo>
                <a:lnTo>
                  <a:pt x="1166" y="197"/>
                </a:lnTo>
                <a:lnTo>
                  <a:pt x="1170" y="197"/>
                </a:lnTo>
                <a:lnTo>
                  <a:pt x="1184" y="200"/>
                </a:lnTo>
                <a:lnTo>
                  <a:pt x="1197" y="207"/>
                </a:lnTo>
                <a:lnTo>
                  <a:pt x="1213" y="218"/>
                </a:lnTo>
                <a:lnTo>
                  <a:pt x="1232" y="237"/>
                </a:lnTo>
                <a:lnTo>
                  <a:pt x="1248" y="249"/>
                </a:lnTo>
                <a:lnTo>
                  <a:pt x="1266" y="256"/>
                </a:lnTo>
                <a:lnTo>
                  <a:pt x="1283" y="258"/>
                </a:lnTo>
                <a:lnTo>
                  <a:pt x="1302" y="258"/>
                </a:lnTo>
                <a:lnTo>
                  <a:pt x="1317" y="260"/>
                </a:lnTo>
                <a:lnTo>
                  <a:pt x="1331" y="264"/>
                </a:lnTo>
                <a:lnTo>
                  <a:pt x="1346" y="270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91" name="Freeform 389"/>
          <p:cNvSpPr>
            <a:spLocks/>
          </p:cNvSpPr>
          <p:nvPr/>
        </p:nvSpPr>
        <p:spPr bwMode="auto">
          <a:xfrm>
            <a:off x="2209800" y="1773564"/>
            <a:ext cx="2363788" cy="717550"/>
          </a:xfrm>
          <a:custGeom>
            <a:avLst/>
            <a:gdLst>
              <a:gd name="T0" fmla="*/ 92 w 1440"/>
              <a:gd name="T1" fmla="*/ 85 h 539"/>
              <a:gd name="T2" fmla="*/ 121 w 1440"/>
              <a:gd name="T3" fmla="*/ 77 h 539"/>
              <a:gd name="T4" fmla="*/ 154 w 1440"/>
              <a:gd name="T5" fmla="*/ 71 h 539"/>
              <a:gd name="T6" fmla="*/ 189 w 1440"/>
              <a:gd name="T7" fmla="*/ 56 h 539"/>
              <a:gd name="T8" fmla="*/ 226 w 1440"/>
              <a:gd name="T9" fmla="*/ 25 h 539"/>
              <a:gd name="T10" fmla="*/ 254 w 1440"/>
              <a:gd name="T11" fmla="*/ 6 h 539"/>
              <a:gd name="T12" fmla="*/ 272 w 1440"/>
              <a:gd name="T13" fmla="*/ 2 h 539"/>
              <a:gd name="T14" fmla="*/ 309 w 1440"/>
              <a:gd name="T15" fmla="*/ 1 h 539"/>
              <a:gd name="T16" fmla="*/ 348 w 1440"/>
              <a:gd name="T17" fmla="*/ 0 h 539"/>
              <a:gd name="T18" fmla="*/ 388 w 1440"/>
              <a:gd name="T19" fmla="*/ 2 h 539"/>
              <a:gd name="T20" fmla="*/ 425 w 1440"/>
              <a:gd name="T21" fmla="*/ 8 h 539"/>
              <a:gd name="T22" fmla="*/ 463 w 1440"/>
              <a:gd name="T23" fmla="*/ 14 h 539"/>
              <a:gd name="T24" fmla="*/ 501 w 1440"/>
              <a:gd name="T25" fmla="*/ 26 h 539"/>
              <a:gd name="T26" fmla="*/ 537 w 1440"/>
              <a:gd name="T27" fmla="*/ 39 h 539"/>
              <a:gd name="T28" fmla="*/ 574 w 1440"/>
              <a:gd name="T29" fmla="*/ 55 h 539"/>
              <a:gd name="T30" fmla="*/ 606 w 1440"/>
              <a:gd name="T31" fmla="*/ 74 h 539"/>
              <a:gd name="T32" fmla="*/ 637 w 1440"/>
              <a:gd name="T33" fmla="*/ 93 h 539"/>
              <a:gd name="T34" fmla="*/ 652 w 1440"/>
              <a:gd name="T35" fmla="*/ 103 h 539"/>
              <a:gd name="T36" fmla="*/ 665 w 1440"/>
              <a:gd name="T37" fmla="*/ 133 h 539"/>
              <a:gd name="T38" fmla="*/ 679 w 1440"/>
              <a:gd name="T39" fmla="*/ 177 h 539"/>
              <a:gd name="T40" fmla="*/ 691 w 1440"/>
              <a:gd name="T41" fmla="*/ 211 h 539"/>
              <a:gd name="T42" fmla="*/ 748 w 1440"/>
              <a:gd name="T43" fmla="*/ 321 h 539"/>
              <a:gd name="T44" fmla="*/ 760 w 1440"/>
              <a:gd name="T45" fmla="*/ 354 h 539"/>
              <a:gd name="T46" fmla="*/ 772 w 1440"/>
              <a:gd name="T47" fmla="*/ 397 h 539"/>
              <a:gd name="T48" fmla="*/ 788 w 1440"/>
              <a:gd name="T49" fmla="*/ 427 h 539"/>
              <a:gd name="T50" fmla="*/ 801 w 1440"/>
              <a:gd name="T51" fmla="*/ 439 h 539"/>
              <a:gd name="T52" fmla="*/ 833 w 1440"/>
              <a:gd name="T53" fmla="*/ 459 h 539"/>
              <a:gd name="T54" fmla="*/ 866 w 1440"/>
              <a:gd name="T55" fmla="*/ 478 h 539"/>
              <a:gd name="T56" fmla="*/ 899 w 1440"/>
              <a:gd name="T57" fmla="*/ 494 h 539"/>
              <a:gd name="T58" fmla="*/ 937 w 1440"/>
              <a:gd name="T59" fmla="*/ 508 h 539"/>
              <a:gd name="T60" fmla="*/ 974 w 1440"/>
              <a:gd name="T61" fmla="*/ 520 h 539"/>
              <a:gd name="T62" fmla="*/ 1013 w 1440"/>
              <a:gd name="T63" fmla="*/ 529 h 539"/>
              <a:gd name="T64" fmla="*/ 1051 w 1440"/>
              <a:gd name="T65" fmla="*/ 535 h 539"/>
              <a:gd name="T66" fmla="*/ 1090 w 1440"/>
              <a:gd name="T67" fmla="*/ 539 h 539"/>
              <a:gd name="T68" fmla="*/ 1128 w 1440"/>
              <a:gd name="T69" fmla="*/ 539 h 539"/>
              <a:gd name="T70" fmla="*/ 1170 w 1440"/>
              <a:gd name="T71" fmla="*/ 537 h 539"/>
              <a:gd name="T72" fmla="*/ 1197 w 1440"/>
              <a:gd name="T73" fmla="*/ 528 h 539"/>
              <a:gd name="T74" fmla="*/ 1232 w 1440"/>
              <a:gd name="T75" fmla="*/ 499 h 539"/>
              <a:gd name="T76" fmla="*/ 1266 w 1440"/>
              <a:gd name="T77" fmla="*/ 480 h 539"/>
              <a:gd name="T78" fmla="*/ 1302 w 1440"/>
              <a:gd name="T79" fmla="*/ 477 h 539"/>
              <a:gd name="T80" fmla="*/ 1331 w 1440"/>
              <a:gd name="T81" fmla="*/ 474 h 539"/>
              <a:gd name="T82" fmla="*/ 1440 w 1440"/>
              <a:gd name="T83" fmla="*/ 427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40" h="539">
                <a:moveTo>
                  <a:pt x="0" y="116"/>
                </a:moveTo>
                <a:lnTo>
                  <a:pt x="92" y="85"/>
                </a:lnTo>
                <a:lnTo>
                  <a:pt x="106" y="81"/>
                </a:lnTo>
                <a:lnTo>
                  <a:pt x="121" y="77"/>
                </a:lnTo>
                <a:lnTo>
                  <a:pt x="135" y="73"/>
                </a:lnTo>
                <a:lnTo>
                  <a:pt x="154" y="71"/>
                </a:lnTo>
                <a:lnTo>
                  <a:pt x="172" y="65"/>
                </a:lnTo>
                <a:lnTo>
                  <a:pt x="189" y="56"/>
                </a:lnTo>
                <a:lnTo>
                  <a:pt x="207" y="43"/>
                </a:lnTo>
                <a:lnTo>
                  <a:pt x="226" y="25"/>
                </a:lnTo>
                <a:lnTo>
                  <a:pt x="240" y="13"/>
                </a:lnTo>
                <a:lnTo>
                  <a:pt x="254" y="6"/>
                </a:lnTo>
                <a:lnTo>
                  <a:pt x="269" y="2"/>
                </a:lnTo>
                <a:lnTo>
                  <a:pt x="272" y="2"/>
                </a:lnTo>
                <a:lnTo>
                  <a:pt x="285" y="2"/>
                </a:lnTo>
                <a:lnTo>
                  <a:pt x="309" y="1"/>
                </a:lnTo>
                <a:lnTo>
                  <a:pt x="328" y="0"/>
                </a:lnTo>
                <a:lnTo>
                  <a:pt x="348" y="0"/>
                </a:lnTo>
                <a:lnTo>
                  <a:pt x="367" y="1"/>
                </a:lnTo>
                <a:lnTo>
                  <a:pt x="388" y="2"/>
                </a:lnTo>
                <a:lnTo>
                  <a:pt x="407" y="4"/>
                </a:lnTo>
                <a:lnTo>
                  <a:pt x="425" y="8"/>
                </a:lnTo>
                <a:lnTo>
                  <a:pt x="444" y="10"/>
                </a:lnTo>
                <a:lnTo>
                  <a:pt x="463" y="14"/>
                </a:lnTo>
                <a:lnTo>
                  <a:pt x="483" y="19"/>
                </a:lnTo>
                <a:lnTo>
                  <a:pt x="501" y="26"/>
                </a:lnTo>
                <a:lnTo>
                  <a:pt x="519" y="33"/>
                </a:lnTo>
                <a:lnTo>
                  <a:pt x="537" y="39"/>
                </a:lnTo>
                <a:lnTo>
                  <a:pt x="554" y="47"/>
                </a:lnTo>
                <a:lnTo>
                  <a:pt x="574" y="55"/>
                </a:lnTo>
                <a:lnTo>
                  <a:pt x="589" y="64"/>
                </a:lnTo>
                <a:lnTo>
                  <a:pt x="606" y="74"/>
                </a:lnTo>
                <a:lnTo>
                  <a:pt x="626" y="85"/>
                </a:lnTo>
                <a:lnTo>
                  <a:pt x="637" y="93"/>
                </a:lnTo>
                <a:lnTo>
                  <a:pt x="640" y="94"/>
                </a:lnTo>
                <a:lnTo>
                  <a:pt x="652" y="103"/>
                </a:lnTo>
                <a:lnTo>
                  <a:pt x="661" y="116"/>
                </a:lnTo>
                <a:lnTo>
                  <a:pt x="665" y="133"/>
                </a:lnTo>
                <a:lnTo>
                  <a:pt x="672" y="160"/>
                </a:lnTo>
                <a:lnTo>
                  <a:pt x="679" y="177"/>
                </a:lnTo>
                <a:lnTo>
                  <a:pt x="684" y="195"/>
                </a:lnTo>
                <a:lnTo>
                  <a:pt x="691" y="211"/>
                </a:lnTo>
                <a:lnTo>
                  <a:pt x="719" y="266"/>
                </a:lnTo>
                <a:lnTo>
                  <a:pt x="748" y="321"/>
                </a:lnTo>
                <a:lnTo>
                  <a:pt x="755" y="337"/>
                </a:lnTo>
                <a:lnTo>
                  <a:pt x="760" y="354"/>
                </a:lnTo>
                <a:lnTo>
                  <a:pt x="766" y="371"/>
                </a:lnTo>
                <a:lnTo>
                  <a:pt x="772" y="397"/>
                </a:lnTo>
                <a:lnTo>
                  <a:pt x="779" y="414"/>
                </a:lnTo>
                <a:lnTo>
                  <a:pt x="788" y="427"/>
                </a:lnTo>
                <a:lnTo>
                  <a:pt x="799" y="438"/>
                </a:lnTo>
                <a:lnTo>
                  <a:pt x="801" y="439"/>
                </a:lnTo>
                <a:lnTo>
                  <a:pt x="814" y="445"/>
                </a:lnTo>
                <a:lnTo>
                  <a:pt x="833" y="459"/>
                </a:lnTo>
                <a:lnTo>
                  <a:pt x="848" y="468"/>
                </a:lnTo>
                <a:lnTo>
                  <a:pt x="866" y="478"/>
                </a:lnTo>
                <a:lnTo>
                  <a:pt x="883" y="486"/>
                </a:lnTo>
                <a:lnTo>
                  <a:pt x="899" y="494"/>
                </a:lnTo>
                <a:lnTo>
                  <a:pt x="919" y="502"/>
                </a:lnTo>
                <a:lnTo>
                  <a:pt x="937" y="508"/>
                </a:lnTo>
                <a:lnTo>
                  <a:pt x="955" y="515"/>
                </a:lnTo>
                <a:lnTo>
                  <a:pt x="974" y="520"/>
                </a:lnTo>
                <a:lnTo>
                  <a:pt x="993" y="525"/>
                </a:lnTo>
                <a:lnTo>
                  <a:pt x="1013" y="529"/>
                </a:lnTo>
                <a:lnTo>
                  <a:pt x="1032" y="533"/>
                </a:lnTo>
                <a:lnTo>
                  <a:pt x="1051" y="535"/>
                </a:lnTo>
                <a:lnTo>
                  <a:pt x="1070" y="537"/>
                </a:lnTo>
                <a:lnTo>
                  <a:pt x="1090" y="539"/>
                </a:lnTo>
                <a:lnTo>
                  <a:pt x="1109" y="539"/>
                </a:lnTo>
                <a:lnTo>
                  <a:pt x="1128" y="539"/>
                </a:lnTo>
                <a:lnTo>
                  <a:pt x="1152" y="537"/>
                </a:lnTo>
                <a:lnTo>
                  <a:pt x="1170" y="537"/>
                </a:lnTo>
                <a:lnTo>
                  <a:pt x="1184" y="535"/>
                </a:lnTo>
                <a:lnTo>
                  <a:pt x="1197" y="528"/>
                </a:lnTo>
                <a:lnTo>
                  <a:pt x="1213" y="516"/>
                </a:lnTo>
                <a:lnTo>
                  <a:pt x="1232" y="499"/>
                </a:lnTo>
                <a:lnTo>
                  <a:pt x="1248" y="486"/>
                </a:lnTo>
                <a:lnTo>
                  <a:pt x="1266" y="480"/>
                </a:lnTo>
                <a:lnTo>
                  <a:pt x="1283" y="477"/>
                </a:lnTo>
                <a:lnTo>
                  <a:pt x="1302" y="477"/>
                </a:lnTo>
                <a:lnTo>
                  <a:pt x="1317" y="477"/>
                </a:lnTo>
                <a:lnTo>
                  <a:pt x="1331" y="474"/>
                </a:lnTo>
                <a:lnTo>
                  <a:pt x="1346" y="469"/>
                </a:lnTo>
                <a:lnTo>
                  <a:pt x="1440" y="427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92" name="Freeform 390"/>
          <p:cNvSpPr>
            <a:spLocks/>
          </p:cNvSpPr>
          <p:nvPr/>
        </p:nvSpPr>
        <p:spPr bwMode="auto">
          <a:xfrm>
            <a:off x="2209800" y="1849764"/>
            <a:ext cx="2363788" cy="558800"/>
          </a:xfrm>
          <a:custGeom>
            <a:avLst/>
            <a:gdLst>
              <a:gd name="T0" fmla="*/ 92 w 1440"/>
              <a:gd name="T1" fmla="*/ 44 h 420"/>
              <a:gd name="T2" fmla="*/ 121 w 1440"/>
              <a:gd name="T3" fmla="*/ 40 h 420"/>
              <a:gd name="T4" fmla="*/ 154 w 1440"/>
              <a:gd name="T5" fmla="*/ 36 h 420"/>
              <a:gd name="T6" fmla="*/ 189 w 1440"/>
              <a:gd name="T7" fmla="*/ 28 h 420"/>
              <a:gd name="T8" fmla="*/ 226 w 1440"/>
              <a:gd name="T9" fmla="*/ 14 h 420"/>
              <a:gd name="T10" fmla="*/ 254 w 1440"/>
              <a:gd name="T11" fmla="*/ 4 h 420"/>
              <a:gd name="T12" fmla="*/ 272 w 1440"/>
              <a:gd name="T13" fmla="*/ 2 h 420"/>
              <a:gd name="T14" fmla="*/ 309 w 1440"/>
              <a:gd name="T15" fmla="*/ 2 h 420"/>
              <a:gd name="T16" fmla="*/ 345 w 1440"/>
              <a:gd name="T17" fmla="*/ 0 h 420"/>
              <a:gd name="T18" fmla="*/ 379 w 1440"/>
              <a:gd name="T19" fmla="*/ 3 h 420"/>
              <a:gd name="T20" fmla="*/ 414 w 1440"/>
              <a:gd name="T21" fmla="*/ 8 h 420"/>
              <a:gd name="T22" fmla="*/ 448 w 1440"/>
              <a:gd name="T23" fmla="*/ 16 h 420"/>
              <a:gd name="T24" fmla="*/ 481 w 1440"/>
              <a:gd name="T25" fmla="*/ 25 h 420"/>
              <a:gd name="T26" fmla="*/ 514 w 1440"/>
              <a:gd name="T27" fmla="*/ 36 h 420"/>
              <a:gd name="T28" fmla="*/ 545 w 1440"/>
              <a:gd name="T29" fmla="*/ 50 h 420"/>
              <a:gd name="T30" fmla="*/ 577 w 1440"/>
              <a:gd name="T31" fmla="*/ 65 h 420"/>
              <a:gd name="T32" fmla="*/ 608 w 1440"/>
              <a:gd name="T33" fmla="*/ 83 h 420"/>
              <a:gd name="T34" fmla="*/ 623 w 1440"/>
              <a:gd name="T35" fmla="*/ 92 h 420"/>
              <a:gd name="T36" fmla="*/ 643 w 1440"/>
              <a:gd name="T37" fmla="*/ 115 h 420"/>
              <a:gd name="T38" fmla="*/ 663 w 1440"/>
              <a:gd name="T39" fmla="*/ 145 h 420"/>
              <a:gd name="T40" fmla="*/ 683 w 1440"/>
              <a:gd name="T41" fmla="*/ 167 h 420"/>
              <a:gd name="T42" fmla="*/ 757 w 1440"/>
              <a:gd name="T43" fmla="*/ 246 h 420"/>
              <a:gd name="T44" fmla="*/ 777 w 1440"/>
              <a:gd name="T45" fmla="*/ 269 h 420"/>
              <a:gd name="T46" fmla="*/ 799 w 1440"/>
              <a:gd name="T47" fmla="*/ 298 h 420"/>
              <a:gd name="T48" fmla="*/ 818 w 1440"/>
              <a:gd name="T49" fmla="*/ 319 h 420"/>
              <a:gd name="T50" fmla="*/ 833 w 1440"/>
              <a:gd name="T51" fmla="*/ 330 h 420"/>
              <a:gd name="T52" fmla="*/ 865 w 1440"/>
              <a:gd name="T53" fmla="*/ 348 h 420"/>
              <a:gd name="T54" fmla="*/ 894 w 1440"/>
              <a:gd name="T55" fmla="*/ 365 h 420"/>
              <a:gd name="T56" fmla="*/ 926 w 1440"/>
              <a:gd name="T57" fmla="*/ 379 h 420"/>
              <a:gd name="T58" fmla="*/ 957 w 1440"/>
              <a:gd name="T59" fmla="*/ 391 h 420"/>
              <a:gd name="T60" fmla="*/ 990 w 1440"/>
              <a:gd name="T61" fmla="*/ 402 h 420"/>
              <a:gd name="T62" fmla="*/ 1025 w 1440"/>
              <a:gd name="T63" fmla="*/ 411 h 420"/>
              <a:gd name="T64" fmla="*/ 1059 w 1440"/>
              <a:gd name="T65" fmla="*/ 415 h 420"/>
              <a:gd name="T66" fmla="*/ 1094 w 1440"/>
              <a:gd name="T67" fmla="*/ 419 h 420"/>
              <a:gd name="T68" fmla="*/ 1128 w 1440"/>
              <a:gd name="T69" fmla="*/ 420 h 420"/>
              <a:gd name="T70" fmla="*/ 1184 w 1440"/>
              <a:gd name="T71" fmla="*/ 419 h 420"/>
              <a:gd name="T72" fmla="*/ 1213 w 1440"/>
              <a:gd name="T73" fmla="*/ 409 h 420"/>
              <a:gd name="T74" fmla="*/ 1248 w 1440"/>
              <a:gd name="T75" fmla="*/ 395 h 420"/>
              <a:gd name="T76" fmla="*/ 1283 w 1440"/>
              <a:gd name="T77" fmla="*/ 391 h 420"/>
              <a:gd name="T78" fmla="*/ 1317 w 1440"/>
              <a:gd name="T79" fmla="*/ 391 h 420"/>
              <a:gd name="T80" fmla="*/ 1346 w 1440"/>
              <a:gd name="T81" fmla="*/ 387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420">
                <a:moveTo>
                  <a:pt x="0" y="59"/>
                </a:moveTo>
                <a:lnTo>
                  <a:pt x="92" y="44"/>
                </a:lnTo>
                <a:lnTo>
                  <a:pt x="106" y="42"/>
                </a:lnTo>
                <a:lnTo>
                  <a:pt x="121" y="40"/>
                </a:lnTo>
                <a:lnTo>
                  <a:pt x="135" y="38"/>
                </a:lnTo>
                <a:lnTo>
                  <a:pt x="154" y="36"/>
                </a:lnTo>
                <a:lnTo>
                  <a:pt x="172" y="33"/>
                </a:lnTo>
                <a:lnTo>
                  <a:pt x="189" y="28"/>
                </a:lnTo>
                <a:lnTo>
                  <a:pt x="207" y="21"/>
                </a:lnTo>
                <a:lnTo>
                  <a:pt x="226" y="14"/>
                </a:lnTo>
                <a:lnTo>
                  <a:pt x="240" y="8"/>
                </a:lnTo>
                <a:lnTo>
                  <a:pt x="254" y="4"/>
                </a:lnTo>
                <a:lnTo>
                  <a:pt x="269" y="3"/>
                </a:lnTo>
                <a:lnTo>
                  <a:pt x="272" y="2"/>
                </a:lnTo>
                <a:lnTo>
                  <a:pt x="285" y="2"/>
                </a:lnTo>
                <a:lnTo>
                  <a:pt x="309" y="2"/>
                </a:lnTo>
                <a:lnTo>
                  <a:pt x="327" y="0"/>
                </a:lnTo>
                <a:lnTo>
                  <a:pt x="345" y="0"/>
                </a:lnTo>
                <a:lnTo>
                  <a:pt x="361" y="2"/>
                </a:lnTo>
                <a:lnTo>
                  <a:pt x="379" y="3"/>
                </a:lnTo>
                <a:lnTo>
                  <a:pt x="396" y="6"/>
                </a:lnTo>
                <a:lnTo>
                  <a:pt x="414" y="8"/>
                </a:lnTo>
                <a:lnTo>
                  <a:pt x="430" y="12"/>
                </a:lnTo>
                <a:lnTo>
                  <a:pt x="448" y="16"/>
                </a:lnTo>
                <a:lnTo>
                  <a:pt x="465" y="20"/>
                </a:lnTo>
                <a:lnTo>
                  <a:pt x="481" y="25"/>
                </a:lnTo>
                <a:lnTo>
                  <a:pt x="498" y="31"/>
                </a:lnTo>
                <a:lnTo>
                  <a:pt x="514" y="36"/>
                </a:lnTo>
                <a:lnTo>
                  <a:pt x="530" y="42"/>
                </a:lnTo>
                <a:lnTo>
                  <a:pt x="545" y="50"/>
                </a:lnTo>
                <a:lnTo>
                  <a:pt x="560" y="58"/>
                </a:lnTo>
                <a:lnTo>
                  <a:pt x="577" y="65"/>
                </a:lnTo>
                <a:lnTo>
                  <a:pt x="597" y="75"/>
                </a:lnTo>
                <a:lnTo>
                  <a:pt x="608" y="83"/>
                </a:lnTo>
                <a:lnTo>
                  <a:pt x="611" y="84"/>
                </a:lnTo>
                <a:lnTo>
                  <a:pt x="623" y="92"/>
                </a:lnTo>
                <a:lnTo>
                  <a:pt x="633" y="103"/>
                </a:lnTo>
                <a:lnTo>
                  <a:pt x="643" y="115"/>
                </a:lnTo>
                <a:lnTo>
                  <a:pt x="655" y="132"/>
                </a:lnTo>
                <a:lnTo>
                  <a:pt x="663" y="145"/>
                </a:lnTo>
                <a:lnTo>
                  <a:pt x="673" y="155"/>
                </a:lnTo>
                <a:lnTo>
                  <a:pt x="683" y="167"/>
                </a:lnTo>
                <a:lnTo>
                  <a:pt x="720" y="206"/>
                </a:lnTo>
                <a:lnTo>
                  <a:pt x="757" y="246"/>
                </a:lnTo>
                <a:lnTo>
                  <a:pt x="767" y="257"/>
                </a:lnTo>
                <a:lnTo>
                  <a:pt x="777" y="269"/>
                </a:lnTo>
                <a:lnTo>
                  <a:pt x="786" y="281"/>
                </a:lnTo>
                <a:lnTo>
                  <a:pt x="799" y="298"/>
                </a:lnTo>
                <a:lnTo>
                  <a:pt x="808" y="310"/>
                </a:lnTo>
                <a:lnTo>
                  <a:pt x="818" y="319"/>
                </a:lnTo>
                <a:lnTo>
                  <a:pt x="830" y="328"/>
                </a:lnTo>
                <a:lnTo>
                  <a:pt x="833" y="330"/>
                </a:lnTo>
                <a:lnTo>
                  <a:pt x="844" y="336"/>
                </a:lnTo>
                <a:lnTo>
                  <a:pt x="865" y="348"/>
                </a:lnTo>
                <a:lnTo>
                  <a:pt x="879" y="356"/>
                </a:lnTo>
                <a:lnTo>
                  <a:pt x="894" y="365"/>
                </a:lnTo>
                <a:lnTo>
                  <a:pt x="910" y="373"/>
                </a:lnTo>
                <a:lnTo>
                  <a:pt x="926" y="379"/>
                </a:lnTo>
                <a:lnTo>
                  <a:pt x="942" y="386"/>
                </a:lnTo>
                <a:lnTo>
                  <a:pt x="957" y="391"/>
                </a:lnTo>
                <a:lnTo>
                  <a:pt x="974" y="398"/>
                </a:lnTo>
                <a:lnTo>
                  <a:pt x="990" y="402"/>
                </a:lnTo>
                <a:lnTo>
                  <a:pt x="1008" y="407"/>
                </a:lnTo>
                <a:lnTo>
                  <a:pt x="1025" y="411"/>
                </a:lnTo>
                <a:lnTo>
                  <a:pt x="1042" y="413"/>
                </a:lnTo>
                <a:lnTo>
                  <a:pt x="1059" y="415"/>
                </a:lnTo>
                <a:lnTo>
                  <a:pt x="1077" y="417"/>
                </a:lnTo>
                <a:lnTo>
                  <a:pt x="1094" y="419"/>
                </a:lnTo>
                <a:lnTo>
                  <a:pt x="1112" y="420"/>
                </a:lnTo>
                <a:lnTo>
                  <a:pt x="1128" y="420"/>
                </a:lnTo>
                <a:lnTo>
                  <a:pt x="1170" y="420"/>
                </a:lnTo>
                <a:lnTo>
                  <a:pt x="1184" y="419"/>
                </a:lnTo>
                <a:lnTo>
                  <a:pt x="1197" y="415"/>
                </a:lnTo>
                <a:lnTo>
                  <a:pt x="1213" y="409"/>
                </a:lnTo>
                <a:lnTo>
                  <a:pt x="1232" y="400"/>
                </a:lnTo>
                <a:lnTo>
                  <a:pt x="1248" y="395"/>
                </a:lnTo>
                <a:lnTo>
                  <a:pt x="1266" y="391"/>
                </a:lnTo>
                <a:lnTo>
                  <a:pt x="1283" y="391"/>
                </a:lnTo>
                <a:lnTo>
                  <a:pt x="1302" y="391"/>
                </a:lnTo>
                <a:lnTo>
                  <a:pt x="1317" y="391"/>
                </a:lnTo>
                <a:lnTo>
                  <a:pt x="1331" y="391"/>
                </a:lnTo>
                <a:lnTo>
                  <a:pt x="1346" y="387"/>
                </a:lnTo>
                <a:lnTo>
                  <a:pt x="1440" y="368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93" name="Freeform 391"/>
          <p:cNvSpPr>
            <a:spLocks/>
          </p:cNvSpPr>
          <p:nvPr/>
        </p:nvSpPr>
        <p:spPr bwMode="auto">
          <a:xfrm>
            <a:off x="2209800" y="1927551"/>
            <a:ext cx="2363788" cy="411163"/>
          </a:xfrm>
          <a:custGeom>
            <a:avLst/>
            <a:gdLst>
              <a:gd name="T0" fmla="*/ 106 w 1440"/>
              <a:gd name="T1" fmla="*/ 0 h 309"/>
              <a:gd name="T2" fmla="*/ 135 w 1440"/>
              <a:gd name="T3" fmla="*/ 0 h 309"/>
              <a:gd name="T4" fmla="*/ 172 w 1440"/>
              <a:gd name="T5" fmla="*/ 0 h 309"/>
              <a:gd name="T6" fmla="*/ 207 w 1440"/>
              <a:gd name="T7" fmla="*/ 0 h 309"/>
              <a:gd name="T8" fmla="*/ 240 w 1440"/>
              <a:gd name="T9" fmla="*/ 0 h 309"/>
              <a:gd name="T10" fmla="*/ 285 w 1440"/>
              <a:gd name="T11" fmla="*/ 0 h 309"/>
              <a:gd name="T12" fmla="*/ 324 w 1440"/>
              <a:gd name="T13" fmla="*/ 0 h 309"/>
              <a:gd name="T14" fmla="*/ 356 w 1440"/>
              <a:gd name="T15" fmla="*/ 2 h 309"/>
              <a:gd name="T16" fmla="*/ 386 w 1440"/>
              <a:gd name="T17" fmla="*/ 4 h 309"/>
              <a:gd name="T18" fmla="*/ 417 w 1440"/>
              <a:gd name="T19" fmla="*/ 11 h 309"/>
              <a:gd name="T20" fmla="*/ 447 w 1440"/>
              <a:gd name="T21" fmla="*/ 16 h 309"/>
              <a:gd name="T22" fmla="*/ 476 w 1440"/>
              <a:gd name="T23" fmla="*/ 27 h 309"/>
              <a:gd name="T24" fmla="*/ 505 w 1440"/>
              <a:gd name="T25" fmla="*/ 37 h 309"/>
              <a:gd name="T26" fmla="*/ 532 w 1440"/>
              <a:gd name="T27" fmla="*/ 50 h 309"/>
              <a:gd name="T28" fmla="*/ 566 w 1440"/>
              <a:gd name="T29" fmla="*/ 67 h 309"/>
              <a:gd name="T30" fmla="*/ 582 w 1440"/>
              <a:gd name="T31" fmla="*/ 75 h 309"/>
              <a:gd name="T32" fmla="*/ 619 w 1440"/>
              <a:gd name="T33" fmla="*/ 95 h 309"/>
              <a:gd name="T34" fmla="*/ 661 w 1440"/>
              <a:gd name="T35" fmla="*/ 117 h 309"/>
              <a:gd name="T36" fmla="*/ 720 w 1440"/>
              <a:gd name="T37" fmla="*/ 147 h 309"/>
              <a:gd name="T38" fmla="*/ 779 w 1440"/>
              <a:gd name="T39" fmla="*/ 179 h 309"/>
              <a:gd name="T40" fmla="*/ 806 w 1440"/>
              <a:gd name="T41" fmla="*/ 191 h 309"/>
              <a:gd name="T42" fmla="*/ 836 w 1440"/>
              <a:gd name="T43" fmla="*/ 205 h 309"/>
              <a:gd name="T44" fmla="*/ 861 w 1440"/>
              <a:gd name="T45" fmla="*/ 218 h 309"/>
              <a:gd name="T46" fmla="*/ 875 w 1440"/>
              <a:gd name="T47" fmla="*/ 227 h 309"/>
              <a:gd name="T48" fmla="*/ 909 w 1440"/>
              <a:gd name="T49" fmla="*/ 246 h 309"/>
              <a:gd name="T50" fmla="*/ 935 w 1440"/>
              <a:gd name="T51" fmla="*/ 259 h 309"/>
              <a:gd name="T52" fmla="*/ 964 w 1440"/>
              <a:gd name="T53" fmla="*/ 271 h 309"/>
              <a:gd name="T54" fmla="*/ 993 w 1440"/>
              <a:gd name="T55" fmla="*/ 281 h 309"/>
              <a:gd name="T56" fmla="*/ 1024 w 1440"/>
              <a:gd name="T57" fmla="*/ 289 h 309"/>
              <a:gd name="T58" fmla="*/ 1053 w 1440"/>
              <a:gd name="T59" fmla="*/ 294 h 309"/>
              <a:gd name="T60" fmla="*/ 1084 w 1440"/>
              <a:gd name="T61" fmla="*/ 299 h 309"/>
              <a:gd name="T62" fmla="*/ 1115 w 1440"/>
              <a:gd name="T63" fmla="*/ 301 h 309"/>
              <a:gd name="T64" fmla="*/ 1152 w 1440"/>
              <a:gd name="T65" fmla="*/ 302 h 309"/>
              <a:gd name="T66" fmla="*/ 1170 w 1440"/>
              <a:gd name="T67" fmla="*/ 302 h 309"/>
              <a:gd name="T68" fmla="*/ 1197 w 1440"/>
              <a:gd name="T69" fmla="*/ 303 h 309"/>
              <a:gd name="T70" fmla="*/ 1232 w 1440"/>
              <a:gd name="T71" fmla="*/ 303 h 309"/>
              <a:gd name="T72" fmla="*/ 1266 w 1440"/>
              <a:gd name="T73" fmla="*/ 306 h 309"/>
              <a:gd name="T74" fmla="*/ 1302 w 1440"/>
              <a:gd name="T75" fmla="*/ 307 h 309"/>
              <a:gd name="T76" fmla="*/ 1331 w 1440"/>
              <a:gd name="T77" fmla="*/ 309 h 309"/>
              <a:gd name="T78" fmla="*/ 1440 w 1440"/>
              <a:gd name="T79" fmla="*/ 309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40" h="309">
                <a:moveTo>
                  <a:pt x="0" y="0"/>
                </a:moveTo>
                <a:lnTo>
                  <a:pt x="106" y="0"/>
                </a:lnTo>
                <a:lnTo>
                  <a:pt x="121" y="0"/>
                </a:lnTo>
                <a:lnTo>
                  <a:pt x="135" y="0"/>
                </a:lnTo>
                <a:lnTo>
                  <a:pt x="154" y="0"/>
                </a:lnTo>
                <a:lnTo>
                  <a:pt x="172" y="0"/>
                </a:lnTo>
                <a:lnTo>
                  <a:pt x="189" y="0"/>
                </a:lnTo>
                <a:lnTo>
                  <a:pt x="207" y="0"/>
                </a:lnTo>
                <a:lnTo>
                  <a:pt x="226" y="0"/>
                </a:lnTo>
                <a:lnTo>
                  <a:pt x="240" y="0"/>
                </a:lnTo>
                <a:lnTo>
                  <a:pt x="272" y="0"/>
                </a:lnTo>
                <a:lnTo>
                  <a:pt x="285" y="0"/>
                </a:lnTo>
                <a:lnTo>
                  <a:pt x="309" y="0"/>
                </a:lnTo>
                <a:lnTo>
                  <a:pt x="324" y="0"/>
                </a:lnTo>
                <a:lnTo>
                  <a:pt x="339" y="0"/>
                </a:lnTo>
                <a:lnTo>
                  <a:pt x="356" y="2"/>
                </a:lnTo>
                <a:lnTo>
                  <a:pt x="371" y="3"/>
                </a:lnTo>
                <a:lnTo>
                  <a:pt x="386" y="4"/>
                </a:lnTo>
                <a:lnTo>
                  <a:pt x="401" y="8"/>
                </a:lnTo>
                <a:lnTo>
                  <a:pt x="417" y="11"/>
                </a:lnTo>
                <a:lnTo>
                  <a:pt x="432" y="14"/>
                </a:lnTo>
                <a:lnTo>
                  <a:pt x="447" y="16"/>
                </a:lnTo>
                <a:lnTo>
                  <a:pt x="461" y="21"/>
                </a:lnTo>
                <a:lnTo>
                  <a:pt x="476" y="27"/>
                </a:lnTo>
                <a:lnTo>
                  <a:pt x="490" y="32"/>
                </a:lnTo>
                <a:lnTo>
                  <a:pt x="505" y="37"/>
                </a:lnTo>
                <a:lnTo>
                  <a:pt x="519" y="44"/>
                </a:lnTo>
                <a:lnTo>
                  <a:pt x="532" y="50"/>
                </a:lnTo>
                <a:lnTo>
                  <a:pt x="546" y="57"/>
                </a:lnTo>
                <a:lnTo>
                  <a:pt x="566" y="67"/>
                </a:lnTo>
                <a:lnTo>
                  <a:pt x="578" y="74"/>
                </a:lnTo>
                <a:lnTo>
                  <a:pt x="582" y="75"/>
                </a:lnTo>
                <a:lnTo>
                  <a:pt x="594" y="82"/>
                </a:lnTo>
                <a:lnTo>
                  <a:pt x="619" y="95"/>
                </a:lnTo>
                <a:lnTo>
                  <a:pt x="636" y="104"/>
                </a:lnTo>
                <a:lnTo>
                  <a:pt x="661" y="117"/>
                </a:lnTo>
                <a:lnTo>
                  <a:pt x="675" y="124"/>
                </a:lnTo>
                <a:lnTo>
                  <a:pt x="720" y="147"/>
                </a:lnTo>
                <a:lnTo>
                  <a:pt x="767" y="172"/>
                </a:lnTo>
                <a:lnTo>
                  <a:pt x="779" y="179"/>
                </a:lnTo>
                <a:lnTo>
                  <a:pt x="792" y="184"/>
                </a:lnTo>
                <a:lnTo>
                  <a:pt x="806" y="191"/>
                </a:lnTo>
                <a:lnTo>
                  <a:pt x="822" y="200"/>
                </a:lnTo>
                <a:lnTo>
                  <a:pt x="836" y="205"/>
                </a:lnTo>
                <a:lnTo>
                  <a:pt x="848" y="212"/>
                </a:lnTo>
                <a:lnTo>
                  <a:pt x="861" y="218"/>
                </a:lnTo>
                <a:lnTo>
                  <a:pt x="864" y="221"/>
                </a:lnTo>
                <a:lnTo>
                  <a:pt x="875" y="227"/>
                </a:lnTo>
                <a:lnTo>
                  <a:pt x="895" y="239"/>
                </a:lnTo>
                <a:lnTo>
                  <a:pt x="909" y="246"/>
                </a:lnTo>
                <a:lnTo>
                  <a:pt x="921" y="253"/>
                </a:lnTo>
                <a:lnTo>
                  <a:pt x="935" y="259"/>
                </a:lnTo>
                <a:lnTo>
                  <a:pt x="950" y="265"/>
                </a:lnTo>
                <a:lnTo>
                  <a:pt x="964" y="271"/>
                </a:lnTo>
                <a:lnTo>
                  <a:pt x="978" y="276"/>
                </a:lnTo>
                <a:lnTo>
                  <a:pt x="993" y="281"/>
                </a:lnTo>
                <a:lnTo>
                  <a:pt x="1007" y="285"/>
                </a:lnTo>
                <a:lnTo>
                  <a:pt x="1024" y="289"/>
                </a:lnTo>
                <a:lnTo>
                  <a:pt x="1037" y="293"/>
                </a:lnTo>
                <a:lnTo>
                  <a:pt x="1053" y="294"/>
                </a:lnTo>
                <a:lnTo>
                  <a:pt x="1068" y="297"/>
                </a:lnTo>
                <a:lnTo>
                  <a:pt x="1084" y="299"/>
                </a:lnTo>
                <a:lnTo>
                  <a:pt x="1098" y="301"/>
                </a:lnTo>
                <a:lnTo>
                  <a:pt x="1115" y="301"/>
                </a:lnTo>
                <a:lnTo>
                  <a:pt x="1128" y="302"/>
                </a:lnTo>
                <a:lnTo>
                  <a:pt x="1152" y="302"/>
                </a:lnTo>
                <a:lnTo>
                  <a:pt x="1166" y="302"/>
                </a:lnTo>
                <a:lnTo>
                  <a:pt x="1170" y="302"/>
                </a:lnTo>
                <a:lnTo>
                  <a:pt x="1184" y="303"/>
                </a:lnTo>
                <a:lnTo>
                  <a:pt x="1197" y="303"/>
                </a:lnTo>
                <a:lnTo>
                  <a:pt x="1213" y="303"/>
                </a:lnTo>
                <a:lnTo>
                  <a:pt x="1232" y="303"/>
                </a:lnTo>
                <a:lnTo>
                  <a:pt x="1248" y="305"/>
                </a:lnTo>
                <a:lnTo>
                  <a:pt x="1266" y="306"/>
                </a:lnTo>
                <a:lnTo>
                  <a:pt x="1283" y="307"/>
                </a:lnTo>
                <a:lnTo>
                  <a:pt x="1302" y="307"/>
                </a:lnTo>
                <a:lnTo>
                  <a:pt x="1317" y="309"/>
                </a:lnTo>
                <a:lnTo>
                  <a:pt x="1331" y="309"/>
                </a:lnTo>
                <a:lnTo>
                  <a:pt x="1346" y="309"/>
                </a:lnTo>
                <a:lnTo>
                  <a:pt x="1440" y="309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94" name="Freeform 392"/>
          <p:cNvSpPr>
            <a:spLocks/>
          </p:cNvSpPr>
          <p:nvPr/>
        </p:nvSpPr>
        <p:spPr bwMode="auto">
          <a:xfrm>
            <a:off x="2209800" y="1927551"/>
            <a:ext cx="2363788" cy="412750"/>
          </a:xfrm>
          <a:custGeom>
            <a:avLst/>
            <a:gdLst>
              <a:gd name="T0" fmla="*/ 92 w 1440"/>
              <a:gd name="T1" fmla="*/ 16 h 310"/>
              <a:gd name="T2" fmla="*/ 121 w 1440"/>
              <a:gd name="T3" fmla="*/ 20 h 310"/>
              <a:gd name="T4" fmla="*/ 154 w 1440"/>
              <a:gd name="T5" fmla="*/ 23 h 310"/>
              <a:gd name="T6" fmla="*/ 189 w 1440"/>
              <a:gd name="T7" fmla="*/ 29 h 310"/>
              <a:gd name="T8" fmla="*/ 226 w 1440"/>
              <a:gd name="T9" fmla="*/ 48 h 310"/>
              <a:gd name="T10" fmla="*/ 254 w 1440"/>
              <a:gd name="T11" fmla="*/ 57 h 310"/>
              <a:gd name="T12" fmla="*/ 309 w 1440"/>
              <a:gd name="T13" fmla="*/ 58 h 310"/>
              <a:gd name="T14" fmla="*/ 337 w 1440"/>
              <a:gd name="T15" fmla="*/ 59 h 310"/>
              <a:gd name="T16" fmla="*/ 363 w 1440"/>
              <a:gd name="T17" fmla="*/ 62 h 310"/>
              <a:gd name="T18" fmla="*/ 389 w 1440"/>
              <a:gd name="T19" fmla="*/ 66 h 310"/>
              <a:gd name="T20" fmla="*/ 415 w 1440"/>
              <a:gd name="T21" fmla="*/ 73 h 310"/>
              <a:gd name="T22" fmla="*/ 440 w 1440"/>
              <a:gd name="T23" fmla="*/ 79 h 310"/>
              <a:gd name="T24" fmla="*/ 465 w 1440"/>
              <a:gd name="T25" fmla="*/ 87 h 310"/>
              <a:gd name="T26" fmla="*/ 491 w 1440"/>
              <a:gd name="T27" fmla="*/ 97 h 310"/>
              <a:gd name="T28" fmla="*/ 514 w 1440"/>
              <a:gd name="T29" fmla="*/ 107 h 310"/>
              <a:gd name="T30" fmla="*/ 548 w 1440"/>
              <a:gd name="T31" fmla="*/ 124 h 310"/>
              <a:gd name="T32" fmla="*/ 564 w 1440"/>
              <a:gd name="T33" fmla="*/ 132 h 310"/>
              <a:gd name="T34" fmla="*/ 594 w 1440"/>
              <a:gd name="T35" fmla="*/ 135 h 310"/>
              <a:gd name="T36" fmla="*/ 633 w 1440"/>
              <a:gd name="T37" fmla="*/ 135 h 310"/>
              <a:gd name="T38" fmla="*/ 665 w 1440"/>
              <a:gd name="T39" fmla="*/ 139 h 310"/>
              <a:gd name="T40" fmla="*/ 777 w 1440"/>
              <a:gd name="T41" fmla="*/ 158 h 310"/>
              <a:gd name="T42" fmla="*/ 807 w 1440"/>
              <a:gd name="T43" fmla="*/ 160 h 310"/>
              <a:gd name="T44" fmla="*/ 846 w 1440"/>
              <a:gd name="T45" fmla="*/ 160 h 310"/>
              <a:gd name="T46" fmla="*/ 877 w 1440"/>
              <a:gd name="T47" fmla="*/ 164 h 310"/>
              <a:gd name="T48" fmla="*/ 894 w 1440"/>
              <a:gd name="T49" fmla="*/ 171 h 310"/>
              <a:gd name="T50" fmla="*/ 926 w 1440"/>
              <a:gd name="T51" fmla="*/ 189 h 310"/>
              <a:gd name="T52" fmla="*/ 949 w 1440"/>
              <a:gd name="T53" fmla="*/ 201 h 310"/>
              <a:gd name="T54" fmla="*/ 986 w 1440"/>
              <a:gd name="T55" fmla="*/ 215 h 310"/>
              <a:gd name="T56" fmla="*/ 1011 w 1440"/>
              <a:gd name="T57" fmla="*/ 223 h 310"/>
              <a:gd name="T58" fmla="*/ 1037 w 1440"/>
              <a:gd name="T59" fmla="*/ 231 h 310"/>
              <a:gd name="T60" fmla="*/ 1062 w 1440"/>
              <a:gd name="T61" fmla="*/ 238 h 310"/>
              <a:gd name="T62" fmla="*/ 1090 w 1440"/>
              <a:gd name="T63" fmla="*/ 242 h 310"/>
              <a:gd name="T64" fmla="*/ 1116 w 1440"/>
              <a:gd name="T65" fmla="*/ 244 h 310"/>
              <a:gd name="T66" fmla="*/ 1152 w 1440"/>
              <a:gd name="T67" fmla="*/ 246 h 310"/>
              <a:gd name="T68" fmla="*/ 1170 w 1440"/>
              <a:gd name="T69" fmla="*/ 247 h 310"/>
              <a:gd name="T70" fmla="*/ 1197 w 1440"/>
              <a:gd name="T71" fmla="*/ 253 h 310"/>
              <a:gd name="T72" fmla="*/ 1232 w 1440"/>
              <a:gd name="T73" fmla="*/ 268 h 310"/>
              <a:gd name="T74" fmla="*/ 1266 w 1440"/>
              <a:gd name="T75" fmla="*/ 280 h 310"/>
              <a:gd name="T76" fmla="*/ 1302 w 1440"/>
              <a:gd name="T77" fmla="*/ 282 h 310"/>
              <a:gd name="T78" fmla="*/ 1331 w 1440"/>
              <a:gd name="T79" fmla="*/ 285 h 310"/>
              <a:gd name="T80" fmla="*/ 1440 w 1440"/>
              <a:gd name="T81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0">
                <a:moveTo>
                  <a:pt x="0" y="0"/>
                </a:moveTo>
                <a:lnTo>
                  <a:pt x="92" y="16"/>
                </a:lnTo>
                <a:lnTo>
                  <a:pt x="106" y="19"/>
                </a:lnTo>
                <a:lnTo>
                  <a:pt x="121" y="20"/>
                </a:lnTo>
                <a:lnTo>
                  <a:pt x="135" y="21"/>
                </a:lnTo>
                <a:lnTo>
                  <a:pt x="154" y="23"/>
                </a:lnTo>
                <a:lnTo>
                  <a:pt x="172" y="24"/>
                </a:lnTo>
                <a:lnTo>
                  <a:pt x="189" y="29"/>
                </a:lnTo>
                <a:lnTo>
                  <a:pt x="207" y="36"/>
                </a:lnTo>
                <a:lnTo>
                  <a:pt x="226" y="48"/>
                </a:lnTo>
                <a:lnTo>
                  <a:pt x="240" y="53"/>
                </a:lnTo>
                <a:lnTo>
                  <a:pt x="254" y="57"/>
                </a:lnTo>
                <a:lnTo>
                  <a:pt x="269" y="58"/>
                </a:lnTo>
                <a:lnTo>
                  <a:pt x="309" y="58"/>
                </a:lnTo>
                <a:lnTo>
                  <a:pt x="323" y="58"/>
                </a:lnTo>
                <a:lnTo>
                  <a:pt x="337" y="59"/>
                </a:lnTo>
                <a:lnTo>
                  <a:pt x="349" y="61"/>
                </a:lnTo>
                <a:lnTo>
                  <a:pt x="363" y="62"/>
                </a:lnTo>
                <a:lnTo>
                  <a:pt x="375" y="65"/>
                </a:lnTo>
                <a:lnTo>
                  <a:pt x="389" y="66"/>
                </a:lnTo>
                <a:lnTo>
                  <a:pt x="401" y="69"/>
                </a:lnTo>
                <a:lnTo>
                  <a:pt x="415" y="73"/>
                </a:lnTo>
                <a:lnTo>
                  <a:pt x="428" y="75"/>
                </a:lnTo>
                <a:lnTo>
                  <a:pt x="440" y="79"/>
                </a:lnTo>
                <a:lnTo>
                  <a:pt x="454" y="83"/>
                </a:lnTo>
                <a:lnTo>
                  <a:pt x="465" y="87"/>
                </a:lnTo>
                <a:lnTo>
                  <a:pt x="477" y="91"/>
                </a:lnTo>
                <a:lnTo>
                  <a:pt x="491" y="97"/>
                </a:lnTo>
                <a:lnTo>
                  <a:pt x="502" y="103"/>
                </a:lnTo>
                <a:lnTo>
                  <a:pt x="514" y="107"/>
                </a:lnTo>
                <a:lnTo>
                  <a:pt x="535" y="118"/>
                </a:lnTo>
                <a:lnTo>
                  <a:pt x="548" y="124"/>
                </a:lnTo>
                <a:lnTo>
                  <a:pt x="552" y="126"/>
                </a:lnTo>
                <a:lnTo>
                  <a:pt x="564" y="132"/>
                </a:lnTo>
                <a:lnTo>
                  <a:pt x="578" y="134"/>
                </a:lnTo>
                <a:lnTo>
                  <a:pt x="594" y="135"/>
                </a:lnTo>
                <a:lnTo>
                  <a:pt x="617" y="135"/>
                </a:lnTo>
                <a:lnTo>
                  <a:pt x="633" y="135"/>
                </a:lnTo>
                <a:lnTo>
                  <a:pt x="648" y="138"/>
                </a:lnTo>
                <a:lnTo>
                  <a:pt x="665" y="139"/>
                </a:lnTo>
                <a:lnTo>
                  <a:pt x="720" y="149"/>
                </a:lnTo>
                <a:lnTo>
                  <a:pt x="777" y="158"/>
                </a:lnTo>
                <a:lnTo>
                  <a:pt x="792" y="159"/>
                </a:lnTo>
                <a:lnTo>
                  <a:pt x="807" y="160"/>
                </a:lnTo>
                <a:lnTo>
                  <a:pt x="825" y="160"/>
                </a:lnTo>
                <a:lnTo>
                  <a:pt x="846" y="160"/>
                </a:lnTo>
                <a:lnTo>
                  <a:pt x="862" y="162"/>
                </a:lnTo>
                <a:lnTo>
                  <a:pt x="877" y="164"/>
                </a:lnTo>
                <a:lnTo>
                  <a:pt x="890" y="170"/>
                </a:lnTo>
                <a:lnTo>
                  <a:pt x="894" y="171"/>
                </a:lnTo>
                <a:lnTo>
                  <a:pt x="905" y="179"/>
                </a:lnTo>
                <a:lnTo>
                  <a:pt x="926" y="189"/>
                </a:lnTo>
                <a:lnTo>
                  <a:pt x="937" y="196"/>
                </a:lnTo>
                <a:lnTo>
                  <a:pt x="949" y="201"/>
                </a:lnTo>
                <a:lnTo>
                  <a:pt x="961" y="206"/>
                </a:lnTo>
                <a:lnTo>
                  <a:pt x="986" y="215"/>
                </a:lnTo>
                <a:lnTo>
                  <a:pt x="997" y="219"/>
                </a:lnTo>
                <a:lnTo>
                  <a:pt x="1011" y="223"/>
                </a:lnTo>
                <a:lnTo>
                  <a:pt x="1024" y="229"/>
                </a:lnTo>
                <a:lnTo>
                  <a:pt x="1037" y="231"/>
                </a:lnTo>
                <a:lnTo>
                  <a:pt x="1050" y="234"/>
                </a:lnTo>
                <a:lnTo>
                  <a:pt x="1062" y="238"/>
                </a:lnTo>
                <a:lnTo>
                  <a:pt x="1076" y="239"/>
                </a:lnTo>
                <a:lnTo>
                  <a:pt x="1090" y="242"/>
                </a:lnTo>
                <a:lnTo>
                  <a:pt x="1102" y="243"/>
                </a:lnTo>
                <a:lnTo>
                  <a:pt x="1116" y="244"/>
                </a:lnTo>
                <a:lnTo>
                  <a:pt x="1128" y="246"/>
                </a:lnTo>
                <a:lnTo>
                  <a:pt x="1152" y="246"/>
                </a:lnTo>
                <a:lnTo>
                  <a:pt x="1166" y="247"/>
                </a:lnTo>
                <a:lnTo>
                  <a:pt x="1170" y="247"/>
                </a:lnTo>
                <a:lnTo>
                  <a:pt x="1184" y="248"/>
                </a:lnTo>
                <a:lnTo>
                  <a:pt x="1197" y="253"/>
                </a:lnTo>
                <a:lnTo>
                  <a:pt x="1213" y="257"/>
                </a:lnTo>
                <a:lnTo>
                  <a:pt x="1232" y="268"/>
                </a:lnTo>
                <a:lnTo>
                  <a:pt x="1248" y="276"/>
                </a:lnTo>
                <a:lnTo>
                  <a:pt x="1266" y="280"/>
                </a:lnTo>
                <a:lnTo>
                  <a:pt x="1283" y="281"/>
                </a:lnTo>
                <a:lnTo>
                  <a:pt x="1302" y="282"/>
                </a:lnTo>
                <a:lnTo>
                  <a:pt x="1317" y="284"/>
                </a:lnTo>
                <a:lnTo>
                  <a:pt x="1331" y="285"/>
                </a:lnTo>
                <a:lnTo>
                  <a:pt x="1346" y="289"/>
                </a:lnTo>
                <a:lnTo>
                  <a:pt x="1440" y="310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95" name="Freeform 393"/>
          <p:cNvSpPr>
            <a:spLocks/>
          </p:cNvSpPr>
          <p:nvPr/>
        </p:nvSpPr>
        <p:spPr bwMode="auto">
          <a:xfrm>
            <a:off x="2209800" y="1927551"/>
            <a:ext cx="2363788" cy="414338"/>
          </a:xfrm>
          <a:custGeom>
            <a:avLst/>
            <a:gdLst>
              <a:gd name="T0" fmla="*/ 92 w 1440"/>
              <a:gd name="T1" fmla="*/ 32 h 311"/>
              <a:gd name="T2" fmla="*/ 121 w 1440"/>
              <a:gd name="T3" fmla="*/ 40 h 311"/>
              <a:gd name="T4" fmla="*/ 154 w 1440"/>
              <a:gd name="T5" fmla="*/ 45 h 311"/>
              <a:gd name="T6" fmla="*/ 189 w 1440"/>
              <a:gd name="T7" fmla="*/ 58 h 311"/>
              <a:gd name="T8" fmla="*/ 226 w 1440"/>
              <a:gd name="T9" fmla="*/ 91 h 311"/>
              <a:gd name="T10" fmla="*/ 254 w 1440"/>
              <a:gd name="T11" fmla="*/ 112 h 311"/>
              <a:gd name="T12" fmla="*/ 272 w 1440"/>
              <a:gd name="T13" fmla="*/ 114 h 311"/>
              <a:gd name="T14" fmla="*/ 309 w 1440"/>
              <a:gd name="T15" fmla="*/ 116 h 311"/>
              <a:gd name="T16" fmla="*/ 331 w 1440"/>
              <a:gd name="T17" fmla="*/ 118 h 311"/>
              <a:gd name="T18" fmla="*/ 354 w 1440"/>
              <a:gd name="T19" fmla="*/ 122 h 311"/>
              <a:gd name="T20" fmla="*/ 377 w 1440"/>
              <a:gd name="T21" fmla="*/ 125 h 311"/>
              <a:gd name="T22" fmla="*/ 408 w 1440"/>
              <a:gd name="T23" fmla="*/ 133 h 311"/>
              <a:gd name="T24" fmla="*/ 430 w 1440"/>
              <a:gd name="T25" fmla="*/ 139 h 311"/>
              <a:gd name="T26" fmla="*/ 452 w 1440"/>
              <a:gd name="T27" fmla="*/ 147 h 311"/>
              <a:gd name="T28" fmla="*/ 473 w 1440"/>
              <a:gd name="T29" fmla="*/ 155 h 311"/>
              <a:gd name="T30" fmla="*/ 503 w 1440"/>
              <a:gd name="T31" fmla="*/ 170 h 311"/>
              <a:gd name="T32" fmla="*/ 519 w 1440"/>
              <a:gd name="T33" fmla="*/ 177 h 311"/>
              <a:gd name="T34" fmla="*/ 550 w 1440"/>
              <a:gd name="T35" fmla="*/ 180 h 311"/>
              <a:gd name="T36" fmla="*/ 596 w 1440"/>
              <a:gd name="T37" fmla="*/ 168 h 311"/>
              <a:gd name="T38" fmla="*/ 636 w 1440"/>
              <a:gd name="T39" fmla="*/ 159 h 311"/>
              <a:gd name="T40" fmla="*/ 719 w 1440"/>
              <a:gd name="T41" fmla="*/ 150 h 311"/>
              <a:gd name="T42" fmla="*/ 803 w 1440"/>
              <a:gd name="T43" fmla="*/ 139 h 311"/>
              <a:gd name="T44" fmla="*/ 841 w 1440"/>
              <a:gd name="T45" fmla="*/ 130 h 311"/>
              <a:gd name="T46" fmla="*/ 888 w 1440"/>
              <a:gd name="T47" fmla="*/ 118 h 311"/>
              <a:gd name="T48" fmla="*/ 919 w 1440"/>
              <a:gd name="T49" fmla="*/ 122 h 311"/>
              <a:gd name="T50" fmla="*/ 934 w 1440"/>
              <a:gd name="T51" fmla="*/ 130 h 311"/>
              <a:gd name="T52" fmla="*/ 964 w 1440"/>
              <a:gd name="T53" fmla="*/ 145 h 311"/>
              <a:gd name="T54" fmla="*/ 996 w 1440"/>
              <a:gd name="T55" fmla="*/ 159 h 311"/>
              <a:gd name="T56" fmla="*/ 1018 w 1440"/>
              <a:gd name="T57" fmla="*/ 166 h 311"/>
              <a:gd name="T58" fmla="*/ 1040 w 1440"/>
              <a:gd name="T59" fmla="*/ 172 h 311"/>
              <a:gd name="T60" fmla="*/ 1072 w 1440"/>
              <a:gd name="T61" fmla="*/ 180 h 311"/>
              <a:gd name="T62" fmla="*/ 1094 w 1440"/>
              <a:gd name="T63" fmla="*/ 184 h 311"/>
              <a:gd name="T64" fmla="*/ 1117 w 1440"/>
              <a:gd name="T65" fmla="*/ 188 h 311"/>
              <a:gd name="T66" fmla="*/ 1152 w 1440"/>
              <a:gd name="T67" fmla="*/ 191 h 311"/>
              <a:gd name="T68" fmla="*/ 1170 w 1440"/>
              <a:gd name="T69" fmla="*/ 191 h 311"/>
              <a:gd name="T70" fmla="*/ 1197 w 1440"/>
              <a:gd name="T71" fmla="*/ 202 h 311"/>
              <a:gd name="T72" fmla="*/ 1232 w 1440"/>
              <a:gd name="T73" fmla="*/ 232 h 311"/>
              <a:gd name="T74" fmla="*/ 1266 w 1440"/>
              <a:gd name="T75" fmla="*/ 253 h 311"/>
              <a:gd name="T76" fmla="*/ 1302 w 1440"/>
              <a:gd name="T77" fmla="*/ 257 h 311"/>
              <a:gd name="T78" fmla="*/ 1331 w 1440"/>
              <a:gd name="T79" fmla="*/ 263 h 311"/>
              <a:gd name="T80" fmla="*/ 1440 w 1440"/>
              <a:gd name="T81" fmla="*/ 31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0" h="311">
                <a:moveTo>
                  <a:pt x="0" y="0"/>
                </a:moveTo>
                <a:lnTo>
                  <a:pt x="92" y="32"/>
                </a:lnTo>
                <a:lnTo>
                  <a:pt x="106" y="36"/>
                </a:lnTo>
                <a:lnTo>
                  <a:pt x="121" y="40"/>
                </a:lnTo>
                <a:lnTo>
                  <a:pt x="135" y="42"/>
                </a:lnTo>
                <a:lnTo>
                  <a:pt x="154" y="45"/>
                </a:lnTo>
                <a:lnTo>
                  <a:pt x="172" y="49"/>
                </a:lnTo>
                <a:lnTo>
                  <a:pt x="189" y="58"/>
                </a:lnTo>
                <a:lnTo>
                  <a:pt x="207" y="73"/>
                </a:lnTo>
                <a:lnTo>
                  <a:pt x="226" y="91"/>
                </a:lnTo>
                <a:lnTo>
                  <a:pt x="240" y="104"/>
                </a:lnTo>
                <a:lnTo>
                  <a:pt x="254" y="112"/>
                </a:lnTo>
                <a:lnTo>
                  <a:pt x="269" y="114"/>
                </a:lnTo>
                <a:lnTo>
                  <a:pt x="272" y="114"/>
                </a:lnTo>
                <a:lnTo>
                  <a:pt x="285" y="114"/>
                </a:lnTo>
                <a:lnTo>
                  <a:pt x="309" y="116"/>
                </a:lnTo>
                <a:lnTo>
                  <a:pt x="320" y="117"/>
                </a:lnTo>
                <a:lnTo>
                  <a:pt x="331" y="118"/>
                </a:lnTo>
                <a:lnTo>
                  <a:pt x="343" y="120"/>
                </a:lnTo>
                <a:lnTo>
                  <a:pt x="354" y="122"/>
                </a:lnTo>
                <a:lnTo>
                  <a:pt x="365" y="124"/>
                </a:lnTo>
                <a:lnTo>
                  <a:pt x="377" y="125"/>
                </a:lnTo>
                <a:lnTo>
                  <a:pt x="388" y="128"/>
                </a:lnTo>
                <a:lnTo>
                  <a:pt x="408" y="133"/>
                </a:lnTo>
                <a:lnTo>
                  <a:pt x="419" y="135"/>
                </a:lnTo>
                <a:lnTo>
                  <a:pt x="430" y="139"/>
                </a:lnTo>
                <a:lnTo>
                  <a:pt x="440" y="142"/>
                </a:lnTo>
                <a:lnTo>
                  <a:pt x="452" y="147"/>
                </a:lnTo>
                <a:lnTo>
                  <a:pt x="462" y="150"/>
                </a:lnTo>
                <a:lnTo>
                  <a:pt x="473" y="155"/>
                </a:lnTo>
                <a:lnTo>
                  <a:pt x="484" y="159"/>
                </a:lnTo>
                <a:lnTo>
                  <a:pt x="503" y="170"/>
                </a:lnTo>
                <a:lnTo>
                  <a:pt x="516" y="175"/>
                </a:lnTo>
                <a:lnTo>
                  <a:pt x="519" y="177"/>
                </a:lnTo>
                <a:lnTo>
                  <a:pt x="534" y="180"/>
                </a:lnTo>
                <a:lnTo>
                  <a:pt x="550" y="180"/>
                </a:lnTo>
                <a:lnTo>
                  <a:pt x="570" y="176"/>
                </a:lnTo>
                <a:lnTo>
                  <a:pt x="596" y="168"/>
                </a:lnTo>
                <a:lnTo>
                  <a:pt x="617" y="163"/>
                </a:lnTo>
                <a:lnTo>
                  <a:pt x="636" y="159"/>
                </a:lnTo>
                <a:lnTo>
                  <a:pt x="654" y="156"/>
                </a:lnTo>
                <a:lnTo>
                  <a:pt x="719" y="150"/>
                </a:lnTo>
                <a:lnTo>
                  <a:pt x="785" y="142"/>
                </a:lnTo>
                <a:lnTo>
                  <a:pt x="803" y="139"/>
                </a:lnTo>
                <a:lnTo>
                  <a:pt x="822" y="135"/>
                </a:lnTo>
                <a:lnTo>
                  <a:pt x="841" y="130"/>
                </a:lnTo>
                <a:lnTo>
                  <a:pt x="869" y="122"/>
                </a:lnTo>
                <a:lnTo>
                  <a:pt x="888" y="118"/>
                </a:lnTo>
                <a:lnTo>
                  <a:pt x="905" y="118"/>
                </a:lnTo>
                <a:lnTo>
                  <a:pt x="919" y="122"/>
                </a:lnTo>
                <a:lnTo>
                  <a:pt x="921" y="124"/>
                </a:lnTo>
                <a:lnTo>
                  <a:pt x="934" y="130"/>
                </a:lnTo>
                <a:lnTo>
                  <a:pt x="955" y="141"/>
                </a:lnTo>
                <a:lnTo>
                  <a:pt x="964" y="145"/>
                </a:lnTo>
                <a:lnTo>
                  <a:pt x="986" y="154"/>
                </a:lnTo>
                <a:lnTo>
                  <a:pt x="996" y="159"/>
                </a:lnTo>
                <a:lnTo>
                  <a:pt x="1007" y="162"/>
                </a:lnTo>
                <a:lnTo>
                  <a:pt x="1018" y="166"/>
                </a:lnTo>
                <a:lnTo>
                  <a:pt x="1028" y="168"/>
                </a:lnTo>
                <a:lnTo>
                  <a:pt x="1040" y="172"/>
                </a:lnTo>
                <a:lnTo>
                  <a:pt x="1050" y="175"/>
                </a:lnTo>
                <a:lnTo>
                  <a:pt x="1072" y="180"/>
                </a:lnTo>
                <a:lnTo>
                  <a:pt x="1084" y="183"/>
                </a:lnTo>
                <a:lnTo>
                  <a:pt x="1094" y="184"/>
                </a:lnTo>
                <a:lnTo>
                  <a:pt x="1106" y="187"/>
                </a:lnTo>
                <a:lnTo>
                  <a:pt x="1117" y="188"/>
                </a:lnTo>
                <a:lnTo>
                  <a:pt x="1128" y="189"/>
                </a:lnTo>
                <a:lnTo>
                  <a:pt x="1152" y="191"/>
                </a:lnTo>
                <a:lnTo>
                  <a:pt x="1166" y="191"/>
                </a:lnTo>
                <a:lnTo>
                  <a:pt x="1170" y="191"/>
                </a:lnTo>
                <a:lnTo>
                  <a:pt x="1184" y="194"/>
                </a:lnTo>
                <a:lnTo>
                  <a:pt x="1197" y="202"/>
                </a:lnTo>
                <a:lnTo>
                  <a:pt x="1213" y="214"/>
                </a:lnTo>
                <a:lnTo>
                  <a:pt x="1232" y="232"/>
                </a:lnTo>
                <a:lnTo>
                  <a:pt x="1248" y="246"/>
                </a:lnTo>
                <a:lnTo>
                  <a:pt x="1266" y="253"/>
                </a:lnTo>
                <a:lnTo>
                  <a:pt x="1283" y="255"/>
                </a:lnTo>
                <a:lnTo>
                  <a:pt x="1302" y="257"/>
                </a:lnTo>
                <a:lnTo>
                  <a:pt x="1317" y="259"/>
                </a:lnTo>
                <a:lnTo>
                  <a:pt x="1331" y="263"/>
                </a:lnTo>
                <a:lnTo>
                  <a:pt x="1346" y="269"/>
                </a:lnTo>
                <a:lnTo>
                  <a:pt x="1440" y="311"/>
                </a:lnTo>
              </a:path>
            </a:pathLst>
          </a:custGeom>
          <a:noFill/>
          <a:ln w="0">
            <a:solidFill>
              <a:srgbClr val="F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96" name="Rectangle 394"/>
          <p:cNvSpPr>
            <a:spLocks noChangeArrowheads="1"/>
          </p:cNvSpPr>
          <p:nvPr/>
        </p:nvSpPr>
        <p:spPr bwMode="auto">
          <a:xfrm>
            <a:off x="4521200" y="2145039"/>
            <a:ext cx="57150" cy="147637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97" name="Rectangle 395"/>
          <p:cNvSpPr>
            <a:spLocks noChangeArrowheads="1"/>
          </p:cNvSpPr>
          <p:nvPr/>
        </p:nvSpPr>
        <p:spPr bwMode="auto">
          <a:xfrm>
            <a:off x="4521200" y="2145039"/>
            <a:ext cx="57150" cy="1476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98" name="Rectangle 396"/>
          <p:cNvSpPr>
            <a:spLocks noChangeArrowheads="1"/>
          </p:cNvSpPr>
          <p:nvPr/>
        </p:nvSpPr>
        <p:spPr bwMode="auto">
          <a:xfrm>
            <a:off x="4521200" y="2391101"/>
            <a:ext cx="57150" cy="1460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99" name="Rectangle 397"/>
          <p:cNvSpPr>
            <a:spLocks noChangeArrowheads="1"/>
          </p:cNvSpPr>
          <p:nvPr/>
        </p:nvSpPr>
        <p:spPr bwMode="auto">
          <a:xfrm>
            <a:off x="4521200" y="2391101"/>
            <a:ext cx="57150" cy="1460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00" name="Freeform 398"/>
          <p:cNvSpPr>
            <a:spLocks/>
          </p:cNvSpPr>
          <p:nvPr/>
        </p:nvSpPr>
        <p:spPr bwMode="auto">
          <a:xfrm>
            <a:off x="3397250" y="1948189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01" name="Freeform 399"/>
          <p:cNvSpPr>
            <a:spLocks/>
          </p:cNvSpPr>
          <p:nvPr/>
        </p:nvSpPr>
        <p:spPr bwMode="auto">
          <a:xfrm>
            <a:off x="3397250" y="1948189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02" name="Freeform 400"/>
          <p:cNvSpPr>
            <a:spLocks/>
          </p:cNvSpPr>
          <p:nvPr/>
        </p:nvSpPr>
        <p:spPr bwMode="auto">
          <a:xfrm>
            <a:off x="3236913" y="2160914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03" name="Freeform 401"/>
          <p:cNvSpPr>
            <a:spLocks/>
          </p:cNvSpPr>
          <p:nvPr/>
        </p:nvSpPr>
        <p:spPr bwMode="auto">
          <a:xfrm>
            <a:off x="3236913" y="2160914"/>
            <a:ext cx="142875" cy="147637"/>
          </a:xfrm>
          <a:custGeom>
            <a:avLst/>
            <a:gdLst>
              <a:gd name="T0" fmla="*/ 58 w 87"/>
              <a:gd name="T1" fmla="*/ 0 h 111"/>
              <a:gd name="T2" fmla="*/ 87 w 87"/>
              <a:gd name="T3" fmla="*/ 16 h 111"/>
              <a:gd name="T4" fmla="*/ 29 w 87"/>
              <a:gd name="T5" fmla="*/ 111 h 111"/>
              <a:gd name="T6" fmla="*/ 0 w 87"/>
              <a:gd name="T7" fmla="*/ 96 h 111"/>
              <a:gd name="T8" fmla="*/ 58 w 87"/>
              <a:gd name="T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111">
                <a:moveTo>
                  <a:pt x="58" y="0"/>
                </a:moveTo>
                <a:lnTo>
                  <a:pt x="87" y="16"/>
                </a:lnTo>
                <a:lnTo>
                  <a:pt x="29" y="111"/>
                </a:lnTo>
                <a:lnTo>
                  <a:pt x="0" y="96"/>
                </a:lnTo>
                <a:lnTo>
                  <a:pt x="5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04" name="Rectangle 402"/>
          <p:cNvSpPr>
            <a:spLocks noChangeArrowheads="1"/>
          </p:cNvSpPr>
          <p:nvPr/>
        </p:nvSpPr>
        <p:spPr bwMode="auto">
          <a:xfrm>
            <a:off x="2171700" y="1775151"/>
            <a:ext cx="61913" cy="295275"/>
          </a:xfrm>
          <a:prstGeom prst="rect">
            <a:avLst/>
          </a:prstGeom>
          <a:solidFill>
            <a:srgbClr val="F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05" name="Rectangle 403"/>
          <p:cNvSpPr>
            <a:spLocks noChangeArrowheads="1"/>
          </p:cNvSpPr>
          <p:nvPr/>
        </p:nvSpPr>
        <p:spPr bwMode="auto">
          <a:xfrm>
            <a:off x="2171700" y="1775151"/>
            <a:ext cx="61913" cy="2952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06" name="Text Box 404"/>
          <p:cNvSpPr txBox="1">
            <a:spLocks noChangeArrowheads="1"/>
          </p:cNvSpPr>
          <p:nvPr/>
        </p:nvSpPr>
        <p:spPr bwMode="auto">
          <a:xfrm>
            <a:off x="328613" y="1008389"/>
            <a:ext cx="2082800" cy="639762"/>
          </a:xfrm>
          <a:prstGeom prst="rect">
            <a:avLst/>
          </a:prstGeom>
          <a:solidFill>
            <a:srgbClr val="8200C4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primary beam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86</a:t>
            </a: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Kr ~700 AMeV</a:t>
            </a:r>
          </a:p>
        </p:txBody>
      </p:sp>
      <p:sp>
        <p:nvSpPr>
          <p:cNvPr id="707" name="Text Box 405"/>
          <p:cNvSpPr txBox="1">
            <a:spLocks noChangeArrowheads="1"/>
          </p:cNvSpPr>
          <p:nvPr/>
        </p:nvSpPr>
        <p:spPr bwMode="auto">
          <a:xfrm>
            <a:off x="304800" y="2232351"/>
            <a:ext cx="1911350" cy="639763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production target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b="1" baseline="3000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9</a:t>
            </a:r>
            <a:r>
              <a:rPr lang="en-GB" altLang="de-DE" sz="1600" b="1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Be</a:t>
            </a:r>
          </a:p>
        </p:txBody>
      </p:sp>
      <p:sp>
        <p:nvSpPr>
          <p:cNvPr id="708" name="Text Box 406"/>
          <p:cNvSpPr txBox="1">
            <a:spLocks noChangeArrowheads="1"/>
          </p:cNvSpPr>
          <p:nvPr/>
        </p:nvSpPr>
        <p:spPr bwMode="auto">
          <a:xfrm>
            <a:off x="4837113" y="3428704"/>
            <a:ext cx="1182687" cy="3460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66CC"/>
                </a:solidFill>
                <a:latin typeface="Symbol" pitchFamily="18" charset="2"/>
                <a:cs typeface="Arial" charset="0"/>
              </a:rPr>
              <a:t>DE</a:t>
            </a:r>
            <a:r>
              <a:rPr lang="en-GB" altLang="de-DE" sz="160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 µ </a:t>
            </a:r>
            <a:r>
              <a:rPr lang="en-GB" altLang="de-DE" sz="160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Z</a:t>
            </a:r>
            <a:r>
              <a:rPr lang="en-GB" altLang="de-DE" sz="1600" baseline="3000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2</a:t>
            </a:r>
            <a:r>
              <a:rPr lang="en-GB" altLang="de-DE" sz="1600" smtClean="0">
                <a:solidFill>
                  <a:srgbClr val="000000"/>
                </a:solidFill>
                <a:latin typeface="Arial Unicode MS" pitchFamily="34" charset="-128"/>
                <a:cs typeface="Arial" charset="0"/>
              </a:rPr>
              <a:t>f</a:t>
            </a:r>
            <a:r>
              <a:rPr lang="en-GB" altLang="de-DE" sz="160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(b)</a:t>
            </a:r>
          </a:p>
        </p:txBody>
      </p:sp>
      <p:sp>
        <p:nvSpPr>
          <p:cNvPr id="709" name="Text Box 407"/>
          <p:cNvSpPr txBox="1">
            <a:spLocks noChangeArrowheads="1"/>
          </p:cNvSpPr>
          <p:nvPr/>
        </p:nvSpPr>
        <p:spPr bwMode="auto">
          <a:xfrm>
            <a:off x="2520000" y="3104704"/>
            <a:ext cx="1814513" cy="346075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magnetic dipoles </a:t>
            </a:r>
          </a:p>
        </p:txBody>
      </p:sp>
      <p:sp>
        <p:nvSpPr>
          <p:cNvPr id="710" name="Text Box 408"/>
          <p:cNvSpPr txBox="1">
            <a:spLocks noChangeArrowheads="1"/>
          </p:cNvSpPr>
          <p:nvPr/>
        </p:nvSpPr>
        <p:spPr bwMode="auto">
          <a:xfrm>
            <a:off x="4678363" y="3104704"/>
            <a:ext cx="1063625" cy="346075"/>
          </a:xfrm>
          <a:prstGeom prst="rect">
            <a:avLst/>
          </a:prstGeom>
          <a:solidFill>
            <a:srgbClr val="0066CC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degrader</a:t>
            </a:r>
          </a:p>
        </p:txBody>
      </p:sp>
      <p:grpSp>
        <p:nvGrpSpPr>
          <p:cNvPr id="711" name="Group 409"/>
          <p:cNvGrpSpPr>
            <a:grpSpLocks/>
          </p:cNvGrpSpPr>
          <p:nvPr/>
        </p:nvGrpSpPr>
        <p:grpSpPr bwMode="auto">
          <a:xfrm>
            <a:off x="5208588" y="4172276"/>
            <a:ext cx="2459037" cy="1516063"/>
            <a:chOff x="3281" y="2974"/>
            <a:chExt cx="1549" cy="955"/>
          </a:xfrm>
        </p:grpSpPr>
        <p:sp>
          <p:nvSpPr>
            <p:cNvPr id="712" name="Rectangle 410"/>
            <p:cNvSpPr>
              <a:spLocks noChangeArrowheads="1"/>
            </p:cNvSpPr>
            <p:nvPr/>
          </p:nvSpPr>
          <p:spPr bwMode="auto">
            <a:xfrm>
              <a:off x="3538" y="2976"/>
              <a:ext cx="1284" cy="77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3" name="Freeform 411"/>
            <p:cNvSpPr>
              <a:spLocks/>
            </p:cNvSpPr>
            <p:nvPr/>
          </p:nvSpPr>
          <p:spPr bwMode="auto">
            <a:xfrm>
              <a:off x="3538" y="2974"/>
              <a:ext cx="1292" cy="11"/>
            </a:xfrm>
            <a:custGeom>
              <a:avLst/>
              <a:gdLst>
                <a:gd name="T0" fmla="*/ 1114 w 1114"/>
                <a:gd name="T1" fmla="*/ 5 h 10"/>
                <a:gd name="T2" fmla="*/ 1107 w 1114"/>
                <a:gd name="T3" fmla="*/ 0 h 10"/>
                <a:gd name="T4" fmla="*/ 0 w 1114"/>
                <a:gd name="T5" fmla="*/ 0 h 10"/>
                <a:gd name="T6" fmla="*/ 0 w 1114"/>
                <a:gd name="T7" fmla="*/ 10 h 10"/>
                <a:gd name="T8" fmla="*/ 1107 w 1114"/>
                <a:gd name="T9" fmla="*/ 10 h 10"/>
                <a:gd name="T10" fmla="*/ 1102 w 1114"/>
                <a:gd name="T11" fmla="*/ 5 h 10"/>
                <a:gd name="T12" fmla="*/ 1114 w 1114"/>
                <a:gd name="T13" fmla="*/ 5 h 10"/>
                <a:gd name="T14" fmla="*/ 1114 w 1114"/>
                <a:gd name="T15" fmla="*/ 0 h 10"/>
                <a:gd name="T16" fmla="*/ 1107 w 1114"/>
                <a:gd name="T17" fmla="*/ 0 h 10"/>
                <a:gd name="T18" fmla="*/ 1114 w 1114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4" h="10">
                  <a:moveTo>
                    <a:pt x="1114" y="5"/>
                  </a:moveTo>
                  <a:lnTo>
                    <a:pt x="1107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107" y="10"/>
                  </a:lnTo>
                  <a:lnTo>
                    <a:pt x="1102" y="5"/>
                  </a:lnTo>
                  <a:lnTo>
                    <a:pt x="1114" y="5"/>
                  </a:lnTo>
                  <a:lnTo>
                    <a:pt x="1114" y="0"/>
                  </a:lnTo>
                  <a:lnTo>
                    <a:pt x="1107" y="0"/>
                  </a:lnTo>
                  <a:lnTo>
                    <a:pt x="111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4" name="Freeform 412"/>
            <p:cNvSpPr>
              <a:spLocks/>
            </p:cNvSpPr>
            <p:nvPr/>
          </p:nvSpPr>
          <p:spPr bwMode="auto">
            <a:xfrm>
              <a:off x="4816" y="2979"/>
              <a:ext cx="14" cy="775"/>
            </a:xfrm>
            <a:custGeom>
              <a:avLst/>
              <a:gdLst>
                <a:gd name="T0" fmla="*/ 5 w 12"/>
                <a:gd name="T1" fmla="*/ 742 h 742"/>
                <a:gd name="T2" fmla="*/ 12 w 12"/>
                <a:gd name="T3" fmla="*/ 737 h 742"/>
                <a:gd name="T4" fmla="*/ 12 w 12"/>
                <a:gd name="T5" fmla="*/ 0 h 742"/>
                <a:gd name="T6" fmla="*/ 0 w 12"/>
                <a:gd name="T7" fmla="*/ 0 h 742"/>
                <a:gd name="T8" fmla="*/ 0 w 12"/>
                <a:gd name="T9" fmla="*/ 737 h 742"/>
                <a:gd name="T10" fmla="*/ 5 w 12"/>
                <a:gd name="T11" fmla="*/ 732 h 742"/>
                <a:gd name="T12" fmla="*/ 5 w 12"/>
                <a:gd name="T13" fmla="*/ 742 h 742"/>
                <a:gd name="T14" fmla="*/ 12 w 12"/>
                <a:gd name="T15" fmla="*/ 742 h 742"/>
                <a:gd name="T16" fmla="*/ 12 w 12"/>
                <a:gd name="T17" fmla="*/ 737 h 742"/>
                <a:gd name="T18" fmla="*/ 5 w 12"/>
                <a:gd name="T19" fmla="*/ 742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42">
                  <a:moveTo>
                    <a:pt x="5" y="742"/>
                  </a:moveTo>
                  <a:lnTo>
                    <a:pt x="12" y="73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737"/>
                  </a:lnTo>
                  <a:lnTo>
                    <a:pt x="5" y="732"/>
                  </a:lnTo>
                  <a:lnTo>
                    <a:pt x="5" y="742"/>
                  </a:lnTo>
                  <a:lnTo>
                    <a:pt x="12" y="742"/>
                  </a:lnTo>
                  <a:lnTo>
                    <a:pt x="12" y="737"/>
                  </a:lnTo>
                  <a:lnTo>
                    <a:pt x="5" y="7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5" name="Freeform 413"/>
            <p:cNvSpPr>
              <a:spLocks/>
            </p:cNvSpPr>
            <p:nvPr/>
          </p:nvSpPr>
          <p:spPr bwMode="auto">
            <a:xfrm>
              <a:off x="3531" y="3743"/>
              <a:ext cx="1291" cy="11"/>
            </a:xfrm>
            <a:custGeom>
              <a:avLst/>
              <a:gdLst>
                <a:gd name="T0" fmla="*/ 0 w 1113"/>
                <a:gd name="T1" fmla="*/ 5 h 10"/>
                <a:gd name="T2" fmla="*/ 6 w 1113"/>
                <a:gd name="T3" fmla="*/ 10 h 10"/>
                <a:gd name="T4" fmla="*/ 1113 w 1113"/>
                <a:gd name="T5" fmla="*/ 10 h 10"/>
                <a:gd name="T6" fmla="*/ 1113 w 1113"/>
                <a:gd name="T7" fmla="*/ 0 h 10"/>
                <a:gd name="T8" fmla="*/ 6 w 1113"/>
                <a:gd name="T9" fmla="*/ 0 h 10"/>
                <a:gd name="T10" fmla="*/ 12 w 1113"/>
                <a:gd name="T11" fmla="*/ 5 h 10"/>
                <a:gd name="T12" fmla="*/ 0 w 1113"/>
                <a:gd name="T13" fmla="*/ 5 h 10"/>
                <a:gd name="T14" fmla="*/ 0 w 1113"/>
                <a:gd name="T15" fmla="*/ 10 h 10"/>
                <a:gd name="T16" fmla="*/ 6 w 1113"/>
                <a:gd name="T17" fmla="*/ 10 h 10"/>
                <a:gd name="T18" fmla="*/ 0 w 1113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3" h="10">
                  <a:moveTo>
                    <a:pt x="0" y="5"/>
                  </a:moveTo>
                  <a:lnTo>
                    <a:pt x="6" y="10"/>
                  </a:lnTo>
                  <a:lnTo>
                    <a:pt x="1113" y="10"/>
                  </a:lnTo>
                  <a:lnTo>
                    <a:pt x="1113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6" name="Freeform 414"/>
            <p:cNvSpPr>
              <a:spLocks/>
            </p:cNvSpPr>
            <p:nvPr/>
          </p:nvSpPr>
          <p:spPr bwMode="auto">
            <a:xfrm>
              <a:off x="3531" y="2974"/>
              <a:ext cx="14" cy="775"/>
            </a:xfrm>
            <a:custGeom>
              <a:avLst/>
              <a:gdLst>
                <a:gd name="T0" fmla="*/ 6 w 12"/>
                <a:gd name="T1" fmla="*/ 0 h 742"/>
                <a:gd name="T2" fmla="*/ 0 w 12"/>
                <a:gd name="T3" fmla="*/ 5 h 742"/>
                <a:gd name="T4" fmla="*/ 0 w 12"/>
                <a:gd name="T5" fmla="*/ 742 h 742"/>
                <a:gd name="T6" fmla="*/ 12 w 12"/>
                <a:gd name="T7" fmla="*/ 742 h 742"/>
                <a:gd name="T8" fmla="*/ 12 w 12"/>
                <a:gd name="T9" fmla="*/ 5 h 742"/>
                <a:gd name="T10" fmla="*/ 6 w 12"/>
                <a:gd name="T11" fmla="*/ 10 h 742"/>
                <a:gd name="T12" fmla="*/ 6 w 12"/>
                <a:gd name="T13" fmla="*/ 0 h 742"/>
                <a:gd name="T14" fmla="*/ 0 w 12"/>
                <a:gd name="T15" fmla="*/ 0 h 742"/>
                <a:gd name="T16" fmla="*/ 0 w 12"/>
                <a:gd name="T17" fmla="*/ 5 h 742"/>
                <a:gd name="T18" fmla="*/ 6 w 12"/>
                <a:gd name="T19" fmla="*/ 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42">
                  <a:moveTo>
                    <a:pt x="6" y="0"/>
                  </a:moveTo>
                  <a:lnTo>
                    <a:pt x="0" y="5"/>
                  </a:lnTo>
                  <a:lnTo>
                    <a:pt x="0" y="742"/>
                  </a:lnTo>
                  <a:lnTo>
                    <a:pt x="12" y="742"/>
                  </a:lnTo>
                  <a:lnTo>
                    <a:pt x="12" y="5"/>
                  </a:lnTo>
                  <a:lnTo>
                    <a:pt x="6" y="1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" name="Freeform 415"/>
            <p:cNvSpPr>
              <a:spLocks/>
            </p:cNvSpPr>
            <p:nvPr/>
          </p:nvSpPr>
          <p:spPr bwMode="auto">
            <a:xfrm>
              <a:off x="3538" y="3634"/>
              <a:ext cx="17" cy="10"/>
            </a:xfrm>
            <a:custGeom>
              <a:avLst/>
              <a:gdLst>
                <a:gd name="T0" fmla="*/ 15 w 15"/>
                <a:gd name="T1" fmla="*/ 5 h 10"/>
                <a:gd name="T2" fmla="*/ 15 w 15"/>
                <a:gd name="T3" fmla="*/ 0 h 10"/>
                <a:gd name="T4" fmla="*/ 0 w 15"/>
                <a:gd name="T5" fmla="*/ 0 h 10"/>
                <a:gd name="T6" fmla="*/ 0 w 15"/>
                <a:gd name="T7" fmla="*/ 10 h 10"/>
                <a:gd name="T8" fmla="*/ 15 w 15"/>
                <a:gd name="T9" fmla="*/ 10 h 10"/>
                <a:gd name="T10" fmla="*/ 15 w 15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">
                  <a:moveTo>
                    <a:pt x="15" y="5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5" y="10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8" name="Freeform 416"/>
            <p:cNvSpPr>
              <a:spLocks/>
            </p:cNvSpPr>
            <p:nvPr/>
          </p:nvSpPr>
          <p:spPr bwMode="auto">
            <a:xfrm>
              <a:off x="3538" y="3523"/>
              <a:ext cx="33" cy="12"/>
            </a:xfrm>
            <a:custGeom>
              <a:avLst/>
              <a:gdLst>
                <a:gd name="T0" fmla="*/ 29 w 29"/>
                <a:gd name="T1" fmla="*/ 5 h 11"/>
                <a:gd name="T2" fmla="*/ 29 w 29"/>
                <a:gd name="T3" fmla="*/ 0 h 11"/>
                <a:gd name="T4" fmla="*/ 0 w 29"/>
                <a:gd name="T5" fmla="*/ 0 h 11"/>
                <a:gd name="T6" fmla="*/ 0 w 29"/>
                <a:gd name="T7" fmla="*/ 11 h 11"/>
                <a:gd name="T8" fmla="*/ 29 w 29"/>
                <a:gd name="T9" fmla="*/ 11 h 11"/>
                <a:gd name="T10" fmla="*/ 29 w 29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1">
                  <a:moveTo>
                    <a:pt x="29" y="5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9" y="11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9" name="Freeform 417"/>
            <p:cNvSpPr>
              <a:spLocks/>
            </p:cNvSpPr>
            <p:nvPr/>
          </p:nvSpPr>
          <p:spPr bwMode="auto">
            <a:xfrm>
              <a:off x="3538" y="3415"/>
              <a:ext cx="17" cy="11"/>
            </a:xfrm>
            <a:custGeom>
              <a:avLst/>
              <a:gdLst>
                <a:gd name="T0" fmla="*/ 15 w 15"/>
                <a:gd name="T1" fmla="*/ 5 h 11"/>
                <a:gd name="T2" fmla="*/ 15 w 15"/>
                <a:gd name="T3" fmla="*/ 0 h 11"/>
                <a:gd name="T4" fmla="*/ 0 w 15"/>
                <a:gd name="T5" fmla="*/ 0 h 11"/>
                <a:gd name="T6" fmla="*/ 0 w 15"/>
                <a:gd name="T7" fmla="*/ 11 h 11"/>
                <a:gd name="T8" fmla="*/ 15 w 15"/>
                <a:gd name="T9" fmla="*/ 11 h 11"/>
                <a:gd name="T10" fmla="*/ 15 w 15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1">
                  <a:moveTo>
                    <a:pt x="15" y="5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5" y="1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20" name="Freeform 418"/>
            <p:cNvSpPr>
              <a:spLocks/>
            </p:cNvSpPr>
            <p:nvPr/>
          </p:nvSpPr>
          <p:spPr bwMode="auto">
            <a:xfrm>
              <a:off x="3538" y="3304"/>
              <a:ext cx="33" cy="10"/>
            </a:xfrm>
            <a:custGeom>
              <a:avLst/>
              <a:gdLst>
                <a:gd name="T0" fmla="*/ 29 w 29"/>
                <a:gd name="T1" fmla="*/ 5 h 10"/>
                <a:gd name="T2" fmla="*/ 29 w 29"/>
                <a:gd name="T3" fmla="*/ 0 h 10"/>
                <a:gd name="T4" fmla="*/ 0 w 29"/>
                <a:gd name="T5" fmla="*/ 0 h 10"/>
                <a:gd name="T6" fmla="*/ 0 w 29"/>
                <a:gd name="T7" fmla="*/ 10 h 10"/>
                <a:gd name="T8" fmla="*/ 29 w 29"/>
                <a:gd name="T9" fmla="*/ 10 h 10"/>
                <a:gd name="T10" fmla="*/ 29 w 29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0">
                  <a:moveTo>
                    <a:pt x="29" y="5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21" name="Freeform 419"/>
            <p:cNvSpPr>
              <a:spLocks/>
            </p:cNvSpPr>
            <p:nvPr/>
          </p:nvSpPr>
          <p:spPr bwMode="auto">
            <a:xfrm>
              <a:off x="3538" y="3193"/>
              <a:ext cx="17" cy="11"/>
            </a:xfrm>
            <a:custGeom>
              <a:avLst/>
              <a:gdLst>
                <a:gd name="T0" fmla="*/ 15 w 15"/>
                <a:gd name="T1" fmla="*/ 5 h 10"/>
                <a:gd name="T2" fmla="*/ 15 w 15"/>
                <a:gd name="T3" fmla="*/ 0 h 10"/>
                <a:gd name="T4" fmla="*/ 0 w 15"/>
                <a:gd name="T5" fmla="*/ 0 h 10"/>
                <a:gd name="T6" fmla="*/ 0 w 15"/>
                <a:gd name="T7" fmla="*/ 10 h 10"/>
                <a:gd name="T8" fmla="*/ 15 w 15"/>
                <a:gd name="T9" fmla="*/ 10 h 10"/>
                <a:gd name="T10" fmla="*/ 15 w 15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">
                  <a:moveTo>
                    <a:pt x="15" y="5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5" y="10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22" name="Freeform 420"/>
            <p:cNvSpPr>
              <a:spLocks/>
            </p:cNvSpPr>
            <p:nvPr/>
          </p:nvSpPr>
          <p:spPr bwMode="auto">
            <a:xfrm>
              <a:off x="3538" y="3084"/>
              <a:ext cx="33" cy="12"/>
            </a:xfrm>
            <a:custGeom>
              <a:avLst/>
              <a:gdLst>
                <a:gd name="T0" fmla="*/ 29 w 29"/>
                <a:gd name="T1" fmla="*/ 6 h 12"/>
                <a:gd name="T2" fmla="*/ 29 w 29"/>
                <a:gd name="T3" fmla="*/ 0 h 12"/>
                <a:gd name="T4" fmla="*/ 0 w 29"/>
                <a:gd name="T5" fmla="*/ 0 h 12"/>
                <a:gd name="T6" fmla="*/ 0 w 29"/>
                <a:gd name="T7" fmla="*/ 12 h 12"/>
                <a:gd name="T8" fmla="*/ 29 w 29"/>
                <a:gd name="T9" fmla="*/ 12 h 12"/>
                <a:gd name="T10" fmla="*/ 29 w 29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2">
                  <a:moveTo>
                    <a:pt x="29" y="6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9" y="12"/>
                  </a:lnTo>
                  <a:lnTo>
                    <a:pt x="29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23" name="Freeform 421"/>
            <p:cNvSpPr>
              <a:spLocks/>
            </p:cNvSpPr>
            <p:nvPr/>
          </p:nvSpPr>
          <p:spPr bwMode="auto">
            <a:xfrm>
              <a:off x="3661" y="3722"/>
              <a:ext cx="12" cy="27"/>
            </a:xfrm>
            <a:custGeom>
              <a:avLst/>
              <a:gdLst>
                <a:gd name="T0" fmla="*/ 5 w 11"/>
                <a:gd name="T1" fmla="*/ 0 h 26"/>
                <a:gd name="T2" fmla="*/ 0 w 11"/>
                <a:gd name="T3" fmla="*/ 0 h 26"/>
                <a:gd name="T4" fmla="*/ 0 w 11"/>
                <a:gd name="T5" fmla="*/ 26 h 26"/>
                <a:gd name="T6" fmla="*/ 11 w 11"/>
                <a:gd name="T7" fmla="*/ 26 h 26"/>
                <a:gd name="T8" fmla="*/ 11 w 11"/>
                <a:gd name="T9" fmla="*/ 0 h 26"/>
                <a:gd name="T10" fmla="*/ 5 w 11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1" y="26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24" name="Freeform 422"/>
            <p:cNvSpPr>
              <a:spLocks/>
            </p:cNvSpPr>
            <p:nvPr/>
          </p:nvSpPr>
          <p:spPr bwMode="auto">
            <a:xfrm>
              <a:off x="3788" y="3735"/>
              <a:ext cx="15" cy="14"/>
            </a:xfrm>
            <a:custGeom>
              <a:avLst/>
              <a:gdLst>
                <a:gd name="T0" fmla="*/ 7 w 13"/>
                <a:gd name="T1" fmla="*/ 0 h 13"/>
                <a:gd name="T2" fmla="*/ 0 w 13"/>
                <a:gd name="T3" fmla="*/ 0 h 13"/>
                <a:gd name="T4" fmla="*/ 0 w 13"/>
                <a:gd name="T5" fmla="*/ 13 h 13"/>
                <a:gd name="T6" fmla="*/ 13 w 13"/>
                <a:gd name="T7" fmla="*/ 13 h 13"/>
                <a:gd name="T8" fmla="*/ 13 w 13"/>
                <a:gd name="T9" fmla="*/ 0 h 13"/>
                <a:gd name="T10" fmla="*/ 7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7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25" name="Freeform 423"/>
            <p:cNvSpPr>
              <a:spLocks/>
            </p:cNvSpPr>
            <p:nvPr/>
          </p:nvSpPr>
          <p:spPr bwMode="auto">
            <a:xfrm>
              <a:off x="3917" y="3722"/>
              <a:ext cx="14" cy="27"/>
            </a:xfrm>
            <a:custGeom>
              <a:avLst/>
              <a:gdLst>
                <a:gd name="T0" fmla="*/ 6 w 12"/>
                <a:gd name="T1" fmla="*/ 0 h 26"/>
                <a:gd name="T2" fmla="*/ 0 w 12"/>
                <a:gd name="T3" fmla="*/ 0 h 26"/>
                <a:gd name="T4" fmla="*/ 0 w 12"/>
                <a:gd name="T5" fmla="*/ 26 h 26"/>
                <a:gd name="T6" fmla="*/ 12 w 12"/>
                <a:gd name="T7" fmla="*/ 26 h 26"/>
                <a:gd name="T8" fmla="*/ 12 w 12"/>
                <a:gd name="T9" fmla="*/ 0 h 26"/>
                <a:gd name="T10" fmla="*/ 6 w 12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6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2" y="2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26" name="Freeform 424"/>
            <p:cNvSpPr>
              <a:spLocks/>
            </p:cNvSpPr>
            <p:nvPr/>
          </p:nvSpPr>
          <p:spPr bwMode="auto">
            <a:xfrm>
              <a:off x="4046" y="3735"/>
              <a:ext cx="13" cy="14"/>
            </a:xfrm>
            <a:custGeom>
              <a:avLst/>
              <a:gdLst>
                <a:gd name="T0" fmla="*/ 6 w 11"/>
                <a:gd name="T1" fmla="*/ 0 h 13"/>
                <a:gd name="T2" fmla="*/ 0 w 11"/>
                <a:gd name="T3" fmla="*/ 0 h 13"/>
                <a:gd name="T4" fmla="*/ 0 w 11"/>
                <a:gd name="T5" fmla="*/ 13 h 13"/>
                <a:gd name="T6" fmla="*/ 11 w 11"/>
                <a:gd name="T7" fmla="*/ 13 h 13"/>
                <a:gd name="T8" fmla="*/ 11 w 11"/>
                <a:gd name="T9" fmla="*/ 0 h 13"/>
                <a:gd name="T10" fmla="*/ 6 w 11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6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11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27" name="Freeform 425"/>
            <p:cNvSpPr>
              <a:spLocks/>
            </p:cNvSpPr>
            <p:nvPr/>
          </p:nvSpPr>
          <p:spPr bwMode="auto">
            <a:xfrm>
              <a:off x="4175" y="3722"/>
              <a:ext cx="14" cy="27"/>
            </a:xfrm>
            <a:custGeom>
              <a:avLst/>
              <a:gdLst>
                <a:gd name="T0" fmla="*/ 5 w 12"/>
                <a:gd name="T1" fmla="*/ 0 h 26"/>
                <a:gd name="T2" fmla="*/ 0 w 12"/>
                <a:gd name="T3" fmla="*/ 0 h 26"/>
                <a:gd name="T4" fmla="*/ 0 w 12"/>
                <a:gd name="T5" fmla="*/ 26 h 26"/>
                <a:gd name="T6" fmla="*/ 12 w 12"/>
                <a:gd name="T7" fmla="*/ 26 h 26"/>
                <a:gd name="T8" fmla="*/ 12 w 12"/>
                <a:gd name="T9" fmla="*/ 0 h 26"/>
                <a:gd name="T10" fmla="*/ 5 w 12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5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2" y="26"/>
                  </a:lnTo>
                  <a:lnTo>
                    <a:pt x="1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28" name="Freeform 426"/>
            <p:cNvSpPr>
              <a:spLocks/>
            </p:cNvSpPr>
            <p:nvPr/>
          </p:nvSpPr>
          <p:spPr bwMode="auto">
            <a:xfrm>
              <a:off x="4302" y="3735"/>
              <a:ext cx="14" cy="14"/>
            </a:xfrm>
            <a:custGeom>
              <a:avLst/>
              <a:gdLst>
                <a:gd name="T0" fmla="*/ 7 w 12"/>
                <a:gd name="T1" fmla="*/ 0 h 13"/>
                <a:gd name="T2" fmla="*/ 0 w 12"/>
                <a:gd name="T3" fmla="*/ 0 h 13"/>
                <a:gd name="T4" fmla="*/ 0 w 12"/>
                <a:gd name="T5" fmla="*/ 13 h 13"/>
                <a:gd name="T6" fmla="*/ 12 w 12"/>
                <a:gd name="T7" fmla="*/ 13 h 13"/>
                <a:gd name="T8" fmla="*/ 12 w 12"/>
                <a:gd name="T9" fmla="*/ 0 h 13"/>
                <a:gd name="T10" fmla="*/ 7 w 12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7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2" y="13"/>
                  </a:lnTo>
                  <a:lnTo>
                    <a:pt x="12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29" name="Freeform 427"/>
            <p:cNvSpPr>
              <a:spLocks/>
            </p:cNvSpPr>
            <p:nvPr/>
          </p:nvSpPr>
          <p:spPr bwMode="auto">
            <a:xfrm>
              <a:off x="4432" y="3722"/>
              <a:ext cx="13" cy="27"/>
            </a:xfrm>
            <a:custGeom>
              <a:avLst/>
              <a:gdLst>
                <a:gd name="T0" fmla="*/ 5 w 11"/>
                <a:gd name="T1" fmla="*/ 0 h 26"/>
                <a:gd name="T2" fmla="*/ 0 w 11"/>
                <a:gd name="T3" fmla="*/ 0 h 26"/>
                <a:gd name="T4" fmla="*/ 0 w 11"/>
                <a:gd name="T5" fmla="*/ 26 h 26"/>
                <a:gd name="T6" fmla="*/ 11 w 11"/>
                <a:gd name="T7" fmla="*/ 26 h 26"/>
                <a:gd name="T8" fmla="*/ 11 w 11"/>
                <a:gd name="T9" fmla="*/ 0 h 26"/>
                <a:gd name="T10" fmla="*/ 5 w 11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1" y="26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30" name="Freeform 428"/>
            <p:cNvSpPr>
              <a:spLocks/>
            </p:cNvSpPr>
            <p:nvPr/>
          </p:nvSpPr>
          <p:spPr bwMode="auto">
            <a:xfrm>
              <a:off x="4560" y="3735"/>
              <a:ext cx="15" cy="14"/>
            </a:xfrm>
            <a:custGeom>
              <a:avLst/>
              <a:gdLst>
                <a:gd name="T0" fmla="*/ 6 w 13"/>
                <a:gd name="T1" fmla="*/ 0 h 13"/>
                <a:gd name="T2" fmla="*/ 0 w 13"/>
                <a:gd name="T3" fmla="*/ 0 h 13"/>
                <a:gd name="T4" fmla="*/ 0 w 13"/>
                <a:gd name="T5" fmla="*/ 13 h 13"/>
                <a:gd name="T6" fmla="*/ 13 w 13"/>
                <a:gd name="T7" fmla="*/ 13 h 13"/>
                <a:gd name="T8" fmla="*/ 13 w 13"/>
                <a:gd name="T9" fmla="*/ 0 h 13"/>
                <a:gd name="T10" fmla="*/ 6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6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31" name="Freeform 429"/>
            <p:cNvSpPr>
              <a:spLocks/>
            </p:cNvSpPr>
            <p:nvPr/>
          </p:nvSpPr>
          <p:spPr bwMode="auto">
            <a:xfrm>
              <a:off x="4689" y="3722"/>
              <a:ext cx="12" cy="27"/>
            </a:xfrm>
            <a:custGeom>
              <a:avLst/>
              <a:gdLst>
                <a:gd name="T0" fmla="*/ 5 w 11"/>
                <a:gd name="T1" fmla="*/ 0 h 26"/>
                <a:gd name="T2" fmla="*/ 0 w 11"/>
                <a:gd name="T3" fmla="*/ 0 h 26"/>
                <a:gd name="T4" fmla="*/ 0 w 11"/>
                <a:gd name="T5" fmla="*/ 26 h 26"/>
                <a:gd name="T6" fmla="*/ 11 w 11"/>
                <a:gd name="T7" fmla="*/ 26 h 26"/>
                <a:gd name="T8" fmla="*/ 11 w 11"/>
                <a:gd name="T9" fmla="*/ 0 h 26"/>
                <a:gd name="T10" fmla="*/ 5 w 11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11" y="26"/>
                  </a:lnTo>
                  <a:lnTo>
                    <a:pt x="11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32" name="Freeform 430"/>
            <p:cNvSpPr>
              <a:spLocks/>
            </p:cNvSpPr>
            <p:nvPr/>
          </p:nvSpPr>
          <p:spPr bwMode="auto">
            <a:xfrm>
              <a:off x="3661" y="2979"/>
              <a:ext cx="12" cy="28"/>
            </a:xfrm>
            <a:custGeom>
              <a:avLst/>
              <a:gdLst>
                <a:gd name="T0" fmla="*/ 5 w 11"/>
                <a:gd name="T1" fmla="*/ 26 h 26"/>
                <a:gd name="T2" fmla="*/ 11 w 11"/>
                <a:gd name="T3" fmla="*/ 26 h 26"/>
                <a:gd name="T4" fmla="*/ 11 w 11"/>
                <a:gd name="T5" fmla="*/ 0 h 26"/>
                <a:gd name="T6" fmla="*/ 0 w 11"/>
                <a:gd name="T7" fmla="*/ 0 h 26"/>
                <a:gd name="T8" fmla="*/ 0 w 11"/>
                <a:gd name="T9" fmla="*/ 26 h 26"/>
                <a:gd name="T10" fmla="*/ 5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26"/>
                  </a:moveTo>
                  <a:lnTo>
                    <a:pt x="11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33" name="Freeform 431"/>
            <p:cNvSpPr>
              <a:spLocks/>
            </p:cNvSpPr>
            <p:nvPr/>
          </p:nvSpPr>
          <p:spPr bwMode="auto">
            <a:xfrm>
              <a:off x="3788" y="2979"/>
              <a:ext cx="15" cy="14"/>
            </a:xfrm>
            <a:custGeom>
              <a:avLst/>
              <a:gdLst>
                <a:gd name="T0" fmla="*/ 7 w 13"/>
                <a:gd name="T1" fmla="*/ 13 h 13"/>
                <a:gd name="T2" fmla="*/ 13 w 13"/>
                <a:gd name="T3" fmla="*/ 13 h 13"/>
                <a:gd name="T4" fmla="*/ 13 w 13"/>
                <a:gd name="T5" fmla="*/ 0 h 13"/>
                <a:gd name="T6" fmla="*/ 0 w 13"/>
                <a:gd name="T7" fmla="*/ 0 h 13"/>
                <a:gd name="T8" fmla="*/ 0 w 13"/>
                <a:gd name="T9" fmla="*/ 13 h 13"/>
                <a:gd name="T10" fmla="*/ 7 w 1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7" y="13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34" name="Freeform 432"/>
            <p:cNvSpPr>
              <a:spLocks/>
            </p:cNvSpPr>
            <p:nvPr/>
          </p:nvSpPr>
          <p:spPr bwMode="auto">
            <a:xfrm>
              <a:off x="3917" y="2979"/>
              <a:ext cx="14" cy="28"/>
            </a:xfrm>
            <a:custGeom>
              <a:avLst/>
              <a:gdLst>
                <a:gd name="T0" fmla="*/ 6 w 12"/>
                <a:gd name="T1" fmla="*/ 26 h 26"/>
                <a:gd name="T2" fmla="*/ 12 w 12"/>
                <a:gd name="T3" fmla="*/ 26 h 26"/>
                <a:gd name="T4" fmla="*/ 12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6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6" y="26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35" name="Freeform 433"/>
            <p:cNvSpPr>
              <a:spLocks/>
            </p:cNvSpPr>
            <p:nvPr/>
          </p:nvSpPr>
          <p:spPr bwMode="auto">
            <a:xfrm>
              <a:off x="4046" y="2979"/>
              <a:ext cx="13" cy="14"/>
            </a:xfrm>
            <a:custGeom>
              <a:avLst/>
              <a:gdLst>
                <a:gd name="T0" fmla="*/ 6 w 11"/>
                <a:gd name="T1" fmla="*/ 13 h 13"/>
                <a:gd name="T2" fmla="*/ 11 w 11"/>
                <a:gd name="T3" fmla="*/ 13 h 13"/>
                <a:gd name="T4" fmla="*/ 11 w 11"/>
                <a:gd name="T5" fmla="*/ 0 h 13"/>
                <a:gd name="T6" fmla="*/ 0 w 11"/>
                <a:gd name="T7" fmla="*/ 0 h 13"/>
                <a:gd name="T8" fmla="*/ 0 w 11"/>
                <a:gd name="T9" fmla="*/ 13 h 13"/>
                <a:gd name="T10" fmla="*/ 6 w 11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6" y="13"/>
                  </a:moveTo>
                  <a:lnTo>
                    <a:pt x="11" y="13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36" name="Freeform 434"/>
            <p:cNvSpPr>
              <a:spLocks/>
            </p:cNvSpPr>
            <p:nvPr/>
          </p:nvSpPr>
          <p:spPr bwMode="auto">
            <a:xfrm>
              <a:off x="4175" y="2979"/>
              <a:ext cx="14" cy="28"/>
            </a:xfrm>
            <a:custGeom>
              <a:avLst/>
              <a:gdLst>
                <a:gd name="T0" fmla="*/ 5 w 12"/>
                <a:gd name="T1" fmla="*/ 26 h 26"/>
                <a:gd name="T2" fmla="*/ 12 w 12"/>
                <a:gd name="T3" fmla="*/ 26 h 26"/>
                <a:gd name="T4" fmla="*/ 11 w 12"/>
                <a:gd name="T5" fmla="*/ 0 h 26"/>
                <a:gd name="T6" fmla="*/ 0 w 12"/>
                <a:gd name="T7" fmla="*/ 0 h 26"/>
                <a:gd name="T8" fmla="*/ 0 w 12"/>
                <a:gd name="T9" fmla="*/ 26 h 26"/>
                <a:gd name="T10" fmla="*/ 5 w 12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">
                  <a:moveTo>
                    <a:pt x="5" y="26"/>
                  </a:moveTo>
                  <a:lnTo>
                    <a:pt x="12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37" name="Freeform 435"/>
            <p:cNvSpPr>
              <a:spLocks/>
            </p:cNvSpPr>
            <p:nvPr/>
          </p:nvSpPr>
          <p:spPr bwMode="auto">
            <a:xfrm>
              <a:off x="4302" y="2979"/>
              <a:ext cx="14" cy="14"/>
            </a:xfrm>
            <a:custGeom>
              <a:avLst/>
              <a:gdLst>
                <a:gd name="T0" fmla="*/ 7 w 12"/>
                <a:gd name="T1" fmla="*/ 13 h 13"/>
                <a:gd name="T2" fmla="*/ 12 w 12"/>
                <a:gd name="T3" fmla="*/ 13 h 13"/>
                <a:gd name="T4" fmla="*/ 12 w 12"/>
                <a:gd name="T5" fmla="*/ 0 h 13"/>
                <a:gd name="T6" fmla="*/ 0 w 12"/>
                <a:gd name="T7" fmla="*/ 0 h 13"/>
                <a:gd name="T8" fmla="*/ 0 w 12"/>
                <a:gd name="T9" fmla="*/ 13 h 13"/>
                <a:gd name="T10" fmla="*/ 7 w 12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7" y="13"/>
                  </a:moveTo>
                  <a:lnTo>
                    <a:pt x="12" y="13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38" name="Freeform 436"/>
            <p:cNvSpPr>
              <a:spLocks/>
            </p:cNvSpPr>
            <p:nvPr/>
          </p:nvSpPr>
          <p:spPr bwMode="auto">
            <a:xfrm>
              <a:off x="4432" y="2979"/>
              <a:ext cx="13" cy="28"/>
            </a:xfrm>
            <a:custGeom>
              <a:avLst/>
              <a:gdLst>
                <a:gd name="T0" fmla="*/ 5 w 11"/>
                <a:gd name="T1" fmla="*/ 26 h 26"/>
                <a:gd name="T2" fmla="*/ 11 w 11"/>
                <a:gd name="T3" fmla="*/ 26 h 26"/>
                <a:gd name="T4" fmla="*/ 11 w 11"/>
                <a:gd name="T5" fmla="*/ 0 h 26"/>
                <a:gd name="T6" fmla="*/ 0 w 11"/>
                <a:gd name="T7" fmla="*/ 0 h 26"/>
                <a:gd name="T8" fmla="*/ 0 w 11"/>
                <a:gd name="T9" fmla="*/ 26 h 26"/>
                <a:gd name="T10" fmla="*/ 5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26"/>
                  </a:moveTo>
                  <a:lnTo>
                    <a:pt x="11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39" name="Freeform 437"/>
            <p:cNvSpPr>
              <a:spLocks/>
            </p:cNvSpPr>
            <p:nvPr/>
          </p:nvSpPr>
          <p:spPr bwMode="auto">
            <a:xfrm>
              <a:off x="4560" y="2979"/>
              <a:ext cx="15" cy="14"/>
            </a:xfrm>
            <a:custGeom>
              <a:avLst/>
              <a:gdLst>
                <a:gd name="T0" fmla="*/ 6 w 13"/>
                <a:gd name="T1" fmla="*/ 13 h 13"/>
                <a:gd name="T2" fmla="*/ 13 w 13"/>
                <a:gd name="T3" fmla="*/ 13 h 13"/>
                <a:gd name="T4" fmla="*/ 13 w 13"/>
                <a:gd name="T5" fmla="*/ 0 h 13"/>
                <a:gd name="T6" fmla="*/ 0 w 13"/>
                <a:gd name="T7" fmla="*/ 0 h 13"/>
                <a:gd name="T8" fmla="*/ 0 w 13"/>
                <a:gd name="T9" fmla="*/ 13 h 13"/>
                <a:gd name="T10" fmla="*/ 6 w 1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40" name="Freeform 438"/>
            <p:cNvSpPr>
              <a:spLocks/>
            </p:cNvSpPr>
            <p:nvPr/>
          </p:nvSpPr>
          <p:spPr bwMode="auto">
            <a:xfrm>
              <a:off x="4689" y="2979"/>
              <a:ext cx="13" cy="28"/>
            </a:xfrm>
            <a:custGeom>
              <a:avLst/>
              <a:gdLst>
                <a:gd name="T0" fmla="*/ 5 w 11"/>
                <a:gd name="T1" fmla="*/ 26 h 26"/>
                <a:gd name="T2" fmla="*/ 11 w 11"/>
                <a:gd name="T3" fmla="*/ 26 h 26"/>
                <a:gd name="T4" fmla="*/ 11 w 11"/>
                <a:gd name="T5" fmla="*/ 0 h 26"/>
                <a:gd name="T6" fmla="*/ 0 w 11"/>
                <a:gd name="T7" fmla="*/ 0 h 26"/>
                <a:gd name="T8" fmla="*/ 0 w 11"/>
                <a:gd name="T9" fmla="*/ 26 h 26"/>
                <a:gd name="T10" fmla="*/ 5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5" y="26"/>
                  </a:moveTo>
                  <a:lnTo>
                    <a:pt x="11" y="2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41" name="Freeform 439"/>
            <p:cNvSpPr>
              <a:spLocks/>
            </p:cNvSpPr>
            <p:nvPr/>
          </p:nvSpPr>
          <p:spPr bwMode="auto">
            <a:xfrm>
              <a:off x="4791" y="3084"/>
              <a:ext cx="34" cy="12"/>
            </a:xfrm>
            <a:custGeom>
              <a:avLst/>
              <a:gdLst>
                <a:gd name="T0" fmla="*/ 0 w 29"/>
                <a:gd name="T1" fmla="*/ 6 h 12"/>
                <a:gd name="T2" fmla="*/ 0 w 29"/>
                <a:gd name="T3" fmla="*/ 12 h 12"/>
                <a:gd name="T4" fmla="*/ 29 w 29"/>
                <a:gd name="T5" fmla="*/ 12 h 12"/>
                <a:gd name="T6" fmla="*/ 29 w 29"/>
                <a:gd name="T7" fmla="*/ 0 h 12"/>
                <a:gd name="T8" fmla="*/ 0 w 29"/>
                <a:gd name="T9" fmla="*/ 0 h 12"/>
                <a:gd name="T10" fmla="*/ 0 w 29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2">
                  <a:moveTo>
                    <a:pt x="0" y="6"/>
                  </a:moveTo>
                  <a:lnTo>
                    <a:pt x="0" y="12"/>
                  </a:lnTo>
                  <a:lnTo>
                    <a:pt x="29" y="12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42" name="Freeform 440"/>
            <p:cNvSpPr>
              <a:spLocks/>
            </p:cNvSpPr>
            <p:nvPr/>
          </p:nvSpPr>
          <p:spPr bwMode="auto">
            <a:xfrm>
              <a:off x="4808" y="3193"/>
              <a:ext cx="17" cy="11"/>
            </a:xfrm>
            <a:custGeom>
              <a:avLst/>
              <a:gdLst>
                <a:gd name="T0" fmla="*/ 0 w 14"/>
                <a:gd name="T1" fmla="*/ 5 h 10"/>
                <a:gd name="T2" fmla="*/ 0 w 14"/>
                <a:gd name="T3" fmla="*/ 10 h 10"/>
                <a:gd name="T4" fmla="*/ 14 w 14"/>
                <a:gd name="T5" fmla="*/ 10 h 10"/>
                <a:gd name="T6" fmla="*/ 14 w 14"/>
                <a:gd name="T7" fmla="*/ 0 h 10"/>
                <a:gd name="T8" fmla="*/ 0 w 14"/>
                <a:gd name="T9" fmla="*/ 0 h 10"/>
                <a:gd name="T10" fmla="*/ 0 w 14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0" y="5"/>
                  </a:moveTo>
                  <a:lnTo>
                    <a:pt x="0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43" name="Freeform 441"/>
            <p:cNvSpPr>
              <a:spLocks/>
            </p:cNvSpPr>
            <p:nvPr/>
          </p:nvSpPr>
          <p:spPr bwMode="auto">
            <a:xfrm>
              <a:off x="4791" y="3304"/>
              <a:ext cx="34" cy="10"/>
            </a:xfrm>
            <a:custGeom>
              <a:avLst/>
              <a:gdLst>
                <a:gd name="T0" fmla="*/ 0 w 29"/>
                <a:gd name="T1" fmla="*/ 5 h 10"/>
                <a:gd name="T2" fmla="*/ 0 w 29"/>
                <a:gd name="T3" fmla="*/ 10 h 10"/>
                <a:gd name="T4" fmla="*/ 29 w 29"/>
                <a:gd name="T5" fmla="*/ 10 h 10"/>
                <a:gd name="T6" fmla="*/ 29 w 29"/>
                <a:gd name="T7" fmla="*/ 0 h 10"/>
                <a:gd name="T8" fmla="*/ 0 w 29"/>
                <a:gd name="T9" fmla="*/ 0 h 10"/>
                <a:gd name="T10" fmla="*/ 0 w 29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0">
                  <a:moveTo>
                    <a:pt x="0" y="5"/>
                  </a:moveTo>
                  <a:lnTo>
                    <a:pt x="0" y="1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44" name="Freeform 442"/>
            <p:cNvSpPr>
              <a:spLocks/>
            </p:cNvSpPr>
            <p:nvPr/>
          </p:nvSpPr>
          <p:spPr bwMode="auto">
            <a:xfrm>
              <a:off x="4808" y="3415"/>
              <a:ext cx="17" cy="11"/>
            </a:xfrm>
            <a:custGeom>
              <a:avLst/>
              <a:gdLst>
                <a:gd name="T0" fmla="*/ 0 w 14"/>
                <a:gd name="T1" fmla="*/ 5 h 11"/>
                <a:gd name="T2" fmla="*/ 0 w 14"/>
                <a:gd name="T3" fmla="*/ 11 h 11"/>
                <a:gd name="T4" fmla="*/ 14 w 14"/>
                <a:gd name="T5" fmla="*/ 11 h 11"/>
                <a:gd name="T6" fmla="*/ 14 w 14"/>
                <a:gd name="T7" fmla="*/ 0 h 11"/>
                <a:gd name="T8" fmla="*/ 0 w 14"/>
                <a:gd name="T9" fmla="*/ 0 h 11"/>
                <a:gd name="T10" fmla="*/ 0 w 14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1">
                  <a:moveTo>
                    <a:pt x="0" y="5"/>
                  </a:moveTo>
                  <a:lnTo>
                    <a:pt x="0" y="11"/>
                  </a:lnTo>
                  <a:lnTo>
                    <a:pt x="14" y="11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45" name="Freeform 443"/>
            <p:cNvSpPr>
              <a:spLocks/>
            </p:cNvSpPr>
            <p:nvPr/>
          </p:nvSpPr>
          <p:spPr bwMode="auto">
            <a:xfrm>
              <a:off x="4791" y="3523"/>
              <a:ext cx="34" cy="12"/>
            </a:xfrm>
            <a:custGeom>
              <a:avLst/>
              <a:gdLst>
                <a:gd name="T0" fmla="*/ 0 w 29"/>
                <a:gd name="T1" fmla="*/ 5 h 11"/>
                <a:gd name="T2" fmla="*/ 0 w 29"/>
                <a:gd name="T3" fmla="*/ 11 h 11"/>
                <a:gd name="T4" fmla="*/ 29 w 29"/>
                <a:gd name="T5" fmla="*/ 11 h 11"/>
                <a:gd name="T6" fmla="*/ 29 w 29"/>
                <a:gd name="T7" fmla="*/ 0 h 11"/>
                <a:gd name="T8" fmla="*/ 0 w 29"/>
                <a:gd name="T9" fmla="*/ 0 h 11"/>
                <a:gd name="T10" fmla="*/ 0 w 29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1">
                  <a:moveTo>
                    <a:pt x="0" y="5"/>
                  </a:moveTo>
                  <a:lnTo>
                    <a:pt x="0" y="11"/>
                  </a:lnTo>
                  <a:lnTo>
                    <a:pt x="29" y="1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46" name="Freeform 444"/>
            <p:cNvSpPr>
              <a:spLocks/>
            </p:cNvSpPr>
            <p:nvPr/>
          </p:nvSpPr>
          <p:spPr bwMode="auto">
            <a:xfrm>
              <a:off x="4808" y="3634"/>
              <a:ext cx="17" cy="10"/>
            </a:xfrm>
            <a:custGeom>
              <a:avLst/>
              <a:gdLst>
                <a:gd name="T0" fmla="*/ 0 w 14"/>
                <a:gd name="T1" fmla="*/ 5 h 10"/>
                <a:gd name="T2" fmla="*/ 0 w 14"/>
                <a:gd name="T3" fmla="*/ 10 h 10"/>
                <a:gd name="T4" fmla="*/ 14 w 14"/>
                <a:gd name="T5" fmla="*/ 10 h 10"/>
                <a:gd name="T6" fmla="*/ 14 w 14"/>
                <a:gd name="T7" fmla="*/ 0 h 10"/>
                <a:gd name="T8" fmla="*/ 0 w 14"/>
                <a:gd name="T9" fmla="*/ 0 h 10"/>
                <a:gd name="T10" fmla="*/ 0 w 14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0" y="5"/>
                  </a:moveTo>
                  <a:lnTo>
                    <a:pt x="0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47" name="Rectangle 445"/>
            <p:cNvSpPr>
              <a:spLocks noChangeArrowheads="1"/>
            </p:cNvSpPr>
            <p:nvPr/>
          </p:nvSpPr>
          <p:spPr bwMode="auto">
            <a:xfrm>
              <a:off x="4117" y="3255"/>
              <a:ext cx="127" cy="109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48" name="Rectangle 446"/>
            <p:cNvSpPr>
              <a:spLocks noChangeArrowheads="1"/>
            </p:cNvSpPr>
            <p:nvPr/>
          </p:nvSpPr>
          <p:spPr bwMode="auto">
            <a:xfrm>
              <a:off x="4117" y="3255"/>
              <a:ext cx="127" cy="109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49" name="Freeform 447"/>
            <p:cNvSpPr>
              <a:spLocks noEditPoints="1"/>
            </p:cNvSpPr>
            <p:nvPr/>
          </p:nvSpPr>
          <p:spPr bwMode="auto">
            <a:xfrm>
              <a:off x="3619" y="3776"/>
              <a:ext cx="45" cy="55"/>
            </a:xfrm>
            <a:custGeom>
              <a:avLst/>
              <a:gdLst>
                <a:gd name="T0" fmla="*/ 25 w 39"/>
                <a:gd name="T1" fmla="*/ 0 h 53"/>
                <a:gd name="T2" fmla="*/ 0 w 39"/>
                <a:gd name="T3" fmla="*/ 34 h 53"/>
                <a:gd name="T4" fmla="*/ 0 w 39"/>
                <a:gd name="T5" fmla="*/ 41 h 53"/>
                <a:gd name="T6" fmla="*/ 23 w 39"/>
                <a:gd name="T7" fmla="*/ 41 h 53"/>
                <a:gd name="T8" fmla="*/ 23 w 39"/>
                <a:gd name="T9" fmla="*/ 53 h 53"/>
                <a:gd name="T10" fmla="*/ 30 w 39"/>
                <a:gd name="T11" fmla="*/ 53 h 53"/>
                <a:gd name="T12" fmla="*/ 30 w 39"/>
                <a:gd name="T13" fmla="*/ 41 h 53"/>
                <a:gd name="T14" fmla="*/ 39 w 39"/>
                <a:gd name="T15" fmla="*/ 41 h 53"/>
                <a:gd name="T16" fmla="*/ 39 w 39"/>
                <a:gd name="T17" fmla="*/ 34 h 53"/>
                <a:gd name="T18" fmla="*/ 30 w 39"/>
                <a:gd name="T19" fmla="*/ 34 h 53"/>
                <a:gd name="T20" fmla="*/ 30 w 39"/>
                <a:gd name="T21" fmla="*/ 0 h 53"/>
                <a:gd name="T22" fmla="*/ 25 w 39"/>
                <a:gd name="T23" fmla="*/ 0 h 53"/>
                <a:gd name="T24" fmla="*/ 23 w 39"/>
                <a:gd name="T25" fmla="*/ 11 h 53"/>
                <a:gd name="T26" fmla="*/ 23 w 39"/>
                <a:gd name="T27" fmla="*/ 34 h 53"/>
                <a:gd name="T28" fmla="*/ 5 w 39"/>
                <a:gd name="T29" fmla="*/ 34 h 53"/>
                <a:gd name="T30" fmla="*/ 23 w 39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3" y="41"/>
                  </a:lnTo>
                  <a:lnTo>
                    <a:pt x="23" y="53"/>
                  </a:lnTo>
                  <a:lnTo>
                    <a:pt x="30" y="53"/>
                  </a:lnTo>
                  <a:lnTo>
                    <a:pt x="30" y="41"/>
                  </a:lnTo>
                  <a:lnTo>
                    <a:pt x="39" y="41"/>
                  </a:lnTo>
                  <a:lnTo>
                    <a:pt x="39" y="34"/>
                  </a:lnTo>
                  <a:lnTo>
                    <a:pt x="30" y="34"/>
                  </a:lnTo>
                  <a:lnTo>
                    <a:pt x="30" y="0"/>
                  </a:lnTo>
                  <a:lnTo>
                    <a:pt x="25" y="0"/>
                  </a:lnTo>
                  <a:close/>
                  <a:moveTo>
                    <a:pt x="23" y="11"/>
                  </a:moveTo>
                  <a:lnTo>
                    <a:pt x="23" y="34"/>
                  </a:lnTo>
                  <a:lnTo>
                    <a:pt x="5" y="34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50" name="Freeform 448"/>
            <p:cNvSpPr>
              <a:spLocks noEditPoints="1"/>
            </p:cNvSpPr>
            <p:nvPr/>
          </p:nvSpPr>
          <p:spPr bwMode="auto">
            <a:xfrm>
              <a:off x="3670" y="3776"/>
              <a:ext cx="43" cy="56"/>
            </a:xfrm>
            <a:custGeom>
              <a:avLst/>
              <a:gdLst>
                <a:gd name="T0" fmla="*/ 35 w 37"/>
                <a:gd name="T1" fmla="*/ 9 h 54"/>
                <a:gd name="T2" fmla="*/ 32 w 37"/>
                <a:gd name="T3" fmla="*/ 4 h 54"/>
                <a:gd name="T4" fmla="*/ 26 w 37"/>
                <a:gd name="T5" fmla="*/ 1 h 54"/>
                <a:gd name="T6" fmla="*/ 15 w 37"/>
                <a:gd name="T7" fmla="*/ 1 h 54"/>
                <a:gd name="T8" fmla="*/ 8 w 37"/>
                <a:gd name="T9" fmla="*/ 5 h 54"/>
                <a:gd name="T10" fmla="*/ 3 w 37"/>
                <a:gd name="T11" fmla="*/ 12 h 54"/>
                <a:gd name="T12" fmla="*/ 0 w 37"/>
                <a:gd name="T13" fmla="*/ 22 h 54"/>
                <a:gd name="T14" fmla="*/ 0 w 37"/>
                <a:gd name="T15" fmla="*/ 34 h 54"/>
                <a:gd name="T16" fmla="*/ 3 w 37"/>
                <a:gd name="T17" fmla="*/ 45 h 54"/>
                <a:gd name="T18" fmla="*/ 8 w 37"/>
                <a:gd name="T19" fmla="*/ 50 h 54"/>
                <a:gd name="T20" fmla="*/ 14 w 37"/>
                <a:gd name="T21" fmla="*/ 54 h 54"/>
                <a:gd name="T22" fmla="*/ 24 w 37"/>
                <a:gd name="T23" fmla="*/ 54 h 54"/>
                <a:gd name="T24" fmla="*/ 29 w 37"/>
                <a:gd name="T25" fmla="*/ 51 h 54"/>
                <a:gd name="T26" fmla="*/ 35 w 37"/>
                <a:gd name="T27" fmla="*/ 46 h 54"/>
                <a:gd name="T28" fmla="*/ 37 w 37"/>
                <a:gd name="T29" fmla="*/ 41 h 54"/>
                <a:gd name="T30" fmla="*/ 37 w 37"/>
                <a:gd name="T31" fmla="*/ 32 h 54"/>
                <a:gd name="T32" fmla="*/ 33 w 37"/>
                <a:gd name="T33" fmla="*/ 24 h 54"/>
                <a:gd name="T34" fmla="*/ 25 w 37"/>
                <a:gd name="T35" fmla="*/ 20 h 54"/>
                <a:gd name="T36" fmla="*/ 17 w 37"/>
                <a:gd name="T37" fmla="*/ 20 h 54"/>
                <a:gd name="T38" fmla="*/ 10 w 37"/>
                <a:gd name="T39" fmla="*/ 24 h 54"/>
                <a:gd name="T40" fmla="*/ 7 w 37"/>
                <a:gd name="T41" fmla="*/ 25 h 54"/>
                <a:gd name="T42" fmla="*/ 11 w 37"/>
                <a:gd name="T43" fmla="*/ 12 h 54"/>
                <a:gd name="T44" fmla="*/ 15 w 37"/>
                <a:gd name="T45" fmla="*/ 8 h 54"/>
                <a:gd name="T46" fmla="*/ 21 w 37"/>
                <a:gd name="T47" fmla="*/ 7 h 54"/>
                <a:gd name="T48" fmla="*/ 26 w 37"/>
                <a:gd name="T49" fmla="*/ 9 h 54"/>
                <a:gd name="T50" fmla="*/ 29 w 37"/>
                <a:gd name="T51" fmla="*/ 15 h 54"/>
                <a:gd name="T52" fmla="*/ 19 w 37"/>
                <a:gd name="T53" fmla="*/ 26 h 54"/>
                <a:gd name="T54" fmla="*/ 28 w 37"/>
                <a:gd name="T55" fmla="*/ 29 h 54"/>
                <a:gd name="T56" fmla="*/ 30 w 37"/>
                <a:gd name="T57" fmla="*/ 37 h 54"/>
                <a:gd name="T58" fmla="*/ 28 w 37"/>
                <a:gd name="T59" fmla="*/ 46 h 54"/>
                <a:gd name="T60" fmla="*/ 19 w 37"/>
                <a:gd name="T61" fmla="*/ 49 h 54"/>
                <a:gd name="T62" fmla="*/ 11 w 37"/>
                <a:gd name="T63" fmla="*/ 46 h 54"/>
                <a:gd name="T64" fmla="*/ 8 w 37"/>
                <a:gd name="T65" fmla="*/ 37 h 54"/>
                <a:gd name="T66" fmla="*/ 11 w 37"/>
                <a:gd name="T67" fmla="*/ 29 h 54"/>
                <a:gd name="T68" fmla="*/ 19 w 37"/>
                <a:gd name="T69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54">
                  <a:moveTo>
                    <a:pt x="36" y="15"/>
                  </a:moveTo>
                  <a:lnTo>
                    <a:pt x="35" y="9"/>
                  </a:lnTo>
                  <a:lnTo>
                    <a:pt x="33" y="7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3" y="3"/>
                  </a:lnTo>
                  <a:lnTo>
                    <a:pt x="8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40"/>
                  </a:lnTo>
                  <a:lnTo>
                    <a:pt x="3" y="45"/>
                  </a:lnTo>
                  <a:lnTo>
                    <a:pt x="4" y="47"/>
                  </a:lnTo>
                  <a:lnTo>
                    <a:pt x="8" y="50"/>
                  </a:lnTo>
                  <a:lnTo>
                    <a:pt x="11" y="53"/>
                  </a:lnTo>
                  <a:lnTo>
                    <a:pt x="14" y="54"/>
                  </a:lnTo>
                  <a:lnTo>
                    <a:pt x="19" y="54"/>
                  </a:lnTo>
                  <a:lnTo>
                    <a:pt x="24" y="54"/>
                  </a:lnTo>
                  <a:lnTo>
                    <a:pt x="26" y="54"/>
                  </a:lnTo>
                  <a:lnTo>
                    <a:pt x="29" y="51"/>
                  </a:lnTo>
                  <a:lnTo>
                    <a:pt x="32" y="50"/>
                  </a:lnTo>
                  <a:lnTo>
                    <a:pt x="35" y="46"/>
                  </a:lnTo>
                  <a:lnTo>
                    <a:pt x="36" y="43"/>
                  </a:lnTo>
                  <a:lnTo>
                    <a:pt x="37" y="41"/>
                  </a:lnTo>
                  <a:lnTo>
                    <a:pt x="37" y="37"/>
                  </a:lnTo>
                  <a:lnTo>
                    <a:pt x="37" y="32"/>
                  </a:lnTo>
                  <a:lnTo>
                    <a:pt x="36" y="28"/>
                  </a:lnTo>
                  <a:lnTo>
                    <a:pt x="33" y="24"/>
                  </a:lnTo>
                  <a:lnTo>
                    <a:pt x="29" y="22"/>
                  </a:lnTo>
                  <a:lnTo>
                    <a:pt x="25" y="20"/>
                  </a:lnTo>
                  <a:lnTo>
                    <a:pt x="21" y="20"/>
                  </a:lnTo>
                  <a:lnTo>
                    <a:pt x="17" y="20"/>
                  </a:lnTo>
                  <a:lnTo>
                    <a:pt x="13" y="21"/>
                  </a:lnTo>
                  <a:lnTo>
                    <a:pt x="10" y="24"/>
                  </a:lnTo>
                  <a:lnTo>
                    <a:pt x="7" y="26"/>
                  </a:lnTo>
                  <a:lnTo>
                    <a:pt x="7" y="25"/>
                  </a:lnTo>
                  <a:lnTo>
                    <a:pt x="8" y="19"/>
                  </a:lnTo>
                  <a:lnTo>
                    <a:pt x="11" y="12"/>
                  </a:lnTo>
                  <a:lnTo>
                    <a:pt x="13" y="11"/>
                  </a:lnTo>
                  <a:lnTo>
                    <a:pt x="15" y="8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4" y="7"/>
                  </a:lnTo>
                  <a:lnTo>
                    <a:pt x="26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36" y="15"/>
                  </a:lnTo>
                  <a:close/>
                  <a:moveTo>
                    <a:pt x="19" y="26"/>
                  </a:moveTo>
                  <a:lnTo>
                    <a:pt x="24" y="26"/>
                  </a:lnTo>
                  <a:lnTo>
                    <a:pt x="28" y="29"/>
                  </a:lnTo>
                  <a:lnTo>
                    <a:pt x="29" y="32"/>
                  </a:lnTo>
                  <a:lnTo>
                    <a:pt x="30" y="37"/>
                  </a:lnTo>
                  <a:lnTo>
                    <a:pt x="29" y="42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19" y="49"/>
                  </a:lnTo>
                  <a:lnTo>
                    <a:pt x="15" y="47"/>
                  </a:lnTo>
                  <a:lnTo>
                    <a:pt x="11" y="46"/>
                  </a:lnTo>
                  <a:lnTo>
                    <a:pt x="8" y="42"/>
                  </a:lnTo>
                  <a:lnTo>
                    <a:pt x="8" y="37"/>
                  </a:lnTo>
                  <a:lnTo>
                    <a:pt x="8" y="33"/>
                  </a:lnTo>
                  <a:lnTo>
                    <a:pt x="11" y="29"/>
                  </a:lnTo>
                  <a:lnTo>
                    <a:pt x="15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51" name="Freeform 449"/>
            <p:cNvSpPr>
              <a:spLocks noEditPoints="1"/>
            </p:cNvSpPr>
            <p:nvPr/>
          </p:nvSpPr>
          <p:spPr bwMode="auto">
            <a:xfrm>
              <a:off x="3875" y="3776"/>
              <a:ext cx="47" cy="55"/>
            </a:xfrm>
            <a:custGeom>
              <a:avLst/>
              <a:gdLst>
                <a:gd name="T0" fmla="*/ 26 w 40"/>
                <a:gd name="T1" fmla="*/ 0 h 53"/>
                <a:gd name="T2" fmla="*/ 0 w 40"/>
                <a:gd name="T3" fmla="*/ 34 h 53"/>
                <a:gd name="T4" fmla="*/ 0 w 40"/>
                <a:gd name="T5" fmla="*/ 41 h 53"/>
                <a:gd name="T6" fmla="*/ 25 w 40"/>
                <a:gd name="T7" fmla="*/ 41 h 53"/>
                <a:gd name="T8" fmla="*/ 25 w 40"/>
                <a:gd name="T9" fmla="*/ 53 h 53"/>
                <a:gd name="T10" fmla="*/ 31 w 40"/>
                <a:gd name="T11" fmla="*/ 53 h 53"/>
                <a:gd name="T12" fmla="*/ 31 w 40"/>
                <a:gd name="T13" fmla="*/ 41 h 53"/>
                <a:gd name="T14" fmla="*/ 40 w 40"/>
                <a:gd name="T15" fmla="*/ 41 h 53"/>
                <a:gd name="T16" fmla="*/ 40 w 40"/>
                <a:gd name="T17" fmla="*/ 34 h 53"/>
                <a:gd name="T18" fmla="*/ 31 w 40"/>
                <a:gd name="T19" fmla="*/ 34 h 53"/>
                <a:gd name="T20" fmla="*/ 31 w 40"/>
                <a:gd name="T21" fmla="*/ 0 h 53"/>
                <a:gd name="T22" fmla="*/ 26 w 40"/>
                <a:gd name="T23" fmla="*/ 0 h 53"/>
                <a:gd name="T24" fmla="*/ 25 w 40"/>
                <a:gd name="T25" fmla="*/ 11 h 53"/>
                <a:gd name="T26" fmla="*/ 25 w 40"/>
                <a:gd name="T27" fmla="*/ 34 h 53"/>
                <a:gd name="T28" fmla="*/ 7 w 40"/>
                <a:gd name="T29" fmla="*/ 34 h 53"/>
                <a:gd name="T30" fmla="*/ 25 w 40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3">
                  <a:moveTo>
                    <a:pt x="26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5" y="41"/>
                  </a:lnTo>
                  <a:lnTo>
                    <a:pt x="25" y="53"/>
                  </a:lnTo>
                  <a:lnTo>
                    <a:pt x="31" y="53"/>
                  </a:lnTo>
                  <a:lnTo>
                    <a:pt x="31" y="41"/>
                  </a:lnTo>
                  <a:lnTo>
                    <a:pt x="40" y="41"/>
                  </a:lnTo>
                  <a:lnTo>
                    <a:pt x="40" y="34"/>
                  </a:lnTo>
                  <a:lnTo>
                    <a:pt x="31" y="34"/>
                  </a:lnTo>
                  <a:lnTo>
                    <a:pt x="31" y="0"/>
                  </a:lnTo>
                  <a:lnTo>
                    <a:pt x="26" y="0"/>
                  </a:lnTo>
                  <a:close/>
                  <a:moveTo>
                    <a:pt x="25" y="11"/>
                  </a:moveTo>
                  <a:lnTo>
                    <a:pt x="25" y="34"/>
                  </a:lnTo>
                  <a:lnTo>
                    <a:pt x="7" y="34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52" name="Freeform 450"/>
            <p:cNvSpPr>
              <a:spLocks noEditPoints="1"/>
            </p:cNvSpPr>
            <p:nvPr/>
          </p:nvSpPr>
          <p:spPr bwMode="auto">
            <a:xfrm>
              <a:off x="3926" y="3776"/>
              <a:ext cx="45" cy="56"/>
            </a:xfrm>
            <a:custGeom>
              <a:avLst/>
              <a:gdLst>
                <a:gd name="T0" fmla="*/ 33 w 38"/>
                <a:gd name="T1" fmla="*/ 24 h 54"/>
                <a:gd name="T2" fmla="*/ 36 w 38"/>
                <a:gd name="T3" fmla="*/ 19 h 54"/>
                <a:gd name="T4" fmla="*/ 36 w 38"/>
                <a:gd name="T5" fmla="*/ 12 h 54"/>
                <a:gd name="T6" fmla="*/ 33 w 38"/>
                <a:gd name="T7" fmla="*/ 7 h 54"/>
                <a:gd name="T8" fmla="*/ 29 w 38"/>
                <a:gd name="T9" fmla="*/ 3 h 54"/>
                <a:gd name="T10" fmla="*/ 19 w 38"/>
                <a:gd name="T11" fmla="*/ 0 h 54"/>
                <a:gd name="T12" fmla="*/ 12 w 38"/>
                <a:gd name="T13" fmla="*/ 1 h 54"/>
                <a:gd name="T14" fmla="*/ 7 w 38"/>
                <a:gd name="T15" fmla="*/ 5 h 54"/>
                <a:gd name="T16" fmla="*/ 4 w 38"/>
                <a:gd name="T17" fmla="*/ 9 h 54"/>
                <a:gd name="T18" fmla="*/ 3 w 38"/>
                <a:gd name="T19" fmla="*/ 15 h 54"/>
                <a:gd name="T20" fmla="*/ 4 w 38"/>
                <a:gd name="T21" fmla="*/ 21 h 54"/>
                <a:gd name="T22" fmla="*/ 10 w 38"/>
                <a:gd name="T23" fmla="*/ 25 h 54"/>
                <a:gd name="T24" fmla="*/ 3 w 38"/>
                <a:gd name="T25" fmla="*/ 30 h 54"/>
                <a:gd name="T26" fmla="*/ 0 w 38"/>
                <a:gd name="T27" fmla="*/ 38 h 54"/>
                <a:gd name="T28" fmla="*/ 3 w 38"/>
                <a:gd name="T29" fmla="*/ 45 h 54"/>
                <a:gd name="T30" fmla="*/ 5 w 38"/>
                <a:gd name="T31" fmla="*/ 50 h 54"/>
                <a:gd name="T32" fmla="*/ 12 w 38"/>
                <a:gd name="T33" fmla="*/ 54 h 54"/>
                <a:gd name="T34" fmla="*/ 19 w 38"/>
                <a:gd name="T35" fmla="*/ 54 h 54"/>
                <a:gd name="T36" fmla="*/ 27 w 38"/>
                <a:gd name="T37" fmla="*/ 54 h 54"/>
                <a:gd name="T38" fmla="*/ 33 w 38"/>
                <a:gd name="T39" fmla="*/ 50 h 54"/>
                <a:gd name="T40" fmla="*/ 37 w 38"/>
                <a:gd name="T41" fmla="*/ 45 h 54"/>
                <a:gd name="T42" fmla="*/ 38 w 38"/>
                <a:gd name="T43" fmla="*/ 38 h 54"/>
                <a:gd name="T44" fmla="*/ 36 w 38"/>
                <a:gd name="T45" fmla="*/ 30 h 54"/>
                <a:gd name="T46" fmla="*/ 29 w 38"/>
                <a:gd name="T47" fmla="*/ 25 h 54"/>
                <a:gd name="T48" fmla="*/ 19 w 38"/>
                <a:gd name="T49" fmla="*/ 7 h 54"/>
                <a:gd name="T50" fmla="*/ 26 w 38"/>
                <a:gd name="T51" fmla="*/ 9 h 54"/>
                <a:gd name="T52" fmla="*/ 29 w 38"/>
                <a:gd name="T53" fmla="*/ 15 h 54"/>
                <a:gd name="T54" fmla="*/ 26 w 38"/>
                <a:gd name="T55" fmla="*/ 21 h 54"/>
                <a:gd name="T56" fmla="*/ 19 w 38"/>
                <a:gd name="T57" fmla="*/ 22 h 54"/>
                <a:gd name="T58" fmla="*/ 12 w 38"/>
                <a:gd name="T59" fmla="*/ 21 h 54"/>
                <a:gd name="T60" fmla="*/ 10 w 38"/>
                <a:gd name="T61" fmla="*/ 15 h 54"/>
                <a:gd name="T62" fmla="*/ 12 w 38"/>
                <a:gd name="T63" fmla="*/ 9 h 54"/>
                <a:gd name="T64" fmla="*/ 18 w 38"/>
                <a:gd name="T65" fmla="*/ 7 h 54"/>
                <a:gd name="T66" fmla="*/ 19 w 38"/>
                <a:gd name="T67" fmla="*/ 29 h 54"/>
                <a:gd name="T68" fmla="*/ 27 w 38"/>
                <a:gd name="T69" fmla="*/ 32 h 54"/>
                <a:gd name="T70" fmla="*/ 30 w 38"/>
                <a:gd name="T71" fmla="*/ 40 h 54"/>
                <a:gd name="T72" fmla="*/ 27 w 38"/>
                <a:gd name="T73" fmla="*/ 46 h 54"/>
                <a:gd name="T74" fmla="*/ 19 w 38"/>
                <a:gd name="T75" fmla="*/ 49 h 54"/>
                <a:gd name="T76" fmla="*/ 11 w 38"/>
                <a:gd name="T77" fmla="*/ 46 h 54"/>
                <a:gd name="T78" fmla="*/ 8 w 38"/>
                <a:gd name="T79" fmla="*/ 38 h 54"/>
                <a:gd name="T80" fmla="*/ 11 w 38"/>
                <a:gd name="T81" fmla="*/ 32 h 54"/>
                <a:gd name="T82" fmla="*/ 18 w 38"/>
                <a:gd name="T83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" h="54">
                  <a:moveTo>
                    <a:pt x="29" y="25"/>
                  </a:moveTo>
                  <a:lnTo>
                    <a:pt x="33" y="24"/>
                  </a:lnTo>
                  <a:lnTo>
                    <a:pt x="34" y="21"/>
                  </a:lnTo>
                  <a:lnTo>
                    <a:pt x="36" y="19"/>
                  </a:lnTo>
                  <a:lnTo>
                    <a:pt x="36" y="15"/>
                  </a:lnTo>
                  <a:lnTo>
                    <a:pt x="36" y="12"/>
                  </a:lnTo>
                  <a:lnTo>
                    <a:pt x="34" y="9"/>
                  </a:lnTo>
                  <a:lnTo>
                    <a:pt x="33" y="7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2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5" y="7"/>
                  </a:lnTo>
                  <a:lnTo>
                    <a:pt x="4" y="9"/>
                  </a:lnTo>
                  <a:lnTo>
                    <a:pt x="3" y="12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0" y="25"/>
                  </a:lnTo>
                  <a:lnTo>
                    <a:pt x="5" y="28"/>
                  </a:lnTo>
                  <a:lnTo>
                    <a:pt x="3" y="30"/>
                  </a:lnTo>
                  <a:lnTo>
                    <a:pt x="1" y="34"/>
                  </a:lnTo>
                  <a:lnTo>
                    <a:pt x="0" y="38"/>
                  </a:lnTo>
                  <a:lnTo>
                    <a:pt x="1" y="42"/>
                  </a:lnTo>
                  <a:lnTo>
                    <a:pt x="3" y="45"/>
                  </a:lnTo>
                  <a:lnTo>
                    <a:pt x="4" y="47"/>
                  </a:lnTo>
                  <a:lnTo>
                    <a:pt x="5" y="50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7" y="54"/>
                  </a:lnTo>
                  <a:lnTo>
                    <a:pt x="30" y="51"/>
                  </a:lnTo>
                  <a:lnTo>
                    <a:pt x="33" y="50"/>
                  </a:lnTo>
                  <a:lnTo>
                    <a:pt x="36" y="47"/>
                  </a:lnTo>
                  <a:lnTo>
                    <a:pt x="37" y="45"/>
                  </a:lnTo>
                  <a:lnTo>
                    <a:pt x="37" y="42"/>
                  </a:lnTo>
                  <a:lnTo>
                    <a:pt x="38" y="38"/>
                  </a:lnTo>
                  <a:lnTo>
                    <a:pt x="37" y="34"/>
                  </a:lnTo>
                  <a:lnTo>
                    <a:pt x="36" y="30"/>
                  </a:lnTo>
                  <a:lnTo>
                    <a:pt x="33" y="28"/>
                  </a:lnTo>
                  <a:lnTo>
                    <a:pt x="29" y="25"/>
                  </a:lnTo>
                  <a:close/>
                  <a:moveTo>
                    <a:pt x="18" y="7"/>
                  </a:moveTo>
                  <a:lnTo>
                    <a:pt x="19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9" y="19"/>
                  </a:lnTo>
                  <a:lnTo>
                    <a:pt x="26" y="21"/>
                  </a:lnTo>
                  <a:lnTo>
                    <a:pt x="23" y="22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2" y="21"/>
                  </a:lnTo>
                  <a:lnTo>
                    <a:pt x="11" y="19"/>
                  </a:lnTo>
                  <a:lnTo>
                    <a:pt x="10" y="15"/>
                  </a:lnTo>
                  <a:lnTo>
                    <a:pt x="11" y="12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8" y="7"/>
                  </a:lnTo>
                  <a:close/>
                  <a:moveTo>
                    <a:pt x="18" y="29"/>
                  </a:moveTo>
                  <a:lnTo>
                    <a:pt x="19" y="29"/>
                  </a:lnTo>
                  <a:lnTo>
                    <a:pt x="25" y="29"/>
                  </a:lnTo>
                  <a:lnTo>
                    <a:pt x="27" y="32"/>
                  </a:lnTo>
                  <a:lnTo>
                    <a:pt x="30" y="34"/>
                  </a:lnTo>
                  <a:lnTo>
                    <a:pt x="30" y="40"/>
                  </a:lnTo>
                  <a:lnTo>
                    <a:pt x="30" y="43"/>
                  </a:lnTo>
                  <a:lnTo>
                    <a:pt x="27" y="46"/>
                  </a:lnTo>
                  <a:lnTo>
                    <a:pt x="25" y="47"/>
                  </a:lnTo>
                  <a:lnTo>
                    <a:pt x="19" y="49"/>
                  </a:lnTo>
                  <a:lnTo>
                    <a:pt x="15" y="47"/>
                  </a:lnTo>
                  <a:lnTo>
                    <a:pt x="11" y="46"/>
                  </a:lnTo>
                  <a:lnTo>
                    <a:pt x="8" y="42"/>
                  </a:lnTo>
                  <a:lnTo>
                    <a:pt x="8" y="38"/>
                  </a:lnTo>
                  <a:lnTo>
                    <a:pt x="8" y="34"/>
                  </a:lnTo>
                  <a:lnTo>
                    <a:pt x="11" y="32"/>
                  </a:lnTo>
                  <a:lnTo>
                    <a:pt x="14" y="29"/>
                  </a:lnTo>
                  <a:lnTo>
                    <a:pt x="1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53" name="Freeform 451"/>
            <p:cNvSpPr>
              <a:spLocks/>
            </p:cNvSpPr>
            <p:nvPr/>
          </p:nvSpPr>
          <p:spPr bwMode="auto">
            <a:xfrm>
              <a:off x="4133" y="3777"/>
              <a:ext cx="44" cy="55"/>
            </a:xfrm>
            <a:custGeom>
              <a:avLst/>
              <a:gdLst>
                <a:gd name="T0" fmla="*/ 7 w 38"/>
                <a:gd name="T1" fmla="*/ 0 h 53"/>
                <a:gd name="T2" fmla="*/ 3 w 38"/>
                <a:gd name="T3" fmla="*/ 29 h 53"/>
                <a:gd name="T4" fmla="*/ 8 w 38"/>
                <a:gd name="T5" fmla="*/ 29 h 53"/>
                <a:gd name="T6" fmla="*/ 11 w 38"/>
                <a:gd name="T7" fmla="*/ 27 h 53"/>
                <a:gd name="T8" fmla="*/ 14 w 38"/>
                <a:gd name="T9" fmla="*/ 25 h 53"/>
                <a:gd name="T10" fmla="*/ 16 w 38"/>
                <a:gd name="T11" fmla="*/ 24 h 53"/>
                <a:gd name="T12" fmla="*/ 19 w 38"/>
                <a:gd name="T13" fmla="*/ 24 h 53"/>
                <a:gd name="T14" fmla="*/ 23 w 38"/>
                <a:gd name="T15" fmla="*/ 25 h 53"/>
                <a:gd name="T16" fmla="*/ 27 w 38"/>
                <a:gd name="T17" fmla="*/ 28 h 53"/>
                <a:gd name="T18" fmla="*/ 30 w 38"/>
                <a:gd name="T19" fmla="*/ 31 h 53"/>
                <a:gd name="T20" fmla="*/ 30 w 38"/>
                <a:gd name="T21" fmla="*/ 36 h 53"/>
                <a:gd name="T22" fmla="*/ 30 w 38"/>
                <a:gd name="T23" fmla="*/ 41 h 53"/>
                <a:gd name="T24" fmla="*/ 27 w 38"/>
                <a:gd name="T25" fmla="*/ 45 h 53"/>
                <a:gd name="T26" fmla="*/ 23 w 38"/>
                <a:gd name="T27" fmla="*/ 46 h 53"/>
                <a:gd name="T28" fmla="*/ 19 w 38"/>
                <a:gd name="T29" fmla="*/ 48 h 53"/>
                <a:gd name="T30" fmla="*/ 14 w 38"/>
                <a:gd name="T31" fmla="*/ 48 h 53"/>
                <a:gd name="T32" fmla="*/ 11 w 38"/>
                <a:gd name="T33" fmla="*/ 45 h 53"/>
                <a:gd name="T34" fmla="*/ 9 w 38"/>
                <a:gd name="T35" fmla="*/ 42 h 53"/>
                <a:gd name="T36" fmla="*/ 8 w 38"/>
                <a:gd name="T37" fmla="*/ 39 h 53"/>
                <a:gd name="T38" fmla="*/ 0 w 38"/>
                <a:gd name="T39" fmla="*/ 39 h 53"/>
                <a:gd name="T40" fmla="*/ 1 w 38"/>
                <a:gd name="T41" fmla="*/ 45 h 53"/>
                <a:gd name="T42" fmla="*/ 4 w 38"/>
                <a:gd name="T43" fmla="*/ 49 h 53"/>
                <a:gd name="T44" fmla="*/ 8 w 38"/>
                <a:gd name="T45" fmla="*/ 52 h 53"/>
                <a:gd name="T46" fmla="*/ 14 w 38"/>
                <a:gd name="T47" fmla="*/ 53 h 53"/>
                <a:gd name="T48" fmla="*/ 19 w 38"/>
                <a:gd name="T49" fmla="*/ 53 h 53"/>
                <a:gd name="T50" fmla="*/ 23 w 38"/>
                <a:gd name="T51" fmla="*/ 53 h 53"/>
                <a:gd name="T52" fmla="*/ 26 w 38"/>
                <a:gd name="T53" fmla="*/ 52 h 53"/>
                <a:gd name="T54" fmla="*/ 30 w 38"/>
                <a:gd name="T55" fmla="*/ 50 h 53"/>
                <a:gd name="T56" fmla="*/ 33 w 38"/>
                <a:gd name="T57" fmla="*/ 49 h 53"/>
                <a:gd name="T58" fmla="*/ 34 w 38"/>
                <a:gd name="T59" fmla="*/ 45 h 53"/>
                <a:gd name="T60" fmla="*/ 37 w 38"/>
                <a:gd name="T61" fmla="*/ 42 h 53"/>
                <a:gd name="T62" fmla="*/ 38 w 38"/>
                <a:gd name="T63" fmla="*/ 39 h 53"/>
                <a:gd name="T64" fmla="*/ 38 w 38"/>
                <a:gd name="T65" fmla="*/ 35 h 53"/>
                <a:gd name="T66" fmla="*/ 38 w 38"/>
                <a:gd name="T67" fmla="*/ 32 h 53"/>
                <a:gd name="T68" fmla="*/ 37 w 38"/>
                <a:gd name="T69" fmla="*/ 28 h 53"/>
                <a:gd name="T70" fmla="*/ 34 w 38"/>
                <a:gd name="T71" fmla="*/ 25 h 53"/>
                <a:gd name="T72" fmla="*/ 33 w 38"/>
                <a:gd name="T73" fmla="*/ 23 h 53"/>
                <a:gd name="T74" fmla="*/ 30 w 38"/>
                <a:gd name="T75" fmla="*/ 21 h 53"/>
                <a:gd name="T76" fmla="*/ 27 w 38"/>
                <a:gd name="T77" fmla="*/ 20 h 53"/>
                <a:gd name="T78" fmla="*/ 23 w 38"/>
                <a:gd name="T79" fmla="*/ 19 h 53"/>
                <a:gd name="T80" fmla="*/ 21 w 38"/>
                <a:gd name="T81" fmla="*/ 19 h 53"/>
                <a:gd name="T82" fmla="*/ 15 w 38"/>
                <a:gd name="T83" fmla="*/ 19 h 53"/>
                <a:gd name="T84" fmla="*/ 9 w 38"/>
                <a:gd name="T85" fmla="*/ 21 h 53"/>
                <a:gd name="T86" fmla="*/ 12 w 38"/>
                <a:gd name="T87" fmla="*/ 7 h 53"/>
                <a:gd name="T88" fmla="*/ 34 w 38"/>
                <a:gd name="T89" fmla="*/ 7 h 53"/>
                <a:gd name="T90" fmla="*/ 34 w 38"/>
                <a:gd name="T91" fmla="*/ 0 h 53"/>
                <a:gd name="T92" fmla="*/ 7 w 38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" h="53">
                  <a:moveTo>
                    <a:pt x="7" y="0"/>
                  </a:moveTo>
                  <a:lnTo>
                    <a:pt x="3" y="29"/>
                  </a:lnTo>
                  <a:lnTo>
                    <a:pt x="8" y="29"/>
                  </a:lnTo>
                  <a:lnTo>
                    <a:pt x="11" y="27"/>
                  </a:lnTo>
                  <a:lnTo>
                    <a:pt x="14" y="25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23" y="25"/>
                  </a:lnTo>
                  <a:lnTo>
                    <a:pt x="27" y="28"/>
                  </a:lnTo>
                  <a:lnTo>
                    <a:pt x="30" y="31"/>
                  </a:lnTo>
                  <a:lnTo>
                    <a:pt x="30" y="36"/>
                  </a:lnTo>
                  <a:lnTo>
                    <a:pt x="30" y="41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19" y="48"/>
                  </a:lnTo>
                  <a:lnTo>
                    <a:pt x="14" y="48"/>
                  </a:lnTo>
                  <a:lnTo>
                    <a:pt x="11" y="45"/>
                  </a:lnTo>
                  <a:lnTo>
                    <a:pt x="9" y="42"/>
                  </a:lnTo>
                  <a:lnTo>
                    <a:pt x="8" y="39"/>
                  </a:lnTo>
                  <a:lnTo>
                    <a:pt x="0" y="39"/>
                  </a:lnTo>
                  <a:lnTo>
                    <a:pt x="1" y="45"/>
                  </a:lnTo>
                  <a:lnTo>
                    <a:pt x="4" y="49"/>
                  </a:lnTo>
                  <a:lnTo>
                    <a:pt x="8" y="52"/>
                  </a:lnTo>
                  <a:lnTo>
                    <a:pt x="14" y="53"/>
                  </a:lnTo>
                  <a:lnTo>
                    <a:pt x="19" y="53"/>
                  </a:lnTo>
                  <a:lnTo>
                    <a:pt x="23" y="53"/>
                  </a:lnTo>
                  <a:lnTo>
                    <a:pt x="26" y="52"/>
                  </a:lnTo>
                  <a:lnTo>
                    <a:pt x="30" y="50"/>
                  </a:lnTo>
                  <a:lnTo>
                    <a:pt x="33" y="49"/>
                  </a:lnTo>
                  <a:lnTo>
                    <a:pt x="34" y="45"/>
                  </a:lnTo>
                  <a:lnTo>
                    <a:pt x="37" y="42"/>
                  </a:lnTo>
                  <a:lnTo>
                    <a:pt x="38" y="39"/>
                  </a:lnTo>
                  <a:lnTo>
                    <a:pt x="38" y="35"/>
                  </a:lnTo>
                  <a:lnTo>
                    <a:pt x="38" y="32"/>
                  </a:lnTo>
                  <a:lnTo>
                    <a:pt x="37" y="28"/>
                  </a:lnTo>
                  <a:lnTo>
                    <a:pt x="34" y="25"/>
                  </a:lnTo>
                  <a:lnTo>
                    <a:pt x="33" y="23"/>
                  </a:lnTo>
                  <a:lnTo>
                    <a:pt x="30" y="21"/>
                  </a:lnTo>
                  <a:lnTo>
                    <a:pt x="27" y="20"/>
                  </a:lnTo>
                  <a:lnTo>
                    <a:pt x="23" y="19"/>
                  </a:lnTo>
                  <a:lnTo>
                    <a:pt x="21" y="19"/>
                  </a:lnTo>
                  <a:lnTo>
                    <a:pt x="15" y="19"/>
                  </a:lnTo>
                  <a:lnTo>
                    <a:pt x="9" y="21"/>
                  </a:lnTo>
                  <a:lnTo>
                    <a:pt x="12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54" name="Freeform 452"/>
            <p:cNvSpPr>
              <a:spLocks noEditPoints="1"/>
            </p:cNvSpPr>
            <p:nvPr/>
          </p:nvSpPr>
          <p:spPr bwMode="auto">
            <a:xfrm>
              <a:off x="4184" y="3776"/>
              <a:ext cx="43" cy="56"/>
            </a:xfrm>
            <a:custGeom>
              <a:avLst/>
              <a:gdLst>
                <a:gd name="T0" fmla="*/ 19 w 37"/>
                <a:gd name="T1" fmla="*/ 0 h 54"/>
                <a:gd name="T2" fmla="*/ 15 w 37"/>
                <a:gd name="T3" fmla="*/ 1 h 54"/>
                <a:gd name="T4" fmla="*/ 11 w 37"/>
                <a:gd name="T5" fmla="*/ 3 h 54"/>
                <a:gd name="T6" fmla="*/ 8 w 37"/>
                <a:gd name="T7" fmla="*/ 5 h 54"/>
                <a:gd name="T8" fmla="*/ 6 w 37"/>
                <a:gd name="T9" fmla="*/ 8 h 54"/>
                <a:gd name="T10" fmla="*/ 3 w 37"/>
                <a:gd name="T11" fmla="*/ 12 h 54"/>
                <a:gd name="T12" fmla="*/ 1 w 37"/>
                <a:gd name="T13" fmla="*/ 16 h 54"/>
                <a:gd name="T14" fmla="*/ 0 w 37"/>
                <a:gd name="T15" fmla="*/ 21 h 54"/>
                <a:gd name="T16" fmla="*/ 0 w 37"/>
                <a:gd name="T17" fmla="*/ 28 h 54"/>
                <a:gd name="T18" fmla="*/ 0 w 37"/>
                <a:gd name="T19" fmla="*/ 34 h 54"/>
                <a:gd name="T20" fmla="*/ 1 w 37"/>
                <a:gd name="T21" fmla="*/ 38 h 54"/>
                <a:gd name="T22" fmla="*/ 3 w 37"/>
                <a:gd name="T23" fmla="*/ 43 h 54"/>
                <a:gd name="T24" fmla="*/ 6 w 37"/>
                <a:gd name="T25" fmla="*/ 47 h 54"/>
                <a:gd name="T26" fmla="*/ 8 w 37"/>
                <a:gd name="T27" fmla="*/ 50 h 54"/>
                <a:gd name="T28" fmla="*/ 11 w 37"/>
                <a:gd name="T29" fmla="*/ 53 h 54"/>
                <a:gd name="T30" fmla="*/ 15 w 37"/>
                <a:gd name="T31" fmla="*/ 54 h 54"/>
                <a:gd name="T32" fmla="*/ 19 w 37"/>
                <a:gd name="T33" fmla="*/ 54 h 54"/>
                <a:gd name="T34" fmla="*/ 23 w 37"/>
                <a:gd name="T35" fmla="*/ 54 h 54"/>
                <a:gd name="T36" fmla="*/ 28 w 37"/>
                <a:gd name="T37" fmla="*/ 53 h 54"/>
                <a:gd name="T38" fmla="*/ 30 w 37"/>
                <a:gd name="T39" fmla="*/ 50 h 54"/>
                <a:gd name="T40" fmla="*/ 33 w 37"/>
                <a:gd name="T41" fmla="*/ 47 h 54"/>
                <a:gd name="T42" fmla="*/ 36 w 37"/>
                <a:gd name="T43" fmla="*/ 43 h 54"/>
                <a:gd name="T44" fmla="*/ 36 w 37"/>
                <a:gd name="T45" fmla="*/ 40 h 54"/>
                <a:gd name="T46" fmla="*/ 37 w 37"/>
                <a:gd name="T47" fmla="*/ 34 h 54"/>
                <a:gd name="T48" fmla="*/ 37 w 37"/>
                <a:gd name="T49" fmla="*/ 28 h 54"/>
                <a:gd name="T50" fmla="*/ 37 w 37"/>
                <a:gd name="T51" fmla="*/ 21 h 54"/>
                <a:gd name="T52" fmla="*/ 36 w 37"/>
                <a:gd name="T53" fmla="*/ 16 h 54"/>
                <a:gd name="T54" fmla="*/ 36 w 37"/>
                <a:gd name="T55" fmla="*/ 12 h 54"/>
                <a:gd name="T56" fmla="*/ 33 w 37"/>
                <a:gd name="T57" fmla="*/ 8 h 54"/>
                <a:gd name="T58" fmla="*/ 30 w 37"/>
                <a:gd name="T59" fmla="*/ 5 h 54"/>
                <a:gd name="T60" fmla="*/ 28 w 37"/>
                <a:gd name="T61" fmla="*/ 3 h 54"/>
                <a:gd name="T62" fmla="*/ 23 w 37"/>
                <a:gd name="T63" fmla="*/ 1 h 54"/>
                <a:gd name="T64" fmla="*/ 19 w 37"/>
                <a:gd name="T65" fmla="*/ 0 h 54"/>
                <a:gd name="T66" fmla="*/ 7 w 37"/>
                <a:gd name="T67" fmla="*/ 26 h 54"/>
                <a:gd name="T68" fmla="*/ 8 w 37"/>
                <a:gd name="T69" fmla="*/ 17 h 54"/>
                <a:gd name="T70" fmla="*/ 11 w 37"/>
                <a:gd name="T71" fmla="*/ 12 h 54"/>
                <a:gd name="T72" fmla="*/ 12 w 37"/>
                <a:gd name="T73" fmla="*/ 9 h 54"/>
                <a:gd name="T74" fmla="*/ 14 w 37"/>
                <a:gd name="T75" fmla="*/ 8 h 54"/>
                <a:gd name="T76" fmla="*/ 17 w 37"/>
                <a:gd name="T77" fmla="*/ 7 h 54"/>
                <a:gd name="T78" fmla="*/ 19 w 37"/>
                <a:gd name="T79" fmla="*/ 7 h 54"/>
                <a:gd name="T80" fmla="*/ 22 w 37"/>
                <a:gd name="T81" fmla="*/ 7 h 54"/>
                <a:gd name="T82" fmla="*/ 23 w 37"/>
                <a:gd name="T83" fmla="*/ 8 h 54"/>
                <a:gd name="T84" fmla="*/ 26 w 37"/>
                <a:gd name="T85" fmla="*/ 9 h 54"/>
                <a:gd name="T86" fmla="*/ 28 w 37"/>
                <a:gd name="T87" fmla="*/ 12 h 54"/>
                <a:gd name="T88" fmla="*/ 30 w 37"/>
                <a:gd name="T89" fmla="*/ 19 h 54"/>
                <a:gd name="T90" fmla="*/ 30 w 37"/>
                <a:gd name="T91" fmla="*/ 28 h 54"/>
                <a:gd name="T92" fmla="*/ 30 w 37"/>
                <a:gd name="T93" fmla="*/ 37 h 54"/>
                <a:gd name="T94" fmla="*/ 28 w 37"/>
                <a:gd name="T95" fmla="*/ 43 h 54"/>
                <a:gd name="T96" fmla="*/ 26 w 37"/>
                <a:gd name="T97" fmla="*/ 46 h 54"/>
                <a:gd name="T98" fmla="*/ 23 w 37"/>
                <a:gd name="T99" fmla="*/ 47 h 54"/>
                <a:gd name="T100" fmla="*/ 22 w 37"/>
                <a:gd name="T101" fmla="*/ 49 h 54"/>
                <a:gd name="T102" fmla="*/ 19 w 37"/>
                <a:gd name="T103" fmla="*/ 49 h 54"/>
                <a:gd name="T104" fmla="*/ 17 w 37"/>
                <a:gd name="T105" fmla="*/ 49 h 54"/>
                <a:gd name="T106" fmla="*/ 14 w 37"/>
                <a:gd name="T107" fmla="*/ 47 h 54"/>
                <a:gd name="T108" fmla="*/ 12 w 37"/>
                <a:gd name="T109" fmla="*/ 46 h 54"/>
                <a:gd name="T110" fmla="*/ 11 w 37"/>
                <a:gd name="T111" fmla="*/ 43 h 54"/>
                <a:gd name="T112" fmla="*/ 8 w 37"/>
                <a:gd name="T113" fmla="*/ 37 h 54"/>
                <a:gd name="T114" fmla="*/ 7 w 37"/>
                <a:gd name="T115" fmla="*/ 28 h 54"/>
                <a:gd name="T116" fmla="*/ 7 w 37"/>
                <a:gd name="T117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" h="54">
                  <a:moveTo>
                    <a:pt x="19" y="0"/>
                  </a:moveTo>
                  <a:lnTo>
                    <a:pt x="15" y="1"/>
                  </a:lnTo>
                  <a:lnTo>
                    <a:pt x="11" y="3"/>
                  </a:lnTo>
                  <a:lnTo>
                    <a:pt x="8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8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8" y="50"/>
                  </a:lnTo>
                  <a:lnTo>
                    <a:pt x="11" y="53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8" y="53"/>
                  </a:lnTo>
                  <a:lnTo>
                    <a:pt x="30" y="50"/>
                  </a:lnTo>
                  <a:lnTo>
                    <a:pt x="33" y="47"/>
                  </a:lnTo>
                  <a:lnTo>
                    <a:pt x="36" y="43"/>
                  </a:lnTo>
                  <a:lnTo>
                    <a:pt x="36" y="40"/>
                  </a:lnTo>
                  <a:lnTo>
                    <a:pt x="37" y="34"/>
                  </a:lnTo>
                  <a:lnTo>
                    <a:pt x="37" y="28"/>
                  </a:lnTo>
                  <a:lnTo>
                    <a:pt x="37" y="21"/>
                  </a:lnTo>
                  <a:lnTo>
                    <a:pt x="36" y="16"/>
                  </a:lnTo>
                  <a:lnTo>
                    <a:pt x="36" y="12"/>
                  </a:lnTo>
                  <a:lnTo>
                    <a:pt x="33" y="8"/>
                  </a:lnTo>
                  <a:lnTo>
                    <a:pt x="30" y="5"/>
                  </a:lnTo>
                  <a:lnTo>
                    <a:pt x="28" y="3"/>
                  </a:lnTo>
                  <a:lnTo>
                    <a:pt x="23" y="1"/>
                  </a:lnTo>
                  <a:lnTo>
                    <a:pt x="19" y="0"/>
                  </a:lnTo>
                  <a:close/>
                  <a:moveTo>
                    <a:pt x="7" y="26"/>
                  </a:moveTo>
                  <a:lnTo>
                    <a:pt x="8" y="17"/>
                  </a:lnTo>
                  <a:lnTo>
                    <a:pt x="11" y="12"/>
                  </a:lnTo>
                  <a:lnTo>
                    <a:pt x="12" y="9"/>
                  </a:lnTo>
                  <a:lnTo>
                    <a:pt x="14" y="8"/>
                  </a:lnTo>
                  <a:lnTo>
                    <a:pt x="17" y="7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8" y="12"/>
                  </a:lnTo>
                  <a:lnTo>
                    <a:pt x="30" y="19"/>
                  </a:lnTo>
                  <a:lnTo>
                    <a:pt x="30" y="28"/>
                  </a:lnTo>
                  <a:lnTo>
                    <a:pt x="30" y="37"/>
                  </a:lnTo>
                  <a:lnTo>
                    <a:pt x="28" y="43"/>
                  </a:lnTo>
                  <a:lnTo>
                    <a:pt x="26" y="46"/>
                  </a:lnTo>
                  <a:lnTo>
                    <a:pt x="23" y="47"/>
                  </a:lnTo>
                  <a:lnTo>
                    <a:pt x="22" y="49"/>
                  </a:lnTo>
                  <a:lnTo>
                    <a:pt x="19" y="49"/>
                  </a:lnTo>
                  <a:lnTo>
                    <a:pt x="17" y="49"/>
                  </a:lnTo>
                  <a:lnTo>
                    <a:pt x="14" y="47"/>
                  </a:lnTo>
                  <a:lnTo>
                    <a:pt x="12" y="46"/>
                  </a:lnTo>
                  <a:lnTo>
                    <a:pt x="11" y="43"/>
                  </a:lnTo>
                  <a:lnTo>
                    <a:pt x="8" y="37"/>
                  </a:lnTo>
                  <a:lnTo>
                    <a:pt x="7" y="28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55" name="Freeform 453"/>
            <p:cNvSpPr>
              <a:spLocks/>
            </p:cNvSpPr>
            <p:nvPr/>
          </p:nvSpPr>
          <p:spPr bwMode="auto">
            <a:xfrm>
              <a:off x="4391" y="3777"/>
              <a:ext cx="43" cy="55"/>
            </a:xfrm>
            <a:custGeom>
              <a:avLst/>
              <a:gdLst>
                <a:gd name="T0" fmla="*/ 7 w 37"/>
                <a:gd name="T1" fmla="*/ 0 h 53"/>
                <a:gd name="T2" fmla="*/ 3 w 37"/>
                <a:gd name="T3" fmla="*/ 29 h 53"/>
                <a:gd name="T4" fmla="*/ 8 w 37"/>
                <a:gd name="T5" fmla="*/ 29 h 53"/>
                <a:gd name="T6" fmla="*/ 11 w 37"/>
                <a:gd name="T7" fmla="*/ 27 h 53"/>
                <a:gd name="T8" fmla="*/ 12 w 37"/>
                <a:gd name="T9" fmla="*/ 25 h 53"/>
                <a:gd name="T10" fmla="*/ 15 w 37"/>
                <a:gd name="T11" fmla="*/ 24 h 53"/>
                <a:gd name="T12" fmla="*/ 18 w 37"/>
                <a:gd name="T13" fmla="*/ 24 h 53"/>
                <a:gd name="T14" fmla="*/ 23 w 37"/>
                <a:gd name="T15" fmla="*/ 25 h 53"/>
                <a:gd name="T16" fmla="*/ 28 w 37"/>
                <a:gd name="T17" fmla="*/ 28 h 53"/>
                <a:gd name="T18" fmla="*/ 29 w 37"/>
                <a:gd name="T19" fmla="*/ 31 h 53"/>
                <a:gd name="T20" fmla="*/ 30 w 37"/>
                <a:gd name="T21" fmla="*/ 36 h 53"/>
                <a:gd name="T22" fmla="*/ 29 w 37"/>
                <a:gd name="T23" fmla="*/ 41 h 53"/>
                <a:gd name="T24" fmla="*/ 28 w 37"/>
                <a:gd name="T25" fmla="*/ 45 h 53"/>
                <a:gd name="T26" fmla="*/ 23 w 37"/>
                <a:gd name="T27" fmla="*/ 46 h 53"/>
                <a:gd name="T28" fmla="*/ 18 w 37"/>
                <a:gd name="T29" fmla="*/ 48 h 53"/>
                <a:gd name="T30" fmla="*/ 14 w 37"/>
                <a:gd name="T31" fmla="*/ 48 h 53"/>
                <a:gd name="T32" fmla="*/ 11 w 37"/>
                <a:gd name="T33" fmla="*/ 45 h 53"/>
                <a:gd name="T34" fmla="*/ 8 w 37"/>
                <a:gd name="T35" fmla="*/ 42 h 53"/>
                <a:gd name="T36" fmla="*/ 7 w 37"/>
                <a:gd name="T37" fmla="*/ 39 h 53"/>
                <a:gd name="T38" fmla="*/ 0 w 37"/>
                <a:gd name="T39" fmla="*/ 39 h 53"/>
                <a:gd name="T40" fmla="*/ 1 w 37"/>
                <a:gd name="T41" fmla="*/ 45 h 53"/>
                <a:gd name="T42" fmla="*/ 4 w 37"/>
                <a:gd name="T43" fmla="*/ 49 h 53"/>
                <a:gd name="T44" fmla="*/ 8 w 37"/>
                <a:gd name="T45" fmla="*/ 52 h 53"/>
                <a:gd name="T46" fmla="*/ 12 w 37"/>
                <a:gd name="T47" fmla="*/ 53 h 53"/>
                <a:gd name="T48" fmla="*/ 18 w 37"/>
                <a:gd name="T49" fmla="*/ 53 h 53"/>
                <a:gd name="T50" fmla="*/ 22 w 37"/>
                <a:gd name="T51" fmla="*/ 53 h 53"/>
                <a:gd name="T52" fmla="*/ 26 w 37"/>
                <a:gd name="T53" fmla="*/ 52 h 53"/>
                <a:gd name="T54" fmla="*/ 29 w 37"/>
                <a:gd name="T55" fmla="*/ 50 h 53"/>
                <a:gd name="T56" fmla="*/ 33 w 37"/>
                <a:gd name="T57" fmla="*/ 49 h 53"/>
                <a:gd name="T58" fmla="*/ 34 w 37"/>
                <a:gd name="T59" fmla="*/ 45 h 53"/>
                <a:gd name="T60" fmla="*/ 37 w 37"/>
                <a:gd name="T61" fmla="*/ 42 h 53"/>
                <a:gd name="T62" fmla="*/ 37 w 37"/>
                <a:gd name="T63" fmla="*/ 39 h 53"/>
                <a:gd name="T64" fmla="*/ 37 w 37"/>
                <a:gd name="T65" fmla="*/ 35 h 53"/>
                <a:gd name="T66" fmla="*/ 37 w 37"/>
                <a:gd name="T67" fmla="*/ 32 h 53"/>
                <a:gd name="T68" fmla="*/ 36 w 37"/>
                <a:gd name="T69" fmla="*/ 28 h 53"/>
                <a:gd name="T70" fmla="*/ 34 w 37"/>
                <a:gd name="T71" fmla="*/ 25 h 53"/>
                <a:gd name="T72" fmla="*/ 33 w 37"/>
                <a:gd name="T73" fmla="*/ 23 h 53"/>
                <a:gd name="T74" fmla="*/ 30 w 37"/>
                <a:gd name="T75" fmla="*/ 21 h 53"/>
                <a:gd name="T76" fmla="*/ 26 w 37"/>
                <a:gd name="T77" fmla="*/ 20 h 53"/>
                <a:gd name="T78" fmla="*/ 23 w 37"/>
                <a:gd name="T79" fmla="*/ 19 h 53"/>
                <a:gd name="T80" fmla="*/ 19 w 37"/>
                <a:gd name="T81" fmla="*/ 19 h 53"/>
                <a:gd name="T82" fmla="*/ 14 w 37"/>
                <a:gd name="T83" fmla="*/ 19 h 53"/>
                <a:gd name="T84" fmla="*/ 10 w 37"/>
                <a:gd name="T85" fmla="*/ 21 h 53"/>
                <a:gd name="T86" fmla="*/ 11 w 37"/>
                <a:gd name="T87" fmla="*/ 7 h 53"/>
                <a:gd name="T88" fmla="*/ 34 w 37"/>
                <a:gd name="T89" fmla="*/ 7 h 53"/>
                <a:gd name="T90" fmla="*/ 34 w 37"/>
                <a:gd name="T91" fmla="*/ 0 h 53"/>
                <a:gd name="T92" fmla="*/ 7 w 37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" h="53">
                  <a:moveTo>
                    <a:pt x="7" y="0"/>
                  </a:moveTo>
                  <a:lnTo>
                    <a:pt x="3" y="29"/>
                  </a:lnTo>
                  <a:lnTo>
                    <a:pt x="8" y="29"/>
                  </a:lnTo>
                  <a:lnTo>
                    <a:pt x="11" y="27"/>
                  </a:lnTo>
                  <a:lnTo>
                    <a:pt x="12" y="25"/>
                  </a:lnTo>
                  <a:lnTo>
                    <a:pt x="15" y="24"/>
                  </a:lnTo>
                  <a:lnTo>
                    <a:pt x="18" y="24"/>
                  </a:lnTo>
                  <a:lnTo>
                    <a:pt x="23" y="25"/>
                  </a:lnTo>
                  <a:lnTo>
                    <a:pt x="28" y="28"/>
                  </a:lnTo>
                  <a:lnTo>
                    <a:pt x="29" y="31"/>
                  </a:lnTo>
                  <a:lnTo>
                    <a:pt x="30" y="36"/>
                  </a:lnTo>
                  <a:lnTo>
                    <a:pt x="29" y="41"/>
                  </a:lnTo>
                  <a:lnTo>
                    <a:pt x="28" y="45"/>
                  </a:lnTo>
                  <a:lnTo>
                    <a:pt x="23" y="46"/>
                  </a:lnTo>
                  <a:lnTo>
                    <a:pt x="18" y="48"/>
                  </a:lnTo>
                  <a:lnTo>
                    <a:pt x="14" y="48"/>
                  </a:lnTo>
                  <a:lnTo>
                    <a:pt x="11" y="45"/>
                  </a:lnTo>
                  <a:lnTo>
                    <a:pt x="8" y="42"/>
                  </a:lnTo>
                  <a:lnTo>
                    <a:pt x="7" y="39"/>
                  </a:lnTo>
                  <a:lnTo>
                    <a:pt x="0" y="39"/>
                  </a:lnTo>
                  <a:lnTo>
                    <a:pt x="1" y="45"/>
                  </a:lnTo>
                  <a:lnTo>
                    <a:pt x="4" y="49"/>
                  </a:lnTo>
                  <a:lnTo>
                    <a:pt x="8" y="52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2" y="53"/>
                  </a:lnTo>
                  <a:lnTo>
                    <a:pt x="26" y="52"/>
                  </a:lnTo>
                  <a:lnTo>
                    <a:pt x="29" y="50"/>
                  </a:lnTo>
                  <a:lnTo>
                    <a:pt x="33" y="49"/>
                  </a:lnTo>
                  <a:lnTo>
                    <a:pt x="34" y="45"/>
                  </a:lnTo>
                  <a:lnTo>
                    <a:pt x="37" y="42"/>
                  </a:lnTo>
                  <a:lnTo>
                    <a:pt x="37" y="39"/>
                  </a:lnTo>
                  <a:lnTo>
                    <a:pt x="37" y="35"/>
                  </a:lnTo>
                  <a:lnTo>
                    <a:pt x="37" y="32"/>
                  </a:lnTo>
                  <a:lnTo>
                    <a:pt x="36" y="28"/>
                  </a:lnTo>
                  <a:lnTo>
                    <a:pt x="34" y="25"/>
                  </a:lnTo>
                  <a:lnTo>
                    <a:pt x="33" y="23"/>
                  </a:lnTo>
                  <a:lnTo>
                    <a:pt x="30" y="21"/>
                  </a:lnTo>
                  <a:lnTo>
                    <a:pt x="26" y="20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4" y="19"/>
                  </a:lnTo>
                  <a:lnTo>
                    <a:pt x="10" y="21"/>
                  </a:lnTo>
                  <a:lnTo>
                    <a:pt x="11" y="7"/>
                  </a:lnTo>
                  <a:lnTo>
                    <a:pt x="34" y="7"/>
                  </a:lnTo>
                  <a:lnTo>
                    <a:pt x="3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56" name="Freeform 454"/>
            <p:cNvSpPr>
              <a:spLocks/>
            </p:cNvSpPr>
            <p:nvPr/>
          </p:nvSpPr>
          <p:spPr bwMode="auto">
            <a:xfrm>
              <a:off x="4440" y="3776"/>
              <a:ext cx="45" cy="55"/>
            </a:xfrm>
            <a:custGeom>
              <a:avLst/>
              <a:gdLst>
                <a:gd name="T0" fmla="*/ 8 w 38"/>
                <a:gd name="T1" fmla="*/ 46 h 53"/>
                <a:gd name="T2" fmla="*/ 8 w 38"/>
                <a:gd name="T3" fmla="*/ 45 h 53"/>
                <a:gd name="T4" fmla="*/ 11 w 38"/>
                <a:gd name="T5" fmla="*/ 42 h 53"/>
                <a:gd name="T6" fmla="*/ 12 w 38"/>
                <a:gd name="T7" fmla="*/ 40 h 53"/>
                <a:gd name="T8" fmla="*/ 16 w 38"/>
                <a:gd name="T9" fmla="*/ 38 h 53"/>
                <a:gd name="T10" fmla="*/ 23 w 38"/>
                <a:gd name="T11" fmla="*/ 34 h 53"/>
                <a:gd name="T12" fmla="*/ 30 w 38"/>
                <a:gd name="T13" fmla="*/ 30 h 53"/>
                <a:gd name="T14" fmla="*/ 34 w 38"/>
                <a:gd name="T15" fmla="*/ 26 h 53"/>
                <a:gd name="T16" fmla="*/ 37 w 38"/>
                <a:gd name="T17" fmla="*/ 22 h 53"/>
                <a:gd name="T18" fmla="*/ 38 w 38"/>
                <a:gd name="T19" fmla="*/ 16 h 53"/>
                <a:gd name="T20" fmla="*/ 37 w 38"/>
                <a:gd name="T21" fmla="*/ 13 h 53"/>
                <a:gd name="T22" fmla="*/ 36 w 38"/>
                <a:gd name="T23" fmla="*/ 11 h 53"/>
                <a:gd name="T24" fmla="*/ 36 w 38"/>
                <a:gd name="T25" fmla="*/ 7 h 53"/>
                <a:gd name="T26" fmla="*/ 33 w 38"/>
                <a:gd name="T27" fmla="*/ 5 h 53"/>
                <a:gd name="T28" fmla="*/ 30 w 38"/>
                <a:gd name="T29" fmla="*/ 3 h 53"/>
                <a:gd name="T30" fmla="*/ 27 w 38"/>
                <a:gd name="T31" fmla="*/ 1 h 53"/>
                <a:gd name="T32" fmla="*/ 23 w 38"/>
                <a:gd name="T33" fmla="*/ 1 h 53"/>
                <a:gd name="T34" fmla="*/ 20 w 38"/>
                <a:gd name="T35" fmla="*/ 0 h 53"/>
                <a:gd name="T36" fmla="*/ 15 w 38"/>
                <a:gd name="T37" fmla="*/ 1 h 53"/>
                <a:gd name="T38" fmla="*/ 11 w 38"/>
                <a:gd name="T39" fmla="*/ 3 h 53"/>
                <a:gd name="T40" fmla="*/ 7 w 38"/>
                <a:gd name="T41" fmla="*/ 5 h 53"/>
                <a:gd name="T42" fmla="*/ 4 w 38"/>
                <a:gd name="T43" fmla="*/ 8 h 53"/>
                <a:gd name="T44" fmla="*/ 2 w 38"/>
                <a:gd name="T45" fmla="*/ 13 h 53"/>
                <a:gd name="T46" fmla="*/ 1 w 38"/>
                <a:gd name="T47" fmla="*/ 20 h 53"/>
                <a:gd name="T48" fmla="*/ 8 w 38"/>
                <a:gd name="T49" fmla="*/ 20 h 53"/>
                <a:gd name="T50" fmla="*/ 8 w 38"/>
                <a:gd name="T51" fmla="*/ 19 h 53"/>
                <a:gd name="T52" fmla="*/ 9 w 38"/>
                <a:gd name="T53" fmla="*/ 15 h 53"/>
                <a:gd name="T54" fmla="*/ 11 w 38"/>
                <a:gd name="T55" fmla="*/ 11 h 53"/>
                <a:gd name="T56" fmla="*/ 12 w 38"/>
                <a:gd name="T57" fmla="*/ 9 h 53"/>
                <a:gd name="T58" fmla="*/ 15 w 38"/>
                <a:gd name="T59" fmla="*/ 8 h 53"/>
                <a:gd name="T60" fmla="*/ 16 w 38"/>
                <a:gd name="T61" fmla="*/ 7 h 53"/>
                <a:gd name="T62" fmla="*/ 19 w 38"/>
                <a:gd name="T63" fmla="*/ 7 h 53"/>
                <a:gd name="T64" fmla="*/ 23 w 38"/>
                <a:gd name="T65" fmla="*/ 7 h 53"/>
                <a:gd name="T66" fmla="*/ 27 w 38"/>
                <a:gd name="T67" fmla="*/ 9 h 53"/>
                <a:gd name="T68" fmla="*/ 30 w 38"/>
                <a:gd name="T69" fmla="*/ 12 h 53"/>
                <a:gd name="T70" fmla="*/ 30 w 38"/>
                <a:gd name="T71" fmla="*/ 16 h 53"/>
                <a:gd name="T72" fmla="*/ 30 w 38"/>
                <a:gd name="T73" fmla="*/ 20 h 53"/>
                <a:gd name="T74" fmla="*/ 29 w 38"/>
                <a:gd name="T75" fmla="*/ 22 h 53"/>
                <a:gd name="T76" fmla="*/ 26 w 38"/>
                <a:gd name="T77" fmla="*/ 25 h 53"/>
                <a:gd name="T78" fmla="*/ 23 w 38"/>
                <a:gd name="T79" fmla="*/ 26 h 53"/>
                <a:gd name="T80" fmla="*/ 11 w 38"/>
                <a:gd name="T81" fmla="*/ 33 h 53"/>
                <a:gd name="T82" fmla="*/ 7 w 38"/>
                <a:gd name="T83" fmla="*/ 37 h 53"/>
                <a:gd name="T84" fmla="*/ 4 w 38"/>
                <a:gd name="T85" fmla="*/ 41 h 53"/>
                <a:gd name="T86" fmla="*/ 1 w 38"/>
                <a:gd name="T87" fmla="*/ 46 h 53"/>
                <a:gd name="T88" fmla="*/ 0 w 38"/>
                <a:gd name="T89" fmla="*/ 53 h 53"/>
                <a:gd name="T90" fmla="*/ 37 w 38"/>
                <a:gd name="T91" fmla="*/ 53 h 53"/>
                <a:gd name="T92" fmla="*/ 37 w 38"/>
                <a:gd name="T93" fmla="*/ 46 h 53"/>
                <a:gd name="T94" fmla="*/ 8 w 38"/>
                <a:gd name="T95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53">
                  <a:moveTo>
                    <a:pt x="8" y="46"/>
                  </a:moveTo>
                  <a:lnTo>
                    <a:pt x="8" y="45"/>
                  </a:lnTo>
                  <a:lnTo>
                    <a:pt x="11" y="42"/>
                  </a:lnTo>
                  <a:lnTo>
                    <a:pt x="12" y="40"/>
                  </a:lnTo>
                  <a:lnTo>
                    <a:pt x="16" y="38"/>
                  </a:lnTo>
                  <a:lnTo>
                    <a:pt x="23" y="34"/>
                  </a:lnTo>
                  <a:lnTo>
                    <a:pt x="30" y="30"/>
                  </a:lnTo>
                  <a:lnTo>
                    <a:pt x="34" y="26"/>
                  </a:lnTo>
                  <a:lnTo>
                    <a:pt x="37" y="22"/>
                  </a:lnTo>
                  <a:lnTo>
                    <a:pt x="38" y="16"/>
                  </a:lnTo>
                  <a:lnTo>
                    <a:pt x="37" y="13"/>
                  </a:lnTo>
                  <a:lnTo>
                    <a:pt x="36" y="11"/>
                  </a:lnTo>
                  <a:lnTo>
                    <a:pt x="36" y="7"/>
                  </a:lnTo>
                  <a:lnTo>
                    <a:pt x="33" y="5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3" y="1"/>
                  </a:lnTo>
                  <a:lnTo>
                    <a:pt x="20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2" y="13"/>
                  </a:lnTo>
                  <a:lnTo>
                    <a:pt x="1" y="20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9" y="15"/>
                  </a:lnTo>
                  <a:lnTo>
                    <a:pt x="11" y="11"/>
                  </a:lnTo>
                  <a:lnTo>
                    <a:pt x="12" y="9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23" y="7"/>
                  </a:lnTo>
                  <a:lnTo>
                    <a:pt x="27" y="9"/>
                  </a:lnTo>
                  <a:lnTo>
                    <a:pt x="30" y="12"/>
                  </a:lnTo>
                  <a:lnTo>
                    <a:pt x="30" y="16"/>
                  </a:lnTo>
                  <a:lnTo>
                    <a:pt x="30" y="20"/>
                  </a:lnTo>
                  <a:lnTo>
                    <a:pt x="29" y="22"/>
                  </a:lnTo>
                  <a:lnTo>
                    <a:pt x="26" y="25"/>
                  </a:lnTo>
                  <a:lnTo>
                    <a:pt x="23" y="26"/>
                  </a:lnTo>
                  <a:lnTo>
                    <a:pt x="11" y="33"/>
                  </a:lnTo>
                  <a:lnTo>
                    <a:pt x="7" y="37"/>
                  </a:lnTo>
                  <a:lnTo>
                    <a:pt x="4" y="41"/>
                  </a:lnTo>
                  <a:lnTo>
                    <a:pt x="1" y="46"/>
                  </a:lnTo>
                  <a:lnTo>
                    <a:pt x="0" y="53"/>
                  </a:lnTo>
                  <a:lnTo>
                    <a:pt x="37" y="53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57" name="Freeform 455"/>
            <p:cNvSpPr>
              <a:spLocks/>
            </p:cNvSpPr>
            <p:nvPr/>
          </p:nvSpPr>
          <p:spPr bwMode="auto">
            <a:xfrm>
              <a:off x="4647" y="3777"/>
              <a:ext cx="44" cy="55"/>
            </a:xfrm>
            <a:custGeom>
              <a:avLst/>
              <a:gdLst>
                <a:gd name="T0" fmla="*/ 7 w 38"/>
                <a:gd name="T1" fmla="*/ 0 h 53"/>
                <a:gd name="T2" fmla="*/ 2 w 38"/>
                <a:gd name="T3" fmla="*/ 29 h 53"/>
                <a:gd name="T4" fmla="*/ 8 w 38"/>
                <a:gd name="T5" fmla="*/ 29 h 53"/>
                <a:gd name="T6" fmla="*/ 11 w 38"/>
                <a:gd name="T7" fmla="*/ 27 h 53"/>
                <a:gd name="T8" fmla="*/ 14 w 38"/>
                <a:gd name="T9" fmla="*/ 25 h 53"/>
                <a:gd name="T10" fmla="*/ 16 w 38"/>
                <a:gd name="T11" fmla="*/ 24 h 53"/>
                <a:gd name="T12" fmla="*/ 19 w 38"/>
                <a:gd name="T13" fmla="*/ 24 h 53"/>
                <a:gd name="T14" fmla="*/ 23 w 38"/>
                <a:gd name="T15" fmla="*/ 25 h 53"/>
                <a:gd name="T16" fmla="*/ 27 w 38"/>
                <a:gd name="T17" fmla="*/ 28 h 53"/>
                <a:gd name="T18" fmla="*/ 30 w 38"/>
                <a:gd name="T19" fmla="*/ 31 h 53"/>
                <a:gd name="T20" fmla="*/ 30 w 38"/>
                <a:gd name="T21" fmla="*/ 36 h 53"/>
                <a:gd name="T22" fmla="*/ 30 w 38"/>
                <a:gd name="T23" fmla="*/ 41 h 53"/>
                <a:gd name="T24" fmla="*/ 27 w 38"/>
                <a:gd name="T25" fmla="*/ 45 h 53"/>
                <a:gd name="T26" fmla="*/ 23 w 38"/>
                <a:gd name="T27" fmla="*/ 46 h 53"/>
                <a:gd name="T28" fmla="*/ 19 w 38"/>
                <a:gd name="T29" fmla="*/ 48 h 53"/>
                <a:gd name="T30" fmla="*/ 15 w 38"/>
                <a:gd name="T31" fmla="*/ 48 h 53"/>
                <a:gd name="T32" fmla="*/ 11 w 38"/>
                <a:gd name="T33" fmla="*/ 45 h 53"/>
                <a:gd name="T34" fmla="*/ 8 w 38"/>
                <a:gd name="T35" fmla="*/ 42 h 53"/>
                <a:gd name="T36" fmla="*/ 8 w 38"/>
                <a:gd name="T37" fmla="*/ 39 h 53"/>
                <a:gd name="T38" fmla="*/ 0 w 38"/>
                <a:gd name="T39" fmla="*/ 39 h 53"/>
                <a:gd name="T40" fmla="*/ 1 w 38"/>
                <a:gd name="T41" fmla="*/ 45 h 53"/>
                <a:gd name="T42" fmla="*/ 4 w 38"/>
                <a:gd name="T43" fmla="*/ 49 h 53"/>
                <a:gd name="T44" fmla="*/ 8 w 38"/>
                <a:gd name="T45" fmla="*/ 52 h 53"/>
                <a:gd name="T46" fmla="*/ 12 w 38"/>
                <a:gd name="T47" fmla="*/ 53 h 53"/>
                <a:gd name="T48" fmla="*/ 19 w 38"/>
                <a:gd name="T49" fmla="*/ 53 h 53"/>
                <a:gd name="T50" fmla="*/ 23 w 38"/>
                <a:gd name="T51" fmla="*/ 53 h 53"/>
                <a:gd name="T52" fmla="*/ 26 w 38"/>
                <a:gd name="T53" fmla="*/ 52 h 53"/>
                <a:gd name="T54" fmla="*/ 30 w 38"/>
                <a:gd name="T55" fmla="*/ 50 h 53"/>
                <a:gd name="T56" fmla="*/ 33 w 38"/>
                <a:gd name="T57" fmla="*/ 49 h 53"/>
                <a:gd name="T58" fmla="*/ 36 w 38"/>
                <a:gd name="T59" fmla="*/ 45 h 53"/>
                <a:gd name="T60" fmla="*/ 37 w 38"/>
                <a:gd name="T61" fmla="*/ 42 h 53"/>
                <a:gd name="T62" fmla="*/ 37 w 38"/>
                <a:gd name="T63" fmla="*/ 39 h 53"/>
                <a:gd name="T64" fmla="*/ 38 w 38"/>
                <a:gd name="T65" fmla="*/ 35 h 53"/>
                <a:gd name="T66" fmla="*/ 37 w 38"/>
                <a:gd name="T67" fmla="*/ 32 h 53"/>
                <a:gd name="T68" fmla="*/ 37 w 38"/>
                <a:gd name="T69" fmla="*/ 28 h 53"/>
                <a:gd name="T70" fmla="*/ 36 w 38"/>
                <a:gd name="T71" fmla="*/ 25 h 53"/>
                <a:gd name="T72" fmla="*/ 33 w 38"/>
                <a:gd name="T73" fmla="*/ 23 h 53"/>
                <a:gd name="T74" fmla="*/ 30 w 38"/>
                <a:gd name="T75" fmla="*/ 21 h 53"/>
                <a:gd name="T76" fmla="*/ 27 w 38"/>
                <a:gd name="T77" fmla="*/ 20 h 53"/>
                <a:gd name="T78" fmla="*/ 23 w 38"/>
                <a:gd name="T79" fmla="*/ 19 h 53"/>
                <a:gd name="T80" fmla="*/ 20 w 38"/>
                <a:gd name="T81" fmla="*/ 19 h 53"/>
                <a:gd name="T82" fmla="*/ 15 w 38"/>
                <a:gd name="T83" fmla="*/ 19 h 53"/>
                <a:gd name="T84" fmla="*/ 9 w 38"/>
                <a:gd name="T85" fmla="*/ 21 h 53"/>
                <a:gd name="T86" fmla="*/ 12 w 38"/>
                <a:gd name="T87" fmla="*/ 7 h 53"/>
                <a:gd name="T88" fmla="*/ 36 w 38"/>
                <a:gd name="T89" fmla="*/ 7 h 53"/>
                <a:gd name="T90" fmla="*/ 36 w 38"/>
                <a:gd name="T91" fmla="*/ 0 h 53"/>
                <a:gd name="T92" fmla="*/ 7 w 38"/>
                <a:gd name="T9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" h="53">
                  <a:moveTo>
                    <a:pt x="7" y="0"/>
                  </a:moveTo>
                  <a:lnTo>
                    <a:pt x="2" y="29"/>
                  </a:lnTo>
                  <a:lnTo>
                    <a:pt x="8" y="29"/>
                  </a:lnTo>
                  <a:lnTo>
                    <a:pt x="11" y="27"/>
                  </a:lnTo>
                  <a:lnTo>
                    <a:pt x="14" y="25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23" y="25"/>
                  </a:lnTo>
                  <a:lnTo>
                    <a:pt x="27" y="28"/>
                  </a:lnTo>
                  <a:lnTo>
                    <a:pt x="30" y="31"/>
                  </a:lnTo>
                  <a:lnTo>
                    <a:pt x="30" y="36"/>
                  </a:lnTo>
                  <a:lnTo>
                    <a:pt x="30" y="41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19" y="48"/>
                  </a:lnTo>
                  <a:lnTo>
                    <a:pt x="15" y="48"/>
                  </a:lnTo>
                  <a:lnTo>
                    <a:pt x="11" y="45"/>
                  </a:lnTo>
                  <a:lnTo>
                    <a:pt x="8" y="42"/>
                  </a:lnTo>
                  <a:lnTo>
                    <a:pt x="8" y="39"/>
                  </a:lnTo>
                  <a:lnTo>
                    <a:pt x="0" y="39"/>
                  </a:lnTo>
                  <a:lnTo>
                    <a:pt x="1" y="45"/>
                  </a:lnTo>
                  <a:lnTo>
                    <a:pt x="4" y="49"/>
                  </a:lnTo>
                  <a:lnTo>
                    <a:pt x="8" y="52"/>
                  </a:lnTo>
                  <a:lnTo>
                    <a:pt x="12" y="53"/>
                  </a:lnTo>
                  <a:lnTo>
                    <a:pt x="19" y="53"/>
                  </a:lnTo>
                  <a:lnTo>
                    <a:pt x="23" y="53"/>
                  </a:lnTo>
                  <a:lnTo>
                    <a:pt x="26" y="52"/>
                  </a:lnTo>
                  <a:lnTo>
                    <a:pt x="30" y="50"/>
                  </a:lnTo>
                  <a:lnTo>
                    <a:pt x="33" y="49"/>
                  </a:lnTo>
                  <a:lnTo>
                    <a:pt x="36" y="45"/>
                  </a:lnTo>
                  <a:lnTo>
                    <a:pt x="37" y="42"/>
                  </a:lnTo>
                  <a:lnTo>
                    <a:pt x="37" y="39"/>
                  </a:lnTo>
                  <a:lnTo>
                    <a:pt x="38" y="35"/>
                  </a:lnTo>
                  <a:lnTo>
                    <a:pt x="37" y="32"/>
                  </a:lnTo>
                  <a:lnTo>
                    <a:pt x="37" y="28"/>
                  </a:lnTo>
                  <a:lnTo>
                    <a:pt x="36" y="25"/>
                  </a:lnTo>
                  <a:lnTo>
                    <a:pt x="33" y="23"/>
                  </a:lnTo>
                  <a:lnTo>
                    <a:pt x="30" y="21"/>
                  </a:lnTo>
                  <a:lnTo>
                    <a:pt x="27" y="20"/>
                  </a:lnTo>
                  <a:lnTo>
                    <a:pt x="23" y="19"/>
                  </a:lnTo>
                  <a:lnTo>
                    <a:pt x="20" y="19"/>
                  </a:lnTo>
                  <a:lnTo>
                    <a:pt x="15" y="19"/>
                  </a:lnTo>
                  <a:lnTo>
                    <a:pt x="9" y="21"/>
                  </a:lnTo>
                  <a:lnTo>
                    <a:pt x="12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58" name="Freeform 456"/>
            <p:cNvSpPr>
              <a:spLocks noEditPoints="1"/>
            </p:cNvSpPr>
            <p:nvPr/>
          </p:nvSpPr>
          <p:spPr bwMode="auto">
            <a:xfrm>
              <a:off x="4698" y="3776"/>
              <a:ext cx="44" cy="55"/>
            </a:xfrm>
            <a:custGeom>
              <a:avLst/>
              <a:gdLst>
                <a:gd name="T0" fmla="*/ 25 w 38"/>
                <a:gd name="T1" fmla="*/ 0 h 53"/>
                <a:gd name="T2" fmla="*/ 0 w 38"/>
                <a:gd name="T3" fmla="*/ 34 h 53"/>
                <a:gd name="T4" fmla="*/ 0 w 38"/>
                <a:gd name="T5" fmla="*/ 41 h 53"/>
                <a:gd name="T6" fmla="*/ 23 w 38"/>
                <a:gd name="T7" fmla="*/ 41 h 53"/>
                <a:gd name="T8" fmla="*/ 23 w 38"/>
                <a:gd name="T9" fmla="*/ 53 h 53"/>
                <a:gd name="T10" fmla="*/ 30 w 38"/>
                <a:gd name="T11" fmla="*/ 53 h 53"/>
                <a:gd name="T12" fmla="*/ 30 w 38"/>
                <a:gd name="T13" fmla="*/ 41 h 53"/>
                <a:gd name="T14" fmla="*/ 38 w 38"/>
                <a:gd name="T15" fmla="*/ 41 h 53"/>
                <a:gd name="T16" fmla="*/ 38 w 38"/>
                <a:gd name="T17" fmla="*/ 34 h 53"/>
                <a:gd name="T18" fmla="*/ 30 w 38"/>
                <a:gd name="T19" fmla="*/ 34 h 53"/>
                <a:gd name="T20" fmla="*/ 30 w 38"/>
                <a:gd name="T21" fmla="*/ 0 h 53"/>
                <a:gd name="T22" fmla="*/ 25 w 38"/>
                <a:gd name="T23" fmla="*/ 0 h 53"/>
                <a:gd name="T24" fmla="*/ 23 w 38"/>
                <a:gd name="T25" fmla="*/ 11 h 53"/>
                <a:gd name="T26" fmla="*/ 23 w 38"/>
                <a:gd name="T27" fmla="*/ 34 h 53"/>
                <a:gd name="T28" fmla="*/ 5 w 38"/>
                <a:gd name="T29" fmla="*/ 34 h 53"/>
                <a:gd name="T30" fmla="*/ 23 w 38"/>
                <a:gd name="T31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53">
                  <a:moveTo>
                    <a:pt x="25" y="0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23" y="41"/>
                  </a:lnTo>
                  <a:lnTo>
                    <a:pt x="23" y="53"/>
                  </a:lnTo>
                  <a:lnTo>
                    <a:pt x="30" y="53"/>
                  </a:lnTo>
                  <a:lnTo>
                    <a:pt x="30" y="41"/>
                  </a:lnTo>
                  <a:lnTo>
                    <a:pt x="38" y="41"/>
                  </a:lnTo>
                  <a:lnTo>
                    <a:pt x="38" y="34"/>
                  </a:lnTo>
                  <a:lnTo>
                    <a:pt x="30" y="34"/>
                  </a:lnTo>
                  <a:lnTo>
                    <a:pt x="30" y="0"/>
                  </a:lnTo>
                  <a:lnTo>
                    <a:pt x="25" y="0"/>
                  </a:lnTo>
                  <a:close/>
                  <a:moveTo>
                    <a:pt x="23" y="11"/>
                  </a:moveTo>
                  <a:lnTo>
                    <a:pt x="23" y="34"/>
                  </a:lnTo>
                  <a:lnTo>
                    <a:pt x="5" y="34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59" name="Freeform 457"/>
            <p:cNvSpPr>
              <a:spLocks/>
            </p:cNvSpPr>
            <p:nvPr/>
          </p:nvSpPr>
          <p:spPr bwMode="auto">
            <a:xfrm>
              <a:off x="3408" y="3502"/>
              <a:ext cx="43" cy="54"/>
            </a:xfrm>
            <a:custGeom>
              <a:avLst/>
              <a:gdLst>
                <a:gd name="T0" fmla="*/ 8 w 37"/>
                <a:gd name="T1" fmla="*/ 46 h 52"/>
                <a:gd name="T2" fmla="*/ 8 w 37"/>
                <a:gd name="T3" fmla="*/ 43 h 52"/>
                <a:gd name="T4" fmla="*/ 10 w 37"/>
                <a:gd name="T5" fmla="*/ 42 h 52"/>
                <a:gd name="T6" fmla="*/ 12 w 37"/>
                <a:gd name="T7" fmla="*/ 39 h 52"/>
                <a:gd name="T8" fmla="*/ 16 w 37"/>
                <a:gd name="T9" fmla="*/ 37 h 52"/>
                <a:gd name="T10" fmla="*/ 22 w 37"/>
                <a:gd name="T11" fmla="*/ 33 h 52"/>
                <a:gd name="T12" fmla="*/ 29 w 37"/>
                <a:gd name="T13" fmla="*/ 29 h 52"/>
                <a:gd name="T14" fmla="*/ 34 w 37"/>
                <a:gd name="T15" fmla="*/ 26 h 52"/>
                <a:gd name="T16" fmla="*/ 37 w 37"/>
                <a:gd name="T17" fmla="*/ 21 h 52"/>
                <a:gd name="T18" fmla="*/ 37 w 37"/>
                <a:gd name="T19" fmla="*/ 16 h 52"/>
                <a:gd name="T20" fmla="*/ 37 w 37"/>
                <a:gd name="T21" fmla="*/ 12 h 52"/>
                <a:gd name="T22" fmla="*/ 36 w 37"/>
                <a:gd name="T23" fmla="*/ 9 h 52"/>
                <a:gd name="T24" fmla="*/ 34 w 37"/>
                <a:gd name="T25" fmla="*/ 7 h 52"/>
                <a:gd name="T26" fmla="*/ 33 w 37"/>
                <a:gd name="T27" fmla="*/ 4 h 52"/>
                <a:gd name="T28" fmla="*/ 30 w 37"/>
                <a:gd name="T29" fmla="*/ 3 h 52"/>
                <a:gd name="T30" fmla="*/ 27 w 37"/>
                <a:gd name="T31" fmla="*/ 1 h 52"/>
                <a:gd name="T32" fmla="*/ 23 w 37"/>
                <a:gd name="T33" fmla="*/ 0 h 52"/>
                <a:gd name="T34" fmla="*/ 21 w 37"/>
                <a:gd name="T35" fmla="*/ 0 h 52"/>
                <a:gd name="T36" fmla="*/ 15 w 37"/>
                <a:gd name="T37" fmla="*/ 0 h 52"/>
                <a:gd name="T38" fmla="*/ 11 w 37"/>
                <a:gd name="T39" fmla="*/ 1 h 52"/>
                <a:gd name="T40" fmla="*/ 7 w 37"/>
                <a:gd name="T41" fmla="*/ 4 h 52"/>
                <a:gd name="T42" fmla="*/ 4 w 37"/>
                <a:gd name="T43" fmla="*/ 8 h 52"/>
                <a:gd name="T44" fmla="*/ 1 w 37"/>
                <a:gd name="T45" fmla="*/ 12 h 52"/>
                <a:gd name="T46" fmla="*/ 1 w 37"/>
                <a:gd name="T47" fmla="*/ 18 h 52"/>
                <a:gd name="T48" fmla="*/ 8 w 37"/>
                <a:gd name="T49" fmla="*/ 18 h 52"/>
                <a:gd name="T50" fmla="*/ 8 w 37"/>
                <a:gd name="T51" fmla="*/ 18 h 52"/>
                <a:gd name="T52" fmla="*/ 10 w 37"/>
                <a:gd name="T53" fmla="*/ 13 h 52"/>
                <a:gd name="T54" fmla="*/ 11 w 37"/>
                <a:gd name="T55" fmla="*/ 10 h 52"/>
                <a:gd name="T56" fmla="*/ 12 w 37"/>
                <a:gd name="T57" fmla="*/ 8 h 52"/>
                <a:gd name="T58" fmla="*/ 14 w 37"/>
                <a:gd name="T59" fmla="*/ 7 h 52"/>
                <a:gd name="T60" fmla="*/ 16 w 37"/>
                <a:gd name="T61" fmla="*/ 7 h 52"/>
                <a:gd name="T62" fmla="*/ 19 w 37"/>
                <a:gd name="T63" fmla="*/ 7 h 52"/>
                <a:gd name="T64" fmla="*/ 23 w 37"/>
                <a:gd name="T65" fmla="*/ 7 h 52"/>
                <a:gd name="T66" fmla="*/ 27 w 37"/>
                <a:gd name="T67" fmla="*/ 8 h 52"/>
                <a:gd name="T68" fmla="*/ 29 w 37"/>
                <a:gd name="T69" fmla="*/ 12 h 52"/>
                <a:gd name="T70" fmla="*/ 30 w 37"/>
                <a:gd name="T71" fmla="*/ 16 h 52"/>
                <a:gd name="T72" fmla="*/ 30 w 37"/>
                <a:gd name="T73" fmla="*/ 18 h 52"/>
                <a:gd name="T74" fmla="*/ 29 w 37"/>
                <a:gd name="T75" fmla="*/ 21 h 52"/>
                <a:gd name="T76" fmla="*/ 26 w 37"/>
                <a:gd name="T77" fmla="*/ 24 h 52"/>
                <a:gd name="T78" fmla="*/ 23 w 37"/>
                <a:gd name="T79" fmla="*/ 26 h 52"/>
                <a:gd name="T80" fmla="*/ 11 w 37"/>
                <a:gd name="T81" fmla="*/ 33 h 52"/>
                <a:gd name="T82" fmla="*/ 7 w 37"/>
                <a:gd name="T83" fmla="*/ 35 h 52"/>
                <a:gd name="T84" fmla="*/ 4 w 37"/>
                <a:gd name="T85" fmla="*/ 41 h 52"/>
                <a:gd name="T86" fmla="*/ 1 w 37"/>
                <a:gd name="T87" fmla="*/ 46 h 52"/>
                <a:gd name="T88" fmla="*/ 0 w 37"/>
                <a:gd name="T89" fmla="*/ 52 h 52"/>
                <a:gd name="T90" fmla="*/ 37 w 37"/>
                <a:gd name="T91" fmla="*/ 52 h 52"/>
                <a:gd name="T92" fmla="*/ 37 w 37"/>
                <a:gd name="T93" fmla="*/ 46 h 52"/>
                <a:gd name="T94" fmla="*/ 8 w 37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" h="52">
                  <a:moveTo>
                    <a:pt x="8" y="46"/>
                  </a:moveTo>
                  <a:lnTo>
                    <a:pt x="8" y="43"/>
                  </a:lnTo>
                  <a:lnTo>
                    <a:pt x="10" y="42"/>
                  </a:lnTo>
                  <a:lnTo>
                    <a:pt x="12" y="39"/>
                  </a:lnTo>
                  <a:lnTo>
                    <a:pt x="16" y="37"/>
                  </a:lnTo>
                  <a:lnTo>
                    <a:pt x="22" y="33"/>
                  </a:lnTo>
                  <a:lnTo>
                    <a:pt x="29" y="29"/>
                  </a:lnTo>
                  <a:lnTo>
                    <a:pt x="34" y="26"/>
                  </a:lnTo>
                  <a:lnTo>
                    <a:pt x="37" y="21"/>
                  </a:lnTo>
                  <a:lnTo>
                    <a:pt x="37" y="16"/>
                  </a:lnTo>
                  <a:lnTo>
                    <a:pt x="37" y="12"/>
                  </a:lnTo>
                  <a:lnTo>
                    <a:pt x="36" y="9"/>
                  </a:lnTo>
                  <a:lnTo>
                    <a:pt x="34" y="7"/>
                  </a:lnTo>
                  <a:lnTo>
                    <a:pt x="33" y="4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4" y="8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23" y="7"/>
                  </a:lnTo>
                  <a:lnTo>
                    <a:pt x="27" y="8"/>
                  </a:lnTo>
                  <a:lnTo>
                    <a:pt x="29" y="12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29" y="21"/>
                  </a:lnTo>
                  <a:lnTo>
                    <a:pt x="26" y="24"/>
                  </a:lnTo>
                  <a:lnTo>
                    <a:pt x="23" y="26"/>
                  </a:lnTo>
                  <a:lnTo>
                    <a:pt x="11" y="33"/>
                  </a:lnTo>
                  <a:lnTo>
                    <a:pt x="7" y="35"/>
                  </a:lnTo>
                  <a:lnTo>
                    <a:pt x="4" y="41"/>
                  </a:lnTo>
                  <a:lnTo>
                    <a:pt x="1" y="46"/>
                  </a:lnTo>
                  <a:lnTo>
                    <a:pt x="0" y="52"/>
                  </a:lnTo>
                  <a:lnTo>
                    <a:pt x="37" y="52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60" name="Freeform 458"/>
            <p:cNvSpPr>
              <a:spLocks noEditPoints="1"/>
            </p:cNvSpPr>
            <p:nvPr/>
          </p:nvSpPr>
          <p:spPr bwMode="auto">
            <a:xfrm>
              <a:off x="3459" y="3502"/>
              <a:ext cx="43" cy="57"/>
            </a:xfrm>
            <a:custGeom>
              <a:avLst/>
              <a:gdLst>
                <a:gd name="T0" fmla="*/ 36 w 37"/>
                <a:gd name="T1" fmla="*/ 8 h 54"/>
                <a:gd name="T2" fmla="*/ 32 w 37"/>
                <a:gd name="T3" fmla="*/ 4 h 54"/>
                <a:gd name="T4" fmla="*/ 26 w 37"/>
                <a:gd name="T5" fmla="*/ 1 h 54"/>
                <a:gd name="T6" fmla="*/ 15 w 37"/>
                <a:gd name="T7" fmla="*/ 0 h 54"/>
                <a:gd name="T8" fmla="*/ 8 w 37"/>
                <a:gd name="T9" fmla="*/ 4 h 54"/>
                <a:gd name="T10" fmla="*/ 3 w 37"/>
                <a:gd name="T11" fmla="*/ 12 h 54"/>
                <a:gd name="T12" fmla="*/ 0 w 37"/>
                <a:gd name="T13" fmla="*/ 22 h 54"/>
                <a:gd name="T14" fmla="*/ 0 w 37"/>
                <a:gd name="T15" fmla="*/ 34 h 54"/>
                <a:gd name="T16" fmla="*/ 3 w 37"/>
                <a:gd name="T17" fmla="*/ 43 h 54"/>
                <a:gd name="T18" fmla="*/ 8 w 37"/>
                <a:gd name="T19" fmla="*/ 50 h 54"/>
                <a:gd name="T20" fmla="*/ 15 w 37"/>
                <a:gd name="T21" fmla="*/ 54 h 54"/>
                <a:gd name="T22" fmla="*/ 23 w 37"/>
                <a:gd name="T23" fmla="*/ 54 h 54"/>
                <a:gd name="T24" fmla="*/ 29 w 37"/>
                <a:gd name="T25" fmla="*/ 51 h 54"/>
                <a:gd name="T26" fmla="*/ 34 w 37"/>
                <a:gd name="T27" fmla="*/ 46 h 54"/>
                <a:gd name="T28" fmla="*/ 37 w 37"/>
                <a:gd name="T29" fmla="*/ 39 h 54"/>
                <a:gd name="T30" fmla="*/ 37 w 37"/>
                <a:gd name="T31" fmla="*/ 31 h 54"/>
                <a:gd name="T32" fmla="*/ 33 w 37"/>
                <a:gd name="T33" fmla="*/ 24 h 54"/>
                <a:gd name="T34" fmla="*/ 25 w 37"/>
                <a:gd name="T35" fmla="*/ 20 h 54"/>
                <a:gd name="T36" fmla="*/ 17 w 37"/>
                <a:gd name="T37" fmla="*/ 20 h 54"/>
                <a:gd name="T38" fmla="*/ 10 w 37"/>
                <a:gd name="T39" fmla="*/ 22 h 54"/>
                <a:gd name="T40" fmla="*/ 7 w 37"/>
                <a:gd name="T41" fmla="*/ 24 h 54"/>
                <a:gd name="T42" fmla="*/ 11 w 37"/>
                <a:gd name="T43" fmla="*/ 12 h 54"/>
                <a:gd name="T44" fmla="*/ 15 w 37"/>
                <a:gd name="T45" fmla="*/ 8 h 54"/>
                <a:gd name="T46" fmla="*/ 21 w 37"/>
                <a:gd name="T47" fmla="*/ 7 h 54"/>
                <a:gd name="T48" fmla="*/ 26 w 37"/>
                <a:gd name="T49" fmla="*/ 8 h 54"/>
                <a:gd name="T50" fmla="*/ 30 w 37"/>
                <a:gd name="T51" fmla="*/ 14 h 54"/>
                <a:gd name="T52" fmla="*/ 19 w 37"/>
                <a:gd name="T53" fmla="*/ 25 h 54"/>
                <a:gd name="T54" fmla="*/ 28 w 37"/>
                <a:gd name="T55" fmla="*/ 28 h 54"/>
                <a:gd name="T56" fmla="*/ 30 w 37"/>
                <a:gd name="T57" fmla="*/ 37 h 54"/>
                <a:gd name="T58" fmla="*/ 28 w 37"/>
                <a:gd name="T59" fmla="*/ 45 h 54"/>
                <a:gd name="T60" fmla="*/ 19 w 37"/>
                <a:gd name="T61" fmla="*/ 48 h 54"/>
                <a:gd name="T62" fmla="*/ 11 w 37"/>
                <a:gd name="T63" fmla="*/ 45 h 54"/>
                <a:gd name="T64" fmla="*/ 8 w 37"/>
                <a:gd name="T65" fmla="*/ 37 h 54"/>
                <a:gd name="T66" fmla="*/ 11 w 37"/>
                <a:gd name="T67" fmla="*/ 28 h 54"/>
                <a:gd name="T68" fmla="*/ 19 w 37"/>
                <a:gd name="T6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54">
                  <a:moveTo>
                    <a:pt x="37" y="14"/>
                  </a:moveTo>
                  <a:lnTo>
                    <a:pt x="36" y="8"/>
                  </a:lnTo>
                  <a:lnTo>
                    <a:pt x="33" y="5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8" y="50"/>
                  </a:lnTo>
                  <a:lnTo>
                    <a:pt x="11" y="52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6" y="52"/>
                  </a:lnTo>
                  <a:lnTo>
                    <a:pt x="29" y="51"/>
                  </a:lnTo>
                  <a:lnTo>
                    <a:pt x="33" y="48"/>
                  </a:lnTo>
                  <a:lnTo>
                    <a:pt x="34" y="46"/>
                  </a:lnTo>
                  <a:lnTo>
                    <a:pt x="37" y="43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7" y="31"/>
                  </a:lnTo>
                  <a:lnTo>
                    <a:pt x="36" y="28"/>
                  </a:lnTo>
                  <a:lnTo>
                    <a:pt x="33" y="24"/>
                  </a:lnTo>
                  <a:lnTo>
                    <a:pt x="29" y="21"/>
                  </a:lnTo>
                  <a:lnTo>
                    <a:pt x="25" y="20"/>
                  </a:lnTo>
                  <a:lnTo>
                    <a:pt x="21" y="20"/>
                  </a:lnTo>
                  <a:lnTo>
                    <a:pt x="17" y="20"/>
                  </a:lnTo>
                  <a:lnTo>
                    <a:pt x="12" y="21"/>
                  </a:lnTo>
                  <a:lnTo>
                    <a:pt x="10" y="22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8" y="18"/>
                  </a:lnTo>
                  <a:lnTo>
                    <a:pt x="11" y="12"/>
                  </a:lnTo>
                  <a:lnTo>
                    <a:pt x="12" y="9"/>
                  </a:lnTo>
                  <a:lnTo>
                    <a:pt x="15" y="8"/>
                  </a:lnTo>
                  <a:lnTo>
                    <a:pt x="18" y="7"/>
                  </a:lnTo>
                  <a:lnTo>
                    <a:pt x="21" y="7"/>
                  </a:lnTo>
                  <a:lnTo>
                    <a:pt x="23" y="7"/>
                  </a:lnTo>
                  <a:lnTo>
                    <a:pt x="26" y="8"/>
                  </a:lnTo>
                  <a:lnTo>
                    <a:pt x="29" y="10"/>
                  </a:lnTo>
                  <a:lnTo>
                    <a:pt x="30" y="14"/>
                  </a:lnTo>
                  <a:lnTo>
                    <a:pt x="37" y="14"/>
                  </a:lnTo>
                  <a:close/>
                  <a:moveTo>
                    <a:pt x="19" y="25"/>
                  </a:moveTo>
                  <a:lnTo>
                    <a:pt x="23" y="26"/>
                  </a:lnTo>
                  <a:lnTo>
                    <a:pt x="28" y="28"/>
                  </a:lnTo>
                  <a:lnTo>
                    <a:pt x="30" y="31"/>
                  </a:lnTo>
                  <a:lnTo>
                    <a:pt x="30" y="37"/>
                  </a:lnTo>
                  <a:lnTo>
                    <a:pt x="30" y="41"/>
                  </a:lnTo>
                  <a:lnTo>
                    <a:pt x="28" y="45"/>
                  </a:lnTo>
                  <a:lnTo>
                    <a:pt x="23" y="47"/>
                  </a:lnTo>
                  <a:lnTo>
                    <a:pt x="19" y="48"/>
                  </a:lnTo>
                  <a:lnTo>
                    <a:pt x="15" y="47"/>
                  </a:lnTo>
                  <a:lnTo>
                    <a:pt x="11" y="45"/>
                  </a:lnTo>
                  <a:lnTo>
                    <a:pt x="10" y="41"/>
                  </a:lnTo>
                  <a:lnTo>
                    <a:pt x="8" y="37"/>
                  </a:lnTo>
                  <a:lnTo>
                    <a:pt x="10" y="31"/>
                  </a:lnTo>
                  <a:lnTo>
                    <a:pt x="11" y="28"/>
                  </a:lnTo>
                  <a:lnTo>
                    <a:pt x="15" y="26"/>
                  </a:lnTo>
                  <a:lnTo>
                    <a:pt x="19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61" name="Freeform 459"/>
            <p:cNvSpPr>
              <a:spLocks/>
            </p:cNvSpPr>
            <p:nvPr/>
          </p:nvSpPr>
          <p:spPr bwMode="auto">
            <a:xfrm>
              <a:off x="3408" y="3721"/>
              <a:ext cx="43" cy="55"/>
            </a:xfrm>
            <a:custGeom>
              <a:avLst/>
              <a:gdLst>
                <a:gd name="T0" fmla="*/ 8 w 37"/>
                <a:gd name="T1" fmla="*/ 46 h 52"/>
                <a:gd name="T2" fmla="*/ 8 w 37"/>
                <a:gd name="T3" fmla="*/ 43 h 52"/>
                <a:gd name="T4" fmla="*/ 10 w 37"/>
                <a:gd name="T5" fmla="*/ 42 h 52"/>
                <a:gd name="T6" fmla="*/ 12 w 37"/>
                <a:gd name="T7" fmla="*/ 39 h 52"/>
                <a:gd name="T8" fmla="*/ 16 w 37"/>
                <a:gd name="T9" fmla="*/ 36 h 52"/>
                <a:gd name="T10" fmla="*/ 22 w 37"/>
                <a:gd name="T11" fmla="*/ 33 h 52"/>
                <a:gd name="T12" fmla="*/ 29 w 37"/>
                <a:gd name="T13" fmla="*/ 30 h 52"/>
                <a:gd name="T14" fmla="*/ 34 w 37"/>
                <a:gd name="T15" fmla="*/ 26 h 52"/>
                <a:gd name="T16" fmla="*/ 37 w 37"/>
                <a:gd name="T17" fmla="*/ 21 h 52"/>
                <a:gd name="T18" fmla="*/ 37 w 37"/>
                <a:gd name="T19" fmla="*/ 15 h 52"/>
                <a:gd name="T20" fmla="*/ 37 w 37"/>
                <a:gd name="T21" fmla="*/ 12 h 52"/>
                <a:gd name="T22" fmla="*/ 36 w 37"/>
                <a:gd name="T23" fmla="*/ 9 h 52"/>
                <a:gd name="T24" fmla="*/ 34 w 37"/>
                <a:gd name="T25" fmla="*/ 6 h 52"/>
                <a:gd name="T26" fmla="*/ 33 w 37"/>
                <a:gd name="T27" fmla="*/ 4 h 52"/>
                <a:gd name="T28" fmla="*/ 30 w 37"/>
                <a:gd name="T29" fmla="*/ 2 h 52"/>
                <a:gd name="T30" fmla="*/ 27 w 37"/>
                <a:gd name="T31" fmla="*/ 1 h 52"/>
                <a:gd name="T32" fmla="*/ 23 w 37"/>
                <a:gd name="T33" fmla="*/ 0 h 52"/>
                <a:gd name="T34" fmla="*/ 21 w 37"/>
                <a:gd name="T35" fmla="*/ 0 h 52"/>
                <a:gd name="T36" fmla="*/ 15 w 37"/>
                <a:gd name="T37" fmla="*/ 0 h 52"/>
                <a:gd name="T38" fmla="*/ 11 w 37"/>
                <a:gd name="T39" fmla="*/ 2 h 52"/>
                <a:gd name="T40" fmla="*/ 7 w 37"/>
                <a:gd name="T41" fmla="*/ 4 h 52"/>
                <a:gd name="T42" fmla="*/ 4 w 37"/>
                <a:gd name="T43" fmla="*/ 8 h 52"/>
                <a:gd name="T44" fmla="*/ 1 w 37"/>
                <a:gd name="T45" fmla="*/ 12 h 52"/>
                <a:gd name="T46" fmla="*/ 1 w 37"/>
                <a:gd name="T47" fmla="*/ 19 h 52"/>
                <a:gd name="T48" fmla="*/ 8 w 37"/>
                <a:gd name="T49" fmla="*/ 19 h 52"/>
                <a:gd name="T50" fmla="*/ 8 w 37"/>
                <a:gd name="T51" fmla="*/ 18 h 52"/>
                <a:gd name="T52" fmla="*/ 10 w 37"/>
                <a:gd name="T53" fmla="*/ 13 h 52"/>
                <a:gd name="T54" fmla="*/ 11 w 37"/>
                <a:gd name="T55" fmla="*/ 10 h 52"/>
                <a:gd name="T56" fmla="*/ 12 w 37"/>
                <a:gd name="T57" fmla="*/ 8 h 52"/>
                <a:gd name="T58" fmla="*/ 14 w 37"/>
                <a:gd name="T59" fmla="*/ 8 h 52"/>
                <a:gd name="T60" fmla="*/ 16 w 37"/>
                <a:gd name="T61" fmla="*/ 6 h 52"/>
                <a:gd name="T62" fmla="*/ 19 w 37"/>
                <a:gd name="T63" fmla="*/ 6 h 52"/>
                <a:gd name="T64" fmla="*/ 23 w 37"/>
                <a:gd name="T65" fmla="*/ 6 h 52"/>
                <a:gd name="T66" fmla="*/ 27 w 37"/>
                <a:gd name="T67" fmla="*/ 9 h 52"/>
                <a:gd name="T68" fmla="*/ 29 w 37"/>
                <a:gd name="T69" fmla="*/ 12 h 52"/>
                <a:gd name="T70" fmla="*/ 30 w 37"/>
                <a:gd name="T71" fmla="*/ 15 h 52"/>
                <a:gd name="T72" fmla="*/ 30 w 37"/>
                <a:gd name="T73" fmla="*/ 18 h 52"/>
                <a:gd name="T74" fmla="*/ 29 w 37"/>
                <a:gd name="T75" fmla="*/ 21 h 52"/>
                <a:gd name="T76" fmla="*/ 26 w 37"/>
                <a:gd name="T77" fmla="*/ 23 h 52"/>
                <a:gd name="T78" fmla="*/ 23 w 37"/>
                <a:gd name="T79" fmla="*/ 26 h 52"/>
                <a:gd name="T80" fmla="*/ 11 w 37"/>
                <a:gd name="T81" fmla="*/ 33 h 52"/>
                <a:gd name="T82" fmla="*/ 7 w 37"/>
                <a:gd name="T83" fmla="*/ 35 h 52"/>
                <a:gd name="T84" fmla="*/ 4 w 37"/>
                <a:gd name="T85" fmla="*/ 39 h 52"/>
                <a:gd name="T86" fmla="*/ 1 w 37"/>
                <a:gd name="T87" fmla="*/ 46 h 52"/>
                <a:gd name="T88" fmla="*/ 0 w 37"/>
                <a:gd name="T89" fmla="*/ 52 h 52"/>
                <a:gd name="T90" fmla="*/ 37 w 37"/>
                <a:gd name="T91" fmla="*/ 52 h 52"/>
                <a:gd name="T92" fmla="*/ 37 w 37"/>
                <a:gd name="T93" fmla="*/ 46 h 52"/>
                <a:gd name="T94" fmla="*/ 8 w 37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" h="52">
                  <a:moveTo>
                    <a:pt x="8" y="46"/>
                  </a:moveTo>
                  <a:lnTo>
                    <a:pt x="8" y="43"/>
                  </a:lnTo>
                  <a:lnTo>
                    <a:pt x="10" y="42"/>
                  </a:lnTo>
                  <a:lnTo>
                    <a:pt x="12" y="39"/>
                  </a:lnTo>
                  <a:lnTo>
                    <a:pt x="16" y="36"/>
                  </a:lnTo>
                  <a:lnTo>
                    <a:pt x="22" y="33"/>
                  </a:lnTo>
                  <a:lnTo>
                    <a:pt x="29" y="30"/>
                  </a:lnTo>
                  <a:lnTo>
                    <a:pt x="34" y="26"/>
                  </a:lnTo>
                  <a:lnTo>
                    <a:pt x="37" y="21"/>
                  </a:lnTo>
                  <a:lnTo>
                    <a:pt x="37" y="15"/>
                  </a:lnTo>
                  <a:lnTo>
                    <a:pt x="37" y="12"/>
                  </a:lnTo>
                  <a:lnTo>
                    <a:pt x="36" y="9"/>
                  </a:lnTo>
                  <a:lnTo>
                    <a:pt x="34" y="6"/>
                  </a:lnTo>
                  <a:lnTo>
                    <a:pt x="33" y="4"/>
                  </a:lnTo>
                  <a:lnTo>
                    <a:pt x="30" y="2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11" y="2"/>
                  </a:lnTo>
                  <a:lnTo>
                    <a:pt x="7" y="4"/>
                  </a:lnTo>
                  <a:lnTo>
                    <a:pt x="4" y="8"/>
                  </a:lnTo>
                  <a:lnTo>
                    <a:pt x="1" y="12"/>
                  </a:lnTo>
                  <a:lnTo>
                    <a:pt x="1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7" y="9"/>
                  </a:lnTo>
                  <a:lnTo>
                    <a:pt x="29" y="12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29" y="21"/>
                  </a:lnTo>
                  <a:lnTo>
                    <a:pt x="26" y="23"/>
                  </a:lnTo>
                  <a:lnTo>
                    <a:pt x="23" y="26"/>
                  </a:lnTo>
                  <a:lnTo>
                    <a:pt x="11" y="33"/>
                  </a:lnTo>
                  <a:lnTo>
                    <a:pt x="7" y="35"/>
                  </a:lnTo>
                  <a:lnTo>
                    <a:pt x="4" y="39"/>
                  </a:lnTo>
                  <a:lnTo>
                    <a:pt x="1" y="46"/>
                  </a:lnTo>
                  <a:lnTo>
                    <a:pt x="0" y="52"/>
                  </a:lnTo>
                  <a:lnTo>
                    <a:pt x="37" y="52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62" name="Freeform 460"/>
            <p:cNvSpPr>
              <a:spLocks noEditPoints="1"/>
            </p:cNvSpPr>
            <p:nvPr/>
          </p:nvSpPr>
          <p:spPr bwMode="auto">
            <a:xfrm>
              <a:off x="3458" y="3721"/>
              <a:ext cx="46" cy="55"/>
            </a:xfrm>
            <a:custGeom>
              <a:avLst/>
              <a:gdLst>
                <a:gd name="T0" fmla="*/ 24 w 40"/>
                <a:gd name="T1" fmla="*/ 0 h 52"/>
                <a:gd name="T2" fmla="*/ 0 w 40"/>
                <a:gd name="T3" fmla="*/ 33 h 52"/>
                <a:gd name="T4" fmla="*/ 0 w 40"/>
                <a:gd name="T5" fmla="*/ 39 h 52"/>
                <a:gd name="T6" fmla="*/ 24 w 40"/>
                <a:gd name="T7" fmla="*/ 39 h 52"/>
                <a:gd name="T8" fmla="*/ 24 w 40"/>
                <a:gd name="T9" fmla="*/ 52 h 52"/>
                <a:gd name="T10" fmla="*/ 31 w 40"/>
                <a:gd name="T11" fmla="*/ 52 h 52"/>
                <a:gd name="T12" fmla="*/ 31 w 40"/>
                <a:gd name="T13" fmla="*/ 39 h 52"/>
                <a:gd name="T14" fmla="*/ 40 w 40"/>
                <a:gd name="T15" fmla="*/ 39 h 52"/>
                <a:gd name="T16" fmla="*/ 40 w 40"/>
                <a:gd name="T17" fmla="*/ 34 h 52"/>
                <a:gd name="T18" fmla="*/ 31 w 40"/>
                <a:gd name="T19" fmla="*/ 34 h 52"/>
                <a:gd name="T20" fmla="*/ 31 w 40"/>
                <a:gd name="T21" fmla="*/ 0 h 52"/>
                <a:gd name="T22" fmla="*/ 24 w 40"/>
                <a:gd name="T23" fmla="*/ 0 h 52"/>
                <a:gd name="T24" fmla="*/ 24 w 40"/>
                <a:gd name="T25" fmla="*/ 10 h 52"/>
                <a:gd name="T26" fmla="*/ 24 w 40"/>
                <a:gd name="T27" fmla="*/ 34 h 52"/>
                <a:gd name="T28" fmla="*/ 7 w 40"/>
                <a:gd name="T29" fmla="*/ 34 h 52"/>
                <a:gd name="T30" fmla="*/ 24 w 40"/>
                <a:gd name="T3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2">
                  <a:moveTo>
                    <a:pt x="24" y="0"/>
                  </a:moveTo>
                  <a:lnTo>
                    <a:pt x="0" y="33"/>
                  </a:lnTo>
                  <a:lnTo>
                    <a:pt x="0" y="39"/>
                  </a:lnTo>
                  <a:lnTo>
                    <a:pt x="24" y="39"/>
                  </a:lnTo>
                  <a:lnTo>
                    <a:pt x="24" y="52"/>
                  </a:lnTo>
                  <a:lnTo>
                    <a:pt x="31" y="52"/>
                  </a:lnTo>
                  <a:lnTo>
                    <a:pt x="31" y="39"/>
                  </a:lnTo>
                  <a:lnTo>
                    <a:pt x="40" y="39"/>
                  </a:lnTo>
                  <a:lnTo>
                    <a:pt x="40" y="34"/>
                  </a:lnTo>
                  <a:lnTo>
                    <a:pt x="31" y="34"/>
                  </a:lnTo>
                  <a:lnTo>
                    <a:pt x="31" y="0"/>
                  </a:lnTo>
                  <a:lnTo>
                    <a:pt x="24" y="0"/>
                  </a:lnTo>
                  <a:close/>
                  <a:moveTo>
                    <a:pt x="24" y="10"/>
                  </a:moveTo>
                  <a:lnTo>
                    <a:pt x="24" y="34"/>
                  </a:lnTo>
                  <a:lnTo>
                    <a:pt x="7" y="34"/>
                  </a:lnTo>
                  <a:lnTo>
                    <a:pt x="24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63" name="Freeform 461"/>
            <p:cNvSpPr>
              <a:spLocks/>
            </p:cNvSpPr>
            <p:nvPr/>
          </p:nvSpPr>
          <p:spPr bwMode="auto">
            <a:xfrm>
              <a:off x="3408" y="3282"/>
              <a:ext cx="43" cy="54"/>
            </a:xfrm>
            <a:custGeom>
              <a:avLst/>
              <a:gdLst>
                <a:gd name="T0" fmla="*/ 8 w 37"/>
                <a:gd name="T1" fmla="*/ 46 h 52"/>
                <a:gd name="T2" fmla="*/ 8 w 37"/>
                <a:gd name="T3" fmla="*/ 43 h 52"/>
                <a:gd name="T4" fmla="*/ 10 w 37"/>
                <a:gd name="T5" fmla="*/ 42 h 52"/>
                <a:gd name="T6" fmla="*/ 12 w 37"/>
                <a:gd name="T7" fmla="*/ 39 h 52"/>
                <a:gd name="T8" fmla="*/ 16 w 37"/>
                <a:gd name="T9" fmla="*/ 37 h 52"/>
                <a:gd name="T10" fmla="*/ 22 w 37"/>
                <a:gd name="T11" fmla="*/ 33 h 52"/>
                <a:gd name="T12" fmla="*/ 29 w 37"/>
                <a:gd name="T13" fmla="*/ 29 h 52"/>
                <a:gd name="T14" fmla="*/ 34 w 37"/>
                <a:gd name="T15" fmla="*/ 26 h 52"/>
                <a:gd name="T16" fmla="*/ 37 w 37"/>
                <a:gd name="T17" fmla="*/ 21 h 52"/>
                <a:gd name="T18" fmla="*/ 37 w 37"/>
                <a:gd name="T19" fmla="*/ 16 h 52"/>
                <a:gd name="T20" fmla="*/ 37 w 37"/>
                <a:gd name="T21" fmla="*/ 12 h 52"/>
                <a:gd name="T22" fmla="*/ 36 w 37"/>
                <a:gd name="T23" fmla="*/ 9 h 52"/>
                <a:gd name="T24" fmla="*/ 34 w 37"/>
                <a:gd name="T25" fmla="*/ 6 h 52"/>
                <a:gd name="T26" fmla="*/ 33 w 37"/>
                <a:gd name="T27" fmla="*/ 4 h 52"/>
                <a:gd name="T28" fmla="*/ 30 w 37"/>
                <a:gd name="T29" fmla="*/ 3 h 52"/>
                <a:gd name="T30" fmla="*/ 27 w 37"/>
                <a:gd name="T31" fmla="*/ 1 h 52"/>
                <a:gd name="T32" fmla="*/ 23 w 37"/>
                <a:gd name="T33" fmla="*/ 0 h 52"/>
                <a:gd name="T34" fmla="*/ 21 w 37"/>
                <a:gd name="T35" fmla="*/ 0 h 52"/>
                <a:gd name="T36" fmla="*/ 15 w 37"/>
                <a:gd name="T37" fmla="*/ 0 h 52"/>
                <a:gd name="T38" fmla="*/ 11 w 37"/>
                <a:gd name="T39" fmla="*/ 1 h 52"/>
                <a:gd name="T40" fmla="*/ 7 w 37"/>
                <a:gd name="T41" fmla="*/ 4 h 52"/>
                <a:gd name="T42" fmla="*/ 4 w 37"/>
                <a:gd name="T43" fmla="*/ 6 h 52"/>
                <a:gd name="T44" fmla="*/ 1 w 37"/>
                <a:gd name="T45" fmla="*/ 12 h 52"/>
                <a:gd name="T46" fmla="*/ 1 w 37"/>
                <a:gd name="T47" fmla="*/ 18 h 52"/>
                <a:gd name="T48" fmla="*/ 8 w 37"/>
                <a:gd name="T49" fmla="*/ 18 h 52"/>
                <a:gd name="T50" fmla="*/ 8 w 37"/>
                <a:gd name="T51" fmla="*/ 18 h 52"/>
                <a:gd name="T52" fmla="*/ 10 w 37"/>
                <a:gd name="T53" fmla="*/ 13 h 52"/>
                <a:gd name="T54" fmla="*/ 11 w 37"/>
                <a:gd name="T55" fmla="*/ 10 h 52"/>
                <a:gd name="T56" fmla="*/ 12 w 37"/>
                <a:gd name="T57" fmla="*/ 8 h 52"/>
                <a:gd name="T58" fmla="*/ 14 w 37"/>
                <a:gd name="T59" fmla="*/ 6 h 52"/>
                <a:gd name="T60" fmla="*/ 16 w 37"/>
                <a:gd name="T61" fmla="*/ 6 h 52"/>
                <a:gd name="T62" fmla="*/ 19 w 37"/>
                <a:gd name="T63" fmla="*/ 6 h 52"/>
                <a:gd name="T64" fmla="*/ 23 w 37"/>
                <a:gd name="T65" fmla="*/ 6 h 52"/>
                <a:gd name="T66" fmla="*/ 27 w 37"/>
                <a:gd name="T67" fmla="*/ 8 h 52"/>
                <a:gd name="T68" fmla="*/ 29 w 37"/>
                <a:gd name="T69" fmla="*/ 12 h 52"/>
                <a:gd name="T70" fmla="*/ 30 w 37"/>
                <a:gd name="T71" fmla="*/ 16 h 52"/>
                <a:gd name="T72" fmla="*/ 30 w 37"/>
                <a:gd name="T73" fmla="*/ 18 h 52"/>
                <a:gd name="T74" fmla="*/ 29 w 37"/>
                <a:gd name="T75" fmla="*/ 21 h 52"/>
                <a:gd name="T76" fmla="*/ 26 w 37"/>
                <a:gd name="T77" fmla="*/ 24 h 52"/>
                <a:gd name="T78" fmla="*/ 23 w 37"/>
                <a:gd name="T79" fmla="*/ 26 h 52"/>
                <a:gd name="T80" fmla="*/ 11 w 37"/>
                <a:gd name="T81" fmla="*/ 33 h 52"/>
                <a:gd name="T82" fmla="*/ 7 w 37"/>
                <a:gd name="T83" fmla="*/ 35 h 52"/>
                <a:gd name="T84" fmla="*/ 4 w 37"/>
                <a:gd name="T85" fmla="*/ 39 h 52"/>
                <a:gd name="T86" fmla="*/ 1 w 37"/>
                <a:gd name="T87" fmla="*/ 46 h 52"/>
                <a:gd name="T88" fmla="*/ 0 w 37"/>
                <a:gd name="T89" fmla="*/ 52 h 52"/>
                <a:gd name="T90" fmla="*/ 37 w 37"/>
                <a:gd name="T91" fmla="*/ 52 h 52"/>
                <a:gd name="T92" fmla="*/ 37 w 37"/>
                <a:gd name="T93" fmla="*/ 46 h 52"/>
                <a:gd name="T94" fmla="*/ 8 w 37"/>
                <a:gd name="T95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" h="52">
                  <a:moveTo>
                    <a:pt x="8" y="46"/>
                  </a:moveTo>
                  <a:lnTo>
                    <a:pt x="8" y="43"/>
                  </a:lnTo>
                  <a:lnTo>
                    <a:pt x="10" y="42"/>
                  </a:lnTo>
                  <a:lnTo>
                    <a:pt x="12" y="39"/>
                  </a:lnTo>
                  <a:lnTo>
                    <a:pt x="16" y="37"/>
                  </a:lnTo>
                  <a:lnTo>
                    <a:pt x="22" y="33"/>
                  </a:lnTo>
                  <a:lnTo>
                    <a:pt x="29" y="29"/>
                  </a:lnTo>
                  <a:lnTo>
                    <a:pt x="34" y="26"/>
                  </a:lnTo>
                  <a:lnTo>
                    <a:pt x="37" y="21"/>
                  </a:lnTo>
                  <a:lnTo>
                    <a:pt x="37" y="16"/>
                  </a:lnTo>
                  <a:lnTo>
                    <a:pt x="37" y="12"/>
                  </a:lnTo>
                  <a:lnTo>
                    <a:pt x="36" y="9"/>
                  </a:lnTo>
                  <a:lnTo>
                    <a:pt x="34" y="6"/>
                  </a:lnTo>
                  <a:lnTo>
                    <a:pt x="33" y="4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4" y="6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7" y="8"/>
                  </a:lnTo>
                  <a:lnTo>
                    <a:pt x="29" y="12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29" y="21"/>
                  </a:lnTo>
                  <a:lnTo>
                    <a:pt x="26" y="24"/>
                  </a:lnTo>
                  <a:lnTo>
                    <a:pt x="23" y="26"/>
                  </a:lnTo>
                  <a:lnTo>
                    <a:pt x="11" y="33"/>
                  </a:lnTo>
                  <a:lnTo>
                    <a:pt x="7" y="35"/>
                  </a:lnTo>
                  <a:lnTo>
                    <a:pt x="4" y="39"/>
                  </a:lnTo>
                  <a:lnTo>
                    <a:pt x="1" y="46"/>
                  </a:lnTo>
                  <a:lnTo>
                    <a:pt x="0" y="52"/>
                  </a:lnTo>
                  <a:lnTo>
                    <a:pt x="37" y="52"/>
                  </a:lnTo>
                  <a:lnTo>
                    <a:pt x="37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64" name="Freeform 462"/>
            <p:cNvSpPr>
              <a:spLocks noEditPoints="1"/>
            </p:cNvSpPr>
            <p:nvPr/>
          </p:nvSpPr>
          <p:spPr bwMode="auto">
            <a:xfrm>
              <a:off x="3459" y="3282"/>
              <a:ext cx="43" cy="56"/>
            </a:xfrm>
            <a:custGeom>
              <a:avLst/>
              <a:gdLst>
                <a:gd name="T0" fmla="*/ 32 w 37"/>
                <a:gd name="T1" fmla="*/ 22 h 54"/>
                <a:gd name="T2" fmla="*/ 36 w 37"/>
                <a:gd name="T3" fmla="*/ 17 h 54"/>
                <a:gd name="T4" fmla="*/ 36 w 37"/>
                <a:gd name="T5" fmla="*/ 10 h 54"/>
                <a:gd name="T6" fmla="*/ 33 w 37"/>
                <a:gd name="T7" fmla="*/ 5 h 54"/>
                <a:gd name="T8" fmla="*/ 29 w 37"/>
                <a:gd name="T9" fmla="*/ 3 h 54"/>
                <a:gd name="T10" fmla="*/ 19 w 37"/>
                <a:gd name="T11" fmla="*/ 0 h 54"/>
                <a:gd name="T12" fmla="*/ 11 w 37"/>
                <a:gd name="T13" fmla="*/ 1 h 54"/>
                <a:gd name="T14" fmla="*/ 7 w 37"/>
                <a:gd name="T15" fmla="*/ 4 h 54"/>
                <a:gd name="T16" fmla="*/ 3 w 37"/>
                <a:gd name="T17" fmla="*/ 8 h 54"/>
                <a:gd name="T18" fmla="*/ 3 w 37"/>
                <a:gd name="T19" fmla="*/ 14 h 54"/>
                <a:gd name="T20" fmla="*/ 4 w 37"/>
                <a:gd name="T21" fmla="*/ 21 h 54"/>
                <a:gd name="T22" fmla="*/ 10 w 37"/>
                <a:gd name="T23" fmla="*/ 25 h 54"/>
                <a:gd name="T24" fmla="*/ 3 w 37"/>
                <a:gd name="T25" fmla="*/ 30 h 54"/>
                <a:gd name="T26" fmla="*/ 0 w 37"/>
                <a:gd name="T27" fmla="*/ 38 h 54"/>
                <a:gd name="T28" fmla="*/ 1 w 37"/>
                <a:gd name="T29" fmla="*/ 44 h 54"/>
                <a:gd name="T30" fmla="*/ 6 w 37"/>
                <a:gd name="T31" fmla="*/ 50 h 54"/>
                <a:gd name="T32" fmla="*/ 11 w 37"/>
                <a:gd name="T33" fmla="*/ 52 h 54"/>
                <a:gd name="T34" fmla="*/ 19 w 37"/>
                <a:gd name="T35" fmla="*/ 54 h 54"/>
                <a:gd name="T36" fmla="*/ 26 w 37"/>
                <a:gd name="T37" fmla="*/ 52 h 54"/>
                <a:gd name="T38" fmla="*/ 33 w 37"/>
                <a:gd name="T39" fmla="*/ 48 h 54"/>
                <a:gd name="T40" fmla="*/ 37 w 37"/>
                <a:gd name="T41" fmla="*/ 43 h 54"/>
                <a:gd name="T42" fmla="*/ 37 w 37"/>
                <a:gd name="T43" fmla="*/ 37 h 54"/>
                <a:gd name="T44" fmla="*/ 36 w 37"/>
                <a:gd name="T45" fmla="*/ 30 h 54"/>
                <a:gd name="T46" fmla="*/ 29 w 37"/>
                <a:gd name="T47" fmla="*/ 25 h 54"/>
                <a:gd name="T48" fmla="*/ 18 w 37"/>
                <a:gd name="T49" fmla="*/ 6 h 54"/>
                <a:gd name="T50" fmla="*/ 26 w 37"/>
                <a:gd name="T51" fmla="*/ 8 h 54"/>
                <a:gd name="T52" fmla="*/ 29 w 37"/>
                <a:gd name="T53" fmla="*/ 14 h 54"/>
                <a:gd name="T54" fmla="*/ 26 w 37"/>
                <a:gd name="T55" fmla="*/ 20 h 54"/>
                <a:gd name="T56" fmla="*/ 19 w 37"/>
                <a:gd name="T57" fmla="*/ 22 h 54"/>
                <a:gd name="T58" fmla="*/ 11 w 37"/>
                <a:gd name="T59" fmla="*/ 20 h 54"/>
                <a:gd name="T60" fmla="*/ 10 w 37"/>
                <a:gd name="T61" fmla="*/ 14 h 54"/>
                <a:gd name="T62" fmla="*/ 11 w 37"/>
                <a:gd name="T63" fmla="*/ 8 h 54"/>
                <a:gd name="T64" fmla="*/ 18 w 37"/>
                <a:gd name="T65" fmla="*/ 6 h 54"/>
                <a:gd name="T66" fmla="*/ 19 w 37"/>
                <a:gd name="T67" fmla="*/ 27 h 54"/>
                <a:gd name="T68" fmla="*/ 28 w 37"/>
                <a:gd name="T69" fmla="*/ 30 h 54"/>
                <a:gd name="T70" fmla="*/ 30 w 37"/>
                <a:gd name="T71" fmla="*/ 38 h 54"/>
                <a:gd name="T72" fmla="*/ 28 w 37"/>
                <a:gd name="T73" fmla="*/ 46 h 54"/>
                <a:gd name="T74" fmla="*/ 19 w 37"/>
                <a:gd name="T75" fmla="*/ 47 h 54"/>
                <a:gd name="T76" fmla="*/ 11 w 37"/>
                <a:gd name="T77" fmla="*/ 44 h 54"/>
                <a:gd name="T78" fmla="*/ 7 w 37"/>
                <a:gd name="T79" fmla="*/ 38 h 54"/>
                <a:gd name="T80" fmla="*/ 11 w 37"/>
                <a:gd name="T81" fmla="*/ 30 h 54"/>
                <a:gd name="T82" fmla="*/ 18 w 37"/>
                <a:gd name="T83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" h="54">
                  <a:moveTo>
                    <a:pt x="29" y="25"/>
                  </a:moveTo>
                  <a:lnTo>
                    <a:pt x="32" y="22"/>
                  </a:lnTo>
                  <a:lnTo>
                    <a:pt x="34" y="20"/>
                  </a:lnTo>
                  <a:lnTo>
                    <a:pt x="36" y="17"/>
                  </a:lnTo>
                  <a:lnTo>
                    <a:pt x="36" y="14"/>
                  </a:lnTo>
                  <a:lnTo>
                    <a:pt x="36" y="10"/>
                  </a:lnTo>
                  <a:lnTo>
                    <a:pt x="34" y="8"/>
                  </a:lnTo>
                  <a:lnTo>
                    <a:pt x="33" y="5"/>
                  </a:lnTo>
                  <a:lnTo>
                    <a:pt x="32" y="4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8" y="3"/>
                  </a:lnTo>
                  <a:lnTo>
                    <a:pt x="7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4"/>
                  </a:lnTo>
                  <a:lnTo>
                    <a:pt x="3" y="18"/>
                  </a:lnTo>
                  <a:lnTo>
                    <a:pt x="4" y="21"/>
                  </a:lnTo>
                  <a:lnTo>
                    <a:pt x="7" y="22"/>
                  </a:lnTo>
                  <a:lnTo>
                    <a:pt x="10" y="25"/>
                  </a:lnTo>
                  <a:lnTo>
                    <a:pt x="6" y="26"/>
                  </a:lnTo>
                  <a:lnTo>
                    <a:pt x="3" y="30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1" y="44"/>
                  </a:lnTo>
                  <a:lnTo>
                    <a:pt x="3" y="47"/>
                  </a:lnTo>
                  <a:lnTo>
                    <a:pt x="6" y="50"/>
                  </a:lnTo>
                  <a:lnTo>
                    <a:pt x="8" y="51"/>
                  </a:lnTo>
                  <a:lnTo>
                    <a:pt x="11" y="52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6" y="52"/>
                  </a:lnTo>
                  <a:lnTo>
                    <a:pt x="30" y="51"/>
                  </a:lnTo>
                  <a:lnTo>
                    <a:pt x="33" y="48"/>
                  </a:lnTo>
                  <a:lnTo>
                    <a:pt x="34" y="46"/>
                  </a:lnTo>
                  <a:lnTo>
                    <a:pt x="37" y="43"/>
                  </a:lnTo>
                  <a:lnTo>
                    <a:pt x="37" y="41"/>
                  </a:lnTo>
                  <a:lnTo>
                    <a:pt x="37" y="37"/>
                  </a:lnTo>
                  <a:lnTo>
                    <a:pt x="37" y="33"/>
                  </a:lnTo>
                  <a:lnTo>
                    <a:pt x="36" y="30"/>
                  </a:lnTo>
                  <a:lnTo>
                    <a:pt x="33" y="26"/>
                  </a:lnTo>
                  <a:lnTo>
                    <a:pt x="29" y="25"/>
                  </a:lnTo>
                  <a:close/>
                  <a:moveTo>
                    <a:pt x="18" y="6"/>
                  </a:moveTo>
                  <a:lnTo>
                    <a:pt x="18" y="6"/>
                  </a:lnTo>
                  <a:lnTo>
                    <a:pt x="22" y="6"/>
                  </a:lnTo>
                  <a:lnTo>
                    <a:pt x="26" y="8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8" y="17"/>
                  </a:lnTo>
                  <a:lnTo>
                    <a:pt x="26" y="20"/>
                  </a:lnTo>
                  <a:lnTo>
                    <a:pt x="23" y="21"/>
                  </a:lnTo>
                  <a:lnTo>
                    <a:pt x="19" y="22"/>
                  </a:lnTo>
                  <a:lnTo>
                    <a:pt x="15" y="21"/>
                  </a:lnTo>
                  <a:lnTo>
                    <a:pt x="11" y="20"/>
                  </a:lnTo>
                  <a:lnTo>
                    <a:pt x="10" y="17"/>
                  </a:lnTo>
                  <a:lnTo>
                    <a:pt x="10" y="14"/>
                  </a:lnTo>
                  <a:lnTo>
                    <a:pt x="10" y="10"/>
                  </a:lnTo>
                  <a:lnTo>
                    <a:pt x="11" y="8"/>
                  </a:lnTo>
                  <a:lnTo>
                    <a:pt x="14" y="6"/>
                  </a:lnTo>
                  <a:lnTo>
                    <a:pt x="18" y="6"/>
                  </a:lnTo>
                  <a:close/>
                  <a:moveTo>
                    <a:pt x="18" y="27"/>
                  </a:moveTo>
                  <a:lnTo>
                    <a:pt x="19" y="27"/>
                  </a:lnTo>
                  <a:lnTo>
                    <a:pt x="23" y="29"/>
                  </a:lnTo>
                  <a:lnTo>
                    <a:pt x="28" y="30"/>
                  </a:lnTo>
                  <a:lnTo>
                    <a:pt x="29" y="34"/>
                  </a:lnTo>
                  <a:lnTo>
                    <a:pt x="30" y="38"/>
                  </a:lnTo>
                  <a:lnTo>
                    <a:pt x="29" y="42"/>
                  </a:lnTo>
                  <a:lnTo>
                    <a:pt x="28" y="46"/>
                  </a:lnTo>
                  <a:lnTo>
                    <a:pt x="23" y="47"/>
                  </a:lnTo>
                  <a:lnTo>
                    <a:pt x="19" y="47"/>
                  </a:lnTo>
                  <a:lnTo>
                    <a:pt x="14" y="47"/>
                  </a:lnTo>
                  <a:lnTo>
                    <a:pt x="11" y="44"/>
                  </a:lnTo>
                  <a:lnTo>
                    <a:pt x="8" y="42"/>
                  </a:lnTo>
                  <a:lnTo>
                    <a:pt x="7" y="38"/>
                  </a:lnTo>
                  <a:lnTo>
                    <a:pt x="8" y="34"/>
                  </a:lnTo>
                  <a:lnTo>
                    <a:pt x="11" y="30"/>
                  </a:lnTo>
                  <a:lnTo>
                    <a:pt x="14" y="29"/>
                  </a:lnTo>
                  <a:lnTo>
                    <a:pt x="1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65" name="Freeform 463"/>
            <p:cNvSpPr>
              <a:spLocks/>
            </p:cNvSpPr>
            <p:nvPr/>
          </p:nvSpPr>
          <p:spPr bwMode="auto">
            <a:xfrm>
              <a:off x="3408" y="3062"/>
              <a:ext cx="44" cy="56"/>
            </a:xfrm>
            <a:custGeom>
              <a:avLst/>
              <a:gdLst>
                <a:gd name="T0" fmla="*/ 33 w 38"/>
                <a:gd name="T1" fmla="*/ 23 h 54"/>
                <a:gd name="T2" fmla="*/ 36 w 38"/>
                <a:gd name="T3" fmla="*/ 17 h 54"/>
                <a:gd name="T4" fmla="*/ 36 w 38"/>
                <a:gd name="T5" fmla="*/ 10 h 54"/>
                <a:gd name="T6" fmla="*/ 34 w 38"/>
                <a:gd name="T7" fmla="*/ 5 h 54"/>
                <a:gd name="T8" fmla="*/ 29 w 38"/>
                <a:gd name="T9" fmla="*/ 2 h 54"/>
                <a:gd name="T10" fmla="*/ 19 w 38"/>
                <a:gd name="T11" fmla="*/ 0 h 54"/>
                <a:gd name="T12" fmla="*/ 11 w 38"/>
                <a:gd name="T13" fmla="*/ 1 h 54"/>
                <a:gd name="T14" fmla="*/ 4 w 38"/>
                <a:gd name="T15" fmla="*/ 6 h 54"/>
                <a:gd name="T16" fmla="*/ 1 w 38"/>
                <a:gd name="T17" fmla="*/ 17 h 54"/>
                <a:gd name="T18" fmla="*/ 10 w 38"/>
                <a:gd name="T19" fmla="*/ 12 h 54"/>
                <a:gd name="T20" fmla="*/ 14 w 38"/>
                <a:gd name="T21" fmla="*/ 8 h 54"/>
                <a:gd name="T22" fmla="*/ 19 w 38"/>
                <a:gd name="T23" fmla="*/ 5 h 54"/>
                <a:gd name="T24" fmla="*/ 26 w 38"/>
                <a:gd name="T25" fmla="*/ 8 h 54"/>
                <a:gd name="T26" fmla="*/ 29 w 38"/>
                <a:gd name="T27" fmla="*/ 14 h 54"/>
                <a:gd name="T28" fmla="*/ 26 w 38"/>
                <a:gd name="T29" fmla="*/ 21 h 54"/>
                <a:gd name="T30" fmla="*/ 19 w 38"/>
                <a:gd name="T31" fmla="*/ 22 h 54"/>
                <a:gd name="T32" fmla="*/ 15 w 38"/>
                <a:gd name="T33" fmla="*/ 27 h 54"/>
                <a:gd name="T34" fmla="*/ 23 w 38"/>
                <a:gd name="T35" fmla="*/ 29 h 54"/>
                <a:gd name="T36" fmla="*/ 29 w 38"/>
                <a:gd name="T37" fmla="*/ 31 h 54"/>
                <a:gd name="T38" fmla="*/ 30 w 38"/>
                <a:gd name="T39" fmla="*/ 35 h 54"/>
                <a:gd name="T40" fmla="*/ 30 w 38"/>
                <a:gd name="T41" fmla="*/ 42 h 54"/>
                <a:gd name="T42" fmla="*/ 25 w 38"/>
                <a:gd name="T43" fmla="*/ 47 h 54"/>
                <a:gd name="T44" fmla="*/ 14 w 38"/>
                <a:gd name="T45" fmla="*/ 47 h 54"/>
                <a:gd name="T46" fmla="*/ 8 w 38"/>
                <a:gd name="T47" fmla="*/ 42 h 54"/>
                <a:gd name="T48" fmla="*/ 0 w 38"/>
                <a:gd name="T49" fmla="*/ 37 h 54"/>
                <a:gd name="T50" fmla="*/ 4 w 38"/>
                <a:gd name="T51" fmla="*/ 47 h 54"/>
                <a:gd name="T52" fmla="*/ 10 w 38"/>
                <a:gd name="T53" fmla="*/ 52 h 54"/>
                <a:gd name="T54" fmla="*/ 19 w 38"/>
                <a:gd name="T55" fmla="*/ 54 h 54"/>
                <a:gd name="T56" fmla="*/ 27 w 38"/>
                <a:gd name="T57" fmla="*/ 52 h 54"/>
                <a:gd name="T58" fmla="*/ 33 w 38"/>
                <a:gd name="T59" fmla="*/ 48 h 54"/>
                <a:gd name="T60" fmla="*/ 37 w 38"/>
                <a:gd name="T61" fmla="*/ 43 h 54"/>
                <a:gd name="T62" fmla="*/ 38 w 38"/>
                <a:gd name="T63" fmla="*/ 37 h 54"/>
                <a:gd name="T64" fmla="*/ 37 w 38"/>
                <a:gd name="T65" fmla="*/ 30 h 54"/>
                <a:gd name="T66" fmla="*/ 32 w 38"/>
                <a:gd name="T67" fmla="*/ 26 h 54"/>
                <a:gd name="T68" fmla="*/ 30 w 38"/>
                <a:gd name="T6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" h="54">
                  <a:moveTo>
                    <a:pt x="30" y="25"/>
                  </a:moveTo>
                  <a:lnTo>
                    <a:pt x="33" y="23"/>
                  </a:lnTo>
                  <a:lnTo>
                    <a:pt x="34" y="21"/>
                  </a:lnTo>
                  <a:lnTo>
                    <a:pt x="36" y="17"/>
                  </a:lnTo>
                  <a:lnTo>
                    <a:pt x="37" y="14"/>
                  </a:lnTo>
                  <a:lnTo>
                    <a:pt x="36" y="10"/>
                  </a:lnTo>
                  <a:lnTo>
                    <a:pt x="36" y="8"/>
                  </a:lnTo>
                  <a:lnTo>
                    <a:pt x="34" y="5"/>
                  </a:lnTo>
                  <a:lnTo>
                    <a:pt x="32" y="4"/>
                  </a:lnTo>
                  <a:lnTo>
                    <a:pt x="29" y="2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4" y="6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8" y="17"/>
                  </a:lnTo>
                  <a:lnTo>
                    <a:pt x="10" y="12"/>
                  </a:lnTo>
                  <a:lnTo>
                    <a:pt x="11" y="9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19" y="5"/>
                  </a:lnTo>
                  <a:lnTo>
                    <a:pt x="23" y="6"/>
                  </a:lnTo>
                  <a:lnTo>
                    <a:pt x="26" y="8"/>
                  </a:lnTo>
                  <a:lnTo>
                    <a:pt x="29" y="10"/>
                  </a:lnTo>
                  <a:lnTo>
                    <a:pt x="29" y="14"/>
                  </a:lnTo>
                  <a:lnTo>
                    <a:pt x="29" y="18"/>
                  </a:lnTo>
                  <a:lnTo>
                    <a:pt x="26" y="21"/>
                  </a:lnTo>
                  <a:lnTo>
                    <a:pt x="23" y="22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5" y="27"/>
                  </a:lnTo>
                  <a:lnTo>
                    <a:pt x="18" y="27"/>
                  </a:lnTo>
                  <a:lnTo>
                    <a:pt x="23" y="29"/>
                  </a:lnTo>
                  <a:lnTo>
                    <a:pt x="26" y="30"/>
                  </a:lnTo>
                  <a:lnTo>
                    <a:pt x="29" y="31"/>
                  </a:lnTo>
                  <a:lnTo>
                    <a:pt x="30" y="33"/>
                  </a:lnTo>
                  <a:lnTo>
                    <a:pt x="30" y="35"/>
                  </a:lnTo>
                  <a:lnTo>
                    <a:pt x="32" y="38"/>
                  </a:lnTo>
                  <a:lnTo>
                    <a:pt x="30" y="42"/>
                  </a:lnTo>
                  <a:lnTo>
                    <a:pt x="27" y="44"/>
                  </a:lnTo>
                  <a:lnTo>
                    <a:pt x="25" y="47"/>
                  </a:lnTo>
                  <a:lnTo>
                    <a:pt x="19" y="47"/>
                  </a:lnTo>
                  <a:lnTo>
                    <a:pt x="14" y="47"/>
                  </a:lnTo>
                  <a:lnTo>
                    <a:pt x="11" y="44"/>
                  </a:lnTo>
                  <a:lnTo>
                    <a:pt x="8" y="42"/>
                  </a:lnTo>
                  <a:lnTo>
                    <a:pt x="8" y="37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4" y="47"/>
                  </a:lnTo>
                  <a:lnTo>
                    <a:pt x="5" y="50"/>
                  </a:lnTo>
                  <a:lnTo>
                    <a:pt x="10" y="52"/>
                  </a:lnTo>
                  <a:lnTo>
                    <a:pt x="14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7" y="52"/>
                  </a:lnTo>
                  <a:lnTo>
                    <a:pt x="30" y="51"/>
                  </a:lnTo>
                  <a:lnTo>
                    <a:pt x="33" y="48"/>
                  </a:lnTo>
                  <a:lnTo>
                    <a:pt x="36" y="47"/>
                  </a:lnTo>
                  <a:lnTo>
                    <a:pt x="37" y="43"/>
                  </a:lnTo>
                  <a:lnTo>
                    <a:pt x="38" y="40"/>
                  </a:lnTo>
                  <a:lnTo>
                    <a:pt x="38" y="37"/>
                  </a:lnTo>
                  <a:lnTo>
                    <a:pt x="38" y="33"/>
                  </a:lnTo>
                  <a:lnTo>
                    <a:pt x="37" y="30"/>
                  </a:lnTo>
                  <a:lnTo>
                    <a:pt x="34" y="27"/>
                  </a:lnTo>
                  <a:lnTo>
                    <a:pt x="32" y="26"/>
                  </a:lnTo>
                  <a:lnTo>
                    <a:pt x="30" y="25"/>
                  </a:lnTo>
                  <a:lnTo>
                    <a:pt x="3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66" name="Freeform 464"/>
            <p:cNvSpPr>
              <a:spLocks noEditPoints="1"/>
            </p:cNvSpPr>
            <p:nvPr/>
          </p:nvSpPr>
          <p:spPr bwMode="auto">
            <a:xfrm>
              <a:off x="3459" y="3062"/>
              <a:ext cx="43" cy="56"/>
            </a:xfrm>
            <a:custGeom>
              <a:avLst/>
              <a:gdLst>
                <a:gd name="T0" fmla="*/ 19 w 37"/>
                <a:gd name="T1" fmla="*/ 0 h 54"/>
                <a:gd name="T2" fmla="*/ 15 w 37"/>
                <a:gd name="T3" fmla="*/ 0 h 54"/>
                <a:gd name="T4" fmla="*/ 11 w 37"/>
                <a:gd name="T5" fmla="*/ 1 h 54"/>
                <a:gd name="T6" fmla="*/ 7 w 37"/>
                <a:gd name="T7" fmla="*/ 4 h 54"/>
                <a:gd name="T8" fmla="*/ 6 w 37"/>
                <a:gd name="T9" fmla="*/ 6 h 54"/>
                <a:gd name="T10" fmla="*/ 3 w 37"/>
                <a:gd name="T11" fmla="*/ 10 h 54"/>
                <a:gd name="T12" fmla="*/ 1 w 37"/>
                <a:gd name="T13" fmla="*/ 16 h 54"/>
                <a:gd name="T14" fmla="*/ 0 w 37"/>
                <a:gd name="T15" fmla="*/ 21 h 54"/>
                <a:gd name="T16" fmla="*/ 0 w 37"/>
                <a:gd name="T17" fmla="*/ 26 h 54"/>
                <a:gd name="T18" fmla="*/ 0 w 37"/>
                <a:gd name="T19" fmla="*/ 33 h 54"/>
                <a:gd name="T20" fmla="*/ 1 w 37"/>
                <a:gd name="T21" fmla="*/ 38 h 54"/>
                <a:gd name="T22" fmla="*/ 3 w 37"/>
                <a:gd name="T23" fmla="*/ 43 h 54"/>
                <a:gd name="T24" fmla="*/ 6 w 37"/>
                <a:gd name="T25" fmla="*/ 47 h 54"/>
                <a:gd name="T26" fmla="*/ 7 w 37"/>
                <a:gd name="T27" fmla="*/ 50 h 54"/>
                <a:gd name="T28" fmla="*/ 11 w 37"/>
                <a:gd name="T29" fmla="*/ 51 h 54"/>
                <a:gd name="T30" fmla="*/ 15 w 37"/>
                <a:gd name="T31" fmla="*/ 54 h 54"/>
                <a:gd name="T32" fmla="*/ 19 w 37"/>
                <a:gd name="T33" fmla="*/ 54 h 54"/>
                <a:gd name="T34" fmla="*/ 23 w 37"/>
                <a:gd name="T35" fmla="*/ 54 h 54"/>
                <a:gd name="T36" fmla="*/ 28 w 37"/>
                <a:gd name="T37" fmla="*/ 51 h 54"/>
                <a:gd name="T38" fmla="*/ 30 w 37"/>
                <a:gd name="T39" fmla="*/ 50 h 54"/>
                <a:gd name="T40" fmla="*/ 33 w 37"/>
                <a:gd name="T41" fmla="*/ 47 h 54"/>
                <a:gd name="T42" fmla="*/ 34 w 37"/>
                <a:gd name="T43" fmla="*/ 43 h 54"/>
                <a:gd name="T44" fmla="*/ 37 w 37"/>
                <a:gd name="T45" fmla="*/ 38 h 54"/>
                <a:gd name="T46" fmla="*/ 37 w 37"/>
                <a:gd name="T47" fmla="*/ 33 h 54"/>
                <a:gd name="T48" fmla="*/ 37 w 37"/>
                <a:gd name="T49" fmla="*/ 27 h 54"/>
                <a:gd name="T50" fmla="*/ 37 w 37"/>
                <a:gd name="T51" fmla="*/ 21 h 54"/>
                <a:gd name="T52" fmla="*/ 37 w 37"/>
                <a:gd name="T53" fmla="*/ 16 h 54"/>
                <a:gd name="T54" fmla="*/ 34 w 37"/>
                <a:gd name="T55" fmla="*/ 10 h 54"/>
                <a:gd name="T56" fmla="*/ 33 w 37"/>
                <a:gd name="T57" fmla="*/ 6 h 54"/>
                <a:gd name="T58" fmla="*/ 30 w 37"/>
                <a:gd name="T59" fmla="*/ 4 h 54"/>
                <a:gd name="T60" fmla="*/ 28 w 37"/>
                <a:gd name="T61" fmla="*/ 1 h 54"/>
                <a:gd name="T62" fmla="*/ 23 w 37"/>
                <a:gd name="T63" fmla="*/ 0 h 54"/>
                <a:gd name="T64" fmla="*/ 19 w 37"/>
                <a:gd name="T65" fmla="*/ 0 h 54"/>
                <a:gd name="T66" fmla="*/ 7 w 37"/>
                <a:gd name="T67" fmla="*/ 25 h 54"/>
                <a:gd name="T68" fmla="*/ 8 w 37"/>
                <a:gd name="T69" fmla="*/ 17 h 54"/>
                <a:gd name="T70" fmla="*/ 11 w 37"/>
                <a:gd name="T71" fmla="*/ 10 h 54"/>
                <a:gd name="T72" fmla="*/ 12 w 37"/>
                <a:gd name="T73" fmla="*/ 9 h 54"/>
                <a:gd name="T74" fmla="*/ 14 w 37"/>
                <a:gd name="T75" fmla="*/ 8 h 54"/>
                <a:gd name="T76" fmla="*/ 17 w 37"/>
                <a:gd name="T77" fmla="*/ 6 h 54"/>
                <a:gd name="T78" fmla="*/ 19 w 37"/>
                <a:gd name="T79" fmla="*/ 6 h 54"/>
                <a:gd name="T80" fmla="*/ 22 w 37"/>
                <a:gd name="T81" fmla="*/ 6 h 54"/>
                <a:gd name="T82" fmla="*/ 23 w 37"/>
                <a:gd name="T83" fmla="*/ 8 h 54"/>
                <a:gd name="T84" fmla="*/ 26 w 37"/>
                <a:gd name="T85" fmla="*/ 9 h 54"/>
                <a:gd name="T86" fmla="*/ 28 w 37"/>
                <a:gd name="T87" fmla="*/ 12 h 54"/>
                <a:gd name="T88" fmla="*/ 29 w 37"/>
                <a:gd name="T89" fmla="*/ 18 h 54"/>
                <a:gd name="T90" fmla="*/ 30 w 37"/>
                <a:gd name="T91" fmla="*/ 27 h 54"/>
                <a:gd name="T92" fmla="*/ 29 w 37"/>
                <a:gd name="T93" fmla="*/ 35 h 54"/>
                <a:gd name="T94" fmla="*/ 28 w 37"/>
                <a:gd name="T95" fmla="*/ 43 h 54"/>
                <a:gd name="T96" fmla="*/ 26 w 37"/>
                <a:gd name="T97" fmla="*/ 44 h 54"/>
                <a:gd name="T98" fmla="*/ 23 w 37"/>
                <a:gd name="T99" fmla="*/ 47 h 54"/>
                <a:gd name="T100" fmla="*/ 22 w 37"/>
                <a:gd name="T101" fmla="*/ 47 h 54"/>
                <a:gd name="T102" fmla="*/ 19 w 37"/>
                <a:gd name="T103" fmla="*/ 47 h 54"/>
                <a:gd name="T104" fmla="*/ 17 w 37"/>
                <a:gd name="T105" fmla="*/ 47 h 54"/>
                <a:gd name="T106" fmla="*/ 14 w 37"/>
                <a:gd name="T107" fmla="*/ 47 h 54"/>
                <a:gd name="T108" fmla="*/ 12 w 37"/>
                <a:gd name="T109" fmla="*/ 44 h 54"/>
                <a:gd name="T110" fmla="*/ 11 w 37"/>
                <a:gd name="T111" fmla="*/ 42 h 54"/>
                <a:gd name="T112" fmla="*/ 8 w 37"/>
                <a:gd name="T113" fmla="*/ 35 h 54"/>
                <a:gd name="T114" fmla="*/ 7 w 37"/>
                <a:gd name="T115" fmla="*/ 27 h 54"/>
                <a:gd name="T116" fmla="*/ 7 w 37"/>
                <a:gd name="T117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" h="54">
                  <a:moveTo>
                    <a:pt x="19" y="0"/>
                  </a:moveTo>
                  <a:lnTo>
                    <a:pt x="15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6" y="6"/>
                  </a:lnTo>
                  <a:lnTo>
                    <a:pt x="3" y="10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1" y="38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7" y="50"/>
                  </a:lnTo>
                  <a:lnTo>
                    <a:pt x="11" y="51"/>
                  </a:lnTo>
                  <a:lnTo>
                    <a:pt x="15" y="54"/>
                  </a:lnTo>
                  <a:lnTo>
                    <a:pt x="19" y="54"/>
                  </a:lnTo>
                  <a:lnTo>
                    <a:pt x="23" y="54"/>
                  </a:lnTo>
                  <a:lnTo>
                    <a:pt x="28" y="51"/>
                  </a:lnTo>
                  <a:lnTo>
                    <a:pt x="30" y="50"/>
                  </a:lnTo>
                  <a:lnTo>
                    <a:pt x="33" y="47"/>
                  </a:lnTo>
                  <a:lnTo>
                    <a:pt x="34" y="43"/>
                  </a:lnTo>
                  <a:lnTo>
                    <a:pt x="37" y="38"/>
                  </a:lnTo>
                  <a:lnTo>
                    <a:pt x="37" y="33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37" y="16"/>
                  </a:lnTo>
                  <a:lnTo>
                    <a:pt x="34" y="10"/>
                  </a:lnTo>
                  <a:lnTo>
                    <a:pt x="33" y="6"/>
                  </a:lnTo>
                  <a:lnTo>
                    <a:pt x="30" y="4"/>
                  </a:lnTo>
                  <a:lnTo>
                    <a:pt x="28" y="1"/>
                  </a:lnTo>
                  <a:lnTo>
                    <a:pt x="23" y="0"/>
                  </a:lnTo>
                  <a:lnTo>
                    <a:pt x="19" y="0"/>
                  </a:lnTo>
                  <a:close/>
                  <a:moveTo>
                    <a:pt x="7" y="25"/>
                  </a:moveTo>
                  <a:lnTo>
                    <a:pt x="8" y="17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4" y="8"/>
                  </a:lnTo>
                  <a:lnTo>
                    <a:pt x="17" y="6"/>
                  </a:lnTo>
                  <a:lnTo>
                    <a:pt x="19" y="6"/>
                  </a:lnTo>
                  <a:lnTo>
                    <a:pt x="22" y="6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8" y="12"/>
                  </a:lnTo>
                  <a:lnTo>
                    <a:pt x="29" y="18"/>
                  </a:lnTo>
                  <a:lnTo>
                    <a:pt x="30" y="27"/>
                  </a:lnTo>
                  <a:lnTo>
                    <a:pt x="29" y="35"/>
                  </a:lnTo>
                  <a:lnTo>
                    <a:pt x="28" y="43"/>
                  </a:lnTo>
                  <a:lnTo>
                    <a:pt x="26" y="44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19" y="47"/>
                  </a:lnTo>
                  <a:lnTo>
                    <a:pt x="17" y="47"/>
                  </a:lnTo>
                  <a:lnTo>
                    <a:pt x="14" y="47"/>
                  </a:lnTo>
                  <a:lnTo>
                    <a:pt x="12" y="44"/>
                  </a:lnTo>
                  <a:lnTo>
                    <a:pt x="11" y="42"/>
                  </a:lnTo>
                  <a:lnTo>
                    <a:pt x="8" y="35"/>
                  </a:lnTo>
                  <a:lnTo>
                    <a:pt x="7" y="27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67" name="Freeform 465"/>
            <p:cNvSpPr>
              <a:spLocks/>
            </p:cNvSpPr>
            <p:nvPr/>
          </p:nvSpPr>
          <p:spPr bwMode="auto">
            <a:xfrm>
              <a:off x="3909" y="3872"/>
              <a:ext cx="51" cy="56"/>
            </a:xfrm>
            <a:custGeom>
              <a:avLst/>
              <a:gdLst>
                <a:gd name="T0" fmla="*/ 0 w 44"/>
                <a:gd name="T1" fmla="*/ 0 h 54"/>
                <a:gd name="T2" fmla="*/ 0 w 44"/>
                <a:gd name="T3" fmla="*/ 54 h 54"/>
                <a:gd name="T4" fmla="*/ 7 w 44"/>
                <a:gd name="T5" fmla="*/ 54 h 54"/>
                <a:gd name="T6" fmla="*/ 7 w 44"/>
                <a:gd name="T7" fmla="*/ 10 h 54"/>
                <a:gd name="T8" fmla="*/ 36 w 44"/>
                <a:gd name="T9" fmla="*/ 54 h 54"/>
                <a:gd name="T10" fmla="*/ 44 w 44"/>
                <a:gd name="T11" fmla="*/ 54 h 54"/>
                <a:gd name="T12" fmla="*/ 44 w 44"/>
                <a:gd name="T13" fmla="*/ 0 h 54"/>
                <a:gd name="T14" fmla="*/ 37 w 44"/>
                <a:gd name="T15" fmla="*/ 0 h 54"/>
                <a:gd name="T16" fmla="*/ 37 w 44"/>
                <a:gd name="T17" fmla="*/ 43 h 54"/>
                <a:gd name="T18" fmla="*/ 9 w 44"/>
                <a:gd name="T19" fmla="*/ 0 h 54"/>
                <a:gd name="T20" fmla="*/ 0 w 44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4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7" y="10"/>
                  </a:lnTo>
                  <a:lnTo>
                    <a:pt x="36" y="54"/>
                  </a:lnTo>
                  <a:lnTo>
                    <a:pt x="44" y="54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3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68" name="Freeform 466"/>
            <p:cNvSpPr>
              <a:spLocks noEditPoints="1"/>
            </p:cNvSpPr>
            <p:nvPr/>
          </p:nvSpPr>
          <p:spPr bwMode="auto">
            <a:xfrm>
              <a:off x="3971" y="3885"/>
              <a:ext cx="44" cy="44"/>
            </a:xfrm>
            <a:custGeom>
              <a:avLst/>
              <a:gdLst>
                <a:gd name="T0" fmla="*/ 38 w 38"/>
                <a:gd name="T1" fmla="*/ 24 h 42"/>
                <a:gd name="T2" fmla="*/ 38 w 38"/>
                <a:gd name="T3" fmla="*/ 18 h 42"/>
                <a:gd name="T4" fmla="*/ 36 w 38"/>
                <a:gd name="T5" fmla="*/ 13 h 42"/>
                <a:gd name="T6" fmla="*/ 35 w 38"/>
                <a:gd name="T7" fmla="*/ 9 h 42"/>
                <a:gd name="T8" fmla="*/ 34 w 38"/>
                <a:gd name="T9" fmla="*/ 7 h 42"/>
                <a:gd name="T10" fmla="*/ 31 w 38"/>
                <a:gd name="T11" fmla="*/ 4 h 42"/>
                <a:gd name="T12" fmla="*/ 28 w 38"/>
                <a:gd name="T13" fmla="*/ 3 h 42"/>
                <a:gd name="T14" fmla="*/ 24 w 38"/>
                <a:gd name="T15" fmla="*/ 1 h 42"/>
                <a:gd name="T16" fmla="*/ 20 w 38"/>
                <a:gd name="T17" fmla="*/ 0 h 42"/>
                <a:gd name="T18" fmla="*/ 16 w 38"/>
                <a:gd name="T19" fmla="*/ 1 h 42"/>
                <a:gd name="T20" fmla="*/ 12 w 38"/>
                <a:gd name="T21" fmla="*/ 3 h 42"/>
                <a:gd name="T22" fmla="*/ 9 w 38"/>
                <a:gd name="T23" fmla="*/ 4 h 42"/>
                <a:gd name="T24" fmla="*/ 6 w 38"/>
                <a:gd name="T25" fmla="*/ 7 h 42"/>
                <a:gd name="T26" fmla="*/ 3 w 38"/>
                <a:gd name="T27" fmla="*/ 9 h 42"/>
                <a:gd name="T28" fmla="*/ 2 w 38"/>
                <a:gd name="T29" fmla="*/ 13 h 42"/>
                <a:gd name="T30" fmla="*/ 0 w 38"/>
                <a:gd name="T31" fmla="*/ 17 h 42"/>
                <a:gd name="T32" fmla="*/ 0 w 38"/>
                <a:gd name="T33" fmla="*/ 22 h 42"/>
                <a:gd name="T34" fmla="*/ 0 w 38"/>
                <a:gd name="T35" fmla="*/ 28 h 42"/>
                <a:gd name="T36" fmla="*/ 3 w 38"/>
                <a:gd name="T37" fmla="*/ 33 h 42"/>
                <a:gd name="T38" fmla="*/ 6 w 38"/>
                <a:gd name="T39" fmla="*/ 37 h 42"/>
                <a:gd name="T40" fmla="*/ 9 w 38"/>
                <a:gd name="T41" fmla="*/ 39 h 42"/>
                <a:gd name="T42" fmla="*/ 14 w 38"/>
                <a:gd name="T43" fmla="*/ 41 h 42"/>
                <a:gd name="T44" fmla="*/ 20 w 38"/>
                <a:gd name="T45" fmla="*/ 42 h 42"/>
                <a:gd name="T46" fmla="*/ 24 w 38"/>
                <a:gd name="T47" fmla="*/ 42 h 42"/>
                <a:gd name="T48" fmla="*/ 28 w 38"/>
                <a:gd name="T49" fmla="*/ 41 h 42"/>
                <a:gd name="T50" fmla="*/ 31 w 38"/>
                <a:gd name="T51" fmla="*/ 39 h 42"/>
                <a:gd name="T52" fmla="*/ 34 w 38"/>
                <a:gd name="T53" fmla="*/ 35 h 42"/>
                <a:gd name="T54" fmla="*/ 36 w 38"/>
                <a:gd name="T55" fmla="*/ 32 h 42"/>
                <a:gd name="T56" fmla="*/ 38 w 38"/>
                <a:gd name="T57" fmla="*/ 29 h 42"/>
                <a:gd name="T58" fmla="*/ 31 w 38"/>
                <a:gd name="T59" fmla="*/ 29 h 42"/>
                <a:gd name="T60" fmla="*/ 29 w 38"/>
                <a:gd name="T61" fmla="*/ 32 h 42"/>
                <a:gd name="T62" fmla="*/ 27 w 38"/>
                <a:gd name="T63" fmla="*/ 34 h 42"/>
                <a:gd name="T64" fmla="*/ 24 w 38"/>
                <a:gd name="T65" fmla="*/ 35 h 42"/>
                <a:gd name="T66" fmla="*/ 20 w 38"/>
                <a:gd name="T67" fmla="*/ 35 h 42"/>
                <a:gd name="T68" fmla="*/ 14 w 38"/>
                <a:gd name="T69" fmla="*/ 35 h 42"/>
                <a:gd name="T70" fmla="*/ 12 w 38"/>
                <a:gd name="T71" fmla="*/ 33 h 42"/>
                <a:gd name="T72" fmla="*/ 9 w 38"/>
                <a:gd name="T73" fmla="*/ 29 h 42"/>
                <a:gd name="T74" fmla="*/ 7 w 38"/>
                <a:gd name="T75" fmla="*/ 24 h 42"/>
                <a:gd name="T76" fmla="*/ 38 w 38"/>
                <a:gd name="T77" fmla="*/ 24 h 42"/>
                <a:gd name="T78" fmla="*/ 7 w 38"/>
                <a:gd name="T79" fmla="*/ 18 h 42"/>
                <a:gd name="T80" fmla="*/ 9 w 38"/>
                <a:gd name="T81" fmla="*/ 13 h 42"/>
                <a:gd name="T82" fmla="*/ 12 w 38"/>
                <a:gd name="T83" fmla="*/ 11 h 42"/>
                <a:gd name="T84" fmla="*/ 16 w 38"/>
                <a:gd name="T85" fmla="*/ 8 h 42"/>
                <a:gd name="T86" fmla="*/ 20 w 38"/>
                <a:gd name="T87" fmla="*/ 7 h 42"/>
                <a:gd name="T88" fmla="*/ 24 w 38"/>
                <a:gd name="T89" fmla="*/ 8 h 42"/>
                <a:gd name="T90" fmla="*/ 28 w 38"/>
                <a:gd name="T91" fmla="*/ 9 h 42"/>
                <a:gd name="T92" fmla="*/ 29 w 38"/>
                <a:gd name="T93" fmla="*/ 13 h 42"/>
                <a:gd name="T94" fmla="*/ 31 w 38"/>
                <a:gd name="T95" fmla="*/ 18 h 42"/>
                <a:gd name="T96" fmla="*/ 7 w 38"/>
                <a:gd name="T9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" h="42">
                  <a:moveTo>
                    <a:pt x="38" y="24"/>
                  </a:moveTo>
                  <a:lnTo>
                    <a:pt x="38" y="18"/>
                  </a:lnTo>
                  <a:lnTo>
                    <a:pt x="36" y="13"/>
                  </a:lnTo>
                  <a:lnTo>
                    <a:pt x="35" y="9"/>
                  </a:lnTo>
                  <a:lnTo>
                    <a:pt x="34" y="7"/>
                  </a:lnTo>
                  <a:lnTo>
                    <a:pt x="31" y="4"/>
                  </a:lnTo>
                  <a:lnTo>
                    <a:pt x="28" y="3"/>
                  </a:lnTo>
                  <a:lnTo>
                    <a:pt x="24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9" y="4"/>
                  </a:lnTo>
                  <a:lnTo>
                    <a:pt x="6" y="7"/>
                  </a:lnTo>
                  <a:lnTo>
                    <a:pt x="3" y="9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3"/>
                  </a:lnTo>
                  <a:lnTo>
                    <a:pt x="6" y="37"/>
                  </a:lnTo>
                  <a:lnTo>
                    <a:pt x="9" y="39"/>
                  </a:lnTo>
                  <a:lnTo>
                    <a:pt x="14" y="41"/>
                  </a:lnTo>
                  <a:lnTo>
                    <a:pt x="20" y="42"/>
                  </a:lnTo>
                  <a:lnTo>
                    <a:pt x="24" y="42"/>
                  </a:lnTo>
                  <a:lnTo>
                    <a:pt x="28" y="41"/>
                  </a:lnTo>
                  <a:lnTo>
                    <a:pt x="31" y="39"/>
                  </a:lnTo>
                  <a:lnTo>
                    <a:pt x="34" y="35"/>
                  </a:lnTo>
                  <a:lnTo>
                    <a:pt x="36" y="32"/>
                  </a:lnTo>
                  <a:lnTo>
                    <a:pt x="38" y="29"/>
                  </a:lnTo>
                  <a:lnTo>
                    <a:pt x="31" y="29"/>
                  </a:lnTo>
                  <a:lnTo>
                    <a:pt x="29" y="32"/>
                  </a:lnTo>
                  <a:lnTo>
                    <a:pt x="27" y="34"/>
                  </a:lnTo>
                  <a:lnTo>
                    <a:pt x="24" y="35"/>
                  </a:lnTo>
                  <a:lnTo>
                    <a:pt x="20" y="35"/>
                  </a:lnTo>
                  <a:lnTo>
                    <a:pt x="14" y="35"/>
                  </a:lnTo>
                  <a:lnTo>
                    <a:pt x="12" y="33"/>
                  </a:lnTo>
                  <a:lnTo>
                    <a:pt x="9" y="29"/>
                  </a:lnTo>
                  <a:lnTo>
                    <a:pt x="7" y="24"/>
                  </a:lnTo>
                  <a:lnTo>
                    <a:pt x="38" y="24"/>
                  </a:lnTo>
                  <a:close/>
                  <a:moveTo>
                    <a:pt x="7" y="18"/>
                  </a:moveTo>
                  <a:lnTo>
                    <a:pt x="9" y="13"/>
                  </a:lnTo>
                  <a:lnTo>
                    <a:pt x="12" y="11"/>
                  </a:lnTo>
                  <a:lnTo>
                    <a:pt x="16" y="8"/>
                  </a:lnTo>
                  <a:lnTo>
                    <a:pt x="20" y="7"/>
                  </a:lnTo>
                  <a:lnTo>
                    <a:pt x="24" y="8"/>
                  </a:lnTo>
                  <a:lnTo>
                    <a:pt x="28" y="9"/>
                  </a:lnTo>
                  <a:lnTo>
                    <a:pt x="29" y="13"/>
                  </a:lnTo>
                  <a:lnTo>
                    <a:pt x="31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69" name="Freeform 467"/>
            <p:cNvSpPr>
              <a:spLocks/>
            </p:cNvSpPr>
            <p:nvPr/>
          </p:nvSpPr>
          <p:spPr bwMode="auto">
            <a:xfrm>
              <a:off x="4024" y="3886"/>
              <a:ext cx="38" cy="43"/>
            </a:xfrm>
            <a:custGeom>
              <a:avLst/>
              <a:gdLst>
                <a:gd name="T0" fmla="*/ 0 w 33"/>
                <a:gd name="T1" fmla="*/ 0 h 41"/>
                <a:gd name="T2" fmla="*/ 0 w 33"/>
                <a:gd name="T3" fmla="*/ 29 h 41"/>
                <a:gd name="T4" fmla="*/ 0 w 33"/>
                <a:gd name="T5" fmla="*/ 31 h 41"/>
                <a:gd name="T6" fmla="*/ 1 w 33"/>
                <a:gd name="T7" fmla="*/ 34 h 41"/>
                <a:gd name="T8" fmla="*/ 4 w 33"/>
                <a:gd name="T9" fmla="*/ 38 h 41"/>
                <a:gd name="T10" fmla="*/ 8 w 33"/>
                <a:gd name="T11" fmla="*/ 40 h 41"/>
                <a:gd name="T12" fmla="*/ 14 w 33"/>
                <a:gd name="T13" fmla="*/ 41 h 41"/>
                <a:gd name="T14" fmla="*/ 18 w 33"/>
                <a:gd name="T15" fmla="*/ 41 h 41"/>
                <a:gd name="T16" fmla="*/ 21 w 33"/>
                <a:gd name="T17" fmla="*/ 40 h 41"/>
                <a:gd name="T18" fmla="*/ 25 w 33"/>
                <a:gd name="T19" fmla="*/ 37 h 41"/>
                <a:gd name="T20" fmla="*/ 26 w 33"/>
                <a:gd name="T21" fmla="*/ 34 h 41"/>
                <a:gd name="T22" fmla="*/ 26 w 33"/>
                <a:gd name="T23" fmla="*/ 40 h 41"/>
                <a:gd name="T24" fmla="*/ 33 w 33"/>
                <a:gd name="T25" fmla="*/ 40 h 41"/>
                <a:gd name="T26" fmla="*/ 33 w 33"/>
                <a:gd name="T27" fmla="*/ 0 h 41"/>
                <a:gd name="T28" fmla="*/ 26 w 33"/>
                <a:gd name="T29" fmla="*/ 0 h 41"/>
                <a:gd name="T30" fmla="*/ 26 w 33"/>
                <a:gd name="T31" fmla="*/ 23 h 41"/>
                <a:gd name="T32" fmla="*/ 26 w 33"/>
                <a:gd name="T33" fmla="*/ 24 h 41"/>
                <a:gd name="T34" fmla="*/ 25 w 33"/>
                <a:gd name="T35" fmla="*/ 28 h 41"/>
                <a:gd name="T36" fmla="*/ 23 w 33"/>
                <a:gd name="T37" fmla="*/ 31 h 41"/>
                <a:gd name="T38" fmla="*/ 22 w 33"/>
                <a:gd name="T39" fmla="*/ 33 h 41"/>
                <a:gd name="T40" fmla="*/ 21 w 33"/>
                <a:gd name="T41" fmla="*/ 34 h 41"/>
                <a:gd name="T42" fmla="*/ 18 w 33"/>
                <a:gd name="T43" fmla="*/ 34 h 41"/>
                <a:gd name="T44" fmla="*/ 15 w 33"/>
                <a:gd name="T45" fmla="*/ 34 h 41"/>
                <a:gd name="T46" fmla="*/ 12 w 33"/>
                <a:gd name="T47" fmla="*/ 34 h 41"/>
                <a:gd name="T48" fmla="*/ 10 w 33"/>
                <a:gd name="T49" fmla="*/ 33 h 41"/>
                <a:gd name="T50" fmla="*/ 8 w 33"/>
                <a:gd name="T51" fmla="*/ 31 h 41"/>
                <a:gd name="T52" fmla="*/ 7 w 33"/>
                <a:gd name="T53" fmla="*/ 27 h 41"/>
                <a:gd name="T54" fmla="*/ 7 w 33"/>
                <a:gd name="T55" fmla="*/ 0 h 41"/>
                <a:gd name="T56" fmla="*/ 0 w 33"/>
                <a:gd name="T5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" h="41">
                  <a:moveTo>
                    <a:pt x="0" y="0"/>
                  </a:moveTo>
                  <a:lnTo>
                    <a:pt x="0" y="29"/>
                  </a:lnTo>
                  <a:lnTo>
                    <a:pt x="0" y="31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8" y="40"/>
                  </a:lnTo>
                  <a:lnTo>
                    <a:pt x="14" y="41"/>
                  </a:lnTo>
                  <a:lnTo>
                    <a:pt x="18" y="41"/>
                  </a:lnTo>
                  <a:lnTo>
                    <a:pt x="21" y="40"/>
                  </a:lnTo>
                  <a:lnTo>
                    <a:pt x="25" y="37"/>
                  </a:lnTo>
                  <a:lnTo>
                    <a:pt x="26" y="34"/>
                  </a:lnTo>
                  <a:lnTo>
                    <a:pt x="26" y="40"/>
                  </a:lnTo>
                  <a:lnTo>
                    <a:pt x="33" y="40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5" y="28"/>
                  </a:lnTo>
                  <a:lnTo>
                    <a:pt x="23" y="31"/>
                  </a:lnTo>
                  <a:lnTo>
                    <a:pt x="22" y="33"/>
                  </a:lnTo>
                  <a:lnTo>
                    <a:pt x="21" y="34"/>
                  </a:lnTo>
                  <a:lnTo>
                    <a:pt x="18" y="34"/>
                  </a:lnTo>
                  <a:lnTo>
                    <a:pt x="15" y="34"/>
                  </a:lnTo>
                  <a:lnTo>
                    <a:pt x="12" y="34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7" y="2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70" name="Freeform 468"/>
            <p:cNvSpPr>
              <a:spLocks/>
            </p:cNvSpPr>
            <p:nvPr/>
          </p:nvSpPr>
          <p:spPr bwMode="auto">
            <a:xfrm>
              <a:off x="4070" y="3876"/>
              <a:ext cx="21" cy="52"/>
            </a:xfrm>
            <a:custGeom>
              <a:avLst/>
              <a:gdLst>
                <a:gd name="T0" fmla="*/ 6 w 18"/>
                <a:gd name="T1" fmla="*/ 0 h 50"/>
                <a:gd name="T2" fmla="*/ 6 w 18"/>
                <a:gd name="T3" fmla="*/ 10 h 50"/>
                <a:gd name="T4" fmla="*/ 0 w 18"/>
                <a:gd name="T5" fmla="*/ 10 h 50"/>
                <a:gd name="T6" fmla="*/ 0 w 18"/>
                <a:gd name="T7" fmla="*/ 17 h 50"/>
                <a:gd name="T8" fmla="*/ 6 w 18"/>
                <a:gd name="T9" fmla="*/ 17 h 50"/>
                <a:gd name="T10" fmla="*/ 6 w 18"/>
                <a:gd name="T11" fmla="*/ 43 h 50"/>
                <a:gd name="T12" fmla="*/ 6 w 18"/>
                <a:gd name="T13" fmla="*/ 46 h 50"/>
                <a:gd name="T14" fmla="*/ 7 w 18"/>
                <a:gd name="T15" fmla="*/ 48 h 50"/>
                <a:gd name="T16" fmla="*/ 10 w 18"/>
                <a:gd name="T17" fmla="*/ 50 h 50"/>
                <a:gd name="T18" fmla="*/ 14 w 18"/>
                <a:gd name="T19" fmla="*/ 50 h 50"/>
                <a:gd name="T20" fmla="*/ 18 w 18"/>
                <a:gd name="T21" fmla="*/ 50 h 50"/>
                <a:gd name="T22" fmla="*/ 18 w 18"/>
                <a:gd name="T23" fmla="*/ 44 h 50"/>
                <a:gd name="T24" fmla="*/ 15 w 18"/>
                <a:gd name="T25" fmla="*/ 44 h 50"/>
                <a:gd name="T26" fmla="*/ 14 w 18"/>
                <a:gd name="T27" fmla="*/ 44 h 50"/>
                <a:gd name="T28" fmla="*/ 12 w 18"/>
                <a:gd name="T29" fmla="*/ 43 h 50"/>
                <a:gd name="T30" fmla="*/ 12 w 18"/>
                <a:gd name="T31" fmla="*/ 42 h 50"/>
                <a:gd name="T32" fmla="*/ 12 w 18"/>
                <a:gd name="T33" fmla="*/ 17 h 50"/>
                <a:gd name="T34" fmla="*/ 18 w 18"/>
                <a:gd name="T35" fmla="*/ 17 h 50"/>
                <a:gd name="T36" fmla="*/ 18 w 18"/>
                <a:gd name="T37" fmla="*/ 10 h 50"/>
                <a:gd name="T38" fmla="*/ 12 w 18"/>
                <a:gd name="T39" fmla="*/ 10 h 50"/>
                <a:gd name="T40" fmla="*/ 12 w 18"/>
                <a:gd name="T41" fmla="*/ 0 h 50"/>
                <a:gd name="T42" fmla="*/ 6 w 18"/>
                <a:gd name="T4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50">
                  <a:moveTo>
                    <a:pt x="6" y="0"/>
                  </a:moveTo>
                  <a:lnTo>
                    <a:pt x="6" y="10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43"/>
                  </a:lnTo>
                  <a:lnTo>
                    <a:pt x="6" y="46"/>
                  </a:lnTo>
                  <a:lnTo>
                    <a:pt x="7" y="48"/>
                  </a:lnTo>
                  <a:lnTo>
                    <a:pt x="10" y="50"/>
                  </a:lnTo>
                  <a:lnTo>
                    <a:pt x="14" y="50"/>
                  </a:lnTo>
                  <a:lnTo>
                    <a:pt x="18" y="50"/>
                  </a:lnTo>
                  <a:lnTo>
                    <a:pt x="18" y="44"/>
                  </a:lnTo>
                  <a:lnTo>
                    <a:pt x="15" y="44"/>
                  </a:lnTo>
                  <a:lnTo>
                    <a:pt x="14" y="44"/>
                  </a:lnTo>
                  <a:lnTo>
                    <a:pt x="12" y="43"/>
                  </a:lnTo>
                  <a:lnTo>
                    <a:pt x="12" y="42"/>
                  </a:lnTo>
                  <a:lnTo>
                    <a:pt x="12" y="17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71" name="Freeform 469"/>
            <p:cNvSpPr>
              <a:spLocks/>
            </p:cNvSpPr>
            <p:nvPr/>
          </p:nvSpPr>
          <p:spPr bwMode="auto">
            <a:xfrm>
              <a:off x="4101" y="3885"/>
              <a:ext cx="23" cy="43"/>
            </a:xfrm>
            <a:custGeom>
              <a:avLst/>
              <a:gdLst>
                <a:gd name="T0" fmla="*/ 20 w 20"/>
                <a:gd name="T1" fmla="*/ 1 h 41"/>
                <a:gd name="T2" fmla="*/ 18 w 20"/>
                <a:gd name="T3" fmla="*/ 0 h 41"/>
                <a:gd name="T4" fmla="*/ 14 w 20"/>
                <a:gd name="T5" fmla="*/ 1 h 41"/>
                <a:gd name="T6" fmla="*/ 11 w 20"/>
                <a:gd name="T7" fmla="*/ 3 h 41"/>
                <a:gd name="T8" fmla="*/ 9 w 20"/>
                <a:gd name="T9" fmla="*/ 5 h 41"/>
                <a:gd name="T10" fmla="*/ 7 w 20"/>
                <a:gd name="T11" fmla="*/ 8 h 41"/>
                <a:gd name="T12" fmla="*/ 7 w 20"/>
                <a:gd name="T13" fmla="*/ 1 h 41"/>
                <a:gd name="T14" fmla="*/ 0 w 20"/>
                <a:gd name="T15" fmla="*/ 1 h 41"/>
                <a:gd name="T16" fmla="*/ 0 w 20"/>
                <a:gd name="T17" fmla="*/ 41 h 41"/>
                <a:gd name="T18" fmla="*/ 7 w 20"/>
                <a:gd name="T19" fmla="*/ 41 h 41"/>
                <a:gd name="T20" fmla="*/ 7 w 20"/>
                <a:gd name="T21" fmla="*/ 17 h 41"/>
                <a:gd name="T22" fmla="*/ 9 w 20"/>
                <a:gd name="T23" fmla="*/ 13 h 41"/>
                <a:gd name="T24" fmla="*/ 10 w 20"/>
                <a:gd name="T25" fmla="*/ 11 h 41"/>
                <a:gd name="T26" fmla="*/ 14 w 20"/>
                <a:gd name="T27" fmla="*/ 8 h 41"/>
                <a:gd name="T28" fmla="*/ 18 w 20"/>
                <a:gd name="T29" fmla="*/ 8 h 41"/>
                <a:gd name="T30" fmla="*/ 20 w 20"/>
                <a:gd name="T31" fmla="*/ 8 h 41"/>
                <a:gd name="T32" fmla="*/ 20 w 20"/>
                <a:gd name="T3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20" y="1"/>
                  </a:moveTo>
                  <a:lnTo>
                    <a:pt x="18" y="0"/>
                  </a:lnTo>
                  <a:lnTo>
                    <a:pt x="14" y="1"/>
                  </a:lnTo>
                  <a:lnTo>
                    <a:pt x="11" y="3"/>
                  </a:lnTo>
                  <a:lnTo>
                    <a:pt x="9" y="5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7"/>
                  </a:lnTo>
                  <a:lnTo>
                    <a:pt x="9" y="13"/>
                  </a:lnTo>
                  <a:lnTo>
                    <a:pt x="10" y="11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72" name="Freeform 470"/>
            <p:cNvSpPr>
              <a:spLocks noEditPoints="1"/>
            </p:cNvSpPr>
            <p:nvPr/>
          </p:nvSpPr>
          <p:spPr bwMode="auto">
            <a:xfrm>
              <a:off x="4126" y="3885"/>
              <a:ext cx="45" cy="44"/>
            </a:xfrm>
            <a:custGeom>
              <a:avLst/>
              <a:gdLst>
                <a:gd name="T0" fmla="*/ 20 w 39"/>
                <a:gd name="T1" fmla="*/ 0 h 42"/>
                <a:gd name="T2" fmla="*/ 15 w 39"/>
                <a:gd name="T3" fmla="*/ 1 h 42"/>
                <a:gd name="T4" fmla="*/ 11 w 39"/>
                <a:gd name="T5" fmla="*/ 3 h 42"/>
                <a:gd name="T6" fmla="*/ 9 w 39"/>
                <a:gd name="T7" fmla="*/ 4 h 42"/>
                <a:gd name="T8" fmla="*/ 6 w 39"/>
                <a:gd name="T9" fmla="*/ 7 h 42"/>
                <a:gd name="T10" fmla="*/ 3 w 39"/>
                <a:gd name="T11" fmla="*/ 9 h 42"/>
                <a:gd name="T12" fmla="*/ 2 w 39"/>
                <a:gd name="T13" fmla="*/ 13 h 42"/>
                <a:gd name="T14" fmla="*/ 2 w 39"/>
                <a:gd name="T15" fmla="*/ 17 h 42"/>
                <a:gd name="T16" fmla="*/ 0 w 39"/>
                <a:gd name="T17" fmla="*/ 21 h 42"/>
                <a:gd name="T18" fmla="*/ 2 w 39"/>
                <a:gd name="T19" fmla="*/ 25 h 42"/>
                <a:gd name="T20" fmla="*/ 2 w 39"/>
                <a:gd name="T21" fmla="*/ 29 h 42"/>
                <a:gd name="T22" fmla="*/ 3 w 39"/>
                <a:gd name="T23" fmla="*/ 33 h 42"/>
                <a:gd name="T24" fmla="*/ 6 w 39"/>
                <a:gd name="T25" fmla="*/ 35 h 42"/>
                <a:gd name="T26" fmla="*/ 9 w 39"/>
                <a:gd name="T27" fmla="*/ 38 h 42"/>
                <a:gd name="T28" fmla="*/ 11 w 39"/>
                <a:gd name="T29" fmla="*/ 41 h 42"/>
                <a:gd name="T30" fmla="*/ 15 w 39"/>
                <a:gd name="T31" fmla="*/ 42 h 42"/>
                <a:gd name="T32" fmla="*/ 20 w 39"/>
                <a:gd name="T33" fmla="*/ 42 h 42"/>
                <a:gd name="T34" fmla="*/ 24 w 39"/>
                <a:gd name="T35" fmla="*/ 42 h 42"/>
                <a:gd name="T36" fmla="*/ 28 w 39"/>
                <a:gd name="T37" fmla="*/ 41 h 42"/>
                <a:gd name="T38" fmla="*/ 31 w 39"/>
                <a:gd name="T39" fmla="*/ 38 h 42"/>
                <a:gd name="T40" fmla="*/ 33 w 39"/>
                <a:gd name="T41" fmla="*/ 35 h 42"/>
                <a:gd name="T42" fmla="*/ 36 w 39"/>
                <a:gd name="T43" fmla="*/ 33 h 42"/>
                <a:gd name="T44" fmla="*/ 38 w 39"/>
                <a:gd name="T45" fmla="*/ 30 h 42"/>
                <a:gd name="T46" fmla="*/ 39 w 39"/>
                <a:gd name="T47" fmla="*/ 25 h 42"/>
                <a:gd name="T48" fmla="*/ 39 w 39"/>
                <a:gd name="T49" fmla="*/ 21 h 42"/>
                <a:gd name="T50" fmla="*/ 39 w 39"/>
                <a:gd name="T51" fmla="*/ 17 h 42"/>
                <a:gd name="T52" fmla="*/ 38 w 39"/>
                <a:gd name="T53" fmla="*/ 13 h 42"/>
                <a:gd name="T54" fmla="*/ 36 w 39"/>
                <a:gd name="T55" fmla="*/ 9 h 42"/>
                <a:gd name="T56" fmla="*/ 33 w 39"/>
                <a:gd name="T57" fmla="*/ 7 h 42"/>
                <a:gd name="T58" fmla="*/ 31 w 39"/>
                <a:gd name="T59" fmla="*/ 4 h 42"/>
                <a:gd name="T60" fmla="*/ 28 w 39"/>
                <a:gd name="T61" fmla="*/ 3 h 42"/>
                <a:gd name="T62" fmla="*/ 24 w 39"/>
                <a:gd name="T63" fmla="*/ 1 h 42"/>
                <a:gd name="T64" fmla="*/ 20 w 39"/>
                <a:gd name="T65" fmla="*/ 0 h 42"/>
                <a:gd name="T66" fmla="*/ 20 w 39"/>
                <a:gd name="T67" fmla="*/ 7 h 42"/>
                <a:gd name="T68" fmla="*/ 25 w 39"/>
                <a:gd name="T69" fmla="*/ 8 h 42"/>
                <a:gd name="T70" fmla="*/ 27 w 39"/>
                <a:gd name="T71" fmla="*/ 9 h 42"/>
                <a:gd name="T72" fmla="*/ 28 w 39"/>
                <a:gd name="T73" fmla="*/ 11 h 42"/>
                <a:gd name="T74" fmla="*/ 31 w 39"/>
                <a:gd name="T75" fmla="*/ 16 h 42"/>
                <a:gd name="T76" fmla="*/ 32 w 39"/>
                <a:gd name="T77" fmla="*/ 21 h 42"/>
                <a:gd name="T78" fmla="*/ 31 w 39"/>
                <a:gd name="T79" fmla="*/ 28 h 42"/>
                <a:gd name="T80" fmla="*/ 28 w 39"/>
                <a:gd name="T81" fmla="*/ 32 h 42"/>
                <a:gd name="T82" fmla="*/ 27 w 39"/>
                <a:gd name="T83" fmla="*/ 34 h 42"/>
                <a:gd name="T84" fmla="*/ 25 w 39"/>
                <a:gd name="T85" fmla="*/ 35 h 42"/>
                <a:gd name="T86" fmla="*/ 22 w 39"/>
                <a:gd name="T87" fmla="*/ 35 h 42"/>
                <a:gd name="T88" fmla="*/ 20 w 39"/>
                <a:gd name="T89" fmla="*/ 35 h 42"/>
                <a:gd name="T90" fmla="*/ 17 w 39"/>
                <a:gd name="T91" fmla="*/ 35 h 42"/>
                <a:gd name="T92" fmla="*/ 15 w 39"/>
                <a:gd name="T93" fmla="*/ 35 h 42"/>
                <a:gd name="T94" fmla="*/ 13 w 39"/>
                <a:gd name="T95" fmla="*/ 34 h 42"/>
                <a:gd name="T96" fmla="*/ 11 w 39"/>
                <a:gd name="T97" fmla="*/ 32 h 42"/>
                <a:gd name="T98" fmla="*/ 9 w 39"/>
                <a:gd name="T99" fmla="*/ 28 h 42"/>
                <a:gd name="T100" fmla="*/ 7 w 39"/>
                <a:gd name="T101" fmla="*/ 21 h 42"/>
                <a:gd name="T102" fmla="*/ 9 w 39"/>
                <a:gd name="T103" fmla="*/ 16 h 42"/>
                <a:gd name="T104" fmla="*/ 11 w 39"/>
                <a:gd name="T105" fmla="*/ 11 h 42"/>
                <a:gd name="T106" fmla="*/ 13 w 39"/>
                <a:gd name="T107" fmla="*/ 9 h 42"/>
                <a:gd name="T108" fmla="*/ 15 w 39"/>
                <a:gd name="T109" fmla="*/ 8 h 42"/>
                <a:gd name="T110" fmla="*/ 17 w 39"/>
                <a:gd name="T111" fmla="*/ 7 h 42"/>
                <a:gd name="T112" fmla="*/ 20 w 39"/>
                <a:gd name="T113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9" h="42">
                  <a:moveTo>
                    <a:pt x="20" y="0"/>
                  </a:moveTo>
                  <a:lnTo>
                    <a:pt x="15" y="1"/>
                  </a:lnTo>
                  <a:lnTo>
                    <a:pt x="11" y="3"/>
                  </a:lnTo>
                  <a:lnTo>
                    <a:pt x="9" y="4"/>
                  </a:lnTo>
                  <a:lnTo>
                    <a:pt x="6" y="7"/>
                  </a:lnTo>
                  <a:lnTo>
                    <a:pt x="3" y="9"/>
                  </a:lnTo>
                  <a:lnTo>
                    <a:pt x="2" y="13"/>
                  </a:lnTo>
                  <a:lnTo>
                    <a:pt x="2" y="17"/>
                  </a:lnTo>
                  <a:lnTo>
                    <a:pt x="0" y="21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3" y="33"/>
                  </a:lnTo>
                  <a:lnTo>
                    <a:pt x="6" y="35"/>
                  </a:lnTo>
                  <a:lnTo>
                    <a:pt x="9" y="38"/>
                  </a:lnTo>
                  <a:lnTo>
                    <a:pt x="11" y="41"/>
                  </a:lnTo>
                  <a:lnTo>
                    <a:pt x="15" y="42"/>
                  </a:lnTo>
                  <a:lnTo>
                    <a:pt x="20" y="42"/>
                  </a:lnTo>
                  <a:lnTo>
                    <a:pt x="24" y="42"/>
                  </a:lnTo>
                  <a:lnTo>
                    <a:pt x="28" y="41"/>
                  </a:lnTo>
                  <a:lnTo>
                    <a:pt x="31" y="38"/>
                  </a:lnTo>
                  <a:lnTo>
                    <a:pt x="33" y="35"/>
                  </a:lnTo>
                  <a:lnTo>
                    <a:pt x="36" y="33"/>
                  </a:lnTo>
                  <a:lnTo>
                    <a:pt x="38" y="30"/>
                  </a:lnTo>
                  <a:lnTo>
                    <a:pt x="39" y="25"/>
                  </a:lnTo>
                  <a:lnTo>
                    <a:pt x="39" y="21"/>
                  </a:lnTo>
                  <a:lnTo>
                    <a:pt x="39" y="17"/>
                  </a:lnTo>
                  <a:lnTo>
                    <a:pt x="38" y="13"/>
                  </a:lnTo>
                  <a:lnTo>
                    <a:pt x="36" y="9"/>
                  </a:lnTo>
                  <a:lnTo>
                    <a:pt x="33" y="7"/>
                  </a:lnTo>
                  <a:lnTo>
                    <a:pt x="31" y="4"/>
                  </a:lnTo>
                  <a:lnTo>
                    <a:pt x="28" y="3"/>
                  </a:lnTo>
                  <a:lnTo>
                    <a:pt x="24" y="1"/>
                  </a:lnTo>
                  <a:lnTo>
                    <a:pt x="20" y="0"/>
                  </a:lnTo>
                  <a:close/>
                  <a:moveTo>
                    <a:pt x="20" y="7"/>
                  </a:moveTo>
                  <a:lnTo>
                    <a:pt x="25" y="8"/>
                  </a:lnTo>
                  <a:lnTo>
                    <a:pt x="27" y="9"/>
                  </a:lnTo>
                  <a:lnTo>
                    <a:pt x="28" y="11"/>
                  </a:lnTo>
                  <a:lnTo>
                    <a:pt x="31" y="16"/>
                  </a:lnTo>
                  <a:lnTo>
                    <a:pt x="32" y="21"/>
                  </a:lnTo>
                  <a:lnTo>
                    <a:pt x="31" y="28"/>
                  </a:lnTo>
                  <a:lnTo>
                    <a:pt x="28" y="32"/>
                  </a:lnTo>
                  <a:lnTo>
                    <a:pt x="27" y="34"/>
                  </a:lnTo>
                  <a:lnTo>
                    <a:pt x="25" y="35"/>
                  </a:lnTo>
                  <a:lnTo>
                    <a:pt x="22" y="35"/>
                  </a:lnTo>
                  <a:lnTo>
                    <a:pt x="20" y="35"/>
                  </a:lnTo>
                  <a:lnTo>
                    <a:pt x="17" y="35"/>
                  </a:lnTo>
                  <a:lnTo>
                    <a:pt x="15" y="35"/>
                  </a:lnTo>
                  <a:lnTo>
                    <a:pt x="13" y="34"/>
                  </a:lnTo>
                  <a:lnTo>
                    <a:pt x="11" y="32"/>
                  </a:lnTo>
                  <a:lnTo>
                    <a:pt x="9" y="28"/>
                  </a:lnTo>
                  <a:lnTo>
                    <a:pt x="7" y="21"/>
                  </a:lnTo>
                  <a:lnTo>
                    <a:pt x="9" y="16"/>
                  </a:lnTo>
                  <a:lnTo>
                    <a:pt x="11" y="11"/>
                  </a:lnTo>
                  <a:lnTo>
                    <a:pt x="13" y="9"/>
                  </a:lnTo>
                  <a:lnTo>
                    <a:pt x="15" y="8"/>
                  </a:lnTo>
                  <a:lnTo>
                    <a:pt x="17" y="7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73" name="Freeform 471"/>
            <p:cNvSpPr>
              <a:spLocks/>
            </p:cNvSpPr>
            <p:nvPr/>
          </p:nvSpPr>
          <p:spPr bwMode="auto">
            <a:xfrm>
              <a:off x="4181" y="3885"/>
              <a:ext cx="38" cy="43"/>
            </a:xfrm>
            <a:custGeom>
              <a:avLst/>
              <a:gdLst>
                <a:gd name="T0" fmla="*/ 33 w 33"/>
                <a:gd name="T1" fmla="*/ 41 h 41"/>
                <a:gd name="T2" fmla="*/ 33 w 33"/>
                <a:gd name="T3" fmla="*/ 13 h 41"/>
                <a:gd name="T4" fmla="*/ 32 w 33"/>
                <a:gd name="T5" fmla="*/ 8 h 41"/>
                <a:gd name="T6" fmla="*/ 29 w 33"/>
                <a:gd name="T7" fmla="*/ 4 h 41"/>
                <a:gd name="T8" fmla="*/ 25 w 33"/>
                <a:gd name="T9" fmla="*/ 1 h 41"/>
                <a:gd name="T10" fmla="*/ 20 w 33"/>
                <a:gd name="T11" fmla="*/ 0 h 41"/>
                <a:gd name="T12" fmla="*/ 15 w 33"/>
                <a:gd name="T13" fmla="*/ 1 h 41"/>
                <a:gd name="T14" fmla="*/ 13 w 33"/>
                <a:gd name="T15" fmla="*/ 3 h 41"/>
                <a:gd name="T16" fmla="*/ 10 w 33"/>
                <a:gd name="T17" fmla="*/ 4 h 41"/>
                <a:gd name="T18" fmla="*/ 6 w 33"/>
                <a:gd name="T19" fmla="*/ 8 h 41"/>
                <a:gd name="T20" fmla="*/ 6 w 33"/>
                <a:gd name="T21" fmla="*/ 1 h 41"/>
                <a:gd name="T22" fmla="*/ 0 w 33"/>
                <a:gd name="T23" fmla="*/ 1 h 41"/>
                <a:gd name="T24" fmla="*/ 0 w 33"/>
                <a:gd name="T25" fmla="*/ 41 h 41"/>
                <a:gd name="T26" fmla="*/ 7 w 33"/>
                <a:gd name="T27" fmla="*/ 41 h 41"/>
                <a:gd name="T28" fmla="*/ 7 w 33"/>
                <a:gd name="T29" fmla="*/ 18 h 41"/>
                <a:gd name="T30" fmla="*/ 7 w 33"/>
                <a:gd name="T31" fmla="*/ 13 h 41"/>
                <a:gd name="T32" fmla="*/ 10 w 33"/>
                <a:gd name="T33" fmla="*/ 11 h 41"/>
                <a:gd name="T34" fmla="*/ 13 w 33"/>
                <a:gd name="T35" fmla="*/ 8 h 41"/>
                <a:gd name="T36" fmla="*/ 18 w 33"/>
                <a:gd name="T37" fmla="*/ 7 h 41"/>
                <a:gd name="T38" fmla="*/ 21 w 33"/>
                <a:gd name="T39" fmla="*/ 8 h 41"/>
                <a:gd name="T40" fmla="*/ 24 w 33"/>
                <a:gd name="T41" fmla="*/ 9 h 41"/>
                <a:gd name="T42" fmla="*/ 25 w 33"/>
                <a:gd name="T43" fmla="*/ 12 h 41"/>
                <a:gd name="T44" fmla="*/ 26 w 33"/>
                <a:gd name="T45" fmla="*/ 16 h 41"/>
                <a:gd name="T46" fmla="*/ 26 w 33"/>
                <a:gd name="T47" fmla="*/ 41 h 41"/>
                <a:gd name="T48" fmla="*/ 33 w 33"/>
                <a:gd name="T4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" h="41">
                  <a:moveTo>
                    <a:pt x="33" y="41"/>
                  </a:moveTo>
                  <a:lnTo>
                    <a:pt x="33" y="13"/>
                  </a:lnTo>
                  <a:lnTo>
                    <a:pt x="32" y="8"/>
                  </a:lnTo>
                  <a:lnTo>
                    <a:pt x="29" y="4"/>
                  </a:lnTo>
                  <a:lnTo>
                    <a:pt x="25" y="1"/>
                  </a:lnTo>
                  <a:lnTo>
                    <a:pt x="20" y="0"/>
                  </a:lnTo>
                  <a:lnTo>
                    <a:pt x="15" y="1"/>
                  </a:lnTo>
                  <a:lnTo>
                    <a:pt x="13" y="3"/>
                  </a:lnTo>
                  <a:lnTo>
                    <a:pt x="10" y="4"/>
                  </a:lnTo>
                  <a:lnTo>
                    <a:pt x="6" y="8"/>
                  </a:lnTo>
                  <a:lnTo>
                    <a:pt x="6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18"/>
                  </a:lnTo>
                  <a:lnTo>
                    <a:pt x="7" y="13"/>
                  </a:lnTo>
                  <a:lnTo>
                    <a:pt x="10" y="11"/>
                  </a:lnTo>
                  <a:lnTo>
                    <a:pt x="13" y="8"/>
                  </a:lnTo>
                  <a:lnTo>
                    <a:pt x="18" y="7"/>
                  </a:lnTo>
                  <a:lnTo>
                    <a:pt x="21" y="8"/>
                  </a:lnTo>
                  <a:lnTo>
                    <a:pt x="24" y="9"/>
                  </a:lnTo>
                  <a:lnTo>
                    <a:pt x="25" y="12"/>
                  </a:lnTo>
                  <a:lnTo>
                    <a:pt x="26" y="16"/>
                  </a:lnTo>
                  <a:lnTo>
                    <a:pt x="26" y="41"/>
                  </a:lnTo>
                  <a:lnTo>
                    <a:pt x="33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74" name="Freeform 472"/>
            <p:cNvSpPr>
              <a:spLocks/>
            </p:cNvSpPr>
            <p:nvPr/>
          </p:nvSpPr>
          <p:spPr bwMode="auto">
            <a:xfrm>
              <a:off x="4256" y="3872"/>
              <a:ext cx="53" cy="56"/>
            </a:xfrm>
            <a:custGeom>
              <a:avLst/>
              <a:gdLst>
                <a:gd name="T0" fmla="*/ 1 w 46"/>
                <a:gd name="T1" fmla="*/ 0 h 54"/>
                <a:gd name="T2" fmla="*/ 0 w 46"/>
                <a:gd name="T3" fmla="*/ 54 h 54"/>
                <a:gd name="T4" fmla="*/ 8 w 46"/>
                <a:gd name="T5" fmla="*/ 54 h 54"/>
                <a:gd name="T6" fmla="*/ 8 w 46"/>
                <a:gd name="T7" fmla="*/ 10 h 54"/>
                <a:gd name="T8" fmla="*/ 37 w 46"/>
                <a:gd name="T9" fmla="*/ 54 h 54"/>
                <a:gd name="T10" fmla="*/ 46 w 46"/>
                <a:gd name="T11" fmla="*/ 54 h 54"/>
                <a:gd name="T12" fmla="*/ 46 w 46"/>
                <a:gd name="T13" fmla="*/ 0 h 54"/>
                <a:gd name="T14" fmla="*/ 37 w 46"/>
                <a:gd name="T15" fmla="*/ 0 h 54"/>
                <a:gd name="T16" fmla="*/ 37 w 46"/>
                <a:gd name="T17" fmla="*/ 43 h 54"/>
                <a:gd name="T18" fmla="*/ 10 w 46"/>
                <a:gd name="T19" fmla="*/ 0 h 54"/>
                <a:gd name="T20" fmla="*/ 1 w 46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54">
                  <a:moveTo>
                    <a:pt x="1" y="0"/>
                  </a:moveTo>
                  <a:lnTo>
                    <a:pt x="0" y="54"/>
                  </a:lnTo>
                  <a:lnTo>
                    <a:pt x="8" y="54"/>
                  </a:lnTo>
                  <a:lnTo>
                    <a:pt x="8" y="10"/>
                  </a:lnTo>
                  <a:lnTo>
                    <a:pt x="37" y="54"/>
                  </a:lnTo>
                  <a:lnTo>
                    <a:pt x="46" y="54"/>
                  </a:lnTo>
                  <a:lnTo>
                    <a:pt x="46" y="0"/>
                  </a:lnTo>
                  <a:lnTo>
                    <a:pt x="37" y="0"/>
                  </a:lnTo>
                  <a:lnTo>
                    <a:pt x="37" y="43"/>
                  </a:ln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75" name="Freeform 473"/>
            <p:cNvSpPr>
              <a:spLocks/>
            </p:cNvSpPr>
            <p:nvPr/>
          </p:nvSpPr>
          <p:spPr bwMode="auto">
            <a:xfrm>
              <a:off x="4322" y="3886"/>
              <a:ext cx="38" cy="43"/>
            </a:xfrm>
            <a:custGeom>
              <a:avLst/>
              <a:gdLst>
                <a:gd name="T0" fmla="*/ 0 w 33"/>
                <a:gd name="T1" fmla="*/ 0 h 41"/>
                <a:gd name="T2" fmla="*/ 0 w 33"/>
                <a:gd name="T3" fmla="*/ 29 h 41"/>
                <a:gd name="T4" fmla="*/ 0 w 33"/>
                <a:gd name="T5" fmla="*/ 31 h 41"/>
                <a:gd name="T6" fmla="*/ 1 w 33"/>
                <a:gd name="T7" fmla="*/ 34 h 41"/>
                <a:gd name="T8" fmla="*/ 4 w 33"/>
                <a:gd name="T9" fmla="*/ 38 h 41"/>
                <a:gd name="T10" fmla="*/ 8 w 33"/>
                <a:gd name="T11" fmla="*/ 40 h 41"/>
                <a:gd name="T12" fmla="*/ 13 w 33"/>
                <a:gd name="T13" fmla="*/ 41 h 41"/>
                <a:gd name="T14" fmla="*/ 18 w 33"/>
                <a:gd name="T15" fmla="*/ 41 h 41"/>
                <a:gd name="T16" fmla="*/ 20 w 33"/>
                <a:gd name="T17" fmla="*/ 40 h 41"/>
                <a:gd name="T18" fmla="*/ 23 w 33"/>
                <a:gd name="T19" fmla="*/ 37 h 41"/>
                <a:gd name="T20" fmla="*/ 26 w 33"/>
                <a:gd name="T21" fmla="*/ 34 h 41"/>
                <a:gd name="T22" fmla="*/ 26 w 33"/>
                <a:gd name="T23" fmla="*/ 40 h 41"/>
                <a:gd name="T24" fmla="*/ 33 w 33"/>
                <a:gd name="T25" fmla="*/ 40 h 41"/>
                <a:gd name="T26" fmla="*/ 33 w 33"/>
                <a:gd name="T27" fmla="*/ 0 h 41"/>
                <a:gd name="T28" fmla="*/ 26 w 33"/>
                <a:gd name="T29" fmla="*/ 0 h 41"/>
                <a:gd name="T30" fmla="*/ 26 w 33"/>
                <a:gd name="T31" fmla="*/ 23 h 41"/>
                <a:gd name="T32" fmla="*/ 26 w 33"/>
                <a:gd name="T33" fmla="*/ 24 h 41"/>
                <a:gd name="T34" fmla="*/ 24 w 33"/>
                <a:gd name="T35" fmla="*/ 28 h 41"/>
                <a:gd name="T36" fmla="*/ 23 w 33"/>
                <a:gd name="T37" fmla="*/ 31 h 41"/>
                <a:gd name="T38" fmla="*/ 22 w 33"/>
                <a:gd name="T39" fmla="*/ 33 h 41"/>
                <a:gd name="T40" fmla="*/ 19 w 33"/>
                <a:gd name="T41" fmla="*/ 34 h 41"/>
                <a:gd name="T42" fmla="*/ 18 w 33"/>
                <a:gd name="T43" fmla="*/ 34 h 41"/>
                <a:gd name="T44" fmla="*/ 15 w 33"/>
                <a:gd name="T45" fmla="*/ 34 h 41"/>
                <a:gd name="T46" fmla="*/ 11 w 33"/>
                <a:gd name="T47" fmla="*/ 34 h 41"/>
                <a:gd name="T48" fmla="*/ 9 w 33"/>
                <a:gd name="T49" fmla="*/ 33 h 41"/>
                <a:gd name="T50" fmla="*/ 7 w 33"/>
                <a:gd name="T51" fmla="*/ 31 h 41"/>
                <a:gd name="T52" fmla="*/ 7 w 33"/>
                <a:gd name="T53" fmla="*/ 27 h 41"/>
                <a:gd name="T54" fmla="*/ 7 w 33"/>
                <a:gd name="T55" fmla="*/ 0 h 41"/>
                <a:gd name="T56" fmla="*/ 0 w 33"/>
                <a:gd name="T5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" h="41">
                  <a:moveTo>
                    <a:pt x="0" y="0"/>
                  </a:moveTo>
                  <a:lnTo>
                    <a:pt x="0" y="29"/>
                  </a:lnTo>
                  <a:lnTo>
                    <a:pt x="0" y="31"/>
                  </a:lnTo>
                  <a:lnTo>
                    <a:pt x="1" y="34"/>
                  </a:lnTo>
                  <a:lnTo>
                    <a:pt x="4" y="38"/>
                  </a:lnTo>
                  <a:lnTo>
                    <a:pt x="8" y="40"/>
                  </a:lnTo>
                  <a:lnTo>
                    <a:pt x="13" y="41"/>
                  </a:lnTo>
                  <a:lnTo>
                    <a:pt x="18" y="41"/>
                  </a:lnTo>
                  <a:lnTo>
                    <a:pt x="20" y="40"/>
                  </a:lnTo>
                  <a:lnTo>
                    <a:pt x="23" y="37"/>
                  </a:lnTo>
                  <a:lnTo>
                    <a:pt x="26" y="34"/>
                  </a:lnTo>
                  <a:lnTo>
                    <a:pt x="26" y="40"/>
                  </a:lnTo>
                  <a:lnTo>
                    <a:pt x="33" y="40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4" y="28"/>
                  </a:lnTo>
                  <a:lnTo>
                    <a:pt x="23" y="31"/>
                  </a:lnTo>
                  <a:lnTo>
                    <a:pt x="22" y="33"/>
                  </a:lnTo>
                  <a:lnTo>
                    <a:pt x="19" y="34"/>
                  </a:lnTo>
                  <a:lnTo>
                    <a:pt x="18" y="34"/>
                  </a:lnTo>
                  <a:lnTo>
                    <a:pt x="15" y="34"/>
                  </a:lnTo>
                  <a:lnTo>
                    <a:pt x="11" y="34"/>
                  </a:lnTo>
                  <a:lnTo>
                    <a:pt x="9" y="33"/>
                  </a:lnTo>
                  <a:lnTo>
                    <a:pt x="7" y="31"/>
                  </a:lnTo>
                  <a:lnTo>
                    <a:pt x="7" y="2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76" name="Freeform 474"/>
            <p:cNvSpPr>
              <a:spLocks/>
            </p:cNvSpPr>
            <p:nvPr/>
          </p:nvSpPr>
          <p:spPr bwMode="auto">
            <a:xfrm>
              <a:off x="4371" y="3885"/>
              <a:ext cx="65" cy="43"/>
            </a:xfrm>
            <a:custGeom>
              <a:avLst/>
              <a:gdLst>
                <a:gd name="T0" fmla="*/ 31 w 56"/>
                <a:gd name="T1" fmla="*/ 7 h 41"/>
                <a:gd name="T2" fmla="*/ 29 w 56"/>
                <a:gd name="T3" fmla="*/ 4 h 41"/>
                <a:gd name="T4" fmla="*/ 27 w 56"/>
                <a:gd name="T5" fmla="*/ 3 h 41"/>
                <a:gd name="T6" fmla="*/ 24 w 56"/>
                <a:gd name="T7" fmla="*/ 1 h 41"/>
                <a:gd name="T8" fmla="*/ 20 w 56"/>
                <a:gd name="T9" fmla="*/ 0 h 41"/>
                <a:gd name="T10" fmla="*/ 17 w 56"/>
                <a:gd name="T11" fmla="*/ 1 h 41"/>
                <a:gd name="T12" fmla="*/ 14 w 56"/>
                <a:gd name="T13" fmla="*/ 3 h 41"/>
                <a:gd name="T14" fmla="*/ 11 w 56"/>
                <a:gd name="T15" fmla="*/ 4 h 41"/>
                <a:gd name="T16" fmla="*/ 9 w 56"/>
                <a:gd name="T17" fmla="*/ 5 h 41"/>
                <a:gd name="T18" fmla="*/ 9 w 56"/>
                <a:gd name="T19" fmla="*/ 7 h 41"/>
                <a:gd name="T20" fmla="*/ 7 w 56"/>
                <a:gd name="T21" fmla="*/ 8 h 41"/>
                <a:gd name="T22" fmla="*/ 7 w 56"/>
                <a:gd name="T23" fmla="*/ 1 h 41"/>
                <a:gd name="T24" fmla="*/ 0 w 56"/>
                <a:gd name="T25" fmla="*/ 1 h 41"/>
                <a:gd name="T26" fmla="*/ 0 w 56"/>
                <a:gd name="T27" fmla="*/ 41 h 41"/>
                <a:gd name="T28" fmla="*/ 9 w 56"/>
                <a:gd name="T29" fmla="*/ 41 h 41"/>
                <a:gd name="T30" fmla="*/ 9 w 56"/>
                <a:gd name="T31" fmla="*/ 18 h 41"/>
                <a:gd name="T32" fmla="*/ 9 w 56"/>
                <a:gd name="T33" fmla="*/ 14 h 41"/>
                <a:gd name="T34" fmla="*/ 11 w 56"/>
                <a:gd name="T35" fmla="*/ 11 h 41"/>
                <a:gd name="T36" fmla="*/ 14 w 56"/>
                <a:gd name="T37" fmla="*/ 8 h 41"/>
                <a:gd name="T38" fmla="*/ 18 w 56"/>
                <a:gd name="T39" fmla="*/ 7 h 41"/>
                <a:gd name="T40" fmla="*/ 21 w 56"/>
                <a:gd name="T41" fmla="*/ 8 h 41"/>
                <a:gd name="T42" fmla="*/ 24 w 56"/>
                <a:gd name="T43" fmla="*/ 8 h 41"/>
                <a:gd name="T44" fmla="*/ 25 w 56"/>
                <a:gd name="T45" fmla="*/ 11 h 41"/>
                <a:gd name="T46" fmla="*/ 25 w 56"/>
                <a:gd name="T47" fmla="*/ 13 h 41"/>
                <a:gd name="T48" fmla="*/ 25 w 56"/>
                <a:gd name="T49" fmla="*/ 41 h 41"/>
                <a:gd name="T50" fmla="*/ 32 w 56"/>
                <a:gd name="T51" fmla="*/ 41 h 41"/>
                <a:gd name="T52" fmla="*/ 32 w 56"/>
                <a:gd name="T53" fmla="*/ 17 h 41"/>
                <a:gd name="T54" fmla="*/ 34 w 56"/>
                <a:gd name="T55" fmla="*/ 13 h 41"/>
                <a:gd name="T56" fmla="*/ 35 w 56"/>
                <a:gd name="T57" fmla="*/ 9 h 41"/>
                <a:gd name="T58" fmla="*/ 38 w 56"/>
                <a:gd name="T59" fmla="*/ 8 h 41"/>
                <a:gd name="T60" fmla="*/ 42 w 56"/>
                <a:gd name="T61" fmla="*/ 7 h 41"/>
                <a:gd name="T62" fmla="*/ 45 w 56"/>
                <a:gd name="T63" fmla="*/ 8 h 41"/>
                <a:gd name="T64" fmla="*/ 47 w 56"/>
                <a:gd name="T65" fmla="*/ 9 h 41"/>
                <a:gd name="T66" fmla="*/ 49 w 56"/>
                <a:gd name="T67" fmla="*/ 12 h 41"/>
                <a:gd name="T68" fmla="*/ 49 w 56"/>
                <a:gd name="T69" fmla="*/ 14 h 41"/>
                <a:gd name="T70" fmla="*/ 49 w 56"/>
                <a:gd name="T71" fmla="*/ 41 h 41"/>
                <a:gd name="T72" fmla="*/ 56 w 56"/>
                <a:gd name="T73" fmla="*/ 41 h 41"/>
                <a:gd name="T74" fmla="*/ 56 w 56"/>
                <a:gd name="T75" fmla="*/ 16 h 41"/>
                <a:gd name="T76" fmla="*/ 56 w 56"/>
                <a:gd name="T77" fmla="*/ 14 h 41"/>
                <a:gd name="T78" fmla="*/ 56 w 56"/>
                <a:gd name="T79" fmla="*/ 8 h 41"/>
                <a:gd name="T80" fmla="*/ 53 w 56"/>
                <a:gd name="T81" fmla="*/ 4 h 41"/>
                <a:gd name="T82" fmla="*/ 50 w 56"/>
                <a:gd name="T83" fmla="*/ 3 h 41"/>
                <a:gd name="T84" fmla="*/ 49 w 56"/>
                <a:gd name="T85" fmla="*/ 1 h 41"/>
                <a:gd name="T86" fmla="*/ 43 w 56"/>
                <a:gd name="T87" fmla="*/ 0 h 41"/>
                <a:gd name="T88" fmla="*/ 40 w 56"/>
                <a:gd name="T89" fmla="*/ 1 h 41"/>
                <a:gd name="T90" fmla="*/ 38 w 56"/>
                <a:gd name="T91" fmla="*/ 1 h 41"/>
                <a:gd name="T92" fmla="*/ 35 w 56"/>
                <a:gd name="T93" fmla="*/ 4 h 41"/>
                <a:gd name="T94" fmla="*/ 32 w 56"/>
                <a:gd name="T95" fmla="*/ 7 h 41"/>
                <a:gd name="T96" fmla="*/ 31 w 56"/>
                <a:gd name="T9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6" h="41">
                  <a:moveTo>
                    <a:pt x="31" y="7"/>
                  </a:moveTo>
                  <a:lnTo>
                    <a:pt x="29" y="4"/>
                  </a:lnTo>
                  <a:lnTo>
                    <a:pt x="27" y="3"/>
                  </a:lnTo>
                  <a:lnTo>
                    <a:pt x="24" y="1"/>
                  </a:lnTo>
                  <a:lnTo>
                    <a:pt x="20" y="0"/>
                  </a:lnTo>
                  <a:lnTo>
                    <a:pt x="17" y="1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8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9" y="41"/>
                  </a:lnTo>
                  <a:lnTo>
                    <a:pt x="9" y="18"/>
                  </a:lnTo>
                  <a:lnTo>
                    <a:pt x="9" y="14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8" y="7"/>
                  </a:lnTo>
                  <a:lnTo>
                    <a:pt x="21" y="8"/>
                  </a:lnTo>
                  <a:lnTo>
                    <a:pt x="24" y="8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41"/>
                  </a:lnTo>
                  <a:lnTo>
                    <a:pt x="32" y="41"/>
                  </a:lnTo>
                  <a:lnTo>
                    <a:pt x="32" y="17"/>
                  </a:lnTo>
                  <a:lnTo>
                    <a:pt x="34" y="13"/>
                  </a:lnTo>
                  <a:lnTo>
                    <a:pt x="35" y="9"/>
                  </a:lnTo>
                  <a:lnTo>
                    <a:pt x="38" y="8"/>
                  </a:lnTo>
                  <a:lnTo>
                    <a:pt x="42" y="7"/>
                  </a:lnTo>
                  <a:lnTo>
                    <a:pt x="45" y="8"/>
                  </a:lnTo>
                  <a:lnTo>
                    <a:pt x="47" y="9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49" y="41"/>
                  </a:lnTo>
                  <a:lnTo>
                    <a:pt x="56" y="41"/>
                  </a:lnTo>
                  <a:lnTo>
                    <a:pt x="56" y="16"/>
                  </a:lnTo>
                  <a:lnTo>
                    <a:pt x="56" y="14"/>
                  </a:lnTo>
                  <a:lnTo>
                    <a:pt x="56" y="8"/>
                  </a:lnTo>
                  <a:lnTo>
                    <a:pt x="53" y="4"/>
                  </a:lnTo>
                  <a:lnTo>
                    <a:pt x="50" y="3"/>
                  </a:lnTo>
                  <a:lnTo>
                    <a:pt x="49" y="1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5" y="4"/>
                  </a:lnTo>
                  <a:lnTo>
                    <a:pt x="32" y="7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77" name="Freeform 475"/>
            <p:cNvSpPr>
              <a:spLocks noEditPoints="1"/>
            </p:cNvSpPr>
            <p:nvPr/>
          </p:nvSpPr>
          <p:spPr bwMode="auto">
            <a:xfrm>
              <a:off x="4446" y="3872"/>
              <a:ext cx="42" cy="57"/>
            </a:xfrm>
            <a:custGeom>
              <a:avLst/>
              <a:gdLst>
                <a:gd name="T0" fmla="*/ 0 w 36"/>
                <a:gd name="T1" fmla="*/ 0 h 55"/>
                <a:gd name="T2" fmla="*/ 0 w 36"/>
                <a:gd name="T3" fmla="*/ 54 h 55"/>
                <a:gd name="T4" fmla="*/ 7 w 36"/>
                <a:gd name="T5" fmla="*/ 54 h 55"/>
                <a:gd name="T6" fmla="*/ 7 w 36"/>
                <a:gd name="T7" fmla="*/ 48 h 55"/>
                <a:gd name="T8" fmla="*/ 10 w 36"/>
                <a:gd name="T9" fmla="*/ 52 h 55"/>
                <a:gd name="T10" fmla="*/ 13 w 36"/>
                <a:gd name="T11" fmla="*/ 54 h 55"/>
                <a:gd name="T12" fmla="*/ 15 w 36"/>
                <a:gd name="T13" fmla="*/ 55 h 55"/>
                <a:gd name="T14" fmla="*/ 18 w 36"/>
                <a:gd name="T15" fmla="*/ 55 h 55"/>
                <a:gd name="T16" fmla="*/ 22 w 36"/>
                <a:gd name="T17" fmla="*/ 55 h 55"/>
                <a:gd name="T18" fmla="*/ 26 w 36"/>
                <a:gd name="T19" fmla="*/ 54 h 55"/>
                <a:gd name="T20" fmla="*/ 29 w 36"/>
                <a:gd name="T21" fmla="*/ 51 h 55"/>
                <a:gd name="T22" fmla="*/ 32 w 36"/>
                <a:gd name="T23" fmla="*/ 48 h 55"/>
                <a:gd name="T24" fmla="*/ 33 w 36"/>
                <a:gd name="T25" fmla="*/ 46 h 55"/>
                <a:gd name="T26" fmla="*/ 35 w 36"/>
                <a:gd name="T27" fmla="*/ 42 h 55"/>
                <a:gd name="T28" fmla="*/ 36 w 36"/>
                <a:gd name="T29" fmla="*/ 38 h 55"/>
                <a:gd name="T30" fmla="*/ 36 w 36"/>
                <a:gd name="T31" fmla="*/ 33 h 55"/>
                <a:gd name="T32" fmla="*/ 36 w 36"/>
                <a:gd name="T33" fmla="*/ 29 h 55"/>
                <a:gd name="T34" fmla="*/ 35 w 36"/>
                <a:gd name="T35" fmla="*/ 25 h 55"/>
                <a:gd name="T36" fmla="*/ 33 w 36"/>
                <a:gd name="T37" fmla="*/ 22 h 55"/>
                <a:gd name="T38" fmla="*/ 32 w 36"/>
                <a:gd name="T39" fmla="*/ 20 h 55"/>
                <a:gd name="T40" fmla="*/ 29 w 36"/>
                <a:gd name="T41" fmla="*/ 17 h 55"/>
                <a:gd name="T42" fmla="*/ 26 w 36"/>
                <a:gd name="T43" fmla="*/ 16 h 55"/>
                <a:gd name="T44" fmla="*/ 22 w 36"/>
                <a:gd name="T45" fmla="*/ 14 h 55"/>
                <a:gd name="T46" fmla="*/ 20 w 36"/>
                <a:gd name="T47" fmla="*/ 13 h 55"/>
                <a:gd name="T48" fmla="*/ 17 w 36"/>
                <a:gd name="T49" fmla="*/ 14 h 55"/>
                <a:gd name="T50" fmla="*/ 14 w 36"/>
                <a:gd name="T51" fmla="*/ 14 h 55"/>
                <a:gd name="T52" fmla="*/ 11 w 36"/>
                <a:gd name="T53" fmla="*/ 17 h 55"/>
                <a:gd name="T54" fmla="*/ 9 w 36"/>
                <a:gd name="T55" fmla="*/ 20 h 55"/>
                <a:gd name="T56" fmla="*/ 7 w 36"/>
                <a:gd name="T57" fmla="*/ 20 h 55"/>
                <a:gd name="T58" fmla="*/ 7 w 36"/>
                <a:gd name="T59" fmla="*/ 0 h 55"/>
                <a:gd name="T60" fmla="*/ 0 w 36"/>
                <a:gd name="T61" fmla="*/ 0 h 55"/>
                <a:gd name="T62" fmla="*/ 18 w 36"/>
                <a:gd name="T63" fmla="*/ 20 h 55"/>
                <a:gd name="T64" fmla="*/ 18 w 36"/>
                <a:gd name="T65" fmla="*/ 20 h 55"/>
                <a:gd name="T66" fmla="*/ 22 w 36"/>
                <a:gd name="T67" fmla="*/ 21 h 55"/>
                <a:gd name="T68" fmla="*/ 25 w 36"/>
                <a:gd name="T69" fmla="*/ 22 h 55"/>
                <a:gd name="T70" fmla="*/ 26 w 36"/>
                <a:gd name="T71" fmla="*/ 24 h 55"/>
                <a:gd name="T72" fmla="*/ 29 w 36"/>
                <a:gd name="T73" fmla="*/ 27 h 55"/>
                <a:gd name="T74" fmla="*/ 29 w 36"/>
                <a:gd name="T75" fmla="*/ 34 h 55"/>
                <a:gd name="T76" fmla="*/ 29 w 36"/>
                <a:gd name="T77" fmla="*/ 41 h 55"/>
                <a:gd name="T78" fmla="*/ 26 w 36"/>
                <a:gd name="T79" fmla="*/ 45 h 55"/>
                <a:gd name="T80" fmla="*/ 25 w 36"/>
                <a:gd name="T81" fmla="*/ 47 h 55"/>
                <a:gd name="T82" fmla="*/ 22 w 36"/>
                <a:gd name="T83" fmla="*/ 48 h 55"/>
                <a:gd name="T84" fmla="*/ 21 w 36"/>
                <a:gd name="T85" fmla="*/ 48 h 55"/>
                <a:gd name="T86" fmla="*/ 18 w 36"/>
                <a:gd name="T87" fmla="*/ 50 h 55"/>
                <a:gd name="T88" fmla="*/ 14 w 36"/>
                <a:gd name="T89" fmla="*/ 48 h 55"/>
                <a:gd name="T90" fmla="*/ 10 w 36"/>
                <a:gd name="T91" fmla="*/ 46 h 55"/>
                <a:gd name="T92" fmla="*/ 9 w 36"/>
                <a:gd name="T93" fmla="*/ 41 h 55"/>
                <a:gd name="T94" fmla="*/ 7 w 36"/>
                <a:gd name="T95" fmla="*/ 35 h 55"/>
                <a:gd name="T96" fmla="*/ 7 w 36"/>
                <a:gd name="T97" fmla="*/ 29 h 55"/>
                <a:gd name="T98" fmla="*/ 10 w 36"/>
                <a:gd name="T99" fmla="*/ 24 h 55"/>
                <a:gd name="T100" fmla="*/ 11 w 36"/>
                <a:gd name="T101" fmla="*/ 22 h 55"/>
                <a:gd name="T102" fmla="*/ 14 w 36"/>
                <a:gd name="T103" fmla="*/ 21 h 55"/>
                <a:gd name="T104" fmla="*/ 18 w 36"/>
                <a:gd name="T105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" h="55">
                  <a:moveTo>
                    <a:pt x="0" y="0"/>
                  </a:moveTo>
                  <a:lnTo>
                    <a:pt x="0" y="54"/>
                  </a:lnTo>
                  <a:lnTo>
                    <a:pt x="7" y="54"/>
                  </a:lnTo>
                  <a:lnTo>
                    <a:pt x="7" y="48"/>
                  </a:lnTo>
                  <a:lnTo>
                    <a:pt x="10" y="52"/>
                  </a:lnTo>
                  <a:lnTo>
                    <a:pt x="13" y="54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6" y="54"/>
                  </a:lnTo>
                  <a:lnTo>
                    <a:pt x="29" y="51"/>
                  </a:lnTo>
                  <a:lnTo>
                    <a:pt x="32" y="48"/>
                  </a:lnTo>
                  <a:lnTo>
                    <a:pt x="33" y="46"/>
                  </a:lnTo>
                  <a:lnTo>
                    <a:pt x="35" y="42"/>
                  </a:lnTo>
                  <a:lnTo>
                    <a:pt x="36" y="38"/>
                  </a:lnTo>
                  <a:lnTo>
                    <a:pt x="36" y="33"/>
                  </a:lnTo>
                  <a:lnTo>
                    <a:pt x="36" y="29"/>
                  </a:lnTo>
                  <a:lnTo>
                    <a:pt x="35" y="25"/>
                  </a:lnTo>
                  <a:lnTo>
                    <a:pt x="33" y="22"/>
                  </a:lnTo>
                  <a:lnTo>
                    <a:pt x="32" y="20"/>
                  </a:lnTo>
                  <a:lnTo>
                    <a:pt x="29" y="17"/>
                  </a:lnTo>
                  <a:lnTo>
                    <a:pt x="26" y="16"/>
                  </a:lnTo>
                  <a:lnTo>
                    <a:pt x="22" y="14"/>
                  </a:lnTo>
                  <a:lnTo>
                    <a:pt x="20" y="13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1" y="17"/>
                  </a:lnTo>
                  <a:lnTo>
                    <a:pt x="9" y="20"/>
                  </a:lnTo>
                  <a:lnTo>
                    <a:pt x="7" y="20"/>
                  </a:lnTo>
                  <a:lnTo>
                    <a:pt x="7" y="0"/>
                  </a:lnTo>
                  <a:lnTo>
                    <a:pt x="0" y="0"/>
                  </a:lnTo>
                  <a:close/>
                  <a:moveTo>
                    <a:pt x="18" y="20"/>
                  </a:moveTo>
                  <a:lnTo>
                    <a:pt x="18" y="20"/>
                  </a:lnTo>
                  <a:lnTo>
                    <a:pt x="22" y="21"/>
                  </a:lnTo>
                  <a:lnTo>
                    <a:pt x="25" y="22"/>
                  </a:lnTo>
                  <a:lnTo>
                    <a:pt x="26" y="24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29" y="41"/>
                  </a:lnTo>
                  <a:lnTo>
                    <a:pt x="26" y="45"/>
                  </a:lnTo>
                  <a:lnTo>
                    <a:pt x="25" y="47"/>
                  </a:lnTo>
                  <a:lnTo>
                    <a:pt x="22" y="48"/>
                  </a:lnTo>
                  <a:lnTo>
                    <a:pt x="21" y="48"/>
                  </a:lnTo>
                  <a:lnTo>
                    <a:pt x="18" y="50"/>
                  </a:lnTo>
                  <a:lnTo>
                    <a:pt x="14" y="48"/>
                  </a:lnTo>
                  <a:lnTo>
                    <a:pt x="10" y="46"/>
                  </a:lnTo>
                  <a:lnTo>
                    <a:pt x="9" y="41"/>
                  </a:lnTo>
                  <a:lnTo>
                    <a:pt x="7" y="35"/>
                  </a:lnTo>
                  <a:lnTo>
                    <a:pt x="7" y="29"/>
                  </a:lnTo>
                  <a:lnTo>
                    <a:pt x="10" y="24"/>
                  </a:lnTo>
                  <a:lnTo>
                    <a:pt x="11" y="22"/>
                  </a:lnTo>
                  <a:lnTo>
                    <a:pt x="14" y="21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78" name="Freeform 476"/>
            <p:cNvSpPr>
              <a:spLocks noEditPoints="1"/>
            </p:cNvSpPr>
            <p:nvPr/>
          </p:nvSpPr>
          <p:spPr bwMode="auto">
            <a:xfrm>
              <a:off x="4496" y="3885"/>
              <a:ext cx="43" cy="44"/>
            </a:xfrm>
            <a:custGeom>
              <a:avLst/>
              <a:gdLst>
                <a:gd name="T0" fmla="*/ 37 w 37"/>
                <a:gd name="T1" fmla="*/ 24 h 42"/>
                <a:gd name="T2" fmla="*/ 37 w 37"/>
                <a:gd name="T3" fmla="*/ 18 h 42"/>
                <a:gd name="T4" fmla="*/ 36 w 37"/>
                <a:gd name="T5" fmla="*/ 13 h 42"/>
                <a:gd name="T6" fmla="*/ 35 w 37"/>
                <a:gd name="T7" fmla="*/ 9 h 42"/>
                <a:gd name="T8" fmla="*/ 32 w 37"/>
                <a:gd name="T9" fmla="*/ 7 h 42"/>
                <a:gd name="T10" fmla="*/ 29 w 37"/>
                <a:gd name="T11" fmla="*/ 4 h 42"/>
                <a:gd name="T12" fmla="*/ 26 w 37"/>
                <a:gd name="T13" fmla="*/ 3 h 42"/>
                <a:gd name="T14" fmla="*/ 23 w 37"/>
                <a:gd name="T15" fmla="*/ 1 h 42"/>
                <a:gd name="T16" fmla="*/ 19 w 37"/>
                <a:gd name="T17" fmla="*/ 0 h 42"/>
                <a:gd name="T18" fmla="*/ 15 w 37"/>
                <a:gd name="T19" fmla="*/ 1 h 42"/>
                <a:gd name="T20" fmla="*/ 11 w 37"/>
                <a:gd name="T21" fmla="*/ 3 h 42"/>
                <a:gd name="T22" fmla="*/ 8 w 37"/>
                <a:gd name="T23" fmla="*/ 4 h 42"/>
                <a:gd name="T24" fmla="*/ 4 w 37"/>
                <a:gd name="T25" fmla="*/ 7 h 42"/>
                <a:gd name="T26" fmla="*/ 3 w 37"/>
                <a:gd name="T27" fmla="*/ 9 h 42"/>
                <a:gd name="T28" fmla="*/ 1 w 37"/>
                <a:gd name="T29" fmla="*/ 13 h 42"/>
                <a:gd name="T30" fmla="*/ 0 w 37"/>
                <a:gd name="T31" fmla="*/ 17 h 42"/>
                <a:gd name="T32" fmla="*/ 0 w 37"/>
                <a:gd name="T33" fmla="*/ 22 h 42"/>
                <a:gd name="T34" fmla="*/ 0 w 37"/>
                <a:gd name="T35" fmla="*/ 28 h 42"/>
                <a:gd name="T36" fmla="*/ 1 w 37"/>
                <a:gd name="T37" fmla="*/ 33 h 42"/>
                <a:gd name="T38" fmla="*/ 4 w 37"/>
                <a:gd name="T39" fmla="*/ 37 h 42"/>
                <a:gd name="T40" fmla="*/ 8 w 37"/>
                <a:gd name="T41" fmla="*/ 39 h 42"/>
                <a:gd name="T42" fmla="*/ 12 w 37"/>
                <a:gd name="T43" fmla="*/ 41 h 42"/>
                <a:gd name="T44" fmla="*/ 18 w 37"/>
                <a:gd name="T45" fmla="*/ 42 h 42"/>
                <a:gd name="T46" fmla="*/ 23 w 37"/>
                <a:gd name="T47" fmla="*/ 42 h 42"/>
                <a:gd name="T48" fmla="*/ 26 w 37"/>
                <a:gd name="T49" fmla="*/ 41 h 42"/>
                <a:gd name="T50" fmla="*/ 29 w 37"/>
                <a:gd name="T51" fmla="*/ 39 h 42"/>
                <a:gd name="T52" fmla="*/ 33 w 37"/>
                <a:gd name="T53" fmla="*/ 35 h 42"/>
                <a:gd name="T54" fmla="*/ 35 w 37"/>
                <a:gd name="T55" fmla="*/ 33 h 42"/>
                <a:gd name="T56" fmla="*/ 36 w 37"/>
                <a:gd name="T57" fmla="*/ 29 h 42"/>
                <a:gd name="T58" fmla="*/ 29 w 37"/>
                <a:gd name="T59" fmla="*/ 29 h 42"/>
                <a:gd name="T60" fmla="*/ 28 w 37"/>
                <a:gd name="T61" fmla="*/ 32 h 42"/>
                <a:gd name="T62" fmla="*/ 26 w 37"/>
                <a:gd name="T63" fmla="*/ 34 h 42"/>
                <a:gd name="T64" fmla="*/ 22 w 37"/>
                <a:gd name="T65" fmla="*/ 35 h 42"/>
                <a:gd name="T66" fmla="*/ 18 w 37"/>
                <a:gd name="T67" fmla="*/ 37 h 42"/>
                <a:gd name="T68" fmla="*/ 14 w 37"/>
                <a:gd name="T69" fmla="*/ 35 h 42"/>
                <a:gd name="T70" fmla="*/ 10 w 37"/>
                <a:gd name="T71" fmla="*/ 33 h 42"/>
                <a:gd name="T72" fmla="*/ 8 w 37"/>
                <a:gd name="T73" fmla="*/ 29 h 42"/>
                <a:gd name="T74" fmla="*/ 7 w 37"/>
                <a:gd name="T75" fmla="*/ 24 h 42"/>
                <a:gd name="T76" fmla="*/ 37 w 37"/>
                <a:gd name="T77" fmla="*/ 24 h 42"/>
                <a:gd name="T78" fmla="*/ 7 w 37"/>
                <a:gd name="T79" fmla="*/ 18 h 42"/>
                <a:gd name="T80" fmla="*/ 8 w 37"/>
                <a:gd name="T81" fmla="*/ 13 h 42"/>
                <a:gd name="T82" fmla="*/ 11 w 37"/>
                <a:gd name="T83" fmla="*/ 11 h 42"/>
                <a:gd name="T84" fmla="*/ 14 w 37"/>
                <a:gd name="T85" fmla="*/ 8 h 42"/>
                <a:gd name="T86" fmla="*/ 19 w 37"/>
                <a:gd name="T87" fmla="*/ 7 h 42"/>
                <a:gd name="T88" fmla="*/ 23 w 37"/>
                <a:gd name="T89" fmla="*/ 8 h 42"/>
                <a:gd name="T90" fmla="*/ 26 w 37"/>
                <a:gd name="T91" fmla="*/ 9 h 42"/>
                <a:gd name="T92" fmla="*/ 29 w 37"/>
                <a:gd name="T93" fmla="*/ 13 h 42"/>
                <a:gd name="T94" fmla="*/ 29 w 37"/>
                <a:gd name="T95" fmla="*/ 18 h 42"/>
                <a:gd name="T96" fmla="*/ 7 w 37"/>
                <a:gd name="T9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" h="42">
                  <a:moveTo>
                    <a:pt x="37" y="24"/>
                  </a:moveTo>
                  <a:lnTo>
                    <a:pt x="37" y="18"/>
                  </a:lnTo>
                  <a:lnTo>
                    <a:pt x="36" y="13"/>
                  </a:lnTo>
                  <a:lnTo>
                    <a:pt x="35" y="9"/>
                  </a:lnTo>
                  <a:lnTo>
                    <a:pt x="32" y="7"/>
                  </a:lnTo>
                  <a:lnTo>
                    <a:pt x="29" y="4"/>
                  </a:lnTo>
                  <a:lnTo>
                    <a:pt x="26" y="3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8" y="4"/>
                  </a:lnTo>
                  <a:lnTo>
                    <a:pt x="4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4" y="37"/>
                  </a:lnTo>
                  <a:lnTo>
                    <a:pt x="8" y="39"/>
                  </a:lnTo>
                  <a:lnTo>
                    <a:pt x="12" y="41"/>
                  </a:lnTo>
                  <a:lnTo>
                    <a:pt x="18" y="42"/>
                  </a:lnTo>
                  <a:lnTo>
                    <a:pt x="23" y="42"/>
                  </a:lnTo>
                  <a:lnTo>
                    <a:pt x="26" y="41"/>
                  </a:lnTo>
                  <a:lnTo>
                    <a:pt x="29" y="39"/>
                  </a:lnTo>
                  <a:lnTo>
                    <a:pt x="33" y="35"/>
                  </a:lnTo>
                  <a:lnTo>
                    <a:pt x="35" y="33"/>
                  </a:lnTo>
                  <a:lnTo>
                    <a:pt x="36" y="29"/>
                  </a:lnTo>
                  <a:lnTo>
                    <a:pt x="29" y="29"/>
                  </a:lnTo>
                  <a:lnTo>
                    <a:pt x="28" y="32"/>
                  </a:lnTo>
                  <a:lnTo>
                    <a:pt x="26" y="34"/>
                  </a:lnTo>
                  <a:lnTo>
                    <a:pt x="22" y="35"/>
                  </a:lnTo>
                  <a:lnTo>
                    <a:pt x="18" y="37"/>
                  </a:lnTo>
                  <a:lnTo>
                    <a:pt x="14" y="35"/>
                  </a:lnTo>
                  <a:lnTo>
                    <a:pt x="10" y="33"/>
                  </a:lnTo>
                  <a:lnTo>
                    <a:pt x="8" y="29"/>
                  </a:lnTo>
                  <a:lnTo>
                    <a:pt x="7" y="24"/>
                  </a:lnTo>
                  <a:lnTo>
                    <a:pt x="37" y="24"/>
                  </a:lnTo>
                  <a:close/>
                  <a:moveTo>
                    <a:pt x="7" y="18"/>
                  </a:moveTo>
                  <a:lnTo>
                    <a:pt x="8" y="13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9" y="7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9" y="13"/>
                  </a:lnTo>
                  <a:lnTo>
                    <a:pt x="29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79" name="Freeform 477"/>
            <p:cNvSpPr>
              <a:spLocks/>
            </p:cNvSpPr>
            <p:nvPr/>
          </p:nvSpPr>
          <p:spPr bwMode="auto">
            <a:xfrm>
              <a:off x="4550" y="3885"/>
              <a:ext cx="23" cy="43"/>
            </a:xfrm>
            <a:custGeom>
              <a:avLst/>
              <a:gdLst>
                <a:gd name="T0" fmla="*/ 20 w 20"/>
                <a:gd name="T1" fmla="*/ 1 h 41"/>
                <a:gd name="T2" fmla="*/ 17 w 20"/>
                <a:gd name="T3" fmla="*/ 0 h 41"/>
                <a:gd name="T4" fmla="*/ 15 w 20"/>
                <a:gd name="T5" fmla="*/ 1 h 41"/>
                <a:gd name="T6" fmla="*/ 12 w 20"/>
                <a:gd name="T7" fmla="*/ 3 h 41"/>
                <a:gd name="T8" fmla="*/ 9 w 20"/>
                <a:gd name="T9" fmla="*/ 5 h 41"/>
                <a:gd name="T10" fmla="*/ 6 w 20"/>
                <a:gd name="T11" fmla="*/ 8 h 41"/>
                <a:gd name="T12" fmla="*/ 6 w 20"/>
                <a:gd name="T13" fmla="*/ 1 h 41"/>
                <a:gd name="T14" fmla="*/ 0 w 20"/>
                <a:gd name="T15" fmla="*/ 1 h 41"/>
                <a:gd name="T16" fmla="*/ 0 w 20"/>
                <a:gd name="T17" fmla="*/ 41 h 41"/>
                <a:gd name="T18" fmla="*/ 6 w 20"/>
                <a:gd name="T19" fmla="*/ 41 h 41"/>
                <a:gd name="T20" fmla="*/ 6 w 20"/>
                <a:gd name="T21" fmla="*/ 17 h 41"/>
                <a:gd name="T22" fmla="*/ 8 w 20"/>
                <a:gd name="T23" fmla="*/ 13 h 41"/>
                <a:gd name="T24" fmla="*/ 11 w 20"/>
                <a:gd name="T25" fmla="*/ 11 h 41"/>
                <a:gd name="T26" fmla="*/ 13 w 20"/>
                <a:gd name="T27" fmla="*/ 8 h 41"/>
                <a:gd name="T28" fmla="*/ 17 w 20"/>
                <a:gd name="T29" fmla="*/ 8 h 41"/>
                <a:gd name="T30" fmla="*/ 20 w 20"/>
                <a:gd name="T31" fmla="*/ 8 h 41"/>
                <a:gd name="T32" fmla="*/ 20 w 20"/>
                <a:gd name="T3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20" y="1"/>
                  </a:moveTo>
                  <a:lnTo>
                    <a:pt x="17" y="0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6" y="1"/>
                  </a:lnTo>
                  <a:lnTo>
                    <a:pt x="0" y="1"/>
                  </a:lnTo>
                  <a:lnTo>
                    <a:pt x="0" y="41"/>
                  </a:lnTo>
                  <a:lnTo>
                    <a:pt x="6" y="41"/>
                  </a:lnTo>
                  <a:lnTo>
                    <a:pt x="6" y="17"/>
                  </a:lnTo>
                  <a:lnTo>
                    <a:pt x="8" y="13"/>
                  </a:lnTo>
                  <a:lnTo>
                    <a:pt x="11" y="11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0" name="Freeform 478"/>
            <p:cNvSpPr>
              <a:spLocks/>
            </p:cNvSpPr>
            <p:nvPr/>
          </p:nvSpPr>
          <p:spPr bwMode="auto">
            <a:xfrm>
              <a:off x="4605" y="3873"/>
              <a:ext cx="51" cy="55"/>
            </a:xfrm>
            <a:custGeom>
              <a:avLst/>
              <a:gdLst>
                <a:gd name="T0" fmla="*/ 0 w 44"/>
                <a:gd name="T1" fmla="*/ 0 h 53"/>
                <a:gd name="T2" fmla="*/ 0 w 44"/>
                <a:gd name="T3" fmla="*/ 53 h 53"/>
                <a:gd name="T4" fmla="*/ 7 w 44"/>
                <a:gd name="T5" fmla="*/ 53 h 53"/>
                <a:gd name="T6" fmla="*/ 7 w 44"/>
                <a:gd name="T7" fmla="*/ 9 h 53"/>
                <a:gd name="T8" fmla="*/ 36 w 44"/>
                <a:gd name="T9" fmla="*/ 53 h 53"/>
                <a:gd name="T10" fmla="*/ 44 w 44"/>
                <a:gd name="T11" fmla="*/ 53 h 53"/>
                <a:gd name="T12" fmla="*/ 44 w 44"/>
                <a:gd name="T13" fmla="*/ 0 h 53"/>
                <a:gd name="T14" fmla="*/ 37 w 44"/>
                <a:gd name="T15" fmla="*/ 0 h 53"/>
                <a:gd name="T16" fmla="*/ 37 w 44"/>
                <a:gd name="T17" fmla="*/ 42 h 53"/>
                <a:gd name="T18" fmla="*/ 9 w 44"/>
                <a:gd name="T19" fmla="*/ 0 h 53"/>
                <a:gd name="T20" fmla="*/ 0 w 44"/>
                <a:gd name="T2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3">
                  <a:moveTo>
                    <a:pt x="0" y="0"/>
                  </a:moveTo>
                  <a:lnTo>
                    <a:pt x="0" y="53"/>
                  </a:lnTo>
                  <a:lnTo>
                    <a:pt x="7" y="53"/>
                  </a:lnTo>
                  <a:lnTo>
                    <a:pt x="7" y="9"/>
                  </a:lnTo>
                  <a:lnTo>
                    <a:pt x="36" y="53"/>
                  </a:lnTo>
                  <a:lnTo>
                    <a:pt x="44" y="53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7" y="42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1" name="Freeform 479"/>
            <p:cNvSpPr>
              <a:spLocks noEditPoints="1"/>
            </p:cNvSpPr>
            <p:nvPr/>
          </p:nvSpPr>
          <p:spPr bwMode="auto">
            <a:xfrm>
              <a:off x="3281" y="3618"/>
              <a:ext cx="65" cy="42"/>
            </a:xfrm>
            <a:custGeom>
              <a:avLst/>
              <a:gdLst>
                <a:gd name="T0" fmla="*/ 0 w 56"/>
                <a:gd name="T1" fmla="*/ 40 h 40"/>
                <a:gd name="T2" fmla="*/ 56 w 56"/>
                <a:gd name="T3" fmla="*/ 40 h 40"/>
                <a:gd name="T4" fmla="*/ 56 w 56"/>
                <a:gd name="T5" fmla="*/ 32 h 40"/>
                <a:gd name="T6" fmla="*/ 32 w 56"/>
                <a:gd name="T7" fmla="*/ 32 h 40"/>
                <a:gd name="T8" fmla="*/ 32 w 56"/>
                <a:gd name="T9" fmla="*/ 15 h 40"/>
                <a:gd name="T10" fmla="*/ 32 w 56"/>
                <a:gd name="T11" fmla="*/ 11 h 40"/>
                <a:gd name="T12" fmla="*/ 32 w 56"/>
                <a:gd name="T13" fmla="*/ 8 h 40"/>
                <a:gd name="T14" fmla="*/ 30 w 56"/>
                <a:gd name="T15" fmla="*/ 6 h 40"/>
                <a:gd name="T16" fmla="*/ 27 w 56"/>
                <a:gd name="T17" fmla="*/ 4 h 40"/>
                <a:gd name="T18" fmla="*/ 25 w 56"/>
                <a:gd name="T19" fmla="*/ 2 h 40"/>
                <a:gd name="T20" fmla="*/ 22 w 56"/>
                <a:gd name="T21" fmla="*/ 0 h 40"/>
                <a:gd name="T22" fmla="*/ 19 w 56"/>
                <a:gd name="T23" fmla="*/ 0 h 40"/>
                <a:gd name="T24" fmla="*/ 16 w 56"/>
                <a:gd name="T25" fmla="*/ 0 h 40"/>
                <a:gd name="T26" fmla="*/ 12 w 56"/>
                <a:gd name="T27" fmla="*/ 0 h 40"/>
                <a:gd name="T28" fmla="*/ 10 w 56"/>
                <a:gd name="T29" fmla="*/ 0 h 40"/>
                <a:gd name="T30" fmla="*/ 7 w 56"/>
                <a:gd name="T31" fmla="*/ 2 h 40"/>
                <a:gd name="T32" fmla="*/ 4 w 56"/>
                <a:gd name="T33" fmla="*/ 4 h 40"/>
                <a:gd name="T34" fmla="*/ 3 w 56"/>
                <a:gd name="T35" fmla="*/ 6 h 40"/>
                <a:gd name="T36" fmla="*/ 1 w 56"/>
                <a:gd name="T37" fmla="*/ 8 h 40"/>
                <a:gd name="T38" fmla="*/ 0 w 56"/>
                <a:gd name="T39" fmla="*/ 12 h 40"/>
                <a:gd name="T40" fmla="*/ 0 w 56"/>
                <a:gd name="T41" fmla="*/ 15 h 40"/>
                <a:gd name="T42" fmla="*/ 0 w 56"/>
                <a:gd name="T43" fmla="*/ 16 h 40"/>
                <a:gd name="T44" fmla="*/ 0 w 56"/>
                <a:gd name="T45" fmla="*/ 40 h 40"/>
                <a:gd name="T46" fmla="*/ 26 w 56"/>
                <a:gd name="T47" fmla="*/ 32 h 40"/>
                <a:gd name="T48" fmla="*/ 7 w 56"/>
                <a:gd name="T49" fmla="*/ 32 h 40"/>
                <a:gd name="T50" fmla="*/ 7 w 56"/>
                <a:gd name="T51" fmla="*/ 17 h 40"/>
                <a:gd name="T52" fmla="*/ 7 w 56"/>
                <a:gd name="T53" fmla="*/ 14 h 40"/>
                <a:gd name="T54" fmla="*/ 10 w 56"/>
                <a:gd name="T55" fmla="*/ 10 h 40"/>
                <a:gd name="T56" fmla="*/ 12 w 56"/>
                <a:gd name="T57" fmla="*/ 8 h 40"/>
                <a:gd name="T58" fmla="*/ 16 w 56"/>
                <a:gd name="T59" fmla="*/ 7 h 40"/>
                <a:gd name="T60" fmla="*/ 21 w 56"/>
                <a:gd name="T61" fmla="*/ 8 h 40"/>
                <a:gd name="T62" fmla="*/ 23 w 56"/>
                <a:gd name="T63" fmla="*/ 10 h 40"/>
                <a:gd name="T64" fmla="*/ 25 w 56"/>
                <a:gd name="T65" fmla="*/ 12 h 40"/>
                <a:gd name="T66" fmla="*/ 26 w 56"/>
                <a:gd name="T67" fmla="*/ 17 h 40"/>
                <a:gd name="T68" fmla="*/ 26 w 56"/>
                <a:gd name="T69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40">
                  <a:moveTo>
                    <a:pt x="0" y="40"/>
                  </a:moveTo>
                  <a:lnTo>
                    <a:pt x="56" y="40"/>
                  </a:lnTo>
                  <a:lnTo>
                    <a:pt x="56" y="32"/>
                  </a:lnTo>
                  <a:lnTo>
                    <a:pt x="32" y="32"/>
                  </a:lnTo>
                  <a:lnTo>
                    <a:pt x="32" y="15"/>
                  </a:lnTo>
                  <a:lnTo>
                    <a:pt x="32" y="11"/>
                  </a:lnTo>
                  <a:lnTo>
                    <a:pt x="32" y="8"/>
                  </a:lnTo>
                  <a:lnTo>
                    <a:pt x="30" y="6"/>
                  </a:lnTo>
                  <a:lnTo>
                    <a:pt x="27" y="4"/>
                  </a:lnTo>
                  <a:lnTo>
                    <a:pt x="25" y="2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40"/>
                  </a:lnTo>
                  <a:close/>
                  <a:moveTo>
                    <a:pt x="26" y="32"/>
                  </a:moveTo>
                  <a:lnTo>
                    <a:pt x="7" y="32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6" y="7"/>
                  </a:lnTo>
                  <a:lnTo>
                    <a:pt x="21" y="8"/>
                  </a:lnTo>
                  <a:lnTo>
                    <a:pt x="23" y="10"/>
                  </a:lnTo>
                  <a:lnTo>
                    <a:pt x="25" y="12"/>
                  </a:lnTo>
                  <a:lnTo>
                    <a:pt x="26" y="17"/>
                  </a:lnTo>
                  <a:lnTo>
                    <a:pt x="26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2" name="Freeform 480"/>
            <p:cNvSpPr>
              <a:spLocks/>
            </p:cNvSpPr>
            <p:nvPr/>
          </p:nvSpPr>
          <p:spPr bwMode="auto">
            <a:xfrm>
              <a:off x="3298" y="3589"/>
              <a:ext cx="48" cy="20"/>
            </a:xfrm>
            <a:custGeom>
              <a:avLst/>
              <a:gdLst>
                <a:gd name="T0" fmla="*/ 1 w 42"/>
                <a:gd name="T1" fmla="*/ 0 h 19"/>
                <a:gd name="T2" fmla="*/ 0 w 42"/>
                <a:gd name="T3" fmla="*/ 2 h 19"/>
                <a:gd name="T4" fmla="*/ 1 w 42"/>
                <a:gd name="T5" fmla="*/ 5 h 19"/>
                <a:gd name="T6" fmla="*/ 2 w 42"/>
                <a:gd name="T7" fmla="*/ 7 h 19"/>
                <a:gd name="T8" fmla="*/ 5 w 42"/>
                <a:gd name="T9" fmla="*/ 10 h 19"/>
                <a:gd name="T10" fmla="*/ 8 w 42"/>
                <a:gd name="T11" fmla="*/ 13 h 19"/>
                <a:gd name="T12" fmla="*/ 1 w 42"/>
                <a:gd name="T13" fmla="*/ 13 h 19"/>
                <a:gd name="T14" fmla="*/ 1 w 42"/>
                <a:gd name="T15" fmla="*/ 19 h 19"/>
                <a:gd name="T16" fmla="*/ 42 w 42"/>
                <a:gd name="T17" fmla="*/ 19 h 19"/>
                <a:gd name="T18" fmla="*/ 42 w 42"/>
                <a:gd name="T19" fmla="*/ 13 h 19"/>
                <a:gd name="T20" fmla="*/ 18 w 42"/>
                <a:gd name="T21" fmla="*/ 13 h 19"/>
                <a:gd name="T22" fmla="*/ 13 w 42"/>
                <a:gd name="T23" fmla="*/ 11 h 19"/>
                <a:gd name="T24" fmla="*/ 11 w 42"/>
                <a:gd name="T25" fmla="*/ 9 h 19"/>
                <a:gd name="T26" fmla="*/ 8 w 42"/>
                <a:gd name="T27" fmla="*/ 6 h 19"/>
                <a:gd name="T28" fmla="*/ 8 w 42"/>
                <a:gd name="T29" fmla="*/ 2 h 19"/>
                <a:gd name="T30" fmla="*/ 8 w 42"/>
                <a:gd name="T31" fmla="*/ 0 h 19"/>
                <a:gd name="T32" fmla="*/ 1 w 42"/>
                <a:gd name="T3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9">
                  <a:moveTo>
                    <a:pt x="1" y="0"/>
                  </a:moveTo>
                  <a:lnTo>
                    <a:pt x="0" y="2"/>
                  </a:lnTo>
                  <a:lnTo>
                    <a:pt x="1" y="5"/>
                  </a:lnTo>
                  <a:lnTo>
                    <a:pt x="2" y="7"/>
                  </a:lnTo>
                  <a:lnTo>
                    <a:pt x="5" y="10"/>
                  </a:lnTo>
                  <a:lnTo>
                    <a:pt x="8" y="13"/>
                  </a:lnTo>
                  <a:lnTo>
                    <a:pt x="1" y="13"/>
                  </a:lnTo>
                  <a:lnTo>
                    <a:pt x="1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18" y="13"/>
                  </a:lnTo>
                  <a:lnTo>
                    <a:pt x="13" y="11"/>
                  </a:lnTo>
                  <a:lnTo>
                    <a:pt x="11" y="9"/>
                  </a:lnTo>
                  <a:lnTo>
                    <a:pt x="8" y="6"/>
                  </a:lnTo>
                  <a:lnTo>
                    <a:pt x="8" y="2"/>
                  </a:lnTo>
                  <a:lnTo>
                    <a:pt x="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3" name="Freeform 481"/>
            <p:cNvSpPr>
              <a:spLocks noEditPoints="1"/>
            </p:cNvSpPr>
            <p:nvPr/>
          </p:nvSpPr>
          <p:spPr bwMode="auto">
            <a:xfrm>
              <a:off x="3298" y="3549"/>
              <a:ext cx="48" cy="37"/>
            </a:xfrm>
            <a:custGeom>
              <a:avLst/>
              <a:gdLst>
                <a:gd name="T0" fmla="*/ 0 w 42"/>
                <a:gd name="T1" fmla="*/ 18 h 35"/>
                <a:gd name="T2" fmla="*/ 1 w 42"/>
                <a:gd name="T3" fmla="*/ 21 h 35"/>
                <a:gd name="T4" fmla="*/ 1 w 42"/>
                <a:gd name="T5" fmla="*/ 24 h 35"/>
                <a:gd name="T6" fmla="*/ 4 w 42"/>
                <a:gd name="T7" fmla="*/ 27 h 35"/>
                <a:gd name="T8" fmla="*/ 7 w 42"/>
                <a:gd name="T9" fmla="*/ 31 h 35"/>
                <a:gd name="T10" fmla="*/ 9 w 42"/>
                <a:gd name="T11" fmla="*/ 32 h 35"/>
                <a:gd name="T12" fmla="*/ 13 w 42"/>
                <a:gd name="T13" fmla="*/ 34 h 35"/>
                <a:gd name="T14" fmla="*/ 18 w 42"/>
                <a:gd name="T15" fmla="*/ 35 h 35"/>
                <a:gd name="T16" fmla="*/ 22 w 42"/>
                <a:gd name="T17" fmla="*/ 35 h 35"/>
                <a:gd name="T18" fmla="*/ 26 w 42"/>
                <a:gd name="T19" fmla="*/ 35 h 35"/>
                <a:gd name="T20" fmla="*/ 30 w 42"/>
                <a:gd name="T21" fmla="*/ 34 h 35"/>
                <a:gd name="T22" fmla="*/ 34 w 42"/>
                <a:gd name="T23" fmla="*/ 32 h 35"/>
                <a:gd name="T24" fmla="*/ 37 w 42"/>
                <a:gd name="T25" fmla="*/ 31 h 35"/>
                <a:gd name="T26" fmla="*/ 40 w 42"/>
                <a:gd name="T27" fmla="*/ 27 h 35"/>
                <a:gd name="T28" fmla="*/ 41 w 42"/>
                <a:gd name="T29" fmla="*/ 24 h 35"/>
                <a:gd name="T30" fmla="*/ 42 w 42"/>
                <a:gd name="T31" fmla="*/ 21 h 35"/>
                <a:gd name="T32" fmla="*/ 42 w 42"/>
                <a:gd name="T33" fmla="*/ 18 h 35"/>
                <a:gd name="T34" fmla="*/ 42 w 42"/>
                <a:gd name="T35" fmla="*/ 14 h 35"/>
                <a:gd name="T36" fmla="*/ 42 w 42"/>
                <a:gd name="T37" fmla="*/ 10 h 35"/>
                <a:gd name="T38" fmla="*/ 40 w 42"/>
                <a:gd name="T39" fmla="*/ 7 h 35"/>
                <a:gd name="T40" fmla="*/ 37 w 42"/>
                <a:gd name="T41" fmla="*/ 3 h 35"/>
                <a:gd name="T42" fmla="*/ 34 w 42"/>
                <a:gd name="T43" fmla="*/ 2 h 35"/>
                <a:gd name="T44" fmla="*/ 30 w 42"/>
                <a:gd name="T45" fmla="*/ 1 h 35"/>
                <a:gd name="T46" fmla="*/ 26 w 42"/>
                <a:gd name="T47" fmla="*/ 0 h 35"/>
                <a:gd name="T48" fmla="*/ 22 w 42"/>
                <a:gd name="T49" fmla="*/ 0 h 35"/>
                <a:gd name="T50" fmla="*/ 18 w 42"/>
                <a:gd name="T51" fmla="*/ 0 h 35"/>
                <a:gd name="T52" fmla="*/ 13 w 42"/>
                <a:gd name="T53" fmla="*/ 1 h 35"/>
                <a:gd name="T54" fmla="*/ 9 w 42"/>
                <a:gd name="T55" fmla="*/ 2 h 35"/>
                <a:gd name="T56" fmla="*/ 7 w 42"/>
                <a:gd name="T57" fmla="*/ 3 h 35"/>
                <a:gd name="T58" fmla="*/ 4 w 42"/>
                <a:gd name="T59" fmla="*/ 7 h 35"/>
                <a:gd name="T60" fmla="*/ 1 w 42"/>
                <a:gd name="T61" fmla="*/ 10 h 35"/>
                <a:gd name="T62" fmla="*/ 1 w 42"/>
                <a:gd name="T63" fmla="*/ 14 h 35"/>
                <a:gd name="T64" fmla="*/ 0 w 42"/>
                <a:gd name="T65" fmla="*/ 18 h 35"/>
                <a:gd name="T66" fmla="*/ 7 w 42"/>
                <a:gd name="T67" fmla="*/ 17 h 35"/>
                <a:gd name="T68" fmla="*/ 7 w 42"/>
                <a:gd name="T69" fmla="*/ 13 h 35"/>
                <a:gd name="T70" fmla="*/ 8 w 42"/>
                <a:gd name="T71" fmla="*/ 11 h 35"/>
                <a:gd name="T72" fmla="*/ 11 w 42"/>
                <a:gd name="T73" fmla="*/ 9 h 35"/>
                <a:gd name="T74" fmla="*/ 15 w 42"/>
                <a:gd name="T75" fmla="*/ 7 h 35"/>
                <a:gd name="T76" fmla="*/ 22 w 42"/>
                <a:gd name="T77" fmla="*/ 6 h 35"/>
                <a:gd name="T78" fmla="*/ 29 w 42"/>
                <a:gd name="T79" fmla="*/ 7 h 35"/>
                <a:gd name="T80" fmla="*/ 33 w 42"/>
                <a:gd name="T81" fmla="*/ 9 h 35"/>
                <a:gd name="T82" fmla="*/ 34 w 42"/>
                <a:gd name="T83" fmla="*/ 11 h 35"/>
                <a:gd name="T84" fmla="*/ 36 w 42"/>
                <a:gd name="T85" fmla="*/ 13 h 35"/>
                <a:gd name="T86" fmla="*/ 37 w 42"/>
                <a:gd name="T87" fmla="*/ 15 h 35"/>
                <a:gd name="T88" fmla="*/ 37 w 42"/>
                <a:gd name="T89" fmla="*/ 17 h 35"/>
                <a:gd name="T90" fmla="*/ 37 w 42"/>
                <a:gd name="T91" fmla="*/ 19 h 35"/>
                <a:gd name="T92" fmla="*/ 36 w 42"/>
                <a:gd name="T93" fmla="*/ 22 h 35"/>
                <a:gd name="T94" fmla="*/ 34 w 42"/>
                <a:gd name="T95" fmla="*/ 23 h 35"/>
                <a:gd name="T96" fmla="*/ 33 w 42"/>
                <a:gd name="T97" fmla="*/ 26 h 35"/>
                <a:gd name="T98" fmla="*/ 29 w 42"/>
                <a:gd name="T99" fmla="*/ 27 h 35"/>
                <a:gd name="T100" fmla="*/ 22 w 42"/>
                <a:gd name="T101" fmla="*/ 28 h 35"/>
                <a:gd name="T102" fmla="*/ 15 w 42"/>
                <a:gd name="T103" fmla="*/ 27 h 35"/>
                <a:gd name="T104" fmla="*/ 11 w 42"/>
                <a:gd name="T105" fmla="*/ 26 h 35"/>
                <a:gd name="T106" fmla="*/ 8 w 42"/>
                <a:gd name="T107" fmla="*/ 23 h 35"/>
                <a:gd name="T108" fmla="*/ 7 w 42"/>
                <a:gd name="T109" fmla="*/ 22 h 35"/>
                <a:gd name="T110" fmla="*/ 7 w 42"/>
                <a:gd name="T111" fmla="*/ 19 h 35"/>
                <a:gd name="T112" fmla="*/ 7 w 42"/>
                <a:gd name="T11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" h="35">
                  <a:moveTo>
                    <a:pt x="0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4" y="27"/>
                  </a:lnTo>
                  <a:lnTo>
                    <a:pt x="7" y="31"/>
                  </a:lnTo>
                  <a:lnTo>
                    <a:pt x="9" y="32"/>
                  </a:lnTo>
                  <a:lnTo>
                    <a:pt x="13" y="34"/>
                  </a:lnTo>
                  <a:lnTo>
                    <a:pt x="18" y="35"/>
                  </a:lnTo>
                  <a:lnTo>
                    <a:pt x="22" y="35"/>
                  </a:lnTo>
                  <a:lnTo>
                    <a:pt x="26" y="35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7" y="31"/>
                  </a:lnTo>
                  <a:lnTo>
                    <a:pt x="40" y="27"/>
                  </a:lnTo>
                  <a:lnTo>
                    <a:pt x="41" y="24"/>
                  </a:lnTo>
                  <a:lnTo>
                    <a:pt x="42" y="21"/>
                  </a:lnTo>
                  <a:lnTo>
                    <a:pt x="42" y="18"/>
                  </a:lnTo>
                  <a:lnTo>
                    <a:pt x="42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3"/>
                  </a:lnTo>
                  <a:lnTo>
                    <a:pt x="34" y="2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9" y="2"/>
                  </a:lnTo>
                  <a:lnTo>
                    <a:pt x="7" y="3"/>
                  </a:lnTo>
                  <a:lnTo>
                    <a:pt x="4" y="7"/>
                  </a:lnTo>
                  <a:lnTo>
                    <a:pt x="1" y="10"/>
                  </a:lnTo>
                  <a:lnTo>
                    <a:pt x="1" y="14"/>
                  </a:lnTo>
                  <a:lnTo>
                    <a:pt x="0" y="18"/>
                  </a:lnTo>
                  <a:close/>
                  <a:moveTo>
                    <a:pt x="7" y="17"/>
                  </a:moveTo>
                  <a:lnTo>
                    <a:pt x="7" y="13"/>
                  </a:lnTo>
                  <a:lnTo>
                    <a:pt x="8" y="11"/>
                  </a:lnTo>
                  <a:lnTo>
                    <a:pt x="11" y="9"/>
                  </a:lnTo>
                  <a:lnTo>
                    <a:pt x="15" y="7"/>
                  </a:lnTo>
                  <a:lnTo>
                    <a:pt x="22" y="6"/>
                  </a:lnTo>
                  <a:lnTo>
                    <a:pt x="29" y="7"/>
                  </a:lnTo>
                  <a:lnTo>
                    <a:pt x="33" y="9"/>
                  </a:lnTo>
                  <a:lnTo>
                    <a:pt x="34" y="11"/>
                  </a:lnTo>
                  <a:lnTo>
                    <a:pt x="36" y="13"/>
                  </a:lnTo>
                  <a:lnTo>
                    <a:pt x="37" y="15"/>
                  </a:lnTo>
                  <a:lnTo>
                    <a:pt x="37" y="17"/>
                  </a:lnTo>
                  <a:lnTo>
                    <a:pt x="37" y="19"/>
                  </a:lnTo>
                  <a:lnTo>
                    <a:pt x="36" y="22"/>
                  </a:lnTo>
                  <a:lnTo>
                    <a:pt x="34" y="23"/>
                  </a:lnTo>
                  <a:lnTo>
                    <a:pt x="33" y="26"/>
                  </a:lnTo>
                  <a:lnTo>
                    <a:pt x="29" y="27"/>
                  </a:lnTo>
                  <a:lnTo>
                    <a:pt x="22" y="28"/>
                  </a:lnTo>
                  <a:lnTo>
                    <a:pt x="15" y="27"/>
                  </a:lnTo>
                  <a:lnTo>
                    <a:pt x="11" y="26"/>
                  </a:lnTo>
                  <a:lnTo>
                    <a:pt x="8" y="23"/>
                  </a:lnTo>
                  <a:lnTo>
                    <a:pt x="7" y="22"/>
                  </a:lnTo>
                  <a:lnTo>
                    <a:pt x="7" y="19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4" name="Freeform 482"/>
            <p:cNvSpPr>
              <a:spLocks/>
            </p:cNvSpPr>
            <p:nvPr/>
          </p:nvSpPr>
          <p:spPr bwMode="auto">
            <a:xfrm>
              <a:off x="3286" y="3525"/>
              <a:ext cx="60" cy="20"/>
            </a:xfrm>
            <a:custGeom>
              <a:avLst/>
              <a:gdLst>
                <a:gd name="T0" fmla="*/ 0 w 52"/>
                <a:gd name="T1" fmla="*/ 13 h 19"/>
                <a:gd name="T2" fmla="*/ 11 w 52"/>
                <a:gd name="T3" fmla="*/ 13 h 19"/>
                <a:gd name="T4" fmla="*/ 11 w 52"/>
                <a:gd name="T5" fmla="*/ 19 h 19"/>
                <a:gd name="T6" fmla="*/ 17 w 52"/>
                <a:gd name="T7" fmla="*/ 19 h 19"/>
                <a:gd name="T8" fmla="*/ 17 w 52"/>
                <a:gd name="T9" fmla="*/ 13 h 19"/>
                <a:gd name="T10" fmla="*/ 44 w 52"/>
                <a:gd name="T11" fmla="*/ 13 h 19"/>
                <a:gd name="T12" fmla="*/ 48 w 52"/>
                <a:gd name="T13" fmla="*/ 12 h 19"/>
                <a:gd name="T14" fmla="*/ 51 w 52"/>
                <a:gd name="T15" fmla="*/ 11 h 19"/>
                <a:gd name="T16" fmla="*/ 52 w 52"/>
                <a:gd name="T17" fmla="*/ 9 h 19"/>
                <a:gd name="T18" fmla="*/ 52 w 52"/>
                <a:gd name="T19" fmla="*/ 6 h 19"/>
                <a:gd name="T20" fmla="*/ 52 w 52"/>
                <a:gd name="T21" fmla="*/ 0 h 19"/>
                <a:gd name="T22" fmla="*/ 47 w 52"/>
                <a:gd name="T23" fmla="*/ 0 h 19"/>
                <a:gd name="T24" fmla="*/ 47 w 52"/>
                <a:gd name="T25" fmla="*/ 3 h 19"/>
                <a:gd name="T26" fmla="*/ 46 w 52"/>
                <a:gd name="T27" fmla="*/ 6 h 19"/>
                <a:gd name="T28" fmla="*/ 44 w 52"/>
                <a:gd name="T29" fmla="*/ 7 h 19"/>
                <a:gd name="T30" fmla="*/ 44 w 52"/>
                <a:gd name="T31" fmla="*/ 7 h 19"/>
                <a:gd name="T32" fmla="*/ 17 w 52"/>
                <a:gd name="T33" fmla="*/ 7 h 19"/>
                <a:gd name="T34" fmla="*/ 17 w 52"/>
                <a:gd name="T35" fmla="*/ 0 h 19"/>
                <a:gd name="T36" fmla="*/ 11 w 52"/>
                <a:gd name="T37" fmla="*/ 0 h 19"/>
                <a:gd name="T38" fmla="*/ 11 w 52"/>
                <a:gd name="T39" fmla="*/ 7 h 19"/>
                <a:gd name="T40" fmla="*/ 0 w 52"/>
                <a:gd name="T41" fmla="*/ 7 h 19"/>
                <a:gd name="T42" fmla="*/ 0 w 52"/>
                <a:gd name="T4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" h="19">
                  <a:moveTo>
                    <a:pt x="0" y="13"/>
                  </a:moveTo>
                  <a:lnTo>
                    <a:pt x="11" y="13"/>
                  </a:lnTo>
                  <a:lnTo>
                    <a:pt x="11" y="19"/>
                  </a:lnTo>
                  <a:lnTo>
                    <a:pt x="17" y="19"/>
                  </a:lnTo>
                  <a:lnTo>
                    <a:pt x="17" y="13"/>
                  </a:lnTo>
                  <a:lnTo>
                    <a:pt x="44" y="13"/>
                  </a:lnTo>
                  <a:lnTo>
                    <a:pt x="48" y="12"/>
                  </a:lnTo>
                  <a:lnTo>
                    <a:pt x="51" y="11"/>
                  </a:lnTo>
                  <a:lnTo>
                    <a:pt x="52" y="9"/>
                  </a:lnTo>
                  <a:lnTo>
                    <a:pt x="52" y="6"/>
                  </a:lnTo>
                  <a:lnTo>
                    <a:pt x="52" y="0"/>
                  </a:lnTo>
                  <a:lnTo>
                    <a:pt x="47" y="0"/>
                  </a:lnTo>
                  <a:lnTo>
                    <a:pt x="47" y="3"/>
                  </a:lnTo>
                  <a:lnTo>
                    <a:pt x="46" y="6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0" y="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5" name="Freeform 483"/>
            <p:cNvSpPr>
              <a:spLocks noEditPoints="1"/>
            </p:cNvSpPr>
            <p:nvPr/>
          </p:nvSpPr>
          <p:spPr bwMode="auto">
            <a:xfrm>
              <a:off x="3298" y="3483"/>
              <a:ext cx="48" cy="38"/>
            </a:xfrm>
            <a:custGeom>
              <a:avLst/>
              <a:gdLst>
                <a:gd name="T0" fmla="*/ 0 w 42"/>
                <a:gd name="T1" fmla="*/ 18 h 36"/>
                <a:gd name="T2" fmla="*/ 1 w 42"/>
                <a:gd name="T3" fmla="*/ 22 h 36"/>
                <a:gd name="T4" fmla="*/ 1 w 42"/>
                <a:gd name="T5" fmla="*/ 26 h 36"/>
                <a:gd name="T6" fmla="*/ 4 w 42"/>
                <a:gd name="T7" fmla="*/ 28 h 36"/>
                <a:gd name="T8" fmla="*/ 7 w 42"/>
                <a:gd name="T9" fmla="*/ 31 h 36"/>
                <a:gd name="T10" fmla="*/ 9 w 42"/>
                <a:gd name="T11" fmla="*/ 34 h 36"/>
                <a:gd name="T12" fmla="*/ 13 w 42"/>
                <a:gd name="T13" fmla="*/ 35 h 36"/>
                <a:gd name="T14" fmla="*/ 18 w 42"/>
                <a:gd name="T15" fmla="*/ 36 h 36"/>
                <a:gd name="T16" fmla="*/ 22 w 42"/>
                <a:gd name="T17" fmla="*/ 36 h 36"/>
                <a:gd name="T18" fmla="*/ 26 w 42"/>
                <a:gd name="T19" fmla="*/ 36 h 36"/>
                <a:gd name="T20" fmla="*/ 30 w 42"/>
                <a:gd name="T21" fmla="*/ 35 h 36"/>
                <a:gd name="T22" fmla="*/ 34 w 42"/>
                <a:gd name="T23" fmla="*/ 34 h 36"/>
                <a:gd name="T24" fmla="*/ 37 w 42"/>
                <a:gd name="T25" fmla="*/ 31 h 36"/>
                <a:gd name="T26" fmla="*/ 40 w 42"/>
                <a:gd name="T27" fmla="*/ 28 h 36"/>
                <a:gd name="T28" fmla="*/ 41 w 42"/>
                <a:gd name="T29" fmla="*/ 26 h 36"/>
                <a:gd name="T30" fmla="*/ 42 w 42"/>
                <a:gd name="T31" fmla="*/ 22 h 36"/>
                <a:gd name="T32" fmla="*/ 42 w 42"/>
                <a:gd name="T33" fmla="*/ 18 h 36"/>
                <a:gd name="T34" fmla="*/ 42 w 42"/>
                <a:gd name="T35" fmla="*/ 14 h 36"/>
                <a:gd name="T36" fmla="*/ 42 w 42"/>
                <a:gd name="T37" fmla="*/ 10 h 36"/>
                <a:gd name="T38" fmla="*/ 40 w 42"/>
                <a:gd name="T39" fmla="*/ 7 h 36"/>
                <a:gd name="T40" fmla="*/ 37 w 42"/>
                <a:gd name="T41" fmla="*/ 5 h 36"/>
                <a:gd name="T42" fmla="*/ 34 w 42"/>
                <a:gd name="T43" fmla="*/ 2 h 36"/>
                <a:gd name="T44" fmla="*/ 30 w 42"/>
                <a:gd name="T45" fmla="*/ 1 h 36"/>
                <a:gd name="T46" fmla="*/ 26 w 42"/>
                <a:gd name="T47" fmla="*/ 1 h 36"/>
                <a:gd name="T48" fmla="*/ 22 w 42"/>
                <a:gd name="T49" fmla="*/ 0 h 36"/>
                <a:gd name="T50" fmla="*/ 18 w 42"/>
                <a:gd name="T51" fmla="*/ 1 h 36"/>
                <a:gd name="T52" fmla="*/ 13 w 42"/>
                <a:gd name="T53" fmla="*/ 1 h 36"/>
                <a:gd name="T54" fmla="*/ 9 w 42"/>
                <a:gd name="T55" fmla="*/ 2 h 36"/>
                <a:gd name="T56" fmla="*/ 7 w 42"/>
                <a:gd name="T57" fmla="*/ 5 h 36"/>
                <a:gd name="T58" fmla="*/ 4 w 42"/>
                <a:gd name="T59" fmla="*/ 7 h 36"/>
                <a:gd name="T60" fmla="*/ 1 w 42"/>
                <a:gd name="T61" fmla="*/ 10 h 36"/>
                <a:gd name="T62" fmla="*/ 1 w 42"/>
                <a:gd name="T63" fmla="*/ 14 h 36"/>
                <a:gd name="T64" fmla="*/ 0 w 42"/>
                <a:gd name="T65" fmla="*/ 18 h 36"/>
                <a:gd name="T66" fmla="*/ 7 w 42"/>
                <a:gd name="T67" fmla="*/ 18 h 36"/>
                <a:gd name="T68" fmla="*/ 7 w 42"/>
                <a:gd name="T69" fmla="*/ 14 h 36"/>
                <a:gd name="T70" fmla="*/ 8 w 42"/>
                <a:gd name="T71" fmla="*/ 11 h 36"/>
                <a:gd name="T72" fmla="*/ 11 w 42"/>
                <a:gd name="T73" fmla="*/ 10 h 36"/>
                <a:gd name="T74" fmla="*/ 15 w 42"/>
                <a:gd name="T75" fmla="*/ 7 h 36"/>
                <a:gd name="T76" fmla="*/ 22 w 42"/>
                <a:gd name="T77" fmla="*/ 6 h 36"/>
                <a:gd name="T78" fmla="*/ 29 w 42"/>
                <a:gd name="T79" fmla="*/ 7 h 36"/>
                <a:gd name="T80" fmla="*/ 33 w 42"/>
                <a:gd name="T81" fmla="*/ 10 h 36"/>
                <a:gd name="T82" fmla="*/ 34 w 42"/>
                <a:gd name="T83" fmla="*/ 11 h 36"/>
                <a:gd name="T84" fmla="*/ 36 w 42"/>
                <a:gd name="T85" fmla="*/ 14 h 36"/>
                <a:gd name="T86" fmla="*/ 37 w 42"/>
                <a:gd name="T87" fmla="*/ 15 h 36"/>
                <a:gd name="T88" fmla="*/ 37 w 42"/>
                <a:gd name="T89" fmla="*/ 18 h 36"/>
                <a:gd name="T90" fmla="*/ 37 w 42"/>
                <a:gd name="T91" fmla="*/ 21 h 36"/>
                <a:gd name="T92" fmla="*/ 36 w 42"/>
                <a:gd name="T93" fmla="*/ 23 h 36"/>
                <a:gd name="T94" fmla="*/ 34 w 42"/>
                <a:gd name="T95" fmla="*/ 25 h 36"/>
                <a:gd name="T96" fmla="*/ 33 w 42"/>
                <a:gd name="T97" fmla="*/ 26 h 36"/>
                <a:gd name="T98" fmla="*/ 29 w 42"/>
                <a:gd name="T99" fmla="*/ 28 h 36"/>
                <a:gd name="T100" fmla="*/ 22 w 42"/>
                <a:gd name="T101" fmla="*/ 30 h 36"/>
                <a:gd name="T102" fmla="*/ 15 w 42"/>
                <a:gd name="T103" fmla="*/ 28 h 36"/>
                <a:gd name="T104" fmla="*/ 11 w 42"/>
                <a:gd name="T105" fmla="*/ 26 h 36"/>
                <a:gd name="T106" fmla="*/ 8 w 42"/>
                <a:gd name="T107" fmla="*/ 25 h 36"/>
                <a:gd name="T108" fmla="*/ 7 w 42"/>
                <a:gd name="T109" fmla="*/ 23 h 36"/>
                <a:gd name="T110" fmla="*/ 7 w 42"/>
                <a:gd name="T111" fmla="*/ 21 h 36"/>
                <a:gd name="T112" fmla="*/ 7 w 42"/>
                <a:gd name="T1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" h="36">
                  <a:moveTo>
                    <a:pt x="0" y="18"/>
                  </a:moveTo>
                  <a:lnTo>
                    <a:pt x="1" y="22"/>
                  </a:lnTo>
                  <a:lnTo>
                    <a:pt x="1" y="26"/>
                  </a:lnTo>
                  <a:lnTo>
                    <a:pt x="4" y="28"/>
                  </a:lnTo>
                  <a:lnTo>
                    <a:pt x="7" y="31"/>
                  </a:lnTo>
                  <a:lnTo>
                    <a:pt x="9" y="34"/>
                  </a:lnTo>
                  <a:lnTo>
                    <a:pt x="13" y="35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30" y="35"/>
                  </a:lnTo>
                  <a:lnTo>
                    <a:pt x="34" y="34"/>
                  </a:lnTo>
                  <a:lnTo>
                    <a:pt x="37" y="31"/>
                  </a:lnTo>
                  <a:lnTo>
                    <a:pt x="40" y="28"/>
                  </a:lnTo>
                  <a:lnTo>
                    <a:pt x="41" y="26"/>
                  </a:lnTo>
                  <a:lnTo>
                    <a:pt x="42" y="22"/>
                  </a:lnTo>
                  <a:lnTo>
                    <a:pt x="42" y="18"/>
                  </a:lnTo>
                  <a:lnTo>
                    <a:pt x="42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0" y="1"/>
                  </a:lnTo>
                  <a:lnTo>
                    <a:pt x="26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1"/>
                  </a:lnTo>
                  <a:lnTo>
                    <a:pt x="9" y="2"/>
                  </a:lnTo>
                  <a:lnTo>
                    <a:pt x="7" y="5"/>
                  </a:lnTo>
                  <a:lnTo>
                    <a:pt x="4" y="7"/>
                  </a:lnTo>
                  <a:lnTo>
                    <a:pt x="1" y="10"/>
                  </a:lnTo>
                  <a:lnTo>
                    <a:pt x="1" y="14"/>
                  </a:lnTo>
                  <a:lnTo>
                    <a:pt x="0" y="18"/>
                  </a:lnTo>
                  <a:close/>
                  <a:moveTo>
                    <a:pt x="7" y="18"/>
                  </a:moveTo>
                  <a:lnTo>
                    <a:pt x="7" y="14"/>
                  </a:lnTo>
                  <a:lnTo>
                    <a:pt x="8" y="11"/>
                  </a:lnTo>
                  <a:lnTo>
                    <a:pt x="11" y="10"/>
                  </a:lnTo>
                  <a:lnTo>
                    <a:pt x="15" y="7"/>
                  </a:lnTo>
                  <a:lnTo>
                    <a:pt x="22" y="6"/>
                  </a:lnTo>
                  <a:lnTo>
                    <a:pt x="29" y="7"/>
                  </a:lnTo>
                  <a:lnTo>
                    <a:pt x="33" y="10"/>
                  </a:lnTo>
                  <a:lnTo>
                    <a:pt x="34" y="11"/>
                  </a:lnTo>
                  <a:lnTo>
                    <a:pt x="36" y="14"/>
                  </a:lnTo>
                  <a:lnTo>
                    <a:pt x="37" y="15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6" y="23"/>
                  </a:lnTo>
                  <a:lnTo>
                    <a:pt x="34" y="25"/>
                  </a:lnTo>
                  <a:lnTo>
                    <a:pt x="33" y="26"/>
                  </a:lnTo>
                  <a:lnTo>
                    <a:pt x="29" y="28"/>
                  </a:lnTo>
                  <a:lnTo>
                    <a:pt x="22" y="30"/>
                  </a:lnTo>
                  <a:lnTo>
                    <a:pt x="15" y="28"/>
                  </a:lnTo>
                  <a:lnTo>
                    <a:pt x="11" y="26"/>
                  </a:lnTo>
                  <a:lnTo>
                    <a:pt x="8" y="25"/>
                  </a:lnTo>
                  <a:lnTo>
                    <a:pt x="7" y="23"/>
                  </a:lnTo>
                  <a:lnTo>
                    <a:pt x="7" y="21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6" name="Freeform 484"/>
            <p:cNvSpPr>
              <a:spLocks/>
            </p:cNvSpPr>
            <p:nvPr/>
          </p:nvSpPr>
          <p:spPr bwMode="auto">
            <a:xfrm>
              <a:off x="3298" y="3442"/>
              <a:ext cx="48" cy="34"/>
            </a:xfrm>
            <a:custGeom>
              <a:avLst/>
              <a:gdLst>
                <a:gd name="T0" fmla="*/ 42 w 42"/>
                <a:gd name="T1" fmla="*/ 0 h 33"/>
                <a:gd name="T2" fmla="*/ 13 w 42"/>
                <a:gd name="T3" fmla="*/ 0 h 33"/>
                <a:gd name="T4" fmla="*/ 8 w 42"/>
                <a:gd name="T5" fmla="*/ 2 h 33"/>
                <a:gd name="T6" fmla="*/ 4 w 42"/>
                <a:gd name="T7" fmla="*/ 4 h 33"/>
                <a:gd name="T8" fmla="*/ 1 w 42"/>
                <a:gd name="T9" fmla="*/ 8 h 33"/>
                <a:gd name="T10" fmla="*/ 0 w 42"/>
                <a:gd name="T11" fmla="*/ 15 h 33"/>
                <a:gd name="T12" fmla="*/ 1 w 42"/>
                <a:gd name="T13" fmla="*/ 17 h 33"/>
                <a:gd name="T14" fmla="*/ 1 w 42"/>
                <a:gd name="T15" fmla="*/ 21 h 33"/>
                <a:gd name="T16" fmla="*/ 4 w 42"/>
                <a:gd name="T17" fmla="*/ 24 h 33"/>
                <a:gd name="T18" fmla="*/ 7 w 42"/>
                <a:gd name="T19" fmla="*/ 27 h 33"/>
                <a:gd name="T20" fmla="*/ 1 w 42"/>
                <a:gd name="T21" fmla="*/ 27 h 33"/>
                <a:gd name="T22" fmla="*/ 1 w 42"/>
                <a:gd name="T23" fmla="*/ 33 h 33"/>
                <a:gd name="T24" fmla="*/ 42 w 42"/>
                <a:gd name="T25" fmla="*/ 33 h 33"/>
                <a:gd name="T26" fmla="*/ 42 w 42"/>
                <a:gd name="T27" fmla="*/ 27 h 33"/>
                <a:gd name="T28" fmla="*/ 19 w 42"/>
                <a:gd name="T29" fmla="*/ 27 h 33"/>
                <a:gd name="T30" fmla="*/ 13 w 42"/>
                <a:gd name="T31" fmla="*/ 25 h 33"/>
                <a:gd name="T32" fmla="*/ 9 w 42"/>
                <a:gd name="T33" fmla="*/ 23 h 33"/>
                <a:gd name="T34" fmla="*/ 7 w 42"/>
                <a:gd name="T35" fmla="*/ 20 h 33"/>
                <a:gd name="T36" fmla="*/ 7 w 42"/>
                <a:gd name="T37" fmla="*/ 16 h 33"/>
                <a:gd name="T38" fmla="*/ 7 w 42"/>
                <a:gd name="T39" fmla="*/ 12 h 33"/>
                <a:gd name="T40" fmla="*/ 9 w 42"/>
                <a:gd name="T41" fmla="*/ 9 h 33"/>
                <a:gd name="T42" fmla="*/ 12 w 42"/>
                <a:gd name="T43" fmla="*/ 8 h 33"/>
                <a:gd name="T44" fmla="*/ 16 w 42"/>
                <a:gd name="T45" fmla="*/ 7 h 33"/>
                <a:gd name="T46" fmla="*/ 42 w 42"/>
                <a:gd name="T47" fmla="*/ 7 h 33"/>
                <a:gd name="T48" fmla="*/ 42 w 42"/>
                <a:gd name="T4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33">
                  <a:moveTo>
                    <a:pt x="42" y="0"/>
                  </a:moveTo>
                  <a:lnTo>
                    <a:pt x="13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1" y="8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1" y="21"/>
                  </a:lnTo>
                  <a:lnTo>
                    <a:pt x="4" y="24"/>
                  </a:lnTo>
                  <a:lnTo>
                    <a:pt x="7" y="27"/>
                  </a:lnTo>
                  <a:lnTo>
                    <a:pt x="1" y="27"/>
                  </a:lnTo>
                  <a:lnTo>
                    <a:pt x="1" y="33"/>
                  </a:lnTo>
                  <a:lnTo>
                    <a:pt x="42" y="33"/>
                  </a:lnTo>
                  <a:lnTo>
                    <a:pt x="42" y="27"/>
                  </a:lnTo>
                  <a:lnTo>
                    <a:pt x="19" y="27"/>
                  </a:lnTo>
                  <a:lnTo>
                    <a:pt x="13" y="25"/>
                  </a:lnTo>
                  <a:lnTo>
                    <a:pt x="9" y="23"/>
                  </a:lnTo>
                  <a:lnTo>
                    <a:pt x="7" y="20"/>
                  </a:lnTo>
                  <a:lnTo>
                    <a:pt x="7" y="16"/>
                  </a:lnTo>
                  <a:lnTo>
                    <a:pt x="7" y="12"/>
                  </a:lnTo>
                  <a:lnTo>
                    <a:pt x="9" y="9"/>
                  </a:lnTo>
                  <a:lnTo>
                    <a:pt x="12" y="8"/>
                  </a:lnTo>
                  <a:lnTo>
                    <a:pt x="16" y="7"/>
                  </a:lnTo>
                  <a:lnTo>
                    <a:pt x="42" y="7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7" name="Freeform 485"/>
            <p:cNvSpPr>
              <a:spLocks/>
            </p:cNvSpPr>
            <p:nvPr/>
          </p:nvSpPr>
          <p:spPr bwMode="auto">
            <a:xfrm>
              <a:off x="3281" y="3367"/>
              <a:ext cx="65" cy="43"/>
            </a:xfrm>
            <a:custGeom>
              <a:avLst/>
              <a:gdLst>
                <a:gd name="T0" fmla="*/ 0 w 56"/>
                <a:gd name="T1" fmla="*/ 42 h 42"/>
                <a:gd name="T2" fmla="*/ 56 w 56"/>
                <a:gd name="T3" fmla="*/ 42 h 42"/>
                <a:gd name="T4" fmla="*/ 56 w 56"/>
                <a:gd name="T5" fmla="*/ 34 h 42"/>
                <a:gd name="T6" fmla="*/ 11 w 56"/>
                <a:gd name="T7" fmla="*/ 34 h 42"/>
                <a:gd name="T8" fmla="*/ 56 w 56"/>
                <a:gd name="T9" fmla="*/ 8 h 42"/>
                <a:gd name="T10" fmla="*/ 56 w 56"/>
                <a:gd name="T11" fmla="*/ 0 h 42"/>
                <a:gd name="T12" fmla="*/ 0 w 56"/>
                <a:gd name="T13" fmla="*/ 0 h 42"/>
                <a:gd name="T14" fmla="*/ 0 w 56"/>
                <a:gd name="T15" fmla="*/ 7 h 42"/>
                <a:gd name="T16" fmla="*/ 45 w 56"/>
                <a:gd name="T17" fmla="*/ 7 h 42"/>
                <a:gd name="T18" fmla="*/ 0 w 56"/>
                <a:gd name="T19" fmla="*/ 33 h 42"/>
                <a:gd name="T20" fmla="*/ 0 w 56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42">
                  <a:moveTo>
                    <a:pt x="0" y="42"/>
                  </a:moveTo>
                  <a:lnTo>
                    <a:pt x="56" y="42"/>
                  </a:lnTo>
                  <a:lnTo>
                    <a:pt x="56" y="34"/>
                  </a:lnTo>
                  <a:lnTo>
                    <a:pt x="11" y="34"/>
                  </a:lnTo>
                  <a:lnTo>
                    <a:pt x="56" y="8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45" y="7"/>
                  </a:lnTo>
                  <a:lnTo>
                    <a:pt x="0" y="33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8" name="Freeform 486"/>
            <p:cNvSpPr>
              <a:spLocks/>
            </p:cNvSpPr>
            <p:nvPr/>
          </p:nvSpPr>
          <p:spPr bwMode="auto">
            <a:xfrm>
              <a:off x="3299" y="3322"/>
              <a:ext cx="50" cy="32"/>
            </a:xfrm>
            <a:custGeom>
              <a:avLst/>
              <a:gdLst>
                <a:gd name="T0" fmla="*/ 0 w 43"/>
                <a:gd name="T1" fmla="*/ 31 h 31"/>
                <a:gd name="T2" fmla="*/ 30 w 43"/>
                <a:gd name="T3" fmla="*/ 31 h 31"/>
                <a:gd name="T4" fmla="*/ 30 w 43"/>
                <a:gd name="T5" fmla="*/ 31 h 31"/>
                <a:gd name="T6" fmla="*/ 36 w 43"/>
                <a:gd name="T7" fmla="*/ 31 h 31"/>
                <a:gd name="T8" fmla="*/ 39 w 43"/>
                <a:gd name="T9" fmla="*/ 29 h 31"/>
                <a:gd name="T10" fmla="*/ 41 w 43"/>
                <a:gd name="T11" fmla="*/ 24 h 31"/>
                <a:gd name="T12" fmla="*/ 43 w 43"/>
                <a:gd name="T13" fmla="*/ 20 h 31"/>
                <a:gd name="T14" fmla="*/ 41 w 43"/>
                <a:gd name="T15" fmla="*/ 16 h 31"/>
                <a:gd name="T16" fmla="*/ 40 w 43"/>
                <a:gd name="T17" fmla="*/ 12 h 31"/>
                <a:gd name="T18" fmla="*/ 39 w 43"/>
                <a:gd name="T19" fmla="*/ 9 h 31"/>
                <a:gd name="T20" fmla="*/ 35 w 43"/>
                <a:gd name="T21" fmla="*/ 6 h 31"/>
                <a:gd name="T22" fmla="*/ 41 w 43"/>
                <a:gd name="T23" fmla="*/ 6 h 31"/>
                <a:gd name="T24" fmla="*/ 41 w 43"/>
                <a:gd name="T25" fmla="*/ 0 h 31"/>
                <a:gd name="T26" fmla="*/ 0 w 43"/>
                <a:gd name="T27" fmla="*/ 0 h 31"/>
                <a:gd name="T28" fmla="*/ 0 w 43"/>
                <a:gd name="T29" fmla="*/ 8 h 31"/>
                <a:gd name="T30" fmla="*/ 23 w 43"/>
                <a:gd name="T31" fmla="*/ 8 h 31"/>
                <a:gd name="T32" fmla="*/ 25 w 43"/>
                <a:gd name="T33" fmla="*/ 8 h 31"/>
                <a:gd name="T34" fmla="*/ 28 w 43"/>
                <a:gd name="T35" fmla="*/ 8 h 31"/>
                <a:gd name="T36" fmla="*/ 32 w 43"/>
                <a:gd name="T37" fmla="*/ 9 h 31"/>
                <a:gd name="T38" fmla="*/ 33 w 43"/>
                <a:gd name="T39" fmla="*/ 12 h 31"/>
                <a:gd name="T40" fmla="*/ 35 w 43"/>
                <a:gd name="T41" fmla="*/ 13 h 31"/>
                <a:gd name="T42" fmla="*/ 36 w 43"/>
                <a:gd name="T43" fmla="*/ 16 h 31"/>
                <a:gd name="T44" fmla="*/ 36 w 43"/>
                <a:gd name="T45" fmla="*/ 17 h 31"/>
                <a:gd name="T46" fmla="*/ 36 w 43"/>
                <a:gd name="T47" fmla="*/ 21 h 31"/>
                <a:gd name="T48" fmla="*/ 35 w 43"/>
                <a:gd name="T49" fmla="*/ 24 h 31"/>
                <a:gd name="T50" fmla="*/ 32 w 43"/>
                <a:gd name="T51" fmla="*/ 25 h 31"/>
                <a:gd name="T52" fmla="*/ 28 w 43"/>
                <a:gd name="T53" fmla="*/ 25 h 31"/>
                <a:gd name="T54" fmla="*/ 0 w 43"/>
                <a:gd name="T55" fmla="*/ 25 h 31"/>
                <a:gd name="T56" fmla="*/ 0 w 43"/>
                <a:gd name="T5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31">
                  <a:moveTo>
                    <a:pt x="0" y="31"/>
                  </a:moveTo>
                  <a:lnTo>
                    <a:pt x="30" y="31"/>
                  </a:lnTo>
                  <a:lnTo>
                    <a:pt x="30" y="31"/>
                  </a:lnTo>
                  <a:lnTo>
                    <a:pt x="36" y="31"/>
                  </a:lnTo>
                  <a:lnTo>
                    <a:pt x="39" y="29"/>
                  </a:lnTo>
                  <a:lnTo>
                    <a:pt x="41" y="24"/>
                  </a:lnTo>
                  <a:lnTo>
                    <a:pt x="43" y="20"/>
                  </a:lnTo>
                  <a:lnTo>
                    <a:pt x="41" y="16"/>
                  </a:lnTo>
                  <a:lnTo>
                    <a:pt x="40" y="12"/>
                  </a:lnTo>
                  <a:lnTo>
                    <a:pt x="39" y="9"/>
                  </a:lnTo>
                  <a:lnTo>
                    <a:pt x="35" y="6"/>
                  </a:lnTo>
                  <a:lnTo>
                    <a:pt x="41" y="6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8" y="8"/>
                  </a:lnTo>
                  <a:lnTo>
                    <a:pt x="32" y="9"/>
                  </a:lnTo>
                  <a:lnTo>
                    <a:pt x="33" y="12"/>
                  </a:lnTo>
                  <a:lnTo>
                    <a:pt x="35" y="13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21"/>
                  </a:lnTo>
                  <a:lnTo>
                    <a:pt x="35" y="24"/>
                  </a:lnTo>
                  <a:lnTo>
                    <a:pt x="32" y="25"/>
                  </a:lnTo>
                  <a:lnTo>
                    <a:pt x="28" y="25"/>
                  </a:lnTo>
                  <a:lnTo>
                    <a:pt x="0" y="25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89" name="Freeform 487"/>
            <p:cNvSpPr>
              <a:spLocks/>
            </p:cNvSpPr>
            <p:nvPr/>
          </p:nvSpPr>
          <p:spPr bwMode="auto">
            <a:xfrm>
              <a:off x="3298" y="3257"/>
              <a:ext cx="48" cy="55"/>
            </a:xfrm>
            <a:custGeom>
              <a:avLst/>
              <a:gdLst>
                <a:gd name="T0" fmla="*/ 7 w 42"/>
                <a:gd name="T1" fmla="*/ 24 h 53"/>
                <a:gd name="T2" fmla="*/ 4 w 42"/>
                <a:gd name="T3" fmla="*/ 27 h 53"/>
                <a:gd name="T4" fmla="*/ 1 w 42"/>
                <a:gd name="T5" fmla="*/ 29 h 53"/>
                <a:gd name="T6" fmla="*/ 1 w 42"/>
                <a:gd name="T7" fmla="*/ 32 h 53"/>
                <a:gd name="T8" fmla="*/ 0 w 42"/>
                <a:gd name="T9" fmla="*/ 34 h 53"/>
                <a:gd name="T10" fmla="*/ 1 w 42"/>
                <a:gd name="T11" fmla="*/ 38 h 53"/>
                <a:gd name="T12" fmla="*/ 1 w 42"/>
                <a:gd name="T13" fmla="*/ 41 h 53"/>
                <a:gd name="T14" fmla="*/ 2 w 42"/>
                <a:gd name="T15" fmla="*/ 42 h 53"/>
                <a:gd name="T16" fmla="*/ 5 w 42"/>
                <a:gd name="T17" fmla="*/ 45 h 53"/>
                <a:gd name="T18" fmla="*/ 7 w 42"/>
                <a:gd name="T19" fmla="*/ 46 h 53"/>
                <a:gd name="T20" fmla="*/ 7 w 42"/>
                <a:gd name="T21" fmla="*/ 46 h 53"/>
                <a:gd name="T22" fmla="*/ 1 w 42"/>
                <a:gd name="T23" fmla="*/ 46 h 53"/>
                <a:gd name="T24" fmla="*/ 1 w 42"/>
                <a:gd name="T25" fmla="*/ 53 h 53"/>
                <a:gd name="T26" fmla="*/ 42 w 42"/>
                <a:gd name="T27" fmla="*/ 53 h 53"/>
                <a:gd name="T28" fmla="*/ 42 w 42"/>
                <a:gd name="T29" fmla="*/ 46 h 53"/>
                <a:gd name="T30" fmla="*/ 19 w 42"/>
                <a:gd name="T31" fmla="*/ 46 h 53"/>
                <a:gd name="T32" fmla="*/ 13 w 42"/>
                <a:gd name="T33" fmla="*/ 45 h 53"/>
                <a:gd name="T34" fmla="*/ 9 w 42"/>
                <a:gd name="T35" fmla="*/ 44 h 53"/>
                <a:gd name="T36" fmla="*/ 7 w 42"/>
                <a:gd name="T37" fmla="*/ 40 h 53"/>
                <a:gd name="T38" fmla="*/ 7 w 42"/>
                <a:gd name="T39" fmla="*/ 36 h 53"/>
                <a:gd name="T40" fmla="*/ 7 w 42"/>
                <a:gd name="T41" fmla="*/ 33 h 53"/>
                <a:gd name="T42" fmla="*/ 8 w 42"/>
                <a:gd name="T43" fmla="*/ 32 h 53"/>
                <a:gd name="T44" fmla="*/ 11 w 42"/>
                <a:gd name="T45" fmla="*/ 30 h 53"/>
                <a:gd name="T46" fmla="*/ 13 w 42"/>
                <a:gd name="T47" fmla="*/ 30 h 53"/>
                <a:gd name="T48" fmla="*/ 42 w 42"/>
                <a:gd name="T49" fmla="*/ 30 h 53"/>
                <a:gd name="T50" fmla="*/ 42 w 42"/>
                <a:gd name="T51" fmla="*/ 23 h 53"/>
                <a:gd name="T52" fmla="*/ 18 w 42"/>
                <a:gd name="T53" fmla="*/ 23 h 53"/>
                <a:gd name="T54" fmla="*/ 13 w 42"/>
                <a:gd name="T55" fmla="*/ 23 h 53"/>
                <a:gd name="T56" fmla="*/ 9 w 42"/>
                <a:gd name="T57" fmla="*/ 21 h 53"/>
                <a:gd name="T58" fmla="*/ 7 w 42"/>
                <a:gd name="T59" fmla="*/ 17 h 53"/>
                <a:gd name="T60" fmla="*/ 7 w 42"/>
                <a:gd name="T61" fmla="*/ 15 h 53"/>
                <a:gd name="T62" fmla="*/ 7 w 42"/>
                <a:gd name="T63" fmla="*/ 11 h 53"/>
                <a:gd name="T64" fmla="*/ 8 w 42"/>
                <a:gd name="T65" fmla="*/ 8 h 53"/>
                <a:gd name="T66" fmla="*/ 11 w 42"/>
                <a:gd name="T67" fmla="*/ 7 h 53"/>
                <a:gd name="T68" fmla="*/ 15 w 42"/>
                <a:gd name="T69" fmla="*/ 7 h 53"/>
                <a:gd name="T70" fmla="*/ 42 w 42"/>
                <a:gd name="T71" fmla="*/ 7 h 53"/>
                <a:gd name="T72" fmla="*/ 42 w 42"/>
                <a:gd name="T73" fmla="*/ 0 h 53"/>
                <a:gd name="T74" fmla="*/ 16 w 42"/>
                <a:gd name="T75" fmla="*/ 0 h 53"/>
                <a:gd name="T76" fmla="*/ 15 w 42"/>
                <a:gd name="T77" fmla="*/ 0 h 53"/>
                <a:gd name="T78" fmla="*/ 8 w 42"/>
                <a:gd name="T79" fmla="*/ 2 h 53"/>
                <a:gd name="T80" fmla="*/ 4 w 42"/>
                <a:gd name="T81" fmla="*/ 3 h 53"/>
                <a:gd name="T82" fmla="*/ 2 w 42"/>
                <a:gd name="T83" fmla="*/ 6 h 53"/>
                <a:gd name="T84" fmla="*/ 1 w 42"/>
                <a:gd name="T85" fmla="*/ 7 h 53"/>
                <a:gd name="T86" fmla="*/ 0 w 42"/>
                <a:gd name="T87" fmla="*/ 12 h 53"/>
                <a:gd name="T88" fmla="*/ 1 w 42"/>
                <a:gd name="T89" fmla="*/ 16 h 53"/>
                <a:gd name="T90" fmla="*/ 1 w 42"/>
                <a:gd name="T91" fmla="*/ 19 h 53"/>
                <a:gd name="T92" fmla="*/ 2 w 42"/>
                <a:gd name="T93" fmla="*/ 21 h 53"/>
                <a:gd name="T94" fmla="*/ 5 w 42"/>
                <a:gd name="T95" fmla="*/ 24 h 53"/>
                <a:gd name="T96" fmla="*/ 7 w 42"/>
                <a:gd name="T97" fmla="*/ 2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" h="53">
                  <a:moveTo>
                    <a:pt x="7" y="24"/>
                  </a:moveTo>
                  <a:lnTo>
                    <a:pt x="4" y="27"/>
                  </a:lnTo>
                  <a:lnTo>
                    <a:pt x="1" y="29"/>
                  </a:lnTo>
                  <a:lnTo>
                    <a:pt x="1" y="32"/>
                  </a:lnTo>
                  <a:lnTo>
                    <a:pt x="0" y="34"/>
                  </a:lnTo>
                  <a:lnTo>
                    <a:pt x="1" y="38"/>
                  </a:lnTo>
                  <a:lnTo>
                    <a:pt x="1" y="41"/>
                  </a:lnTo>
                  <a:lnTo>
                    <a:pt x="2" y="42"/>
                  </a:lnTo>
                  <a:lnTo>
                    <a:pt x="5" y="45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1" y="46"/>
                  </a:lnTo>
                  <a:lnTo>
                    <a:pt x="1" y="53"/>
                  </a:lnTo>
                  <a:lnTo>
                    <a:pt x="42" y="53"/>
                  </a:lnTo>
                  <a:lnTo>
                    <a:pt x="42" y="46"/>
                  </a:lnTo>
                  <a:lnTo>
                    <a:pt x="19" y="46"/>
                  </a:lnTo>
                  <a:lnTo>
                    <a:pt x="13" y="45"/>
                  </a:lnTo>
                  <a:lnTo>
                    <a:pt x="9" y="44"/>
                  </a:lnTo>
                  <a:lnTo>
                    <a:pt x="7" y="40"/>
                  </a:lnTo>
                  <a:lnTo>
                    <a:pt x="7" y="36"/>
                  </a:lnTo>
                  <a:lnTo>
                    <a:pt x="7" y="33"/>
                  </a:lnTo>
                  <a:lnTo>
                    <a:pt x="8" y="32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42" y="30"/>
                  </a:lnTo>
                  <a:lnTo>
                    <a:pt x="42" y="23"/>
                  </a:lnTo>
                  <a:lnTo>
                    <a:pt x="18" y="23"/>
                  </a:lnTo>
                  <a:lnTo>
                    <a:pt x="13" y="23"/>
                  </a:lnTo>
                  <a:lnTo>
                    <a:pt x="9" y="21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1"/>
                  </a:lnTo>
                  <a:lnTo>
                    <a:pt x="8" y="8"/>
                  </a:lnTo>
                  <a:lnTo>
                    <a:pt x="11" y="7"/>
                  </a:lnTo>
                  <a:lnTo>
                    <a:pt x="15" y="7"/>
                  </a:lnTo>
                  <a:lnTo>
                    <a:pt x="42" y="7"/>
                  </a:lnTo>
                  <a:lnTo>
                    <a:pt x="42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8" y="2"/>
                  </a:lnTo>
                  <a:lnTo>
                    <a:pt x="4" y="3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2" y="21"/>
                  </a:lnTo>
                  <a:lnTo>
                    <a:pt x="5" y="24"/>
                  </a:lnTo>
                  <a:lnTo>
                    <a:pt x="7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90" name="Freeform 488"/>
            <p:cNvSpPr>
              <a:spLocks noEditPoints="1"/>
            </p:cNvSpPr>
            <p:nvPr/>
          </p:nvSpPr>
          <p:spPr bwMode="auto">
            <a:xfrm>
              <a:off x="3281" y="3212"/>
              <a:ext cx="68" cy="36"/>
            </a:xfrm>
            <a:custGeom>
              <a:avLst/>
              <a:gdLst>
                <a:gd name="T0" fmla="*/ 0 w 58"/>
                <a:gd name="T1" fmla="*/ 34 h 34"/>
                <a:gd name="T2" fmla="*/ 56 w 58"/>
                <a:gd name="T3" fmla="*/ 34 h 34"/>
                <a:gd name="T4" fmla="*/ 56 w 58"/>
                <a:gd name="T5" fmla="*/ 28 h 34"/>
                <a:gd name="T6" fmla="*/ 51 w 58"/>
                <a:gd name="T7" fmla="*/ 28 h 34"/>
                <a:gd name="T8" fmla="*/ 54 w 58"/>
                <a:gd name="T9" fmla="*/ 26 h 34"/>
                <a:gd name="T10" fmla="*/ 56 w 58"/>
                <a:gd name="T11" fmla="*/ 24 h 34"/>
                <a:gd name="T12" fmla="*/ 56 w 58"/>
                <a:gd name="T13" fmla="*/ 21 h 34"/>
                <a:gd name="T14" fmla="*/ 58 w 58"/>
                <a:gd name="T15" fmla="*/ 17 h 34"/>
                <a:gd name="T16" fmla="*/ 56 w 58"/>
                <a:gd name="T17" fmla="*/ 13 h 34"/>
                <a:gd name="T18" fmla="*/ 56 w 58"/>
                <a:gd name="T19" fmla="*/ 11 h 34"/>
                <a:gd name="T20" fmla="*/ 54 w 58"/>
                <a:gd name="T21" fmla="*/ 7 h 34"/>
                <a:gd name="T22" fmla="*/ 51 w 58"/>
                <a:gd name="T23" fmla="*/ 5 h 34"/>
                <a:gd name="T24" fmla="*/ 48 w 58"/>
                <a:gd name="T25" fmla="*/ 3 h 34"/>
                <a:gd name="T26" fmla="*/ 44 w 58"/>
                <a:gd name="T27" fmla="*/ 1 h 34"/>
                <a:gd name="T28" fmla="*/ 40 w 58"/>
                <a:gd name="T29" fmla="*/ 0 h 34"/>
                <a:gd name="T30" fmla="*/ 34 w 58"/>
                <a:gd name="T31" fmla="*/ 0 h 34"/>
                <a:gd name="T32" fmla="*/ 30 w 58"/>
                <a:gd name="T33" fmla="*/ 0 h 34"/>
                <a:gd name="T34" fmla="*/ 26 w 58"/>
                <a:gd name="T35" fmla="*/ 1 h 34"/>
                <a:gd name="T36" fmla="*/ 23 w 58"/>
                <a:gd name="T37" fmla="*/ 3 h 34"/>
                <a:gd name="T38" fmla="*/ 19 w 58"/>
                <a:gd name="T39" fmla="*/ 5 h 34"/>
                <a:gd name="T40" fmla="*/ 18 w 58"/>
                <a:gd name="T41" fmla="*/ 7 h 34"/>
                <a:gd name="T42" fmla="*/ 15 w 58"/>
                <a:gd name="T43" fmla="*/ 11 h 34"/>
                <a:gd name="T44" fmla="*/ 15 w 58"/>
                <a:gd name="T45" fmla="*/ 13 h 34"/>
                <a:gd name="T46" fmla="*/ 14 w 58"/>
                <a:gd name="T47" fmla="*/ 16 h 34"/>
                <a:gd name="T48" fmla="*/ 15 w 58"/>
                <a:gd name="T49" fmla="*/ 20 h 34"/>
                <a:gd name="T50" fmla="*/ 15 w 58"/>
                <a:gd name="T51" fmla="*/ 22 h 34"/>
                <a:gd name="T52" fmla="*/ 16 w 58"/>
                <a:gd name="T53" fmla="*/ 25 h 34"/>
                <a:gd name="T54" fmla="*/ 19 w 58"/>
                <a:gd name="T55" fmla="*/ 28 h 34"/>
                <a:gd name="T56" fmla="*/ 21 w 58"/>
                <a:gd name="T57" fmla="*/ 28 h 34"/>
                <a:gd name="T58" fmla="*/ 0 w 58"/>
                <a:gd name="T59" fmla="*/ 28 h 34"/>
                <a:gd name="T60" fmla="*/ 0 w 58"/>
                <a:gd name="T61" fmla="*/ 34 h 34"/>
                <a:gd name="T62" fmla="*/ 21 w 58"/>
                <a:gd name="T63" fmla="*/ 18 h 34"/>
                <a:gd name="T64" fmla="*/ 21 w 58"/>
                <a:gd name="T65" fmla="*/ 17 h 34"/>
                <a:gd name="T66" fmla="*/ 21 w 58"/>
                <a:gd name="T67" fmla="*/ 13 h 34"/>
                <a:gd name="T68" fmla="*/ 22 w 58"/>
                <a:gd name="T69" fmla="*/ 11 h 34"/>
                <a:gd name="T70" fmla="*/ 23 w 58"/>
                <a:gd name="T71" fmla="*/ 9 h 34"/>
                <a:gd name="T72" fmla="*/ 29 w 58"/>
                <a:gd name="T73" fmla="*/ 8 h 34"/>
                <a:gd name="T74" fmla="*/ 36 w 58"/>
                <a:gd name="T75" fmla="*/ 7 h 34"/>
                <a:gd name="T76" fmla="*/ 43 w 58"/>
                <a:gd name="T77" fmla="*/ 8 h 34"/>
                <a:gd name="T78" fmla="*/ 47 w 58"/>
                <a:gd name="T79" fmla="*/ 9 h 34"/>
                <a:gd name="T80" fmla="*/ 48 w 58"/>
                <a:gd name="T81" fmla="*/ 11 h 34"/>
                <a:gd name="T82" fmla="*/ 51 w 58"/>
                <a:gd name="T83" fmla="*/ 13 h 34"/>
                <a:gd name="T84" fmla="*/ 51 w 58"/>
                <a:gd name="T85" fmla="*/ 14 h 34"/>
                <a:gd name="T86" fmla="*/ 51 w 58"/>
                <a:gd name="T87" fmla="*/ 17 h 34"/>
                <a:gd name="T88" fmla="*/ 51 w 58"/>
                <a:gd name="T89" fmla="*/ 22 h 34"/>
                <a:gd name="T90" fmla="*/ 48 w 58"/>
                <a:gd name="T91" fmla="*/ 25 h 34"/>
                <a:gd name="T92" fmla="*/ 43 w 58"/>
                <a:gd name="T93" fmla="*/ 28 h 34"/>
                <a:gd name="T94" fmla="*/ 37 w 58"/>
                <a:gd name="T95" fmla="*/ 28 h 34"/>
                <a:gd name="T96" fmla="*/ 30 w 58"/>
                <a:gd name="T97" fmla="*/ 28 h 34"/>
                <a:gd name="T98" fmla="*/ 25 w 58"/>
                <a:gd name="T99" fmla="*/ 25 h 34"/>
                <a:gd name="T100" fmla="*/ 23 w 58"/>
                <a:gd name="T101" fmla="*/ 24 h 34"/>
                <a:gd name="T102" fmla="*/ 22 w 58"/>
                <a:gd name="T103" fmla="*/ 22 h 34"/>
                <a:gd name="T104" fmla="*/ 21 w 58"/>
                <a:gd name="T105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8" h="34">
                  <a:moveTo>
                    <a:pt x="0" y="34"/>
                  </a:moveTo>
                  <a:lnTo>
                    <a:pt x="56" y="34"/>
                  </a:lnTo>
                  <a:lnTo>
                    <a:pt x="56" y="28"/>
                  </a:lnTo>
                  <a:lnTo>
                    <a:pt x="51" y="28"/>
                  </a:lnTo>
                  <a:lnTo>
                    <a:pt x="54" y="26"/>
                  </a:lnTo>
                  <a:lnTo>
                    <a:pt x="56" y="24"/>
                  </a:lnTo>
                  <a:lnTo>
                    <a:pt x="56" y="21"/>
                  </a:lnTo>
                  <a:lnTo>
                    <a:pt x="58" y="17"/>
                  </a:lnTo>
                  <a:lnTo>
                    <a:pt x="56" y="13"/>
                  </a:lnTo>
                  <a:lnTo>
                    <a:pt x="56" y="11"/>
                  </a:lnTo>
                  <a:lnTo>
                    <a:pt x="54" y="7"/>
                  </a:lnTo>
                  <a:lnTo>
                    <a:pt x="51" y="5"/>
                  </a:lnTo>
                  <a:lnTo>
                    <a:pt x="48" y="3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19" y="5"/>
                  </a:lnTo>
                  <a:lnTo>
                    <a:pt x="18" y="7"/>
                  </a:lnTo>
                  <a:lnTo>
                    <a:pt x="15" y="11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5" y="20"/>
                  </a:lnTo>
                  <a:lnTo>
                    <a:pt x="15" y="22"/>
                  </a:lnTo>
                  <a:lnTo>
                    <a:pt x="16" y="25"/>
                  </a:lnTo>
                  <a:lnTo>
                    <a:pt x="19" y="28"/>
                  </a:lnTo>
                  <a:lnTo>
                    <a:pt x="21" y="28"/>
                  </a:lnTo>
                  <a:lnTo>
                    <a:pt x="0" y="28"/>
                  </a:lnTo>
                  <a:lnTo>
                    <a:pt x="0" y="34"/>
                  </a:lnTo>
                  <a:close/>
                  <a:moveTo>
                    <a:pt x="21" y="18"/>
                  </a:moveTo>
                  <a:lnTo>
                    <a:pt x="21" y="17"/>
                  </a:lnTo>
                  <a:lnTo>
                    <a:pt x="21" y="13"/>
                  </a:lnTo>
                  <a:lnTo>
                    <a:pt x="22" y="11"/>
                  </a:lnTo>
                  <a:lnTo>
                    <a:pt x="23" y="9"/>
                  </a:lnTo>
                  <a:lnTo>
                    <a:pt x="29" y="8"/>
                  </a:lnTo>
                  <a:lnTo>
                    <a:pt x="36" y="7"/>
                  </a:lnTo>
                  <a:lnTo>
                    <a:pt x="43" y="8"/>
                  </a:lnTo>
                  <a:lnTo>
                    <a:pt x="47" y="9"/>
                  </a:lnTo>
                  <a:lnTo>
                    <a:pt x="48" y="11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51" y="17"/>
                  </a:lnTo>
                  <a:lnTo>
                    <a:pt x="51" y="22"/>
                  </a:lnTo>
                  <a:lnTo>
                    <a:pt x="48" y="25"/>
                  </a:lnTo>
                  <a:lnTo>
                    <a:pt x="43" y="28"/>
                  </a:lnTo>
                  <a:lnTo>
                    <a:pt x="37" y="28"/>
                  </a:lnTo>
                  <a:lnTo>
                    <a:pt x="30" y="28"/>
                  </a:lnTo>
                  <a:lnTo>
                    <a:pt x="25" y="25"/>
                  </a:lnTo>
                  <a:lnTo>
                    <a:pt x="23" y="24"/>
                  </a:lnTo>
                  <a:lnTo>
                    <a:pt x="22" y="22"/>
                  </a:lnTo>
                  <a:lnTo>
                    <a:pt x="2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91" name="Freeform 489"/>
            <p:cNvSpPr>
              <a:spLocks noEditPoints="1"/>
            </p:cNvSpPr>
            <p:nvPr/>
          </p:nvSpPr>
          <p:spPr bwMode="auto">
            <a:xfrm>
              <a:off x="3298" y="3169"/>
              <a:ext cx="51" cy="38"/>
            </a:xfrm>
            <a:custGeom>
              <a:avLst/>
              <a:gdLst>
                <a:gd name="T0" fmla="*/ 24 w 44"/>
                <a:gd name="T1" fmla="*/ 0 h 36"/>
                <a:gd name="T2" fmla="*/ 19 w 44"/>
                <a:gd name="T3" fmla="*/ 0 h 36"/>
                <a:gd name="T4" fmla="*/ 13 w 44"/>
                <a:gd name="T5" fmla="*/ 0 h 36"/>
                <a:gd name="T6" fmla="*/ 9 w 44"/>
                <a:gd name="T7" fmla="*/ 3 h 36"/>
                <a:gd name="T8" fmla="*/ 7 w 44"/>
                <a:gd name="T9" fmla="*/ 4 h 36"/>
                <a:gd name="T10" fmla="*/ 4 w 44"/>
                <a:gd name="T11" fmla="*/ 7 h 36"/>
                <a:gd name="T12" fmla="*/ 1 w 44"/>
                <a:gd name="T13" fmla="*/ 10 h 36"/>
                <a:gd name="T14" fmla="*/ 1 w 44"/>
                <a:gd name="T15" fmla="*/ 12 h 36"/>
                <a:gd name="T16" fmla="*/ 0 w 44"/>
                <a:gd name="T17" fmla="*/ 16 h 36"/>
                <a:gd name="T18" fmla="*/ 1 w 44"/>
                <a:gd name="T19" fmla="*/ 20 h 36"/>
                <a:gd name="T20" fmla="*/ 1 w 44"/>
                <a:gd name="T21" fmla="*/ 24 h 36"/>
                <a:gd name="T22" fmla="*/ 4 w 44"/>
                <a:gd name="T23" fmla="*/ 28 h 36"/>
                <a:gd name="T24" fmla="*/ 5 w 44"/>
                <a:gd name="T25" fmla="*/ 31 h 36"/>
                <a:gd name="T26" fmla="*/ 9 w 44"/>
                <a:gd name="T27" fmla="*/ 32 h 36"/>
                <a:gd name="T28" fmla="*/ 13 w 44"/>
                <a:gd name="T29" fmla="*/ 34 h 36"/>
                <a:gd name="T30" fmla="*/ 18 w 44"/>
                <a:gd name="T31" fmla="*/ 36 h 36"/>
                <a:gd name="T32" fmla="*/ 22 w 44"/>
                <a:gd name="T33" fmla="*/ 36 h 36"/>
                <a:gd name="T34" fmla="*/ 29 w 44"/>
                <a:gd name="T35" fmla="*/ 34 h 36"/>
                <a:gd name="T36" fmla="*/ 34 w 44"/>
                <a:gd name="T37" fmla="*/ 33 h 36"/>
                <a:gd name="T38" fmla="*/ 38 w 44"/>
                <a:gd name="T39" fmla="*/ 31 h 36"/>
                <a:gd name="T40" fmla="*/ 41 w 44"/>
                <a:gd name="T41" fmla="*/ 27 h 36"/>
                <a:gd name="T42" fmla="*/ 42 w 44"/>
                <a:gd name="T43" fmla="*/ 23 h 36"/>
                <a:gd name="T44" fmla="*/ 44 w 44"/>
                <a:gd name="T45" fmla="*/ 17 h 36"/>
                <a:gd name="T46" fmla="*/ 42 w 44"/>
                <a:gd name="T47" fmla="*/ 14 h 36"/>
                <a:gd name="T48" fmla="*/ 42 w 44"/>
                <a:gd name="T49" fmla="*/ 10 h 36"/>
                <a:gd name="T50" fmla="*/ 40 w 44"/>
                <a:gd name="T51" fmla="*/ 7 h 36"/>
                <a:gd name="T52" fmla="*/ 37 w 44"/>
                <a:gd name="T53" fmla="*/ 4 h 36"/>
                <a:gd name="T54" fmla="*/ 33 w 44"/>
                <a:gd name="T55" fmla="*/ 2 h 36"/>
                <a:gd name="T56" fmla="*/ 30 w 44"/>
                <a:gd name="T57" fmla="*/ 0 h 36"/>
                <a:gd name="T58" fmla="*/ 30 w 44"/>
                <a:gd name="T59" fmla="*/ 7 h 36"/>
                <a:gd name="T60" fmla="*/ 33 w 44"/>
                <a:gd name="T61" fmla="*/ 8 h 36"/>
                <a:gd name="T62" fmla="*/ 36 w 44"/>
                <a:gd name="T63" fmla="*/ 11 h 36"/>
                <a:gd name="T64" fmla="*/ 37 w 44"/>
                <a:gd name="T65" fmla="*/ 14 h 36"/>
                <a:gd name="T66" fmla="*/ 37 w 44"/>
                <a:gd name="T67" fmla="*/ 17 h 36"/>
                <a:gd name="T68" fmla="*/ 37 w 44"/>
                <a:gd name="T69" fmla="*/ 21 h 36"/>
                <a:gd name="T70" fmla="*/ 34 w 44"/>
                <a:gd name="T71" fmla="*/ 25 h 36"/>
                <a:gd name="T72" fmla="*/ 30 w 44"/>
                <a:gd name="T73" fmla="*/ 28 h 36"/>
                <a:gd name="T74" fmla="*/ 24 w 44"/>
                <a:gd name="T75" fmla="*/ 28 h 36"/>
                <a:gd name="T76" fmla="*/ 24 w 44"/>
                <a:gd name="T77" fmla="*/ 0 h 36"/>
                <a:gd name="T78" fmla="*/ 18 w 44"/>
                <a:gd name="T79" fmla="*/ 28 h 36"/>
                <a:gd name="T80" fmla="*/ 13 w 44"/>
                <a:gd name="T81" fmla="*/ 28 h 36"/>
                <a:gd name="T82" fmla="*/ 9 w 44"/>
                <a:gd name="T83" fmla="*/ 25 h 36"/>
                <a:gd name="T84" fmla="*/ 7 w 44"/>
                <a:gd name="T85" fmla="*/ 21 h 36"/>
                <a:gd name="T86" fmla="*/ 7 w 44"/>
                <a:gd name="T87" fmla="*/ 17 h 36"/>
                <a:gd name="T88" fmla="*/ 7 w 44"/>
                <a:gd name="T89" fmla="*/ 14 h 36"/>
                <a:gd name="T90" fmla="*/ 9 w 44"/>
                <a:gd name="T91" fmla="*/ 10 h 36"/>
                <a:gd name="T92" fmla="*/ 13 w 44"/>
                <a:gd name="T93" fmla="*/ 8 h 36"/>
                <a:gd name="T94" fmla="*/ 18 w 44"/>
                <a:gd name="T95" fmla="*/ 7 h 36"/>
                <a:gd name="T96" fmla="*/ 18 w 44"/>
                <a:gd name="T97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" h="36">
                  <a:moveTo>
                    <a:pt x="24" y="0"/>
                  </a:moveTo>
                  <a:lnTo>
                    <a:pt x="19" y="0"/>
                  </a:lnTo>
                  <a:lnTo>
                    <a:pt x="13" y="0"/>
                  </a:lnTo>
                  <a:lnTo>
                    <a:pt x="9" y="3"/>
                  </a:lnTo>
                  <a:lnTo>
                    <a:pt x="7" y="4"/>
                  </a:lnTo>
                  <a:lnTo>
                    <a:pt x="4" y="7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1" y="24"/>
                  </a:lnTo>
                  <a:lnTo>
                    <a:pt x="4" y="28"/>
                  </a:lnTo>
                  <a:lnTo>
                    <a:pt x="5" y="31"/>
                  </a:lnTo>
                  <a:lnTo>
                    <a:pt x="9" y="32"/>
                  </a:lnTo>
                  <a:lnTo>
                    <a:pt x="13" y="34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9" y="34"/>
                  </a:lnTo>
                  <a:lnTo>
                    <a:pt x="34" y="33"/>
                  </a:lnTo>
                  <a:lnTo>
                    <a:pt x="38" y="31"/>
                  </a:lnTo>
                  <a:lnTo>
                    <a:pt x="41" y="27"/>
                  </a:lnTo>
                  <a:lnTo>
                    <a:pt x="42" y="23"/>
                  </a:lnTo>
                  <a:lnTo>
                    <a:pt x="44" y="17"/>
                  </a:lnTo>
                  <a:lnTo>
                    <a:pt x="42" y="14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37" y="4"/>
                  </a:lnTo>
                  <a:lnTo>
                    <a:pt x="33" y="2"/>
                  </a:lnTo>
                  <a:lnTo>
                    <a:pt x="30" y="0"/>
                  </a:lnTo>
                  <a:lnTo>
                    <a:pt x="30" y="7"/>
                  </a:lnTo>
                  <a:lnTo>
                    <a:pt x="33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7" y="17"/>
                  </a:lnTo>
                  <a:lnTo>
                    <a:pt x="37" y="21"/>
                  </a:lnTo>
                  <a:lnTo>
                    <a:pt x="34" y="25"/>
                  </a:lnTo>
                  <a:lnTo>
                    <a:pt x="30" y="28"/>
                  </a:lnTo>
                  <a:lnTo>
                    <a:pt x="24" y="28"/>
                  </a:lnTo>
                  <a:lnTo>
                    <a:pt x="24" y="0"/>
                  </a:lnTo>
                  <a:close/>
                  <a:moveTo>
                    <a:pt x="18" y="28"/>
                  </a:moveTo>
                  <a:lnTo>
                    <a:pt x="13" y="28"/>
                  </a:lnTo>
                  <a:lnTo>
                    <a:pt x="9" y="25"/>
                  </a:lnTo>
                  <a:lnTo>
                    <a:pt x="7" y="21"/>
                  </a:lnTo>
                  <a:lnTo>
                    <a:pt x="7" y="17"/>
                  </a:lnTo>
                  <a:lnTo>
                    <a:pt x="7" y="14"/>
                  </a:lnTo>
                  <a:lnTo>
                    <a:pt x="9" y="10"/>
                  </a:lnTo>
                  <a:lnTo>
                    <a:pt x="13" y="8"/>
                  </a:lnTo>
                  <a:lnTo>
                    <a:pt x="18" y="7"/>
                  </a:lnTo>
                  <a:lnTo>
                    <a:pt x="18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92" name="Freeform 490"/>
            <p:cNvSpPr>
              <a:spLocks/>
            </p:cNvSpPr>
            <p:nvPr/>
          </p:nvSpPr>
          <p:spPr bwMode="auto">
            <a:xfrm>
              <a:off x="3298" y="3141"/>
              <a:ext cx="48" cy="19"/>
            </a:xfrm>
            <a:custGeom>
              <a:avLst/>
              <a:gdLst>
                <a:gd name="T0" fmla="*/ 1 w 42"/>
                <a:gd name="T1" fmla="*/ 0 h 18"/>
                <a:gd name="T2" fmla="*/ 0 w 42"/>
                <a:gd name="T3" fmla="*/ 1 h 18"/>
                <a:gd name="T4" fmla="*/ 1 w 42"/>
                <a:gd name="T5" fmla="*/ 4 h 18"/>
                <a:gd name="T6" fmla="*/ 2 w 42"/>
                <a:gd name="T7" fmla="*/ 8 h 18"/>
                <a:gd name="T8" fmla="*/ 5 w 42"/>
                <a:gd name="T9" fmla="*/ 10 h 18"/>
                <a:gd name="T10" fmla="*/ 8 w 42"/>
                <a:gd name="T11" fmla="*/ 12 h 18"/>
                <a:gd name="T12" fmla="*/ 1 w 42"/>
                <a:gd name="T13" fmla="*/ 12 h 18"/>
                <a:gd name="T14" fmla="*/ 1 w 42"/>
                <a:gd name="T15" fmla="*/ 18 h 18"/>
                <a:gd name="T16" fmla="*/ 42 w 42"/>
                <a:gd name="T17" fmla="*/ 18 h 18"/>
                <a:gd name="T18" fmla="*/ 42 w 42"/>
                <a:gd name="T19" fmla="*/ 12 h 18"/>
                <a:gd name="T20" fmla="*/ 18 w 42"/>
                <a:gd name="T21" fmla="*/ 12 h 18"/>
                <a:gd name="T22" fmla="*/ 13 w 42"/>
                <a:gd name="T23" fmla="*/ 12 h 18"/>
                <a:gd name="T24" fmla="*/ 11 w 42"/>
                <a:gd name="T25" fmla="*/ 9 h 18"/>
                <a:gd name="T26" fmla="*/ 8 w 42"/>
                <a:gd name="T27" fmla="*/ 5 h 18"/>
                <a:gd name="T28" fmla="*/ 8 w 42"/>
                <a:gd name="T29" fmla="*/ 1 h 18"/>
                <a:gd name="T30" fmla="*/ 8 w 42"/>
                <a:gd name="T31" fmla="*/ 0 h 18"/>
                <a:gd name="T32" fmla="*/ 1 w 4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8">
                  <a:moveTo>
                    <a:pt x="1" y="0"/>
                  </a:moveTo>
                  <a:lnTo>
                    <a:pt x="0" y="1"/>
                  </a:lnTo>
                  <a:lnTo>
                    <a:pt x="1" y="4"/>
                  </a:lnTo>
                  <a:lnTo>
                    <a:pt x="2" y="8"/>
                  </a:lnTo>
                  <a:lnTo>
                    <a:pt x="5" y="10"/>
                  </a:lnTo>
                  <a:lnTo>
                    <a:pt x="8" y="12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13" y="12"/>
                  </a:lnTo>
                  <a:lnTo>
                    <a:pt x="11" y="9"/>
                  </a:lnTo>
                  <a:lnTo>
                    <a:pt x="8" y="5"/>
                  </a:lnTo>
                  <a:lnTo>
                    <a:pt x="8" y="1"/>
                  </a:lnTo>
                  <a:lnTo>
                    <a:pt x="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93" name="Freeform 491"/>
            <p:cNvSpPr>
              <a:spLocks/>
            </p:cNvSpPr>
            <p:nvPr/>
          </p:nvSpPr>
          <p:spPr bwMode="auto">
            <a:xfrm>
              <a:off x="3281" y="3074"/>
              <a:ext cx="65" cy="42"/>
            </a:xfrm>
            <a:custGeom>
              <a:avLst/>
              <a:gdLst>
                <a:gd name="T0" fmla="*/ 0 w 56"/>
                <a:gd name="T1" fmla="*/ 39 h 40"/>
                <a:gd name="T2" fmla="*/ 7 w 56"/>
                <a:gd name="T3" fmla="*/ 39 h 40"/>
                <a:gd name="T4" fmla="*/ 7 w 56"/>
                <a:gd name="T5" fmla="*/ 8 h 40"/>
                <a:gd name="T6" fmla="*/ 50 w 56"/>
                <a:gd name="T7" fmla="*/ 40 h 40"/>
                <a:gd name="T8" fmla="*/ 56 w 56"/>
                <a:gd name="T9" fmla="*/ 40 h 40"/>
                <a:gd name="T10" fmla="*/ 56 w 56"/>
                <a:gd name="T11" fmla="*/ 0 h 40"/>
                <a:gd name="T12" fmla="*/ 50 w 56"/>
                <a:gd name="T13" fmla="*/ 0 h 40"/>
                <a:gd name="T14" fmla="*/ 50 w 56"/>
                <a:gd name="T15" fmla="*/ 31 h 40"/>
                <a:gd name="T16" fmla="*/ 7 w 56"/>
                <a:gd name="T17" fmla="*/ 0 h 40"/>
                <a:gd name="T18" fmla="*/ 0 w 56"/>
                <a:gd name="T19" fmla="*/ 0 h 40"/>
                <a:gd name="T20" fmla="*/ 0 w 56"/>
                <a:gd name="T21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40">
                  <a:moveTo>
                    <a:pt x="0" y="39"/>
                  </a:moveTo>
                  <a:lnTo>
                    <a:pt x="7" y="39"/>
                  </a:lnTo>
                  <a:lnTo>
                    <a:pt x="7" y="8"/>
                  </a:lnTo>
                  <a:lnTo>
                    <a:pt x="50" y="40"/>
                  </a:lnTo>
                  <a:lnTo>
                    <a:pt x="56" y="40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50" y="31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94" name="Freeform 492"/>
            <p:cNvSpPr>
              <a:spLocks/>
            </p:cNvSpPr>
            <p:nvPr/>
          </p:nvSpPr>
          <p:spPr bwMode="auto">
            <a:xfrm>
              <a:off x="4312" y="3253"/>
              <a:ext cx="32" cy="38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7 h 37"/>
                <a:gd name="T4" fmla="*/ 20 w 28"/>
                <a:gd name="T5" fmla="*/ 7 h 37"/>
                <a:gd name="T6" fmla="*/ 14 w 28"/>
                <a:gd name="T7" fmla="*/ 15 h 37"/>
                <a:gd name="T8" fmla="*/ 10 w 28"/>
                <a:gd name="T9" fmla="*/ 21 h 37"/>
                <a:gd name="T10" fmla="*/ 6 w 28"/>
                <a:gd name="T11" fmla="*/ 29 h 37"/>
                <a:gd name="T12" fmla="*/ 6 w 28"/>
                <a:gd name="T13" fmla="*/ 37 h 37"/>
                <a:gd name="T14" fmla="*/ 14 w 28"/>
                <a:gd name="T15" fmla="*/ 37 h 37"/>
                <a:gd name="T16" fmla="*/ 14 w 28"/>
                <a:gd name="T17" fmla="*/ 29 h 37"/>
                <a:gd name="T18" fmla="*/ 17 w 28"/>
                <a:gd name="T19" fmla="*/ 21 h 37"/>
                <a:gd name="T20" fmla="*/ 22 w 28"/>
                <a:gd name="T21" fmla="*/ 13 h 37"/>
                <a:gd name="T22" fmla="*/ 28 w 28"/>
                <a:gd name="T23" fmla="*/ 7 h 37"/>
                <a:gd name="T24" fmla="*/ 28 w 28"/>
                <a:gd name="T25" fmla="*/ 0 h 37"/>
                <a:gd name="T26" fmla="*/ 0 w 28"/>
                <a:gd name="T2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7">
                  <a:moveTo>
                    <a:pt x="0" y="0"/>
                  </a:moveTo>
                  <a:lnTo>
                    <a:pt x="0" y="7"/>
                  </a:lnTo>
                  <a:lnTo>
                    <a:pt x="20" y="7"/>
                  </a:lnTo>
                  <a:lnTo>
                    <a:pt x="14" y="15"/>
                  </a:lnTo>
                  <a:lnTo>
                    <a:pt x="10" y="21"/>
                  </a:lnTo>
                  <a:lnTo>
                    <a:pt x="6" y="29"/>
                  </a:lnTo>
                  <a:lnTo>
                    <a:pt x="6" y="37"/>
                  </a:lnTo>
                  <a:lnTo>
                    <a:pt x="14" y="37"/>
                  </a:lnTo>
                  <a:lnTo>
                    <a:pt x="14" y="29"/>
                  </a:lnTo>
                  <a:lnTo>
                    <a:pt x="17" y="21"/>
                  </a:lnTo>
                  <a:lnTo>
                    <a:pt x="22" y="13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95" name="Freeform 493"/>
            <p:cNvSpPr>
              <a:spLocks noEditPoints="1"/>
            </p:cNvSpPr>
            <p:nvPr/>
          </p:nvSpPr>
          <p:spPr bwMode="auto">
            <a:xfrm>
              <a:off x="4348" y="3253"/>
              <a:ext cx="31" cy="39"/>
            </a:xfrm>
            <a:custGeom>
              <a:avLst/>
              <a:gdLst>
                <a:gd name="T0" fmla="*/ 23 w 27"/>
                <a:gd name="T1" fmla="*/ 16 h 38"/>
                <a:gd name="T2" fmla="*/ 25 w 27"/>
                <a:gd name="T3" fmla="*/ 12 h 38"/>
                <a:gd name="T4" fmla="*/ 25 w 27"/>
                <a:gd name="T5" fmla="*/ 6 h 38"/>
                <a:gd name="T6" fmla="*/ 18 w 27"/>
                <a:gd name="T7" fmla="*/ 0 h 38"/>
                <a:gd name="T8" fmla="*/ 8 w 27"/>
                <a:gd name="T9" fmla="*/ 0 h 38"/>
                <a:gd name="T10" fmla="*/ 2 w 27"/>
                <a:gd name="T11" fmla="*/ 6 h 38"/>
                <a:gd name="T12" fmla="*/ 1 w 27"/>
                <a:gd name="T13" fmla="*/ 12 h 38"/>
                <a:gd name="T14" fmla="*/ 4 w 27"/>
                <a:gd name="T15" fmla="*/ 16 h 38"/>
                <a:gd name="T16" fmla="*/ 4 w 27"/>
                <a:gd name="T17" fmla="*/ 19 h 38"/>
                <a:gd name="T18" fmla="*/ 0 w 27"/>
                <a:gd name="T19" fmla="*/ 23 h 38"/>
                <a:gd name="T20" fmla="*/ 1 w 27"/>
                <a:gd name="T21" fmla="*/ 31 h 38"/>
                <a:gd name="T22" fmla="*/ 8 w 27"/>
                <a:gd name="T23" fmla="*/ 37 h 38"/>
                <a:gd name="T24" fmla="*/ 19 w 27"/>
                <a:gd name="T25" fmla="*/ 37 h 38"/>
                <a:gd name="T26" fmla="*/ 26 w 27"/>
                <a:gd name="T27" fmla="*/ 31 h 38"/>
                <a:gd name="T28" fmla="*/ 26 w 27"/>
                <a:gd name="T29" fmla="*/ 23 h 38"/>
                <a:gd name="T30" fmla="*/ 23 w 27"/>
                <a:gd name="T31" fmla="*/ 19 h 38"/>
                <a:gd name="T32" fmla="*/ 14 w 27"/>
                <a:gd name="T33" fmla="*/ 6 h 38"/>
                <a:gd name="T34" fmla="*/ 16 w 27"/>
                <a:gd name="T35" fmla="*/ 7 h 38"/>
                <a:gd name="T36" fmla="*/ 18 w 27"/>
                <a:gd name="T37" fmla="*/ 11 h 38"/>
                <a:gd name="T38" fmla="*/ 16 w 27"/>
                <a:gd name="T39" fmla="*/ 13 h 38"/>
                <a:gd name="T40" fmla="*/ 14 w 27"/>
                <a:gd name="T41" fmla="*/ 15 h 38"/>
                <a:gd name="T42" fmla="*/ 9 w 27"/>
                <a:gd name="T43" fmla="*/ 13 h 38"/>
                <a:gd name="T44" fmla="*/ 8 w 27"/>
                <a:gd name="T45" fmla="*/ 11 h 38"/>
                <a:gd name="T46" fmla="*/ 9 w 27"/>
                <a:gd name="T47" fmla="*/ 7 h 38"/>
                <a:gd name="T48" fmla="*/ 14 w 27"/>
                <a:gd name="T49" fmla="*/ 6 h 38"/>
                <a:gd name="T50" fmla="*/ 14 w 27"/>
                <a:gd name="T51" fmla="*/ 20 h 38"/>
                <a:gd name="T52" fmla="*/ 18 w 27"/>
                <a:gd name="T53" fmla="*/ 23 h 38"/>
                <a:gd name="T54" fmla="*/ 19 w 27"/>
                <a:gd name="T55" fmla="*/ 27 h 38"/>
                <a:gd name="T56" fmla="*/ 18 w 27"/>
                <a:gd name="T57" fmla="*/ 31 h 38"/>
                <a:gd name="T58" fmla="*/ 14 w 27"/>
                <a:gd name="T59" fmla="*/ 32 h 38"/>
                <a:gd name="T60" fmla="*/ 9 w 27"/>
                <a:gd name="T61" fmla="*/ 31 h 38"/>
                <a:gd name="T62" fmla="*/ 8 w 27"/>
                <a:gd name="T63" fmla="*/ 27 h 38"/>
                <a:gd name="T64" fmla="*/ 9 w 27"/>
                <a:gd name="T65" fmla="*/ 23 h 38"/>
                <a:gd name="T66" fmla="*/ 12 w 27"/>
                <a:gd name="T67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" h="38">
                  <a:moveTo>
                    <a:pt x="20" y="17"/>
                  </a:moveTo>
                  <a:lnTo>
                    <a:pt x="23" y="16"/>
                  </a:lnTo>
                  <a:lnTo>
                    <a:pt x="25" y="15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5" y="6"/>
                  </a:lnTo>
                  <a:lnTo>
                    <a:pt x="22" y="3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2" y="6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2" y="15"/>
                  </a:lnTo>
                  <a:lnTo>
                    <a:pt x="4" y="16"/>
                  </a:lnTo>
                  <a:lnTo>
                    <a:pt x="5" y="17"/>
                  </a:lnTo>
                  <a:lnTo>
                    <a:pt x="4" y="19"/>
                  </a:lnTo>
                  <a:lnTo>
                    <a:pt x="1" y="20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1" y="31"/>
                  </a:lnTo>
                  <a:lnTo>
                    <a:pt x="4" y="34"/>
                  </a:lnTo>
                  <a:lnTo>
                    <a:pt x="8" y="37"/>
                  </a:lnTo>
                  <a:lnTo>
                    <a:pt x="12" y="38"/>
                  </a:lnTo>
                  <a:lnTo>
                    <a:pt x="19" y="37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27" y="27"/>
                  </a:lnTo>
                  <a:lnTo>
                    <a:pt x="26" y="23"/>
                  </a:lnTo>
                  <a:lnTo>
                    <a:pt x="25" y="21"/>
                  </a:lnTo>
                  <a:lnTo>
                    <a:pt x="23" y="19"/>
                  </a:lnTo>
                  <a:lnTo>
                    <a:pt x="20" y="17"/>
                  </a:lnTo>
                  <a:close/>
                  <a:moveTo>
                    <a:pt x="14" y="6"/>
                  </a:moveTo>
                  <a:lnTo>
                    <a:pt x="15" y="7"/>
                  </a:lnTo>
                  <a:lnTo>
                    <a:pt x="16" y="7"/>
                  </a:lnTo>
                  <a:lnTo>
                    <a:pt x="18" y="8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6" y="13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2" y="15"/>
                  </a:lnTo>
                  <a:lnTo>
                    <a:pt x="9" y="13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8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4" y="6"/>
                  </a:lnTo>
                  <a:close/>
                  <a:moveTo>
                    <a:pt x="12" y="20"/>
                  </a:moveTo>
                  <a:lnTo>
                    <a:pt x="14" y="20"/>
                  </a:lnTo>
                  <a:lnTo>
                    <a:pt x="16" y="21"/>
                  </a:lnTo>
                  <a:lnTo>
                    <a:pt x="18" y="23"/>
                  </a:lnTo>
                  <a:lnTo>
                    <a:pt x="19" y="24"/>
                  </a:lnTo>
                  <a:lnTo>
                    <a:pt x="19" y="27"/>
                  </a:lnTo>
                  <a:lnTo>
                    <a:pt x="19" y="29"/>
                  </a:lnTo>
                  <a:lnTo>
                    <a:pt x="18" y="31"/>
                  </a:lnTo>
                  <a:lnTo>
                    <a:pt x="15" y="32"/>
                  </a:lnTo>
                  <a:lnTo>
                    <a:pt x="14" y="32"/>
                  </a:lnTo>
                  <a:lnTo>
                    <a:pt x="11" y="32"/>
                  </a:lnTo>
                  <a:lnTo>
                    <a:pt x="9" y="31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1" y="21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96" name="Freeform 494"/>
            <p:cNvSpPr>
              <a:spLocks/>
            </p:cNvSpPr>
            <p:nvPr/>
          </p:nvSpPr>
          <p:spPr bwMode="auto">
            <a:xfrm>
              <a:off x="4389" y="3268"/>
              <a:ext cx="75" cy="79"/>
            </a:xfrm>
            <a:custGeom>
              <a:avLst/>
              <a:gdLst>
                <a:gd name="T0" fmla="*/ 0 w 64"/>
                <a:gd name="T1" fmla="*/ 0 h 75"/>
                <a:gd name="T2" fmla="*/ 0 w 64"/>
                <a:gd name="T3" fmla="*/ 75 h 75"/>
                <a:gd name="T4" fmla="*/ 15 w 64"/>
                <a:gd name="T5" fmla="*/ 75 h 75"/>
                <a:gd name="T6" fmla="*/ 15 w 64"/>
                <a:gd name="T7" fmla="*/ 21 h 75"/>
                <a:gd name="T8" fmla="*/ 48 w 64"/>
                <a:gd name="T9" fmla="*/ 75 h 75"/>
                <a:gd name="T10" fmla="*/ 64 w 64"/>
                <a:gd name="T11" fmla="*/ 75 h 75"/>
                <a:gd name="T12" fmla="*/ 64 w 64"/>
                <a:gd name="T13" fmla="*/ 0 h 75"/>
                <a:gd name="T14" fmla="*/ 49 w 64"/>
                <a:gd name="T15" fmla="*/ 0 h 75"/>
                <a:gd name="T16" fmla="*/ 49 w 64"/>
                <a:gd name="T17" fmla="*/ 51 h 75"/>
                <a:gd name="T18" fmla="*/ 18 w 64"/>
                <a:gd name="T19" fmla="*/ 0 h 75"/>
                <a:gd name="T20" fmla="*/ 0 w 64"/>
                <a:gd name="T2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75">
                  <a:moveTo>
                    <a:pt x="0" y="0"/>
                  </a:moveTo>
                  <a:lnTo>
                    <a:pt x="0" y="75"/>
                  </a:lnTo>
                  <a:lnTo>
                    <a:pt x="15" y="75"/>
                  </a:lnTo>
                  <a:lnTo>
                    <a:pt x="15" y="21"/>
                  </a:lnTo>
                  <a:lnTo>
                    <a:pt x="48" y="75"/>
                  </a:lnTo>
                  <a:lnTo>
                    <a:pt x="64" y="75"/>
                  </a:lnTo>
                  <a:lnTo>
                    <a:pt x="64" y="0"/>
                  </a:lnTo>
                  <a:lnTo>
                    <a:pt x="49" y="0"/>
                  </a:lnTo>
                  <a:lnTo>
                    <a:pt x="49" y="51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97" name="Freeform 495"/>
            <p:cNvSpPr>
              <a:spLocks noEditPoints="1"/>
            </p:cNvSpPr>
            <p:nvPr/>
          </p:nvSpPr>
          <p:spPr bwMode="auto">
            <a:xfrm>
              <a:off x="4482" y="3266"/>
              <a:ext cx="18" cy="81"/>
            </a:xfrm>
            <a:custGeom>
              <a:avLst/>
              <a:gdLst>
                <a:gd name="T0" fmla="*/ 0 w 15"/>
                <a:gd name="T1" fmla="*/ 0 h 77"/>
                <a:gd name="T2" fmla="*/ 0 w 15"/>
                <a:gd name="T3" fmla="*/ 14 h 77"/>
                <a:gd name="T4" fmla="*/ 15 w 15"/>
                <a:gd name="T5" fmla="*/ 14 h 77"/>
                <a:gd name="T6" fmla="*/ 15 w 15"/>
                <a:gd name="T7" fmla="*/ 0 h 77"/>
                <a:gd name="T8" fmla="*/ 0 w 15"/>
                <a:gd name="T9" fmla="*/ 0 h 77"/>
                <a:gd name="T10" fmla="*/ 0 w 15"/>
                <a:gd name="T11" fmla="*/ 20 h 77"/>
                <a:gd name="T12" fmla="*/ 0 w 15"/>
                <a:gd name="T13" fmla="*/ 77 h 77"/>
                <a:gd name="T14" fmla="*/ 15 w 15"/>
                <a:gd name="T15" fmla="*/ 77 h 77"/>
                <a:gd name="T16" fmla="*/ 15 w 15"/>
                <a:gd name="T17" fmla="*/ 20 h 77"/>
                <a:gd name="T18" fmla="*/ 0 w 15"/>
                <a:gd name="T19" fmla="*/ 2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77">
                  <a:moveTo>
                    <a:pt x="0" y="0"/>
                  </a:moveTo>
                  <a:lnTo>
                    <a:pt x="0" y="14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0" y="0"/>
                  </a:lnTo>
                  <a:close/>
                  <a:moveTo>
                    <a:pt x="0" y="20"/>
                  </a:moveTo>
                  <a:lnTo>
                    <a:pt x="0" y="77"/>
                  </a:lnTo>
                  <a:lnTo>
                    <a:pt x="15" y="77"/>
                  </a:lnTo>
                  <a:lnTo>
                    <a:pt x="15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798" name="Line 496"/>
          <p:cNvSpPr>
            <a:spLocks noChangeShapeType="1"/>
          </p:cNvSpPr>
          <p:nvPr/>
        </p:nvSpPr>
        <p:spPr bwMode="auto">
          <a:xfrm flipH="1">
            <a:off x="6659563" y="2159326"/>
            <a:ext cx="217487" cy="1873250"/>
          </a:xfrm>
          <a:prstGeom prst="line">
            <a:avLst/>
          </a:prstGeom>
          <a:noFill/>
          <a:ln w="38100">
            <a:solidFill>
              <a:srgbClr val="0066CC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99" name="Rectangle 498"/>
          <p:cNvSpPr>
            <a:spLocks noChangeArrowheads="1"/>
          </p:cNvSpPr>
          <p:nvPr/>
        </p:nvSpPr>
        <p:spPr bwMode="auto">
          <a:xfrm>
            <a:off x="3060000" y="764704"/>
            <a:ext cx="2944813" cy="827022"/>
          </a:xfrm>
          <a:prstGeom prst="rect">
            <a:avLst/>
          </a:prstGeom>
          <a:solidFill>
            <a:srgbClr val="FFCC66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400" b="1" dirty="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Transmission :</a:t>
            </a:r>
            <a:r>
              <a:rPr lang="en-GB" altLang="de-DE" sz="1400" b="1" dirty="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GB" altLang="de-DE" sz="1400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20-70 %</a:t>
            </a:r>
            <a:r>
              <a:rPr lang="en-GB" altLang="de-DE" sz="1400" b="1" dirty="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en-GB" altLang="de-DE" sz="1400" b="1" dirty="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for fragmentation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GB" altLang="de-DE" sz="1400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&lt; 2 %</a:t>
            </a:r>
            <a:r>
              <a:rPr lang="en-GB" altLang="de-DE" sz="1400" b="1" dirty="0" smtClean="0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    </a:t>
            </a:r>
            <a:r>
              <a:rPr lang="en-GB" altLang="de-DE" sz="1400" b="1" dirty="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for fission</a:t>
            </a:r>
          </a:p>
        </p:txBody>
      </p:sp>
      <p:sp>
        <p:nvSpPr>
          <p:cNvPr id="800" name="Text Box 499"/>
          <p:cNvSpPr txBox="1">
            <a:spLocks noChangeArrowheads="1"/>
          </p:cNvSpPr>
          <p:nvPr/>
        </p:nvSpPr>
        <p:spPr bwMode="auto">
          <a:xfrm>
            <a:off x="6186488" y="3104704"/>
            <a:ext cx="1814512" cy="346075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GB" altLang="de-DE" sz="1600" smtClean="0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magnetic dipoles </a:t>
            </a:r>
          </a:p>
        </p:txBody>
      </p:sp>
    </p:spTree>
    <p:extLst>
      <p:ext uri="{BB962C8B-B14F-4D97-AF65-F5344CB8AC3E}">
        <p14:creationId xmlns:p14="http://schemas.microsoft.com/office/powerpoint/2010/main" val="323695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/>
      <p:bldP spid="308" grpId="0" animBg="1"/>
      <p:bldP spid="565" grpId="0" animBg="1"/>
      <p:bldP spid="708" grpId="0" animBg="1"/>
      <p:bldP spid="709" grpId="0" animBg="1"/>
      <p:bldP spid="710" grpId="0" animBg="1"/>
      <p:bldP spid="798" grpId="0" animBg="1"/>
      <p:bldP spid="799" grpId="0" animBg="1"/>
      <p:bldP spid="80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Stellar spectra classification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708334" y="1988840"/>
            <a:ext cx="7589529" cy="4665662"/>
            <a:chOff x="799" y="1207"/>
            <a:chExt cx="4405" cy="2622"/>
          </a:xfrm>
        </p:grpSpPr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799" y="1385"/>
              <a:ext cx="487" cy="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GB" altLang="de-DE" sz="1200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GB" alt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  <a:p>
              <a:pPr algn="r">
                <a:lnSpc>
                  <a:spcPct val="80000"/>
                </a:lnSpc>
              </a:pPr>
              <a:endParaRPr lang="en-GB" altLang="de-DE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r>
                <a:rPr lang="en-GB" altLang="de-DE" sz="1200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GB" alt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  <a:p>
              <a:pPr algn="r">
                <a:lnSpc>
                  <a:spcPct val="70000"/>
                </a:lnSpc>
              </a:pPr>
              <a:endParaRPr lang="en-GB" altLang="de-DE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50000"/>
                </a:lnSpc>
              </a:pPr>
              <a:endParaRPr lang="en-GB" altLang="de-DE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r>
                <a:rPr lang="en-GB" altLang="de-DE" sz="1200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  <a:p>
              <a:pPr algn="r"/>
              <a:endParaRPr lang="en-GB" altLang="de-DE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20000"/>
                </a:lnSpc>
              </a:pPr>
              <a:endParaRPr lang="en-GB" altLang="de-DE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r>
                <a:rPr lang="en-GB" altLang="de-DE" sz="1200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GB" alt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ine</a:t>
              </a:r>
            </a:p>
            <a:p>
              <a:pPr algn="r"/>
              <a:endParaRPr lang="en-GB" altLang="de-DE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endParaRPr lang="en-GB" altLang="de-DE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r>
                <a:rPr lang="en-GB" altLang="de-DE" sz="1200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GB" alt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irl (</a:t>
              </a:r>
              <a:r>
                <a:rPr lang="en-GB" altLang="de-DE" sz="1200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GB" alt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uy)</a:t>
              </a:r>
            </a:p>
            <a:p>
              <a:pPr algn="r">
                <a:lnSpc>
                  <a:spcPct val="80000"/>
                </a:lnSpc>
              </a:pPr>
              <a:endParaRPr lang="en-GB" altLang="de-DE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30000"/>
                </a:lnSpc>
              </a:pPr>
              <a:endParaRPr lang="en-GB" altLang="de-DE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r>
                <a:rPr lang="en-GB" altLang="de-DE" sz="1200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GB" alt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iss </a:t>
              </a:r>
            </a:p>
            <a:p>
              <a:pPr algn="r"/>
              <a:endParaRPr lang="en-GB" altLang="de-DE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60000"/>
                </a:lnSpc>
              </a:pPr>
              <a:endParaRPr lang="en-GB" altLang="de-DE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r>
                <a:rPr lang="en-GB" altLang="de-DE" sz="1200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GB" alt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  <a:p>
              <a:pPr algn="r">
                <a:lnSpc>
                  <a:spcPct val="70000"/>
                </a:lnSpc>
              </a:pPr>
              <a:endParaRPr lang="en-GB" altLang="de-DE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r>
                <a:rPr lang="en-GB" alt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GB" altLang="de-DE" sz="1200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GB" alt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ight</a:t>
              </a:r>
            </a:p>
            <a:p>
              <a:pPr algn="r"/>
              <a:r>
                <a:rPr lang="en-GB" altLang="de-DE" sz="1200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GB" alt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ow</a:t>
              </a:r>
              <a:endParaRPr lang="en-GB" altLang="de-DE" sz="12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r>
                <a:rPr lang="en-GB" altLang="de-DE" sz="1200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GB" alt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mack!)</a:t>
              </a:r>
            </a:p>
            <a:p>
              <a:pPr algn="r"/>
              <a:endParaRPr lang="en-GB" altLang="de-DE" sz="1200" dirty="0"/>
            </a:p>
          </p:txBody>
        </p:sp>
        <p:pic>
          <p:nvPicPr>
            <p:cNvPr id="10" name="Picture 7" descr="Spectra_Brile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6" y="1207"/>
              <a:ext cx="3537" cy="2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4899" y="1440"/>
              <a:ext cx="305" cy="2077"/>
              <a:chOff x="4967" y="981"/>
              <a:chExt cx="341" cy="2404"/>
            </a:xfrm>
          </p:grpSpPr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-5400000">
                <a:off x="3833" y="2115"/>
                <a:ext cx="2404" cy="136"/>
              </a:xfrm>
              <a:custGeom>
                <a:avLst/>
                <a:gdLst>
                  <a:gd name="G0" fmla="+- 19423 0 0"/>
                  <a:gd name="G1" fmla="+- 6802 0 0"/>
                  <a:gd name="G2" fmla="+- 21600 0 6802"/>
                  <a:gd name="G3" fmla="+- 10800 0 6802"/>
                  <a:gd name="G4" fmla="+- 21600 0 19423"/>
                  <a:gd name="G5" fmla="*/ G4 G3 10800"/>
                  <a:gd name="G6" fmla="+- 21600 0 G5"/>
                  <a:gd name="T0" fmla="*/ 19423 w 21600"/>
                  <a:gd name="T1" fmla="*/ 0 h 21600"/>
                  <a:gd name="T2" fmla="*/ 0 w 21600"/>
                  <a:gd name="T3" fmla="*/ 10800 h 21600"/>
                  <a:gd name="T4" fmla="*/ 19423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9423" y="0"/>
                    </a:moveTo>
                    <a:lnTo>
                      <a:pt x="19423" y="6802"/>
                    </a:lnTo>
                    <a:lnTo>
                      <a:pt x="3375" y="6802"/>
                    </a:lnTo>
                    <a:lnTo>
                      <a:pt x="3375" y="14798"/>
                    </a:lnTo>
                    <a:lnTo>
                      <a:pt x="19423" y="14798"/>
                    </a:lnTo>
                    <a:lnTo>
                      <a:pt x="19423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6802"/>
                    </a:moveTo>
                    <a:lnTo>
                      <a:pt x="1350" y="14798"/>
                    </a:lnTo>
                    <a:lnTo>
                      <a:pt x="2700" y="14798"/>
                    </a:lnTo>
                    <a:lnTo>
                      <a:pt x="2700" y="6802"/>
                    </a:lnTo>
                    <a:close/>
                  </a:path>
                  <a:path w="21600" h="21600">
                    <a:moveTo>
                      <a:pt x="0" y="6802"/>
                    </a:moveTo>
                    <a:lnTo>
                      <a:pt x="0" y="14798"/>
                    </a:lnTo>
                    <a:lnTo>
                      <a:pt x="675" y="14798"/>
                    </a:lnTo>
                    <a:lnTo>
                      <a:pt x="675" y="680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0000"/>
                  </a:gs>
                  <a:gs pos="100000">
                    <a:srgbClr val="336699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" name="Text Box 10"/>
              <p:cNvSpPr txBox="1">
                <a:spLocks noChangeArrowheads="1"/>
              </p:cNvSpPr>
              <p:nvPr/>
            </p:nvSpPr>
            <p:spPr bwMode="auto">
              <a:xfrm rot="16200000">
                <a:off x="4869" y="2160"/>
                <a:ext cx="678" cy="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temperature</a:t>
                </a:r>
              </a:p>
            </p:txBody>
          </p:sp>
        </p:grp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888" y="3674"/>
              <a:ext cx="121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altLang="de-DE" sz="1000">
                  <a:solidFill>
                    <a:srgbClr val="800000"/>
                  </a:solidFill>
                </a:rPr>
                <a:t>Cecilia Payne (PhD Thesis, 1925)</a:t>
              </a:r>
            </a:p>
          </p:txBody>
        </p:sp>
      </p:grp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89401" y="1269082"/>
            <a:ext cx="2177198" cy="3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stellar spectra like barcodes</a:t>
            </a:r>
            <a:endParaRPr lang="en-US" alt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3" descr="ean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908720"/>
            <a:ext cx="1798637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258888" y="548680"/>
            <a:ext cx="61798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about stars  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MT Extra" pitchFamily="18" charset="2"/>
              </a:rPr>
              <a:t>   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 radiation received on Earth</a:t>
            </a:r>
            <a:endParaRPr lang="en-US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5940425" y="980157"/>
            <a:ext cx="254268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surface temperature &amp; density</a:t>
            </a:r>
          </a:p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chemical composition</a:t>
            </a:r>
          </a:p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excitation/ionization degree</a:t>
            </a:r>
          </a:p>
          <a:p>
            <a:pPr>
              <a:buClr>
                <a:srgbClr val="336699"/>
              </a:buClr>
              <a:buFont typeface="Wingdings" panose="05000000000000000000" pitchFamily="2" charset="2"/>
              <a:buChar char="Ø"/>
            </a:pPr>
            <a:r>
              <a:rPr lang="en-U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19" name="AutoShape 16"/>
          <p:cNvSpPr>
            <a:spLocks noChangeAspect="1" noChangeArrowheads="1"/>
          </p:cNvSpPr>
          <p:nvPr/>
        </p:nvSpPr>
        <p:spPr bwMode="auto">
          <a:xfrm>
            <a:off x="5316538" y="1375445"/>
            <a:ext cx="347662" cy="161925"/>
          </a:xfrm>
          <a:prstGeom prst="notchedRightArrow">
            <a:avLst>
              <a:gd name="adj1" fmla="val 54898"/>
              <a:gd name="adj2" fmla="val 77155"/>
            </a:avLst>
          </a:prstGeom>
          <a:solidFill>
            <a:srgbClr val="800000"/>
          </a:solidFill>
          <a:ln w="1270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23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Production, Separation, Identification</a:t>
            </a:r>
            <a:endParaRPr lang="en-US" dirty="0"/>
          </a:p>
        </p:txBody>
      </p:sp>
      <p:graphicFrame>
        <p:nvGraphicFramePr>
          <p:cNvPr id="801" name="Object 43"/>
          <p:cNvGraphicFramePr>
            <a:graphicFrameLocks noChangeAspect="1"/>
          </p:cNvGraphicFramePr>
          <p:nvPr>
            <p:extLst/>
          </p:nvPr>
        </p:nvGraphicFramePr>
        <p:xfrm>
          <a:off x="1330722" y="2204864"/>
          <a:ext cx="6332537" cy="214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Photo Editor Photo" r:id="rId3" imgW="7914286" imgH="2676899" progId="MSPhotoEd.3">
                  <p:embed/>
                </p:oleObj>
              </mc:Choice>
              <mc:Fallback>
                <p:oleObj name="Photo Editor Photo" r:id="rId3" imgW="7914286" imgH="2676899" progId="MSPhotoEd.3">
                  <p:embed/>
                  <p:pic>
                    <p:nvPicPr>
                      <p:cNvPr id="801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0722" y="2204864"/>
                        <a:ext cx="6332537" cy="214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2" name="Line 45"/>
          <p:cNvSpPr>
            <a:spLocks noChangeShapeType="1"/>
          </p:cNvSpPr>
          <p:nvPr/>
        </p:nvSpPr>
        <p:spPr bwMode="auto">
          <a:xfrm>
            <a:off x="6517084" y="2833514"/>
            <a:ext cx="574675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03" name="Line 69"/>
          <p:cNvSpPr>
            <a:spLocks noChangeShapeType="1"/>
          </p:cNvSpPr>
          <p:nvPr/>
        </p:nvSpPr>
        <p:spPr bwMode="auto">
          <a:xfrm>
            <a:off x="7812484" y="3850208"/>
            <a:ext cx="215900" cy="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grpSp>
        <p:nvGrpSpPr>
          <p:cNvPr id="804" name="Gruppieren 803"/>
          <p:cNvGrpSpPr/>
          <p:nvPr/>
        </p:nvGrpSpPr>
        <p:grpSpPr>
          <a:xfrm>
            <a:off x="720000" y="908720"/>
            <a:ext cx="1946608" cy="1369060"/>
            <a:chOff x="395536" y="1350839"/>
            <a:chExt cx="1946608" cy="1369060"/>
          </a:xfrm>
        </p:grpSpPr>
        <p:pic>
          <p:nvPicPr>
            <p:cNvPr id="805" name="Picture 87" descr="3dgsimode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350839"/>
              <a:ext cx="1746250" cy="1369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6" name="Text Box 88"/>
            <p:cNvSpPr txBox="1">
              <a:spLocks noChangeArrowheads="1"/>
            </p:cNvSpPr>
            <p:nvPr/>
          </p:nvSpPr>
          <p:spPr bwMode="auto">
            <a:xfrm>
              <a:off x="1800000" y="1584000"/>
              <a:ext cx="229230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FF0000"/>
                  </a:solidFill>
                  <a:latin typeface="Times New Roman" pitchFamily="18" charset="0"/>
                </a:rPr>
                <a:t>SIS</a:t>
              </a:r>
            </a:p>
          </p:txBody>
        </p:sp>
        <p:sp>
          <p:nvSpPr>
            <p:cNvPr id="807" name="Text Box 89"/>
            <p:cNvSpPr txBox="1">
              <a:spLocks noChangeArrowheads="1"/>
            </p:cNvSpPr>
            <p:nvPr/>
          </p:nvSpPr>
          <p:spPr bwMode="auto">
            <a:xfrm rot="780000">
              <a:off x="828000" y="1656000"/>
              <a:ext cx="60433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FF0000"/>
                  </a:solidFill>
                  <a:latin typeface="Times New Roman" pitchFamily="18" charset="0"/>
                </a:rPr>
                <a:t>UNILAC</a:t>
              </a:r>
            </a:p>
          </p:txBody>
        </p:sp>
        <p:sp>
          <p:nvSpPr>
            <p:cNvPr id="808" name="Text Box 90"/>
            <p:cNvSpPr txBox="1">
              <a:spLocks noChangeArrowheads="1"/>
            </p:cNvSpPr>
            <p:nvPr/>
          </p:nvSpPr>
          <p:spPr bwMode="auto">
            <a:xfrm>
              <a:off x="2052000" y="1872000"/>
              <a:ext cx="290144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dirty="0" smtClean="0">
                  <a:solidFill>
                    <a:srgbClr val="FF0000"/>
                  </a:solidFill>
                  <a:latin typeface="Times New Roman" pitchFamily="18" charset="0"/>
                </a:rPr>
                <a:t>FRS</a:t>
              </a:r>
            </a:p>
          </p:txBody>
        </p:sp>
      </p:grpSp>
      <p:grpSp>
        <p:nvGrpSpPr>
          <p:cNvPr id="809" name="Gruppieren 808"/>
          <p:cNvGrpSpPr/>
          <p:nvPr/>
        </p:nvGrpSpPr>
        <p:grpSpPr>
          <a:xfrm>
            <a:off x="3420000" y="1016720"/>
            <a:ext cx="2477950" cy="955430"/>
            <a:chOff x="3214361" y="1773235"/>
            <a:chExt cx="2477950" cy="955430"/>
          </a:xfrm>
        </p:grpSpPr>
        <p:grpSp>
          <p:nvGrpSpPr>
            <p:cNvPr id="810" name="Gruppieren 809"/>
            <p:cNvGrpSpPr/>
            <p:nvPr/>
          </p:nvGrpSpPr>
          <p:grpSpPr>
            <a:xfrm>
              <a:off x="3214361" y="1900238"/>
              <a:ext cx="793807" cy="828427"/>
              <a:chOff x="3214361" y="1900238"/>
              <a:chExt cx="793807" cy="828427"/>
            </a:xfrm>
          </p:grpSpPr>
          <p:sp>
            <p:nvSpPr>
              <p:cNvPr id="831" name="Text Box 54"/>
              <p:cNvSpPr txBox="1">
                <a:spLocks noChangeAspect="1" noChangeArrowheads="1"/>
              </p:cNvSpPr>
              <p:nvPr/>
            </p:nvSpPr>
            <p:spPr bwMode="auto">
              <a:xfrm>
                <a:off x="3214361" y="2420888"/>
                <a:ext cx="793807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de-DE" sz="1400" dirty="0" smtClean="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rPr>
                  <a:t>abrasion</a:t>
                </a:r>
                <a:endParaRPr lang="de-DE" altLang="de-DE" sz="1400" dirty="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2" name="Oval 55"/>
              <p:cNvSpPr>
                <a:spLocks noChangeAspect="1" noChangeArrowheads="1"/>
              </p:cNvSpPr>
              <p:nvPr/>
            </p:nvSpPr>
            <p:spPr bwMode="auto">
              <a:xfrm>
                <a:off x="3306465" y="1900238"/>
                <a:ext cx="341313" cy="341312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33" name="Oval 56"/>
              <p:cNvSpPr>
                <a:spLocks noChangeAspect="1" noChangeArrowheads="1"/>
              </p:cNvSpPr>
              <p:nvPr/>
            </p:nvSpPr>
            <p:spPr bwMode="auto">
              <a:xfrm>
                <a:off x="3533478" y="2184400"/>
                <a:ext cx="228600" cy="22701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34" name="AutoShape 57"/>
              <p:cNvSpPr>
                <a:spLocks noChangeAspect="1" noChangeArrowheads="1"/>
              </p:cNvSpPr>
              <p:nvPr/>
            </p:nvSpPr>
            <p:spPr bwMode="auto">
              <a:xfrm rot="16200000">
                <a:off x="3449340" y="2098675"/>
                <a:ext cx="57150" cy="227013"/>
              </a:xfrm>
              <a:prstGeom prst="moon">
                <a:avLst>
                  <a:gd name="adj" fmla="val 87500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35" name="Line 58"/>
              <p:cNvSpPr>
                <a:spLocks noChangeAspect="1" noChangeShapeType="1"/>
              </p:cNvSpPr>
              <p:nvPr/>
            </p:nvSpPr>
            <p:spPr bwMode="auto">
              <a:xfrm>
                <a:off x="3619203" y="2098675"/>
                <a:ext cx="284163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811" name="Gruppieren 810"/>
            <p:cNvGrpSpPr/>
            <p:nvPr/>
          </p:nvGrpSpPr>
          <p:grpSpPr>
            <a:xfrm>
              <a:off x="4176000" y="1773235"/>
              <a:ext cx="1516311" cy="955430"/>
              <a:chOff x="4176000" y="1773235"/>
              <a:chExt cx="1516311" cy="955430"/>
            </a:xfrm>
          </p:grpSpPr>
          <p:sp>
            <p:nvSpPr>
              <p:cNvPr id="812" name="Text Box 67"/>
              <p:cNvSpPr txBox="1">
                <a:spLocks noChangeAspect="1" noChangeArrowheads="1"/>
              </p:cNvSpPr>
              <p:nvPr/>
            </p:nvSpPr>
            <p:spPr bwMode="auto">
              <a:xfrm>
                <a:off x="4176000" y="2420888"/>
                <a:ext cx="76334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de-DE" sz="1400" dirty="0" smtClean="0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rPr>
                  <a:t>ablation</a:t>
                </a:r>
                <a:endParaRPr lang="de-DE" altLang="de-DE" sz="1400" dirty="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3" name="Oval 68"/>
              <p:cNvSpPr>
                <a:spLocks noChangeAspect="1" noChangeArrowheads="1"/>
              </p:cNvSpPr>
              <p:nvPr/>
            </p:nvSpPr>
            <p:spPr bwMode="auto">
              <a:xfrm>
                <a:off x="4412357" y="1938335"/>
                <a:ext cx="274638" cy="284162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14" name="Oval 69"/>
              <p:cNvSpPr>
                <a:spLocks noChangeAspect="1" noChangeArrowheads="1"/>
              </p:cNvSpPr>
              <p:nvPr/>
            </p:nvSpPr>
            <p:spPr bwMode="auto">
              <a:xfrm>
                <a:off x="4366319" y="1914522"/>
                <a:ext cx="22225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15" name="Oval 70"/>
              <p:cNvSpPr>
                <a:spLocks noChangeAspect="1" noChangeArrowheads="1"/>
              </p:cNvSpPr>
              <p:nvPr/>
            </p:nvSpPr>
            <p:spPr bwMode="auto">
              <a:xfrm>
                <a:off x="4320282" y="2152647"/>
                <a:ext cx="22225" cy="22225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16" name="Oval 71"/>
              <p:cNvSpPr>
                <a:spLocks noChangeAspect="1" noChangeArrowheads="1"/>
              </p:cNvSpPr>
              <p:nvPr/>
            </p:nvSpPr>
            <p:spPr bwMode="auto">
              <a:xfrm>
                <a:off x="4640957" y="2293934"/>
                <a:ext cx="23813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17" name="Oval 72"/>
              <p:cNvSpPr>
                <a:spLocks noChangeAspect="1" noChangeArrowheads="1"/>
              </p:cNvSpPr>
              <p:nvPr/>
            </p:nvSpPr>
            <p:spPr bwMode="auto">
              <a:xfrm>
                <a:off x="4640957" y="1914522"/>
                <a:ext cx="23813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18" name="Line 73"/>
              <p:cNvSpPr>
                <a:spLocks noChangeAspect="1" noChangeShapeType="1"/>
              </p:cNvSpPr>
              <p:nvPr/>
            </p:nvSpPr>
            <p:spPr bwMode="auto">
              <a:xfrm flipH="1">
                <a:off x="4228207" y="2174872"/>
                <a:ext cx="92075" cy="71437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19" name="Line 74"/>
              <p:cNvSpPr>
                <a:spLocks noChangeAspect="1" noChangeShapeType="1"/>
              </p:cNvSpPr>
              <p:nvPr/>
            </p:nvSpPr>
            <p:spPr bwMode="auto">
              <a:xfrm>
                <a:off x="4664769" y="2317746"/>
                <a:ext cx="68263" cy="117475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20" name="Line 75"/>
              <p:cNvSpPr>
                <a:spLocks noChangeAspect="1" noChangeShapeType="1"/>
              </p:cNvSpPr>
              <p:nvPr/>
            </p:nvSpPr>
            <p:spPr bwMode="auto">
              <a:xfrm flipV="1">
                <a:off x="4664769" y="1868485"/>
                <a:ext cx="114300" cy="46037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21" name="Line 7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320282" y="1820860"/>
                <a:ext cx="46038" cy="93662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22" name="Line 77"/>
              <p:cNvSpPr>
                <a:spLocks noChangeAspect="1" noChangeShapeType="1"/>
              </p:cNvSpPr>
              <p:nvPr/>
            </p:nvSpPr>
            <p:spPr bwMode="auto">
              <a:xfrm>
                <a:off x="4664769" y="2081209"/>
                <a:ext cx="230188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23" name="Oval 78"/>
              <p:cNvSpPr>
                <a:spLocks noChangeAspect="1" noChangeArrowheads="1"/>
              </p:cNvSpPr>
              <p:nvPr/>
            </p:nvSpPr>
            <p:spPr bwMode="auto">
              <a:xfrm>
                <a:off x="4572694" y="2152647"/>
                <a:ext cx="22225" cy="2222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24" name="Oval 79"/>
              <p:cNvSpPr>
                <a:spLocks noChangeAspect="1" noChangeArrowheads="1"/>
              </p:cNvSpPr>
              <p:nvPr/>
            </p:nvSpPr>
            <p:spPr bwMode="auto">
              <a:xfrm>
                <a:off x="4572694" y="2033584"/>
                <a:ext cx="22225" cy="238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25" name="Oval 80"/>
              <p:cNvSpPr>
                <a:spLocks noChangeAspect="1" noChangeArrowheads="1"/>
              </p:cNvSpPr>
              <p:nvPr/>
            </p:nvSpPr>
            <p:spPr bwMode="auto">
              <a:xfrm>
                <a:off x="4480619" y="2081209"/>
                <a:ext cx="22225" cy="238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26" name="Oval 81"/>
              <p:cNvSpPr>
                <a:spLocks noChangeAspect="1" noChangeArrowheads="1"/>
              </p:cNvSpPr>
              <p:nvPr/>
            </p:nvSpPr>
            <p:spPr bwMode="auto">
              <a:xfrm>
                <a:off x="4480619" y="2293934"/>
                <a:ext cx="22225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27" name="Oval 82"/>
              <p:cNvSpPr>
                <a:spLocks noChangeAspect="1" noChangeArrowheads="1"/>
              </p:cNvSpPr>
              <p:nvPr/>
            </p:nvSpPr>
            <p:spPr bwMode="auto">
              <a:xfrm>
                <a:off x="4526657" y="1844672"/>
                <a:ext cx="22225" cy="23812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28" name="Line 83"/>
              <p:cNvSpPr>
                <a:spLocks noChangeAspect="1" noChangeShapeType="1"/>
              </p:cNvSpPr>
              <p:nvPr/>
            </p:nvSpPr>
            <p:spPr bwMode="auto">
              <a:xfrm flipV="1">
                <a:off x="4526657" y="1773235"/>
                <a:ext cx="0" cy="71437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29" name="Line 84"/>
              <p:cNvSpPr>
                <a:spLocks noChangeAspect="1" noChangeShapeType="1"/>
              </p:cNvSpPr>
              <p:nvPr/>
            </p:nvSpPr>
            <p:spPr bwMode="auto">
              <a:xfrm flipH="1">
                <a:off x="4456807" y="2317746"/>
                <a:ext cx="23813" cy="117475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30" name="Text Box 85"/>
              <p:cNvSpPr txBox="1">
                <a:spLocks noChangeArrowheads="1"/>
              </p:cNvSpPr>
              <p:nvPr/>
            </p:nvSpPr>
            <p:spPr bwMode="auto">
              <a:xfrm>
                <a:off x="4860032" y="1906585"/>
                <a:ext cx="83227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de-DE" sz="1400" dirty="0" smtClean="0">
                    <a:solidFill>
                      <a:srgbClr val="0000CC"/>
                    </a:solidFill>
                    <a:latin typeface="Times New Roman" pitchFamily="18" charset="0"/>
                    <a:cs typeface="Arial" charset="0"/>
                  </a:rPr>
                  <a:t>fragment</a:t>
                </a:r>
                <a:endParaRPr lang="de-DE" altLang="de-DE" sz="1400" dirty="0" smtClean="0">
                  <a:solidFill>
                    <a:srgbClr val="0000CC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</p:grpSp>
      <p:pic>
        <p:nvPicPr>
          <p:cNvPr id="836" name="Picture 9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908720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7" name="Text Box 101"/>
          <p:cNvSpPr txBox="1">
            <a:spLocks noChangeArrowheads="1"/>
          </p:cNvSpPr>
          <p:nvPr/>
        </p:nvSpPr>
        <p:spPr bwMode="auto">
          <a:xfrm>
            <a:off x="8244408" y="1763960"/>
            <a:ext cx="9725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 dirty="0" err="1" smtClean="0">
                <a:solidFill>
                  <a:srgbClr val="0000CC"/>
                </a:solidFill>
                <a:latin typeface="Times New Roman" pitchFamily="18" charset="0"/>
              </a:rPr>
              <a:t>FR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agment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b="1" dirty="0" smtClean="0">
                <a:solidFill>
                  <a:srgbClr val="0000CC"/>
                </a:solidFill>
                <a:latin typeface="Times New Roman" pitchFamily="18" charset="0"/>
              </a:rPr>
              <a:t>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eparator</a:t>
            </a:r>
          </a:p>
        </p:txBody>
      </p:sp>
      <p:pic>
        <p:nvPicPr>
          <p:cNvPr id="838" name="Picture 9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693593"/>
            <a:ext cx="1749425" cy="124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" name="Text Box 94"/>
          <p:cNvSpPr txBox="1">
            <a:spLocks noChangeArrowheads="1"/>
          </p:cNvSpPr>
          <p:nvPr/>
        </p:nvSpPr>
        <p:spPr bwMode="auto">
          <a:xfrm>
            <a:off x="2484438" y="4693593"/>
            <a:ext cx="10080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TPC-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</a:rPr>
              <a:t>x,y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</a:rPr>
              <a:t>position</a:t>
            </a:r>
            <a:r>
              <a:rPr lang="de-DE" altLang="de-DE" sz="1600" b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@ S2,S4</a:t>
            </a:r>
          </a:p>
        </p:txBody>
      </p:sp>
      <p:pic>
        <p:nvPicPr>
          <p:cNvPr id="840" name="Picture 9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4693593"/>
            <a:ext cx="1712912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1" name="Text Box 96"/>
          <p:cNvSpPr txBox="1">
            <a:spLocks noChangeArrowheads="1"/>
          </p:cNvSpPr>
          <p:nvPr/>
        </p:nvSpPr>
        <p:spPr bwMode="auto">
          <a:xfrm>
            <a:off x="5219700" y="4693593"/>
            <a:ext cx="129698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Plastic scintillator (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</a:rPr>
              <a:t>TOF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@ S4</a:t>
            </a:r>
          </a:p>
        </p:txBody>
      </p:sp>
      <p:pic>
        <p:nvPicPr>
          <p:cNvPr id="842" name="Picture 9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4693593"/>
            <a:ext cx="1519238" cy="123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3" name="Text Box 98"/>
          <p:cNvSpPr txBox="1">
            <a:spLocks noChangeArrowheads="1"/>
          </p:cNvSpPr>
          <p:nvPr/>
        </p:nvSpPr>
        <p:spPr bwMode="auto">
          <a:xfrm>
            <a:off x="7883525" y="4693593"/>
            <a:ext cx="10810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</a:rPr>
              <a:t>MUSIC (</a:t>
            </a:r>
            <a:r>
              <a:rPr lang="el-GR" altLang="de-DE" sz="1600" b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Δ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@ S4</a:t>
            </a:r>
            <a:endParaRPr lang="el-GR" altLang="de-DE" sz="16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844" name="Text Box 99"/>
          <p:cNvSpPr txBox="1">
            <a:spLocks noChangeArrowheads="1"/>
          </p:cNvSpPr>
          <p:nvPr/>
        </p:nvSpPr>
        <p:spPr bwMode="auto">
          <a:xfrm>
            <a:off x="683568" y="4376137"/>
            <a:ext cx="1765886" cy="276999"/>
          </a:xfrm>
          <a:prstGeom prst="rect">
            <a:avLst/>
          </a:prstGeom>
          <a:solidFill>
            <a:srgbClr val="BBE0E3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Standard FRS </a:t>
            </a:r>
            <a:r>
              <a:rPr lang="de-DE" altLang="de-DE" sz="1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detectors</a:t>
            </a:r>
            <a:endParaRPr lang="el-GR" altLang="de-DE" sz="1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5" name="Text Box 66"/>
          <p:cNvSpPr txBox="1">
            <a:spLocks noChangeArrowheads="1"/>
          </p:cNvSpPr>
          <p:nvPr/>
        </p:nvSpPr>
        <p:spPr bwMode="auto">
          <a:xfrm>
            <a:off x="1260000" y="3095960"/>
            <a:ext cx="1070856" cy="2928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61200" rIns="54000" bIns="612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100" b="1" baseline="30000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86</a:t>
            </a:r>
            <a:r>
              <a:rPr lang="en-US" altLang="de-DE" sz="11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Kr, 480MeV/u</a:t>
            </a:r>
            <a:endParaRPr lang="en-US" altLang="de-DE" sz="1100" dirty="0" smtClean="0">
              <a:solidFill>
                <a:srgbClr val="FF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846" name="Text Box 23"/>
          <p:cNvSpPr txBox="1">
            <a:spLocks noChangeArrowheads="1"/>
          </p:cNvSpPr>
          <p:nvPr/>
        </p:nvSpPr>
        <p:spPr bwMode="auto">
          <a:xfrm>
            <a:off x="6624000" y="2519960"/>
            <a:ext cx="1272803" cy="2616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1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56</a:t>
            </a:r>
            <a:r>
              <a:rPr lang="en-US" altLang="de-DE" sz="1100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Cr, 100MeV/u</a:t>
            </a:r>
            <a:endParaRPr lang="en-US" altLang="de-DE" sz="1100" dirty="0" smtClean="0">
              <a:solidFill>
                <a:srgbClr val="0000CC"/>
              </a:solidFill>
              <a:latin typeface="Times New Roman" pitchFamily="18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9373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2" grpId="0" animBg="1"/>
      <p:bldP spid="803" grpId="0" animBg="1"/>
      <p:bldP spid="839" grpId="0"/>
      <p:bldP spid="841" grpId="0"/>
      <p:bldP spid="843" grpId="0"/>
      <p:bldP spid="844" grpId="0" animBg="1"/>
      <p:bldP spid="845" grpId="0" animBg="1"/>
      <p:bldP spid="84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 separator and storage ring</a:t>
            </a:r>
            <a:endParaRPr lang="en-US" dirty="0"/>
          </a:p>
        </p:txBody>
      </p:sp>
      <p:pic>
        <p:nvPicPr>
          <p:cNvPr id="49" name="Picture 6" descr="Facil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400"/>
            <a:ext cx="3429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780000" y="1260000"/>
            <a:ext cx="489973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highly charged, unstable ions at FRS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In-flight separation at FRS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Cocktail or mono-isotopic beams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Stochastic and/or electron cooling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velocity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ions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Schottky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analysis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Mother and daughter in the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spectrum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368000" y="1691516"/>
            <a:ext cx="445635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548000" y="5472000"/>
            <a:ext cx="564257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ESR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296000" y="3672000"/>
            <a:ext cx="584579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FRS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4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Experimental Storage Ring ESR at GSI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" name="Picture 4" descr="ESR_Grossbild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54400"/>
            <a:ext cx="9144000" cy="59709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01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 descr="base_es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50800"/>
            <a:ext cx="5741987" cy="675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07" name="Picture 3" descr="lblue_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2895600"/>
            <a:ext cx="176212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08" name="Picture 4" descr="dblue_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2895600"/>
            <a:ext cx="176212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09" name="Picture 5" descr="green_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2895600"/>
            <a:ext cx="176212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10" name="Picture 6" descr="yellow_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2895600"/>
            <a:ext cx="176212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</a:extLst>
        </p:spPr>
      </p:pic>
      <p:pic>
        <p:nvPicPr>
          <p:cNvPr id="379911" name="Picture 7" descr="dblue_s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4263"/>
            <a:ext cx="3048000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12" name="Picture 8" descr="lblue_s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3788"/>
            <a:ext cx="3048000" cy="7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13" name="Picture 9" descr="green_s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3788"/>
            <a:ext cx="3048000" cy="7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14" name="Picture 10" descr="injecti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533400"/>
            <a:ext cx="854075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15" name="Picture 11" descr="sch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667000"/>
            <a:ext cx="241935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9916" name="Group 12"/>
          <p:cNvGrpSpPr>
            <a:grpSpLocks/>
          </p:cNvGrpSpPr>
          <p:nvPr/>
        </p:nvGrpSpPr>
        <p:grpSpPr bwMode="auto">
          <a:xfrm>
            <a:off x="0" y="4238625"/>
            <a:ext cx="3063875" cy="333375"/>
            <a:chOff x="0" y="2670"/>
            <a:chExt cx="1930" cy="210"/>
          </a:xfrm>
        </p:grpSpPr>
        <p:pic>
          <p:nvPicPr>
            <p:cNvPr id="379917" name="Picture 13" descr="t_scale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70"/>
              <a:ext cx="1930" cy="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9918" name="Text Box 14"/>
            <p:cNvSpPr txBox="1">
              <a:spLocks noChangeArrowheads="1"/>
            </p:cNvSpPr>
            <p:nvPr/>
          </p:nvSpPr>
          <p:spPr bwMode="auto">
            <a:xfrm>
              <a:off x="1479" y="2707"/>
              <a:ext cx="29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smtClean="0">
                  <a:solidFill>
                    <a:srgbClr val="FF6600"/>
                  </a:solidFill>
                </a:rPr>
                <a:t>time</a:t>
              </a:r>
            </a:p>
          </p:txBody>
        </p:sp>
      </p:grpSp>
      <p:pic>
        <p:nvPicPr>
          <p:cNvPr id="379919" name="Picture 15" descr="yellow_sp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0613"/>
            <a:ext cx="3048000" cy="7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920" name="Text Box 16"/>
          <p:cNvSpPr txBox="1">
            <a:spLocks noChangeArrowheads="1"/>
          </p:cNvSpPr>
          <p:nvPr/>
        </p:nvSpPr>
        <p:spPr bwMode="auto">
          <a:xfrm>
            <a:off x="611188" y="188913"/>
            <a:ext cx="2484437" cy="7016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2000" b="1" i="1" dirty="0" err="1" smtClean="0">
                <a:solidFill>
                  <a:srgbClr val="FF0000"/>
                </a:solidFill>
                <a:latin typeface="Verdana" pitchFamily="34" charset="0"/>
              </a:rPr>
              <a:t>Schottky</a:t>
            </a:r>
            <a:r>
              <a:rPr lang="en-US" altLang="de-DE" sz="2000" b="1" i="1" dirty="0" smtClean="0">
                <a:solidFill>
                  <a:srgbClr val="FF0000"/>
                </a:solidFill>
                <a:latin typeface="Verdana" pitchFamily="34" charset="0"/>
              </a:rPr>
              <a:t>-mass-spectroscopy</a:t>
            </a:r>
            <a:endParaRPr lang="de-DE" altLang="de-DE" sz="2000" b="1" i="1" dirty="0" smtClean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79921" name="Text Box 17"/>
          <p:cNvSpPr txBox="1">
            <a:spLocks noChangeArrowheads="1"/>
          </p:cNvSpPr>
          <p:nvPr/>
        </p:nvSpPr>
        <p:spPr bwMode="auto">
          <a:xfrm>
            <a:off x="228600" y="1219200"/>
            <a:ext cx="1920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00"/>
                </a:solidFill>
              </a:rPr>
              <a:t>4 particles with different m/q</a:t>
            </a:r>
            <a:endParaRPr lang="de-DE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06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pat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92 L 0.00087 0.27061 L -0.00017 0.27894 L -0.00191 0.28588 L -0.00712 0.30093 L -0.01441 0.3169 L -0.0217 0.32894 L -0.03281 0.34329 L -0.04496 0.35533 L -0.05746 0.36389 L -0.07413 0.3713 L -0.08906 0.37848 L -0.09739 0.38218 L -0.1092 0.39236 L -0.1283 0.4044 L -0.14531 0.41551 L -0.15642 0.42292 L -0.16892 0.43241 L -0.18038 0.43774 L -0.19253 0.44121 L -0.20538 0.44283 L -0.22448 0.43936 L -0.23941 0.43311 L -0.25677 0.42153 L -0.26996 0.4132 L -0.28212 0.4044 L -0.29739 0.39422 L -0.30851 0.38635 L -0.3158 0.38102 L -0.32448 0.37709 L -0.33524 0.37199 L -0.3467 0.36644 L -0.35816 0.36042 L -0.36684 0.35348 L -0.38212 0.33681 L -0.39496 0.31736 L -0.40573 0.29514 L -0.40989 0.28033 L -0.41094 0.26644 L -0.41024 -0.13958 L -0.40851 -0.15439 L -0.40434 -0.17384 L -0.39948 -0.18588 L -0.39149 -0.20069 L -0.38246 -0.2118 L -0.3717 -0.2206 L -0.35746 -0.22847 L -0.33489 -0.2368 L -0.32135 -0.23912 L -0.30851 -0.24421 L -0.30156 -0.24745 L -0.28559 -0.25764 L -0.25434 -0.27708 L -0.23906 -0.2868 L -0.2276 -0.29189 L -0.21788 -0.29398 L -0.18559 -0.29328 L -0.17569 -0.28981 L -0.16007 -0.28078 L -0.13819 -0.26689 L -0.12309 -0.25717 L -0.11111 -0.24884 L -0.09601 -0.24189 L -0.08403 -0.23842 L -0.06996 -0.23564 L -0.0559 -0.2287 L -0.04028 -0.22245 L -0.02795 -0.21273 L -0.01701 -0.20092 L -0.00798 -0.18356 L -0.00173 -0.16203 L 0.00139 -0.13564 L -0.00017 -0.00092 Z " pathEditMode="relative" rAng="0" ptsTypes="FFAAAAAAAAAAAAAAAAAAFAAAAAAAAAAAAAAAAAFFAAAAAAAAAAAAAAAFAAAAAAAAAAAAAAAAF">
                                      <p:cBhvr>
                                        <p:cTn id="28" dur="2000" fill="hold"/>
                                        <p:tgtEl>
                                          <p:spTgt spid="3799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75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" presetClass="pat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092 L -0.00052 0.26644 L -0.00104 0.27963 L -0.00278 0.29028 L -0.00798 0.30417 L -0.01493 0.32223 L -0.025 0.3375 L -0.03298 0.34908 L -0.03854 0.35672 L -0.05486 0.37338 L -0.07882 0.39213 L -0.11007 0.41598 L -0.15451 0.45162 L -0.17361 0.46366 L -0.18923 0.46945 L -0.19757 0.47084 L -0.2066 0.47199 L -0.21701 0.47084 L -0.22743 0.46922 L -0.2375 0.46505 L -0.25694 0.45324 L -0.29548 0.42385 L -0.32708 0.39815 L -0.3559 0.37639 L -0.37187 0.36135 L -0.38576 0.34283 L -0.39444 0.3294 L -0.40104 0.31574 L -0.40555 0.30486 L -0.41042 0.2875 L -0.4125 0.2676 L -0.41285 -0.13865 L -0.41146 -0.15301 L -0.40903 -0.16689 L -0.40555 -0.18171 L -0.40069 -0.19606 L -0.39062 -0.20856 L -0.37882 -0.22291 L -0.36007 -0.23773 L -0.34062 -0.25069 L -0.32569 -0.25764 L -0.31007 -0.26782 L -0.28958 -0.2831 L -0.26319 -0.30162 L -0.2441 -0.31365 L -0.23194 -0.31875 L -0.22257 -0.32152 L -0.21354 -0.32338 L -0.19826 -0.32291 L -0.18854 -0.32152 L -0.17812 -0.31782 L -0.16493 -0.3118 L -0.15278 -0.30347 L -0.14028 -0.29467 L -0.11354 -0.27523 L -0.09444 -0.26134 L -0.07326 -0.24976 L -0.06146 -0.24328 L -0.05 -0.23495 L -0.0375 -0.22523 L -0.02847 -0.21597 L -0.01736 -0.20162 L -0.01042 -0.18912 L -0.0059 -0.17338 L -0.00208 -0.15532 L -0.00104 -0.14189 L -1.11111E-6 -0.00092 Z " pathEditMode="relative" rAng="0" ptsTypes="FFAAAAAAAAAAAAAFAAAAAAAAAAAAAAFFAAAAAAAAAAAAAAAAFAAAAAAAAAAAAAAAAAF">
                                      <p:cBhvr>
                                        <p:cTn id="30" dur="2300" fill="hold"/>
                                        <p:tgtEl>
                                          <p:spTgt spid="3799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42" y="752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" presetClass="pat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023 L -0.00069 0.26783 L -0.00312 0.28774 L -0.00798 0.30718 L -0.01319 0.32014 L -0.0191 0.33311 L -0.025 0.34445 L -0.03368 0.35533 L -0.04618 0.37246 L -0.05972 0.38519 L -0.09201 0.4169 L -0.11319 0.43426 L -0.14653 0.46227 L -0.16701 0.47662 L -0.18264 0.48588 L -0.19826 0.49005 L -0.2125 0.49051 L -0.22917 0.48635 L -0.25243 0.47338 L -0.27847 0.45348 L -0.30798 0.42755 L -0.33194 0.40764 L -0.35764 0.38218 L -0.37951 0.35718 L -0.38958 0.34098 L -0.39792 0.3257 L -0.40555 0.30394 L -0.41042 0.28635 L -0.41285 0.26829 L -0.41285 -0.13865 L -0.41111 -0.15717 L -0.40729 -0.18032 L -0.40069 -0.19838 L -0.39236 -0.21273 L -0.375 -0.23171 L -0.36146 -0.24421 L -0.32048 -0.27338 L -0.29514 -0.29328 L -0.25625 -0.32291 L -0.24028 -0.33217 L -0.22639 -0.33819 L -0.21528 -0.34051 L -0.19896 -0.34051 L -0.18785 -0.33819 L -0.175 -0.3331 L -0.15972 -0.3243 L -0.14062 -0.31041 L -0.10104 -0.27986 L -0.07986 -0.26365 L -0.06493 -0.25301 L -0.04722 -0.23912 L -0.03403 -0.22662 L -0.01667 -0.20671 L -0.00764 -0.18588 L -0.00278 -0.16365 L -0.00104 -0.13819 L -1.11111E-6 -0.00023 Z " pathEditMode="relative" rAng="0" ptsTypes="FFAAAAAAAAAAAAAFAAAAAAAAAAAAFFAAAAAAAAAAAFAAAAAAAAAAAAAAF">
                                      <p:cBhvr>
                                        <p:cTn id="32" dur="2600" fill="hold"/>
                                        <p:tgtEl>
                                          <p:spTgt spid="3799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42" y="752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" presetClass="pat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046 L -1.11111E-6 0.26829 L -0.00208 0.28565 L -0.00486 0.29607 L -0.00868 0.3132 L -0.0184 0.33774 L -0.0309 0.36181 L -0.05 0.38912 L -0.05625 0.39792 L -0.06528 0.41088 L -0.07604 0.4257 L -0.0934 0.44213 L -0.11146 0.46042 L -0.12222 0.47084 L -0.13472 0.48426 L -0.14757 0.49514 L -0.16007 0.50348 L -0.17292 0.51227 L -0.18507 0.51783 L -0.19583 0.52061 L -0.21423 0.52061 L -0.22708 0.51829 L -0.24097 0.51274 L -0.26007 0.49885 L -0.28055 0.48264 L -0.30173 0.46019 L -0.325 0.43774 L -0.33472 0.42871 L -0.3493 0.40996 L -0.36528 0.38519 L -0.37812 0.36829 L -0.38819 0.35047 L -0.39618 0.33542 L -0.40278 0.31574 L -0.40694 0.3 L -0.41146 0.28311 L -0.4125 0.26598 L -0.4125 -0.14051 L -0.41146 -0.15995 L -0.40833 -0.17986 L -0.40278 -0.19861 L -0.39479 -0.21527 L -0.375 -0.24166 L -0.35312 -0.26597 L -0.34028 -0.27986 L -0.32951 -0.29097 L -0.30729 -0.30995 L -0.2868 -0.32847 L -0.2684 -0.34421 L -0.25243 -0.35578 L -0.23576 -0.36365 L -0.22257 -0.36782 L -0.21146 -0.36921 L -0.19792 -0.36828 L -0.18819 -0.36736 L -0.17812 -0.36412 L -0.1684 -0.35995 L -0.15694 -0.35301 L -0.14305 -0.34328 L -0.12153 -0.32384 L -0.10521 -0.30902 L -0.09583 -0.30069 L -0.08785 -0.29421 L -0.07778 -0.28495 L -0.06805 -0.27384 L -0.0559 -0.26088 L -0.04687 -0.25115 L -0.03576 -0.23865 L -0.01875 -0.21412 L -0.01111 -0.19976 L -0.00694 -0.18726 L -0.00417 -0.17291 L -0.00173 -0.15671 L -0.00035 -0.13819 L -1.11111E-6 -0.00046 Z " pathEditMode="relative" rAng="0" ptsTypes="FFAAAAAAAAAAAAAAAAAFAAAAAAAAAAAAAAAAFFAAAAAAAAAAAAAFAAAAAAAAAAAAAAAAAAAAAAF">
                                      <p:cBhvr>
                                        <p:cTn id="34" dur="2900" fill="hold"/>
                                        <p:tgtEl>
                                          <p:spTgt spid="3799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25" y="76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0"/>
                                        <p:tgtEl>
                                          <p:spTgt spid="379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0"/>
                                        <p:tgtEl>
                                          <p:spTgt spid="379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0"/>
                                        <p:tgtEl>
                                          <p:spTgt spid="379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0"/>
                                        <p:tgtEl>
                                          <p:spTgt spid="379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0" name="Picture 2" descr="dblue_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05175"/>
            <a:ext cx="4194175" cy="11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1" name="Picture 3" descr="lblue_tr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94063"/>
            <a:ext cx="4191000" cy="1193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932" name="Picture 4" descr="green_t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05175"/>
            <a:ext cx="4194175" cy="11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3" name="Picture 5" descr="yellow_t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44863"/>
            <a:ext cx="4192588" cy="11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4" name="Picture 6" descr="dblue_s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34038"/>
            <a:ext cx="3600450" cy="60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5" name="Picture 7" descr="green_si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2706688"/>
            <a:ext cx="2878137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936" name="Picture 8" descr="lblue_si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4059238"/>
            <a:ext cx="32416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937" name="Picture 9" descr="yellow_si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98588"/>
            <a:ext cx="2497138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0938" name="Group 10"/>
          <p:cNvGrpSpPr>
            <a:grpSpLocks/>
          </p:cNvGrpSpPr>
          <p:nvPr/>
        </p:nvGrpSpPr>
        <p:grpSpPr bwMode="auto">
          <a:xfrm>
            <a:off x="3124200" y="1519238"/>
            <a:ext cx="1974850" cy="4633912"/>
            <a:chOff x="1968" y="864"/>
            <a:chExt cx="1244" cy="2919"/>
          </a:xfrm>
        </p:grpSpPr>
        <p:sp>
          <p:nvSpPr>
            <p:cNvPr id="380939" name="Text Box 11"/>
            <p:cNvSpPr txBox="1">
              <a:spLocks noChangeArrowheads="1"/>
            </p:cNvSpPr>
            <p:nvPr/>
          </p:nvSpPr>
          <p:spPr bwMode="auto">
            <a:xfrm>
              <a:off x="1968" y="864"/>
              <a:ext cx="5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</a:rPr>
                <a:t>Sin(</a:t>
              </a:r>
              <a:r>
                <a:rPr lang="en-US" altLang="de-DE" smtClean="0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 smtClean="0">
                  <a:solidFill>
                    <a:srgbClr val="000000"/>
                  </a:solidFill>
                </a:rPr>
                <a:t>1</a:t>
              </a:r>
              <a:r>
                <a:rPr lang="en-US" altLang="de-DE" smtClean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380940" name="Text Box 12"/>
            <p:cNvSpPr txBox="1">
              <a:spLocks noChangeArrowheads="1"/>
            </p:cNvSpPr>
            <p:nvPr/>
          </p:nvSpPr>
          <p:spPr bwMode="auto">
            <a:xfrm>
              <a:off x="2112" y="1680"/>
              <a:ext cx="5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</a:rPr>
                <a:t>Sin(</a:t>
              </a:r>
              <a:r>
                <a:rPr lang="en-US" altLang="de-DE" smtClean="0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 smtClean="0">
                  <a:solidFill>
                    <a:srgbClr val="000000"/>
                  </a:solidFill>
                </a:rPr>
                <a:t>2</a:t>
              </a:r>
              <a:r>
                <a:rPr lang="en-US" altLang="de-DE" smtClean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380941" name="Text Box 13"/>
            <p:cNvSpPr txBox="1">
              <a:spLocks noChangeArrowheads="1"/>
            </p:cNvSpPr>
            <p:nvPr/>
          </p:nvSpPr>
          <p:spPr bwMode="auto">
            <a:xfrm>
              <a:off x="2352" y="2496"/>
              <a:ext cx="5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</a:rPr>
                <a:t>Sin(</a:t>
              </a:r>
              <a:r>
                <a:rPr lang="en-US" altLang="de-DE" smtClean="0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 smtClean="0">
                  <a:solidFill>
                    <a:srgbClr val="000000"/>
                  </a:solidFill>
                </a:rPr>
                <a:t>3</a:t>
              </a:r>
              <a:r>
                <a:rPr lang="en-US" altLang="de-DE" smtClean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380942" name="Text Box 14"/>
            <p:cNvSpPr txBox="1">
              <a:spLocks noChangeArrowheads="1"/>
            </p:cNvSpPr>
            <p:nvPr/>
          </p:nvSpPr>
          <p:spPr bwMode="auto">
            <a:xfrm>
              <a:off x="2640" y="3552"/>
              <a:ext cx="5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</a:rPr>
                <a:t>Sin(</a:t>
              </a:r>
              <a:r>
                <a:rPr lang="en-US" altLang="de-DE" smtClean="0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 smtClean="0">
                  <a:solidFill>
                    <a:srgbClr val="000000"/>
                  </a:solidFill>
                </a:rPr>
                <a:t>4</a:t>
              </a:r>
              <a:r>
                <a:rPr lang="en-US" altLang="de-DE" smtClean="0">
                  <a:solidFill>
                    <a:srgbClr val="000000"/>
                  </a:solidFill>
                </a:rPr>
                <a:t>)</a:t>
              </a:r>
            </a:p>
          </p:txBody>
        </p:sp>
      </p:grpSp>
      <p:grpSp>
        <p:nvGrpSpPr>
          <p:cNvPr id="380943" name="Group 15"/>
          <p:cNvGrpSpPr>
            <a:grpSpLocks/>
          </p:cNvGrpSpPr>
          <p:nvPr/>
        </p:nvGrpSpPr>
        <p:grpSpPr bwMode="auto">
          <a:xfrm>
            <a:off x="4267200" y="3816350"/>
            <a:ext cx="4724400" cy="1822450"/>
            <a:chOff x="2640" y="2208"/>
            <a:chExt cx="2976" cy="1148"/>
          </a:xfrm>
        </p:grpSpPr>
        <p:pic>
          <p:nvPicPr>
            <p:cNvPr id="380944" name="Picture 16" descr="freq_sp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496"/>
              <a:ext cx="2976" cy="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0945" name="Text Box 17"/>
            <p:cNvSpPr txBox="1">
              <a:spLocks noChangeArrowheads="1"/>
            </p:cNvSpPr>
            <p:nvPr/>
          </p:nvSpPr>
          <p:spPr bwMode="auto">
            <a:xfrm>
              <a:off x="5040" y="2208"/>
              <a:ext cx="2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 smtClean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380946" name="Text Box 18"/>
            <p:cNvSpPr txBox="1">
              <a:spLocks noChangeArrowheads="1"/>
            </p:cNvSpPr>
            <p:nvPr/>
          </p:nvSpPr>
          <p:spPr bwMode="auto">
            <a:xfrm>
              <a:off x="4368" y="2208"/>
              <a:ext cx="2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 smtClean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380947" name="Text Box 19"/>
            <p:cNvSpPr txBox="1">
              <a:spLocks noChangeArrowheads="1"/>
            </p:cNvSpPr>
            <p:nvPr/>
          </p:nvSpPr>
          <p:spPr bwMode="auto">
            <a:xfrm>
              <a:off x="3668" y="2208"/>
              <a:ext cx="2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 smtClean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380948" name="Text Box 20"/>
            <p:cNvSpPr txBox="1">
              <a:spLocks noChangeArrowheads="1"/>
            </p:cNvSpPr>
            <p:nvPr/>
          </p:nvSpPr>
          <p:spPr bwMode="auto">
            <a:xfrm>
              <a:off x="2996" y="2208"/>
              <a:ext cx="2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 smtClean="0">
                  <a:solidFill>
                    <a:srgbClr val="000000"/>
                  </a:solidFill>
                </a:rPr>
                <a:t>4</a:t>
              </a:r>
            </a:p>
          </p:txBody>
        </p:sp>
      </p:grpSp>
      <p:grpSp>
        <p:nvGrpSpPr>
          <p:cNvPr id="380949" name="Group 21"/>
          <p:cNvGrpSpPr>
            <a:grpSpLocks/>
          </p:cNvGrpSpPr>
          <p:nvPr/>
        </p:nvGrpSpPr>
        <p:grpSpPr bwMode="auto">
          <a:xfrm>
            <a:off x="152400" y="4140200"/>
            <a:ext cx="4191000" cy="503238"/>
            <a:chOff x="96" y="2515"/>
            <a:chExt cx="2640" cy="317"/>
          </a:xfrm>
        </p:grpSpPr>
        <p:sp>
          <p:nvSpPr>
            <p:cNvPr id="380950" name="Rectangle 22"/>
            <p:cNvSpPr>
              <a:spLocks noChangeArrowheads="1"/>
            </p:cNvSpPr>
            <p:nvPr/>
          </p:nvSpPr>
          <p:spPr bwMode="auto">
            <a:xfrm>
              <a:off x="96" y="2544"/>
              <a:ext cx="2640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mtClean="0">
                <a:solidFill>
                  <a:srgbClr val="808080"/>
                </a:solidFill>
              </a:endParaRPr>
            </a:p>
          </p:txBody>
        </p:sp>
        <p:sp>
          <p:nvSpPr>
            <p:cNvPr id="380951" name="Text Box 23"/>
            <p:cNvSpPr txBox="1">
              <a:spLocks noChangeArrowheads="1"/>
            </p:cNvSpPr>
            <p:nvPr/>
          </p:nvSpPr>
          <p:spPr bwMode="auto">
            <a:xfrm>
              <a:off x="2391" y="2515"/>
              <a:ext cx="297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smtClean="0">
                  <a:solidFill>
                    <a:srgbClr val="808080"/>
                  </a:solidFill>
                </a:rPr>
                <a:t>time</a:t>
              </a:r>
            </a:p>
          </p:txBody>
        </p:sp>
      </p:grpSp>
      <p:sp>
        <p:nvSpPr>
          <p:cNvPr id="380952" name="Text Box 24"/>
          <p:cNvSpPr txBox="1">
            <a:spLocks noChangeArrowheads="1"/>
          </p:cNvSpPr>
          <p:nvPr/>
        </p:nvSpPr>
        <p:spPr bwMode="auto">
          <a:xfrm>
            <a:off x="5005388" y="3124200"/>
            <a:ext cx="29108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400" dirty="0">
                <a:solidFill>
                  <a:srgbClr val="333399"/>
                </a:solidFill>
              </a:rPr>
              <a:t>f</a:t>
            </a:r>
            <a:r>
              <a:rPr lang="en-US" altLang="de-DE" sz="2400" dirty="0" smtClean="0">
                <a:solidFill>
                  <a:srgbClr val="333399"/>
                </a:solidFill>
              </a:rPr>
              <a:t>ast Fourier transform</a:t>
            </a:r>
          </a:p>
        </p:txBody>
      </p:sp>
      <p:sp>
        <p:nvSpPr>
          <p:cNvPr id="380953" name="Text Box 25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Schottky</a:t>
            </a:r>
            <a:r>
              <a:rPr lang="en-US" altLang="de-DE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-mass-spectroscopy</a:t>
            </a:r>
            <a:endParaRPr lang="de-DE" altLang="de-DE" sz="24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90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00417 -0.31644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809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583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0.00399 -0.1243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3809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6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0417 0.07639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381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3.33333E-6 0.3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0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0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0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0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0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0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3169 L -0.00416 -0.0164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809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50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12454 L -0.00434 -0.013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809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555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7639 L -0.00416 -0.012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44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3 L 3.33333E-6 -0.0111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0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0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5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 descr="203B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40357"/>
            <a:ext cx="8382000" cy="532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1955" name="Picture 3" descr="spec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5120"/>
            <a:ext cx="8890000" cy="539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1956" name="Picture 4" descr="spectrum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4007"/>
            <a:ext cx="8848725" cy="567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195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820000" cy="554400"/>
          </a:xfrm>
        </p:spPr>
        <p:txBody>
          <a:bodyPr>
            <a:normAutofit/>
          </a:bodyPr>
          <a:lstStyle/>
          <a:p>
            <a:pPr algn="ctr"/>
            <a:r>
              <a:rPr lang="en-US" altLang="de-DE" dirty="0">
                <a:effectLst/>
              </a:rPr>
              <a:t>Small-band </a:t>
            </a:r>
            <a:r>
              <a:rPr lang="en-US" altLang="de-DE" dirty="0" err="1">
                <a:effectLst/>
              </a:rPr>
              <a:t>Schottky</a:t>
            </a:r>
            <a:r>
              <a:rPr lang="en-US" altLang="de-DE" dirty="0">
                <a:effectLst/>
              </a:rPr>
              <a:t> frequency spectra</a:t>
            </a:r>
          </a:p>
        </p:txBody>
      </p:sp>
    </p:spTree>
    <p:extLst>
      <p:ext uri="{BB962C8B-B14F-4D97-AF65-F5344CB8AC3E}">
        <p14:creationId xmlns:p14="http://schemas.microsoft.com/office/powerpoint/2010/main" val="317926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1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1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1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1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A)</a:t>
            </a:r>
            <a:r>
              <a:rPr lang="en-US" dirty="0" smtClean="0"/>
              <a:t> Nuclear Cosmic Clock </a:t>
            </a:r>
            <a:r>
              <a:rPr lang="en-US" sz="1800" dirty="0" smtClean="0">
                <a:solidFill>
                  <a:schemeClr val="tx1"/>
                </a:solidFill>
              </a:rPr>
              <a:t>– radioactive dating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011910"/>
            <a:ext cx="857250" cy="8572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4010400"/>
            <a:ext cx="857250" cy="85725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915937" y="692696"/>
            <a:ext cx="3312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old is the Universe?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20000" y="1440000"/>
            <a:ext cx="4536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nuclear clocks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the age of the Earth, the solar system, the Galaxy and the Universe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308277"/>
              </p:ext>
            </p:extLst>
          </p:nvPr>
        </p:nvGraphicFramePr>
        <p:xfrm>
          <a:off x="720000" y="2204864"/>
          <a:ext cx="5868224" cy="31123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74375">
                  <a:extLst>
                    <a:ext uri="{9D8B030D-6E8A-4147-A177-3AD203B41FA5}">
                      <a16:colId xmlns:a16="http://schemas.microsoft.com/office/drawing/2014/main" val="122628208"/>
                    </a:ext>
                  </a:extLst>
                </a:gridCol>
                <a:gridCol w="1437232">
                  <a:extLst>
                    <a:ext uri="{9D8B030D-6E8A-4147-A177-3AD203B41FA5}">
                      <a16:colId xmlns:a16="http://schemas.microsoft.com/office/drawing/2014/main" val="2322328117"/>
                    </a:ext>
                  </a:extLst>
                </a:gridCol>
                <a:gridCol w="1756617">
                  <a:extLst>
                    <a:ext uri="{9D8B030D-6E8A-4147-A177-3AD203B41FA5}">
                      <a16:colId xmlns:a16="http://schemas.microsoft.com/office/drawing/2014/main" val="2785070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nuclei</a:t>
                      </a:r>
                    </a:p>
                    <a:p>
                      <a:pPr algn="ctr"/>
                      <a:endParaRPr lang="en-US" sz="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baseline="-250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1/2</a:t>
                      </a:r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[10</a:t>
                      </a:r>
                      <a:r>
                        <a:rPr lang="en-US" baseline="300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y]</a:t>
                      </a:r>
                    </a:p>
                    <a:p>
                      <a:pPr algn="ctr"/>
                      <a:endParaRPr lang="en-US" sz="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l-GR" sz="1800" baseline="-250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de-DE" sz="18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de-DE" sz="1800" noProof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de-DE" sz="18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851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K/</a:t>
                      </a:r>
                      <a:r>
                        <a:rPr lang="en-US" baseline="300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 (</a:t>
                      </a:r>
                      <a:r>
                        <a:rPr lang="el-GR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de-DE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en-US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722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U…</a:t>
                      </a:r>
                      <a:r>
                        <a:rPr lang="en-US" noProof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baseline="300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</a:t>
                      </a:r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 (</a:t>
                      </a:r>
                      <a:r>
                        <a:rPr lang="el-GR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de-DE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l-GR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de-DE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en-US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564231"/>
                  </a:ext>
                </a:extLst>
              </a:tr>
              <a:tr h="399648">
                <a:tc>
                  <a:txBody>
                    <a:bodyPr/>
                    <a:lstStyle/>
                    <a:p>
                      <a:pPr algn="ctr"/>
                      <a:r>
                        <a:rPr lang="en-US" baseline="300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Th…Ra…</a:t>
                      </a:r>
                      <a:r>
                        <a:rPr lang="en-US" baseline="300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 (</a:t>
                      </a:r>
                      <a:r>
                        <a:rPr lang="el-GR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de-DE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l-GR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de-DE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33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Lu/</a:t>
                      </a:r>
                      <a:r>
                        <a:rPr lang="en-US" baseline="300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Hf (</a:t>
                      </a:r>
                      <a:r>
                        <a:rPr lang="el-GR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de-DE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1186    </a:t>
                      </a:r>
                      <a:r>
                        <a:rPr lang="en-US" sz="1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</a:t>
                      </a:r>
                      <a:r>
                        <a:rPr lang="en-US" sz="1400" baseline="300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→0</a:t>
                      </a:r>
                      <a:r>
                        <a:rPr lang="en-US" sz="1400" baseline="300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668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noProof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r>
                        <a:rPr lang="en-US" noProof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Re/</a:t>
                      </a:r>
                      <a:r>
                        <a:rPr lang="en-US" baseline="30000" noProof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r>
                        <a:rPr lang="en-US" noProof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 (</a:t>
                      </a:r>
                      <a:r>
                        <a:rPr lang="el-GR" noProof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de-DE" noProof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noProof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noProof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2.6 </a:t>
                      </a:r>
                      <a:r>
                        <a:rPr lang="en-US" sz="1400" noProof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(5/2</a:t>
                      </a:r>
                      <a:r>
                        <a:rPr lang="en-US" sz="1400" baseline="30000" noProof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400" noProof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→1/2</a:t>
                      </a:r>
                      <a:r>
                        <a:rPr lang="en-US" sz="1400" baseline="30000" noProof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noProof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noProof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762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Rb/</a:t>
                      </a:r>
                      <a:r>
                        <a:rPr lang="en-US" baseline="300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 (</a:t>
                      </a:r>
                      <a:r>
                        <a:rPr lang="el-GR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de-DE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273    </a:t>
                      </a:r>
                      <a:r>
                        <a:rPr lang="en-US" sz="1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(3/2</a:t>
                      </a:r>
                      <a:r>
                        <a:rPr lang="en-US" sz="1400" baseline="300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→9/2</a:t>
                      </a:r>
                      <a:r>
                        <a:rPr lang="en-US" sz="1400" baseline="300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400" baseline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baseline="300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764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300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Sm/</a:t>
                      </a:r>
                      <a:r>
                        <a:rPr lang="en-US" baseline="300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 (</a:t>
                      </a:r>
                      <a:r>
                        <a:rPr lang="el-GR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de-DE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427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74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 separator and storage ring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4244261" y="1260000"/>
            <a:ext cx="442300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highly charged ions at FRS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Stochastic and/or electron cooling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velocity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ions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Schottky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analysis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Mother and daughter in the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spectrum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000"/>
            <a:ext cx="4100420" cy="4320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60000" y="6282000"/>
            <a:ext cx="26324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F. Bosch et al., Phys. </a:t>
            </a:r>
            <a:r>
              <a:rPr lang="de-DE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77 (1996),5190</a:t>
            </a:r>
            <a:endParaRPr lang="de-DE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Re/</a:t>
            </a:r>
            <a:r>
              <a:rPr lang="en-US" dirty="0" err="1" smtClean="0"/>
              <a:t>Os</a:t>
            </a:r>
            <a:r>
              <a:rPr lang="en-US" dirty="0" smtClean="0"/>
              <a:t> cosmos-chronometer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1312640"/>
            <a:ext cx="5907088" cy="392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6259513" y="2644552"/>
            <a:ext cx="2322512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4641850" y="1196752"/>
            <a:ext cx="0" cy="3810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H="1">
            <a:off x="1758950" y="4778152"/>
            <a:ext cx="984250" cy="0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9850" y="4549552"/>
            <a:ext cx="1689100" cy="461665"/>
          </a:xfrm>
          <a:prstGeom prst="rect">
            <a:avLst/>
          </a:prstGeom>
          <a:noFill/>
          <a:ln w="4127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6238" indent="-376238" defTabSz="1001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1001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1001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1001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1001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defTabSz="1001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defTabSz="1001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defTabSz="1001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defTabSz="1001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ED9719"/>
              </a:buClr>
              <a:buSzPct val="65000"/>
              <a:buFont typeface="Wingdings" panose="05000000000000000000" pitchFamily="2" charset="2"/>
              <a:buNone/>
            </a:pPr>
            <a:r>
              <a:rPr lang="it-IT" altLang="de-D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it-IT" altLang="de-D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de-D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Giants</a:t>
            </a:r>
            <a:endParaRPr lang="it-IT" altLang="de-DE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7315200" y="5082952"/>
            <a:ext cx="141288" cy="609600"/>
          </a:xfrm>
          <a:prstGeom prst="line">
            <a:avLst/>
          </a:prstGeom>
          <a:noFill/>
          <a:ln w="41275">
            <a:solidFill>
              <a:srgbClr val="00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611938" y="5787802"/>
            <a:ext cx="2003425" cy="498475"/>
          </a:xfrm>
          <a:prstGeom prst="rect">
            <a:avLst/>
          </a:prstGeom>
          <a:noFill/>
          <a:ln w="41275" algn="ctr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6238" indent="-376238" defTabSz="1001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1001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1001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1001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1001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defTabSz="1001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defTabSz="1001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defTabSz="1001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defTabSz="1001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ED9719"/>
              </a:buClr>
              <a:buSzPct val="65000"/>
              <a:buFont typeface="Wingdings" panose="05000000000000000000" pitchFamily="2" charset="2"/>
              <a:buNone/>
            </a:pPr>
            <a:r>
              <a:rPr lang="it-IT" altLang="de-DE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Supernovae</a:t>
            </a:r>
          </a:p>
        </p:txBody>
      </p:sp>
    </p:spTree>
    <p:extLst>
      <p:ext uri="{BB962C8B-B14F-4D97-AF65-F5344CB8AC3E}">
        <p14:creationId xmlns:p14="http://schemas.microsoft.com/office/powerpoint/2010/main" val="192843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determine a long (33 y) beta half-life?</a:t>
            </a:r>
            <a:endParaRPr lang="en-US" dirty="0"/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48000"/>
            <a:ext cx="4752975" cy="1404938"/>
          </a:xfrm>
          <a:prstGeom prst="rect">
            <a:avLst/>
          </a:prstGeom>
        </p:spPr>
      </p:pic>
      <p:pic>
        <p:nvPicPr>
          <p:cNvPr id="4" name="Picture 7" descr="Re_in_ES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24953"/>
            <a:ext cx="5151230" cy="434319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760000" y="720000"/>
            <a:ext cx="3368675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store and cool bare </a:t>
            </a:r>
            <a:r>
              <a:rPr lang="en-US" altLang="de-DE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187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 for various  </a:t>
            </a:r>
          </a:p>
          <a:p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times (hours)</a:t>
            </a:r>
          </a:p>
          <a:p>
            <a:endParaRPr lang="de-DE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altLang="de-DE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de-DE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daughters, H-like </a:t>
            </a:r>
            <a:r>
              <a:rPr lang="de-DE" altLang="de-DE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187</a:t>
            </a:r>
            <a:r>
              <a:rPr lang="de-DE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Os,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</a:p>
          <a:p>
            <a:r>
              <a:rPr lang="en-US" alt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not resolved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de-DE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Schottky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spectrum. </a:t>
            </a:r>
          </a:p>
          <a:p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Q value only 62 </a:t>
            </a:r>
            <a:r>
              <a:rPr lang="en-US" altLang="de-DE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 the same </a:t>
            </a:r>
          </a:p>
          <a:p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atomic charge state </a:t>
            </a:r>
            <a:r>
              <a:rPr lang="en-US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= 75</a:t>
            </a:r>
            <a:r>
              <a:rPr lang="en-US" altLang="de-DE" sz="1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endParaRPr lang="de-DE" altLang="de-DE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 the (long) storage time</a:t>
            </a:r>
          </a:p>
          <a:p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strip the one electron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altLang="de-DE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187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</a:p>
          <a:p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in an intense gas jet, acting for </a:t>
            </a:r>
          </a:p>
          <a:p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a few minutes only</a:t>
            </a:r>
          </a:p>
          <a:p>
            <a:endParaRPr lang="de-DE" altLang="de-DE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the </a:t>
            </a:r>
            <a:r>
              <a:rPr lang="en-US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bare </a:t>
            </a:r>
            <a:r>
              <a:rPr lang="en-US" altLang="de-DE" sz="1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187</a:t>
            </a:r>
            <a:r>
              <a:rPr lang="en-US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ions are </a:t>
            </a:r>
            <a:r>
              <a:rPr lang="en-US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well-</a:t>
            </a:r>
          </a:p>
          <a:p>
            <a:r>
              <a:rPr lang="en-US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resolved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now,  at </a:t>
            </a:r>
            <a:r>
              <a:rPr lang="en-US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= 76</a:t>
            </a:r>
            <a:r>
              <a:rPr lang="en-US" altLang="de-DE" sz="1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endParaRPr lang="de-DE" alt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nuclear reaction</a:t>
            </a:r>
          </a:p>
          <a:p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products (</a:t>
            </a:r>
            <a:r>
              <a:rPr lang="en-US" altLang="de-DE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Hf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W,..) does </a:t>
            </a:r>
            <a:r>
              <a:rPr lang="en-US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</a:p>
          <a:p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depend on storage time</a:t>
            </a:r>
          </a:p>
          <a:p>
            <a:endParaRPr lang="de-DE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de-DE" alt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Bosch et al.,  PRL 77 (1996) 5</a:t>
            </a:r>
            <a:r>
              <a:rPr lang="de-DE" altLang="de-DE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</a:t>
            </a:r>
            <a:r>
              <a:rPr lang="de-DE" altLang="de-D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alt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2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place in the Universe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6869114" y="592138"/>
            <a:ext cx="2022476" cy="4010026"/>
            <a:chOff x="4327" y="509"/>
            <a:chExt cx="1274" cy="2526"/>
          </a:xfrm>
        </p:grpSpPr>
        <p:pic>
          <p:nvPicPr>
            <p:cNvPr id="12" name="Picture 9" descr="su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" y="754"/>
              <a:ext cx="1224" cy="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4421" y="1986"/>
              <a:ext cx="1155" cy="1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de-DE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typical star</a:t>
              </a:r>
            </a:p>
            <a:p>
              <a:pPr algn="ctr"/>
              <a:r>
                <a:rPr lang="en-GB" altLang="de-DE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GB" altLang="de-DE" sz="14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ZapfDingbats" pitchFamily="82" charset="2"/>
                </a:rPr>
                <a:t>o</a:t>
              </a:r>
              <a:r>
                <a:rPr lang="en-GB" altLang="de-DE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ZapfDingbats" pitchFamily="82" charset="2"/>
                </a:rPr>
                <a:t> = 2x10</a:t>
              </a:r>
              <a:r>
                <a:rPr lang="en-GB" altLang="de-DE" sz="14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ZapfDingbats" pitchFamily="82" charset="2"/>
                </a:rPr>
                <a:t>30</a:t>
              </a:r>
              <a:r>
                <a:rPr lang="en-GB" altLang="de-DE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ZapfDingbats" pitchFamily="82" charset="2"/>
                </a:rPr>
                <a:t> kg</a:t>
              </a:r>
            </a:p>
            <a:p>
              <a:pPr algn="ctr"/>
              <a:endParaRPr lang="en-GB" altLang="de-DE" sz="1400" dirty="0">
                <a:solidFill>
                  <a:srgbClr val="800000"/>
                </a:solidFill>
                <a:sym typeface="ZapfDingbats" pitchFamily="82" charset="2"/>
              </a:endParaRPr>
            </a:p>
            <a:p>
              <a:pPr algn="ctr"/>
              <a:r>
                <a:rPr lang="en-GB" altLang="de-DE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ZapfDingbats" pitchFamily="82" charset="2"/>
                </a:rPr>
                <a:t>Zoo of different stars:</a:t>
              </a:r>
            </a:p>
            <a:p>
              <a:pPr algn="ctr">
                <a:lnSpc>
                  <a:spcPct val="30000"/>
                </a:lnSpc>
              </a:pPr>
              <a:endParaRPr lang="en-GB" altLang="de-DE" sz="1400" i="1" dirty="0">
                <a:latin typeface="Times New Roman" panose="02020603050405020304" pitchFamily="18" charset="0"/>
                <a:cs typeface="Times New Roman" panose="02020603050405020304" pitchFamily="18" charset="0"/>
                <a:sym typeface="ZapfDingbats" pitchFamily="82" charset="2"/>
              </a:endParaRPr>
            </a:p>
            <a:p>
              <a:pPr algn="ctr"/>
              <a:r>
                <a:rPr lang="en-GB" altLang="de-DE" sz="14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ZapfDingbats" pitchFamily="82" charset="2"/>
                </a:rPr>
                <a:t>Planetary </a:t>
              </a:r>
              <a:r>
                <a:rPr lang="en-GB" altLang="de-DE" sz="1400" i="1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ZapfDingbats" pitchFamily="82" charset="2"/>
                </a:rPr>
                <a:t>nebulae</a:t>
              </a:r>
              <a:endParaRPr lang="en-GB" altLang="de-DE" sz="1400" i="1" dirty="0">
                <a:latin typeface="Times New Roman" panose="02020603050405020304" pitchFamily="18" charset="0"/>
                <a:cs typeface="Times New Roman" panose="02020603050405020304" pitchFamily="18" charset="0"/>
                <a:sym typeface="ZapfDingbats" pitchFamily="82" charset="2"/>
              </a:endParaRPr>
            </a:p>
            <a:p>
              <a:pPr algn="ctr"/>
              <a:r>
                <a:rPr lang="en-GB" altLang="de-DE" sz="14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ZapfDingbats" pitchFamily="82" charset="2"/>
                </a:rPr>
                <a:t>Red giants, Novae</a:t>
              </a:r>
            </a:p>
            <a:p>
              <a:pPr algn="ctr"/>
              <a:r>
                <a:rPr lang="en-GB" altLang="de-DE" sz="14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ZapfDingbats" pitchFamily="82" charset="2"/>
                </a:rPr>
                <a:t>Supernovae, Pulsars…</a:t>
              </a:r>
              <a:endParaRPr lang="en-US" altLang="de-DE" sz="1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4327" y="509"/>
              <a:ext cx="1174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GB" altLang="de-DE" sz="1400" dirty="0">
                  <a:solidFill>
                    <a:srgbClr val="3366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</a:t>
              </a:r>
              <a:r>
                <a:rPr lang="en-GB" altLang="de-DE" sz="1400" dirty="0" smtClean="0">
                  <a:solidFill>
                    <a:srgbClr val="3366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Sun R </a:t>
              </a:r>
              <a:r>
                <a:rPr lang="en-GB" altLang="de-DE" sz="1400" dirty="0">
                  <a:solidFill>
                    <a:srgbClr val="3366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~ </a:t>
              </a:r>
              <a:r>
                <a:rPr lang="en-GB" altLang="de-DE" sz="1400" dirty="0" smtClean="0">
                  <a:solidFill>
                    <a:srgbClr val="3366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6.9·10</a:t>
              </a:r>
              <a:r>
                <a:rPr lang="en-GB" altLang="de-DE" sz="1400" baseline="30000" dirty="0" smtClean="0">
                  <a:solidFill>
                    <a:srgbClr val="3366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GB" altLang="de-DE" sz="1400" dirty="0">
                  <a:solidFill>
                    <a:srgbClr val="3366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km</a:t>
              </a:r>
              <a:endParaRPr lang="en-US" altLang="de-DE" sz="14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323850" y="3068639"/>
            <a:ext cx="2944813" cy="3260726"/>
            <a:chOff x="204" y="2114"/>
            <a:chExt cx="1855" cy="2054"/>
          </a:xfrm>
        </p:grpSpPr>
        <p:grpSp>
          <p:nvGrpSpPr>
            <p:cNvPr id="16" name="Group 13"/>
            <p:cNvGrpSpPr>
              <a:grpSpLocks/>
            </p:cNvGrpSpPr>
            <p:nvPr/>
          </p:nvGrpSpPr>
          <p:grpSpPr bwMode="auto">
            <a:xfrm>
              <a:off x="204" y="2353"/>
              <a:ext cx="1855" cy="1815"/>
              <a:chOff x="2336" y="1902"/>
              <a:chExt cx="1849" cy="1769"/>
            </a:xfrm>
          </p:grpSpPr>
          <p:pic>
            <p:nvPicPr>
              <p:cNvPr id="18" name="Picture 14" descr="allsky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6" y="1902"/>
                <a:ext cx="1849" cy="1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15"/>
              <p:cNvSpPr txBox="1">
                <a:spLocks noChangeArrowheads="1"/>
              </p:cNvSpPr>
              <p:nvPr/>
            </p:nvSpPr>
            <p:spPr bwMode="auto">
              <a:xfrm>
                <a:off x="3334" y="2042"/>
                <a:ext cx="821" cy="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1400">
                    <a:solidFill>
                      <a:schemeClr val="bg1"/>
                    </a:solidFill>
                  </a:rPr>
                  <a:t>     Milky Way</a:t>
                </a:r>
              </a:p>
            </p:txBody>
          </p:sp>
        </p:grp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04" y="2114"/>
              <a:ext cx="185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altLang="de-DE" sz="1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our </a:t>
              </a:r>
              <a:r>
                <a:rPr lang="en-GB" altLang="de-DE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Galaxy D </a:t>
              </a:r>
              <a:r>
                <a:rPr lang="en-GB" altLang="de-DE" sz="1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~ </a:t>
              </a:r>
              <a:r>
                <a:rPr lang="en-GB" altLang="de-DE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9·10</a:t>
              </a:r>
              <a:r>
                <a:rPr lang="en-GB" altLang="de-DE" sz="1400" baseline="300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r>
                <a:rPr lang="en-GB" altLang="de-DE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de-DE" sz="1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km,  10</a:t>
              </a:r>
              <a:r>
                <a:rPr lang="en-GB" altLang="de-DE" sz="1400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r>
                <a:rPr lang="en-GB" altLang="de-DE" sz="1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stars</a:t>
              </a:r>
            </a:p>
          </p:txBody>
        </p:sp>
      </p:grp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468312" y="579438"/>
            <a:ext cx="2001838" cy="2347913"/>
            <a:chOff x="295" y="455"/>
            <a:chExt cx="1261" cy="1479"/>
          </a:xfrm>
        </p:grpSpPr>
        <p:pic>
          <p:nvPicPr>
            <p:cNvPr id="21" name="Picture 18" descr="earthafr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709"/>
              <a:ext cx="1216" cy="1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295" y="455"/>
              <a:ext cx="1257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altLang="de-DE" sz="1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</a:t>
              </a:r>
              <a:r>
                <a:rPr lang="en-GB" altLang="de-DE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Earth D </a:t>
              </a:r>
              <a:r>
                <a:rPr lang="en-GB" altLang="de-DE" sz="1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~ </a:t>
              </a:r>
              <a:r>
                <a:rPr lang="en-GB" altLang="de-DE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6.4·10</a:t>
              </a:r>
              <a:r>
                <a:rPr lang="en-GB" altLang="de-DE" sz="1400" baseline="300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GB" altLang="de-DE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de-DE" sz="1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km</a:t>
              </a:r>
              <a:endParaRPr lang="en-US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0"/>
          <p:cNvGrpSpPr>
            <a:grpSpLocks/>
          </p:cNvGrpSpPr>
          <p:nvPr/>
        </p:nvGrpSpPr>
        <p:grpSpPr bwMode="auto">
          <a:xfrm>
            <a:off x="3324226" y="3047998"/>
            <a:ext cx="5133975" cy="2678110"/>
            <a:chOff x="2094" y="2401"/>
            <a:chExt cx="3234" cy="1687"/>
          </a:xfrm>
        </p:grpSpPr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3924" y="3623"/>
              <a:ext cx="1404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GB" altLang="de-DE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ZapfDingbats" pitchFamily="82" charset="2"/>
                </a:rPr>
                <a:t>Zoo of different galaxies</a:t>
              </a:r>
              <a:r>
                <a:rPr lang="en-GB" altLang="de-DE" sz="1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ZapfDingbats" pitchFamily="82" charset="2"/>
                </a:rPr>
                <a:t>:</a:t>
              </a:r>
              <a:endParaRPr lang="en-GB" altLang="de-DE" sz="1400" i="1" dirty="0">
                <a:latin typeface="Times New Roman" panose="02020603050405020304" pitchFamily="18" charset="0"/>
                <a:cs typeface="Times New Roman" panose="02020603050405020304" pitchFamily="18" charset="0"/>
                <a:sym typeface="ZapfDingbats" pitchFamily="82" charset="2"/>
              </a:endParaRP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GB" altLang="de-DE" sz="14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ZapfDingbats" pitchFamily="82" charset="2"/>
                </a:rPr>
                <a:t>spherical, </a:t>
              </a:r>
              <a:r>
                <a:rPr lang="en-US" altLang="de-DE" sz="14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ZapfDingbats" pitchFamily="82" charset="2"/>
                </a:rPr>
                <a:t>elliptical, 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de-DE" sz="14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ZapfDingbats" pitchFamily="82" charset="2"/>
                </a:rPr>
                <a:t>spiral, radio, quasars</a:t>
              </a:r>
            </a:p>
          </p:txBody>
        </p:sp>
        <p:pic>
          <p:nvPicPr>
            <p:cNvPr id="25" name="Picture 22" descr="local_group_layer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8" y="2661"/>
              <a:ext cx="1605" cy="1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2094" y="2401"/>
              <a:ext cx="226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altLang="de-DE" sz="1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</a:t>
              </a:r>
              <a:r>
                <a:rPr lang="en-GB" altLang="de-DE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local </a:t>
              </a:r>
              <a:r>
                <a:rPr lang="en-GB" altLang="de-DE" sz="1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GB" altLang="de-DE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roup D </a:t>
              </a:r>
              <a:r>
                <a:rPr lang="en-GB" altLang="de-DE" sz="1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~ </a:t>
              </a:r>
              <a:r>
                <a:rPr lang="en-GB" altLang="de-DE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4·10</a:t>
              </a:r>
              <a:r>
                <a:rPr lang="en-GB" altLang="de-DE" sz="1400" baseline="300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  <a:r>
                <a:rPr lang="en-GB" altLang="de-DE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de-DE" sz="1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km   </a:t>
              </a:r>
              <a:r>
                <a:rPr lang="en-GB" altLang="de-DE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10-100 </a:t>
              </a:r>
              <a:r>
                <a:rPr lang="en-GB" altLang="de-DE" sz="1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galaxies</a:t>
              </a:r>
              <a:endParaRPr lang="en-US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3419475" y="5805264"/>
            <a:ext cx="4810419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lnSpc>
                <a:spcPct val="130000"/>
              </a:lnSpc>
              <a:buClr>
                <a:srgbClr val="800000"/>
              </a:buClr>
              <a:buFont typeface="Wingdings" panose="05000000000000000000" pitchFamily="2" charset="2"/>
              <a:buChar char="Ø"/>
            </a:pPr>
            <a:r>
              <a:rPr lang="en-GB" alt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stars form, live and die?</a:t>
            </a:r>
          </a:p>
          <a:p>
            <a:pPr marL="285750" indent="-285750">
              <a:lnSpc>
                <a:spcPct val="130000"/>
              </a:lnSpc>
              <a:buClr>
                <a:srgbClr val="800000"/>
              </a:buClr>
              <a:buFont typeface="Wingdings" panose="05000000000000000000" pitchFamily="2" charset="2"/>
              <a:buChar char="Ø"/>
            </a:pPr>
            <a:r>
              <a:rPr lang="en-GB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they made of and what makes them shine?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3123023" y="1811850"/>
            <a:ext cx="21013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average 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kinetic energy:</a:t>
            </a: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119016" y="980728"/>
            <a:ext cx="385721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~ </a:t>
            </a:r>
            <a:r>
              <a:rPr lang="en-GB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15·10</a:t>
            </a:r>
            <a:r>
              <a:rPr lang="en-GB" altLang="de-DE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GB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  </a:t>
            </a:r>
            <a:r>
              <a:rPr lang="en-GB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(our 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</a:t>
            </a:r>
            <a:r>
              <a:rPr lang="en-GB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  </a:t>
            </a:r>
            <a:r>
              <a:rPr lang="en-GB" alt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 </a:t>
            </a:r>
            <a:r>
              <a:rPr lang="en-GB" altLang="de-DE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kT</a:t>
            </a:r>
            <a:r>
              <a:rPr lang="en-GB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~ 1 </a:t>
            </a:r>
            <a:r>
              <a:rPr lang="en-GB" altLang="de-DE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keV</a:t>
            </a:r>
            <a:r>
              <a:rPr lang="en-GB" altLang="de-DE" sz="16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 ~ 10</a:t>
            </a:r>
            <a:r>
              <a:rPr lang="en-GB" altLang="de-DE" sz="16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10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K   </a:t>
            </a:r>
            <a:r>
              <a:rPr lang="en-GB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(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Big Bang</a:t>
            </a:r>
            <a:r>
              <a:rPr lang="en-GB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    </a:t>
            </a:r>
            <a:r>
              <a:rPr lang="en-GB" altLang="de-DE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kT</a:t>
            </a:r>
            <a:r>
              <a:rPr lang="en-GB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~ 2 MeV </a:t>
            </a:r>
          </a:p>
        </p:txBody>
      </p:sp>
      <p:sp>
        <p:nvSpPr>
          <p:cNvPr id="30" name="AutoShape 6"/>
          <p:cNvSpPr>
            <a:spLocks noChangeArrowheads="1"/>
          </p:cNvSpPr>
          <p:nvPr/>
        </p:nvSpPr>
        <p:spPr bwMode="auto">
          <a:xfrm>
            <a:off x="3220883" y="2187079"/>
            <a:ext cx="2196000" cy="36000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GB" altLang="de-DE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en-GB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GB" alt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8.6·10</a:t>
            </a:r>
            <a:r>
              <a:rPr lang="en-GB" altLang="de-DE" sz="16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en-GB" alt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T[K]  </a:t>
            </a:r>
            <a:r>
              <a:rPr lang="en-GB" altLang="de-DE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en-US" altLang="de-DE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416883" y="980728"/>
            <a:ext cx="1437942" cy="73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038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cosmic clocks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55576" y="764704"/>
            <a:ext cx="784887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 a long-lived radioactive mother/daughter </a:t>
            </a:r>
            <a:r>
              <a:rPr lang="de-DE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couple</a:t>
            </a:r>
          </a:p>
          <a:p>
            <a:endParaRPr lang="de-DE" alt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altLang="de-DE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determine</a:t>
            </a:r>
            <a:r>
              <a:rPr lang="de-DE" altLang="de-DE" sz="2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N(m), N(d) </a:t>
            </a:r>
            <a:r>
              <a:rPr lang="de-DE" altLang="de-DE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time </a:t>
            </a:r>
            <a:r>
              <a:rPr lang="de-DE" altLang="de-DE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endParaRPr lang="de-DE" altLang="de-DE" sz="2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N(m) (t) = N(m) (t</a:t>
            </a:r>
            <a:r>
              <a:rPr lang="de-DE" altLang="de-DE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de-DE" alt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</a:t>
            </a:r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[-</a:t>
            </a:r>
            <a:r>
              <a:rPr lang="el-GR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(t-t</a:t>
            </a:r>
            <a:r>
              <a:rPr lang="de-DE" altLang="de-DE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</a:p>
          <a:p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N(d) (t)  = N(m) (t</a:t>
            </a:r>
            <a:r>
              <a:rPr lang="de-DE" altLang="de-DE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[1 – </a:t>
            </a:r>
            <a:r>
              <a:rPr lang="de-DE" alt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</a:t>
            </a:r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[-</a:t>
            </a:r>
            <a:r>
              <a:rPr lang="el-GR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(t-t</a:t>
            </a:r>
            <a:r>
              <a:rPr lang="de-DE" altLang="de-DE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de-DE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  <a:endParaRPr lang="de-DE" alt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alt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de-DE" altLang="de-DE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[N(d)/N(m)] (t) = </a:t>
            </a:r>
            <a:r>
              <a:rPr lang="de-DE" altLang="de-DE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</a:t>
            </a:r>
            <a:r>
              <a:rPr lang="de-DE" altLang="de-DE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 </a:t>
            </a:r>
            <a:r>
              <a:rPr lang="el-GR" altLang="de-DE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de-DE" altLang="de-DE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(t-t</a:t>
            </a:r>
            <a:r>
              <a:rPr lang="de-DE" altLang="de-DE" sz="2000" b="1" baseline="-25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de-DE" altLang="de-DE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)] – 1</a:t>
            </a:r>
          </a:p>
          <a:p>
            <a:endParaRPr lang="de-DE" altLang="de-DE" sz="2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one has to measure 'only'</a:t>
            </a:r>
          </a:p>
          <a:p>
            <a:endParaRPr lang="de-DE" alt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de-DE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relative amount</a:t>
            </a:r>
            <a:r>
              <a:rPr lang="en-US" altLang="de-DE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t </a:t>
            </a: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altLang="de-DE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probability </a:t>
            </a:r>
            <a:r>
              <a:rPr lang="el-GR" altLang="de-DE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de-DE" altLang="de-DE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mother</a:t>
            </a:r>
          </a:p>
          <a:p>
            <a:endParaRPr lang="de-DE" altLang="de-D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alt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          </a:t>
            </a:r>
            <a:r>
              <a:rPr lang="en-US" altLang="de-DE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eon clocks </a:t>
            </a:r>
          </a:p>
          <a:p>
            <a:r>
              <a:rPr lang="en-US" altLang="de-DE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independent on stellar/galactic</a:t>
            </a:r>
          </a:p>
          <a:p>
            <a:r>
              <a:rPr lang="en-US" altLang="de-DE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evolution models !??</a:t>
            </a:r>
            <a:r>
              <a:rPr lang="en-US" altLang="de-DE" sz="2000" dirty="0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de-DE" sz="2000" dirty="0">
              <a:solidFill>
                <a:srgbClr val="FF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60000" y="6282000"/>
            <a:ext cx="26324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F. Bosch et al., Phys. </a:t>
            </a:r>
            <a:r>
              <a:rPr lang="de-DE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77 (1996),5190</a:t>
            </a:r>
            <a:endParaRPr lang="de-DE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080000" y="2071881"/>
                <a:ext cx="359059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2071881"/>
                <a:ext cx="3590598" cy="276999"/>
              </a:xfrm>
              <a:prstGeom prst="rect">
                <a:avLst/>
              </a:prstGeom>
              <a:blipFill>
                <a:blip r:embed="rId2"/>
                <a:stretch>
                  <a:fillRect l="-1019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1008000" y="2376000"/>
                <a:ext cx="422628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000" y="2376000"/>
                <a:ext cx="4226285" cy="276999"/>
              </a:xfrm>
              <a:prstGeom prst="rect">
                <a:avLst/>
              </a:prstGeom>
              <a:blipFill>
                <a:blip r:embed="rId3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1187624" y="2833872"/>
                <a:ext cx="3511794" cy="5843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−1           </m:t>
                      </m:r>
                    </m:oMath>
                  </m:oMathPara>
                </a14:m>
                <a:endParaRPr lang="de-D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833872"/>
                <a:ext cx="3511794" cy="5843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385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´best-suited´ eon clock: </a:t>
            </a:r>
            <a:r>
              <a:rPr lang="en-US" baseline="30000" dirty="0" smtClean="0"/>
              <a:t>187</a:t>
            </a:r>
            <a:r>
              <a:rPr lang="en-US" dirty="0" smtClean="0"/>
              <a:t>Re/</a:t>
            </a:r>
            <a:r>
              <a:rPr lang="en-US" baseline="30000" dirty="0" smtClean="0"/>
              <a:t>187</a:t>
            </a:r>
            <a:r>
              <a:rPr lang="en-US" dirty="0" smtClean="0"/>
              <a:t>Os</a:t>
            </a:r>
            <a:endParaRPr lang="en-US" dirty="0"/>
          </a:p>
        </p:txBody>
      </p:sp>
      <p:pic>
        <p:nvPicPr>
          <p:cNvPr id="4" name="Picture 2" descr="Astro_NuklidI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9213" y="2414563"/>
            <a:ext cx="6350" cy="6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07950" y="620688"/>
            <a:ext cx="4535488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altLang="de-DE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&gt;     </a:t>
            </a:r>
            <a:r>
              <a:rPr lang="el-GR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altLang="de-DE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</a:t>
            </a:r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Re)  x    R (</a:t>
            </a:r>
            <a:r>
              <a:rPr lang="de-DE" altLang="de-DE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</a:t>
            </a:r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Os/</a:t>
            </a:r>
            <a:r>
              <a:rPr lang="de-DE" altLang="de-DE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</a:t>
            </a:r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Re)</a:t>
            </a:r>
            <a:r>
              <a:rPr lang="de-DE" altLang="de-DE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  <a:p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de-DE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61.3 </a:t>
            </a:r>
            <a:r>
              <a:rPr lang="de-DE" alt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de-DE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de-DE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0.137</a:t>
            </a:r>
          </a:p>
          <a:p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de-DE" altLang="de-DE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de-DE" altLang="de-DE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8.4 </a:t>
            </a:r>
            <a:r>
              <a:rPr lang="de-DE" altLang="de-DE" sz="2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de-DE" altLang="de-DE" sz="2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de-DE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but...</a:t>
            </a:r>
            <a:endParaRPr lang="de-DE" altLang="de-DE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altLang="de-DE" sz="1000" b="1" dirty="0"/>
          </a:p>
          <a:p>
            <a:pPr algn="ctr"/>
            <a:r>
              <a:rPr lang="en-US" altLang="de-DE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bare and H-like </a:t>
            </a:r>
            <a:r>
              <a:rPr lang="en-US" altLang="de-DE" sz="2000" baseline="30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</a:t>
            </a:r>
            <a:r>
              <a:rPr lang="en-US" altLang="de-DE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 undergoes</a:t>
            </a:r>
          </a:p>
          <a:p>
            <a:pPr algn="ctr"/>
            <a:r>
              <a:rPr lang="el-GR" altLang="de-DE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altLang="de-DE" sz="2000" baseline="-25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de-DE" altLang="de-DE" sz="2000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de-DE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to the first excited state</a:t>
            </a:r>
          </a:p>
          <a:p>
            <a:pPr algn="ctr"/>
            <a:r>
              <a:rPr lang="en-US" altLang="de-DE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de-DE" sz="2000" baseline="30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</a:t>
            </a:r>
            <a:r>
              <a:rPr lang="en-US" altLang="de-DE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</a:p>
          <a:p>
            <a:endParaRPr lang="de-DE" altLang="de-DE" sz="1000" b="1" dirty="0">
              <a:solidFill>
                <a:srgbClr val="FF3300"/>
              </a:solidFill>
              <a:cs typeface="Arial" panose="020B0604020202020204" pitchFamily="34" charset="0"/>
            </a:endParaRPr>
          </a:p>
          <a:p>
            <a:r>
              <a:rPr lang="de-DE" altLang="de-DE" sz="2000" dirty="0">
                <a:cs typeface="Arial" panose="020B0604020202020204" pitchFamily="34" charset="0"/>
              </a:rPr>
              <a:t>    </a:t>
            </a: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matrix element </a:t>
            </a:r>
            <a:r>
              <a:rPr lang="en-US" alt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known</a:t>
            </a:r>
          </a:p>
          <a:p>
            <a:endParaRPr lang="en-US" altLang="de-DE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measurement of </a:t>
            </a:r>
            <a:r>
              <a:rPr lang="en-US" altLang="de-DE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 </a:t>
            </a:r>
            <a:r>
              <a:rPr lang="el-GR" altLang="de-DE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de-DE" altLang="de-DE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</a:p>
          <a:p>
            <a:r>
              <a:rPr lang="en-US" altLang="de-DE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bare </a:t>
            </a:r>
            <a:r>
              <a:rPr lang="en-US" altLang="de-DE" sz="2000" baseline="30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</a:t>
            </a:r>
            <a:r>
              <a:rPr lang="en-US" altLang="de-DE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 </a:t>
            </a:r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the ESR gives</a:t>
            </a:r>
          </a:p>
          <a:p>
            <a:endParaRPr lang="de-DE" altLang="de-DE" sz="1000" dirty="0">
              <a:cs typeface="Arial" panose="020B0604020202020204" pitchFamily="34" charset="0"/>
            </a:endParaRPr>
          </a:p>
          <a:p>
            <a:r>
              <a:rPr lang="de-DE" alt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l-GR" alt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de-DE" alt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de-DE" sz="2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de-DE" altLang="de-DE" sz="2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altLang="de-DE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bare </a:t>
            </a:r>
            <a:r>
              <a:rPr lang="de-DE" altLang="de-DE" sz="2000" b="1" baseline="30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</a:t>
            </a:r>
            <a:r>
              <a:rPr lang="de-DE" altLang="de-DE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Re) = (48 </a:t>
            </a:r>
            <a:r>
              <a:rPr lang="de-DE" altLang="de-DE" sz="2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 3</a:t>
            </a:r>
            <a:r>
              <a:rPr lang="de-DE" altLang="de-DE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</a:t>
            </a:r>
          </a:p>
          <a:p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instead of (</a:t>
            </a:r>
            <a:r>
              <a:rPr lang="en-US" altLang="de-DE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± </a:t>
            </a:r>
            <a:r>
              <a:rPr lang="en-US" altLang="de-DE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e-DE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de-DE" altLang="de-DE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el-GR" altLang="de-DE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altLang="de-DE" sz="2000" dirty="0">
              <a:cs typeface="Arial" panose="020B0604020202020204" pitchFamily="34" charset="0"/>
            </a:endParaRPr>
          </a:p>
          <a:p>
            <a:r>
              <a:rPr lang="de-DE" altLang="de-DE" sz="2000" dirty="0">
                <a:cs typeface="Arial" panose="020B0604020202020204" pitchFamily="34" charset="0"/>
              </a:rPr>
              <a:t> </a:t>
            </a:r>
            <a:endParaRPr lang="el-GR" altLang="de-DE" sz="2000" dirty="0">
              <a:cs typeface="Arial" panose="020B0604020202020204" pitchFamily="34" charset="0"/>
            </a:endParaRP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755984"/>
            <a:ext cx="4580222" cy="508542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16200000">
            <a:off x="4836728" y="2477866"/>
            <a:ext cx="694101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453.9 </a:t>
            </a:r>
            <a:r>
              <a:rPr lang="de-DE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de-DE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 rot="16200000">
            <a:off x="8501441" y="2477866"/>
            <a:ext cx="694101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469.2 </a:t>
            </a:r>
            <a:r>
              <a:rPr lang="de-DE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de-DE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5292824" y="1907983"/>
            <a:ext cx="1152000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de-DE" altLang="de-DE" sz="1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altLang="de-DE" sz="1800" b="1" baseline="-25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½ </a:t>
            </a:r>
            <a:r>
              <a:rPr lang="de-DE" altLang="de-DE" sz="1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de-DE" altLang="de-DE" sz="1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33±2 </a:t>
            </a:r>
            <a:r>
              <a:rPr lang="de-DE" altLang="de-DE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de-DE" altLang="de-DE" sz="1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5292000" y="4653136"/>
            <a:ext cx="1368000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de-DE" altLang="de-DE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altLang="de-DE" sz="18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½ </a:t>
            </a:r>
            <a:r>
              <a:rPr lang="de-DE" altLang="de-DE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de-DE" altLang="de-DE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de-DE" altLang="de-DE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±1 </a:t>
            </a:r>
            <a:r>
              <a:rPr lang="de-DE" altLang="de-DE" sz="1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de-DE" altLang="de-DE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 rot="16200000">
            <a:off x="8276473" y="1530635"/>
            <a:ext cx="471283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85.8 </a:t>
            </a:r>
            <a:r>
              <a:rPr lang="de-DE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de-DE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 rot="16200000">
            <a:off x="7859814" y="1283442"/>
            <a:ext cx="471283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21.9 </a:t>
            </a:r>
            <a:r>
              <a:rPr lang="de-DE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de-DE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5040000" y="755984"/>
            <a:ext cx="3924000" cy="35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6000" y="5940569"/>
            <a:ext cx="6081088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Re/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cosmic clock is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strongly affected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the </a:t>
            </a:r>
            <a:r>
              <a:rPr lang="en-US" sz="1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atomic charge state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cosmic clocks are </a:t>
            </a:r>
            <a:r>
              <a:rPr lang="en-US" sz="1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independent on stellar evolution models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444824" y="5996094"/>
            <a:ext cx="1456874" cy="369332"/>
          </a:xfrm>
          <a:prstGeom prst="rect">
            <a:avLst/>
          </a:prstGeom>
          <a:noFill/>
          <a:ln w="31750" cmpd="dbl"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→T</a:t>
            </a:r>
            <a:r>
              <a:rPr lang="de-DE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11 </a:t>
            </a:r>
            <a:r>
              <a:rPr lang="de-DE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87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B)</a:t>
            </a:r>
            <a:r>
              <a:rPr lang="en-US" dirty="0" smtClean="0"/>
              <a:t> The stellar nucleosynthesis</a:t>
            </a:r>
            <a:endParaRPr lang="en-US" dirty="0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32000" y="5040000"/>
            <a:ext cx="4143375" cy="1255728"/>
          </a:xfrm>
          <a:prstGeom prst="rect">
            <a:avLst/>
          </a:prstGeom>
          <a:ln>
            <a:prstDash val="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kumimoji="1"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s-process</a:t>
            </a:r>
            <a:r>
              <a:rPr kumimoji="1"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(slow process)</a:t>
            </a:r>
            <a:r>
              <a:rPr kumimoji="1"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1"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lvl="1" indent="-190500" algn="just">
              <a:spcBef>
                <a:spcPct val="20000"/>
              </a:spcBef>
              <a:buFontTx/>
              <a:buChar char="•"/>
              <a:defRPr/>
            </a:pPr>
            <a:r>
              <a:rPr kumimoji="1"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Capture times</a:t>
            </a:r>
            <a:r>
              <a:rPr kumimoji="1"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relative to decay time</a:t>
            </a:r>
          </a:p>
          <a:p>
            <a:pPr marL="381000" lvl="1" indent="-190500" algn="just">
              <a:spcBef>
                <a:spcPct val="20000"/>
              </a:spcBef>
              <a:buFontTx/>
              <a:buChar char="•"/>
              <a:defRPr/>
            </a:pPr>
            <a:r>
              <a:rPr kumimoji="1"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Involves mostly </a:t>
            </a:r>
            <a:r>
              <a:rPr kumimoji="1"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 isotopes</a:t>
            </a:r>
          </a:p>
          <a:p>
            <a:pPr marL="381000" lvl="1" indent="-190500" algn="just">
              <a:spcBef>
                <a:spcPct val="20000"/>
              </a:spcBef>
              <a:buFontTx/>
              <a:buChar char="•"/>
              <a:defRPr/>
            </a:pPr>
            <a:r>
              <a:rPr kumimoji="1" lang="en-US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sz="1600" b="1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kumimoji="1" lang="en-US" sz="16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1" lang="en-US" sz="16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-12</a:t>
            </a:r>
            <a:r>
              <a:rPr kumimoji="1"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n/cm</a:t>
            </a:r>
            <a:r>
              <a:rPr kumimoji="1" lang="en-US" sz="16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1"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kumimoji="1"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 – 90 </a:t>
            </a:r>
            <a:r>
              <a:rPr kumimoji="1" lang="en-US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kumimoji="1" lang="en-US" sz="16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4680000" y="5040000"/>
            <a:ext cx="4286250" cy="1255728"/>
          </a:xfrm>
          <a:prstGeom prst="rect">
            <a:avLst/>
          </a:prstGeom>
          <a:ln>
            <a:prstDash val="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kumimoji="1"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r-process</a:t>
            </a:r>
            <a:r>
              <a:rPr kumimoji="1"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(rapid process):</a:t>
            </a:r>
          </a:p>
          <a:p>
            <a:pPr lvl="1" indent="-266700" algn="just">
              <a:spcBef>
                <a:spcPct val="20000"/>
              </a:spcBef>
              <a:buFontTx/>
              <a:buChar char="•"/>
              <a:defRPr/>
            </a:pPr>
            <a:r>
              <a:rPr kumimoji="1"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Capture times</a:t>
            </a:r>
            <a:r>
              <a:rPr kumimoji="1"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relative to decay times</a:t>
            </a:r>
          </a:p>
          <a:p>
            <a:pPr lvl="1" indent="-266700" algn="just">
              <a:spcBef>
                <a:spcPct val="20000"/>
              </a:spcBef>
              <a:buFontTx/>
              <a:buChar char="•"/>
              <a:defRPr/>
            </a:pPr>
            <a:r>
              <a:rPr kumimoji="1"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Produces </a:t>
            </a:r>
            <a:r>
              <a:rPr kumimoji="1"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unstable isotopes</a:t>
            </a:r>
            <a:r>
              <a:rPr kumimoji="1"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(neutron-rich)</a:t>
            </a:r>
          </a:p>
          <a:p>
            <a:pPr lvl="1" indent="-266700" algn="just">
              <a:spcBef>
                <a:spcPct val="20000"/>
              </a:spcBef>
              <a:buFontTx/>
              <a:buChar char="•"/>
              <a:defRPr/>
            </a:pPr>
            <a:r>
              <a:rPr kumimoji="1" lang="en-US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sz="1600" b="1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kumimoji="1" lang="en-US" sz="16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20-30</a:t>
            </a:r>
            <a:r>
              <a:rPr kumimoji="1"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n/cm</a:t>
            </a:r>
            <a:r>
              <a:rPr kumimoji="1" lang="en-US" sz="16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1" lang="en-US" sz="1600" b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uppo 15"/>
          <p:cNvGrpSpPr/>
          <p:nvPr/>
        </p:nvGrpSpPr>
        <p:grpSpPr>
          <a:xfrm>
            <a:off x="714348" y="703660"/>
            <a:ext cx="6215106" cy="4180959"/>
            <a:chOff x="714348" y="214290"/>
            <a:chExt cx="6215106" cy="418095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4348" y="214290"/>
              <a:ext cx="6167452" cy="418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uppo 14"/>
            <p:cNvGrpSpPr/>
            <p:nvPr/>
          </p:nvGrpSpPr>
          <p:grpSpPr>
            <a:xfrm>
              <a:off x="1785918" y="285728"/>
              <a:ext cx="5143536" cy="3214710"/>
              <a:chOff x="1785918" y="285728"/>
              <a:chExt cx="5143536" cy="3214710"/>
            </a:xfrm>
          </p:grpSpPr>
          <p:sp>
            <p:nvSpPr>
              <p:cNvPr id="16" name="Ovale 5"/>
              <p:cNvSpPr/>
              <p:nvPr/>
            </p:nvSpPr>
            <p:spPr>
              <a:xfrm rot="19692899">
                <a:off x="3100882" y="1605131"/>
                <a:ext cx="1615568" cy="430534"/>
              </a:xfrm>
              <a:prstGeom prst="ellipse">
                <a:avLst/>
              </a:prstGeom>
              <a:solidFill>
                <a:srgbClr val="FFDE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s-process </a:t>
                </a:r>
                <a:r>
                  <a:rPr lang="en-US" sz="1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(Red Giants)</a:t>
                </a:r>
                <a:endParaRPr 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Rettangolo 6"/>
              <p:cNvSpPr/>
              <p:nvPr/>
            </p:nvSpPr>
            <p:spPr>
              <a:xfrm>
                <a:off x="1785918" y="285728"/>
                <a:ext cx="4572032" cy="2143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Rettangolo 7"/>
              <p:cNvSpPr/>
              <p:nvPr/>
            </p:nvSpPr>
            <p:spPr>
              <a:xfrm>
                <a:off x="5214942" y="2857496"/>
                <a:ext cx="1714512" cy="6429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Rettangolo 8"/>
              <p:cNvSpPr/>
              <p:nvPr/>
            </p:nvSpPr>
            <p:spPr>
              <a:xfrm rot="19782956">
                <a:off x="4893138" y="1851868"/>
                <a:ext cx="1458341" cy="3012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0" name="Connettore 2 10"/>
              <p:cNvCxnSpPr/>
              <p:nvPr/>
            </p:nvCxnSpPr>
            <p:spPr>
              <a:xfrm rot="16200000" flipV="1">
                <a:off x="4221188" y="2792436"/>
                <a:ext cx="483653" cy="503723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2 11"/>
              <p:cNvCxnSpPr/>
              <p:nvPr/>
            </p:nvCxnSpPr>
            <p:spPr>
              <a:xfrm rot="16200000" flipV="1">
                <a:off x="4721254" y="2418833"/>
                <a:ext cx="483653" cy="503723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2 12"/>
              <p:cNvCxnSpPr/>
              <p:nvPr/>
            </p:nvCxnSpPr>
            <p:spPr>
              <a:xfrm rot="16200000" flipV="1">
                <a:off x="5221320" y="2061644"/>
                <a:ext cx="483653" cy="503723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2 13"/>
              <p:cNvCxnSpPr/>
              <p:nvPr/>
            </p:nvCxnSpPr>
            <p:spPr>
              <a:xfrm rot="16200000" flipV="1">
                <a:off x="5721386" y="1792304"/>
                <a:ext cx="483653" cy="503723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e 4"/>
              <p:cNvSpPr/>
              <p:nvPr/>
            </p:nvSpPr>
            <p:spPr>
              <a:xfrm rot="19428228">
                <a:off x="4447220" y="2584287"/>
                <a:ext cx="2164991" cy="572261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1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r-process</a:t>
                </a:r>
                <a:r>
                  <a:rPr lang="en-US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(Supernovae)</a:t>
                </a:r>
                <a:endParaRPr 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5" name="CasellaDiTesto 16"/>
          <p:cNvSpPr txBox="1"/>
          <p:nvPr/>
        </p:nvSpPr>
        <p:spPr>
          <a:xfrm>
            <a:off x="5857884" y="2098537"/>
            <a:ext cx="2628989" cy="369332"/>
          </a:xfrm>
          <a:prstGeom prst="rect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radioactive beam facilities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ttangolo 24"/>
          <p:cNvSpPr/>
          <p:nvPr/>
        </p:nvSpPr>
        <p:spPr>
          <a:xfrm>
            <a:off x="1714480" y="1384157"/>
            <a:ext cx="1643074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3"/>
          <p:cNvSpPr txBox="1"/>
          <p:nvPr/>
        </p:nvSpPr>
        <p:spPr>
          <a:xfrm>
            <a:off x="2071670" y="1669909"/>
            <a:ext cx="164288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beams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65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 bldLvl="2" animBg="1" autoUpdateAnimBg="0"/>
      <p:bldP spid="12" grpId="0" build="allAtOnce" bldLvl="2" animBg="1" autoUpdateAnimBg="0"/>
      <p:bldP spid="25" grpId="0" animBg="1"/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Neutron-capture processes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54407"/>
            <a:ext cx="4732020" cy="366522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860000" y="900000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heavy elements are made by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4860000" y="1260000"/>
                <a:ext cx="1938351" cy="413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slow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den>
                        </m:f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&lt;1</m:t>
                        </m:r>
                      </m:e>
                    </m:d>
                  </m:oMath>
                </a14:m>
                <a:endParaRPr lang="en-US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00" y="1260000"/>
                <a:ext cx="1938351" cy="413831"/>
              </a:xfrm>
              <a:prstGeom prst="rect">
                <a:avLst/>
              </a:prstGeom>
              <a:blipFill>
                <a:blip r:embed="rId3"/>
                <a:stretch>
                  <a:fillRect l="-2516" t="-98529" b="-1529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4860000" y="1980000"/>
                <a:ext cx="1792157" cy="413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fast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den>
                        </m:f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&gt;1</m:t>
                        </m:r>
                      </m:e>
                    </m:d>
                  </m:oMath>
                </a14:m>
                <a:endParaRPr lang="en-US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00" y="1980000"/>
                <a:ext cx="1792157" cy="413831"/>
              </a:xfrm>
              <a:prstGeom prst="rect">
                <a:avLst/>
              </a:prstGeom>
              <a:blipFill>
                <a:blip r:embed="rId4"/>
                <a:stretch>
                  <a:fillRect l="-2721" t="-98529" b="-1529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4860000" y="23400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capture events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9552" y="4500000"/>
            <a:ext cx="434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Sequences of (n,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reactions and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2820495" y="4968000"/>
                <a:ext cx="35030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495" y="4968000"/>
                <a:ext cx="3503010" cy="276999"/>
              </a:xfrm>
              <a:prstGeom prst="rect">
                <a:avLst/>
              </a:prstGeom>
              <a:blipFill>
                <a:blip r:embed="rId5"/>
                <a:stretch>
                  <a:fillRect l="-1220" r="-1045" b="-222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2797521" y="5328000"/>
                <a:ext cx="37538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de-DE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  <m: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+1,</m:t>
                          </m:r>
                          <m: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de-DE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521" y="5328000"/>
                <a:ext cx="3753848" cy="276999"/>
              </a:xfrm>
              <a:prstGeom prst="rect">
                <a:avLst/>
              </a:prstGeom>
              <a:blipFill>
                <a:blip r:embed="rId6"/>
                <a:stretch>
                  <a:fillRect l="-325" r="-5195"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/>
          <p:cNvSpPr txBox="1"/>
          <p:nvPr/>
        </p:nvSpPr>
        <p:spPr>
          <a:xfrm>
            <a:off x="4860000" y="16200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40000" y="5688000"/>
            <a:ext cx="4711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Closed neutron-shells give rise to the peaks at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at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Pt, Au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4860000" y="3420000"/>
                <a:ext cx="2802690" cy="385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𝑙𝑖𝑓𝑒𝑡𝑖𝑚𝑒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𝑎𝑔𝑎𝑖𝑛𝑠𝑡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𝑛𝑒𝑢𝑡𝑟𝑜𝑛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𝑐𝑎𝑝𝑡𝑢𝑟𝑒</m:t>
                      </m:r>
                    </m:oMath>
                  </m:oMathPara>
                </a14:m>
                <a:endParaRPr lang="de-DE" sz="1200" dirty="0" smtClean="0"/>
              </a:p>
              <a:p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de-DE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de-DE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𝑙𝑖𝑓𝑒𝑡𝑖𝑚𝑒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𝑎𝑔𝑎𝑖𝑛𝑠𝑡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𝑑𝑒𝑐𝑎𝑦</m:t>
                    </m:r>
                  </m:oMath>
                </a14:m>
                <a:r>
                  <a:rPr lang="de-DE" sz="1200" dirty="0" smtClean="0"/>
                  <a:t> </a:t>
                </a:r>
                <a:endParaRPr lang="de-DE" sz="12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00" y="3420000"/>
                <a:ext cx="2802690" cy="385811"/>
              </a:xfrm>
              <a:prstGeom prst="rect">
                <a:avLst/>
              </a:prstGeom>
              <a:blipFill>
                <a:blip r:embed="rId7"/>
                <a:stretch>
                  <a:fillRect l="-217" t="-1587" b="-142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773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Classical approach of the r-process </a:t>
            </a:r>
            <a:r>
              <a:rPr lang="en-US" sz="1800" dirty="0" smtClean="0">
                <a:solidFill>
                  <a:schemeClr val="tx1"/>
                </a:solidFill>
              </a:rPr>
              <a:t>(n,</a:t>
            </a:r>
            <a:r>
              <a:rPr lang="el-GR" sz="1800" dirty="0" smtClean="0">
                <a:solidFill>
                  <a:schemeClr val="tx1"/>
                </a:solidFill>
              </a:rPr>
              <a:t>γ</a:t>
            </a:r>
            <a:r>
              <a:rPr lang="de-DE" sz="1800" dirty="0" smtClean="0">
                <a:solidFill>
                  <a:schemeClr val="tx1"/>
                </a:solidFill>
              </a:rPr>
              <a:t>) </a:t>
            </a:r>
            <a:r>
              <a:rPr lang="en-US" sz="1800" dirty="0" smtClean="0">
                <a:solidFill>
                  <a:schemeClr val="tx1"/>
                </a:solidFill>
              </a:rPr>
              <a:t>and</a:t>
            </a:r>
            <a:r>
              <a:rPr lang="de-DE" sz="1800" dirty="0" smtClean="0">
                <a:solidFill>
                  <a:schemeClr val="tx1"/>
                </a:solidFill>
              </a:rPr>
              <a:t> (</a:t>
            </a:r>
            <a:r>
              <a:rPr lang="el-GR" sz="1800" dirty="0" smtClean="0">
                <a:solidFill>
                  <a:schemeClr val="tx1"/>
                </a:solidFill>
              </a:rPr>
              <a:t>γ</a:t>
            </a:r>
            <a:r>
              <a:rPr lang="de-DE" sz="1800" dirty="0" smtClean="0">
                <a:solidFill>
                  <a:schemeClr val="tx1"/>
                </a:solidFill>
              </a:rPr>
              <a:t>,n</a:t>
            </a:r>
            <a:r>
              <a:rPr lang="de-DE" sz="1800" smtClean="0">
                <a:solidFill>
                  <a:schemeClr val="tx1"/>
                </a:solidFill>
              </a:rPr>
              <a:t>) </a:t>
            </a:r>
            <a:r>
              <a:rPr lang="en-US" sz="1800" dirty="0" smtClean="0">
                <a:solidFill>
                  <a:schemeClr val="tx1"/>
                </a:solidFill>
              </a:rPr>
              <a:t>equilibrium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9" name="Rectangle 39"/>
          <p:cNvSpPr>
            <a:spLocks noChangeArrowheads="1"/>
          </p:cNvSpPr>
          <p:nvPr/>
        </p:nvSpPr>
        <p:spPr bwMode="auto">
          <a:xfrm>
            <a:off x="360000" y="1268760"/>
            <a:ext cx="838883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assume </a:t>
            </a:r>
          </a:p>
          <a:p>
            <a:pPr eaLnBrk="0" hangingPunct="0"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de-DE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</a:t>
            </a:r>
            <a:r>
              <a:rPr lang="el-GR" altLang="de-DE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↔</a:t>
            </a:r>
            <a:r>
              <a:rPr lang="en-GB" altLang="de-DE" u="sng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GB" altLang="de-DE" u="sng" dirty="0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de-DE" u="sng" dirty="0" err="1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u="sng" dirty="0" err="1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,n</a:t>
            </a:r>
            <a:r>
              <a:rPr lang="en-GB" altLang="de-DE" u="sng" dirty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equilibrium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within isotopic chain, and </a:t>
            </a:r>
          </a:p>
          <a:p>
            <a:pPr eaLnBrk="0" hangingPunct="0">
              <a:buFont typeface="Wingdings" panose="05000000000000000000" pitchFamily="2" charset="2"/>
              <a:buChar char="Ø"/>
            </a:pPr>
            <a:r>
              <a:rPr lang="en-GB" altLang="de-DE" dirty="0">
                <a:solidFill>
                  <a:srgbClr val="336699"/>
                </a:solidFill>
                <a:latin typeface="Symbol" panose="05050102010706020507" pitchFamily="18" charset="2"/>
              </a:rPr>
              <a:t> </a:t>
            </a:r>
            <a:r>
              <a:rPr lang="en-GB" altLang="de-DE" u="sng" dirty="0">
                <a:solidFill>
                  <a:srgbClr val="0000CC"/>
                </a:solidFill>
                <a:latin typeface="Symbol" panose="05050102010706020507" pitchFamily="18" charset="2"/>
              </a:rPr>
              <a:t>b</a:t>
            </a:r>
            <a:r>
              <a:rPr lang="en-GB" altLang="de-DE" u="sng" dirty="0">
                <a:solidFill>
                  <a:srgbClr val="0000CC"/>
                </a:solidFill>
              </a:rPr>
              <a:t>-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 equilibrium</a:t>
            </a:r>
            <a:r>
              <a:rPr lang="en-GB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hangingPunct="0"/>
            <a:r>
              <a:rPr lang="en-GB" altLang="de-DE" dirty="0">
                <a:latin typeface="Symbol" panose="05050102010706020507" pitchFamily="18" charset="2"/>
              </a:rPr>
              <a:t>    b</a:t>
            </a:r>
            <a:r>
              <a:rPr lang="en-GB" altLang="de-DE" dirty="0"/>
              <a:t>-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of nuclei from each Z-chain to (Z+1) is equal to the flow from (Z+1) to (Z+2)</a:t>
            </a:r>
          </a:p>
        </p:txBody>
      </p:sp>
      <p:sp>
        <p:nvSpPr>
          <p:cNvPr id="20" name="Text Box 41"/>
          <p:cNvSpPr txBox="1">
            <a:spLocks noChangeArrowheads="1"/>
          </p:cNvSpPr>
          <p:nvPr/>
        </p:nvSpPr>
        <p:spPr bwMode="auto">
          <a:xfrm>
            <a:off x="540000" y="720000"/>
            <a:ext cx="2813591" cy="369332"/>
          </a:xfrm>
          <a:prstGeom prst="rect">
            <a:avLst/>
          </a:prstGeom>
          <a:solidFill>
            <a:schemeClr val="accent2">
              <a:alpha val="14999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waiting point approximation</a:t>
            </a:r>
          </a:p>
        </p:txBody>
      </p:sp>
      <p:sp>
        <p:nvSpPr>
          <p:cNvPr id="21" name="Text Box 69"/>
          <p:cNvSpPr txBox="1">
            <a:spLocks noChangeArrowheads="1"/>
          </p:cNvSpPr>
          <p:nvPr/>
        </p:nvSpPr>
        <p:spPr bwMode="auto">
          <a:xfrm>
            <a:off x="360000" y="5301208"/>
            <a:ext cx="80778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nucleus with maximum abundance in each isotopic chain must wait for the longer</a:t>
            </a:r>
          </a:p>
          <a:p>
            <a:r>
              <a:rPr lang="en-GB" altLang="de-DE" dirty="0">
                <a:latin typeface="Symbol" panose="05050102010706020507" pitchFamily="18" charset="2"/>
              </a:rPr>
              <a:t>b</a:t>
            </a:r>
            <a:r>
              <a:rPr lang="en-GB" altLang="de-DE" dirty="0"/>
              <a:t>-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time scales</a:t>
            </a:r>
          </a:p>
        </p:txBody>
      </p:sp>
      <p:grpSp>
        <p:nvGrpSpPr>
          <p:cNvPr id="22" name="Group 84"/>
          <p:cNvGrpSpPr>
            <a:grpSpLocks/>
          </p:cNvGrpSpPr>
          <p:nvPr/>
        </p:nvGrpSpPr>
        <p:grpSpPr bwMode="auto">
          <a:xfrm>
            <a:off x="1835150" y="2635324"/>
            <a:ext cx="5400675" cy="2597150"/>
            <a:chOff x="1156" y="1538"/>
            <a:chExt cx="3402" cy="1636"/>
          </a:xfrm>
        </p:grpSpPr>
        <p:grpSp>
          <p:nvGrpSpPr>
            <p:cNvPr id="23" name="Group 66"/>
            <p:cNvGrpSpPr>
              <a:grpSpLocks/>
            </p:cNvGrpSpPr>
            <p:nvPr/>
          </p:nvGrpSpPr>
          <p:grpSpPr bwMode="auto">
            <a:xfrm>
              <a:off x="1442" y="1538"/>
              <a:ext cx="2753" cy="1636"/>
              <a:chOff x="1662" y="1919"/>
              <a:chExt cx="2533" cy="1501"/>
            </a:xfrm>
          </p:grpSpPr>
          <p:sp>
            <p:nvSpPr>
              <p:cNvPr id="28" name="Rectangle 43"/>
              <p:cNvSpPr>
                <a:spLocks noChangeArrowheads="1"/>
              </p:cNvSpPr>
              <p:nvPr/>
            </p:nvSpPr>
            <p:spPr bwMode="auto">
              <a:xfrm>
                <a:off x="1794" y="2552"/>
                <a:ext cx="343" cy="33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5" name="Rectangle 44"/>
              <p:cNvSpPr>
                <a:spLocks noChangeArrowheads="1"/>
              </p:cNvSpPr>
              <p:nvPr/>
            </p:nvSpPr>
            <p:spPr bwMode="auto">
              <a:xfrm>
                <a:off x="2480" y="2552"/>
                <a:ext cx="343" cy="33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6" name="Rectangle 45"/>
              <p:cNvSpPr>
                <a:spLocks noChangeArrowheads="1"/>
              </p:cNvSpPr>
              <p:nvPr/>
            </p:nvSpPr>
            <p:spPr bwMode="auto">
              <a:xfrm>
                <a:off x="3166" y="2552"/>
                <a:ext cx="343" cy="336"/>
              </a:xfrm>
              <a:prstGeom prst="rect">
                <a:avLst/>
              </a:prstGeom>
              <a:noFill/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3852" y="2552"/>
                <a:ext cx="343" cy="33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8" name="Line 47"/>
              <p:cNvSpPr>
                <a:spLocks noChangeShapeType="1"/>
              </p:cNvSpPr>
              <p:nvPr/>
            </p:nvSpPr>
            <p:spPr bwMode="auto">
              <a:xfrm>
                <a:off x="2823" y="2031"/>
                <a:ext cx="343" cy="0"/>
              </a:xfrm>
              <a:prstGeom prst="line">
                <a:avLst/>
              </a:prstGeom>
              <a:noFill/>
              <a:ln w="38100">
                <a:solidFill>
                  <a:srgbClr val="3366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" name="Line 48"/>
              <p:cNvSpPr>
                <a:spLocks noChangeShapeType="1"/>
              </p:cNvSpPr>
              <p:nvPr/>
            </p:nvSpPr>
            <p:spPr bwMode="auto">
              <a:xfrm>
                <a:off x="2823" y="2143"/>
                <a:ext cx="343" cy="0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" name="Line 49"/>
              <p:cNvSpPr>
                <a:spLocks noChangeShapeType="1"/>
              </p:cNvSpPr>
              <p:nvPr/>
            </p:nvSpPr>
            <p:spPr bwMode="auto">
              <a:xfrm>
                <a:off x="3509" y="2776"/>
                <a:ext cx="343" cy="0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" name="Line 50"/>
              <p:cNvSpPr>
                <a:spLocks noChangeShapeType="1"/>
              </p:cNvSpPr>
              <p:nvPr/>
            </p:nvSpPr>
            <p:spPr bwMode="auto">
              <a:xfrm>
                <a:off x="2823" y="2776"/>
                <a:ext cx="343" cy="0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" name="Line 51"/>
              <p:cNvSpPr>
                <a:spLocks noChangeShapeType="1"/>
              </p:cNvSpPr>
              <p:nvPr/>
            </p:nvSpPr>
            <p:spPr bwMode="auto">
              <a:xfrm>
                <a:off x="2137" y="2776"/>
                <a:ext cx="343" cy="0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" name="Line 52"/>
              <p:cNvSpPr>
                <a:spLocks noChangeShapeType="1"/>
              </p:cNvSpPr>
              <p:nvPr/>
            </p:nvSpPr>
            <p:spPr bwMode="auto">
              <a:xfrm>
                <a:off x="2308" y="2776"/>
                <a:ext cx="69" cy="335"/>
              </a:xfrm>
              <a:prstGeom prst="line">
                <a:avLst/>
              </a:prstGeom>
              <a:noFill/>
              <a:ln w="12700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" name="Text Box 53"/>
              <p:cNvSpPr txBox="1">
                <a:spLocks noChangeArrowheads="1"/>
              </p:cNvSpPr>
              <p:nvPr/>
            </p:nvSpPr>
            <p:spPr bwMode="auto">
              <a:xfrm>
                <a:off x="2022" y="3093"/>
                <a:ext cx="679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CC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altLang="de-DE" sz="1400" dirty="0" smtClean="0">
                    <a:solidFill>
                      <a:srgbClr val="CC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de-DE" sz="1400" dirty="0" err="1">
                    <a:solidFill>
                      <a:srgbClr val="CC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US" altLang="de-DE" sz="1400" dirty="0" err="1" smtClean="0">
                    <a:solidFill>
                      <a:srgbClr val="CC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,n</a:t>
                </a:r>
                <a:r>
                  <a:rPr lang="en-US" altLang="de-DE" sz="1400" dirty="0">
                    <a:solidFill>
                      <a:srgbClr val="CC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photo-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de-DE" sz="1400" dirty="0">
                    <a:solidFill>
                      <a:srgbClr val="CC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disintegration</a:t>
                </a:r>
              </a:p>
            </p:txBody>
          </p:sp>
          <p:sp>
            <p:nvSpPr>
              <p:cNvPr id="55" name="Text Box 55"/>
              <p:cNvSpPr txBox="1">
                <a:spLocks noChangeArrowheads="1"/>
              </p:cNvSpPr>
              <p:nvPr/>
            </p:nvSpPr>
            <p:spPr bwMode="auto">
              <a:xfrm>
                <a:off x="2968" y="2964"/>
                <a:ext cx="878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de-DE" sz="1400" dirty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equilibrium favors</a:t>
                </a:r>
                <a:br>
                  <a:rPr lang="en-US" altLang="de-DE" sz="1400" dirty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de-DE" sz="1400" dirty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“waiting point”</a:t>
                </a:r>
              </a:p>
            </p:txBody>
          </p:sp>
          <p:sp>
            <p:nvSpPr>
              <p:cNvPr id="56" name="Rectangle 56"/>
              <p:cNvSpPr>
                <a:spLocks noChangeArrowheads="1"/>
              </p:cNvSpPr>
              <p:nvPr/>
            </p:nvSpPr>
            <p:spPr bwMode="auto">
              <a:xfrm>
                <a:off x="2480" y="1919"/>
                <a:ext cx="343" cy="33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7" name="Line 57"/>
              <p:cNvSpPr>
                <a:spLocks noChangeShapeType="1"/>
              </p:cNvSpPr>
              <p:nvPr/>
            </p:nvSpPr>
            <p:spPr bwMode="auto">
              <a:xfrm flipH="1" flipV="1">
                <a:off x="2823" y="2254"/>
                <a:ext cx="343" cy="298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" name="Text Box 58"/>
              <p:cNvSpPr txBox="1">
                <a:spLocks noChangeArrowheads="1"/>
              </p:cNvSpPr>
              <p:nvPr/>
            </p:nvSpPr>
            <p:spPr bwMode="auto">
              <a:xfrm>
                <a:off x="2994" y="2258"/>
                <a:ext cx="439" cy="1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99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de-DE" sz="1400" dirty="0">
                    <a:solidFill>
                      <a:srgbClr val="CC0000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altLang="de-DE" sz="1400" dirty="0">
                    <a:solidFill>
                      <a:srgbClr val="CC0000"/>
                    </a:solidFill>
                  </a:rPr>
                  <a:t>-</a:t>
                </a:r>
                <a:r>
                  <a:rPr lang="en-US" altLang="de-DE" sz="1400" dirty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</a:t>
                </a:r>
              </a:p>
            </p:txBody>
          </p:sp>
          <p:sp>
            <p:nvSpPr>
              <p:cNvPr id="59" name="Text Box 59"/>
              <p:cNvSpPr txBox="1">
                <a:spLocks noChangeArrowheads="1"/>
              </p:cNvSpPr>
              <p:nvPr/>
            </p:nvSpPr>
            <p:spPr bwMode="auto">
              <a:xfrm>
                <a:off x="1791" y="2622"/>
                <a:ext cx="329" cy="1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de-DE" sz="1400"/>
                  <a:t>seed</a:t>
                </a:r>
              </a:p>
            </p:txBody>
          </p:sp>
          <p:sp>
            <p:nvSpPr>
              <p:cNvPr id="60" name="Line 60"/>
              <p:cNvSpPr>
                <a:spLocks noChangeShapeType="1"/>
              </p:cNvSpPr>
              <p:nvPr/>
            </p:nvSpPr>
            <p:spPr bwMode="auto">
              <a:xfrm>
                <a:off x="2137" y="2664"/>
                <a:ext cx="343" cy="0"/>
              </a:xfrm>
              <a:prstGeom prst="line">
                <a:avLst/>
              </a:prstGeom>
              <a:noFill/>
              <a:ln w="38100">
                <a:solidFill>
                  <a:srgbClr val="3366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" name="Line 61"/>
              <p:cNvSpPr>
                <a:spLocks noChangeShapeType="1"/>
              </p:cNvSpPr>
              <p:nvPr/>
            </p:nvSpPr>
            <p:spPr bwMode="auto">
              <a:xfrm>
                <a:off x="2823" y="2664"/>
                <a:ext cx="343" cy="0"/>
              </a:xfrm>
              <a:prstGeom prst="line">
                <a:avLst/>
              </a:prstGeom>
              <a:noFill/>
              <a:ln w="38100">
                <a:solidFill>
                  <a:srgbClr val="3366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2" name="Line 62"/>
              <p:cNvSpPr>
                <a:spLocks noChangeShapeType="1"/>
              </p:cNvSpPr>
              <p:nvPr/>
            </p:nvSpPr>
            <p:spPr bwMode="auto">
              <a:xfrm>
                <a:off x="3509" y="2664"/>
                <a:ext cx="343" cy="0"/>
              </a:xfrm>
              <a:prstGeom prst="line">
                <a:avLst/>
              </a:prstGeom>
              <a:noFill/>
              <a:ln w="38100">
                <a:solidFill>
                  <a:srgbClr val="3366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3" name="Line 63"/>
              <p:cNvSpPr>
                <a:spLocks noChangeShapeType="1"/>
              </p:cNvSpPr>
              <p:nvPr/>
            </p:nvSpPr>
            <p:spPr bwMode="auto">
              <a:xfrm flipH="1" flipV="1">
                <a:off x="2063" y="2379"/>
                <a:ext cx="245" cy="285"/>
              </a:xfrm>
              <a:prstGeom prst="line">
                <a:avLst/>
              </a:prstGeom>
              <a:noFill/>
              <a:ln w="12700">
                <a:solidFill>
                  <a:srgbClr val="3366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4" name="Text Box 64"/>
              <p:cNvSpPr txBox="1">
                <a:spLocks noChangeArrowheads="1"/>
              </p:cNvSpPr>
              <p:nvPr/>
            </p:nvSpPr>
            <p:spPr bwMode="auto">
              <a:xfrm>
                <a:off x="1662" y="2053"/>
                <a:ext cx="664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de-DE" sz="14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rapid neutron</a:t>
                </a:r>
                <a:br>
                  <a:rPr lang="en-US" altLang="de-DE" sz="14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de-DE" sz="14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capture</a:t>
                </a:r>
              </a:p>
            </p:txBody>
          </p:sp>
        </p:grpSp>
        <p:sp>
          <p:nvSpPr>
            <p:cNvPr id="24" name="Text Box 79"/>
            <p:cNvSpPr txBox="1">
              <a:spLocks noChangeArrowheads="1"/>
            </p:cNvSpPr>
            <p:nvPr/>
          </p:nvSpPr>
          <p:spPr bwMode="auto">
            <a:xfrm>
              <a:off x="4169" y="2750"/>
              <a:ext cx="1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="1"/>
                <a:t>N</a:t>
              </a:r>
            </a:p>
          </p:txBody>
        </p:sp>
        <p:sp>
          <p:nvSpPr>
            <p:cNvPr id="25" name="Freeform 80"/>
            <p:cNvSpPr>
              <a:spLocks/>
            </p:cNvSpPr>
            <p:nvPr/>
          </p:nvSpPr>
          <p:spPr bwMode="auto">
            <a:xfrm rot="5400000">
              <a:off x="4387" y="2589"/>
              <a:ext cx="1" cy="340"/>
            </a:xfrm>
            <a:custGeom>
              <a:avLst/>
              <a:gdLst>
                <a:gd name="T0" fmla="*/ 0 w 1"/>
                <a:gd name="T1" fmla="*/ 93 h 93"/>
                <a:gd name="T2" fmla="*/ 0 w 1"/>
                <a:gd name="T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3">
                  <a:moveTo>
                    <a:pt x="0" y="93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26" name="Text Box 82"/>
            <p:cNvSpPr txBox="1">
              <a:spLocks noChangeArrowheads="1"/>
            </p:cNvSpPr>
            <p:nvPr/>
          </p:nvSpPr>
          <p:spPr bwMode="auto">
            <a:xfrm>
              <a:off x="1156" y="2422"/>
              <a:ext cx="1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="1"/>
                <a:t>Z</a:t>
              </a:r>
            </a:p>
          </p:txBody>
        </p:sp>
        <p:sp>
          <p:nvSpPr>
            <p:cNvPr id="27" name="Freeform 83"/>
            <p:cNvSpPr>
              <a:spLocks/>
            </p:cNvSpPr>
            <p:nvPr/>
          </p:nvSpPr>
          <p:spPr bwMode="auto">
            <a:xfrm>
              <a:off x="1307" y="2218"/>
              <a:ext cx="1" cy="340"/>
            </a:xfrm>
            <a:custGeom>
              <a:avLst/>
              <a:gdLst>
                <a:gd name="T0" fmla="*/ 0 w 1"/>
                <a:gd name="T1" fmla="*/ 93 h 93"/>
                <a:gd name="T2" fmla="*/ 0 w 1"/>
                <a:gd name="T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3">
                  <a:moveTo>
                    <a:pt x="0" y="93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</p:grpSp>
      <p:sp>
        <p:nvSpPr>
          <p:cNvPr id="65" name="Text Box 97"/>
          <p:cNvSpPr txBox="1">
            <a:spLocks noChangeArrowheads="1"/>
          </p:cNvSpPr>
          <p:nvPr/>
        </p:nvSpPr>
        <p:spPr bwMode="auto">
          <a:xfrm>
            <a:off x="360000" y="6165304"/>
            <a:ext cx="800841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approximation for parameter studies, BUT steady-flow approximation is not always valid</a:t>
            </a:r>
          </a:p>
        </p:txBody>
      </p:sp>
      <p:pic>
        <p:nvPicPr>
          <p:cNvPr id="35" name="Picture 3" descr="C:\My Documents\ISP205\L25\traffic_wave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96752"/>
            <a:ext cx="73152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bgerundetes Rechteck 2"/>
          <p:cNvSpPr/>
          <p:nvPr/>
        </p:nvSpPr>
        <p:spPr>
          <a:xfrm>
            <a:off x="2289175" y="2867181"/>
            <a:ext cx="1114595" cy="522545"/>
          </a:xfrm>
          <a:prstGeom prst="roundRect">
            <a:avLst/>
          </a:prstGeom>
          <a:noFill/>
          <a:ln w="95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Abgerundetes Rechteck 35"/>
          <p:cNvSpPr/>
          <p:nvPr/>
        </p:nvSpPr>
        <p:spPr>
          <a:xfrm>
            <a:off x="2953349" y="4706655"/>
            <a:ext cx="1114595" cy="522545"/>
          </a:xfrm>
          <a:prstGeom prst="roundRect">
            <a:avLst/>
          </a:prstGeom>
          <a:noFill/>
          <a:ln w="9525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4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6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„waiting-point“ concept in astrophysics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720000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</a:t>
            </a:r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Saha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equation:</a:t>
            </a:r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2603256" y="1089332"/>
                <a:ext cx="3716274" cy="5335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simplified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+1,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𝑍</m:t>
                            </m:r>
                          </m:e>
                        </m:d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𝑍</m:t>
                            </m:r>
                          </m:e>
                        </m:d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𝑒𝑥𝑝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de-DE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den>
                        </m:f>
                      </m:e>
                    </m:d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256" y="1089332"/>
                <a:ext cx="3716274" cy="533544"/>
              </a:xfrm>
              <a:prstGeom prst="rect">
                <a:avLst/>
              </a:prstGeom>
              <a:blipFill>
                <a:blip r:embed="rId2"/>
                <a:stretch>
                  <a:fillRect l="-492" t="-100000" r="-12131" b="-1471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000" y="1980000"/>
                <a:ext cx="567777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“waiting-point” shifted to higher masses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“waiting-point” shifted to lower masses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 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“waiting-point” shifted to higher masses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980000"/>
                <a:ext cx="5677773" cy="923330"/>
              </a:xfrm>
              <a:prstGeom prst="rect">
                <a:avLst/>
              </a:prstGeom>
              <a:blipFill>
                <a:blip r:embed="rId3"/>
                <a:stretch>
                  <a:fillRect l="-644" t="-3974" r="-107" b="-99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720000" y="3240000"/>
            <a:ext cx="379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Equilibrium-flow along r-process path: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2449848" y="3793998"/>
                <a:ext cx="4244303" cy="6285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/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−1,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−1,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den>
                              </m:f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848" y="3793998"/>
                <a:ext cx="4244303" cy="628505"/>
              </a:xfrm>
              <a:prstGeom prst="rect">
                <a:avLst/>
              </a:prstGeom>
              <a:blipFill>
                <a:blip r:embed="rId4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2449848" y="4589311"/>
            <a:ext cx="4716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governed by </a:t>
            </a:r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–decays from isotopic chain Z to (Z+1)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Nach unten gekrümmter Pfeil 9"/>
          <p:cNvSpPr/>
          <p:nvPr/>
        </p:nvSpPr>
        <p:spPr>
          <a:xfrm>
            <a:off x="1980000" y="2052000"/>
            <a:ext cx="288000" cy="1800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Nach unten gekrümmter Pfeil 10"/>
          <p:cNvSpPr/>
          <p:nvPr/>
        </p:nvSpPr>
        <p:spPr>
          <a:xfrm>
            <a:off x="1980000" y="2340000"/>
            <a:ext cx="288000" cy="1800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Nach unten gekrümmter Pfeil 11"/>
          <p:cNvSpPr/>
          <p:nvPr/>
        </p:nvSpPr>
        <p:spPr>
          <a:xfrm>
            <a:off x="1980000" y="2628000"/>
            <a:ext cx="288000" cy="1800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Nach unten gekrümmter Pfeil 12"/>
          <p:cNvSpPr/>
          <p:nvPr/>
        </p:nvSpPr>
        <p:spPr>
          <a:xfrm>
            <a:off x="2570314" y="5073928"/>
            <a:ext cx="288000" cy="180000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059102" y="4979262"/>
            <a:ext cx="523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-decay flow equilibrium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implies (n,</a:t>
            </a:r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(</a:t>
            </a:r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,n) equilibrium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448000" y="5580000"/>
            <a:ext cx="318080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(“waiting-point“) ↔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-process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7952232" y="5282683"/>
                <a:ext cx="1083565" cy="2346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de-D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232" y="5282683"/>
                <a:ext cx="1083565" cy="234616"/>
              </a:xfrm>
              <a:prstGeom prst="rect">
                <a:avLst/>
              </a:prstGeom>
              <a:blipFill>
                <a:blip r:embed="rId5"/>
                <a:stretch>
                  <a:fillRect l="-2260" b="-263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Grafi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0683" y="720000"/>
            <a:ext cx="1063317" cy="108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 animBg="1"/>
      <p:bldP spid="14" grpId="0"/>
      <p:bldP spid="15" grpId="0" animBg="1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0000" dirty="0" smtClean="0"/>
              <a:t>130</a:t>
            </a:r>
            <a:r>
              <a:rPr lang="en-US" dirty="0" smtClean="0"/>
              <a:t>Cd – the key isotope at N=82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34" name="Group 2"/>
          <p:cNvGrpSpPr>
            <a:grpSpLocks/>
          </p:cNvGrpSpPr>
          <p:nvPr/>
        </p:nvGrpSpPr>
        <p:grpSpPr bwMode="auto">
          <a:xfrm>
            <a:off x="4572000" y="1944688"/>
            <a:ext cx="4451350" cy="2901950"/>
            <a:chOff x="2836" y="1117"/>
            <a:chExt cx="2804" cy="2086"/>
          </a:xfrm>
        </p:grpSpPr>
        <p:pic>
          <p:nvPicPr>
            <p:cNvPr id="35" name="Picture 3" descr="wp-sw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7" y="1117"/>
              <a:ext cx="2383" cy="2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3517" y="1945"/>
              <a:ext cx="116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de-DE">
                <a:cs typeface="Arial" panose="020B0604020202020204" pitchFamily="34" charset="0"/>
              </a:endParaRPr>
            </a:p>
          </p:txBody>
        </p:sp>
        <p:graphicFrame>
          <p:nvGraphicFramePr>
            <p:cNvPr id="37" name="Object 5"/>
            <p:cNvGraphicFramePr>
              <a:graphicFrameLocks noChangeAspect="1"/>
            </p:cNvGraphicFramePr>
            <p:nvPr/>
          </p:nvGraphicFramePr>
          <p:xfrm>
            <a:off x="2836" y="2076"/>
            <a:ext cx="88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7" name="Equation" r:id="rId5" imgW="139579" imgH="266469" progId="Equation.3">
                    <p:embed/>
                  </p:oleObj>
                </mc:Choice>
                <mc:Fallback>
                  <p:oleObj name="Equation" r:id="rId5" imgW="139579" imgH="266469" progId="Equation.3">
                    <p:embed/>
                    <p:pic>
                      <p:nvPicPr>
                        <p:cNvPr id="3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6" y="2076"/>
                          <a:ext cx="88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Rectangle 6"/>
            <p:cNvSpPr>
              <a:spLocks noChangeArrowheads="1"/>
            </p:cNvSpPr>
            <p:nvPr/>
          </p:nvSpPr>
          <p:spPr bwMode="auto">
            <a:xfrm>
              <a:off x="4556" y="2144"/>
              <a:ext cx="160" cy="156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25400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9" name="Rectangle 7"/>
            <p:cNvSpPr>
              <a:spLocks noChangeArrowheads="1"/>
            </p:cNvSpPr>
            <p:nvPr/>
          </p:nvSpPr>
          <p:spPr bwMode="auto">
            <a:xfrm>
              <a:off x="4556" y="2416"/>
              <a:ext cx="160" cy="156"/>
            </a:xfrm>
            <a:prstGeom prst="rect">
              <a:avLst/>
            </a:prstGeom>
            <a:noFill/>
            <a:ln w="25400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195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40" name="Rectangle 8"/>
            <p:cNvSpPr>
              <a:spLocks noChangeArrowheads="1"/>
            </p:cNvSpPr>
            <p:nvPr/>
          </p:nvSpPr>
          <p:spPr bwMode="auto">
            <a:xfrm>
              <a:off x="4552" y="2692"/>
              <a:ext cx="160" cy="156"/>
            </a:xfrm>
            <a:prstGeom prst="rect">
              <a:avLst/>
            </a:prstGeom>
            <a:noFill/>
            <a:ln w="25400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195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41" name="Rectangle 9"/>
            <p:cNvSpPr>
              <a:spLocks noChangeArrowheads="1"/>
            </p:cNvSpPr>
            <p:nvPr/>
          </p:nvSpPr>
          <p:spPr bwMode="auto">
            <a:xfrm>
              <a:off x="4548" y="2964"/>
              <a:ext cx="160" cy="156"/>
            </a:xfrm>
            <a:prstGeom prst="rect">
              <a:avLst/>
            </a:prstGeom>
            <a:noFill/>
            <a:ln w="25400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195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42" name="Rectangle 10"/>
            <p:cNvSpPr>
              <a:spLocks noChangeArrowheads="1"/>
            </p:cNvSpPr>
            <p:nvPr/>
          </p:nvSpPr>
          <p:spPr bwMode="auto">
            <a:xfrm>
              <a:off x="5104" y="1880"/>
              <a:ext cx="160" cy="156"/>
            </a:xfrm>
            <a:prstGeom prst="rect">
              <a:avLst/>
            </a:prstGeom>
            <a:noFill/>
            <a:ln w="25400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195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43" name="Rectangle 11"/>
            <p:cNvSpPr>
              <a:spLocks noChangeArrowheads="1"/>
            </p:cNvSpPr>
            <p:nvPr/>
          </p:nvSpPr>
          <p:spPr bwMode="auto">
            <a:xfrm>
              <a:off x="4564" y="1876"/>
              <a:ext cx="160" cy="156"/>
            </a:xfrm>
            <a:prstGeom prst="rect">
              <a:avLst/>
            </a:prstGeom>
            <a:noFill/>
            <a:ln w="25400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50195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grpSp>
          <p:nvGrpSpPr>
            <p:cNvPr id="44" name="Group 12"/>
            <p:cNvGrpSpPr>
              <a:grpSpLocks/>
            </p:cNvGrpSpPr>
            <p:nvPr/>
          </p:nvGrpSpPr>
          <p:grpSpPr bwMode="auto">
            <a:xfrm>
              <a:off x="4754" y="2163"/>
              <a:ext cx="873" cy="306"/>
              <a:chOff x="4754" y="2172"/>
              <a:chExt cx="873" cy="306"/>
            </a:xfrm>
          </p:grpSpPr>
          <p:sp>
            <p:nvSpPr>
              <p:cNvPr id="68" name="Text Box 13"/>
              <p:cNvSpPr txBox="1">
                <a:spLocks noChangeArrowheads="1"/>
              </p:cNvSpPr>
              <p:nvPr/>
            </p:nvSpPr>
            <p:spPr bwMode="auto">
              <a:xfrm>
                <a:off x="5053" y="2175"/>
                <a:ext cx="535" cy="220"/>
              </a:xfrm>
              <a:prstGeom prst="rect">
                <a:avLst/>
              </a:prstGeom>
              <a:solidFill>
                <a:srgbClr val="FFFF00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400" baseline="30000">
                    <a:cs typeface="Arial" panose="020B0604020202020204" pitchFamily="34" charset="0"/>
                  </a:rPr>
                  <a:t>130</a:t>
                </a:r>
                <a:r>
                  <a:rPr lang="de-DE" altLang="de-DE" sz="1400">
                    <a:cs typeface="Arial" panose="020B0604020202020204" pitchFamily="34" charset="0"/>
                  </a:rPr>
                  <a:t>Cd</a:t>
                </a:r>
                <a:endParaRPr lang="de-DE" altLang="de-DE" sz="1400" baseline="-25000">
                  <a:cs typeface="Arial" panose="020B0604020202020204" pitchFamily="34" charset="0"/>
                </a:endParaRPr>
              </a:p>
            </p:txBody>
          </p:sp>
          <p:grpSp>
            <p:nvGrpSpPr>
              <p:cNvPr id="69" name="Group 14"/>
              <p:cNvGrpSpPr>
                <a:grpSpLocks/>
              </p:cNvGrpSpPr>
              <p:nvPr/>
            </p:nvGrpSpPr>
            <p:grpSpPr bwMode="auto">
              <a:xfrm>
                <a:off x="4754" y="2172"/>
                <a:ext cx="873" cy="306"/>
                <a:chOff x="4754" y="2172"/>
                <a:chExt cx="873" cy="306"/>
              </a:xfrm>
            </p:grpSpPr>
            <p:sp>
              <p:nvSpPr>
                <p:cNvPr id="70" name="Line 15"/>
                <p:cNvSpPr>
                  <a:spLocks noChangeShapeType="1"/>
                </p:cNvSpPr>
                <p:nvPr/>
              </p:nvSpPr>
              <p:spPr bwMode="auto">
                <a:xfrm>
                  <a:off x="4754" y="2240"/>
                  <a:ext cx="311" cy="82"/>
                </a:xfrm>
                <a:prstGeom prst="line">
                  <a:avLst/>
                </a:prstGeom>
                <a:noFill/>
                <a:ln w="31750">
                  <a:solidFill>
                    <a:srgbClr val="CC0000"/>
                  </a:solidFill>
                  <a:round/>
                  <a:headEnd type="triangle" w="sm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5069" y="2314"/>
                  <a:ext cx="558" cy="164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de-DE" altLang="de-DE" sz="1400" baseline="30000">
                      <a:cs typeface="Arial" panose="020B0604020202020204" pitchFamily="34" charset="0"/>
                    </a:rPr>
                    <a:t> 48       82</a:t>
                  </a:r>
                </a:p>
              </p:txBody>
            </p:sp>
            <p:sp>
              <p:nvSpPr>
                <p:cNvPr id="72" name="Rectangle 17"/>
                <p:cNvSpPr>
                  <a:spLocks noChangeArrowheads="1"/>
                </p:cNvSpPr>
                <p:nvPr/>
              </p:nvSpPr>
              <p:spPr bwMode="auto">
                <a:xfrm>
                  <a:off x="5064" y="2172"/>
                  <a:ext cx="416" cy="248"/>
                </a:xfrm>
                <a:prstGeom prst="rect">
                  <a:avLst/>
                </a:prstGeom>
                <a:noFill/>
                <a:ln w="31750">
                  <a:solidFill>
                    <a:srgbClr val="CC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</p:grpSp>
        </p:grpSp>
        <p:sp>
          <p:nvSpPr>
            <p:cNvPr id="66" name="Rectangle 18"/>
            <p:cNvSpPr>
              <a:spLocks noChangeArrowheads="1"/>
            </p:cNvSpPr>
            <p:nvPr/>
          </p:nvSpPr>
          <p:spPr bwMode="auto">
            <a:xfrm>
              <a:off x="5492" y="2128"/>
              <a:ext cx="148" cy="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7" name="Rectangle 19"/>
            <p:cNvSpPr>
              <a:spLocks noChangeArrowheads="1"/>
            </p:cNvSpPr>
            <p:nvPr/>
          </p:nvSpPr>
          <p:spPr bwMode="auto">
            <a:xfrm>
              <a:off x="5032" y="2432"/>
              <a:ext cx="508" cy="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pic>
        <p:nvPicPr>
          <p:cNvPr id="73" name="Picture 20" descr="wite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225"/>
            <a:ext cx="5027613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 Box 21"/>
          <p:cNvSpPr txBox="1">
            <a:spLocks noChangeArrowheads="1"/>
          </p:cNvSpPr>
          <p:nvPr/>
        </p:nvSpPr>
        <p:spPr bwMode="auto">
          <a:xfrm>
            <a:off x="1608138" y="809625"/>
            <a:ext cx="21859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 -</a:t>
            </a:r>
            <a:r>
              <a:rPr lang="en-US" altLang="de-DE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abundances</a:t>
            </a:r>
            <a:endParaRPr lang="en-US" altLang="de-D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Line 22"/>
          <p:cNvSpPr>
            <a:spLocks noChangeShapeType="1"/>
          </p:cNvSpPr>
          <p:nvPr/>
        </p:nvSpPr>
        <p:spPr bwMode="auto">
          <a:xfrm>
            <a:off x="4068000" y="1128713"/>
            <a:ext cx="9000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" name="Line 23"/>
          <p:cNvSpPr>
            <a:spLocks noChangeShapeType="1"/>
          </p:cNvSpPr>
          <p:nvPr/>
        </p:nvSpPr>
        <p:spPr bwMode="auto">
          <a:xfrm rot="10800000">
            <a:off x="4032000" y="919163"/>
            <a:ext cx="900000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Text Box 24"/>
          <p:cNvSpPr txBox="1">
            <a:spLocks noChangeArrowheads="1"/>
          </p:cNvSpPr>
          <p:nvPr/>
        </p:nvSpPr>
        <p:spPr bwMode="auto">
          <a:xfrm>
            <a:off x="360363" y="5292000"/>
            <a:ext cx="44989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“..the calculated r-abundance ‘hole‘ in the A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 120 region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reflects ... </a:t>
            </a:r>
            <a:r>
              <a:rPr lang="en-US" alt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weakening of the shell strength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below </a:t>
            </a:r>
            <a:r>
              <a:rPr lang="en-US" altLang="de-DE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r>
              <a:rPr lang="en-US" altLang="de-DE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                                             </a:t>
            </a:r>
            <a:r>
              <a:rPr lang="en-US" alt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K-L </a:t>
            </a:r>
            <a:r>
              <a:rPr lang="en-US" altLang="de-DE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Kratz</a:t>
            </a:r>
            <a:endParaRPr lang="en-US" alt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25"/>
          <p:cNvSpPr>
            <a:spLocks noChangeArrowheads="1"/>
          </p:cNvSpPr>
          <p:nvPr/>
        </p:nvSpPr>
        <p:spPr bwMode="auto">
          <a:xfrm>
            <a:off x="8699500" y="6376988"/>
            <a:ext cx="334963" cy="236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79" name="Rectangle 26"/>
          <p:cNvSpPr>
            <a:spLocks noChangeArrowheads="1"/>
          </p:cNvSpPr>
          <p:nvPr/>
        </p:nvSpPr>
        <p:spPr bwMode="auto">
          <a:xfrm>
            <a:off x="5037138" y="2989263"/>
            <a:ext cx="231775" cy="2816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80" name="Text Box 27"/>
          <p:cNvSpPr txBox="1">
            <a:spLocks noChangeArrowheads="1"/>
          </p:cNvSpPr>
          <p:nvPr/>
        </p:nvSpPr>
        <p:spPr bwMode="auto">
          <a:xfrm>
            <a:off x="5316538" y="854075"/>
            <a:ext cx="36861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Details of nuclear properties</a:t>
            </a:r>
            <a:endParaRPr lang="en-US" altLang="de-D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 Box 24"/>
          <p:cNvSpPr txBox="1">
            <a:spLocks noChangeArrowheads="1"/>
          </p:cNvSpPr>
          <p:nvPr/>
        </p:nvSpPr>
        <p:spPr bwMode="auto">
          <a:xfrm>
            <a:off x="5940000" y="5292000"/>
            <a:ext cx="31448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bottleneck at N=82 waiting point near stability? </a:t>
            </a:r>
            <a:endParaRPr lang="en-US" alt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9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Waiting Point lifetimes with Fragmentation Facilities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8" name="Rectangle 25"/>
          <p:cNvSpPr>
            <a:spLocks noChangeArrowheads="1"/>
          </p:cNvSpPr>
          <p:nvPr/>
        </p:nvSpPr>
        <p:spPr bwMode="auto">
          <a:xfrm>
            <a:off x="8699500" y="6376988"/>
            <a:ext cx="334963" cy="236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grpSp>
        <p:nvGrpSpPr>
          <p:cNvPr id="31" name="Group 11"/>
          <p:cNvGrpSpPr>
            <a:grpSpLocks/>
          </p:cNvGrpSpPr>
          <p:nvPr/>
        </p:nvGrpSpPr>
        <p:grpSpPr bwMode="auto">
          <a:xfrm>
            <a:off x="4343400" y="624880"/>
            <a:ext cx="4267200" cy="5654675"/>
            <a:chOff x="3000" y="720"/>
            <a:chExt cx="2664" cy="341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88"/>
            <a:stretch>
              <a:fillRect/>
            </a:stretch>
          </p:blipFill>
          <p:spPr bwMode="auto">
            <a:xfrm>
              <a:off x="3000" y="1008"/>
              <a:ext cx="2616" cy="3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 Box 8"/>
            <p:cNvSpPr txBox="1">
              <a:spLocks noChangeArrowheads="1"/>
            </p:cNvSpPr>
            <p:nvPr/>
          </p:nvSpPr>
          <p:spPr bwMode="auto">
            <a:xfrm>
              <a:off x="3024" y="720"/>
              <a:ext cx="2640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b="0" u="sng" dirty="0">
                  <a:solidFill>
                    <a:schemeClr val="tx1"/>
                  </a:solidFill>
                </a:rPr>
                <a:t>Beams </a:t>
              </a:r>
              <a:r>
                <a:rPr lang="en-US" altLang="de-DE" b="0" u="sng" dirty="0" smtClean="0">
                  <a:solidFill>
                    <a:schemeClr val="tx1"/>
                  </a:solidFill>
                </a:rPr>
                <a:t>GSI, FAIR  N </a:t>
              </a:r>
              <a:r>
                <a:rPr lang="en-US" altLang="de-DE" b="0" u="sng" dirty="0">
                  <a:solidFill>
                    <a:schemeClr val="tx1"/>
                  </a:solidFill>
                </a:rPr>
                <a:t>= 82,126</a:t>
              </a:r>
            </a:p>
          </p:txBody>
        </p:sp>
      </p:grp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381000" y="853480"/>
            <a:ext cx="3810000" cy="5491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3429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6858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dirty="0">
                <a:solidFill>
                  <a:srgbClr val="FF0000"/>
                </a:solidFill>
              </a:rPr>
              <a:t>Why fragmentation?</a:t>
            </a:r>
          </a:p>
          <a:p>
            <a:pPr lvl="1" eaLnBrk="1" hangingPunct="1">
              <a:spcBef>
                <a:spcPct val="15000"/>
              </a:spcBef>
              <a:buFontTx/>
              <a:buChar char="•"/>
            </a:pPr>
            <a:r>
              <a:rPr lang="en-US" altLang="de-DE" b="0" dirty="0">
                <a:solidFill>
                  <a:schemeClr val="tx1"/>
                </a:solidFill>
              </a:rPr>
              <a:t>Lifetime measurements can be done with beams from low energy facilities</a:t>
            </a:r>
          </a:p>
          <a:p>
            <a:pPr lvl="1" eaLnBrk="1" hangingPunct="1">
              <a:spcBef>
                <a:spcPct val="15000"/>
              </a:spcBef>
              <a:buFontTx/>
              <a:buChar char="•"/>
            </a:pPr>
            <a:r>
              <a:rPr lang="en-US" altLang="de-DE" b="0" dirty="0">
                <a:solidFill>
                  <a:schemeClr val="tx1"/>
                </a:solidFill>
              </a:rPr>
              <a:t>But, fragmentation facilities have advantages:</a:t>
            </a:r>
          </a:p>
          <a:p>
            <a:pPr lvl="2" eaLnBrk="1" hangingPunct="1">
              <a:spcBef>
                <a:spcPct val="15000"/>
              </a:spcBef>
              <a:buFontTx/>
              <a:buChar char="•"/>
            </a:pPr>
            <a:r>
              <a:rPr lang="en-US" altLang="de-DE" b="0" dirty="0">
                <a:solidFill>
                  <a:schemeClr val="tx1"/>
                </a:solidFill>
              </a:rPr>
              <a:t>Use beams of mixed nuclides--Identification on event by event basis</a:t>
            </a:r>
          </a:p>
          <a:p>
            <a:pPr lvl="2" eaLnBrk="1" hangingPunct="1">
              <a:spcBef>
                <a:spcPct val="15000"/>
              </a:spcBef>
              <a:buFontTx/>
              <a:buChar char="•"/>
            </a:pPr>
            <a:r>
              <a:rPr lang="en-US" altLang="de-DE" b="0" dirty="0">
                <a:solidFill>
                  <a:schemeClr val="tx1"/>
                </a:solidFill>
              </a:rPr>
              <a:t>Greater reach toward dripline-see figure</a:t>
            </a:r>
          </a:p>
          <a:p>
            <a:pPr lvl="2" eaLnBrk="1" hangingPunct="1">
              <a:spcBef>
                <a:spcPct val="15000"/>
              </a:spcBef>
              <a:buFontTx/>
              <a:buChar char="•"/>
            </a:pPr>
            <a:r>
              <a:rPr lang="en-US" altLang="de-DE" b="0" dirty="0" smtClean="0">
                <a:solidFill>
                  <a:schemeClr val="tx1"/>
                </a:solidFill>
              </a:rPr>
              <a:t>GSI and  FAIR </a:t>
            </a:r>
            <a:r>
              <a:rPr lang="en-US" altLang="de-DE" b="0" dirty="0">
                <a:solidFill>
                  <a:schemeClr val="tx1"/>
                </a:solidFill>
              </a:rPr>
              <a:t>will cover a large part of </a:t>
            </a:r>
            <a:r>
              <a:rPr lang="en-US" altLang="de-DE" b="0" dirty="0" smtClean="0">
                <a:solidFill>
                  <a:schemeClr val="tx1"/>
                </a:solidFill>
              </a:rPr>
              <a:t>   r-process </a:t>
            </a:r>
            <a:r>
              <a:rPr lang="en-US" altLang="de-DE" b="0" dirty="0">
                <a:solidFill>
                  <a:schemeClr val="tx1"/>
                </a:solidFill>
              </a:rPr>
              <a:t>path</a:t>
            </a:r>
            <a:r>
              <a:rPr lang="en-US" alt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52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130</a:t>
            </a:r>
            <a:r>
              <a:rPr lang="en-US" dirty="0" smtClean="0"/>
              <a:t>Cd – the key isotope at the A=130 peak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619"/>
            <a:ext cx="5648325" cy="416242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60000" y="6300000"/>
            <a:ext cx="2406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K.-L.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Kratz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Rev. Mod.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Astr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 1988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20000" y="4824000"/>
            <a:ext cx="2592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climb up the N=82 ladder A~130 “bottle neck”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3528000" y="2780928"/>
                <a:ext cx="2658998" cy="29508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baseline="30000" smtClean="0">
                              <a:latin typeface="Cambria Math" panose="02040503050406030204" pitchFamily="18" charset="0"/>
                            </a:rPr>
                            <m:t>130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𝐶𝑑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⨀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130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𝑇𝑒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000" y="2780928"/>
                <a:ext cx="2658998" cy="295081"/>
              </a:xfrm>
              <a:prstGeom prst="rect">
                <a:avLst/>
              </a:prstGeom>
              <a:blipFill>
                <a:blip r:embed="rId3"/>
                <a:stretch>
                  <a:fillRect l="-2055" t="-72549" b="-17254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4121727" y="305272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4968000" y="3212928"/>
                <a:ext cx="4136132" cy="251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⨀</m:t>
                          </m:r>
                        </m:sub>
                      </m:sSub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baseline="30000" smtClean="0">
                              <a:latin typeface="Cambria Math" panose="02040503050406030204" pitchFamily="18" charset="0"/>
                            </a:rPr>
                            <m:t>130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𝑇𝑒</m:t>
                          </m:r>
                        </m:e>
                      </m:d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𝑠𝑜𝑙𝑎𝑟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𝑠𝑦𝑠𝑡𝑒𝑚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𝑎𝑏𝑢𝑛𝑑𝑎𝑛𝑐𝑒𝑠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130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𝑇𝑒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000" y="3212928"/>
                <a:ext cx="4136132" cy="251415"/>
              </a:xfrm>
              <a:prstGeom prst="rect">
                <a:avLst/>
              </a:prstGeom>
              <a:blipFill>
                <a:blip r:embed="rId4"/>
                <a:stretch>
                  <a:fillRect l="-737" r="-442" b="-29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00" y="3574204"/>
            <a:ext cx="5160645" cy="486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3528000" y="4220928"/>
                <a:ext cx="2195536" cy="22942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baseline="30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130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𝐶𝑑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162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±7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𝑚𝑠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000" y="4220928"/>
                <a:ext cx="2195536" cy="229422"/>
              </a:xfrm>
              <a:prstGeom prst="rect">
                <a:avLst/>
              </a:prstGeom>
              <a:blipFill>
                <a:blip r:embed="rId6"/>
                <a:stretch>
                  <a:fillRect l="-1381" t="-62500" b="-15500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5343" y="6046907"/>
            <a:ext cx="2318657" cy="5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N=82 “shell quenching”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4404"/>
            <a:ext cx="4431983" cy="4946333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500000" y="1080000"/>
            <a:ext cx="43559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“Shell quenching”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 of the spin-orbit coupling strength; caused by strong interaction between bound and continuum states;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due to diffuseness of “neutron-skin” and its influence on the central potential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79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Hertzsprung</a:t>
            </a:r>
            <a:r>
              <a:rPr lang="en-US" dirty="0" smtClean="0"/>
              <a:t>-Russell (HR) diagram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28" name="Group 4"/>
          <p:cNvGrpSpPr>
            <a:grpSpLocks/>
          </p:cNvGrpSpPr>
          <p:nvPr/>
        </p:nvGrpSpPr>
        <p:grpSpPr bwMode="auto">
          <a:xfrm>
            <a:off x="1393825" y="930275"/>
            <a:ext cx="5041900" cy="3802063"/>
            <a:chOff x="923" y="572"/>
            <a:chExt cx="3176" cy="2395"/>
          </a:xfrm>
        </p:grpSpPr>
        <p:pic>
          <p:nvPicPr>
            <p:cNvPr id="29" name="Picture 5" descr="hr_loca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0" r="1097" b="4085"/>
            <a:stretch>
              <a:fillRect/>
            </a:stretch>
          </p:blipFill>
          <p:spPr bwMode="auto">
            <a:xfrm>
              <a:off x="1013" y="572"/>
              <a:ext cx="3086" cy="2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6" descr="hr9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60" b="24973"/>
            <a:stretch>
              <a:fillRect/>
            </a:stretch>
          </p:blipFill>
          <p:spPr bwMode="auto">
            <a:xfrm>
              <a:off x="1424" y="602"/>
              <a:ext cx="2638" cy="200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3090" y="2793"/>
              <a:ext cx="909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 Temperature  [K]</a:t>
              </a:r>
              <a:endParaRPr lang="en-US" alt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 Box 8"/>
            <p:cNvSpPr txBox="1">
              <a:spLocks noChangeArrowheads="1"/>
            </p:cNvSpPr>
            <p:nvPr/>
          </p:nvSpPr>
          <p:spPr bwMode="auto">
            <a:xfrm rot="-5400000">
              <a:off x="652" y="1705"/>
              <a:ext cx="753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de-DE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Luminosity</a:t>
              </a:r>
              <a:endPara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 Box 9"/>
            <p:cNvSpPr txBox="1">
              <a:spLocks noChangeArrowheads="1"/>
            </p:cNvSpPr>
            <p:nvPr/>
          </p:nvSpPr>
          <p:spPr bwMode="auto">
            <a:xfrm>
              <a:off x="2945" y="2291"/>
              <a:ext cx="564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de-DE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MAIN</a:t>
              </a:r>
            </a:p>
            <a:p>
              <a:pPr algn="ctr"/>
              <a:r>
                <a:rPr lang="en-GB" altLang="de-DE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SEQUENCE</a:t>
              </a:r>
              <a:endParaRPr lang="en-US" altLang="de-DE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 rot="-10800000">
              <a:off x="1360" y="2695"/>
              <a:ext cx="2720" cy="122"/>
            </a:xfrm>
            <a:custGeom>
              <a:avLst/>
              <a:gdLst>
                <a:gd name="G0" fmla="+- 19312 0 0"/>
                <a:gd name="G1" fmla="+- 7613 0 0"/>
                <a:gd name="G2" fmla="+- 21600 0 7613"/>
                <a:gd name="G3" fmla="+- 10800 0 7613"/>
                <a:gd name="G4" fmla="+- 21600 0 19312"/>
                <a:gd name="G5" fmla="*/ G4 G3 10800"/>
                <a:gd name="G6" fmla="+- 21600 0 G5"/>
                <a:gd name="T0" fmla="*/ 19312 w 21600"/>
                <a:gd name="T1" fmla="*/ 0 h 21600"/>
                <a:gd name="T2" fmla="*/ 0 w 21600"/>
                <a:gd name="T3" fmla="*/ 10800 h 21600"/>
                <a:gd name="T4" fmla="*/ 1931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9312" y="0"/>
                  </a:moveTo>
                  <a:lnTo>
                    <a:pt x="19312" y="7613"/>
                  </a:lnTo>
                  <a:lnTo>
                    <a:pt x="3375" y="7613"/>
                  </a:lnTo>
                  <a:lnTo>
                    <a:pt x="3375" y="13987"/>
                  </a:lnTo>
                  <a:lnTo>
                    <a:pt x="19312" y="13987"/>
                  </a:lnTo>
                  <a:lnTo>
                    <a:pt x="1931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7613"/>
                  </a:moveTo>
                  <a:lnTo>
                    <a:pt x="1350" y="13987"/>
                  </a:lnTo>
                  <a:lnTo>
                    <a:pt x="2700" y="13987"/>
                  </a:lnTo>
                  <a:lnTo>
                    <a:pt x="2700" y="7613"/>
                  </a:lnTo>
                  <a:close/>
                </a:path>
                <a:path w="21600" h="21600">
                  <a:moveTo>
                    <a:pt x="0" y="7613"/>
                  </a:moveTo>
                  <a:lnTo>
                    <a:pt x="0" y="13987"/>
                  </a:lnTo>
                  <a:lnTo>
                    <a:pt x="675" y="13987"/>
                  </a:lnTo>
                  <a:lnTo>
                    <a:pt x="675" y="7613"/>
                  </a:lnTo>
                  <a:close/>
                </a:path>
              </a:pathLst>
            </a:custGeom>
            <a:gradFill rotWithShape="1">
              <a:gsLst>
                <a:gs pos="0">
                  <a:srgbClr val="800000"/>
                </a:gs>
                <a:gs pos="100000">
                  <a:srgbClr val="336699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6588125" y="3379788"/>
            <a:ext cx="19098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chaos, but order!</a:t>
            </a:r>
            <a:endParaRPr lang="en-US" altLang="de-DE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1123950" y="4819650"/>
            <a:ext cx="6067687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  95% of all stars in diagonal band called </a:t>
            </a:r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SEQUENCE</a:t>
            </a:r>
          </a:p>
          <a:p>
            <a:pPr>
              <a:lnSpc>
                <a:spcPct val="140000"/>
              </a:lnSpc>
              <a:buClr>
                <a:srgbClr val="800000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highest probability of observing them in this stage </a:t>
            </a:r>
          </a:p>
          <a:p>
            <a:pPr>
              <a:lnSpc>
                <a:spcPct val="140000"/>
              </a:lnSpc>
              <a:buClr>
                <a:srgbClr val="800000"/>
              </a:buClr>
              <a:buFont typeface="Wingdings" panose="05000000000000000000" pitchFamily="2" charset="2"/>
              <a:buChar char="Ø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longest stage in a star’s lifetime</a:t>
            </a:r>
            <a:endParaRPr lang="en-GB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2512471" y="6203965"/>
            <a:ext cx="32906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Question: how long do stars live?</a:t>
            </a:r>
          </a:p>
        </p:txBody>
      </p:sp>
      <p:sp>
        <p:nvSpPr>
          <p:cNvPr id="41" name="Text Box 18"/>
          <p:cNvSpPr txBox="1">
            <a:spLocks noChangeArrowheads="1"/>
          </p:cNvSpPr>
          <p:nvPr/>
        </p:nvSpPr>
        <p:spPr bwMode="auto">
          <a:xfrm>
            <a:off x="2908300" y="3201988"/>
            <a:ext cx="7477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de-DE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 </a:t>
            </a:r>
          </a:p>
          <a:p>
            <a:pPr algn="ctr"/>
            <a:r>
              <a:rPr lang="en-GB" altLang="de-DE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DWARFS</a:t>
            </a:r>
            <a:endParaRPr lang="en-US" altLang="de-DE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4252913" y="1220789"/>
            <a:ext cx="1882775" cy="1084263"/>
            <a:chOff x="2724" y="755"/>
            <a:chExt cx="1186" cy="683"/>
          </a:xfrm>
        </p:grpSpPr>
        <p:sp>
          <p:nvSpPr>
            <p:cNvPr id="43" name="Text Box 20"/>
            <p:cNvSpPr txBox="1">
              <a:spLocks noChangeArrowheads="1"/>
            </p:cNvSpPr>
            <p:nvPr/>
          </p:nvSpPr>
          <p:spPr bwMode="auto">
            <a:xfrm>
              <a:off x="2724" y="1283"/>
              <a:ext cx="425" cy="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GIANTS</a:t>
              </a:r>
              <a:endParaRPr lang="en-US" altLang="de-DE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 Box 21"/>
            <p:cNvSpPr txBox="1">
              <a:spLocks noChangeArrowheads="1"/>
            </p:cNvSpPr>
            <p:nvPr/>
          </p:nvSpPr>
          <p:spPr bwMode="auto">
            <a:xfrm>
              <a:off x="3203" y="755"/>
              <a:ext cx="707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SUPERGIANTS</a:t>
              </a:r>
              <a:endParaRPr lang="en-US" altLang="de-DE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4583233" y="2800350"/>
            <a:ext cx="434734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</a:t>
            </a:r>
            <a:endParaRPr lang="en-GB" alt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9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N=82 “shell quenching”</a:t>
            </a:r>
            <a:endParaRPr lang="en-US" dirty="0"/>
          </a:p>
        </p:txBody>
      </p:sp>
      <p:pic>
        <p:nvPicPr>
          <p:cNvPr id="5" name="Picture 4" descr="diffuse_sk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1363" y="1174490"/>
            <a:ext cx="3182937" cy="34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vs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680778"/>
            <a:ext cx="19939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7137" y="646782"/>
            <a:ext cx="4106863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665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130</a:t>
            </a:r>
            <a:r>
              <a:rPr lang="en-US" dirty="0" smtClean="0"/>
              <a:t>Cd decay spectroscopy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080000"/>
            <a:ext cx="3724275" cy="414337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216155" y="655528"/>
            <a:ext cx="1892349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Q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value best reproduced by mass models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N=82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shell quenching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3491880" y="2348880"/>
            <a:ext cx="2880320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152000"/>
            <a:ext cx="3391281" cy="3972878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3635896" y="1764000"/>
            <a:ext cx="936104" cy="25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7020272" y="2414189"/>
                <a:ext cx="1068947" cy="2294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en-US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r>
                        <a:rPr lang="en-US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272" y="2414189"/>
                <a:ext cx="1068947" cy="229422"/>
              </a:xfrm>
              <a:prstGeom prst="rect">
                <a:avLst/>
              </a:prstGeom>
              <a:blipFill>
                <a:blip r:embed="rId4"/>
                <a:stretch>
                  <a:fillRect l="-2286" t="-68421" r="-31429" b="-16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94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811" y="324000"/>
            <a:ext cx="4650377" cy="53296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N=82 shell gap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2246811" y="5653646"/>
            <a:ext cx="527580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NONE of the mass models predicts the trend correctly!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28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ising_stopped_campain-pos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000" y="0"/>
            <a:ext cx="9831629" cy="688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C2879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2520000"/>
            <a:ext cx="2544762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6504384" y="1711771"/>
            <a:ext cx="1458913" cy="77787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6415484" y="1660971"/>
            <a:ext cx="16129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</a:rPr>
              <a:t>ionization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</a:rPr>
              <a:t>chambers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dirty="0" smtClean="0">
                <a:solidFill>
                  <a:srgbClr val="000000"/>
                </a:solidFill>
                <a:latin typeface="Times New Roman" pitchFamily="18" charset="0"/>
              </a:rPr>
              <a:t>(MUSIC41,42)</a:t>
            </a:r>
          </a:p>
        </p:txBody>
      </p:sp>
      <p:sp>
        <p:nvSpPr>
          <p:cNvPr id="8" name="AutoShape 21"/>
          <p:cNvSpPr>
            <a:spLocks noChangeArrowheads="1"/>
          </p:cNvSpPr>
          <p:nvPr/>
        </p:nvSpPr>
        <p:spPr bwMode="auto">
          <a:xfrm>
            <a:off x="4409231" y="2163018"/>
            <a:ext cx="1458913" cy="546100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4505426" y="2132856"/>
            <a:ext cx="1249060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</a:rPr>
              <a:t>scintillator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dirty="0" smtClean="0">
                <a:solidFill>
                  <a:srgbClr val="000000"/>
                </a:solidFill>
                <a:latin typeface="Times New Roman" pitchFamily="18" charset="0"/>
              </a:rPr>
              <a:t>(SC41)</a:t>
            </a: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548958" y="4771281"/>
            <a:ext cx="1649413" cy="77787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6504508" y="4734769"/>
            <a:ext cx="17399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</a:rPr>
              <a:t>multiwire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</a:rPr>
              <a:t>chambers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</a:rPr>
              <a:t>(MW41,MW42)</a:t>
            </a:r>
          </a:p>
        </p:txBody>
      </p:sp>
      <p:sp>
        <p:nvSpPr>
          <p:cNvPr id="12" name="AutoShape 29"/>
          <p:cNvSpPr>
            <a:spLocks noChangeArrowheads="1"/>
          </p:cNvSpPr>
          <p:nvPr/>
        </p:nvSpPr>
        <p:spPr bwMode="auto">
          <a:xfrm>
            <a:off x="4316338" y="4960194"/>
            <a:ext cx="1020763" cy="312738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4290938" y="4932000"/>
            <a:ext cx="10731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FF0000"/>
                </a:solidFill>
                <a:latin typeface="Times New Roman" pitchFamily="18" charset="0"/>
              </a:rPr>
              <a:t>degrader</a:t>
            </a:r>
          </a:p>
        </p:txBody>
      </p:sp>
      <p:sp>
        <p:nvSpPr>
          <p:cNvPr id="14" name="Line 31"/>
          <p:cNvSpPr>
            <a:spLocks noChangeShapeType="1"/>
          </p:cNvSpPr>
          <p:nvPr/>
        </p:nvSpPr>
        <p:spPr bwMode="auto">
          <a:xfrm flipH="1">
            <a:off x="6915547" y="2464246"/>
            <a:ext cx="219075" cy="820738"/>
          </a:xfrm>
          <a:prstGeom prst="line">
            <a:avLst/>
          </a:prstGeom>
          <a:noFill/>
          <a:ln w="57150">
            <a:solidFill>
              <a:srgbClr val="CC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Line 32"/>
          <p:cNvSpPr>
            <a:spLocks noChangeShapeType="1"/>
          </p:cNvSpPr>
          <p:nvPr/>
        </p:nvSpPr>
        <p:spPr bwMode="auto">
          <a:xfrm>
            <a:off x="7269559" y="2462659"/>
            <a:ext cx="176213" cy="806450"/>
          </a:xfrm>
          <a:prstGeom prst="line">
            <a:avLst/>
          </a:prstGeom>
          <a:noFill/>
          <a:ln w="57150">
            <a:solidFill>
              <a:srgbClr val="CC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Line 33"/>
          <p:cNvSpPr>
            <a:spLocks noChangeShapeType="1"/>
          </p:cNvSpPr>
          <p:nvPr/>
        </p:nvSpPr>
        <p:spPr bwMode="auto">
          <a:xfrm flipH="1" flipV="1">
            <a:off x="6415484" y="3915619"/>
            <a:ext cx="670050" cy="914400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Line 34"/>
          <p:cNvSpPr>
            <a:spLocks noChangeShapeType="1"/>
          </p:cNvSpPr>
          <p:nvPr/>
        </p:nvSpPr>
        <p:spPr bwMode="auto">
          <a:xfrm flipV="1">
            <a:off x="7847533" y="3915619"/>
            <a:ext cx="257175" cy="885825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" name="Line 35"/>
          <p:cNvSpPr>
            <a:spLocks noChangeShapeType="1"/>
          </p:cNvSpPr>
          <p:nvPr/>
        </p:nvSpPr>
        <p:spPr bwMode="auto">
          <a:xfrm flipV="1">
            <a:off x="4829100" y="4104000"/>
            <a:ext cx="11113" cy="8588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0" name="Line 39"/>
          <p:cNvSpPr>
            <a:spLocks noChangeShapeType="1"/>
          </p:cNvSpPr>
          <p:nvPr/>
        </p:nvSpPr>
        <p:spPr bwMode="auto">
          <a:xfrm>
            <a:off x="5152181" y="2669431"/>
            <a:ext cx="144463" cy="727075"/>
          </a:xfrm>
          <a:prstGeom prst="line">
            <a:avLst/>
          </a:prstGeom>
          <a:noFill/>
          <a:ln w="57150">
            <a:solidFill>
              <a:srgbClr val="EAEAE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Pfeil nach links 1"/>
          <p:cNvSpPr/>
          <p:nvPr/>
        </p:nvSpPr>
        <p:spPr bwMode="auto">
          <a:xfrm>
            <a:off x="7668344" y="3284984"/>
            <a:ext cx="1008112" cy="288000"/>
          </a:xfrm>
          <a:prstGeom prst="leftArrow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848000" y="2952000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70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Line 37"/>
          <p:cNvSpPr>
            <a:spLocks noChangeShapeType="1"/>
          </p:cNvSpPr>
          <p:nvPr/>
        </p:nvSpPr>
        <p:spPr bwMode="auto">
          <a:xfrm>
            <a:off x="2533098" y="5409001"/>
            <a:ext cx="4840983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grpSp>
        <p:nvGrpSpPr>
          <p:cNvPr id="50" name="Gruppieren 49"/>
          <p:cNvGrpSpPr/>
          <p:nvPr/>
        </p:nvGrpSpPr>
        <p:grpSpPr>
          <a:xfrm>
            <a:off x="5097605" y="1340768"/>
            <a:ext cx="3866883" cy="3342821"/>
            <a:chOff x="4953588" y="1598347"/>
            <a:chExt cx="3866883" cy="3342821"/>
          </a:xfrm>
        </p:grpSpPr>
        <p:sp>
          <p:nvSpPr>
            <p:cNvPr id="40" name="Rectangle 34"/>
            <p:cNvSpPr>
              <a:spLocks noChangeAspect="1" noChangeArrowheads="1"/>
            </p:cNvSpPr>
            <p:nvPr/>
          </p:nvSpPr>
          <p:spPr bwMode="auto">
            <a:xfrm>
              <a:off x="4953588" y="1598347"/>
              <a:ext cx="3866883" cy="332422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0</a:t>
              </a:r>
            </a:p>
          </p:txBody>
        </p:sp>
        <p:sp>
          <p:nvSpPr>
            <p:cNvPr id="42" name="Text Box 36"/>
            <p:cNvSpPr txBox="1">
              <a:spLocks noChangeArrowheads="1"/>
            </p:cNvSpPr>
            <p:nvPr/>
          </p:nvSpPr>
          <p:spPr bwMode="auto">
            <a:xfrm>
              <a:off x="6240656" y="4633391"/>
              <a:ext cx="211307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DGF time ( </a:t>
              </a:r>
              <a:r>
                <a:rPr lang="en-US" altLang="de-DE" sz="1400" b="1" i="1" dirty="0" err="1" smtClean="0">
                  <a:solidFill>
                    <a:srgbClr val="000000"/>
                  </a:solidFill>
                  <a:latin typeface="Arial" pitchFamily="34" charset="0"/>
                </a:rPr>
                <a:t>arbt</a:t>
              </a: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. units )</a:t>
              </a:r>
            </a:p>
          </p:txBody>
        </p:sp>
        <p:sp>
          <p:nvSpPr>
            <p:cNvPr id="44" name="Text Box 38"/>
            <p:cNvSpPr txBox="1">
              <a:spLocks noChangeArrowheads="1"/>
            </p:cNvSpPr>
            <p:nvPr/>
          </p:nvSpPr>
          <p:spPr bwMode="auto">
            <a:xfrm rot="16200000">
              <a:off x="4484257" y="3078633"/>
              <a:ext cx="142859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Energy ( MeV )</a:t>
              </a:r>
            </a:p>
          </p:txBody>
        </p:sp>
        <p:sp>
          <p:nvSpPr>
            <p:cNvPr id="45" name="Text Box 39"/>
            <p:cNvSpPr txBox="1">
              <a:spLocks noChangeAspect="1" noChangeArrowheads="1"/>
            </p:cNvSpPr>
            <p:nvPr/>
          </p:nvSpPr>
          <p:spPr bwMode="auto">
            <a:xfrm>
              <a:off x="5332252" y="1798143"/>
              <a:ext cx="380232" cy="297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1.5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1.0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0.5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0.0</a:t>
              </a:r>
            </a:p>
          </p:txBody>
        </p:sp>
        <p:pic>
          <p:nvPicPr>
            <p:cNvPr id="48" name="Grafik 4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5124" y="1832591"/>
              <a:ext cx="2840736" cy="2785872"/>
            </a:xfrm>
            <a:prstGeom prst="rect">
              <a:avLst/>
            </a:prstGeom>
          </p:spPr>
        </p:pic>
        <p:sp>
          <p:nvSpPr>
            <p:cNvPr id="47" name="Line 37"/>
            <p:cNvSpPr>
              <a:spLocks noChangeShapeType="1"/>
            </p:cNvSpPr>
            <p:nvPr/>
          </p:nvSpPr>
          <p:spPr bwMode="auto">
            <a:xfrm>
              <a:off x="5820724" y="4633391"/>
              <a:ext cx="2916000" cy="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6" name="Line 40"/>
            <p:cNvSpPr>
              <a:spLocks noChangeShapeType="1"/>
            </p:cNvSpPr>
            <p:nvPr/>
          </p:nvSpPr>
          <p:spPr bwMode="auto">
            <a:xfrm flipV="1">
              <a:off x="5833822" y="1789391"/>
              <a:ext cx="0" cy="28800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51" name="Text Box 45"/>
          <p:cNvSpPr txBox="1">
            <a:spLocks noChangeArrowheads="1"/>
          </p:cNvSpPr>
          <p:nvPr/>
        </p:nvSpPr>
        <p:spPr bwMode="auto">
          <a:xfrm>
            <a:off x="540000" y="6300000"/>
            <a:ext cx="36323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de-DE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Jungclaus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Phys. Rev. Lett 99, 132501 (2007)  </a:t>
            </a:r>
          </a:p>
        </p:txBody>
      </p:sp>
      <p:sp>
        <p:nvSpPr>
          <p:cNvPr id="52" name="Text Box 8"/>
          <p:cNvSpPr txBox="1">
            <a:spLocks noChangeArrowheads="1"/>
          </p:cNvSpPr>
          <p:nvPr/>
        </p:nvSpPr>
        <p:spPr bwMode="auto">
          <a:xfrm>
            <a:off x="4932041" y="4803297"/>
            <a:ext cx="183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 marL="88900" indent="-1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166813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462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25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88900" marR="0" lvl="0" indent="-1588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Prompt </a:t>
            </a:r>
            <a:r>
              <a:rPr kumimoji="0" lang="en-GB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-flash</a:t>
            </a:r>
          </a:p>
        </p:txBody>
      </p:sp>
      <p:sp>
        <p:nvSpPr>
          <p:cNvPr id="53" name="Line 9"/>
          <p:cNvSpPr>
            <a:spLocks noChangeShapeType="1"/>
          </p:cNvSpPr>
          <p:nvPr/>
        </p:nvSpPr>
        <p:spPr bwMode="auto">
          <a:xfrm flipV="1">
            <a:off x="5938516" y="3963509"/>
            <a:ext cx="673100" cy="8509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333399"/>
              </a:solidFill>
              <a:latin typeface="Arial" pitchFamily="34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5938515" y="764704"/>
            <a:ext cx="2737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 smtClean="0"/>
              <a:t>130</a:t>
            </a:r>
            <a:r>
              <a:rPr lang="en-US" sz="2400" b="1" dirty="0" smtClean="0"/>
              <a:t>Cd</a:t>
            </a:r>
            <a:r>
              <a:rPr lang="en-US" sz="2400" dirty="0" smtClean="0"/>
              <a:t>: </a:t>
            </a:r>
            <a:r>
              <a:rPr lang="en-US" sz="2400" b="1" dirty="0" smtClean="0">
                <a:solidFill>
                  <a:srgbClr val="339933"/>
                </a:solidFill>
              </a:rPr>
              <a:t>DGF-timing</a:t>
            </a:r>
            <a:endParaRPr lang="en-US" sz="2400" b="1" dirty="0">
              <a:solidFill>
                <a:srgbClr val="339933"/>
              </a:solidFill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5832000" y="5373216"/>
            <a:ext cx="3132000" cy="359517"/>
          </a:xfrm>
          <a:prstGeom prst="rect">
            <a:avLst/>
          </a:prstGeom>
          <a:solidFill>
            <a:srgbClr val="CCFFCC"/>
          </a:solidFill>
          <a:ln w="15875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Decay time range: 20 ns ...</a:t>
            </a:r>
            <a:r>
              <a:rPr kumimoji="0" lang="en-GB" alt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s</a:t>
            </a:r>
          </a:p>
        </p:txBody>
      </p:sp>
      <p:pic>
        <p:nvPicPr>
          <p:cNvPr id="60" name="Picture 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5" y="1556792"/>
            <a:ext cx="478631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spectroscopy probes shell closures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0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537692"/>
            <a:ext cx="990600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328738" y="1798489"/>
            <a:ext cx="1490662" cy="3867150"/>
            <a:chOff x="68" y="1525"/>
            <a:chExt cx="939" cy="2436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380" y="3848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380" y="2608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380" y="2000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380" y="1824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380" y="1692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64" y="3730"/>
              <a:ext cx="2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0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endParaRPr lang="es-ES" altLang="de-DE" b="1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charset="0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68" y="2476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(2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68" y="1863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(4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68" y="1685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(6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68" y="1526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(8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667" y="2581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1395</a:t>
              </a: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667" y="1973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2083</a:t>
              </a: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667" y="1793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2281</a:t>
              </a: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667" y="1525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2428</a:t>
              </a:r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6137275" y="2230537"/>
            <a:ext cx="1482725" cy="3446463"/>
            <a:chOff x="4622" y="1849"/>
            <a:chExt cx="934" cy="2171"/>
          </a:xfrm>
        </p:grpSpPr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4937" y="2732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4937" y="3908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>
              <a:off x="4937" y="2020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4937" y="2132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4937" y="2256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4718" y="3789"/>
              <a:ext cx="2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0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endParaRPr lang="es-ES" altLang="de-DE" b="1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charset="0"/>
              </a:endParaRPr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4622" y="2599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(2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29" name="Text Box 29"/>
            <p:cNvSpPr txBox="1">
              <a:spLocks noChangeArrowheads="1"/>
            </p:cNvSpPr>
            <p:nvPr/>
          </p:nvSpPr>
          <p:spPr bwMode="auto">
            <a:xfrm>
              <a:off x="4622" y="2150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(4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4622" y="2004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(6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4622" y="1849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(8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5216" y="2709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1325</a:t>
              </a: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5216" y="2233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1864</a:t>
              </a:r>
            </a:p>
          </p:txBody>
        </p:sp>
        <p:sp>
          <p:nvSpPr>
            <p:cNvPr id="34" name="Text Box 34"/>
            <p:cNvSpPr txBox="1">
              <a:spLocks noChangeArrowheads="1"/>
            </p:cNvSpPr>
            <p:nvPr/>
          </p:nvSpPr>
          <p:spPr bwMode="auto">
            <a:xfrm>
              <a:off x="5216" y="2097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2002</a:t>
              </a:r>
            </a:p>
          </p:txBody>
        </p:sp>
        <p:sp>
          <p:nvSpPr>
            <p:cNvPr id="35" name="Text Box 35"/>
            <p:cNvSpPr txBox="1">
              <a:spLocks noChangeArrowheads="1"/>
            </p:cNvSpPr>
            <p:nvPr/>
          </p:nvSpPr>
          <p:spPr bwMode="auto">
            <a:xfrm>
              <a:off x="5216" y="1853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2128</a:t>
              </a:r>
            </a:p>
          </p:txBody>
        </p:sp>
      </p:grp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2871788" y="4606801"/>
            <a:ext cx="360045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b="1" i="1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Arial" charset="0"/>
              </a:rPr>
              <a:t>two proton holes in the </a:t>
            </a:r>
            <a:r>
              <a:rPr lang="de-DE" altLang="de-DE" sz="2000" b="1" i="1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Arial" charset="0"/>
              </a:rPr>
              <a:t>g</a:t>
            </a:r>
            <a:r>
              <a:rPr lang="de-DE" altLang="de-DE" sz="2000" b="1" i="1" baseline="-2500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Arial" charset="0"/>
              </a:rPr>
              <a:t>9/2</a:t>
            </a:r>
            <a:r>
              <a:rPr lang="de-DE" altLang="de-DE" sz="2000" b="1" i="1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Arial" charset="0"/>
              </a:rPr>
              <a:t> orbit 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228600" y="1088430"/>
            <a:ext cx="9144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>
            <a:off x="0" y="1105892"/>
            <a:ext cx="2286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>
            <a:off x="0" y="1363067"/>
            <a:ext cx="228600" cy="1143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pic>
        <p:nvPicPr>
          <p:cNvPr id="40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37692"/>
            <a:ext cx="93821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Line 41"/>
          <p:cNvSpPr>
            <a:spLocks noChangeShapeType="1"/>
          </p:cNvSpPr>
          <p:nvPr/>
        </p:nvSpPr>
        <p:spPr bwMode="auto">
          <a:xfrm flipV="1">
            <a:off x="8839200" y="1153517"/>
            <a:ext cx="3048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2" name="Line 42"/>
          <p:cNvSpPr>
            <a:spLocks noChangeShapeType="1"/>
          </p:cNvSpPr>
          <p:nvPr/>
        </p:nvSpPr>
        <p:spPr bwMode="auto">
          <a:xfrm flipV="1">
            <a:off x="7848600" y="1134467"/>
            <a:ext cx="990600" cy="400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 flipV="1">
            <a:off x="8839200" y="1363067"/>
            <a:ext cx="304800" cy="1143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3200400" y="5110857"/>
            <a:ext cx="2992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de-DE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/>
                <a:cs typeface="Arial" charset="0"/>
              </a:rPr>
              <a:t>No dramatic shell quenching!</a:t>
            </a:r>
          </a:p>
        </p:txBody>
      </p:sp>
      <p:grpSp>
        <p:nvGrpSpPr>
          <p:cNvPr id="45" name="Group 45"/>
          <p:cNvGrpSpPr>
            <a:grpSpLocks/>
          </p:cNvGrpSpPr>
          <p:nvPr/>
        </p:nvGrpSpPr>
        <p:grpSpPr bwMode="auto">
          <a:xfrm>
            <a:off x="3276600" y="1491655"/>
            <a:ext cx="2667000" cy="1852612"/>
            <a:chOff x="2071" y="2721"/>
            <a:chExt cx="1680" cy="1167"/>
          </a:xfrm>
        </p:grpSpPr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2071" y="2721"/>
              <a:ext cx="1584" cy="1167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7" name="Line 47"/>
            <p:cNvSpPr>
              <a:spLocks noChangeShapeType="1"/>
            </p:cNvSpPr>
            <p:nvPr/>
          </p:nvSpPr>
          <p:spPr bwMode="auto">
            <a:xfrm>
              <a:off x="2503" y="3605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8" name="Line 48"/>
            <p:cNvSpPr>
              <a:spLocks noChangeShapeType="1"/>
            </p:cNvSpPr>
            <p:nvPr/>
          </p:nvSpPr>
          <p:spPr bwMode="auto">
            <a:xfrm>
              <a:off x="2503" y="3509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9" name="Line 49"/>
            <p:cNvSpPr>
              <a:spLocks noChangeShapeType="1"/>
            </p:cNvSpPr>
            <p:nvPr/>
          </p:nvSpPr>
          <p:spPr bwMode="auto">
            <a:xfrm>
              <a:off x="2503" y="3317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50" name="Line 50"/>
            <p:cNvSpPr>
              <a:spLocks noChangeShapeType="1"/>
            </p:cNvSpPr>
            <p:nvPr/>
          </p:nvSpPr>
          <p:spPr bwMode="auto">
            <a:xfrm>
              <a:off x="2503" y="3221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51" name="Line 51"/>
            <p:cNvSpPr>
              <a:spLocks noChangeShapeType="1"/>
            </p:cNvSpPr>
            <p:nvPr/>
          </p:nvSpPr>
          <p:spPr bwMode="auto">
            <a:xfrm>
              <a:off x="2503" y="3029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52" name="Text Box 52"/>
            <p:cNvSpPr txBox="1">
              <a:spLocks noChangeArrowheads="1"/>
            </p:cNvSpPr>
            <p:nvPr/>
          </p:nvSpPr>
          <p:spPr bwMode="auto">
            <a:xfrm>
              <a:off x="2647" y="3653"/>
              <a:ext cx="5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N=50</a:t>
              </a:r>
            </a:p>
          </p:txBody>
        </p:sp>
        <p:sp>
          <p:nvSpPr>
            <p:cNvPr id="53" name="Text Box 53"/>
            <p:cNvSpPr txBox="1">
              <a:spLocks noChangeArrowheads="1"/>
            </p:cNvSpPr>
            <p:nvPr/>
          </p:nvSpPr>
          <p:spPr bwMode="auto">
            <a:xfrm>
              <a:off x="2167" y="3535"/>
              <a:ext cx="384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g</a:t>
              </a:r>
              <a:r>
                <a:rPr lang="en-US" altLang="de-DE" baseline="-250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7/2</a:t>
              </a:r>
            </a:p>
          </p:txBody>
        </p:sp>
        <p:sp>
          <p:nvSpPr>
            <p:cNvPr id="54" name="Text Box 54"/>
            <p:cNvSpPr txBox="1">
              <a:spLocks noChangeArrowheads="1"/>
            </p:cNvSpPr>
            <p:nvPr/>
          </p:nvSpPr>
          <p:spPr bwMode="auto">
            <a:xfrm>
              <a:off x="2167" y="3199"/>
              <a:ext cx="43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s</a:t>
              </a:r>
              <a:r>
                <a:rPr lang="en-US" altLang="de-DE" baseline="-250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1/2</a:t>
              </a:r>
            </a:p>
          </p:txBody>
        </p:sp>
        <p:sp>
          <p:nvSpPr>
            <p:cNvPr id="55" name="Text Box 55"/>
            <p:cNvSpPr txBox="1">
              <a:spLocks noChangeArrowheads="1"/>
            </p:cNvSpPr>
            <p:nvPr/>
          </p:nvSpPr>
          <p:spPr bwMode="auto">
            <a:xfrm>
              <a:off x="2167" y="3029"/>
              <a:ext cx="43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d</a:t>
              </a:r>
              <a:r>
                <a:rPr lang="en-US" altLang="de-DE" baseline="-250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3/2</a:t>
              </a:r>
            </a:p>
          </p:txBody>
        </p:sp>
        <p:sp>
          <p:nvSpPr>
            <p:cNvPr id="56" name="Text Box 56"/>
            <p:cNvSpPr txBox="1">
              <a:spLocks noChangeArrowheads="1"/>
            </p:cNvSpPr>
            <p:nvPr/>
          </p:nvSpPr>
          <p:spPr bwMode="auto">
            <a:xfrm>
              <a:off x="2167" y="2837"/>
              <a:ext cx="43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h</a:t>
              </a:r>
              <a:r>
                <a:rPr lang="en-US" altLang="de-DE" baseline="-250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11/2</a:t>
              </a:r>
            </a:p>
          </p:txBody>
        </p:sp>
        <p:sp>
          <p:nvSpPr>
            <p:cNvPr id="57" name="Text Box 57"/>
            <p:cNvSpPr txBox="1">
              <a:spLocks noChangeArrowheads="1"/>
            </p:cNvSpPr>
            <p:nvPr/>
          </p:nvSpPr>
          <p:spPr bwMode="auto">
            <a:xfrm>
              <a:off x="3367" y="3522"/>
              <a:ext cx="240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0</a:t>
              </a:r>
            </a:p>
          </p:txBody>
        </p:sp>
        <p:sp>
          <p:nvSpPr>
            <p:cNvPr id="58" name="Text Box 58"/>
            <p:cNvSpPr txBox="1">
              <a:spLocks noChangeArrowheads="1"/>
            </p:cNvSpPr>
            <p:nvPr/>
          </p:nvSpPr>
          <p:spPr bwMode="auto">
            <a:xfrm>
              <a:off x="3367" y="3413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0.5</a:t>
              </a:r>
            </a:p>
          </p:txBody>
        </p:sp>
        <p:sp>
          <p:nvSpPr>
            <p:cNvPr id="59" name="Text Box 59"/>
            <p:cNvSpPr txBox="1">
              <a:spLocks noChangeArrowheads="1"/>
            </p:cNvSpPr>
            <p:nvPr/>
          </p:nvSpPr>
          <p:spPr bwMode="auto">
            <a:xfrm>
              <a:off x="3367" y="3221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1.6</a:t>
              </a:r>
            </a:p>
          </p:txBody>
        </p:sp>
        <p:sp>
          <p:nvSpPr>
            <p:cNvPr id="60" name="Text Box 60"/>
            <p:cNvSpPr txBox="1">
              <a:spLocks noChangeArrowheads="1"/>
            </p:cNvSpPr>
            <p:nvPr/>
          </p:nvSpPr>
          <p:spPr bwMode="auto">
            <a:xfrm>
              <a:off x="3367" y="3090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2.2</a:t>
              </a:r>
            </a:p>
          </p:txBody>
        </p:sp>
        <p:sp>
          <p:nvSpPr>
            <p:cNvPr id="61" name="Text Box 61"/>
            <p:cNvSpPr txBox="1">
              <a:spLocks noChangeArrowheads="1"/>
            </p:cNvSpPr>
            <p:nvPr/>
          </p:nvSpPr>
          <p:spPr bwMode="auto">
            <a:xfrm>
              <a:off x="3367" y="2933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2.6</a:t>
              </a:r>
            </a:p>
          </p:txBody>
        </p:sp>
        <p:sp>
          <p:nvSpPr>
            <p:cNvPr id="62" name="Text Box 62"/>
            <p:cNvSpPr txBox="1">
              <a:spLocks noChangeArrowheads="1"/>
            </p:cNvSpPr>
            <p:nvPr/>
          </p:nvSpPr>
          <p:spPr bwMode="auto">
            <a:xfrm>
              <a:off x="3319" y="2789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MeV</a:t>
              </a:r>
            </a:p>
          </p:txBody>
        </p:sp>
        <p:sp>
          <p:nvSpPr>
            <p:cNvPr id="63" name="Text Box 63"/>
            <p:cNvSpPr txBox="1">
              <a:spLocks noChangeArrowheads="1"/>
            </p:cNvSpPr>
            <p:nvPr/>
          </p:nvSpPr>
          <p:spPr bwMode="auto">
            <a:xfrm>
              <a:off x="2167" y="3391"/>
              <a:ext cx="43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d</a:t>
              </a:r>
              <a:r>
                <a:rPr lang="en-US" altLang="de-DE" baseline="-250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5/2</a:t>
              </a:r>
            </a:p>
          </p:txBody>
        </p:sp>
        <p:sp>
          <p:nvSpPr>
            <p:cNvPr id="64" name="Text Box 64"/>
            <p:cNvSpPr txBox="1">
              <a:spLocks noChangeArrowheads="1"/>
            </p:cNvSpPr>
            <p:nvPr/>
          </p:nvSpPr>
          <p:spPr bwMode="auto">
            <a:xfrm>
              <a:off x="2637" y="2769"/>
              <a:ext cx="5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N=82</a:t>
              </a:r>
            </a:p>
          </p:txBody>
        </p:sp>
      </p:grpSp>
      <p:sp>
        <p:nvSpPr>
          <p:cNvPr id="65" name="Text Box 65"/>
          <p:cNvSpPr txBox="1">
            <a:spLocks noChangeArrowheads="1"/>
          </p:cNvSpPr>
          <p:nvPr/>
        </p:nvSpPr>
        <p:spPr bwMode="auto">
          <a:xfrm>
            <a:off x="3097213" y="3304580"/>
            <a:ext cx="291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Arial" charset="0"/>
              </a:rPr>
              <a:t> participating neutron-orbitals</a:t>
            </a:r>
          </a:p>
        </p:txBody>
      </p:sp>
      <p:sp>
        <p:nvSpPr>
          <p:cNvPr id="67" name="Text Box 67"/>
          <p:cNvSpPr txBox="1">
            <a:spLocks noChangeArrowheads="1"/>
          </p:cNvSpPr>
          <p:nvPr/>
        </p:nvSpPr>
        <p:spPr bwMode="auto">
          <a:xfrm>
            <a:off x="304800" y="2555280"/>
            <a:ext cx="76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CC"/>
                </a:solidFill>
                <a:latin typeface="Comic Sans MS" pitchFamily="66" charset="0"/>
                <a:ea typeface="ＭＳ Ｐゴシック"/>
                <a:cs typeface="Arial" charset="0"/>
              </a:rPr>
              <a:t>N=50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FF0000"/>
                </a:solidFill>
                <a:latin typeface="Comic Sans MS" pitchFamily="66" charset="0"/>
                <a:ea typeface="ＭＳ Ｐゴシック"/>
                <a:cs typeface="Arial" charset="0"/>
              </a:rPr>
              <a:t>Z=48</a:t>
            </a:r>
          </a:p>
        </p:txBody>
      </p:sp>
      <p:sp>
        <p:nvSpPr>
          <p:cNvPr id="68" name="Text Box 68"/>
          <p:cNvSpPr txBox="1">
            <a:spLocks noChangeArrowheads="1"/>
          </p:cNvSpPr>
          <p:nvPr/>
        </p:nvSpPr>
        <p:spPr bwMode="auto">
          <a:xfrm>
            <a:off x="8001000" y="2555280"/>
            <a:ext cx="76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CC"/>
                </a:solidFill>
                <a:latin typeface="Comic Sans MS" pitchFamily="66" charset="0"/>
                <a:ea typeface="ＭＳ Ｐゴシック"/>
                <a:cs typeface="Arial" charset="0"/>
              </a:rPr>
              <a:t>N=82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FF0000"/>
                </a:solidFill>
                <a:latin typeface="Comic Sans MS" pitchFamily="66" charset="0"/>
                <a:ea typeface="ＭＳ Ｐゴシック"/>
                <a:cs typeface="Arial" charset="0"/>
              </a:rPr>
              <a:t>Z=48</a:t>
            </a:r>
          </a:p>
        </p:txBody>
      </p:sp>
      <p:sp>
        <p:nvSpPr>
          <p:cNvPr id="71" name="Text Box 73"/>
          <p:cNvSpPr txBox="1">
            <a:spLocks noChangeArrowheads="1"/>
          </p:cNvSpPr>
          <p:nvPr/>
        </p:nvSpPr>
        <p:spPr bwMode="auto">
          <a:xfrm>
            <a:off x="540000" y="6300000"/>
            <a:ext cx="84629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A.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Blazhev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et al., Phys.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Rev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. C69 (2004) 064304                                                   A.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Jungclaus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et al., Phys.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Rev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.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Lett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. 99 (2007), 132501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r>
              <a:rPr lang="en-US" baseline="30000" dirty="0" smtClean="0"/>
              <a:t>+</a:t>
            </a:r>
            <a:r>
              <a:rPr lang="en-US" dirty="0" smtClean="0"/>
              <a:t>(g</a:t>
            </a:r>
            <a:r>
              <a:rPr lang="en-US" baseline="-25000" dirty="0" smtClean="0"/>
              <a:t>9/2</a:t>
            </a:r>
            <a:r>
              <a:rPr lang="en-US" dirty="0" smtClean="0"/>
              <a:t>)</a:t>
            </a:r>
            <a:r>
              <a:rPr lang="en-US" baseline="30000" dirty="0" smtClean="0"/>
              <a:t>-2 </a:t>
            </a:r>
            <a:r>
              <a:rPr lang="en-US" dirty="0" smtClean="0"/>
              <a:t>seniority isomers in </a:t>
            </a:r>
            <a:r>
              <a:rPr lang="en-US" baseline="30000" dirty="0" smtClean="0"/>
              <a:t>98</a:t>
            </a:r>
            <a:r>
              <a:rPr lang="en-US" dirty="0" smtClean="0"/>
              <a:t>Cd and </a:t>
            </a:r>
            <a:r>
              <a:rPr lang="en-US" baseline="30000" dirty="0" smtClean="0"/>
              <a:t>130</a:t>
            </a:r>
            <a:r>
              <a:rPr lang="en-US" dirty="0" smtClean="0"/>
              <a:t>Cd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96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6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Surprising </a:t>
            </a:r>
            <a:r>
              <a:rPr lang="el-GR" dirty="0" smtClean="0"/>
              <a:t>β</a:t>
            </a:r>
            <a:r>
              <a:rPr lang="en-US" dirty="0" smtClean="0"/>
              <a:t>–decay properties of </a:t>
            </a:r>
            <a:r>
              <a:rPr lang="en-US" baseline="30000" dirty="0" smtClean="0"/>
              <a:t>131</a:t>
            </a:r>
            <a:r>
              <a:rPr lang="en-US" dirty="0" smtClean="0"/>
              <a:t>Cd</a:t>
            </a: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" y="554400"/>
            <a:ext cx="8652510" cy="590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radioactive nuclei?</a:t>
            </a:r>
            <a:endParaRPr lang="en-US" dirty="0"/>
          </a:p>
        </p:txBody>
      </p: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3876675" y="1047328"/>
            <a:ext cx="5102225" cy="5105400"/>
            <a:chOff x="2496" y="768"/>
            <a:chExt cx="3214" cy="3216"/>
          </a:xfrm>
        </p:grpSpPr>
        <p:pic>
          <p:nvPicPr>
            <p:cNvPr id="5" name="Picture 32" descr="C:\Documents and Settings\austin\Desktop\inverse kinematics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6" t="13556"/>
            <a:stretch>
              <a:fillRect/>
            </a:stretch>
          </p:blipFill>
          <p:spPr bwMode="auto">
            <a:xfrm>
              <a:off x="2756" y="1098"/>
              <a:ext cx="2954" cy="2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34"/>
            <p:cNvSpPr txBox="1">
              <a:spLocks noChangeArrowheads="1"/>
            </p:cNvSpPr>
            <p:nvPr/>
          </p:nvSpPr>
          <p:spPr bwMode="auto">
            <a:xfrm>
              <a:off x="3227" y="768"/>
              <a:ext cx="2357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b="0" baseline="30000">
                  <a:solidFill>
                    <a:schemeClr val="tx1"/>
                  </a:solidFill>
                </a:rPr>
                <a:t>1</a:t>
              </a:r>
              <a:r>
                <a:rPr lang="en-US" altLang="de-DE" b="0">
                  <a:solidFill>
                    <a:schemeClr val="tx1"/>
                  </a:solidFill>
                </a:rPr>
                <a:t>H(</a:t>
              </a:r>
              <a:r>
                <a:rPr lang="en-US" altLang="de-DE" b="0" baseline="30000">
                  <a:solidFill>
                    <a:schemeClr val="tx1"/>
                  </a:solidFill>
                </a:rPr>
                <a:t>60</a:t>
              </a:r>
              <a:r>
                <a:rPr lang="en-US" altLang="de-DE" b="0">
                  <a:solidFill>
                    <a:schemeClr val="tx1"/>
                  </a:solidFill>
                </a:rPr>
                <a:t>Co, n)</a:t>
              </a:r>
              <a:r>
                <a:rPr lang="en-US" altLang="de-DE" b="0" baseline="30000">
                  <a:solidFill>
                    <a:schemeClr val="tx1"/>
                  </a:solidFill>
                </a:rPr>
                <a:t>60</a:t>
              </a:r>
              <a:r>
                <a:rPr lang="en-US" altLang="de-DE" b="0">
                  <a:solidFill>
                    <a:schemeClr val="tx1"/>
                  </a:solidFill>
                </a:rPr>
                <a:t>Ni</a:t>
              </a:r>
            </a:p>
            <a:p>
              <a:pPr eaLnBrk="1" hangingPunct="1"/>
              <a:r>
                <a:rPr lang="en-US" altLang="de-DE" b="0">
                  <a:solidFill>
                    <a:schemeClr val="tx1"/>
                  </a:solidFill>
                </a:rPr>
                <a:t>                                      E</a:t>
              </a:r>
              <a:r>
                <a:rPr lang="en-US" altLang="de-DE" b="0" baseline="-25000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7" name="Text Box 36"/>
            <p:cNvSpPr txBox="1">
              <a:spLocks noChangeArrowheads="1"/>
            </p:cNvSpPr>
            <p:nvPr/>
          </p:nvSpPr>
          <p:spPr bwMode="auto">
            <a:xfrm rot="-5400000">
              <a:off x="2135" y="2173"/>
              <a:ext cx="101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b="0">
                  <a:solidFill>
                    <a:schemeClr val="tx1"/>
                  </a:solidFill>
                </a:rPr>
                <a:t>E</a:t>
              </a:r>
              <a:r>
                <a:rPr lang="en-US" altLang="de-DE" b="0" baseline="-16000">
                  <a:solidFill>
                    <a:schemeClr val="tx1"/>
                  </a:solidFill>
                </a:rPr>
                <a:t>lab</a:t>
              </a:r>
              <a:r>
                <a:rPr lang="en-US" altLang="de-DE" b="0">
                  <a:solidFill>
                    <a:schemeClr val="tx1"/>
                  </a:solidFill>
                </a:rPr>
                <a:t>(MeV)</a:t>
              </a:r>
              <a:endParaRPr lang="en-US" altLang="de-DE" b="0" baseline="-1600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381000" y="1352128"/>
            <a:ext cx="3333750" cy="2057400"/>
            <a:chOff x="1104" y="3312"/>
            <a:chExt cx="2100" cy="1296"/>
          </a:xfrm>
        </p:grpSpPr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2448" y="4320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de-DE" b="0">
                  <a:solidFill>
                    <a:schemeClr val="tx1"/>
                  </a:solidFill>
                </a:rPr>
                <a:t>n</a:t>
              </a:r>
            </a:p>
          </p:txBody>
        </p:sp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736" y="3744"/>
              <a:ext cx="4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de-DE" b="0" baseline="30000">
                  <a:solidFill>
                    <a:schemeClr val="tx1"/>
                  </a:solidFill>
                </a:rPr>
                <a:t>56</a:t>
              </a:r>
              <a:r>
                <a:rPr lang="en-US" altLang="de-DE" b="0">
                  <a:solidFill>
                    <a:schemeClr val="tx1"/>
                  </a:solidFill>
                </a:rPr>
                <a:t>Cu</a:t>
              </a:r>
            </a:p>
          </p:txBody>
        </p:sp>
        <p:grpSp>
          <p:nvGrpSpPr>
            <p:cNvPr id="12" name="Group 20"/>
            <p:cNvGrpSpPr>
              <a:grpSpLocks/>
            </p:cNvGrpSpPr>
            <p:nvPr/>
          </p:nvGrpSpPr>
          <p:grpSpPr bwMode="auto">
            <a:xfrm>
              <a:off x="1104" y="3312"/>
              <a:ext cx="1728" cy="1296"/>
              <a:chOff x="1200" y="2112"/>
              <a:chExt cx="1728" cy="1296"/>
            </a:xfrm>
          </p:grpSpPr>
          <p:sp>
            <p:nvSpPr>
              <p:cNvPr id="13" name="Line 21"/>
              <p:cNvSpPr>
                <a:spLocks noChangeShapeType="1"/>
              </p:cNvSpPr>
              <p:nvPr/>
            </p:nvSpPr>
            <p:spPr bwMode="auto">
              <a:xfrm>
                <a:off x="1584" y="2784"/>
                <a:ext cx="624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" name="Rectangle 22"/>
              <p:cNvSpPr>
                <a:spLocks noChangeArrowheads="1"/>
              </p:cNvSpPr>
              <p:nvPr/>
            </p:nvSpPr>
            <p:spPr bwMode="auto">
              <a:xfrm>
                <a:off x="2208" y="2448"/>
                <a:ext cx="48" cy="720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15" name="Line 23"/>
              <p:cNvSpPr>
                <a:spLocks noChangeShapeType="1"/>
              </p:cNvSpPr>
              <p:nvPr/>
            </p:nvSpPr>
            <p:spPr bwMode="auto">
              <a:xfrm>
                <a:off x="2256" y="2784"/>
                <a:ext cx="288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" name="Text Box 24"/>
              <p:cNvSpPr txBox="1">
                <a:spLocks noChangeArrowheads="1"/>
              </p:cNvSpPr>
              <p:nvPr/>
            </p:nvSpPr>
            <p:spPr bwMode="auto">
              <a:xfrm>
                <a:off x="1200" y="2448"/>
                <a:ext cx="76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de-DE" b="0" baseline="30000">
                    <a:solidFill>
                      <a:schemeClr val="tx1"/>
                    </a:solidFill>
                  </a:rPr>
                  <a:t>56</a:t>
                </a:r>
                <a:r>
                  <a:rPr lang="en-US" altLang="de-DE" b="0">
                    <a:solidFill>
                      <a:schemeClr val="tx1"/>
                    </a:solidFill>
                  </a:rPr>
                  <a:t>Ni</a:t>
                </a:r>
              </a:p>
            </p:txBody>
          </p:sp>
          <p:sp>
            <p:nvSpPr>
              <p:cNvPr id="17" name="Text Box 25"/>
              <p:cNvSpPr txBox="1">
                <a:spLocks noChangeArrowheads="1"/>
              </p:cNvSpPr>
              <p:nvPr/>
            </p:nvSpPr>
            <p:spPr bwMode="auto">
              <a:xfrm>
                <a:off x="1968" y="2112"/>
                <a:ext cx="43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accent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de-DE" b="0" baseline="30000">
                    <a:solidFill>
                      <a:schemeClr val="tx1"/>
                    </a:solidFill>
                  </a:rPr>
                  <a:t>1</a:t>
                </a:r>
                <a:r>
                  <a:rPr lang="en-US" altLang="de-DE" b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18" name="Line 26"/>
              <p:cNvSpPr>
                <a:spLocks noChangeShapeType="1"/>
              </p:cNvSpPr>
              <p:nvPr/>
            </p:nvSpPr>
            <p:spPr bwMode="auto">
              <a:xfrm flipV="1">
                <a:off x="2208" y="2688"/>
                <a:ext cx="72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304800" y="894928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dirty="0">
                <a:solidFill>
                  <a:srgbClr val="FF0000"/>
                </a:solidFill>
              </a:rPr>
              <a:t>Use Inverse kinematics</a:t>
            </a: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228600" y="3485728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228600" y="3257128"/>
            <a:ext cx="3825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2" name="Text Box 39"/>
          <p:cNvSpPr txBox="1">
            <a:spLocks noChangeArrowheads="1"/>
          </p:cNvSpPr>
          <p:nvPr/>
        </p:nvSpPr>
        <p:spPr bwMode="auto">
          <a:xfrm>
            <a:off x="304800" y="4287416"/>
            <a:ext cx="3581400" cy="2093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285750" indent="-17145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dirty="0">
                <a:solidFill>
                  <a:srgbClr val="FF0000"/>
                </a:solidFill>
              </a:rPr>
              <a:t>Unusual kinematics</a:t>
            </a:r>
          </a:p>
          <a:p>
            <a:pPr lvl="1" eaLnBrk="1" hangingPunct="1">
              <a:spcBef>
                <a:spcPct val="15000"/>
              </a:spcBef>
              <a:buFontTx/>
              <a:buChar char="•"/>
            </a:pPr>
            <a:r>
              <a:rPr lang="en-US" altLang="de-DE" b="0" dirty="0">
                <a:solidFill>
                  <a:schemeClr val="tx1"/>
                </a:solidFill>
              </a:rPr>
              <a:t>Light particle has low E, few MeV, angle near 90</a:t>
            </a:r>
            <a:r>
              <a:rPr lang="en-US" altLang="de-DE" b="0" baseline="30000" dirty="0">
                <a:solidFill>
                  <a:schemeClr val="tx1"/>
                </a:solidFill>
              </a:rPr>
              <a:t>o.</a:t>
            </a:r>
          </a:p>
          <a:p>
            <a:pPr lvl="1" eaLnBrk="1" hangingPunct="1">
              <a:spcBef>
                <a:spcPct val="15000"/>
              </a:spcBef>
              <a:buFontTx/>
              <a:buChar char="•"/>
            </a:pPr>
            <a:r>
              <a:rPr lang="en-US" altLang="de-DE" b="0" dirty="0">
                <a:solidFill>
                  <a:schemeClr val="tx1"/>
                </a:solidFill>
              </a:rPr>
              <a:t>Lab angle =&gt; </a:t>
            </a:r>
            <a:r>
              <a:rPr lang="en-US" altLang="de-DE" b="0" dirty="0" err="1">
                <a:solidFill>
                  <a:schemeClr val="tx1"/>
                </a:solidFill>
              </a:rPr>
              <a:t>E</a:t>
            </a:r>
            <a:r>
              <a:rPr lang="en-US" altLang="de-DE" b="0" baseline="-18000" dirty="0" err="1">
                <a:solidFill>
                  <a:schemeClr val="tx1"/>
                </a:solidFill>
              </a:rPr>
              <a:t>c.m</a:t>
            </a:r>
            <a:r>
              <a:rPr lang="en-US" altLang="de-DE" b="0" baseline="-18000" dirty="0">
                <a:solidFill>
                  <a:schemeClr val="tx1"/>
                </a:solidFill>
              </a:rPr>
              <a:t>.</a:t>
            </a:r>
          </a:p>
          <a:p>
            <a:pPr lvl="1" eaLnBrk="1" hangingPunct="1">
              <a:spcBef>
                <a:spcPct val="15000"/>
              </a:spcBef>
              <a:buFontTx/>
              <a:buChar char="•"/>
            </a:pPr>
            <a:r>
              <a:rPr lang="en-US" altLang="de-DE" b="0" dirty="0">
                <a:solidFill>
                  <a:schemeClr val="tx1"/>
                </a:solidFill>
              </a:rPr>
              <a:t>Lab E =&gt; </a:t>
            </a:r>
            <a:r>
              <a:rPr lang="en-US" altLang="de-DE" b="0" dirty="0">
                <a:solidFill>
                  <a:schemeClr val="tx1"/>
                </a:solidFill>
                <a:sym typeface="Symbol" panose="05050102010706020507" pitchFamily="18" charset="2"/>
              </a:rPr>
              <a:t></a:t>
            </a:r>
            <a:r>
              <a:rPr lang="en-US" altLang="de-DE" b="0" baseline="-18000" dirty="0" err="1">
                <a:solidFill>
                  <a:schemeClr val="tx1"/>
                </a:solidFill>
                <a:sym typeface="Symbol" panose="05050102010706020507" pitchFamily="18" charset="2"/>
              </a:rPr>
              <a:t>c.m</a:t>
            </a:r>
            <a:r>
              <a:rPr lang="en-US" altLang="de-DE" b="0" baseline="-25000" dirty="0">
                <a:solidFill>
                  <a:schemeClr val="tx1"/>
                </a:solidFill>
                <a:sym typeface="Symbol" panose="05050102010706020507" pitchFamily="18" charset="2"/>
              </a:rPr>
              <a:t>.</a:t>
            </a:r>
            <a:endParaRPr lang="en-US" altLang="de-DE" b="0" dirty="0">
              <a:solidFill>
                <a:schemeClr val="tx1"/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711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Coulomb break up in inverse kinematics at GSI/LAND</a:t>
            </a:r>
            <a:endParaRPr lang="en-US" dirty="0"/>
          </a:p>
        </p:txBody>
      </p:sp>
      <p:pic>
        <p:nvPicPr>
          <p:cNvPr id="4" name="Picture 2" descr="land_setup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8681"/>
            <a:ext cx="9090175" cy="596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60000" y="2880000"/>
            <a:ext cx="82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b="1" dirty="0">
                <a:solidFill>
                  <a:srgbClr val="CC0099"/>
                </a:solidFill>
              </a:rPr>
              <a:t>~18m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740650" y="1773238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b="1">
                <a:solidFill>
                  <a:srgbClr val="FF0000"/>
                </a:solidFill>
              </a:rPr>
              <a:t>TOF, x,y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 flipV="1">
            <a:off x="5940425" y="3141663"/>
            <a:ext cx="576263" cy="503237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 flipV="1">
            <a:off x="5651500" y="3284538"/>
            <a:ext cx="865188" cy="360362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4643438" y="3644900"/>
            <a:ext cx="1873250" cy="360363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516688" y="3357563"/>
            <a:ext cx="2197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b="1">
                <a:solidFill>
                  <a:srgbClr val="0033CC"/>
                </a:solidFill>
              </a:rPr>
              <a:t>Tracking through ALADIN</a:t>
            </a: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2051050" y="3717032"/>
            <a:ext cx="1298575" cy="5762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H="1">
            <a:off x="2051050" y="3708000"/>
            <a:ext cx="0" cy="1296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980000" y="3356992"/>
            <a:ext cx="198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b="1" dirty="0"/>
              <a:t>Projectile tracking</a:t>
            </a:r>
          </a:p>
        </p:txBody>
      </p:sp>
      <p:pic>
        <p:nvPicPr>
          <p:cNvPr id="15" name="Picture 17" descr="coule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190625"/>
            <a:ext cx="4427538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4284663" y="5516563"/>
            <a:ext cx="4608512" cy="966787"/>
          </a:xfrm>
          <a:prstGeom prst="rect">
            <a:avLst/>
          </a:prstGeom>
          <a:solidFill>
            <a:srgbClr val="C0C0C0"/>
          </a:soli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b="1" u="sng"/>
              <a:t>Excitation energy E</a:t>
            </a:r>
            <a:r>
              <a:rPr lang="en-US" altLang="de-DE" b="1" u="sng" baseline="30000"/>
              <a:t>*</a:t>
            </a:r>
            <a:r>
              <a:rPr lang="en-US" altLang="de-DE" b="1" baseline="30000"/>
              <a:t> </a:t>
            </a:r>
            <a:r>
              <a:rPr lang="en-US" altLang="de-DE" b="1"/>
              <a:t> </a:t>
            </a:r>
            <a:r>
              <a:rPr lang="en-US" altLang="de-DE"/>
              <a:t>from a kinematical complete measurement of all outgoing particles.</a:t>
            </a: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5580063" y="3636000"/>
            <a:ext cx="1079500" cy="288925"/>
          </a:xfrm>
          <a:prstGeom prst="rect">
            <a:avLst/>
          </a:prstGeom>
          <a:solidFill>
            <a:schemeClr val="bg1"/>
          </a:solidFill>
          <a:ln w="508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7380288" y="1152000"/>
            <a:ext cx="1152525" cy="503237"/>
          </a:xfrm>
          <a:prstGeom prst="rect">
            <a:avLst/>
          </a:prstGeom>
          <a:solidFill>
            <a:schemeClr val="bg1"/>
          </a:solidFill>
          <a:ln w="508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3708400" y="4572000"/>
            <a:ext cx="2376488" cy="503238"/>
          </a:xfrm>
          <a:prstGeom prst="rect">
            <a:avLst/>
          </a:prstGeom>
          <a:solidFill>
            <a:schemeClr val="bg1"/>
          </a:solidFill>
          <a:ln w="508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3132138" y="576000"/>
            <a:ext cx="43558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2400" b="1" baseline="30000" dirty="0"/>
              <a:t>92,</a:t>
            </a:r>
            <a:r>
              <a:rPr lang="de-DE" altLang="de-DE" sz="2400" b="1" baseline="30000" dirty="0">
                <a:solidFill>
                  <a:srgbClr val="FF0000"/>
                </a:solidFill>
              </a:rPr>
              <a:t>93</a:t>
            </a:r>
            <a:r>
              <a:rPr lang="de-DE" altLang="de-DE" sz="2400" b="1" baseline="30000" dirty="0"/>
              <a:t>,94,100</a:t>
            </a:r>
            <a:r>
              <a:rPr lang="de-DE" altLang="de-DE" sz="2400" b="1" dirty="0"/>
              <a:t>Mo(</a:t>
            </a:r>
            <a:r>
              <a:rPr lang="de-DE" altLang="de-DE" sz="2400" b="1" dirty="0" err="1">
                <a:latin typeface="Symbol" panose="05050102010706020507" pitchFamily="18" charset="2"/>
              </a:rPr>
              <a:t>g</a:t>
            </a:r>
            <a:r>
              <a:rPr lang="de-DE" altLang="de-DE" sz="2400" b="1" dirty="0" err="1"/>
              <a:t>,</a:t>
            </a:r>
            <a:r>
              <a:rPr lang="de-DE" altLang="de-DE" sz="2400" b="1" i="1" dirty="0" err="1"/>
              <a:t>n</a:t>
            </a:r>
            <a:r>
              <a:rPr lang="de-DE" altLang="de-DE" sz="2400" b="1" dirty="0" smtClean="0"/>
              <a:t>)    </a:t>
            </a:r>
            <a:r>
              <a:rPr lang="de-DE" alt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lang="de-DE" alt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abundant p-isotopes</a:t>
            </a:r>
            <a:endParaRPr lang="de-DE" alt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5"/>
          <p:cNvSpPr>
            <a:spLocks noChangeArrowheads="1"/>
          </p:cNvSpPr>
          <p:nvPr/>
        </p:nvSpPr>
        <p:spPr bwMode="auto">
          <a:xfrm>
            <a:off x="3708000" y="3888000"/>
            <a:ext cx="658813" cy="62692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" name="Freeform 27"/>
          <p:cNvSpPr>
            <a:spLocks/>
          </p:cNvSpPr>
          <p:nvPr/>
        </p:nvSpPr>
        <p:spPr bwMode="auto">
          <a:xfrm>
            <a:off x="4010025" y="4140895"/>
            <a:ext cx="95250" cy="152400"/>
          </a:xfrm>
          <a:custGeom>
            <a:avLst/>
            <a:gdLst>
              <a:gd name="T0" fmla="*/ 0 w 60"/>
              <a:gd name="T1" fmla="*/ 0 h 96"/>
              <a:gd name="T2" fmla="*/ 0 w 60"/>
              <a:gd name="T3" fmla="*/ 68 h 96"/>
              <a:gd name="T4" fmla="*/ 60 w 60"/>
              <a:gd name="T5" fmla="*/ 96 h 96"/>
              <a:gd name="T6" fmla="*/ 59 w 60"/>
              <a:gd name="T7" fmla="*/ 26 h 96"/>
              <a:gd name="T8" fmla="*/ 0 w 60"/>
              <a:gd name="T9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96">
                <a:moveTo>
                  <a:pt x="0" y="0"/>
                </a:moveTo>
                <a:cubicBezTo>
                  <a:pt x="0" y="23"/>
                  <a:pt x="0" y="45"/>
                  <a:pt x="0" y="68"/>
                </a:cubicBezTo>
                <a:lnTo>
                  <a:pt x="60" y="96"/>
                </a:lnTo>
                <a:lnTo>
                  <a:pt x="59" y="26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3" name="Picture 28" descr="fussball-Weltmeisterschaf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00" y="3960001"/>
            <a:ext cx="487204" cy="44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4822825" y="1557338"/>
            <a:ext cx="2197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b="1">
                <a:solidFill>
                  <a:srgbClr val="0033CC"/>
                </a:solidFill>
              </a:rPr>
              <a:t>TOF, </a:t>
            </a:r>
            <a:r>
              <a:rPr lang="en-US" altLang="de-DE" b="1">
                <a:solidFill>
                  <a:srgbClr val="0033CC"/>
                </a:solidFill>
                <a:latin typeface="Symbol" panose="05050102010706020507" pitchFamily="18" charset="2"/>
              </a:rPr>
              <a:t>D</a:t>
            </a:r>
            <a:r>
              <a:rPr lang="en-US" altLang="de-DE" b="1">
                <a:solidFill>
                  <a:srgbClr val="0033CC"/>
                </a:solidFill>
              </a:rPr>
              <a:t>E</a:t>
            </a:r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4932363" y="972000"/>
            <a:ext cx="2160587" cy="503237"/>
          </a:xfrm>
          <a:prstGeom prst="rect">
            <a:avLst/>
          </a:prstGeom>
          <a:solidFill>
            <a:schemeClr val="bg1"/>
          </a:solidFill>
          <a:ln w="508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706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4" grpId="0"/>
      <p:bldP spid="16" grpId="0" animBg="1"/>
      <p:bldP spid="2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Ab-Initio Calculations</a:t>
            </a:r>
            <a:endParaRPr lang="en-US" dirty="0"/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2657475" y="1676400"/>
            <a:ext cx="6321425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rgbClr val="3B3EBB"/>
                </a:solidFill>
                <a:latin typeface="Arial" pitchFamily="34" charset="0"/>
                <a:cs typeface="Arial" pitchFamily="34" charset="0"/>
              </a:rPr>
              <a:t> RMS Radii of nuclei</a:t>
            </a:r>
            <a:r>
              <a:rPr lang="en-US" sz="2000" dirty="0" smtClean="0">
                <a:solidFill>
                  <a:srgbClr val="3B3EB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3B3EBB"/>
                </a:solidFill>
                <a:latin typeface="Arial" pitchFamily="34" charset="0"/>
                <a:cs typeface="Arial" pitchFamily="34" charset="0"/>
              </a:rPr>
              <a:t>cfr</a:t>
            </a:r>
            <a:r>
              <a:rPr lang="en-US" sz="2000" dirty="0" smtClean="0">
                <a:solidFill>
                  <a:srgbClr val="3B3EBB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baseline="30000" dirty="0" smtClean="0">
                <a:solidFill>
                  <a:srgbClr val="3B3EBB"/>
                </a:solidFill>
                <a:latin typeface="Arial" pitchFamily="34" charset="0"/>
                <a:cs typeface="Arial" pitchFamily="34" charset="0"/>
              </a:rPr>
              <a:t>11</a:t>
            </a:r>
            <a:r>
              <a:rPr lang="en-US" sz="2000" dirty="0" smtClean="0">
                <a:solidFill>
                  <a:srgbClr val="3B3EBB"/>
                </a:solidFill>
                <a:latin typeface="Arial" pitchFamily="34" charset="0"/>
                <a:cs typeface="Arial" pitchFamily="34" charset="0"/>
              </a:rPr>
              <a:t>Li</a:t>
            </a:r>
            <a:r>
              <a:rPr lang="en-US" sz="2000" dirty="0">
                <a:solidFill>
                  <a:srgbClr val="3B3EBB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aseline="30000" dirty="0" smtClean="0">
                <a:solidFill>
                  <a:srgbClr val="3B3EBB"/>
                </a:solidFill>
                <a:latin typeface="Arial" pitchFamily="34" charset="0"/>
                <a:cs typeface="Arial" pitchFamily="34" charset="0"/>
              </a:rPr>
              <a:t>9,10</a:t>
            </a:r>
            <a:r>
              <a:rPr lang="en-US" sz="2000" dirty="0" smtClean="0">
                <a:solidFill>
                  <a:srgbClr val="3B3EBB"/>
                </a:solidFill>
                <a:latin typeface="Arial" pitchFamily="34" charset="0"/>
                <a:cs typeface="Arial" pitchFamily="34" charset="0"/>
              </a:rPr>
              <a:t>Be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(abstract ID 96)</a:t>
            </a:r>
            <a:endParaRPr lang="en-US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(W. </a:t>
            </a:r>
            <a:r>
              <a:rPr lang="en-US" sz="1400" dirty="0" err="1" smtClean="0"/>
              <a:t>Nörtershäuser</a:t>
            </a:r>
            <a:r>
              <a:rPr lang="en-US" sz="1400" dirty="0" smtClean="0"/>
              <a:t> et al. Phys. Rev.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102 (2009) 062503)</a:t>
            </a:r>
            <a:endParaRPr lang="nl-NL" sz="1400" dirty="0" smtClean="0"/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solidFill>
                  <a:srgbClr val="3B3EBB"/>
                </a:solidFill>
                <a:latin typeface="Arial" pitchFamily="34" charset="0"/>
                <a:cs typeface="Arial" pitchFamily="34" charset="0"/>
              </a:rPr>
              <a:t> Nuclear Moments </a:t>
            </a:r>
            <a:r>
              <a:rPr lang="en-US" sz="2000" dirty="0" err="1" smtClean="0">
                <a:solidFill>
                  <a:srgbClr val="3B3EBB"/>
                </a:solidFill>
                <a:latin typeface="Arial" pitchFamily="34" charset="0"/>
                <a:cs typeface="Arial" pitchFamily="34" charset="0"/>
              </a:rPr>
              <a:t>cfr</a:t>
            </a:r>
            <a:r>
              <a:rPr lang="en-US" sz="2000" dirty="0" smtClean="0">
                <a:solidFill>
                  <a:srgbClr val="3B3EBB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baseline="30000" dirty="0" smtClean="0">
                <a:solidFill>
                  <a:srgbClr val="3B3EBB"/>
                </a:solidFill>
                <a:latin typeface="Arial" pitchFamily="34" charset="0"/>
                <a:cs typeface="Arial" pitchFamily="34" charset="0"/>
              </a:rPr>
              <a:t>9,11</a:t>
            </a:r>
            <a:r>
              <a:rPr lang="en-US" sz="2000" dirty="0" smtClean="0">
                <a:solidFill>
                  <a:srgbClr val="3B3EBB"/>
                </a:solidFill>
                <a:latin typeface="Arial" pitchFamily="34" charset="0"/>
                <a:cs typeface="Arial" pitchFamily="34" charset="0"/>
              </a:rPr>
              <a:t>Li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(ID 20)</a:t>
            </a:r>
            <a:endParaRPr lang="en-US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spcBef>
                <a:spcPct val="500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	(R. Neugart et al., Phys. Rev.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Lett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 101 (2008) 132502)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3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solidFill>
                  <a:srgbClr val="3B3EBB"/>
                </a:solidFill>
                <a:latin typeface="Arial" pitchFamily="34" charset="0"/>
                <a:cs typeface="Arial" pitchFamily="34" charset="0"/>
              </a:rPr>
              <a:t> Electroweak </a:t>
            </a:r>
            <a:r>
              <a:rPr lang="en-US" sz="2000" dirty="0">
                <a:solidFill>
                  <a:srgbClr val="3B3EBB"/>
                </a:solidFill>
                <a:latin typeface="Arial" pitchFamily="34" charset="0"/>
                <a:cs typeface="Arial" pitchFamily="34" charset="0"/>
              </a:rPr>
              <a:t>Matrix </a:t>
            </a:r>
            <a:r>
              <a:rPr lang="en-US" sz="2000" dirty="0" smtClean="0">
                <a:solidFill>
                  <a:srgbClr val="3B3EBB"/>
                </a:solidFill>
                <a:latin typeface="Arial" pitchFamily="34" charset="0"/>
                <a:cs typeface="Arial" pitchFamily="34" charset="0"/>
              </a:rPr>
              <a:t>Elements</a:t>
            </a:r>
          </a:p>
          <a:p>
            <a:pPr lvl="4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Transfer reactions</a:t>
            </a: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2973388" y="5067300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400" baseline="30000">
                <a:latin typeface="Times New Roman" pitchFamily="17" charset="0"/>
              </a:rPr>
              <a:t>9</a:t>
            </a:r>
            <a:r>
              <a:rPr lang="en-GB" sz="2400">
                <a:latin typeface="Times New Roman" pitchFamily="17" charset="0"/>
              </a:rPr>
              <a:t>He</a:t>
            </a:r>
          </a:p>
          <a:p>
            <a:pPr algn="ctr"/>
            <a:r>
              <a:rPr lang="en-GB" sz="1200">
                <a:latin typeface="Times New Roman" pitchFamily="17" charset="0"/>
              </a:rPr>
              <a:t>unbound</a:t>
            </a: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3622675" y="5067300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400" baseline="30000">
                <a:latin typeface="Times New Roman" pitchFamily="17" charset="0"/>
              </a:rPr>
              <a:t>10</a:t>
            </a:r>
            <a:r>
              <a:rPr lang="en-GB" sz="2400">
                <a:latin typeface="Times New Roman" pitchFamily="17" charset="0"/>
              </a:rPr>
              <a:t>He</a:t>
            </a:r>
          </a:p>
          <a:p>
            <a:pPr algn="ctr"/>
            <a:r>
              <a:rPr lang="en-GB" sz="1200">
                <a:latin typeface="Times New Roman" pitchFamily="17" charset="0"/>
              </a:rPr>
              <a:t>unbound</a:t>
            </a:r>
          </a:p>
        </p:txBody>
      </p:sp>
      <p:sp>
        <p:nvSpPr>
          <p:cNvPr id="29" name="Rectangle 18"/>
          <p:cNvSpPr>
            <a:spLocks noChangeArrowheads="1"/>
          </p:cNvSpPr>
          <p:nvPr/>
        </p:nvSpPr>
        <p:spPr bwMode="auto">
          <a:xfrm>
            <a:off x="2327275" y="4419600"/>
            <a:ext cx="647700" cy="6477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400" baseline="30000">
                <a:latin typeface="Times New Roman" pitchFamily="17" charset="0"/>
              </a:rPr>
              <a:t>9</a:t>
            </a:r>
            <a:r>
              <a:rPr lang="en-GB" sz="2400">
                <a:latin typeface="Times New Roman" pitchFamily="17" charset="0"/>
              </a:rPr>
              <a:t>Li</a:t>
            </a:r>
          </a:p>
          <a:p>
            <a:pPr algn="ctr"/>
            <a:r>
              <a:rPr lang="en-GB" sz="1200">
                <a:latin typeface="Times New Roman" pitchFamily="17" charset="0"/>
              </a:rPr>
              <a:t>179 ms</a:t>
            </a:r>
          </a:p>
        </p:txBody>
      </p:sp>
      <p:sp>
        <p:nvSpPr>
          <p:cNvPr id="30" name="Rectangle 19"/>
          <p:cNvSpPr>
            <a:spLocks noChangeArrowheads="1"/>
          </p:cNvSpPr>
          <p:nvPr/>
        </p:nvSpPr>
        <p:spPr bwMode="auto">
          <a:xfrm>
            <a:off x="2974975" y="4419600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400" baseline="30000">
                <a:latin typeface="Times New Roman" pitchFamily="17" charset="0"/>
              </a:rPr>
              <a:t>10</a:t>
            </a:r>
            <a:r>
              <a:rPr lang="en-GB" sz="2400">
                <a:latin typeface="Times New Roman" pitchFamily="17" charset="0"/>
              </a:rPr>
              <a:t>Li</a:t>
            </a:r>
          </a:p>
          <a:p>
            <a:pPr algn="ctr"/>
            <a:r>
              <a:rPr lang="en-GB" sz="1200">
                <a:latin typeface="Times New Roman" pitchFamily="17" charset="0"/>
              </a:rPr>
              <a:t>unbound</a:t>
            </a:r>
          </a:p>
        </p:txBody>
      </p:sp>
      <p:sp>
        <p:nvSpPr>
          <p:cNvPr id="31" name="Rectangle 26"/>
          <p:cNvSpPr>
            <a:spLocks noChangeArrowheads="1"/>
          </p:cNvSpPr>
          <p:nvPr/>
        </p:nvSpPr>
        <p:spPr bwMode="auto">
          <a:xfrm>
            <a:off x="3622675" y="3771900"/>
            <a:ext cx="647700" cy="6477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400" baseline="30000">
                <a:latin typeface="Times New Roman" pitchFamily="17" charset="0"/>
              </a:rPr>
              <a:t>12</a:t>
            </a:r>
            <a:r>
              <a:rPr lang="en-GB" sz="2400">
                <a:latin typeface="Times New Roman" pitchFamily="17" charset="0"/>
              </a:rPr>
              <a:t>Be</a:t>
            </a:r>
          </a:p>
          <a:p>
            <a:pPr algn="ctr"/>
            <a:r>
              <a:rPr lang="en-GB" sz="1200">
                <a:latin typeface="Times New Roman" pitchFamily="17" charset="0"/>
              </a:rPr>
              <a:t>23.6 ms</a:t>
            </a:r>
          </a:p>
        </p:txBody>
      </p:sp>
      <p:sp>
        <p:nvSpPr>
          <p:cNvPr id="32" name="Rectangle 29"/>
          <p:cNvSpPr>
            <a:spLocks noChangeArrowheads="1"/>
          </p:cNvSpPr>
          <p:nvPr/>
        </p:nvSpPr>
        <p:spPr bwMode="auto">
          <a:xfrm>
            <a:off x="1030288" y="3124200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400" baseline="30000">
                <a:latin typeface="Times New Roman" pitchFamily="17" charset="0"/>
              </a:rPr>
              <a:t>9</a:t>
            </a:r>
            <a:r>
              <a:rPr lang="en-GB" sz="2400">
                <a:latin typeface="Times New Roman" pitchFamily="17" charset="0"/>
              </a:rPr>
              <a:t>B</a:t>
            </a:r>
          </a:p>
          <a:p>
            <a:pPr algn="ctr"/>
            <a:r>
              <a:rPr lang="en-GB" sz="1200">
                <a:latin typeface="Times New Roman" pitchFamily="17" charset="0"/>
              </a:rPr>
              <a:t>unbound</a:t>
            </a: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1677988" y="3124200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7" charset="0"/>
              </a:rPr>
              <a:t>10</a:t>
            </a:r>
            <a:r>
              <a:rPr lang="en-GB" sz="2400">
                <a:solidFill>
                  <a:schemeClr val="bg1"/>
                </a:solidFill>
                <a:latin typeface="Times New Roman" pitchFamily="17" charset="0"/>
              </a:rPr>
              <a:t>B</a:t>
            </a:r>
            <a:endParaRPr lang="en-GB" sz="1200">
              <a:solidFill>
                <a:schemeClr val="bg1"/>
              </a:solidFill>
              <a:latin typeface="Times New Roman" pitchFamily="17" charset="0"/>
            </a:endParaRPr>
          </a:p>
        </p:txBody>
      </p:sp>
      <p:sp>
        <p:nvSpPr>
          <p:cNvPr id="34" name="Rectangle 31"/>
          <p:cNvSpPr>
            <a:spLocks noChangeArrowheads="1"/>
          </p:cNvSpPr>
          <p:nvPr/>
        </p:nvSpPr>
        <p:spPr bwMode="auto">
          <a:xfrm>
            <a:off x="2325688" y="3124200"/>
            <a:ext cx="6477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400" baseline="30000">
                <a:solidFill>
                  <a:schemeClr val="bg1"/>
                </a:solidFill>
                <a:latin typeface="Times New Roman" pitchFamily="17" charset="0"/>
              </a:rPr>
              <a:t>11</a:t>
            </a:r>
            <a:r>
              <a:rPr lang="en-GB" sz="2400">
                <a:solidFill>
                  <a:schemeClr val="bg1"/>
                </a:solidFill>
                <a:latin typeface="Times New Roman" pitchFamily="17" charset="0"/>
              </a:rPr>
              <a:t>B</a:t>
            </a:r>
          </a:p>
        </p:txBody>
      </p:sp>
      <p:sp>
        <p:nvSpPr>
          <p:cNvPr id="35" name="Rectangle 32"/>
          <p:cNvSpPr>
            <a:spLocks noChangeArrowheads="1"/>
          </p:cNvSpPr>
          <p:nvPr/>
        </p:nvSpPr>
        <p:spPr bwMode="auto">
          <a:xfrm>
            <a:off x="2973388" y="3124200"/>
            <a:ext cx="647700" cy="6477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400" baseline="30000">
                <a:latin typeface="Times New Roman" pitchFamily="17" charset="0"/>
              </a:rPr>
              <a:t>12</a:t>
            </a:r>
            <a:r>
              <a:rPr lang="en-GB" sz="2400">
                <a:latin typeface="Times New Roman" pitchFamily="17" charset="0"/>
              </a:rPr>
              <a:t>B</a:t>
            </a:r>
          </a:p>
          <a:p>
            <a:pPr algn="ctr"/>
            <a:r>
              <a:rPr lang="en-GB" sz="1200">
                <a:latin typeface="Times New Roman" pitchFamily="17" charset="0"/>
              </a:rPr>
              <a:t>20.20 ms</a:t>
            </a:r>
          </a:p>
        </p:txBody>
      </p:sp>
      <p:sp>
        <p:nvSpPr>
          <p:cNvPr id="36" name="Rectangle 41"/>
          <p:cNvSpPr>
            <a:spLocks noChangeArrowheads="1"/>
          </p:cNvSpPr>
          <p:nvPr/>
        </p:nvSpPr>
        <p:spPr bwMode="auto">
          <a:xfrm>
            <a:off x="4270375" y="4419600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400" baseline="30000">
                <a:latin typeface="Times New Roman" pitchFamily="17" charset="0"/>
              </a:rPr>
              <a:t>12</a:t>
            </a:r>
            <a:r>
              <a:rPr lang="en-GB" sz="2400">
                <a:latin typeface="Times New Roman" pitchFamily="17" charset="0"/>
              </a:rPr>
              <a:t>Li</a:t>
            </a:r>
          </a:p>
          <a:p>
            <a:pPr algn="ctr"/>
            <a:r>
              <a:rPr lang="en-GB" sz="1200">
                <a:latin typeface="Times New Roman" pitchFamily="17" charset="0"/>
              </a:rPr>
              <a:t>unbound</a:t>
            </a:r>
          </a:p>
        </p:txBody>
      </p:sp>
      <p:sp>
        <p:nvSpPr>
          <p:cNvPr id="37" name="Rectangle 43"/>
          <p:cNvSpPr>
            <a:spLocks noChangeArrowheads="1"/>
          </p:cNvSpPr>
          <p:nvPr/>
        </p:nvSpPr>
        <p:spPr bwMode="auto">
          <a:xfrm>
            <a:off x="381000" y="2474913"/>
            <a:ext cx="647700" cy="6477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400" baseline="30000">
                <a:latin typeface="Times New Roman" pitchFamily="17" charset="0"/>
              </a:rPr>
              <a:t>9</a:t>
            </a:r>
            <a:r>
              <a:rPr lang="en-GB" sz="2400">
                <a:latin typeface="Times New Roman" pitchFamily="17" charset="0"/>
              </a:rPr>
              <a:t>C</a:t>
            </a:r>
          </a:p>
          <a:p>
            <a:pPr algn="ctr"/>
            <a:r>
              <a:rPr lang="en-GB" sz="1200">
                <a:latin typeface="Times New Roman" pitchFamily="17" charset="0"/>
              </a:rPr>
              <a:t>125 ms</a:t>
            </a:r>
          </a:p>
        </p:txBody>
      </p:sp>
      <p:sp>
        <p:nvSpPr>
          <p:cNvPr id="38" name="Rectangle 44"/>
          <p:cNvSpPr>
            <a:spLocks noChangeArrowheads="1"/>
          </p:cNvSpPr>
          <p:nvPr/>
        </p:nvSpPr>
        <p:spPr bwMode="auto">
          <a:xfrm>
            <a:off x="1030288" y="2474913"/>
            <a:ext cx="647700" cy="6477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400" baseline="30000" dirty="0" smtClean="0">
                <a:latin typeface="Times New Roman" pitchFamily="17" charset="0"/>
              </a:rPr>
              <a:t>10</a:t>
            </a:r>
            <a:r>
              <a:rPr lang="en-GB" sz="2400" dirty="0" smtClean="0">
                <a:latin typeface="Times New Roman" pitchFamily="17" charset="0"/>
              </a:rPr>
              <a:t>C</a:t>
            </a:r>
          </a:p>
          <a:p>
            <a:pPr algn="ctr"/>
            <a:r>
              <a:rPr lang="en-GB" sz="1200" dirty="0">
                <a:latin typeface="Times New Roman" pitchFamily="17" charset="0"/>
              </a:rPr>
              <a:t>19.3 </a:t>
            </a:r>
            <a:r>
              <a:rPr lang="en-GB" sz="1200" dirty="0" err="1">
                <a:latin typeface="Times New Roman" pitchFamily="17" charset="0"/>
              </a:rPr>
              <a:t>s</a:t>
            </a:r>
            <a:endParaRPr lang="en-GB" sz="1200" dirty="0">
              <a:latin typeface="Times New Roman" pitchFamily="17" charset="0"/>
            </a:endParaRPr>
          </a:p>
        </p:txBody>
      </p:sp>
      <p:sp>
        <p:nvSpPr>
          <p:cNvPr id="39" name="Rectangle 45"/>
          <p:cNvSpPr>
            <a:spLocks noChangeArrowheads="1"/>
          </p:cNvSpPr>
          <p:nvPr/>
        </p:nvSpPr>
        <p:spPr bwMode="auto">
          <a:xfrm>
            <a:off x="1679575" y="2474913"/>
            <a:ext cx="647700" cy="6477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400" baseline="30000">
                <a:latin typeface="Times New Roman" pitchFamily="17" charset="0"/>
              </a:rPr>
              <a:t>11</a:t>
            </a:r>
            <a:r>
              <a:rPr lang="en-GB" sz="2400">
                <a:latin typeface="Times New Roman" pitchFamily="17" charset="0"/>
              </a:rPr>
              <a:t>C</a:t>
            </a:r>
          </a:p>
          <a:p>
            <a:pPr algn="ctr"/>
            <a:r>
              <a:rPr lang="en-GB" sz="1200">
                <a:latin typeface="Times New Roman" pitchFamily="17" charset="0"/>
              </a:rPr>
              <a:t>20.4 m</a:t>
            </a:r>
          </a:p>
        </p:txBody>
      </p:sp>
      <p:grpSp>
        <p:nvGrpSpPr>
          <p:cNvPr id="40" name="Group 52"/>
          <p:cNvGrpSpPr/>
          <p:nvPr/>
        </p:nvGrpSpPr>
        <p:grpSpPr>
          <a:xfrm>
            <a:off x="1679575" y="2474913"/>
            <a:ext cx="2590800" cy="2592387"/>
            <a:chOff x="1679575" y="3160713"/>
            <a:chExt cx="2590800" cy="2592387"/>
          </a:xfrm>
        </p:grpSpPr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3622675" y="5105400"/>
              <a:ext cx="647700" cy="6477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2400" baseline="30000">
                  <a:latin typeface="Times New Roman" pitchFamily="17" charset="0"/>
                </a:rPr>
                <a:t>11</a:t>
              </a:r>
              <a:r>
                <a:rPr lang="en-GB" sz="2400">
                  <a:latin typeface="Times New Roman" pitchFamily="17" charset="0"/>
                </a:rPr>
                <a:t>Li</a:t>
              </a:r>
            </a:p>
            <a:p>
              <a:pPr algn="ctr"/>
              <a:r>
                <a:rPr lang="en-GB" sz="1200">
                  <a:latin typeface="Times New Roman" pitchFamily="17" charset="0"/>
                </a:rPr>
                <a:t>8.5 ms</a:t>
              </a:r>
            </a:p>
          </p:txBody>
        </p:sp>
        <p:sp>
          <p:nvSpPr>
            <p:cNvPr id="42" name="Rectangle 23"/>
            <p:cNvSpPr>
              <a:spLocks noChangeArrowheads="1"/>
            </p:cNvSpPr>
            <p:nvPr/>
          </p:nvSpPr>
          <p:spPr bwMode="auto">
            <a:xfrm>
              <a:off x="1679575" y="4457700"/>
              <a:ext cx="647700" cy="6477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2400" baseline="30000" dirty="0">
                  <a:solidFill>
                    <a:schemeClr val="bg1"/>
                  </a:solidFill>
                  <a:latin typeface="Times New Roman" pitchFamily="17" charset="0"/>
                </a:rPr>
                <a:t>9</a:t>
              </a:r>
              <a:r>
                <a:rPr lang="en-GB" sz="2400" dirty="0">
                  <a:solidFill>
                    <a:schemeClr val="bg1"/>
                  </a:solidFill>
                  <a:latin typeface="Times New Roman" pitchFamily="17" charset="0"/>
                </a:rPr>
                <a:t>Be</a:t>
              </a:r>
              <a:endParaRPr lang="en-GB" sz="1200" dirty="0">
                <a:solidFill>
                  <a:schemeClr val="bg1"/>
                </a:solidFill>
                <a:latin typeface="Times New Roman" pitchFamily="17" charset="0"/>
              </a:endParaRPr>
            </a:p>
          </p:txBody>
        </p:sp>
        <p:sp>
          <p:nvSpPr>
            <p:cNvPr id="43" name="Rectangle 24"/>
            <p:cNvSpPr>
              <a:spLocks noChangeArrowheads="1"/>
            </p:cNvSpPr>
            <p:nvPr/>
          </p:nvSpPr>
          <p:spPr bwMode="auto">
            <a:xfrm>
              <a:off x="2327275" y="4457700"/>
              <a:ext cx="647700" cy="6477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2400" baseline="30000">
                  <a:latin typeface="Times New Roman" pitchFamily="17" charset="0"/>
                </a:rPr>
                <a:t>10</a:t>
              </a:r>
              <a:r>
                <a:rPr lang="en-GB" sz="2400">
                  <a:latin typeface="Times New Roman" pitchFamily="17" charset="0"/>
                </a:rPr>
                <a:t>Be</a:t>
              </a:r>
            </a:p>
            <a:p>
              <a:pPr algn="ctr"/>
              <a:r>
                <a:rPr lang="en-GB" sz="1200">
                  <a:latin typeface="Times New Roman" pitchFamily="17" charset="0"/>
                </a:rPr>
                <a:t>1.6 10</a:t>
              </a:r>
              <a:r>
                <a:rPr lang="en-GB" sz="1200" baseline="30000">
                  <a:latin typeface="Times New Roman" pitchFamily="17" charset="0"/>
                </a:rPr>
                <a:t>6 </a:t>
              </a:r>
              <a:r>
                <a:rPr lang="en-GB" sz="1200">
                  <a:latin typeface="Times New Roman" pitchFamily="17" charset="0"/>
                </a:rPr>
                <a:t>y</a:t>
              </a:r>
            </a:p>
          </p:txBody>
        </p:sp>
        <p:sp>
          <p:nvSpPr>
            <p:cNvPr id="44" name="Rectangle 25"/>
            <p:cNvSpPr>
              <a:spLocks noChangeArrowheads="1"/>
            </p:cNvSpPr>
            <p:nvPr/>
          </p:nvSpPr>
          <p:spPr bwMode="auto">
            <a:xfrm>
              <a:off x="2974975" y="4457700"/>
              <a:ext cx="647700" cy="6477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2400" baseline="30000" dirty="0">
                  <a:latin typeface="Times New Roman" pitchFamily="17" charset="0"/>
                </a:rPr>
                <a:t>11</a:t>
              </a:r>
              <a:r>
                <a:rPr lang="en-GB" sz="2400" dirty="0">
                  <a:latin typeface="Times New Roman" pitchFamily="17" charset="0"/>
                </a:rPr>
                <a:t>Be</a:t>
              </a:r>
            </a:p>
            <a:p>
              <a:pPr algn="ctr"/>
              <a:r>
                <a:rPr lang="en-GB" sz="1200" dirty="0">
                  <a:latin typeface="Times New Roman" pitchFamily="17" charset="0"/>
                </a:rPr>
                <a:t>13.8 </a:t>
              </a:r>
              <a:r>
                <a:rPr lang="en-GB" sz="1200" dirty="0" err="1">
                  <a:latin typeface="Times New Roman" pitchFamily="17" charset="0"/>
                </a:rPr>
                <a:t>s</a:t>
              </a:r>
              <a:endParaRPr lang="en-GB" sz="1200" dirty="0">
                <a:latin typeface="Times New Roman" pitchFamily="17" charset="0"/>
              </a:endParaRPr>
            </a:p>
          </p:txBody>
        </p:sp>
        <p:sp>
          <p:nvSpPr>
            <p:cNvPr id="45" name="Rectangle 46"/>
            <p:cNvSpPr>
              <a:spLocks noChangeArrowheads="1"/>
            </p:cNvSpPr>
            <p:nvPr/>
          </p:nvSpPr>
          <p:spPr bwMode="auto">
            <a:xfrm>
              <a:off x="2325688" y="3160713"/>
              <a:ext cx="647700" cy="6477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2400" baseline="30000">
                  <a:solidFill>
                    <a:schemeClr val="bg1"/>
                  </a:solidFill>
                  <a:latin typeface="Times New Roman" pitchFamily="17" charset="0"/>
                </a:rPr>
                <a:t>12</a:t>
              </a:r>
              <a:r>
                <a:rPr lang="en-GB" sz="2400">
                  <a:solidFill>
                    <a:schemeClr val="bg1"/>
                  </a:solidFill>
                  <a:latin typeface="Times New Roman" pitchFamily="17" charset="0"/>
                </a:rPr>
                <a:t>C</a:t>
              </a:r>
            </a:p>
          </p:txBody>
        </p:sp>
      </p:grpSp>
      <p:sp>
        <p:nvSpPr>
          <p:cNvPr id="46" name="Rectangle 53"/>
          <p:cNvSpPr>
            <a:spLocks noChangeArrowheads="1"/>
          </p:cNvSpPr>
          <p:nvPr/>
        </p:nvSpPr>
        <p:spPr bwMode="auto">
          <a:xfrm>
            <a:off x="1677988" y="1827213"/>
            <a:ext cx="647700" cy="6477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400" baseline="30000" dirty="0">
                <a:latin typeface="Times New Roman" pitchFamily="17" charset="0"/>
              </a:rPr>
              <a:t>12</a:t>
            </a:r>
            <a:r>
              <a:rPr lang="en-GB" sz="2400" dirty="0">
                <a:latin typeface="Times New Roman" pitchFamily="17" charset="0"/>
              </a:rPr>
              <a:t>N</a:t>
            </a:r>
            <a:endParaRPr lang="en-GB" sz="2400" dirty="0" smtClean="0">
              <a:latin typeface="Times New Roman" pitchFamily="17" charset="0"/>
            </a:endParaRPr>
          </a:p>
          <a:p>
            <a:pPr algn="ctr"/>
            <a:r>
              <a:rPr lang="en-GB" sz="1200" dirty="0" smtClean="0">
                <a:latin typeface="Times New Roman" pitchFamily="17" charset="0"/>
              </a:rPr>
              <a:t>11 ms</a:t>
            </a:r>
            <a:endParaRPr lang="en-GB" sz="1200" dirty="0">
              <a:latin typeface="Times New Roman" pitchFamily="17" charset="0"/>
            </a:endParaRPr>
          </a:p>
        </p:txBody>
      </p:sp>
      <p:sp>
        <p:nvSpPr>
          <p:cNvPr id="47" name="Rectangle 61"/>
          <p:cNvSpPr>
            <a:spLocks noChangeArrowheads="1"/>
          </p:cNvSpPr>
          <p:nvPr/>
        </p:nvSpPr>
        <p:spPr bwMode="auto">
          <a:xfrm>
            <a:off x="1030288" y="1827213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400" baseline="30000">
                <a:latin typeface="Times New Roman" pitchFamily="17" charset="0"/>
              </a:rPr>
              <a:t>11</a:t>
            </a:r>
            <a:r>
              <a:rPr lang="en-GB" sz="2400">
                <a:latin typeface="Times New Roman" pitchFamily="17" charset="0"/>
              </a:rPr>
              <a:t>N</a:t>
            </a:r>
          </a:p>
          <a:p>
            <a:pPr algn="ctr"/>
            <a:r>
              <a:rPr lang="en-GB" sz="1200">
                <a:latin typeface="Times New Roman" pitchFamily="17" charset="0"/>
              </a:rPr>
              <a:t>unbound</a:t>
            </a:r>
          </a:p>
        </p:txBody>
      </p:sp>
      <p:sp>
        <p:nvSpPr>
          <p:cNvPr id="48" name="Rectangle 75"/>
          <p:cNvSpPr>
            <a:spLocks noChangeArrowheads="1"/>
          </p:cNvSpPr>
          <p:nvPr/>
        </p:nvSpPr>
        <p:spPr bwMode="auto">
          <a:xfrm>
            <a:off x="1030288" y="1179513"/>
            <a:ext cx="647700" cy="647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2400" baseline="30000">
                <a:latin typeface="Times New Roman" pitchFamily="17" charset="0"/>
              </a:rPr>
              <a:t>12</a:t>
            </a:r>
            <a:r>
              <a:rPr lang="en-GB" sz="2400">
                <a:latin typeface="Times New Roman" pitchFamily="17" charset="0"/>
              </a:rPr>
              <a:t>O</a:t>
            </a:r>
          </a:p>
          <a:p>
            <a:pPr algn="ctr"/>
            <a:r>
              <a:rPr lang="en-GB" sz="1200">
                <a:latin typeface="Times New Roman" pitchFamily="17" charset="0"/>
              </a:rPr>
              <a:t>unbound</a:t>
            </a:r>
          </a:p>
        </p:txBody>
      </p:sp>
      <p:sp>
        <p:nvSpPr>
          <p:cNvPr id="49" name="Line 80"/>
          <p:cNvSpPr>
            <a:spLocks noChangeShapeType="1"/>
          </p:cNvSpPr>
          <p:nvPr/>
        </p:nvSpPr>
        <p:spPr bwMode="auto">
          <a:xfrm>
            <a:off x="2268538" y="5767388"/>
            <a:ext cx="3311525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81"/>
          <p:cNvSpPr>
            <a:spLocks noChangeShapeType="1"/>
          </p:cNvSpPr>
          <p:nvPr/>
        </p:nvSpPr>
        <p:spPr bwMode="auto">
          <a:xfrm rot="5400000" flipH="1" flipV="1">
            <a:off x="-1043781" y="3175794"/>
            <a:ext cx="27352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Text Box 82"/>
          <p:cNvSpPr txBox="1">
            <a:spLocks noChangeArrowheads="1"/>
          </p:cNvSpPr>
          <p:nvPr/>
        </p:nvSpPr>
        <p:spPr bwMode="auto">
          <a:xfrm>
            <a:off x="5651500" y="5526088"/>
            <a:ext cx="503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b="1">
                <a:solidFill>
                  <a:srgbClr val="3366FF"/>
                </a:solidFill>
                <a:latin typeface="Bookman Old Style" pitchFamily="17" charset="0"/>
              </a:rPr>
              <a:t>N</a:t>
            </a:r>
            <a:endParaRPr lang="en-US" sz="2400" b="1">
              <a:solidFill>
                <a:srgbClr val="3366FF"/>
              </a:solidFill>
              <a:latin typeface="Bookman Old Style" pitchFamily="17" charset="0"/>
            </a:endParaRPr>
          </a:p>
        </p:txBody>
      </p:sp>
      <p:sp>
        <p:nvSpPr>
          <p:cNvPr id="52" name="Text Box 83"/>
          <p:cNvSpPr txBox="1">
            <a:spLocks noChangeArrowheads="1"/>
          </p:cNvSpPr>
          <p:nvPr/>
        </p:nvSpPr>
        <p:spPr bwMode="auto">
          <a:xfrm>
            <a:off x="179388" y="1422400"/>
            <a:ext cx="503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b="1">
                <a:solidFill>
                  <a:srgbClr val="FF0000"/>
                </a:solidFill>
                <a:latin typeface="Bookman Old Style" pitchFamily="17" charset="0"/>
              </a:rPr>
              <a:t>Z</a:t>
            </a:r>
            <a:endParaRPr lang="en-US" sz="2400" b="1">
              <a:solidFill>
                <a:srgbClr val="FF0000"/>
              </a:solidFill>
              <a:latin typeface="Bookman Old Style" pitchFamily="17" charset="0"/>
            </a:endParaRPr>
          </a:p>
        </p:txBody>
      </p:sp>
      <p:grpSp>
        <p:nvGrpSpPr>
          <p:cNvPr id="53" name="Group 61"/>
          <p:cNvGrpSpPr/>
          <p:nvPr/>
        </p:nvGrpSpPr>
        <p:grpSpPr>
          <a:xfrm>
            <a:off x="1828800" y="2667000"/>
            <a:ext cx="2298192" cy="2331042"/>
            <a:chOff x="1828800" y="3352800"/>
            <a:chExt cx="2298192" cy="2331042"/>
          </a:xfrm>
        </p:grpSpPr>
        <p:grpSp>
          <p:nvGrpSpPr>
            <p:cNvPr id="54" name="Group 29"/>
            <p:cNvGrpSpPr/>
            <p:nvPr/>
          </p:nvGrpSpPr>
          <p:grpSpPr>
            <a:xfrm>
              <a:off x="2490216" y="3352800"/>
              <a:ext cx="329184" cy="343747"/>
              <a:chOff x="7531608" y="4075853"/>
              <a:chExt cx="329184" cy="343747"/>
            </a:xfrm>
          </p:grpSpPr>
          <p:sp>
            <p:nvSpPr>
              <p:cNvPr id="73" name="Oval 30"/>
              <p:cNvSpPr/>
              <p:nvPr/>
            </p:nvSpPr>
            <p:spPr>
              <a:xfrm>
                <a:off x="7531608" y="4075853"/>
                <a:ext cx="164592" cy="164592"/>
              </a:xfrm>
              <a:prstGeom prst="ellipse">
                <a:avLst/>
              </a:prstGeom>
              <a:solidFill>
                <a:srgbClr val="FFFF00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74" name="Oval 31"/>
              <p:cNvSpPr/>
              <p:nvPr/>
            </p:nvSpPr>
            <p:spPr>
              <a:xfrm>
                <a:off x="7696200" y="4075853"/>
                <a:ext cx="164592" cy="164592"/>
              </a:xfrm>
              <a:prstGeom prst="ellipse">
                <a:avLst/>
              </a:prstGeom>
              <a:solidFill>
                <a:srgbClr val="FFFF00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75" name="Oval 32"/>
              <p:cNvSpPr/>
              <p:nvPr/>
            </p:nvSpPr>
            <p:spPr>
              <a:xfrm>
                <a:off x="7620000" y="4255008"/>
                <a:ext cx="164592" cy="164592"/>
              </a:xfrm>
              <a:prstGeom prst="ellipse">
                <a:avLst/>
              </a:prstGeom>
              <a:solidFill>
                <a:srgbClr val="FFFF00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  <p:grpSp>
          <p:nvGrpSpPr>
            <p:cNvPr id="55" name="Group 38"/>
            <p:cNvGrpSpPr/>
            <p:nvPr/>
          </p:nvGrpSpPr>
          <p:grpSpPr>
            <a:xfrm>
              <a:off x="3810000" y="5257800"/>
              <a:ext cx="316992" cy="426042"/>
              <a:chOff x="7232904" y="4685453"/>
              <a:chExt cx="316992" cy="426042"/>
            </a:xfrm>
          </p:grpSpPr>
          <p:grpSp>
            <p:nvGrpSpPr>
              <p:cNvPr id="69" name="Group 33"/>
              <p:cNvGrpSpPr/>
              <p:nvPr/>
            </p:nvGrpSpPr>
            <p:grpSpPr>
              <a:xfrm>
                <a:off x="7303008" y="4685453"/>
                <a:ext cx="246888" cy="426042"/>
                <a:chOff x="7620000" y="4075853"/>
                <a:chExt cx="246888" cy="426042"/>
              </a:xfrm>
            </p:grpSpPr>
            <p:sp>
              <p:nvSpPr>
                <p:cNvPr id="71" name="Oval 35"/>
                <p:cNvSpPr/>
                <p:nvPr/>
              </p:nvSpPr>
              <p:spPr>
                <a:xfrm>
                  <a:off x="7696200" y="4075853"/>
                  <a:ext cx="82296" cy="82296"/>
                </a:xfrm>
                <a:prstGeom prst="ellipse">
                  <a:avLst/>
                </a:prstGeom>
                <a:solidFill>
                  <a:srgbClr val="FF6600"/>
                </a:solidFill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sp>
            <p:sp>
              <p:nvSpPr>
                <p:cNvPr id="72" name="Oval 36"/>
                <p:cNvSpPr/>
                <p:nvPr/>
              </p:nvSpPr>
              <p:spPr>
                <a:xfrm>
                  <a:off x="7620000" y="4255007"/>
                  <a:ext cx="246888" cy="246888"/>
                </a:xfrm>
                <a:prstGeom prst="ellipse">
                  <a:avLst/>
                </a:prstGeom>
                <a:solidFill>
                  <a:srgbClr val="00FF00"/>
                </a:solidFill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sp>
          </p:grpSp>
          <p:sp>
            <p:nvSpPr>
              <p:cNvPr id="70" name="Oval 37"/>
              <p:cNvSpPr/>
              <p:nvPr/>
            </p:nvSpPr>
            <p:spPr>
              <a:xfrm>
                <a:off x="7232904" y="4724400"/>
                <a:ext cx="82296" cy="82296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  <p:grpSp>
          <p:nvGrpSpPr>
            <p:cNvPr id="56" name="Group 39"/>
            <p:cNvGrpSpPr/>
            <p:nvPr/>
          </p:nvGrpSpPr>
          <p:grpSpPr>
            <a:xfrm>
              <a:off x="3200400" y="4572000"/>
              <a:ext cx="316992" cy="387096"/>
              <a:chOff x="7232904" y="4724400"/>
              <a:chExt cx="316992" cy="387096"/>
            </a:xfrm>
          </p:grpSpPr>
          <p:sp>
            <p:nvSpPr>
              <p:cNvPr id="67" name="Oval 43"/>
              <p:cNvSpPr/>
              <p:nvPr/>
            </p:nvSpPr>
            <p:spPr>
              <a:xfrm>
                <a:off x="7303008" y="4864608"/>
                <a:ext cx="246888" cy="246888"/>
              </a:xfrm>
              <a:prstGeom prst="ellipse">
                <a:avLst/>
              </a:prstGeom>
              <a:solidFill>
                <a:srgbClr val="00FF00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8" name="Oval 41"/>
              <p:cNvSpPr/>
              <p:nvPr/>
            </p:nvSpPr>
            <p:spPr>
              <a:xfrm>
                <a:off x="7232904" y="4724400"/>
                <a:ext cx="82296" cy="82296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  <p:grpSp>
          <p:nvGrpSpPr>
            <p:cNvPr id="57" name="Group 60"/>
            <p:cNvGrpSpPr/>
            <p:nvPr/>
          </p:nvGrpSpPr>
          <p:grpSpPr>
            <a:xfrm>
              <a:off x="1828800" y="4648200"/>
              <a:ext cx="329184" cy="273643"/>
              <a:chOff x="6224016" y="4533053"/>
              <a:chExt cx="329184" cy="273643"/>
            </a:xfrm>
          </p:grpSpPr>
          <p:grpSp>
            <p:nvGrpSpPr>
              <p:cNvPr id="63" name="Group 44"/>
              <p:cNvGrpSpPr/>
              <p:nvPr/>
            </p:nvGrpSpPr>
            <p:grpSpPr>
              <a:xfrm>
                <a:off x="6224016" y="4533053"/>
                <a:ext cx="329184" cy="164592"/>
                <a:chOff x="7531608" y="4075853"/>
                <a:chExt cx="329184" cy="164592"/>
              </a:xfrm>
            </p:grpSpPr>
            <p:sp>
              <p:nvSpPr>
                <p:cNvPr id="65" name="Oval 45"/>
                <p:cNvSpPr/>
                <p:nvPr/>
              </p:nvSpPr>
              <p:spPr>
                <a:xfrm>
                  <a:off x="7531608" y="4075853"/>
                  <a:ext cx="164592" cy="164592"/>
                </a:xfrm>
                <a:prstGeom prst="ellipse">
                  <a:avLst/>
                </a:prstGeom>
                <a:solidFill>
                  <a:srgbClr val="FFFF00"/>
                </a:solidFill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sp>
            <p:sp>
              <p:nvSpPr>
                <p:cNvPr id="66" name="Oval 46"/>
                <p:cNvSpPr/>
                <p:nvPr/>
              </p:nvSpPr>
              <p:spPr>
                <a:xfrm>
                  <a:off x="7696200" y="4075853"/>
                  <a:ext cx="164592" cy="164592"/>
                </a:xfrm>
                <a:prstGeom prst="ellipse">
                  <a:avLst/>
                </a:prstGeom>
                <a:solidFill>
                  <a:srgbClr val="FFFF00"/>
                </a:solidFill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sp>
          </p:grpSp>
          <p:sp>
            <p:nvSpPr>
              <p:cNvPr id="64" name="Oval 53"/>
              <p:cNvSpPr/>
              <p:nvPr/>
            </p:nvSpPr>
            <p:spPr>
              <a:xfrm>
                <a:off x="6324600" y="4724400"/>
                <a:ext cx="82296" cy="82296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  <p:grpSp>
          <p:nvGrpSpPr>
            <p:cNvPr id="58" name="Group 59"/>
            <p:cNvGrpSpPr/>
            <p:nvPr/>
          </p:nvGrpSpPr>
          <p:grpSpPr>
            <a:xfrm>
              <a:off x="2514600" y="4642104"/>
              <a:ext cx="381000" cy="387096"/>
              <a:chOff x="6477000" y="5257800"/>
              <a:chExt cx="381000" cy="387096"/>
            </a:xfrm>
          </p:grpSpPr>
          <p:sp>
            <p:nvSpPr>
              <p:cNvPr id="59" name="Oval 55"/>
              <p:cNvSpPr/>
              <p:nvPr/>
            </p:nvSpPr>
            <p:spPr>
              <a:xfrm>
                <a:off x="6477000" y="5365157"/>
                <a:ext cx="164592" cy="164592"/>
              </a:xfrm>
              <a:prstGeom prst="ellipse">
                <a:avLst/>
              </a:prstGeom>
              <a:solidFill>
                <a:srgbClr val="FFFF00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0" name="Oval 56"/>
              <p:cNvSpPr/>
              <p:nvPr/>
            </p:nvSpPr>
            <p:spPr>
              <a:xfrm>
                <a:off x="6693408" y="5365157"/>
                <a:ext cx="164592" cy="164592"/>
              </a:xfrm>
              <a:prstGeom prst="ellipse">
                <a:avLst/>
              </a:prstGeom>
              <a:solidFill>
                <a:srgbClr val="FFFF00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1" name="Oval 57"/>
              <p:cNvSpPr/>
              <p:nvPr/>
            </p:nvSpPr>
            <p:spPr>
              <a:xfrm>
                <a:off x="6629400" y="5257800"/>
                <a:ext cx="82296" cy="82296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2" name="Oval 58"/>
              <p:cNvSpPr/>
              <p:nvPr/>
            </p:nvSpPr>
            <p:spPr>
              <a:xfrm>
                <a:off x="6629400" y="5562600"/>
                <a:ext cx="82296" cy="82296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</p:grpSp>
    </p:spTree>
    <p:extLst>
      <p:ext uri="{BB962C8B-B14F-4D97-AF65-F5344CB8AC3E}">
        <p14:creationId xmlns:p14="http://schemas.microsoft.com/office/powerpoint/2010/main" val="59176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Stellar evolution…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71525" y="620713"/>
            <a:ext cx="7055136" cy="39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parameters governing evolution:  </a:t>
            </a:r>
            <a:r>
              <a:rPr lang="en-GB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 mass </a:t>
            </a: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 chemical composition </a:t>
            </a:r>
            <a:endParaRPr lang="en-US" altLang="de-DE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396875" y="1341438"/>
            <a:ext cx="6072188" cy="5040312"/>
            <a:chOff x="250" y="618"/>
            <a:chExt cx="3825" cy="3175"/>
          </a:xfrm>
        </p:grpSpPr>
        <p:grpSp>
          <p:nvGrpSpPr>
            <p:cNvPr id="10" name="Group 5"/>
            <p:cNvGrpSpPr>
              <a:grpSpLocks/>
            </p:cNvGrpSpPr>
            <p:nvPr/>
          </p:nvGrpSpPr>
          <p:grpSpPr bwMode="auto">
            <a:xfrm>
              <a:off x="250" y="981"/>
              <a:ext cx="2857" cy="2812"/>
              <a:chOff x="23" y="709"/>
              <a:chExt cx="2812" cy="2812"/>
            </a:xfrm>
          </p:grpSpPr>
          <p:graphicFrame>
            <p:nvGraphicFramePr>
              <p:cNvPr id="12" name="Object 6"/>
              <p:cNvGraphicFramePr>
                <a:graphicFrameLocks noChangeAspect="1"/>
              </p:cNvGraphicFramePr>
              <p:nvPr/>
            </p:nvGraphicFramePr>
            <p:xfrm>
              <a:off x="23" y="879"/>
              <a:ext cx="2812" cy="264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7" name="Corel PHOTO-PAINT 6.0 Image" r:id="rId4" imgW="3916356" imgH="3623772" progId="CorelPhotoPaint.Image.6">
                      <p:embed/>
                    </p:oleObj>
                  </mc:Choice>
                  <mc:Fallback>
                    <p:oleObj name="Corel PHOTO-PAINT 6.0 Image" r:id="rId4" imgW="3916356" imgH="3623772" progId="CorelPhotoPaint.Image.6">
                      <p:embed/>
                      <p:pic>
                        <p:nvPicPr>
                          <p:cNvPr id="64518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839" t="2980" r="4596" b="7947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" y="879"/>
                            <a:ext cx="2812" cy="264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367" y="971"/>
                <a:ext cx="2319" cy="21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 sz="1400"/>
              </a:p>
            </p:txBody>
          </p:sp>
          <p:sp>
            <p:nvSpPr>
              <p:cNvPr id="14" name="Text Box 8"/>
              <p:cNvSpPr txBox="1">
                <a:spLocks noChangeArrowheads="1"/>
              </p:cNvSpPr>
              <p:nvPr/>
            </p:nvSpPr>
            <p:spPr bwMode="auto">
              <a:xfrm>
                <a:off x="926" y="709"/>
                <a:ext cx="1062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de-DE" sz="16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Quiescent burning</a:t>
                </a:r>
              </a:p>
            </p:txBody>
          </p:sp>
          <p:sp>
            <p:nvSpPr>
              <p:cNvPr id="15" name="Text Box 9"/>
              <p:cNvSpPr txBox="1">
                <a:spLocks noChangeArrowheads="1"/>
              </p:cNvSpPr>
              <p:nvPr/>
            </p:nvSpPr>
            <p:spPr bwMode="auto">
              <a:xfrm>
                <a:off x="546" y="1933"/>
                <a:ext cx="491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altLang="de-DE" sz="12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Main</a:t>
                </a:r>
              </a:p>
              <a:p>
                <a:pPr algn="ctr"/>
                <a:r>
                  <a:rPr lang="en-GB" altLang="de-DE" sz="12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Sequence</a:t>
                </a:r>
              </a:p>
              <a:p>
                <a:pPr algn="ctr"/>
                <a:r>
                  <a:rPr lang="en-GB" altLang="de-DE" sz="12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 10</a:t>
                </a:r>
                <a:r>
                  <a:rPr lang="en-GB" altLang="de-DE" sz="1200" baseline="30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GB" altLang="de-DE" sz="12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</a:t>
                </a:r>
                <a:endParaRPr lang="en-US" altLang="de-DE" sz="1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 Box 10"/>
              <p:cNvSpPr txBox="1">
                <a:spLocks noChangeArrowheads="1"/>
              </p:cNvSpPr>
              <p:nvPr/>
            </p:nvSpPr>
            <p:spPr bwMode="auto">
              <a:xfrm>
                <a:off x="1170" y="1707"/>
                <a:ext cx="529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altLang="de-DE" sz="1200" dirty="0">
                    <a:solidFill>
                      <a:srgbClr val="99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 Giant </a:t>
                </a:r>
              </a:p>
              <a:p>
                <a:pPr algn="ctr"/>
                <a:r>
                  <a:rPr lang="en-GB" altLang="de-DE" sz="1200" dirty="0">
                    <a:solidFill>
                      <a:srgbClr val="99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 3x10</a:t>
                </a:r>
                <a:r>
                  <a:rPr lang="en-GB" altLang="de-DE" sz="1200" baseline="30000" dirty="0">
                    <a:solidFill>
                      <a:srgbClr val="99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 </a:t>
                </a:r>
                <a:r>
                  <a:rPr lang="en-GB" altLang="de-DE" sz="1200" dirty="0">
                    <a:solidFill>
                      <a:srgbClr val="99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lang="en-US" altLang="de-DE" sz="1200" dirty="0">
                  <a:solidFill>
                    <a:srgbClr val="99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531" y="2366"/>
                <a:ext cx="456" cy="376"/>
              </a:xfrm>
              <a:custGeom>
                <a:avLst/>
                <a:gdLst>
                  <a:gd name="T0" fmla="*/ 0 w 509"/>
                  <a:gd name="T1" fmla="*/ 394 h 394"/>
                  <a:gd name="T2" fmla="*/ 88 w 509"/>
                  <a:gd name="T3" fmla="*/ 306 h 394"/>
                  <a:gd name="T4" fmla="*/ 224 w 509"/>
                  <a:gd name="T5" fmla="*/ 182 h 394"/>
                  <a:gd name="T6" fmla="*/ 440 w 509"/>
                  <a:gd name="T7" fmla="*/ 26 h 394"/>
                  <a:gd name="T8" fmla="*/ 488 w 509"/>
                  <a:gd name="T9" fmla="*/ 26 h 394"/>
                  <a:gd name="T10" fmla="*/ 508 w 509"/>
                  <a:gd name="T11" fmla="*/ 70 h 394"/>
                  <a:gd name="T12" fmla="*/ 496 w 509"/>
                  <a:gd name="T13" fmla="*/ 126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9" h="394">
                    <a:moveTo>
                      <a:pt x="0" y="394"/>
                    </a:moveTo>
                    <a:cubicBezTo>
                      <a:pt x="15" y="379"/>
                      <a:pt x="51" y="341"/>
                      <a:pt x="88" y="306"/>
                    </a:cubicBezTo>
                    <a:cubicBezTo>
                      <a:pt x="125" y="271"/>
                      <a:pt x="165" y="229"/>
                      <a:pt x="224" y="182"/>
                    </a:cubicBezTo>
                    <a:cubicBezTo>
                      <a:pt x="283" y="135"/>
                      <a:pt x="396" y="52"/>
                      <a:pt x="440" y="26"/>
                    </a:cubicBezTo>
                    <a:cubicBezTo>
                      <a:pt x="484" y="0"/>
                      <a:pt x="477" y="19"/>
                      <a:pt x="488" y="26"/>
                    </a:cubicBezTo>
                    <a:cubicBezTo>
                      <a:pt x="499" y="33"/>
                      <a:pt x="507" y="53"/>
                      <a:pt x="508" y="70"/>
                    </a:cubicBezTo>
                    <a:cubicBezTo>
                      <a:pt x="509" y="87"/>
                      <a:pt x="498" y="114"/>
                      <a:pt x="496" y="126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871" y="2287"/>
                <a:ext cx="271" cy="215"/>
              </a:xfrm>
              <a:custGeom>
                <a:avLst/>
                <a:gdLst>
                  <a:gd name="T0" fmla="*/ 0 w 302"/>
                  <a:gd name="T1" fmla="*/ 225 h 225"/>
                  <a:gd name="T2" fmla="*/ 104 w 302"/>
                  <a:gd name="T3" fmla="*/ 93 h 225"/>
                  <a:gd name="T4" fmla="*/ 208 w 302"/>
                  <a:gd name="T5" fmla="*/ 13 h 225"/>
                  <a:gd name="T6" fmla="*/ 264 w 302"/>
                  <a:gd name="T7" fmla="*/ 13 h 225"/>
                  <a:gd name="T8" fmla="*/ 296 w 302"/>
                  <a:gd name="T9" fmla="*/ 33 h 225"/>
                  <a:gd name="T10" fmla="*/ 300 w 302"/>
                  <a:gd name="T11" fmla="*/ 85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2" h="225">
                    <a:moveTo>
                      <a:pt x="0" y="225"/>
                    </a:moveTo>
                    <a:cubicBezTo>
                      <a:pt x="18" y="203"/>
                      <a:pt x="69" y="128"/>
                      <a:pt x="104" y="93"/>
                    </a:cubicBezTo>
                    <a:cubicBezTo>
                      <a:pt x="139" y="58"/>
                      <a:pt x="181" y="26"/>
                      <a:pt x="208" y="13"/>
                    </a:cubicBezTo>
                    <a:cubicBezTo>
                      <a:pt x="235" y="0"/>
                      <a:pt x="249" y="10"/>
                      <a:pt x="264" y="13"/>
                    </a:cubicBezTo>
                    <a:cubicBezTo>
                      <a:pt x="279" y="16"/>
                      <a:pt x="290" y="21"/>
                      <a:pt x="296" y="33"/>
                    </a:cubicBezTo>
                    <a:cubicBezTo>
                      <a:pt x="302" y="45"/>
                      <a:pt x="299" y="74"/>
                      <a:pt x="300" y="85"/>
                    </a:cubicBezTo>
                  </a:path>
                </a:pathLst>
              </a:custGeom>
              <a:noFill/>
              <a:ln w="25400">
                <a:solidFill>
                  <a:srgbClr val="3366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1061" y="2013"/>
                <a:ext cx="662" cy="378"/>
              </a:xfrm>
              <a:custGeom>
                <a:avLst/>
                <a:gdLst>
                  <a:gd name="T0" fmla="*/ 0 w 740"/>
                  <a:gd name="T1" fmla="*/ 396 h 396"/>
                  <a:gd name="T2" fmla="*/ 108 w 740"/>
                  <a:gd name="T3" fmla="*/ 252 h 396"/>
                  <a:gd name="T4" fmla="*/ 184 w 740"/>
                  <a:gd name="T5" fmla="*/ 200 h 396"/>
                  <a:gd name="T6" fmla="*/ 332 w 740"/>
                  <a:gd name="T7" fmla="*/ 120 h 396"/>
                  <a:gd name="T8" fmla="*/ 496 w 740"/>
                  <a:gd name="T9" fmla="*/ 52 h 396"/>
                  <a:gd name="T10" fmla="*/ 644 w 740"/>
                  <a:gd name="T11" fmla="*/ 4 h 396"/>
                  <a:gd name="T12" fmla="*/ 708 w 740"/>
                  <a:gd name="T13" fmla="*/ 28 h 396"/>
                  <a:gd name="T14" fmla="*/ 740 w 740"/>
                  <a:gd name="T15" fmla="*/ 108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0" h="396">
                    <a:moveTo>
                      <a:pt x="0" y="396"/>
                    </a:moveTo>
                    <a:cubicBezTo>
                      <a:pt x="18" y="371"/>
                      <a:pt x="77" y="285"/>
                      <a:pt x="108" y="252"/>
                    </a:cubicBezTo>
                    <a:cubicBezTo>
                      <a:pt x="139" y="219"/>
                      <a:pt x="147" y="222"/>
                      <a:pt x="184" y="200"/>
                    </a:cubicBezTo>
                    <a:cubicBezTo>
                      <a:pt x="221" y="178"/>
                      <a:pt x="280" y="145"/>
                      <a:pt x="332" y="120"/>
                    </a:cubicBezTo>
                    <a:cubicBezTo>
                      <a:pt x="384" y="95"/>
                      <a:pt x="444" y="71"/>
                      <a:pt x="496" y="52"/>
                    </a:cubicBezTo>
                    <a:cubicBezTo>
                      <a:pt x="548" y="33"/>
                      <a:pt x="609" y="8"/>
                      <a:pt x="644" y="4"/>
                    </a:cubicBezTo>
                    <a:cubicBezTo>
                      <a:pt x="679" y="0"/>
                      <a:pt x="692" y="11"/>
                      <a:pt x="708" y="28"/>
                    </a:cubicBezTo>
                    <a:cubicBezTo>
                      <a:pt x="724" y="45"/>
                      <a:pt x="733" y="91"/>
                      <a:pt x="740" y="108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1645" y="1981"/>
                <a:ext cx="143" cy="104"/>
              </a:xfrm>
              <a:custGeom>
                <a:avLst/>
                <a:gdLst>
                  <a:gd name="T0" fmla="*/ 0 w 160"/>
                  <a:gd name="T1" fmla="*/ 109 h 109"/>
                  <a:gd name="T2" fmla="*/ 44 w 160"/>
                  <a:gd name="T3" fmla="*/ 29 h 109"/>
                  <a:gd name="T4" fmla="*/ 108 w 160"/>
                  <a:gd name="T5" fmla="*/ 1 h 109"/>
                  <a:gd name="T6" fmla="*/ 160 w 160"/>
                  <a:gd name="T7" fmla="*/ 3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0" h="109">
                    <a:moveTo>
                      <a:pt x="0" y="109"/>
                    </a:moveTo>
                    <a:cubicBezTo>
                      <a:pt x="7" y="96"/>
                      <a:pt x="26" y="47"/>
                      <a:pt x="44" y="29"/>
                    </a:cubicBezTo>
                    <a:cubicBezTo>
                      <a:pt x="62" y="11"/>
                      <a:pt x="89" y="0"/>
                      <a:pt x="108" y="1"/>
                    </a:cubicBezTo>
                    <a:cubicBezTo>
                      <a:pt x="127" y="2"/>
                      <a:pt x="149" y="30"/>
                      <a:pt x="160" y="37"/>
                    </a:cubicBezTo>
                  </a:path>
                </a:pathLst>
              </a:custGeom>
              <a:noFill/>
              <a:ln w="25400">
                <a:solidFill>
                  <a:srgbClr val="99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1752" y="1909"/>
                <a:ext cx="430" cy="142"/>
              </a:xfrm>
              <a:custGeom>
                <a:avLst/>
                <a:gdLst>
                  <a:gd name="T0" fmla="*/ 0 w 480"/>
                  <a:gd name="T1" fmla="*/ 149 h 149"/>
                  <a:gd name="T2" fmla="*/ 56 w 480"/>
                  <a:gd name="T3" fmla="*/ 65 h 149"/>
                  <a:gd name="T4" fmla="*/ 208 w 480"/>
                  <a:gd name="T5" fmla="*/ 17 h 149"/>
                  <a:gd name="T6" fmla="*/ 388 w 480"/>
                  <a:gd name="T7" fmla="*/ 1 h 149"/>
                  <a:gd name="T8" fmla="*/ 440 w 480"/>
                  <a:gd name="T9" fmla="*/ 25 h 149"/>
                  <a:gd name="T10" fmla="*/ 480 w 480"/>
                  <a:gd name="T11" fmla="*/ 8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0" h="149">
                    <a:moveTo>
                      <a:pt x="0" y="149"/>
                    </a:moveTo>
                    <a:cubicBezTo>
                      <a:pt x="9" y="134"/>
                      <a:pt x="21" y="87"/>
                      <a:pt x="56" y="65"/>
                    </a:cubicBezTo>
                    <a:cubicBezTo>
                      <a:pt x="91" y="43"/>
                      <a:pt x="153" y="28"/>
                      <a:pt x="208" y="17"/>
                    </a:cubicBezTo>
                    <a:cubicBezTo>
                      <a:pt x="263" y="6"/>
                      <a:pt x="349" y="0"/>
                      <a:pt x="388" y="1"/>
                    </a:cubicBezTo>
                    <a:cubicBezTo>
                      <a:pt x="427" y="2"/>
                      <a:pt x="425" y="11"/>
                      <a:pt x="440" y="25"/>
                    </a:cubicBezTo>
                    <a:cubicBezTo>
                      <a:pt x="455" y="39"/>
                      <a:pt x="472" y="72"/>
                      <a:pt x="480" y="85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2114" y="1870"/>
                <a:ext cx="118" cy="112"/>
              </a:xfrm>
              <a:custGeom>
                <a:avLst/>
                <a:gdLst>
                  <a:gd name="T0" fmla="*/ 0 w 132"/>
                  <a:gd name="T1" fmla="*/ 117 h 117"/>
                  <a:gd name="T2" fmla="*/ 32 w 132"/>
                  <a:gd name="T3" fmla="*/ 37 h 117"/>
                  <a:gd name="T4" fmla="*/ 76 w 132"/>
                  <a:gd name="T5" fmla="*/ 5 h 117"/>
                  <a:gd name="T6" fmla="*/ 132 w 132"/>
                  <a:gd name="T7" fmla="*/ 6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2" h="117">
                    <a:moveTo>
                      <a:pt x="0" y="117"/>
                    </a:moveTo>
                    <a:cubicBezTo>
                      <a:pt x="5" y="104"/>
                      <a:pt x="19" y="56"/>
                      <a:pt x="32" y="37"/>
                    </a:cubicBezTo>
                    <a:cubicBezTo>
                      <a:pt x="45" y="18"/>
                      <a:pt x="59" y="0"/>
                      <a:pt x="76" y="5"/>
                    </a:cubicBezTo>
                    <a:cubicBezTo>
                      <a:pt x="93" y="10"/>
                      <a:pt x="120" y="53"/>
                      <a:pt x="132" y="65"/>
                    </a:cubicBezTo>
                  </a:path>
                </a:pathLst>
              </a:cu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2357" y="1394"/>
                <a:ext cx="161" cy="133"/>
              </a:xfrm>
              <a:custGeom>
                <a:avLst/>
                <a:gdLst>
                  <a:gd name="T0" fmla="*/ 0 w 180"/>
                  <a:gd name="T1" fmla="*/ 140 h 140"/>
                  <a:gd name="T2" fmla="*/ 32 w 180"/>
                  <a:gd name="T3" fmla="*/ 68 h 140"/>
                  <a:gd name="T4" fmla="*/ 64 w 180"/>
                  <a:gd name="T5" fmla="*/ 36 h 140"/>
                  <a:gd name="T6" fmla="*/ 76 w 180"/>
                  <a:gd name="T7" fmla="*/ 84 h 140"/>
                  <a:gd name="T8" fmla="*/ 132 w 180"/>
                  <a:gd name="T9" fmla="*/ 52 h 140"/>
                  <a:gd name="T10" fmla="*/ 180 w 180"/>
                  <a:gd name="T11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" h="140">
                    <a:moveTo>
                      <a:pt x="0" y="140"/>
                    </a:moveTo>
                    <a:cubicBezTo>
                      <a:pt x="5" y="128"/>
                      <a:pt x="21" y="85"/>
                      <a:pt x="32" y="68"/>
                    </a:cubicBezTo>
                    <a:cubicBezTo>
                      <a:pt x="43" y="51"/>
                      <a:pt x="57" y="33"/>
                      <a:pt x="64" y="36"/>
                    </a:cubicBezTo>
                    <a:cubicBezTo>
                      <a:pt x="71" y="39"/>
                      <a:pt x="65" y="81"/>
                      <a:pt x="76" y="84"/>
                    </a:cubicBezTo>
                    <a:cubicBezTo>
                      <a:pt x="87" y="87"/>
                      <a:pt x="115" y="66"/>
                      <a:pt x="132" y="52"/>
                    </a:cubicBezTo>
                    <a:cubicBezTo>
                      <a:pt x="149" y="38"/>
                      <a:pt x="170" y="11"/>
                      <a:pt x="180" y="0"/>
                    </a:cubicBezTo>
                  </a:path>
                </a:pathLst>
              </a:custGeom>
              <a:noFill/>
              <a:ln w="25400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911" y="971"/>
                <a:ext cx="1775" cy="1428"/>
              </a:xfrm>
              <a:custGeom>
                <a:avLst/>
                <a:gdLst>
                  <a:gd name="T0" fmla="*/ 0 w 1984"/>
                  <a:gd name="T1" fmla="*/ 1496 h 1496"/>
                  <a:gd name="T2" fmla="*/ 116 w 1984"/>
                  <a:gd name="T3" fmla="*/ 1412 h 1496"/>
                  <a:gd name="T4" fmla="*/ 424 w 1984"/>
                  <a:gd name="T5" fmla="*/ 1244 h 1496"/>
                  <a:gd name="T6" fmla="*/ 644 w 1984"/>
                  <a:gd name="T7" fmla="*/ 1144 h 1496"/>
                  <a:gd name="T8" fmla="*/ 984 w 1984"/>
                  <a:gd name="T9" fmla="*/ 1028 h 1496"/>
                  <a:gd name="T10" fmla="*/ 1412 w 1984"/>
                  <a:gd name="T11" fmla="*/ 944 h 1496"/>
                  <a:gd name="T12" fmla="*/ 1520 w 1984"/>
                  <a:gd name="T13" fmla="*/ 888 h 1496"/>
                  <a:gd name="T14" fmla="*/ 1552 w 1984"/>
                  <a:gd name="T15" fmla="*/ 816 h 1496"/>
                  <a:gd name="T16" fmla="*/ 1600 w 1984"/>
                  <a:gd name="T17" fmla="*/ 624 h 1496"/>
                  <a:gd name="T18" fmla="*/ 1696 w 1984"/>
                  <a:gd name="T19" fmla="*/ 384 h 1496"/>
                  <a:gd name="T20" fmla="*/ 1840 w 1984"/>
                  <a:gd name="T21" fmla="*/ 144 h 1496"/>
                  <a:gd name="T22" fmla="*/ 1984 w 1984"/>
                  <a:gd name="T23" fmla="*/ 0 h 1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4" h="1496">
                    <a:moveTo>
                      <a:pt x="0" y="1496"/>
                    </a:moveTo>
                    <a:cubicBezTo>
                      <a:pt x="19" y="1482"/>
                      <a:pt x="45" y="1454"/>
                      <a:pt x="116" y="1412"/>
                    </a:cubicBezTo>
                    <a:cubicBezTo>
                      <a:pt x="187" y="1370"/>
                      <a:pt x="336" y="1289"/>
                      <a:pt x="424" y="1244"/>
                    </a:cubicBezTo>
                    <a:cubicBezTo>
                      <a:pt x="512" y="1199"/>
                      <a:pt x="551" y="1180"/>
                      <a:pt x="644" y="1144"/>
                    </a:cubicBezTo>
                    <a:cubicBezTo>
                      <a:pt x="737" y="1108"/>
                      <a:pt x="856" y="1061"/>
                      <a:pt x="984" y="1028"/>
                    </a:cubicBezTo>
                    <a:cubicBezTo>
                      <a:pt x="1112" y="995"/>
                      <a:pt x="1323" y="967"/>
                      <a:pt x="1412" y="944"/>
                    </a:cubicBezTo>
                    <a:cubicBezTo>
                      <a:pt x="1501" y="921"/>
                      <a:pt x="1497" y="909"/>
                      <a:pt x="1520" y="888"/>
                    </a:cubicBezTo>
                    <a:cubicBezTo>
                      <a:pt x="1543" y="867"/>
                      <a:pt x="1539" y="860"/>
                      <a:pt x="1552" y="816"/>
                    </a:cubicBezTo>
                    <a:cubicBezTo>
                      <a:pt x="1565" y="772"/>
                      <a:pt x="1576" y="696"/>
                      <a:pt x="1600" y="624"/>
                    </a:cubicBezTo>
                    <a:cubicBezTo>
                      <a:pt x="1624" y="552"/>
                      <a:pt x="1656" y="464"/>
                      <a:pt x="1696" y="384"/>
                    </a:cubicBezTo>
                    <a:cubicBezTo>
                      <a:pt x="1736" y="304"/>
                      <a:pt x="1792" y="208"/>
                      <a:pt x="1840" y="144"/>
                    </a:cubicBezTo>
                    <a:cubicBezTo>
                      <a:pt x="1888" y="80"/>
                      <a:pt x="1936" y="40"/>
                      <a:pt x="1984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" name="Text Box 19"/>
              <p:cNvSpPr txBox="1">
                <a:spLocks noChangeArrowheads="1"/>
              </p:cNvSpPr>
              <p:nvPr/>
            </p:nvSpPr>
            <p:spPr bwMode="auto">
              <a:xfrm>
                <a:off x="1656" y="1549"/>
                <a:ext cx="69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GB" altLang="de-DE" sz="1200" dirty="0">
                    <a:solidFill>
                      <a:srgbClr val="FF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 Giant </a:t>
                </a:r>
              </a:p>
              <a:p>
                <a:pPr algn="ctr"/>
                <a:r>
                  <a:rPr lang="en-GB" altLang="de-DE" sz="1200" dirty="0">
                    <a:solidFill>
                      <a:srgbClr val="FF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 3x10</a:t>
                </a:r>
                <a:r>
                  <a:rPr lang="en-GB" altLang="de-DE" sz="1200" baseline="30000" dirty="0">
                    <a:solidFill>
                      <a:srgbClr val="FF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GB" altLang="de-DE" sz="1200" dirty="0">
                    <a:solidFill>
                      <a:srgbClr val="FF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</a:t>
                </a:r>
                <a:endParaRPr lang="en-US" altLang="de-DE" sz="1200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Text Box 20"/>
              <p:cNvSpPr txBox="1">
                <a:spLocks noChangeArrowheads="1"/>
              </p:cNvSpPr>
              <p:nvPr/>
            </p:nvSpPr>
            <p:spPr bwMode="auto">
              <a:xfrm>
                <a:off x="1520" y="1162"/>
                <a:ext cx="9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GB" altLang="de-DE" sz="1200" dirty="0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Pre-Supernova </a:t>
                </a:r>
              </a:p>
              <a:p>
                <a:pPr algn="ctr"/>
                <a:r>
                  <a:rPr lang="en-GB" altLang="de-DE" sz="1200" dirty="0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 days - seconds</a:t>
                </a:r>
                <a:endParaRPr lang="en-US" altLang="de-DE" sz="1200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Text Box 21"/>
              <p:cNvSpPr txBox="1">
                <a:spLocks noChangeArrowheads="1"/>
              </p:cNvSpPr>
              <p:nvPr/>
            </p:nvSpPr>
            <p:spPr bwMode="auto">
              <a:xfrm>
                <a:off x="1682" y="2849"/>
                <a:ext cx="620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altLang="de-DE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Gravitational</a:t>
                </a:r>
              </a:p>
              <a:p>
                <a:pPr algn="ctr"/>
                <a:r>
                  <a:rPr lang="en-GB" altLang="de-DE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Contraction</a:t>
                </a:r>
                <a:endParaRPr lang="en-US" altLang="de-DE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Line 22"/>
              <p:cNvSpPr>
                <a:spLocks noChangeShapeType="1"/>
              </p:cNvSpPr>
              <p:nvPr/>
            </p:nvSpPr>
            <p:spPr bwMode="auto">
              <a:xfrm flipH="1" flipV="1">
                <a:off x="796" y="2757"/>
                <a:ext cx="731" cy="22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" name="Line 23"/>
              <p:cNvSpPr>
                <a:spLocks noChangeShapeType="1"/>
              </p:cNvSpPr>
              <p:nvPr/>
            </p:nvSpPr>
            <p:spPr bwMode="auto">
              <a:xfrm flipH="1" flipV="1">
                <a:off x="1484" y="2253"/>
                <a:ext cx="214" cy="50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" name="Line 24"/>
              <p:cNvSpPr>
                <a:spLocks noChangeShapeType="1"/>
              </p:cNvSpPr>
              <p:nvPr/>
            </p:nvSpPr>
            <p:spPr bwMode="auto">
              <a:xfrm flipH="1" flipV="1">
                <a:off x="2042" y="2116"/>
                <a:ext cx="43" cy="6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" name="Text Box 25"/>
              <p:cNvSpPr txBox="1">
                <a:spLocks noChangeArrowheads="1"/>
              </p:cNvSpPr>
              <p:nvPr/>
            </p:nvSpPr>
            <p:spPr bwMode="auto">
              <a:xfrm>
                <a:off x="1013" y="2515"/>
                <a:ext cx="19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1400" dirty="0">
                    <a:solidFill>
                      <a:srgbClr val="3366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en-US" altLang="de-DE" sz="1400" dirty="0">
                  <a:solidFill>
                    <a:srgbClr val="3366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 Box 26"/>
              <p:cNvSpPr txBox="1">
                <a:spLocks noChangeArrowheads="1"/>
              </p:cNvSpPr>
              <p:nvPr/>
            </p:nvSpPr>
            <p:spPr bwMode="auto">
              <a:xfrm>
                <a:off x="1696" y="2213"/>
                <a:ext cx="245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1400" dirty="0">
                    <a:solidFill>
                      <a:srgbClr val="99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</a:t>
                </a:r>
                <a:endParaRPr lang="en-US" altLang="de-DE" sz="1400" dirty="0">
                  <a:solidFill>
                    <a:srgbClr val="99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Text Box 27"/>
              <p:cNvSpPr txBox="1">
                <a:spLocks noChangeArrowheads="1"/>
              </p:cNvSpPr>
              <p:nvPr/>
            </p:nvSpPr>
            <p:spPr bwMode="auto">
              <a:xfrm>
                <a:off x="2171" y="2075"/>
                <a:ext cx="189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1400" dirty="0">
                    <a:solidFill>
                      <a:srgbClr val="FF99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en-US" altLang="de-DE" sz="1400" dirty="0">
                  <a:solidFill>
                    <a:srgbClr val="FF99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Text Box 28"/>
              <p:cNvSpPr txBox="1">
                <a:spLocks noChangeArrowheads="1"/>
              </p:cNvSpPr>
              <p:nvPr/>
            </p:nvSpPr>
            <p:spPr bwMode="auto">
              <a:xfrm>
                <a:off x="2300" y="1660"/>
                <a:ext cx="43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1200" dirty="0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O, Ne…</a:t>
                </a:r>
                <a:endParaRPr lang="en-US" altLang="de-DE" sz="1200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Line 29"/>
              <p:cNvSpPr>
                <a:spLocks noChangeShapeType="1"/>
              </p:cNvSpPr>
              <p:nvPr/>
            </p:nvSpPr>
            <p:spPr bwMode="auto">
              <a:xfrm flipH="1" flipV="1">
                <a:off x="1011" y="2391"/>
                <a:ext cx="43" cy="137"/>
              </a:xfrm>
              <a:prstGeom prst="line">
                <a:avLst/>
              </a:prstGeom>
              <a:noFill/>
              <a:ln w="12700">
                <a:solidFill>
                  <a:srgbClr val="336699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" name="Line 30"/>
              <p:cNvSpPr>
                <a:spLocks noChangeShapeType="1"/>
              </p:cNvSpPr>
              <p:nvPr/>
            </p:nvSpPr>
            <p:spPr bwMode="auto">
              <a:xfrm flipH="1" flipV="1">
                <a:off x="1741" y="2070"/>
                <a:ext cx="43" cy="138"/>
              </a:xfrm>
              <a:prstGeom prst="line">
                <a:avLst/>
              </a:prstGeom>
              <a:noFill/>
              <a:ln w="12700">
                <a:solidFill>
                  <a:srgbClr val="99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" name="Line 31"/>
              <p:cNvSpPr>
                <a:spLocks noChangeShapeType="1"/>
              </p:cNvSpPr>
              <p:nvPr/>
            </p:nvSpPr>
            <p:spPr bwMode="auto">
              <a:xfrm flipH="1" flipV="1">
                <a:off x="2190" y="1956"/>
                <a:ext cx="43" cy="138"/>
              </a:xfrm>
              <a:prstGeom prst="line">
                <a:avLst/>
              </a:prstGeom>
              <a:noFill/>
              <a:ln w="12700">
                <a:solidFill>
                  <a:srgbClr val="FF9933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" name="Line 32"/>
              <p:cNvSpPr>
                <a:spLocks noChangeShapeType="1"/>
              </p:cNvSpPr>
              <p:nvPr/>
            </p:nvSpPr>
            <p:spPr bwMode="auto">
              <a:xfrm flipH="1" flipV="1">
                <a:off x="2429" y="1520"/>
                <a:ext cx="43" cy="138"/>
              </a:xfrm>
              <a:prstGeom prst="line">
                <a:avLst/>
              </a:prstGeom>
              <a:noFill/>
              <a:ln w="12700">
                <a:solidFill>
                  <a:srgbClr val="0066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1" name="Text Box 33"/>
            <p:cNvSpPr txBox="1">
              <a:spLocks noChangeArrowheads="1"/>
            </p:cNvSpPr>
            <p:nvPr/>
          </p:nvSpPr>
          <p:spPr bwMode="auto">
            <a:xfrm>
              <a:off x="1722" y="618"/>
              <a:ext cx="2353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GB" altLang="de-DE" sz="16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Example:</a:t>
              </a:r>
              <a:r>
                <a:rPr lang="en-GB" alt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evolution stages of a </a:t>
              </a:r>
              <a:r>
                <a:rPr lang="en-GB" altLang="de-DE" sz="1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 M</a:t>
              </a:r>
              <a:r>
                <a:rPr lang="en-GB" altLang="de-DE" sz="1600" baseline="-25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</a:t>
              </a:r>
              <a:r>
                <a:rPr lang="en-GB" altLang="de-DE" sz="1600" dirty="0">
                  <a:solidFill>
                    <a:srgbClr val="FF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 </a:t>
              </a:r>
              <a:r>
                <a:rPr lang="en-GB" altLang="de-DE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star</a:t>
              </a:r>
              <a:r>
                <a:rPr lang="en-GB" alt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9" name="Text Box 34"/>
          <p:cNvSpPr txBox="1">
            <a:spLocks noChangeArrowheads="1"/>
          </p:cNvSpPr>
          <p:nvPr/>
        </p:nvSpPr>
        <p:spPr bwMode="auto">
          <a:xfrm>
            <a:off x="5878513" y="4381500"/>
            <a:ext cx="2193229" cy="549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 1/10 M   for  H-burning</a:t>
            </a:r>
          </a:p>
          <a:p>
            <a:pPr>
              <a:lnSpc>
                <a:spcPct val="110000"/>
              </a:lnSpc>
            </a:pP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for subsequent stages</a:t>
            </a:r>
            <a:endParaRPr lang="en-US" alt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35"/>
          <p:cNvSpPr txBox="1">
            <a:spLocks noChangeArrowheads="1"/>
          </p:cNvSpPr>
          <p:nvPr/>
        </p:nvSpPr>
        <p:spPr bwMode="auto">
          <a:xfrm>
            <a:off x="6140054" y="2120900"/>
            <a:ext cx="1861343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generation rate </a:t>
            </a:r>
          </a:p>
          <a:p>
            <a:pPr algn="ctr">
              <a:lnSpc>
                <a:spcPct val="140000"/>
              </a:lnSpc>
              <a:buFont typeface="Symbol" panose="05050102010706020507" pitchFamily="18" charset="2"/>
              <a:buNone/>
            </a:pPr>
            <a:r>
              <a:rPr lang="en-GB" altLang="de-DE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 ~ </a:t>
            </a:r>
            <a:r>
              <a:rPr lang="en-GB" altLang="de-DE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GB" altLang="de-DE" sz="14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endParaRPr lang="en-GB" altLang="de-DE" sz="1400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ctr">
              <a:lnSpc>
                <a:spcPct val="120000"/>
              </a:lnSpc>
              <a:buFont typeface="Symbol" panose="05050102010706020507" pitchFamily="18" charset="2"/>
              <a:buNone/>
            </a:pPr>
            <a:r>
              <a:rPr lang="en-U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~ 4   (H-burning)</a:t>
            </a:r>
          </a:p>
          <a:p>
            <a:pPr algn="ctr">
              <a:lnSpc>
                <a:spcPct val="120000"/>
              </a:lnSpc>
              <a:buFont typeface="Symbol" panose="05050102010706020507" pitchFamily="18" charset="2"/>
              <a:buNone/>
            </a:pPr>
            <a:r>
              <a:rPr lang="en-U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~ 30 (C-burning) </a:t>
            </a: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5931654" y="3706813"/>
            <a:ext cx="2273379" cy="586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altLang="de-DE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innermost</a:t>
            </a: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regions only </a:t>
            </a:r>
          </a:p>
          <a:p>
            <a:pPr algn="ctr">
              <a:lnSpc>
                <a:spcPct val="120000"/>
              </a:lnSpc>
            </a:pP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contribute to nuclear burning</a:t>
            </a:r>
            <a:endParaRPr lang="en-US" alt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AutoShape 37"/>
          <p:cNvSpPr>
            <a:spLocks noChangeArrowheads="1"/>
          </p:cNvSpPr>
          <p:nvPr/>
        </p:nvSpPr>
        <p:spPr bwMode="auto">
          <a:xfrm rot="5400000">
            <a:off x="6944519" y="3404394"/>
            <a:ext cx="314325" cy="195263"/>
          </a:xfrm>
          <a:prstGeom prst="notchedRightArrow">
            <a:avLst>
              <a:gd name="adj1" fmla="val 42111"/>
              <a:gd name="adj2" fmla="val 57183"/>
            </a:avLst>
          </a:prstGeom>
          <a:solidFill>
            <a:srgbClr val="800000"/>
          </a:solidFill>
          <a:ln w="952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eaLnBrk="0" hangingPunct="0"/>
            <a:endParaRPr lang="de-DE" altLang="de-DE" sz="1400">
              <a:solidFill>
                <a:srgbClr val="990000"/>
              </a:solidFill>
            </a:endParaRPr>
          </a:p>
        </p:txBody>
      </p:sp>
      <p:sp>
        <p:nvSpPr>
          <p:cNvPr id="43" name="AutoShape 38"/>
          <p:cNvSpPr>
            <a:spLocks noChangeArrowheads="1"/>
          </p:cNvSpPr>
          <p:nvPr/>
        </p:nvSpPr>
        <p:spPr bwMode="auto">
          <a:xfrm rot="5400000" flipV="1">
            <a:off x="7051675" y="5165726"/>
            <a:ext cx="314325" cy="196850"/>
          </a:xfrm>
          <a:prstGeom prst="notchedRightArrow">
            <a:avLst>
              <a:gd name="adj1" fmla="val 42111"/>
              <a:gd name="adj2" fmla="val 56722"/>
            </a:avLst>
          </a:prstGeom>
          <a:solidFill>
            <a:srgbClr val="800000"/>
          </a:solidFill>
          <a:ln w="952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eaLnBrk="0" hangingPunct="0"/>
            <a:endParaRPr lang="de-DE" altLang="de-DE" sz="1400">
              <a:solidFill>
                <a:srgbClr val="990000"/>
              </a:solidFill>
            </a:endParaRPr>
          </a:p>
        </p:txBody>
      </p:sp>
      <p:sp>
        <p:nvSpPr>
          <p:cNvPr id="44" name="Rectangle 39"/>
          <p:cNvSpPr>
            <a:spLocks noChangeArrowheads="1"/>
          </p:cNvSpPr>
          <p:nvPr/>
        </p:nvSpPr>
        <p:spPr bwMode="auto">
          <a:xfrm>
            <a:off x="5680075" y="5534025"/>
            <a:ext cx="2579552" cy="549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H-burning </a:t>
            </a: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 MAIN SEQUENCE</a:t>
            </a:r>
          </a:p>
          <a:p>
            <a:pPr>
              <a:lnSpc>
                <a:spcPct val="110000"/>
              </a:lnSpc>
            </a:pPr>
            <a:r>
              <a:rPr lang="en-GB" altLang="de-DE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longest stage of star’s lifetime</a:t>
            </a:r>
            <a:endParaRPr lang="en-US" alt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300186" y="6156000"/>
            <a:ext cx="756000" cy="180000"/>
          </a:xfrm>
          <a:prstGeom prst="rect">
            <a:avLst/>
          </a:prstGeom>
          <a:noFill/>
          <a:ln w="127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echteck 44"/>
          <p:cNvSpPr/>
          <p:nvPr/>
        </p:nvSpPr>
        <p:spPr>
          <a:xfrm rot="5400000">
            <a:off x="64681" y="3848400"/>
            <a:ext cx="936000" cy="180000"/>
          </a:xfrm>
          <a:prstGeom prst="rect">
            <a:avLst/>
          </a:prstGeom>
          <a:noFill/>
          <a:ln w="127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330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 animBg="1"/>
      <p:bldP spid="43" grpId="0" animBg="1"/>
      <p:bldP spid="44" grpId="0"/>
      <p:bldP spid="3" grpId="0" animBg="1"/>
      <p:bldP spid="4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</a:t>
            </a:r>
            <a:r>
              <a:rPr lang="en-US" dirty="0" smtClean="0"/>
              <a:t>H(</a:t>
            </a:r>
            <a:r>
              <a:rPr lang="en-US" baseline="30000" dirty="0" smtClean="0"/>
              <a:t>14</a:t>
            </a:r>
            <a:r>
              <a:rPr lang="en-US" dirty="0" smtClean="0"/>
              <a:t>Be,2pn)</a:t>
            </a:r>
            <a:r>
              <a:rPr lang="en-US" baseline="30000" dirty="0" smtClean="0"/>
              <a:t>12</a:t>
            </a:r>
            <a:r>
              <a:rPr lang="en-US" dirty="0" smtClean="0"/>
              <a:t>Li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lithium isotopes beyond the drip-line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420004"/>
            <a:ext cx="2983611" cy="240563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40" y="3420000"/>
            <a:ext cx="2888933" cy="232314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73" y="3420000"/>
            <a:ext cx="2837498" cy="228885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40000" y="720000"/>
            <a:ext cx="622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~300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/u 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Li, 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 + liquid H</a:t>
            </a:r>
            <a:r>
              <a:rPr lang="de-DE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 + n, 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 + n, 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 + 2n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95536" y="2088000"/>
            <a:ext cx="291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previous results confirmed:</a:t>
            </a:r>
          </a:p>
          <a:p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 is known as virtual s-state  (a = -22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with an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excited state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0.5 MeV and </a:t>
            </a:r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0.5 MeV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600000" y="2348880"/>
            <a:ext cx="25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 is observed as a virtual s-state with scattering length a = -11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552000" y="2348880"/>
            <a:ext cx="223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 is seen  as a broad 3-body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resonance state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1.5 MeV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635407" y="1488273"/>
            <a:ext cx="5051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Going beyond the dripline </a:t>
            </a:r>
            <a:r>
              <a:rPr lang="en-US" sz="24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and </a:t>
            </a:r>
            <a:r>
              <a:rPr lang="en-US" sz="24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ihandform 16"/>
          <p:cNvSpPr/>
          <p:nvPr/>
        </p:nvSpPr>
        <p:spPr>
          <a:xfrm>
            <a:off x="803787" y="4653116"/>
            <a:ext cx="2423385" cy="781665"/>
          </a:xfrm>
          <a:custGeom>
            <a:avLst/>
            <a:gdLst>
              <a:gd name="connsiteX0" fmla="*/ 0 w 2423385"/>
              <a:gd name="connsiteY0" fmla="*/ 781665 h 781665"/>
              <a:gd name="connsiteX1" fmla="*/ 73742 w 2423385"/>
              <a:gd name="connsiteY1" fmla="*/ 648929 h 781665"/>
              <a:gd name="connsiteX2" fmla="*/ 117987 w 2423385"/>
              <a:gd name="connsiteY2" fmla="*/ 479323 h 781665"/>
              <a:gd name="connsiteX3" fmla="*/ 162232 w 2423385"/>
              <a:gd name="connsiteY3" fmla="*/ 331839 h 781665"/>
              <a:gd name="connsiteX4" fmla="*/ 199103 w 2423385"/>
              <a:gd name="connsiteY4" fmla="*/ 206478 h 781665"/>
              <a:gd name="connsiteX5" fmla="*/ 235974 w 2423385"/>
              <a:gd name="connsiteY5" fmla="*/ 95865 h 781665"/>
              <a:gd name="connsiteX6" fmla="*/ 280219 w 2423385"/>
              <a:gd name="connsiteY6" fmla="*/ 22123 h 781665"/>
              <a:gd name="connsiteX7" fmla="*/ 317090 w 2423385"/>
              <a:gd name="connsiteY7" fmla="*/ 0 h 781665"/>
              <a:gd name="connsiteX8" fmla="*/ 361336 w 2423385"/>
              <a:gd name="connsiteY8" fmla="*/ 22123 h 781665"/>
              <a:gd name="connsiteX9" fmla="*/ 427703 w 2423385"/>
              <a:gd name="connsiteY9" fmla="*/ 117987 h 781665"/>
              <a:gd name="connsiteX10" fmla="*/ 486697 w 2423385"/>
              <a:gd name="connsiteY10" fmla="*/ 213852 h 781665"/>
              <a:gd name="connsiteX11" fmla="*/ 575187 w 2423385"/>
              <a:gd name="connsiteY11" fmla="*/ 346587 h 781665"/>
              <a:gd name="connsiteX12" fmla="*/ 671052 w 2423385"/>
              <a:gd name="connsiteY12" fmla="*/ 442452 h 781665"/>
              <a:gd name="connsiteX13" fmla="*/ 744794 w 2423385"/>
              <a:gd name="connsiteY13" fmla="*/ 530942 h 781665"/>
              <a:gd name="connsiteX14" fmla="*/ 840658 w 2423385"/>
              <a:gd name="connsiteY14" fmla="*/ 582561 h 781665"/>
              <a:gd name="connsiteX15" fmla="*/ 988142 w 2423385"/>
              <a:gd name="connsiteY15" fmla="*/ 626807 h 781665"/>
              <a:gd name="connsiteX16" fmla="*/ 1098755 w 2423385"/>
              <a:gd name="connsiteY16" fmla="*/ 663678 h 781665"/>
              <a:gd name="connsiteX17" fmla="*/ 1364226 w 2423385"/>
              <a:gd name="connsiteY17" fmla="*/ 700549 h 781665"/>
              <a:gd name="connsiteX18" fmla="*/ 1614948 w 2423385"/>
              <a:gd name="connsiteY18" fmla="*/ 722671 h 781665"/>
              <a:gd name="connsiteX19" fmla="*/ 1880419 w 2423385"/>
              <a:gd name="connsiteY19" fmla="*/ 737419 h 781665"/>
              <a:gd name="connsiteX20" fmla="*/ 2116394 w 2423385"/>
              <a:gd name="connsiteY20" fmla="*/ 752168 h 781665"/>
              <a:gd name="connsiteX21" fmla="*/ 2381865 w 2423385"/>
              <a:gd name="connsiteY21" fmla="*/ 759542 h 781665"/>
              <a:gd name="connsiteX22" fmla="*/ 2418736 w 2423385"/>
              <a:gd name="connsiteY22" fmla="*/ 744794 h 78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23385" h="781665">
                <a:moveTo>
                  <a:pt x="0" y="781665"/>
                </a:moveTo>
                <a:cubicBezTo>
                  <a:pt x="27039" y="740492"/>
                  <a:pt x="54078" y="699319"/>
                  <a:pt x="73742" y="648929"/>
                </a:cubicBezTo>
                <a:cubicBezTo>
                  <a:pt x="93407" y="598539"/>
                  <a:pt x="103239" y="532171"/>
                  <a:pt x="117987" y="479323"/>
                </a:cubicBezTo>
                <a:cubicBezTo>
                  <a:pt x="132735" y="426475"/>
                  <a:pt x="148713" y="377313"/>
                  <a:pt x="162232" y="331839"/>
                </a:cubicBezTo>
                <a:cubicBezTo>
                  <a:pt x="175751" y="286365"/>
                  <a:pt x="186813" y="245807"/>
                  <a:pt x="199103" y="206478"/>
                </a:cubicBezTo>
                <a:cubicBezTo>
                  <a:pt x="211393" y="167149"/>
                  <a:pt x="222455" y="126591"/>
                  <a:pt x="235974" y="95865"/>
                </a:cubicBezTo>
                <a:cubicBezTo>
                  <a:pt x="249493" y="65139"/>
                  <a:pt x="266700" y="38100"/>
                  <a:pt x="280219" y="22123"/>
                </a:cubicBezTo>
                <a:cubicBezTo>
                  <a:pt x="293738" y="6145"/>
                  <a:pt x="303571" y="0"/>
                  <a:pt x="317090" y="0"/>
                </a:cubicBezTo>
                <a:cubicBezTo>
                  <a:pt x="330609" y="0"/>
                  <a:pt x="342901" y="2459"/>
                  <a:pt x="361336" y="22123"/>
                </a:cubicBezTo>
                <a:cubicBezTo>
                  <a:pt x="379771" y="41787"/>
                  <a:pt x="406810" y="86032"/>
                  <a:pt x="427703" y="117987"/>
                </a:cubicBezTo>
                <a:cubicBezTo>
                  <a:pt x="448597" y="149942"/>
                  <a:pt x="462116" y="175752"/>
                  <a:pt x="486697" y="213852"/>
                </a:cubicBezTo>
                <a:cubicBezTo>
                  <a:pt x="511278" y="251952"/>
                  <a:pt x="544461" y="308487"/>
                  <a:pt x="575187" y="346587"/>
                </a:cubicBezTo>
                <a:cubicBezTo>
                  <a:pt x="605913" y="384687"/>
                  <a:pt x="642784" y="411726"/>
                  <a:pt x="671052" y="442452"/>
                </a:cubicBezTo>
                <a:cubicBezTo>
                  <a:pt x="699320" y="473178"/>
                  <a:pt x="716526" y="507591"/>
                  <a:pt x="744794" y="530942"/>
                </a:cubicBezTo>
                <a:cubicBezTo>
                  <a:pt x="773062" y="554293"/>
                  <a:pt x="800100" y="566583"/>
                  <a:pt x="840658" y="582561"/>
                </a:cubicBezTo>
                <a:cubicBezTo>
                  <a:pt x="881216" y="598539"/>
                  <a:pt x="945126" y="613288"/>
                  <a:pt x="988142" y="626807"/>
                </a:cubicBezTo>
                <a:cubicBezTo>
                  <a:pt x="1031158" y="640326"/>
                  <a:pt x="1036074" y="651388"/>
                  <a:pt x="1098755" y="663678"/>
                </a:cubicBezTo>
                <a:cubicBezTo>
                  <a:pt x="1161436" y="675968"/>
                  <a:pt x="1278194" y="690717"/>
                  <a:pt x="1364226" y="700549"/>
                </a:cubicBezTo>
                <a:cubicBezTo>
                  <a:pt x="1450258" y="710381"/>
                  <a:pt x="1528916" y="716526"/>
                  <a:pt x="1614948" y="722671"/>
                </a:cubicBezTo>
                <a:cubicBezTo>
                  <a:pt x="1700980" y="728816"/>
                  <a:pt x="1880419" y="737419"/>
                  <a:pt x="1880419" y="737419"/>
                </a:cubicBezTo>
                <a:cubicBezTo>
                  <a:pt x="1963993" y="742335"/>
                  <a:pt x="2032820" y="748481"/>
                  <a:pt x="2116394" y="752168"/>
                </a:cubicBezTo>
                <a:cubicBezTo>
                  <a:pt x="2199968" y="755855"/>
                  <a:pt x="2331475" y="760771"/>
                  <a:pt x="2381865" y="759542"/>
                </a:cubicBezTo>
                <a:cubicBezTo>
                  <a:pt x="2432255" y="758313"/>
                  <a:pt x="2425495" y="751553"/>
                  <a:pt x="2418736" y="744794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ihandform 17"/>
          <p:cNvSpPr/>
          <p:nvPr/>
        </p:nvSpPr>
        <p:spPr>
          <a:xfrm>
            <a:off x="6635750" y="5015795"/>
            <a:ext cx="2190243" cy="356305"/>
          </a:xfrm>
          <a:custGeom>
            <a:avLst/>
            <a:gdLst>
              <a:gd name="connsiteX0" fmla="*/ 0 w 2190243"/>
              <a:gd name="connsiteY0" fmla="*/ 356305 h 356305"/>
              <a:gd name="connsiteX1" fmla="*/ 95250 w 2190243"/>
              <a:gd name="connsiteY1" fmla="*/ 292805 h 356305"/>
              <a:gd name="connsiteX2" fmla="*/ 146050 w 2190243"/>
              <a:gd name="connsiteY2" fmla="*/ 203905 h 356305"/>
              <a:gd name="connsiteX3" fmla="*/ 177800 w 2190243"/>
              <a:gd name="connsiteY3" fmla="*/ 140405 h 356305"/>
              <a:gd name="connsiteX4" fmla="*/ 241300 w 2190243"/>
              <a:gd name="connsiteY4" fmla="*/ 51505 h 356305"/>
              <a:gd name="connsiteX5" fmla="*/ 317500 w 2190243"/>
              <a:gd name="connsiteY5" fmla="*/ 7055 h 356305"/>
              <a:gd name="connsiteX6" fmla="*/ 361950 w 2190243"/>
              <a:gd name="connsiteY6" fmla="*/ 705 h 356305"/>
              <a:gd name="connsiteX7" fmla="*/ 444500 w 2190243"/>
              <a:gd name="connsiteY7" fmla="*/ 13405 h 356305"/>
              <a:gd name="connsiteX8" fmla="*/ 508000 w 2190243"/>
              <a:gd name="connsiteY8" fmla="*/ 70555 h 356305"/>
              <a:gd name="connsiteX9" fmla="*/ 615950 w 2190243"/>
              <a:gd name="connsiteY9" fmla="*/ 127705 h 356305"/>
              <a:gd name="connsiteX10" fmla="*/ 717550 w 2190243"/>
              <a:gd name="connsiteY10" fmla="*/ 159455 h 356305"/>
              <a:gd name="connsiteX11" fmla="*/ 831850 w 2190243"/>
              <a:gd name="connsiteY11" fmla="*/ 203905 h 356305"/>
              <a:gd name="connsiteX12" fmla="*/ 933450 w 2190243"/>
              <a:gd name="connsiteY12" fmla="*/ 222955 h 356305"/>
              <a:gd name="connsiteX13" fmla="*/ 1022350 w 2190243"/>
              <a:gd name="connsiteY13" fmla="*/ 235655 h 356305"/>
              <a:gd name="connsiteX14" fmla="*/ 1092200 w 2190243"/>
              <a:gd name="connsiteY14" fmla="*/ 254705 h 356305"/>
              <a:gd name="connsiteX15" fmla="*/ 1206500 w 2190243"/>
              <a:gd name="connsiteY15" fmla="*/ 267405 h 356305"/>
              <a:gd name="connsiteX16" fmla="*/ 1289050 w 2190243"/>
              <a:gd name="connsiteY16" fmla="*/ 273755 h 356305"/>
              <a:gd name="connsiteX17" fmla="*/ 1371600 w 2190243"/>
              <a:gd name="connsiteY17" fmla="*/ 280105 h 356305"/>
              <a:gd name="connsiteX18" fmla="*/ 1479550 w 2190243"/>
              <a:gd name="connsiteY18" fmla="*/ 286455 h 356305"/>
              <a:gd name="connsiteX19" fmla="*/ 1695450 w 2190243"/>
              <a:gd name="connsiteY19" fmla="*/ 292805 h 356305"/>
              <a:gd name="connsiteX20" fmla="*/ 1943100 w 2190243"/>
              <a:gd name="connsiteY20" fmla="*/ 305505 h 356305"/>
              <a:gd name="connsiteX21" fmla="*/ 2159000 w 2190243"/>
              <a:gd name="connsiteY21" fmla="*/ 311855 h 356305"/>
              <a:gd name="connsiteX22" fmla="*/ 2184400 w 2190243"/>
              <a:gd name="connsiteY22" fmla="*/ 311855 h 356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90243" h="356305">
                <a:moveTo>
                  <a:pt x="0" y="356305"/>
                </a:moveTo>
                <a:cubicBezTo>
                  <a:pt x="35454" y="337255"/>
                  <a:pt x="70908" y="318205"/>
                  <a:pt x="95250" y="292805"/>
                </a:cubicBezTo>
                <a:cubicBezTo>
                  <a:pt x="119592" y="267405"/>
                  <a:pt x="132292" y="229305"/>
                  <a:pt x="146050" y="203905"/>
                </a:cubicBezTo>
                <a:cubicBezTo>
                  <a:pt x="159808" y="178505"/>
                  <a:pt x="161925" y="165805"/>
                  <a:pt x="177800" y="140405"/>
                </a:cubicBezTo>
                <a:cubicBezTo>
                  <a:pt x="193675" y="115005"/>
                  <a:pt x="218017" y="73730"/>
                  <a:pt x="241300" y="51505"/>
                </a:cubicBezTo>
                <a:cubicBezTo>
                  <a:pt x="264583" y="29280"/>
                  <a:pt x="297392" y="15522"/>
                  <a:pt x="317500" y="7055"/>
                </a:cubicBezTo>
                <a:cubicBezTo>
                  <a:pt x="337608" y="-1412"/>
                  <a:pt x="340783" y="-353"/>
                  <a:pt x="361950" y="705"/>
                </a:cubicBezTo>
                <a:cubicBezTo>
                  <a:pt x="383117" y="1763"/>
                  <a:pt x="420158" y="1763"/>
                  <a:pt x="444500" y="13405"/>
                </a:cubicBezTo>
                <a:cubicBezTo>
                  <a:pt x="468842" y="25047"/>
                  <a:pt x="479425" y="51505"/>
                  <a:pt x="508000" y="70555"/>
                </a:cubicBezTo>
                <a:cubicBezTo>
                  <a:pt x="536575" y="89605"/>
                  <a:pt x="581025" y="112888"/>
                  <a:pt x="615950" y="127705"/>
                </a:cubicBezTo>
                <a:cubicBezTo>
                  <a:pt x="650875" y="142522"/>
                  <a:pt x="681567" y="146755"/>
                  <a:pt x="717550" y="159455"/>
                </a:cubicBezTo>
                <a:cubicBezTo>
                  <a:pt x="753533" y="172155"/>
                  <a:pt x="795867" y="193322"/>
                  <a:pt x="831850" y="203905"/>
                </a:cubicBezTo>
                <a:cubicBezTo>
                  <a:pt x="867833" y="214488"/>
                  <a:pt x="901700" y="217663"/>
                  <a:pt x="933450" y="222955"/>
                </a:cubicBezTo>
                <a:cubicBezTo>
                  <a:pt x="965200" y="228247"/>
                  <a:pt x="995892" y="230363"/>
                  <a:pt x="1022350" y="235655"/>
                </a:cubicBezTo>
                <a:cubicBezTo>
                  <a:pt x="1048808" y="240947"/>
                  <a:pt x="1061508" y="249413"/>
                  <a:pt x="1092200" y="254705"/>
                </a:cubicBezTo>
                <a:cubicBezTo>
                  <a:pt x="1122892" y="259997"/>
                  <a:pt x="1173692" y="264230"/>
                  <a:pt x="1206500" y="267405"/>
                </a:cubicBezTo>
                <a:cubicBezTo>
                  <a:pt x="1239308" y="270580"/>
                  <a:pt x="1289050" y="273755"/>
                  <a:pt x="1289050" y="273755"/>
                </a:cubicBezTo>
                <a:lnTo>
                  <a:pt x="1371600" y="280105"/>
                </a:lnTo>
                <a:lnTo>
                  <a:pt x="1479550" y="286455"/>
                </a:lnTo>
                <a:lnTo>
                  <a:pt x="1695450" y="292805"/>
                </a:lnTo>
                <a:cubicBezTo>
                  <a:pt x="1772708" y="295980"/>
                  <a:pt x="1865842" y="302330"/>
                  <a:pt x="1943100" y="305505"/>
                </a:cubicBezTo>
                <a:cubicBezTo>
                  <a:pt x="2020358" y="308680"/>
                  <a:pt x="2118783" y="310797"/>
                  <a:pt x="2159000" y="311855"/>
                </a:cubicBezTo>
                <a:cubicBezTo>
                  <a:pt x="2199217" y="312913"/>
                  <a:pt x="2191808" y="312384"/>
                  <a:pt x="2184400" y="311855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40000" y="6264000"/>
            <a:ext cx="22733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Yu</a:t>
            </a:r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Aksyutina</a:t>
            </a:r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PLB 666(2008) 430</a:t>
            </a:r>
            <a:endParaRPr lang="de-DE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41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</a:t>
            </a:r>
            <a:r>
              <a:rPr lang="en-US" dirty="0" smtClean="0"/>
              <a:t>H(</a:t>
            </a:r>
            <a:r>
              <a:rPr lang="en-US" baseline="30000" dirty="0" smtClean="0"/>
              <a:t>14</a:t>
            </a:r>
            <a:r>
              <a:rPr lang="en-US" dirty="0" smtClean="0"/>
              <a:t>Be,2pn)</a:t>
            </a:r>
            <a:r>
              <a:rPr lang="en-US" baseline="30000" dirty="0" smtClean="0"/>
              <a:t>12</a:t>
            </a:r>
            <a:r>
              <a:rPr lang="en-US" dirty="0" smtClean="0"/>
              <a:t>Li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200"/>
            <a:ext cx="9248013" cy="544487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491880" y="1196752"/>
            <a:ext cx="2437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Breit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Wigner Resonance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652120" y="5157192"/>
            <a:ext cx="317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length (virtual s-state)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75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</a:t>
            </a:r>
            <a:r>
              <a:rPr lang="en-US" dirty="0" smtClean="0"/>
              <a:t>H(</a:t>
            </a:r>
            <a:r>
              <a:rPr lang="en-US" baseline="30000" dirty="0" smtClean="0"/>
              <a:t>14</a:t>
            </a:r>
            <a:r>
              <a:rPr lang="en-US" dirty="0" smtClean="0"/>
              <a:t>Be,2p)</a:t>
            </a:r>
            <a:r>
              <a:rPr lang="en-US" baseline="30000" dirty="0" smtClean="0"/>
              <a:t>13</a:t>
            </a:r>
            <a:r>
              <a:rPr lang="en-US" dirty="0" smtClean="0"/>
              <a:t>Li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200"/>
            <a:ext cx="9177147" cy="546849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430297" y="1259468"/>
            <a:ext cx="2437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Breit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Wigner Resonance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184000" y="5517232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3-body resonance state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correlated background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(from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-correlations in initial bound-state wave function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>
            <a:off x="7020272" y="5661248"/>
            <a:ext cx="539992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>
            <a:off x="7020000" y="5904000"/>
            <a:ext cx="539992" cy="0"/>
          </a:xfrm>
          <a:prstGeom prst="line">
            <a:avLst/>
          </a:prstGeom>
          <a:ln w="1905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45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Unveiling the Universe with the James Webb Space Telescope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00"/>
            <a:ext cx="9470231" cy="603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3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and Infrared Light</a:t>
            </a:r>
            <a:endParaRPr lang="en-US" dirty="0"/>
          </a:p>
        </p:txBody>
      </p:sp>
      <p:pic>
        <p:nvPicPr>
          <p:cNvPr id="4" name="Content Placeholder 5" descr="OrionIRvisible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40" r="-14340"/>
          <a:stretch>
            <a:fillRect/>
          </a:stretch>
        </p:blipFill>
        <p:spPr>
          <a:xfrm>
            <a:off x="775841" y="1772816"/>
            <a:ext cx="7592317" cy="4019462"/>
          </a:xfrm>
          <a:prstGeom prst="rect">
            <a:avLst/>
          </a:prstGeom>
        </p:spPr>
      </p:pic>
      <p:sp>
        <p:nvSpPr>
          <p:cNvPr id="5" name="Rectangle 6"/>
          <p:cNvSpPr/>
          <p:nvPr/>
        </p:nvSpPr>
        <p:spPr>
          <a:xfrm>
            <a:off x="78904" y="900000"/>
            <a:ext cx="898619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Infrared light has the ability to “see” through opaque  molecular clouds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23528" y="2924944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Betelgeuse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1691680" y="3109610"/>
            <a:ext cx="576064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69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08000"/>
            <a:ext cx="7837200" cy="25590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Observing the </a:t>
            </a:r>
            <a:r>
              <a:rPr lang="en-US" dirty="0"/>
              <a:t>a</a:t>
            </a:r>
            <a:r>
              <a:rPr lang="en-US" dirty="0" smtClean="0"/>
              <a:t>ncient Universe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2132856"/>
            <a:ext cx="7837714" cy="440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9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our Universe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3600000"/>
            <a:ext cx="1926771" cy="137976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900000"/>
            <a:ext cx="1926000" cy="15408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59832" y="900000"/>
            <a:ext cx="331039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 based Astronomy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James Webb Space Telescope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1.5 million km from Earth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mirror 6.6 m diameter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18 mirror segments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5 sunshield layers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060000" y="3600000"/>
            <a:ext cx="48670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Facility for Anti-proton and Ion Research</a:t>
            </a: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all elements from proton to uranium and anti-proton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projectile fragmentation or fission for radioactive ion beams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asted-image.tiff"/>
          <p:cNvPicPr>
            <a:picLocks noChangeAspect="1"/>
          </p:cNvPicPr>
          <p:nvPr/>
        </p:nvPicPr>
        <p:blipFill>
          <a:blip r:embed="rId4">
            <a:extLst/>
          </a:blip>
          <a:srcRect r="-9" b="-54"/>
          <a:stretch>
            <a:fillRect/>
          </a:stretch>
        </p:blipFill>
        <p:spPr>
          <a:xfrm>
            <a:off x="7380000" y="900000"/>
            <a:ext cx="1471547" cy="15408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uppieren 6"/>
          <p:cNvGrpSpPr/>
          <p:nvPr/>
        </p:nvGrpSpPr>
        <p:grpSpPr>
          <a:xfrm>
            <a:off x="2699792" y="5330132"/>
            <a:ext cx="6305232" cy="619148"/>
            <a:chOff x="2121638" y="5474148"/>
            <a:chExt cx="6305232" cy="619148"/>
          </a:xfrm>
        </p:grpSpPr>
        <p:pic>
          <p:nvPicPr>
            <p:cNvPr id="11" name="Picture 5" descr="Germany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774" y="5474148"/>
              <a:ext cx="510064" cy="336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Finland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646" y="5474148"/>
              <a:ext cx="506730" cy="340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7" descr="France"/>
            <p:cNvPicPr>
              <a:picLocks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709" y="5474149"/>
              <a:ext cx="504000" cy="34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Indi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838" y="5474148"/>
              <a:ext cx="506730" cy="340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9" descr="Poland"/>
            <p:cNvPicPr>
              <a:picLocks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7902" y="5474150"/>
              <a:ext cx="504000" cy="34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Romania"/>
            <p:cNvPicPr>
              <a:picLocks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4142" y="5474148"/>
              <a:ext cx="506730" cy="34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1" descr="Russia"/>
            <p:cNvPicPr>
              <a:picLocks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0142" y="5474148"/>
              <a:ext cx="510064" cy="366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2" descr="Sweden"/>
            <p:cNvPicPr>
              <a:picLocks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2142" y="5474148"/>
              <a:ext cx="510064" cy="34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3" descr="Slovenia"/>
            <p:cNvPicPr>
              <a:picLocks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6142" y="5474148"/>
              <a:ext cx="504000" cy="34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 Box 20"/>
            <p:cNvSpPr txBox="1">
              <a:spLocks noChangeAspect="1" noChangeArrowheads="1"/>
            </p:cNvSpPr>
            <p:nvPr/>
          </p:nvSpPr>
          <p:spPr bwMode="auto">
            <a:xfrm>
              <a:off x="2710203" y="5848821"/>
              <a:ext cx="5762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de-DE" sz="1000" dirty="0">
                  <a:solidFill>
                    <a:srgbClr val="000000"/>
                  </a:solidFill>
                  <a:latin typeface="Times"/>
                </a:rPr>
                <a:t>France</a:t>
              </a:r>
            </a:p>
          </p:txBody>
        </p:sp>
        <p:sp>
          <p:nvSpPr>
            <p:cNvPr id="21" name="Text Box 11"/>
            <p:cNvSpPr txBox="1">
              <a:spLocks noChangeAspect="1" noChangeArrowheads="1"/>
            </p:cNvSpPr>
            <p:nvPr/>
          </p:nvSpPr>
          <p:spPr bwMode="auto">
            <a:xfrm>
              <a:off x="3935356" y="5848821"/>
              <a:ext cx="49053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de-DE" sz="1000" dirty="0">
                  <a:solidFill>
                    <a:srgbClr val="000000"/>
                  </a:solidFill>
                  <a:latin typeface="Times"/>
                </a:rPr>
                <a:t>India</a:t>
              </a:r>
            </a:p>
          </p:txBody>
        </p:sp>
        <p:sp>
          <p:nvSpPr>
            <p:cNvPr id="22" name="Text Box 17"/>
            <p:cNvSpPr txBox="1">
              <a:spLocks noChangeAspect="1" noChangeArrowheads="1"/>
            </p:cNvSpPr>
            <p:nvPr/>
          </p:nvSpPr>
          <p:spPr bwMode="auto">
            <a:xfrm>
              <a:off x="2121638" y="5847234"/>
              <a:ext cx="615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de-DE" sz="1000" dirty="0">
                  <a:solidFill>
                    <a:srgbClr val="000000"/>
                  </a:solidFill>
                  <a:latin typeface="Times"/>
                </a:rPr>
                <a:t>Finland</a:t>
              </a:r>
            </a:p>
          </p:txBody>
        </p:sp>
        <p:sp>
          <p:nvSpPr>
            <p:cNvPr id="23" name="Text Box 23"/>
            <p:cNvSpPr txBox="1">
              <a:spLocks noChangeAspect="1" noChangeArrowheads="1"/>
            </p:cNvSpPr>
            <p:nvPr/>
          </p:nvSpPr>
          <p:spPr bwMode="auto">
            <a:xfrm>
              <a:off x="3273766" y="5848821"/>
              <a:ext cx="7032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de-DE" sz="1000" dirty="0">
                  <a:solidFill>
                    <a:srgbClr val="000000"/>
                  </a:solidFill>
                  <a:latin typeface="Times"/>
                </a:rPr>
                <a:t>Germany</a:t>
              </a:r>
            </a:p>
          </p:txBody>
        </p:sp>
        <p:sp>
          <p:nvSpPr>
            <p:cNvPr id="24" name="Text Box 35"/>
            <p:cNvSpPr txBox="1">
              <a:spLocks noChangeAspect="1" noChangeArrowheads="1"/>
            </p:cNvSpPr>
            <p:nvPr/>
          </p:nvSpPr>
          <p:spPr bwMode="auto">
            <a:xfrm>
              <a:off x="4425894" y="5848821"/>
              <a:ext cx="5810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de-DE" sz="1000" dirty="0">
                  <a:solidFill>
                    <a:srgbClr val="000000"/>
                  </a:solidFill>
                  <a:latin typeface="Times"/>
                </a:rPr>
                <a:t>Poland</a:t>
              </a:r>
            </a:p>
          </p:txBody>
        </p:sp>
        <p:sp>
          <p:nvSpPr>
            <p:cNvPr id="25" name="Text Box 47"/>
            <p:cNvSpPr txBox="1">
              <a:spLocks noChangeAspect="1" noChangeArrowheads="1"/>
            </p:cNvSpPr>
            <p:nvPr/>
          </p:nvSpPr>
          <p:spPr bwMode="auto">
            <a:xfrm>
              <a:off x="6730150" y="5845646"/>
              <a:ext cx="6318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de-DE" sz="1000" dirty="0">
                  <a:solidFill>
                    <a:srgbClr val="000000"/>
                  </a:solidFill>
                  <a:latin typeface="Times"/>
                </a:rPr>
                <a:t>Sweden</a:t>
              </a:r>
            </a:p>
          </p:txBody>
        </p:sp>
        <p:sp>
          <p:nvSpPr>
            <p:cNvPr id="26" name="Text Box 50"/>
            <p:cNvSpPr txBox="1">
              <a:spLocks noChangeAspect="1" noChangeArrowheads="1"/>
            </p:cNvSpPr>
            <p:nvPr/>
          </p:nvSpPr>
          <p:spPr bwMode="auto">
            <a:xfrm>
              <a:off x="5001958" y="5848821"/>
              <a:ext cx="68738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de-DE" sz="1000" dirty="0">
                  <a:solidFill>
                    <a:srgbClr val="000000"/>
                  </a:solidFill>
                  <a:latin typeface="Times"/>
                </a:rPr>
                <a:t>Romania</a:t>
              </a:r>
            </a:p>
          </p:txBody>
        </p:sp>
        <p:sp>
          <p:nvSpPr>
            <p:cNvPr id="27" name="Text Box 53"/>
            <p:cNvSpPr txBox="1">
              <a:spLocks noChangeAspect="1" noChangeArrowheads="1"/>
            </p:cNvSpPr>
            <p:nvPr/>
          </p:nvSpPr>
          <p:spPr bwMode="auto">
            <a:xfrm>
              <a:off x="5587348" y="5847234"/>
              <a:ext cx="56673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de-DE" sz="1000" dirty="0">
                  <a:solidFill>
                    <a:srgbClr val="000000"/>
                  </a:solidFill>
                  <a:latin typeface="Times"/>
                </a:rPr>
                <a:t>Russia</a:t>
              </a:r>
            </a:p>
          </p:txBody>
        </p:sp>
        <p:sp>
          <p:nvSpPr>
            <p:cNvPr id="28" name="Text Box 41"/>
            <p:cNvSpPr txBox="1">
              <a:spLocks noChangeAspect="1" noChangeArrowheads="1"/>
            </p:cNvSpPr>
            <p:nvPr/>
          </p:nvSpPr>
          <p:spPr bwMode="auto">
            <a:xfrm>
              <a:off x="6154086" y="5844059"/>
              <a:ext cx="673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de-DE" sz="1000" dirty="0">
                  <a:solidFill>
                    <a:srgbClr val="000000"/>
                  </a:solidFill>
                  <a:latin typeface="Times"/>
                </a:rPr>
                <a:t>Slovenia</a:t>
              </a:r>
            </a:p>
          </p:txBody>
        </p:sp>
        <p:pic>
          <p:nvPicPr>
            <p:cNvPr id="29" name="Picture 17" descr="UnitedKingdom"/>
            <p:cNvPicPr>
              <a:picLocks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7638" y="5474149"/>
              <a:ext cx="506730" cy="34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41"/>
            <p:cNvSpPr txBox="1">
              <a:spLocks noChangeAspect="1" noChangeArrowheads="1"/>
            </p:cNvSpPr>
            <p:nvPr/>
          </p:nvSpPr>
          <p:spPr bwMode="auto">
            <a:xfrm>
              <a:off x="7416000" y="5844948"/>
              <a:ext cx="37061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 defTabSz="412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 defTabSz="41275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 defTabSz="412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 defTabSz="41275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defTabSz="4127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defTabSz="4127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defTabSz="4127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defTabSz="4127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marL="0" marR="0" lvl="0" indent="0" algn="l" defTabSz="41275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kumimoji="0" lang="en-US" altLang="de-DE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8" charset="0"/>
                </a:rPr>
                <a:t>UK</a:t>
              </a:r>
              <a:endParaRPr kumimoji="0" lang="en-US" alt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</a:endParaRPr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0000" y="5475600"/>
              <a:ext cx="504000" cy="365217"/>
            </a:xfrm>
            <a:prstGeom prst="rect">
              <a:avLst/>
            </a:prstGeom>
          </p:spPr>
        </p:pic>
        <p:sp>
          <p:nvSpPr>
            <p:cNvPr id="31" name="Text Box 41"/>
            <p:cNvSpPr txBox="1">
              <a:spLocks noChangeAspect="1" noChangeArrowheads="1"/>
            </p:cNvSpPr>
            <p:nvPr/>
          </p:nvSpPr>
          <p:spPr bwMode="auto">
            <a:xfrm>
              <a:off x="7920000" y="5846400"/>
              <a:ext cx="50687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 defTabSz="412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 defTabSz="41275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 defTabSz="412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 defTabSz="41275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defTabSz="4127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defTabSz="4127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defTabSz="4127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defTabSz="4127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marL="0" marR="0" lvl="0" indent="0" algn="l" defTabSz="41275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en-US" altLang="de-DE" sz="1000" kern="0" dirty="0" smtClean="0">
                  <a:solidFill>
                    <a:srgbClr val="000000"/>
                  </a:solidFill>
                </a:rPr>
                <a:t>Czech</a:t>
              </a:r>
              <a:endParaRPr kumimoji="0" lang="en-US" alt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000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Indian Ambassador H.E. Harish </a:t>
            </a:r>
            <a:r>
              <a:rPr lang="en-US" dirty="0" err="1" smtClean="0"/>
              <a:t>Parvathaneni</a:t>
            </a:r>
            <a:r>
              <a:rPr lang="en-US" dirty="0" smtClean="0"/>
              <a:t> at FAIR/GSI </a:t>
            </a:r>
            <a:r>
              <a:rPr lang="en-US" sz="1800" dirty="0" smtClean="0">
                <a:solidFill>
                  <a:schemeClr val="tx1"/>
                </a:solidFill>
              </a:rPr>
              <a:t>17.4.2023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000" y="554393"/>
            <a:ext cx="10780111" cy="599331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6550223"/>
            <a:ext cx="3180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Gururaj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Kumar (IUAC, Delhi University)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01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and nucleosynthesis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45" name="Group 2"/>
          <p:cNvGrpSpPr>
            <a:grpSpLocks/>
          </p:cNvGrpSpPr>
          <p:nvPr/>
        </p:nvGrpSpPr>
        <p:grpSpPr bwMode="auto">
          <a:xfrm>
            <a:off x="430213" y="981078"/>
            <a:ext cx="7578726" cy="412751"/>
            <a:chOff x="271" y="754"/>
            <a:chExt cx="4774" cy="260"/>
          </a:xfrm>
        </p:grpSpPr>
        <p:sp>
          <p:nvSpPr>
            <p:cNvPr id="46" name="Text Box 3"/>
            <p:cNvSpPr txBox="1">
              <a:spLocks noChangeArrowheads="1"/>
            </p:cNvSpPr>
            <p:nvPr/>
          </p:nvSpPr>
          <p:spPr bwMode="auto">
            <a:xfrm>
              <a:off x="3193" y="787"/>
              <a:ext cx="185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4p </a:t>
              </a:r>
              <a:r>
                <a:rPr lang="en-GB" altLang="de-DE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en-GB" altLang="de-DE" sz="16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4</a:t>
              </a:r>
              <a:r>
                <a:rPr lang="en-GB" altLang="de-DE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He + 2</a:t>
              </a:r>
              <a:r>
                <a:rPr lang="en-GB" altLang="de-DE" sz="1600" dirty="0">
                  <a:solidFill>
                    <a:srgbClr val="FF0000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b</a:t>
              </a:r>
              <a:r>
                <a:rPr lang="en-GB" altLang="de-DE" sz="1600" baseline="30000" dirty="0">
                  <a:solidFill>
                    <a:srgbClr val="FF0000"/>
                  </a:solidFill>
                  <a:sym typeface="Wingdings" panose="05000000000000000000" pitchFamily="2" charset="2"/>
                </a:rPr>
                <a:t>+</a:t>
              </a:r>
              <a:r>
                <a:rPr lang="en-GB" altLang="de-DE" sz="1600" dirty="0">
                  <a:solidFill>
                    <a:srgbClr val="FF0000"/>
                  </a:solidFill>
                  <a:sym typeface="Wingdings" panose="05000000000000000000" pitchFamily="2" charset="2"/>
                </a:rPr>
                <a:t> + </a:t>
              </a:r>
              <a:r>
                <a:rPr lang="en-GB" altLang="de-DE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2</a:t>
              </a:r>
              <a:r>
                <a:rPr lang="en-GB" altLang="de-DE" sz="1600" dirty="0">
                  <a:solidFill>
                    <a:srgbClr val="FF0000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n</a:t>
              </a:r>
              <a:r>
                <a:rPr lang="en-GB" altLang="de-DE" sz="1600" dirty="0">
                  <a:solidFill>
                    <a:srgbClr val="FF0000"/>
                  </a:solidFill>
                  <a:sym typeface="Wingdings" panose="05000000000000000000" pitchFamily="2" charset="2"/>
                </a:rPr>
                <a:t> +    </a:t>
              </a:r>
              <a:r>
                <a:rPr lang="en-GB" altLang="de-DE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26 MeV </a:t>
              </a:r>
              <a:endPara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4"/>
            <p:cNvSpPr>
              <a:spLocks noChangeArrowheads="1"/>
            </p:cNvSpPr>
            <p:nvPr/>
          </p:nvSpPr>
          <p:spPr bwMode="auto">
            <a:xfrm>
              <a:off x="271" y="754"/>
              <a:ext cx="2434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GB" altLang="de-DE" sz="1600" u="sng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HYDROGEN BURNING</a:t>
              </a:r>
              <a:r>
                <a:rPr lang="en-GB" altLang="de-DE" sz="1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GB" alt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</a:t>
              </a:r>
              <a:r>
                <a:rPr lang="en-GB" altLang="de-DE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</a:t>
              </a:r>
              <a:r>
                <a:rPr lang="en-GB" alt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equilibrium)</a:t>
              </a:r>
              <a:endPara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Rectangle 5"/>
          <p:cNvSpPr>
            <a:spLocks noChangeArrowheads="1"/>
          </p:cNvSpPr>
          <p:nvPr/>
        </p:nvSpPr>
        <p:spPr bwMode="auto">
          <a:xfrm>
            <a:off x="3203575" y="9763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de-DE" sz="160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9" name="Group 6"/>
          <p:cNvGrpSpPr>
            <a:grpSpLocks/>
          </p:cNvGrpSpPr>
          <p:nvPr/>
        </p:nvGrpSpPr>
        <p:grpSpPr bwMode="auto">
          <a:xfrm>
            <a:off x="5148263" y="549275"/>
            <a:ext cx="2754313" cy="376238"/>
            <a:chOff x="3223" y="1203"/>
            <a:chExt cx="1735" cy="237"/>
          </a:xfrm>
        </p:grpSpPr>
        <p:sp>
          <p:nvSpPr>
            <p:cNvPr id="50" name="Text Box 7"/>
            <p:cNvSpPr txBox="1">
              <a:spLocks noChangeArrowheads="1"/>
            </p:cNvSpPr>
            <p:nvPr/>
          </p:nvSpPr>
          <p:spPr bwMode="auto">
            <a:xfrm>
              <a:off x="3223" y="1203"/>
              <a:ext cx="103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nucleosynthesis</a:t>
              </a:r>
            </a:p>
          </p:txBody>
        </p:sp>
        <p:sp>
          <p:nvSpPr>
            <p:cNvPr id="51" name="Text Box 8"/>
            <p:cNvSpPr txBox="1">
              <a:spLocks noChangeArrowheads="1"/>
            </p:cNvSpPr>
            <p:nvPr/>
          </p:nvSpPr>
          <p:spPr bwMode="auto">
            <a:xfrm>
              <a:off x="4448" y="1207"/>
              <a:ext cx="51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</a:t>
              </a:r>
            </a:p>
          </p:txBody>
        </p:sp>
      </p:grpSp>
      <p:grpSp>
        <p:nvGrpSpPr>
          <p:cNvPr id="52" name="Group 9"/>
          <p:cNvGrpSpPr>
            <a:grpSpLocks/>
          </p:cNvGrpSpPr>
          <p:nvPr/>
        </p:nvGrpSpPr>
        <p:grpSpPr bwMode="auto">
          <a:xfrm>
            <a:off x="430213" y="1668463"/>
            <a:ext cx="7526339" cy="684212"/>
            <a:chOff x="271" y="1488"/>
            <a:chExt cx="4741" cy="431"/>
          </a:xfrm>
        </p:grpSpPr>
        <p:sp>
          <p:nvSpPr>
            <p:cNvPr id="53" name="Rectangle 10"/>
            <p:cNvSpPr>
              <a:spLocks noChangeArrowheads="1"/>
            </p:cNvSpPr>
            <p:nvPr/>
          </p:nvSpPr>
          <p:spPr bwMode="auto">
            <a:xfrm>
              <a:off x="271" y="1488"/>
              <a:ext cx="2404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GB" altLang="de-DE" sz="1600" u="sng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HELIUM BURNING</a:t>
              </a:r>
              <a:r>
                <a:rPr lang="en-GB" altLang="de-DE" sz="1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GB" alt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</a:t>
              </a:r>
              <a:r>
                <a:rPr lang="en-GB" altLang="de-DE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nd</a:t>
              </a:r>
              <a:r>
                <a:rPr lang="en-GB" alt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equilibrium)</a:t>
              </a:r>
              <a:endPara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 Box 11"/>
            <p:cNvSpPr txBox="1">
              <a:spLocks noChangeArrowheads="1"/>
            </p:cNvSpPr>
            <p:nvPr/>
          </p:nvSpPr>
          <p:spPr bwMode="auto">
            <a:xfrm>
              <a:off x="3218" y="1489"/>
              <a:ext cx="746" cy="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GB" altLang="de-DE" sz="1600" dirty="0">
                  <a:solidFill>
                    <a:srgbClr val="800000"/>
                  </a:solidFill>
                </a:rPr>
                <a:t> </a:t>
              </a:r>
              <a:r>
                <a:rPr lang="en-GB" altLang="de-DE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GB" altLang="de-DE" sz="1600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r>
                <a:rPr lang="en-GB" altLang="de-DE" sz="1600" dirty="0">
                  <a:solidFill>
                    <a:srgbClr val="FF0000"/>
                  </a:solidFill>
                </a:rPr>
                <a:t>  </a:t>
              </a:r>
              <a:r>
                <a:rPr lang="en-GB" altLang="de-DE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 </a:t>
              </a:r>
              <a:r>
                <a:rPr lang="en-GB" altLang="de-DE" sz="16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12</a:t>
              </a:r>
              <a:r>
                <a:rPr lang="en-GB" altLang="de-DE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 </a:t>
              </a:r>
            </a:p>
            <a:p>
              <a:pPr algn="r">
                <a:lnSpc>
                  <a:spcPct val="120000"/>
                </a:lnSpc>
              </a:pPr>
              <a:r>
                <a:rPr lang="en-GB" altLang="de-DE" sz="16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12</a:t>
              </a:r>
              <a:r>
                <a:rPr lang="en-GB" altLang="de-DE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C(</a:t>
              </a:r>
              <a:r>
                <a:rPr lang="en-GB" altLang="de-DE" sz="1600" dirty="0" err="1">
                  <a:solidFill>
                    <a:srgbClr val="FF0000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a</a:t>
              </a:r>
              <a:r>
                <a:rPr lang="en-GB" altLang="de-DE" sz="16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,</a:t>
              </a:r>
              <a:r>
                <a:rPr lang="en-GB" altLang="de-DE" sz="1600" dirty="0" err="1">
                  <a:solidFill>
                    <a:srgbClr val="FF0000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g</a:t>
              </a:r>
              <a:r>
                <a:rPr lang="en-GB" altLang="de-DE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)</a:t>
              </a:r>
              <a:r>
                <a:rPr lang="en-GB" altLang="de-DE" sz="16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16</a:t>
              </a:r>
              <a:r>
                <a:rPr lang="en-GB" altLang="de-DE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O</a:t>
              </a:r>
              <a:endPara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AutoShape 12"/>
            <p:cNvSpPr>
              <a:spLocks/>
            </p:cNvSpPr>
            <p:nvPr/>
          </p:nvSpPr>
          <p:spPr bwMode="auto">
            <a:xfrm>
              <a:off x="3991" y="1537"/>
              <a:ext cx="48" cy="336"/>
            </a:xfrm>
            <a:prstGeom prst="righ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6" name="Text Box 13"/>
            <p:cNvSpPr txBox="1">
              <a:spLocks noChangeArrowheads="1"/>
            </p:cNvSpPr>
            <p:nvPr/>
          </p:nvSpPr>
          <p:spPr bwMode="auto">
            <a:xfrm>
              <a:off x="4299" y="1585"/>
              <a:ext cx="71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    8 MeV</a:t>
              </a:r>
              <a:endPara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oup 14"/>
          <p:cNvGrpSpPr>
            <a:grpSpLocks/>
          </p:cNvGrpSpPr>
          <p:nvPr/>
        </p:nvGrpSpPr>
        <p:grpSpPr bwMode="auto">
          <a:xfrm>
            <a:off x="430213" y="2420940"/>
            <a:ext cx="5819775" cy="765175"/>
            <a:chOff x="271" y="1752"/>
            <a:chExt cx="3666" cy="482"/>
          </a:xfrm>
        </p:grpSpPr>
        <p:sp>
          <p:nvSpPr>
            <p:cNvPr id="58" name="Rectangle 15"/>
            <p:cNvSpPr>
              <a:spLocks noChangeArrowheads="1"/>
            </p:cNvSpPr>
            <p:nvPr/>
          </p:nvSpPr>
          <p:spPr bwMode="auto">
            <a:xfrm>
              <a:off x="271" y="1752"/>
              <a:ext cx="1124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GB" altLang="de-DE" sz="1600" u="sng" baseline="300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r>
                <a:rPr lang="en-GB" altLang="de-DE" sz="1600" u="sng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C/</a:t>
              </a:r>
              <a:r>
                <a:rPr lang="en-GB" altLang="de-DE" sz="1600" u="sng" baseline="300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  <a:r>
                <a:rPr lang="en-GB" altLang="de-DE" sz="1600" u="sng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 </a:t>
              </a:r>
              <a:r>
                <a:rPr lang="en-GB" altLang="de-DE" sz="1600" u="sng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BURNING</a:t>
              </a:r>
              <a:endPara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 Box 16"/>
            <p:cNvSpPr txBox="1">
              <a:spLocks noChangeArrowheads="1"/>
            </p:cNvSpPr>
            <p:nvPr/>
          </p:nvSpPr>
          <p:spPr bwMode="auto">
            <a:xfrm>
              <a:off x="2426" y="1835"/>
              <a:ext cx="1511" cy="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GB" alt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r>
                <a:rPr lang="en-GB" altLang="de-DE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r>
                <a:rPr lang="en-GB" alt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 ashes = </a:t>
              </a:r>
              <a:r>
                <a:rPr lang="en-GB" altLang="de-DE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Ne, Na, Mg</a:t>
              </a:r>
            </a:p>
            <a:p>
              <a:pPr>
                <a:lnSpc>
                  <a:spcPct val="110000"/>
                </a:lnSpc>
              </a:pPr>
              <a:r>
                <a:rPr lang="en-GB" alt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r>
                <a:rPr lang="en-GB" altLang="de-DE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  <a:r>
                <a:rPr lang="en-GB" altLang="de-DE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 ashes = </a:t>
              </a:r>
              <a:r>
                <a:rPr lang="en-GB" altLang="de-DE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Al, … Si </a:t>
              </a:r>
              <a:endPara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Group 17"/>
          <p:cNvGrpSpPr>
            <a:grpSpLocks/>
          </p:cNvGrpSpPr>
          <p:nvPr/>
        </p:nvGrpSpPr>
        <p:grpSpPr bwMode="auto">
          <a:xfrm>
            <a:off x="468313" y="3429003"/>
            <a:ext cx="5256213" cy="630238"/>
            <a:chOff x="295" y="2432"/>
            <a:chExt cx="3311" cy="397"/>
          </a:xfrm>
        </p:grpSpPr>
        <p:sp>
          <p:nvSpPr>
            <p:cNvPr id="61" name="Rectangle 18"/>
            <p:cNvSpPr>
              <a:spLocks noChangeArrowheads="1"/>
            </p:cNvSpPr>
            <p:nvPr/>
          </p:nvSpPr>
          <p:spPr bwMode="auto">
            <a:xfrm>
              <a:off x="295" y="2432"/>
              <a:ext cx="94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600" u="sng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  <a:r>
                <a:rPr lang="en-GB" altLang="de-DE" sz="1600" u="sng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  MELTING</a:t>
              </a:r>
              <a:endParaRPr lang="en-US" altLang="de-DE" sz="1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2" name="Group 19"/>
            <p:cNvGrpSpPr>
              <a:grpSpLocks/>
            </p:cNvGrpSpPr>
            <p:nvPr/>
          </p:nvGrpSpPr>
          <p:grpSpPr bwMode="auto">
            <a:xfrm>
              <a:off x="2555" y="2432"/>
              <a:ext cx="1051" cy="397"/>
              <a:chOff x="2555" y="2432"/>
              <a:chExt cx="1051" cy="397"/>
            </a:xfrm>
          </p:grpSpPr>
          <p:sp>
            <p:nvSpPr>
              <p:cNvPr id="63" name="Text Box 20"/>
              <p:cNvSpPr txBox="1">
                <a:spLocks noChangeArrowheads="1"/>
              </p:cNvSpPr>
              <p:nvPr/>
            </p:nvSpPr>
            <p:spPr bwMode="auto">
              <a:xfrm>
                <a:off x="2810" y="2613"/>
                <a:ext cx="796" cy="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GB" altLang="de-DE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 A = </a:t>
                </a:r>
                <a:r>
                  <a:rPr lang="en-GB" altLang="de-DE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40-65</a:t>
                </a:r>
                <a:endParaRPr lang="en-US" altLang="de-DE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Text Box 21"/>
              <p:cNvSpPr txBox="1">
                <a:spLocks noChangeArrowheads="1"/>
              </p:cNvSpPr>
              <p:nvPr/>
            </p:nvSpPr>
            <p:spPr bwMode="auto">
              <a:xfrm>
                <a:off x="2555" y="2432"/>
                <a:ext cx="978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major ash = </a:t>
                </a:r>
                <a:r>
                  <a:rPr lang="en-GB" altLang="de-DE" sz="1600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56</a:t>
                </a:r>
                <a:r>
                  <a:rPr lang="en-GB" altLang="de-DE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</a:t>
                </a:r>
                <a:endParaRPr lang="en-US" altLang="de-DE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5" name="Text Box 22"/>
          <p:cNvSpPr txBox="1">
            <a:spLocks noChangeArrowheads="1"/>
          </p:cNvSpPr>
          <p:nvPr/>
        </p:nvSpPr>
        <p:spPr bwMode="auto">
          <a:xfrm>
            <a:off x="390525" y="4077072"/>
            <a:ext cx="4876656" cy="36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 reactions </a:t>
            </a:r>
            <a:r>
              <a:rPr lang="en-GB" altLang="de-DE" sz="1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endothermic</a:t>
            </a:r>
            <a:r>
              <a:rPr lang="en-GB" altLang="de-DE" sz="160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</a:t>
            </a:r>
            <a:r>
              <a: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collapse</a:t>
            </a:r>
          </a:p>
        </p:txBody>
      </p:sp>
      <p:grpSp>
        <p:nvGrpSpPr>
          <p:cNvPr id="66" name="Group 23"/>
          <p:cNvGrpSpPr>
            <a:grpSpLocks noChangeAspect="1"/>
          </p:cNvGrpSpPr>
          <p:nvPr/>
        </p:nvGrpSpPr>
        <p:grpSpPr bwMode="auto">
          <a:xfrm>
            <a:off x="6505575" y="2636838"/>
            <a:ext cx="2530475" cy="2325687"/>
            <a:chOff x="3061" y="1162"/>
            <a:chExt cx="1905" cy="1633"/>
          </a:xfrm>
        </p:grpSpPr>
        <p:pic>
          <p:nvPicPr>
            <p:cNvPr id="67" name="Picture 24" descr="stardiagra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" y="1162"/>
              <a:ext cx="1588" cy="1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Rectangle 25"/>
            <p:cNvSpPr>
              <a:spLocks noChangeAspect="1" noChangeArrowheads="1"/>
            </p:cNvSpPr>
            <p:nvPr/>
          </p:nvSpPr>
          <p:spPr bwMode="auto">
            <a:xfrm>
              <a:off x="3469" y="2568"/>
              <a:ext cx="140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ctr"/>
              <a:endParaRPr lang="en-US" altLang="de-DE" sz="1000">
                <a:solidFill>
                  <a:srgbClr val="33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9" name="AutoShape 26"/>
            <p:cNvSpPr>
              <a:spLocks noChangeAspect="1" noChangeArrowheads="1"/>
            </p:cNvSpPr>
            <p:nvPr/>
          </p:nvSpPr>
          <p:spPr bwMode="auto">
            <a:xfrm rot="5400000">
              <a:off x="2685" y="1931"/>
              <a:ext cx="1104" cy="192"/>
            </a:xfrm>
            <a:prstGeom prst="notchedRightArrow">
              <a:avLst>
                <a:gd name="adj1" fmla="val 30204"/>
                <a:gd name="adj2" fmla="val 133847"/>
              </a:avLst>
            </a:prstGeom>
            <a:gradFill rotWithShape="0">
              <a:gsLst>
                <a:gs pos="0">
                  <a:srgbClr val="FFFF99"/>
                </a:gs>
                <a:gs pos="100000">
                  <a:srgbClr val="A5002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0" name="Text Box 27"/>
            <p:cNvSpPr txBox="1">
              <a:spLocks noChangeAspect="1" noChangeArrowheads="1"/>
            </p:cNvSpPr>
            <p:nvPr/>
          </p:nvSpPr>
          <p:spPr bwMode="auto">
            <a:xfrm>
              <a:off x="3061" y="1288"/>
              <a:ext cx="379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>
                  <a:solidFill>
                    <a:srgbClr val="800000"/>
                  </a:solidFill>
                </a:rPr>
                <a:t>T, </a:t>
              </a:r>
              <a:r>
                <a:rPr lang="en-GB" altLang="de-DE" sz="1400">
                  <a:solidFill>
                    <a:srgbClr val="800000"/>
                  </a:solidFill>
                  <a:latin typeface="Symbol" panose="05050102010706020507" pitchFamily="18" charset="2"/>
                </a:rPr>
                <a:t>r</a:t>
              </a:r>
              <a:endParaRPr lang="en-US" altLang="de-DE" sz="1400">
                <a:solidFill>
                  <a:srgbClr val="800000"/>
                </a:solidFill>
              </a:endParaRPr>
            </a:p>
          </p:txBody>
        </p:sp>
      </p:grpSp>
      <p:grpSp>
        <p:nvGrpSpPr>
          <p:cNvPr id="71" name="Group 29"/>
          <p:cNvGrpSpPr>
            <a:grpSpLocks/>
          </p:cNvGrpSpPr>
          <p:nvPr/>
        </p:nvGrpSpPr>
        <p:grpSpPr bwMode="auto">
          <a:xfrm>
            <a:off x="1397000" y="4581897"/>
            <a:ext cx="6307138" cy="1944688"/>
            <a:chOff x="880" y="3022"/>
            <a:chExt cx="3973" cy="1225"/>
          </a:xfrm>
        </p:grpSpPr>
        <p:sp>
          <p:nvSpPr>
            <p:cNvPr id="72" name="Text Box 30"/>
            <p:cNvSpPr txBox="1">
              <a:spLocks noChangeArrowheads="1"/>
            </p:cNvSpPr>
            <p:nvPr/>
          </p:nvSpPr>
          <p:spPr bwMode="auto">
            <a:xfrm>
              <a:off x="880" y="3748"/>
              <a:ext cx="80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 star</a:t>
              </a:r>
            </a:p>
          </p:txBody>
        </p:sp>
        <p:sp>
          <p:nvSpPr>
            <p:cNvPr id="73" name="Text Box 31"/>
            <p:cNvSpPr txBox="1">
              <a:spLocks noChangeArrowheads="1"/>
            </p:cNvSpPr>
            <p:nvPr/>
          </p:nvSpPr>
          <p:spPr bwMode="auto">
            <a:xfrm>
              <a:off x="4135" y="3748"/>
              <a:ext cx="71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black hole</a:t>
              </a:r>
            </a:p>
          </p:txBody>
        </p:sp>
        <p:pic>
          <p:nvPicPr>
            <p:cNvPr id="74" name="Picture 32" descr="Supernova remnant N 63A lies within a clumpy region of gas and dust in the Large Magellanic Cloud. NASA image.">
              <a:hlinkClick r:id="rId4" tooltip="Supernova remnant N 63A lies within a clumpy region of gas and dust in the Large Magellanic Cloud. NASA image.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0" b="15971"/>
            <a:stretch>
              <a:fillRect/>
            </a:stretch>
          </p:blipFill>
          <p:spPr bwMode="auto">
            <a:xfrm>
              <a:off x="2245" y="3294"/>
              <a:ext cx="1306" cy="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Rectangle 33"/>
            <p:cNvSpPr>
              <a:spLocks noChangeArrowheads="1"/>
            </p:cNvSpPr>
            <p:nvPr/>
          </p:nvSpPr>
          <p:spPr bwMode="auto">
            <a:xfrm>
              <a:off x="2056" y="3022"/>
              <a:ext cx="1806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altLang="de-DE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SUPERNOVA EXPLOSION</a:t>
              </a:r>
            </a:p>
          </p:txBody>
        </p:sp>
        <p:sp>
          <p:nvSpPr>
            <p:cNvPr id="76" name="Line 34"/>
            <p:cNvSpPr>
              <a:spLocks noChangeShapeType="1"/>
            </p:cNvSpPr>
            <p:nvPr/>
          </p:nvSpPr>
          <p:spPr bwMode="auto">
            <a:xfrm>
              <a:off x="3878" y="3339"/>
              <a:ext cx="544" cy="318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" name="Line 35"/>
            <p:cNvSpPr>
              <a:spLocks noChangeShapeType="1"/>
            </p:cNvSpPr>
            <p:nvPr/>
          </p:nvSpPr>
          <p:spPr bwMode="auto">
            <a:xfrm flipH="1">
              <a:off x="1292" y="3385"/>
              <a:ext cx="544" cy="318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89590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bun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t="5559" r="11116" b="1668"/>
          <a:stretch>
            <a:fillRect/>
          </a:stretch>
        </p:blipFill>
        <p:spPr bwMode="auto">
          <a:xfrm>
            <a:off x="1616075" y="188640"/>
            <a:ext cx="5576888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Synthesis of the trans-iron elements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831975" y="4436790"/>
            <a:ext cx="1686680" cy="61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altLang="de-DE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charged-particle </a:t>
            </a:r>
          </a:p>
          <a:p>
            <a:pPr>
              <a:lnSpc>
                <a:spcPct val="110000"/>
              </a:lnSpc>
            </a:pPr>
            <a:r>
              <a:rPr lang="en-GB" altLang="de-DE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induced reaction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481263" y="764902"/>
            <a:ext cx="1150937" cy="3384550"/>
          </a:xfrm>
          <a:prstGeom prst="rect">
            <a:avLst/>
          </a:prstGeom>
          <a:solidFill>
            <a:srgbClr val="FF0000">
              <a:alpha val="1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632200" y="764902"/>
            <a:ext cx="3313113" cy="3384550"/>
          </a:xfrm>
          <a:prstGeom prst="rect">
            <a:avLst/>
          </a:prstGeom>
          <a:solidFill>
            <a:srgbClr val="0000CC">
              <a:alpha val="15000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145088" y="4508227"/>
            <a:ext cx="16215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mainly neutron </a:t>
            </a:r>
          </a:p>
          <a:p>
            <a:r>
              <a:rPr lang="en-GB" altLang="de-DE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capture reaction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721376" y="5151165"/>
            <a:ext cx="21563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</a:t>
            </a:r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quiescent stages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stellar evolution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190625" y="6116365"/>
            <a:ext cx="3090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involve mainly </a:t>
            </a:r>
            <a:r>
              <a:rPr lang="en-GB" altLang="de-DE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 NUCLEI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857750" y="5157515"/>
            <a:ext cx="22958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mainly during </a:t>
            </a:r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explosive</a:t>
            </a:r>
          </a:p>
          <a:p>
            <a:r>
              <a:rPr lang="en-GB" altLang="de-D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stages</a:t>
            </a: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stellar evolution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4570413" y="6116365"/>
            <a:ext cx="3382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involve mainly </a:t>
            </a:r>
            <a:r>
              <a:rPr lang="en-GB" altLang="de-DE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UNSTABLE NUCLEI</a:t>
            </a:r>
          </a:p>
        </p:txBody>
      </p:sp>
      <p:sp>
        <p:nvSpPr>
          <p:cNvPr id="20" name="AutoShape 12"/>
          <p:cNvSpPr>
            <a:spLocks noChangeArrowheads="1"/>
          </p:cNvSpPr>
          <p:nvPr/>
        </p:nvSpPr>
        <p:spPr bwMode="auto">
          <a:xfrm rot="5400000">
            <a:off x="2516981" y="5840934"/>
            <a:ext cx="358775" cy="144462"/>
          </a:xfrm>
          <a:prstGeom prst="notchedRightArrow">
            <a:avLst>
              <a:gd name="adj1" fmla="val 50556"/>
              <a:gd name="adj2" fmla="val 145516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 rot="5400000">
            <a:off x="5830094" y="5840933"/>
            <a:ext cx="358775" cy="144463"/>
          </a:xfrm>
          <a:prstGeom prst="notchedRightArrow">
            <a:avLst>
              <a:gd name="adj1" fmla="val 50556"/>
              <a:gd name="adj2" fmla="val 145515"/>
            </a:avLst>
          </a:prstGeom>
          <a:solidFill>
            <a:srgbClr val="336699"/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292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aseline="30000" dirty="0" smtClean="0"/>
              <a:t>2</a:t>
            </a:r>
            <a:r>
              <a:rPr lang="en-US" dirty="0" smtClean="0"/>
              <a:t>H(p,</a:t>
            </a:r>
            <a:r>
              <a:rPr lang="el-GR" dirty="0" smtClean="0"/>
              <a:t>γ</a:t>
            </a:r>
            <a:r>
              <a:rPr lang="de-DE" dirty="0" smtClean="0"/>
              <a:t>)</a:t>
            </a:r>
            <a:r>
              <a:rPr lang="de-DE" baseline="30000" dirty="0" smtClean="0"/>
              <a:t>3</a:t>
            </a:r>
            <a:r>
              <a:rPr lang="de-DE" dirty="0" smtClean="0"/>
              <a:t>He </a:t>
            </a:r>
            <a:r>
              <a:rPr lang="en-US" dirty="0" smtClean="0"/>
              <a:t>reaction </a:t>
            </a:r>
            <a:r>
              <a:rPr lang="en-US" sz="1800" dirty="0" smtClean="0">
                <a:solidFill>
                  <a:schemeClr val="tx1"/>
                </a:solidFill>
              </a:rPr>
              <a:t>solar fusion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720000"/>
            <a:ext cx="5584371" cy="345349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71" y="1475543"/>
            <a:ext cx="2730341" cy="207654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196000" y="5220000"/>
            <a:ext cx="367196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LUNA demonstrate, for the first time, that it is possible to direct study solar fusion in the Gamow window from underground laboratories.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" y="5220000"/>
            <a:ext cx="2106386" cy="1228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1607898" y="4302407"/>
                <a:ext cx="3448573" cy="3943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type m:val="lin"/>
                          <m:ctrlP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𝜋𝜂</m:t>
                              </m:r>
                              <m:d>
                                <m:dPr>
                                  <m:ctrlPr>
                                    <a:rPr lang="de-DE" sz="2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sup>
                          </m:sSup>
                        </m:num>
                        <m:den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898" y="4302407"/>
                <a:ext cx="3448573" cy="3943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5940000" y="4265858"/>
                <a:ext cx="1181157" cy="467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000" y="4265858"/>
                <a:ext cx="1181157" cy="4674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7308000" y="4345687"/>
            <a:ext cx="1834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Sommerfeld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parameter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548176"/>
            <a:ext cx="12239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609849" y="5820164"/>
            <a:ext cx="2232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only three reactions studied 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directly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Gamow peak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4123</Words>
  <Application>Microsoft Office PowerPoint</Application>
  <PresentationFormat>Bildschirmpräsentation (4:3)</PresentationFormat>
  <Paragraphs>849</Paragraphs>
  <Slides>67</Slides>
  <Notes>31</Notes>
  <HiddenSlides>13</HiddenSlides>
  <MMClips>1</MMClips>
  <ScaleCrop>false</ScaleCrop>
  <HeadingPairs>
    <vt:vector size="8" baseType="variant">
      <vt:variant>
        <vt:lpstr>Verwendete Schriftarten</vt:lpstr>
      </vt:variant>
      <vt:variant>
        <vt:i4>16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4</vt:i4>
      </vt:variant>
      <vt:variant>
        <vt:lpstr>Folientitel</vt:lpstr>
      </vt:variant>
      <vt:variant>
        <vt:i4>67</vt:i4>
      </vt:variant>
    </vt:vector>
  </HeadingPairs>
  <TitlesOfParts>
    <vt:vector size="88" baseType="lpstr">
      <vt:lpstr>ＭＳ Ｐゴシック</vt:lpstr>
      <vt:lpstr>Arial</vt:lpstr>
      <vt:lpstr>Arial Unicode MS</vt:lpstr>
      <vt:lpstr>Bookman Old Style</vt:lpstr>
      <vt:lpstr>Calibri</vt:lpstr>
      <vt:lpstr>Cambria Math</vt:lpstr>
      <vt:lpstr>Comic Sans MS</vt:lpstr>
      <vt:lpstr>MT Extra</vt:lpstr>
      <vt:lpstr>Symbol</vt:lpstr>
      <vt:lpstr>Tahoma</vt:lpstr>
      <vt:lpstr>Times</vt:lpstr>
      <vt:lpstr>Times New Roman</vt:lpstr>
      <vt:lpstr>Verdana</vt:lpstr>
      <vt:lpstr>Wingdings</vt:lpstr>
      <vt:lpstr>Wingdings 2</vt:lpstr>
      <vt:lpstr>ZapfDingbats</vt:lpstr>
      <vt:lpstr>2_Larissa</vt:lpstr>
      <vt:lpstr>Corel PHOTO-PAINT 6.0 Image</vt:lpstr>
      <vt:lpstr>PHOTO-PAINT</vt:lpstr>
      <vt:lpstr>Photo Editor Photo</vt:lpstr>
      <vt:lpstr>Equation</vt:lpstr>
      <vt:lpstr>Outline: Evidence for Big Bang theory</vt:lpstr>
      <vt:lpstr>Nuclear Astrophysics: the origin of the elements</vt:lpstr>
      <vt:lpstr>Stellar spectra classification</vt:lpstr>
      <vt:lpstr>Our place in the Universe</vt:lpstr>
      <vt:lpstr>Hertzsprung-Russell (HR) diagram</vt:lpstr>
      <vt:lpstr>Stellar evolution…</vt:lpstr>
      <vt:lpstr>… and nucleosynthesis</vt:lpstr>
      <vt:lpstr>Synthesis of the trans-iron elements</vt:lpstr>
      <vt:lpstr>The 2H(p,γ)3He reaction solar fusion</vt:lpstr>
      <vt:lpstr>Electron screening effect</vt:lpstr>
      <vt:lpstr>LUNA @ Laboratori Nazionali Gran Sasso</vt:lpstr>
      <vt:lpstr>Reaction rates</vt:lpstr>
      <vt:lpstr>Nuclear reactions in the laboratory &amp; in space</vt:lpstr>
      <vt:lpstr>LUNA II upgrade</vt:lpstr>
      <vt:lpstr>LUNA II 400 keV</vt:lpstr>
      <vt:lpstr>LUNA II 400 keV</vt:lpstr>
      <vt:lpstr>LUNA II 400 keV</vt:lpstr>
      <vt:lpstr>Synthesis of the trans-iron elements</vt:lpstr>
      <vt:lpstr>Main nuclear processes and astrophysical sites</vt:lpstr>
      <vt:lpstr>Timescale of the r-process</vt:lpstr>
      <vt:lpstr>Radioactive Ion Beams production method</vt:lpstr>
      <vt:lpstr>Radioactive Ion Beams production method</vt:lpstr>
      <vt:lpstr>Radioactive Ion Beams next generation facility</vt:lpstr>
      <vt:lpstr>Radioactive Ion Beams next generation facility</vt:lpstr>
      <vt:lpstr>Radioactive Ion Beams production methods</vt:lpstr>
      <vt:lpstr>The Universe in the Laboratory</vt:lpstr>
      <vt:lpstr>Fast radioactive beams – where?</vt:lpstr>
      <vt:lpstr>Production of exotic nuclei at relativistic energies</vt:lpstr>
      <vt:lpstr>Rare Isotope Selection at FRS: Bρ-ΔE-Bρ Selection</vt:lpstr>
      <vt:lpstr>Production, Separation, Identification</vt:lpstr>
      <vt:lpstr>Fragment separator and storage ring</vt:lpstr>
      <vt:lpstr>The Experimental Storage Ring ESR at GSI</vt:lpstr>
      <vt:lpstr>PowerPoint-Präsentation</vt:lpstr>
      <vt:lpstr>PowerPoint-Präsentation</vt:lpstr>
      <vt:lpstr>Small-band Schottky frequency spectra</vt:lpstr>
      <vt:lpstr>A) Nuclear Cosmic Clock – radioactive dating</vt:lpstr>
      <vt:lpstr>Fragment separator and storage ring</vt:lpstr>
      <vt:lpstr>Re/Os cosmos-chronometer</vt:lpstr>
      <vt:lpstr>How to determine a long (33 y) beta half-life?</vt:lpstr>
      <vt:lpstr>Nuclear cosmic clocks</vt:lpstr>
      <vt:lpstr>The ´best-suited´ eon clock: 187Re/187Os</vt:lpstr>
      <vt:lpstr>B) The stellar nucleosynthesis</vt:lpstr>
      <vt:lpstr>Neutron-capture processes</vt:lpstr>
      <vt:lpstr>Classical approach of the r-process (n,γ) and (γ,n) equilibrium</vt:lpstr>
      <vt:lpstr>The „waiting-point“ concept in astrophysics</vt:lpstr>
      <vt:lpstr>130Cd – the key isotope at N=82</vt:lpstr>
      <vt:lpstr>Waiting Point lifetimes with Fragmentation Facilities</vt:lpstr>
      <vt:lpstr>130Cd – the key isotope at the A=130 peak</vt:lpstr>
      <vt:lpstr>Effects of N=82 “shell quenching”</vt:lpstr>
      <vt:lpstr>Effects of N=82 “shell quenching”</vt:lpstr>
      <vt:lpstr>130Cd decay spectroscopy</vt:lpstr>
      <vt:lpstr>The N=82 shell gap</vt:lpstr>
      <vt:lpstr>PowerPoint-Präsentation</vt:lpstr>
      <vt:lpstr>Decay spectroscopy probes shell closures</vt:lpstr>
      <vt:lpstr>8+(g9/2)-2 seniority isomers in 98Cd and 130Cd</vt:lpstr>
      <vt:lpstr>Surprising β–decay properties of 131Cd</vt:lpstr>
      <vt:lpstr>What about radioactive nuclei?</vt:lpstr>
      <vt:lpstr>Coulomb break up in inverse kinematics at GSI/LAND</vt:lpstr>
      <vt:lpstr>Testing Ab-Initio Calculations</vt:lpstr>
      <vt:lpstr>1H(14Be,2pn)12Li lithium isotopes beyond the drip-line</vt:lpstr>
      <vt:lpstr>1H(14Be,2pn)12Li</vt:lpstr>
      <vt:lpstr>1H(14Be,2p)13Li</vt:lpstr>
      <vt:lpstr>Unveiling the Universe with the James Webb Space Telescope</vt:lpstr>
      <vt:lpstr>Visible and Infrared Light</vt:lpstr>
      <vt:lpstr>Observing the ancient Universe</vt:lpstr>
      <vt:lpstr>Understanding our Universe</vt:lpstr>
      <vt:lpstr>Indian Ambassador H.E. Harish Parvathaneni at FAIR/GSI 17.4.2023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796</cp:revision>
  <dcterms:created xsi:type="dcterms:W3CDTF">2016-04-06T12:04:03Z</dcterms:created>
  <dcterms:modified xsi:type="dcterms:W3CDTF">2023-04-28T08:53:01Z</dcterms:modified>
</cp:coreProperties>
</file>