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343" autoAdjust="0"/>
  </p:normalViewPr>
  <p:slideViewPr>
    <p:cSldViewPr>
      <p:cViewPr varScale="1">
        <p:scale>
          <a:sx n="73" d="100"/>
          <a:sy n="73" d="100"/>
        </p:scale>
        <p:origin x="3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5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91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6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3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05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83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1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19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0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09.12.2022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08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g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A brief history of Nuclear Astrophysics</a:t>
            </a:r>
            <a:r>
              <a:rPr lang="en-US" sz="1800" dirty="0" smtClean="0">
                <a:solidFill>
                  <a:schemeClr val="tx1"/>
                </a:solidFill>
              </a:rPr>
              <a:t> N. </a:t>
            </a:r>
            <a:r>
              <a:rPr lang="en-US" sz="1800" dirty="0" err="1" smtClean="0">
                <a:solidFill>
                  <a:schemeClr val="tx1"/>
                </a:solidFill>
              </a:rPr>
              <a:t>Prantzos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20183" y="5085184"/>
            <a:ext cx="3681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subatomic physics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Sun´s energy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quantum-mechanical tunnel effect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CNO cycle (Hans Bethe)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Sun´s energy </a:t>
            </a:r>
            <a:r>
              <a:rPr lang="en-US" sz="1800" dirty="0" smtClean="0">
                <a:solidFill>
                  <a:schemeClr val="tx1"/>
                </a:solidFill>
              </a:rPr>
              <a:t>conversion of H to He: E=</a:t>
            </a:r>
            <a:r>
              <a:rPr lang="el-GR" sz="1800" dirty="0" smtClean="0">
                <a:solidFill>
                  <a:schemeClr val="tx1"/>
                </a:solidFill>
              </a:rPr>
              <a:t>Δ</a:t>
            </a:r>
            <a:r>
              <a:rPr lang="de-DE" sz="1800" dirty="0" smtClean="0">
                <a:solidFill>
                  <a:schemeClr val="tx1"/>
                </a:solidFill>
              </a:rPr>
              <a:t>m·c</a:t>
            </a:r>
            <a:r>
              <a:rPr lang="de-DE" sz="1800" baseline="30000" dirty="0" smtClean="0">
                <a:solidFill>
                  <a:schemeClr val="tx1"/>
                </a:solidFill>
              </a:rPr>
              <a:t>2</a:t>
            </a:r>
            <a:endParaRPr lang="en-US" sz="1800" baseline="300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0"/>
            <a:ext cx="1218691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18" y="554400"/>
            <a:ext cx="1369282" cy="18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67128" y="764704"/>
            <a:ext cx="280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ideas (rather confused)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13290" y="1944000"/>
            <a:ext cx="29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1915: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Draper Harkins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68144" y="19440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1919: 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Perrin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000"/>
            <a:ext cx="1255957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000" y="3240000"/>
            <a:ext cx="7752599" cy="12315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000" y="4500000"/>
            <a:ext cx="7817747" cy="7422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000" y="5307102"/>
            <a:ext cx="7785173" cy="122343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213200" y="2736000"/>
            <a:ext cx="346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1920: 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Arthur Stanley Eddington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096000" y="3421585"/>
            <a:ext cx="5950045" cy="28134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331639" y="3708000"/>
            <a:ext cx="6084000" cy="28134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332000" y="4515804"/>
            <a:ext cx="7776000" cy="756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331999" y="5256000"/>
            <a:ext cx="7776000" cy="28134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332000" y="5508000"/>
            <a:ext cx="4860000" cy="28134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752000" y="5544000"/>
            <a:ext cx="1476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4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of the Sun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440000" y="720000"/>
            <a:ext cx="256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L = 4·10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J/s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40000" y="1260000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t = 4.5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1.35·10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40000" y="1800000"/>
            <a:ext cx="423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= Luminosity * Time = 5·10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2520000"/>
                <a:ext cx="765504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of transformation of mass to energy through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</m:t>
                    </m:r>
                    <m:sPre>
                      <m:sPre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=0.007</m:t>
                    </m:r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520000"/>
                <a:ext cx="7655044" cy="396391"/>
              </a:xfrm>
              <a:prstGeom prst="rect">
                <a:avLst/>
              </a:prstGeom>
              <a:blipFill>
                <a:blip r:embed="rId2"/>
                <a:stretch>
                  <a:fillRect l="-637" t="-3077" b="-2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20000" y="3060000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Sun´s 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 = 2·10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3600000"/>
                <a:ext cx="5232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 energy available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𝑛𝑢𝑐𝑙𝑒𝑎𝑟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0000"/>
                <a:ext cx="5232458" cy="369332"/>
              </a:xfrm>
              <a:prstGeom prst="rect">
                <a:avLst/>
              </a:prstGeom>
              <a:blipFill>
                <a:blip r:embed="rId3"/>
                <a:stretch>
                  <a:fillRect l="-932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4140000"/>
            <a:ext cx="82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Sun´s mass (in hydrogen) which participated in nuclear reactions in the past   t = 4.5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569498" y="4680000"/>
                <a:ext cx="1956048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~0.05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98" y="4680000"/>
                <a:ext cx="1956048" cy="535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5580000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hydrogen is there in the Sun?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spectroscopy</a:t>
            </a:r>
            <a:r>
              <a:rPr lang="en-US" sz="1800" dirty="0" smtClean="0">
                <a:solidFill>
                  <a:schemeClr val="tx1"/>
                </a:solidFill>
              </a:rPr>
              <a:t> reveals the chemical composition and physical conditions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0"/>
            <a:ext cx="5211831" cy="23000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8000"/>
            <a:ext cx="5212800" cy="29884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70" y="4716452"/>
            <a:ext cx="1767330" cy="180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11831" y="858605"/>
            <a:ext cx="3932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and width of spectral lines depends not only on the abundances of the elements, but also on the conditions (temperature, pressure and ionization) of the stellar atmosphere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83671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star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07904" y="1628800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star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56176" y="623731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Meghnad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Saha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11831" y="2880000"/>
            <a:ext cx="368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mechanical models are required to infer true abundances, through the </a:t>
            </a:r>
            <a:r>
              <a:rPr lang="en-US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</a:t>
            </a:r>
            <a:r>
              <a:rPr lang="en-US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ionization equation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(1925)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Abundances in stellar atmospheres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080000"/>
            <a:ext cx="6654857" cy="36482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772" y="554400"/>
            <a:ext cx="1254543" cy="18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576000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1925: H and He are the most abundant elements in stellar atmospheres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26" y="5005962"/>
            <a:ext cx="7817747" cy="14681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91609" y="235440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Payne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63126" y="5005962"/>
            <a:ext cx="7817747" cy="101532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63888" y="5229200"/>
            <a:ext cx="4916985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83568" y="5482800"/>
            <a:ext cx="432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4509120"/>
            <a:ext cx="971600" cy="21917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5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 to He</a:t>
            </a:r>
            <a:r>
              <a:rPr lang="en-US" sz="1800" dirty="0" smtClean="0">
                <a:solidFill>
                  <a:schemeClr val="tx1"/>
                </a:solidFill>
              </a:rPr>
              <a:t> an impossible reaction?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29" y="2996952"/>
            <a:ext cx="3544045" cy="29623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29" y="720000"/>
            <a:ext cx="2110740" cy="18669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720000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1: How to make an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-particle?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(mass = 4·m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= 2+)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440000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protons + 2 electrons should be brought together</a:t>
            </a: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(neutrons unknown then)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2: How to bring just 2 protons together?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0000" y="3060000"/>
            <a:ext cx="413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normous temperatures (T &gt;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required, so that particles have enough kinetic energy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E~kT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overcome their repulsive Coulomb barrier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69394" y="288933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12160" y="5616000"/>
            <a:ext cx="239809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639458" y="595930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0000" y="4320000"/>
            <a:ext cx="535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Eddington´s stellar model suggested T ~ 10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0000" y="4860000"/>
            <a:ext cx="450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argue with the critic who urges that the stars are not hot enough for this process; we tell him to go and find a hotter place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Gamow</a:t>
            </a:r>
            <a:r>
              <a:rPr lang="en-US" sz="1800" dirty="0" smtClean="0">
                <a:solidFill>
                  <a:schemeClr val="tx1"/>
                </a:solidFill>
              </a:rPr>
              <a:t> light at the end of the tunnel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00"/>
            <a:ext cx="3240000" cy="24713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6000"/>
            <a:ext cx="3240000" cy="23791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205" y="554400"/>
            <a:ext cx="1283702" cy="18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179" y="4741769"/>
            <a:ext cx="1192821" cy="18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0001" y="576000"/>
            <a:ext cx="7501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emitted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get out of the potential well of radioactive nuclei?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their observed energies are smaller than the Coulomb barrier of those nuclei?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985319"/>
            <a:ext cx="67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1537047"/>
            <a:ext cx="67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80000" y="601200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79712" y="342000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40887" y="2354400"/>
            <a:ext cx="1324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Gamow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0630" y="161137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endParaRPr 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00000" y="1690935"/>
            <a:ext cx="407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quantum-mechanical tunnel effect (1928):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00001" y="2354400"/>
            <a:ext cx="407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E &lt;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a finite probability to escape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780000" y="3067205"/>
                <a:ext cx="1346843" cy="455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067205"/>
                <a:ext cx="1346843" cy="455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5436096" y="311019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factor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00000" y="4176000"/>
            <a:ext cx="424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also explains quantitatively why nuclei with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half-lives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eject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with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energies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(R. Gurney &amp; E. Condon 1928-1929)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94717" y="6240398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Condon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6" y="554400"/>
            <a:ext cx="8117427" cy="24207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0000"/>
            <a:ext cx="1442555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551" y="3060000"/>
            <a:ext cx="1382449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04" y="3060000"/>
            <a:ext cx="3120390" cy="22288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6692" y="5580000"/>
            <a:ext cx="833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fusion may indeed occur in temperatures at the center of the Sun, thanks to the tunnel effect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6800" y="5940000"/>
            <a:ext cx="640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fusion of two protons gives a di-proton, which cannot exist!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528000" y="2420888"/>
            <a:ext cx="218813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7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discoveries in the 1930s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043"/>
            <a:ext cx="1270735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2894"/>
            <a:ext cx="1270800" cy="16493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709654"/>
            <a:ext cx="1270735" cy="18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193" y="554043"/>
            <a:ext cx="1219807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161" y="2639593"/>
            <a:ext cx="1303839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265" y="4725144"/>
            <a:ext cx="1270735" cy="180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408991" y="781133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1930: prediction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Neutrino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98201" y="2602800"/>
            <a:ext cx="538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1931: discovery of Deuterium (heavy hydrogen ~ 2·m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Urey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76843" y="4501072"/>
            <a:ext cx="4955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1932: discovery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(mass ~ 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charge +1)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Anderson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23573" y="1707712"/>
            <a:ext cx="280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1931: prediction of Positron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P.A.M. Dirac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927679" y="3793262"/>
            <a:ext cx="489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1932: discovery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(mass ~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charge = 0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Cadwick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35896" y="5863323"/>
            <a:ext cx="423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1934: development of the theory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Enrico Fermi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0"/>
            <a:ext cx="3648282" cy="25773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94051" y="3131775"/>
            <a:ext cx="20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 Bohr &amp; Lev Landau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554400"/>
            <a:ext cx="1466850" cy="1304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4000"/>
            <a:ext cx="5863310" cy="27812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000" y="2160000"/>
            <a:ext cx="5249291" cy="170465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8000" y="4032000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Hydrostatic equilibrium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dictates the density profile of a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star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28000" y="5014917"/>
            <a:ext cx="651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increase of the core density inflates the envelope as in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Giants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reducing the mean density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80000" y="900000"/>
            <a:ext cx="36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Accretion of inner layers onto a small neutron star found in the stellar core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stellar energy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780000"/>
            <a:ext cx="8748000" cy="25306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92697"/>
            <a:ext cx="8675370" cy="13287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159732"/>
            <a:ext cx="8761095" cy="12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Thermodynamics: the energy of the Sun and the age of the Earth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900000"/>
            <a:ext cx="1680816" cy="19868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4" y="3376126"/>
            <a:ext cx="1681200" cy="15567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158" y="936000"/>
            <a:ext cx="1681200" cy="18125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749006"/>
            <a:ext cx="1681200" cy="17324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80000" y="900000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1847: Robert Julius von Mayer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heated by fall of meteors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80000" y="3376800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1850s: William Thompson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(Lord Kelvin)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heated at formation from meteorite fall,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« an incandescent liquid mass » cooling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10 – 100 My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69185" y="1566927"/>
            <a:ext cx="2823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1854: Hermann von Helmholtz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energy of Kant´s contracting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protosolar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nebula of gas and dust turns into kinetic energy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timescale ~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30 My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24779" y="4149080"/>
            <a:ext cx="3067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1859: Charles Darwin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species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erosion of the Weald valley is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inch/century or 22 miles wild (* 1100 feet high)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300 My</a:t>
            </a:r>
          </a:p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large Earth ages also required by geologists, like Charles Lyell</a:t>
            </a:r>
          </a:p>
        </p:txBody>
      </p:sp>
    </p:spTree>
    <p:extLst>
      <p:ext uri="{BB962C8B-B14F-4D97-AF65-F5344CB8AC3E}">
        <p14:creationId xmlns:p14="http://schemas.microsoft.com/office/powerpoint/2010/main" val="38996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formation of Deuterons by proton combination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0"/>
            <a:ext cx="1477137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97152"/>
            <a:ext cx="6052890" cy="13389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75" y="576000"/>
            <a:ext cx="5563629" cy="40993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5" y="554400"/>
            <a:ext cx="1441935" cy="180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28652" y="234798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Bethe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44614" y="2347983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Critchfield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7983"/>
            <a:ext cx="1950720" cy="223266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444208" y="5701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production in stars</a:t>
            </a:r>
            <a:r>
              <a:rPr lang="en-US" sz="1800" dirty="0" smtClean="0">
                <a:solidFill>
                  <a:schemeClr val="tx1"/>
                </a:solidFill>
              </a:rPr>
              <a:t> 1939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84" y="692696"/>
            <a:ext cx="5961032" cy="5383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54" y="554400"/>
            <a:ext cx="1257046" cy="180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05561" y="23544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Bethe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400"/>
            <a:ext cx="4136891" cy="32706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1" y="720000"/>
            <a:ext cx="4902379" cy="8564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00" y="1584000"/>
            <a:ext cx="4902379" cy="8735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000" y="2491754"/>
            <a:ext cx="4879577" cy="196973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40000" y="1148203"/>
            <a:ext cx="4905488" cy="69662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140000" y="2372339"/>
            <a:ext cx="4905488" cy="540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95536" y="764704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rate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00014" y="3212976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(MK)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Gerader Verbinder 11"/>
          <p:cNvCxnSpPr/>
          <p:nvPr/>
        </p:nvCxnSpPr>
        <p:spPr>
          <a:xfrm>
            <a:off x="2339752" y="718727"/>
            <a:ext cx="0" cy="29262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1907704" y="718727"/>
            <a:ext cx="0" cy="2926297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20000" y="5400000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elements heavier than He?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Sun shine?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435036" y="836712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hot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is hot because it is massive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4662" y="2636912"/>
            <a:ext cx="723467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Sun shine for so long?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its interior is so hot that thermonuclear reactions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ignite and produce huge amounts of energy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 in long timescales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Hans Albrecht Bethe </a:t>
            </a:r>
            <a:r>
              <a:rPr lang="de-DE" sz="1800" dirty="0" smtClean="0">
                <a:solidFill>
                  <a:schemeClr val="tx1"/>
                </a:solidFill>
              </a:rPr>
              <a:t>(1906 – 2005)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63941"/>
            <a:ext cx="1237810" cy="170465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80000" y="562107"/>
            <a:ext cx="41953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physics and spectroscopy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of fast particles with matter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state physics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Hydrodynamics, especially shock waves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(from ´pure´ physics to bombs)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astrophysics (stellar energy, SN, solar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 source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weapons, the arm race, national security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policy, including fission power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84000" y="561600"/>
            <a:ext cx="28456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 Henry Draper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 Franklin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 Eddington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1961 Enrico Fermi Award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 Rumford Prize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National Medal of Science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Lomonosov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Gold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 Bruce Medal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Benjamin Franklin Medal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0000"/>
            <a:ext cx="9105900" cy="962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0"/>
            <a:ext cx="9144000" cy="187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of theory division of Manhattan Project </a:t>
            </a:r>
            <a:r>
              <a:rPr lang="en-US" sz="1800" dirty="0" smtClean="0">
                <a:solidFill>
                  <a:schemeClr val="tx1"/>
                </a:solidFill>
              </a:rPr>
              <a:t>1943-1946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58" y="549099"/>
            <a:ext cx="1351014" cy="180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69" y="549099"/>
            <a:ext cx="1265498" cy="18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869" y="549099"/>
            <a:ext cx="1407931" cy="180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800" y="554400"/>
            <a:ext cx="1288547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3" y="2349099"/>
            <a:ext cx="3381175" cy="25300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810" y="2708920"/>
            <a:ext cx="1302958" cy="14942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2000" y="900000"/>
            <a:ext cx="381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critical mass and efficiency of 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000" y="1332000"/>
            <a:ext cx="327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 for atomic bomb´s explosive yield (with Richard Feynman)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67171" y="2344558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1060" y="234909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43783" y="2344557"/>
            <a:ext cx="60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Teller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065513" y="2344556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Feynman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4437112"/>
            <a:ext cx="7232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11579" y="4171824"/>
            <a:ext cx="14414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Oppenheimer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627859" y="4149080"/>
            <a:ext cx="72000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Teller</a:t>
            </a:r>
            <a:endParaRPr lang="de-D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84475" y="2996952"/>
            <a:ext cx="49552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 vs Teller in Oppenheimer affair (1955)</a:t>
            </a:r>
          </a:p>
          <a:p>
            <a:pPr algn="ctr"/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President´s Science Advisory Committee (1956-59)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Member, US Delegation to discussion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discontinuance and nuclear weapons test, 1958-59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movement against the project of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anti-ballistic missiles (1960s) and star wars (1980s)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" y="5226709"/>
            <a:ext cx="869251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690562"/>
            <a:ext cx="85439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gaseous, contracting and heating Sun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276872"/>
            <a:ext cx="3070860" cy="25755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672872"/>
            <a:ext cx="1983600" cy="1849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692696"/>
                <a:ext cx="4576766" cy="590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solar density: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≈1.35 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92696"/>
                <a:ext cx="4576766" cy="590226"/>
              </a:xfrm>
              <a:prstGeom prst="rect">
                <a:avLst/>
              </a:prstGeom>
              <a:blipFill>
                <a:blip r:embed="rId4"/>
                <a:stretch>
                  <a:fillRect l="-1065" t="-63542" r="-4128" b="-854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580112" y="700775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liquid → incompressible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1412776"/>
            <a:ext cx="783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1870s: J. Homer Lane,     1880s: August Ritter :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gaseous → compressible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90329" y="1952776"/>
            <a:ext cx="589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it shrinks, it releases gravitational energy and it gets hotter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3728" y="47519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Mayer - Kelvin - Helmholtz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13081" y="47519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Helmholtz - Ritter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2651272"/>
            <a:ext cx="1972437" cy="18897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0" y="2627968"/>
            <a:ext cx="1984248" cy="193109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75" y="2635168"/>
            <a:ext cx="1984248" cy="186613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20000" y="5259946"/>
            <a:ext cx="464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 of solar energy: gravitational contraction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364000" y="5229200"/>
                <a:ext cx="1352358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00" y="5229200"/>
                <a:ext cx="1352358" cy="430824"/>
              </a:xfrm>
              <a:prstGeom prst="rect">
                <a:avLst/>
              </a:prstGeom>
              <a:blipFill>
                <a:blip r:embed="rId8"/>
                <a:stretch>
                  <a:fillRect l="-3153" r="-901" b="-1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720000" y="5748064"/>
            <a:ext cx="381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timescale of contraction: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437095" y="5725188"/>
                <a:ext cx="2751972" cy="405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𝑐𝑜𝑛𝑡𝑟𝑎𝑐𝑡𝑖𝑜𝑛</m:t>
                          </m:r>
                        </m:sub>
                      </m:sSub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𝑒𝑛𝑒𝑟𝑔𝑦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𝑙𝑢𝑚𝑖𝑛𝑜𝑠𝑖𝑡𝑦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30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𝑀𝑦</m:t>
                      </m:r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95" y="5725188"/>
                <a:ext cx="2751972" cy="405752"/>
              </a:xfrm>
              <a:prstGeom prst="rect">
                <a:avLst/>
              </a:prstGeom>
              <a:blipFill>
                <a:blip r:embed="rId9"/>
                <a:stretch>
                  <a:fillRect l="-1109" t="-1493" r="-1552" b="-179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2816759" y="6156012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Kelvin – Helmholtz – Ritter timescale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composition and physical conditions of stellar surfaces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554409"/>
            <a:ext cx="9153604" cy="33319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42" y="3917862"/>
            <a:ext cx="7055516" cy="25755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0000" y="126000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 star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21117" y="210323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star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reveals Helium in the Sun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0" y="554400"/>
            <a:ext cx="1795105" cy="21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400"/>
            <a:ext cx="1628697" cy="21614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57" y="554400"/>
            <a:ext cx="3697143" cy="38008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5508" y="2406198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Janssen</a:t>
            </a:r>
            <a:endParaRPr lang="de-DE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83028" y="2406198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 Norman Lockyer</a:t>
            </a:r>
            <a:endParaRPr lang="de-DE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40000"/>
            <a:ext cx="3205163" cy="16287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693867" y="4500000"/>
            <a:ext cx="3203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Lockyer´s theory of stellar evolution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0000" y="306000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1868 co-discovery of Helium in the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Sun´chromosphere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a solar eclipse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-Russell diagram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554388"/>
            <a:ext cx="4509211" cy="59457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3" y="554400"/>
            <a:ext cx="4589994" cy="461709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48982" y="5189480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Lockyer´s theory of stellar evolution: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current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47486" y="52526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dwarfs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0305" y="2066869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giants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664000" y="3420000"/>
            <a:ext cx="324000" cy="324000"/>
          </a:xfrm>
          <a:prstGeom prst="ellipse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Subatomic physics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554401"/>
            <a:ext cx="1260000" cy="20299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68" y="554400"/>
            <a:ext cx="2230232" cy="1994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96000" y="582103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1896: discovery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(Uranium)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Bequerel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09043" y="1902274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1896-1897: identification of radioactive Po and Ra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and Marie Curie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4000"/>
            <a:ext cx="1296000" cy="20086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152"/>
            <a:ext cx="1260000" cy="16157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96000" y="4047623"/>
            <a:ext cx="310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1897: discovery 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John Thomson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96000" y="5766533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1897: identification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rays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0" y="4536000"/>
            <a:ext cx="2996803" cy="1957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940152" y="4571836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+2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74352" y="4931876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-1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Radioactivity </a:t>
            </a:r>
            <a:r>
              <a:rPr lang="en-US" sz="1800" dirty="0" smtClean="0">
                <a:solidFill>
                  <a:schemeClr val="tx1"/>
                </a:solidFill>
              </a:rPr>
              <a:t>dating of rocks and energy source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00"/>
            <a:ext cx="2962275" cy="15430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23" y="554400"/>
            <a:ext cx="3029377" cy="21695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62275" y="1124744"/>
            <a:ext cx="283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1902: Rutherford-Soddy´s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radioactive decay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962275" y="1772816"/>
                <a:ext cx="2136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5" y="1772816"/>
                <a:ext cx="2136931" cy="276999"/>
              </a:xfrm>
              <a:prstGeom prst="rect">
                <a:avLst/>
              </a:prstGeom>
              <a:blipFill>
                <a:blip r:embed="rId4"/>
                <a:stretch>
                  <a:fillRect l="-571" t="-175556" r="-21143" b="-25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39552" y="3060000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1902: Rutherford shows that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radiation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 to use Uranium/Helium for dating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3780000"/>
            <a:ext cx="789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1907: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Bertram Boltwood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rocks are 400 My to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old, the Earth is even older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00" y="4320000"/>
            <a:ext cx="7752599" cy="7503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9552" y="5400000"/>
            <a:ext cx="828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Helium in the Sun results from radioactivity and so does solar energy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what makes substances radioactive and how is the energy put there?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nucleus and the proton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554418"/>
            <a:ext cx="1237810" cy="187593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66" y="554400"/>
            <a:ext cx="1999334" cy="1875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60000" y="900000"/>
            <a:ext cx="536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1909: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Geiger-Marsden experiment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strong deflection of some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bombarding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 foil of gold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60000" y="1980000"/>
            <a:ext cx="605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1911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atom is mostly void,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volume of the positive charge (nucleus)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is 1000 trillion times smaller than the volume of the atom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radius ~ 10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60000" y="3600000"/>
            <a:ext cx="758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Rutherford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hydrogen nuclei bombarding nitrogen with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36000" y="3960000"/>
                <a:ext cx="1991764" cy="305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00" y="3960000"/>
                <a:ext cx="1991764" cy="305084"/>
              </a:xfrm>
              <a:prstGeom prst="rect">
                <a:avLst/>
              </a:prstGeom>
              <a:blipFill>
                <a:blip r:embed="rId4"/>
                <a:stretch>
                  <a:fillRect l="-306" r="-2141" b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000" y="4752000"/>
            <a:ext cx="1270735" cy="180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60000" y="4356000"/>
            <a:ext cx="636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1920: Rutherford names the hydrogen nucleus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(charge +1)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60000" y="5220000"/>
            <a:ext cx="638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1910s: development of mass spectrograph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by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 William Aston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identification of isotopes and measurements of their masses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60000" y="6084000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1919: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mass (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He) = mass (4 protons) * (1-0.007)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Bildschirmpräsentation (4:3)</PresentationFormat>
  <Paragraphs>213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2_Larissa</vt:lpstr>
      <vt:lpstr>Outline: A brief history of Nuclear Astrophysics N. Prantzos</vt:lpstr>
      <vt:lpstr>Thermodynamics: the energy of the Sun and the age of the Earth</vt:lpstr>
      <vt:lpstr>A gaseous, contracting and heating Sun</vt:lpstr>
      <vt:lpstr>The chemical composition and physical conditions of stellar surfaces</vt:lpstr>
      <vt:lpstr>Spectroscopy reveals Helium in the Sun</vt:lpstr>
      <vt:lpstr>Hertzsprung-Russell diagram</vt:lpstr>
      <vt:lpstr>Subatomic physics</vt:lpstr>
      <vt:lpstr>Radioactivity dating of rocks and energy source</vt:lpstr>
      <vt:lpstr>The atomic nucleus and the proton</vt:lpstr>
      <vt:lpstr>Sun´s energy conversion of H to He: E=Δm·c2</vt:lpstr>
      <vt:lpstr>The energy of the Sun</vt:lpstr>
      <vt:lpstr>Stellar spectroscopy reveals the chemical composition and physical conditions</vt:lpstr>
      <vt:lpstr>Abundances in stellar atmospheres</vt:lpstr>
      <vt:lpstr>From H to He an impossible reaction?</vt:lpstr>
      <vt:lpstr>George Gamow light at the end of the tunnel</vt:lpstr>
      <vt:lpstr>PowerPoint-Präsentation</vt:lpstr>
      <vt:lpstr>Particle discoveries in the 1930s</vt:lpstr>
      <vt:lpstr>Neutron star</vt:lpstr>
      <vt:lpstr>The problem of stellar energy</vt:lpstr>
      <vt:lpstr>The formation of Deuterons by proton combination</vt:lpstr>
      <vt:lpstr>Energy production in stars 1939</vt:lpstr>
      <vt:lpstr>PowerPoint-Präsentation</vt:lpstr>
      <vt:lpstr>Why does the Sun shine?</vt:lpstr>
      <vt:lpstr>Hans Albrecht Bethe (1906 – 2005)</vt:lpstr>
      <vt:lpstr>Head of theory division of Manhattan Project 1943-1946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542</cp:revision>
  <dcterms:created xsi:type="dcterms:W3CDTF">2016-04-06T12:04:03Z</dcterms:created>
  <dcterms:modified xsi:type="dcterms:W3CDTF">2022-12-09T04:01:50Z</dcterms:modified>
</cp:coreProperties>
</file>