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72" r:id="rId2"/>
    <p:sldId id="317" r:id="rId3"/>
    <p:sldId id="395" r:id="rId4"/>
    <p:sldId id="402" r:id="rId5"/>
    <p:sldId id="396" r:id="rId6"/>
    <p:sldId id="397" r:id="rId7"/>
    <p:sldId id="398" r:id="rId8"/>
    <p:sldId id="399" r:id="rId9"/>
    <p:sldId id="400" r:id="rId10"/>
    <p:sldId id="401" r:id="rId11"/>
    <p:sldId id="345" r:id="rId12"/>
    <p:sldId id="346" r:id="rId13"/>
    <p:sldId id="347" r:id="rId14"/>
    <p:sldId id="348" r:id="rId15"/>
    <p:sldId id="370" r:id="rId16"/>
    <p:sldId id="403" r:id="rId17"/>
    <p:sldId id="419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7" r:id="rId28"/>
    <p:sldId id="413" r:id="rId29"/>
    <p:sldId id="414" r:id="rId30"/>
    <p:sldId id="415" r:id="rId31"/>
    <p:sldId id="416" r:id="rId32"/>
    <p:sldId id="380" r:id="rId33"/>
    <p:sldId id="381" r:id="rId34"/>
    <p:sldId id="382" r:id="rId35"/>
    <p:sldId id="390" r:id="rId36"/>
    <p:sldId id="355" r:id="rId37"/>
    <p:sldId id="364" r:id="rId38"/>
    <p:sldId id="343" r:id="rId39"/>
    <p:sldId id="391" r:id="rId40"/>
    <p:sldId id="392" r:id="rId41"/>
    <p:sldId id="393" r:id="rId42"/>
    <p:sldId id="394" r:id="rId43"/>
    <p:sldId id="341" r:id="rId44"/>
    <p:sldId id="342" r:id="rId45"/>
    <p:sldId id="329" r:id="rId46"/>
    <p:sldId id="356" r:id="rId47"/>
    <p:sldId id="357" r:id="rId48"/>
    <p:sldId id="321" r:id="rId49"/>
    <p:sldId id="335" r:id="rId50"/>
    <p:sldId id="358" r:id="rId51"/>
    <p:sldId id="322" r:id="rId52"/>
    <p:sldId id="324" r:id="rId53"/>
    <p:sldId id="325" r:id="rId54"/>
    <p:sldId id="326" r:id="rId55"/>
    <p:sldId id="327" r:id="rId56"/>
    <p:sldId id="313" r:id="rId57"/>
    <p:sldId id="328" r:id="rId5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99FF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39" d="100"/>
          <a:sy n="39" d="100"/>
        </p:scale>
        <p:origin x="72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18" Type="http://schemas.openxmlformats.org/officeDocument/2006/relationships/image" Target="../media/image360.png"/><Relationship Id="rId3" Type="http://schemas.openxmlformats.org/officeDocument/2006/relationships/image" Target="../media/image44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" Type="http://schemas.openxmlformats.org/officeDocument/2006/relationships/image" Target="../media/image43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10" Type="http://schemas.openxmlformats.org/officeDocument/2006/relationships/image" Target="../media/image280.png"/><Relationship Id="rId19" Type="http://schemas.openxmlformats.org/officeDocument/2006/relationships/image" Target="../media/image370.png"/><Relationship Id="rId4" Type="http://schemas.openxmlformats.org/officeDocument/2006/relationships/image" Target="../media/image220.png"/><Relationship Id="rId9" Type="http://schemas.openxmlformats.org/officeDocument/2006/relationships/image" Target="../media/image271.png"/><Relationship Id="rId14" Type="http://schemas.openxmlformats.org/officeDocument/2006/relationships/image" Target="../media/image3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wiens_law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58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1.png"/><Relationship Id="rId7" Type="http://schemas.openxmlformats.org/officeDocument/2006/relationships/image" Target="../media/image12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101.png"/><Relationship Id="rId4" Type="http://schemas.openxmlformats.org/officeDocument/2006/relationships/image" Target="../media/image9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4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200.png"/><Relationship Id="rId4" Type="http://schemas.openxmlformats.org/officeDocument/2006/relationships/image" Target="../media/image2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wmf"/><Relationship Id="rId3" Type="http://schemas.openxmlformats.org/officeDocument/2006/relationships/video" Target="../media/media1.mp4"/><Relationship Id="rId7" Type="http://schemas.openxmlformats.org/officeDocument/2006/relationships/image" Target="../media/image8.wmf"/><Relationship Id="rId12" Type="http://schemas.openxmlformats.org/officeDocument/2006/relationships/oleObject" Target="../embeddings/oleObject4.bin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e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wmf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</a:t>
            </a:r>
            <a:r>
              <a:rPr lang="en-US" dirty="0" smtClean="0"/>
              <a:t>un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805373" y="5301208"/>
            <a:ext cx="3179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Hertzsprung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-Russel diagram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body radiation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heavier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distance ladder</a:t>
            </a:r>
            <a:endParaRPr lang="en-US" dirty="0"/>
          </a:p>
        </p:txBody>
      </p:sp>
      <p:pic>
        <p:nvPicPr>
          <p:cNvPr id="20" name="Picture 3" descr="abstands-le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08720"/>
            <a:ext cx="900112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36096" y="5445224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“standard candle”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50 000 light years (Milky Way)</a:t>
            </a:r>
            <a:endParaRPr lang="en-US" dirty="0"/>
          </a:p>
        </p:txBody>
      </p:sp>
      <p:pic>
        <p:nvPicPr>
          <p:cNvPr id="8" name="Picture 2" descr="Milky_Way_galaxy_sun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764704"/>
            <a:ext cx="5016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573588" y="5157316"/>
            <a:ext cx="1942628" cy="510778"/>
          </a:xfrm>
          <a:prstGeom prst="wedgeRoundRectCallout">
            <a:avLst>
              <a:gd name="adj1" fmla="val -59146"/>
              <a:gd name="adj2" fmla="val -150553"/>
              <a:gd name="adj3" fmla="val 16667"/>
            </a:avLst>
          </a:prstGeom>
          <a:solidFill>
            <a:schemeClr val="tx1">
              <a:alpha val="2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de-DE" sz="2400" dirty="0" smtClean="0">
                <a:solidFill>
                  <a:srgbClr val="3399FF"/>
                </a:solidFill>
                <a:latin typeface="Arial" panose="020B0604020202020204" pitchFamily="34" charset="0"/>
              </a:rPr>
              <a:t>We are here</a:t>
            </a:r>
            <a:endParaRPr lang="en-US" altLang="de-DE" sz="2400" dirty="0">
              <a:solidFill>
                <a:srgbClr val="3399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6375" y="4233391"/>
            <a:ext cx="1066800" cy="685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0000" y="6120000"/>
            <a:ext cx="49216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http://www.news.wisc.edu/newsphotos/images/Milky_Way_galaxy_sun05.jpg</a:t>
            </a:r>
          </a:p>
        </p:txBody>
      </p:sp>
    </p:spTree>
    <p:extLst>
      <p:ext uri="{BB962C8B-B14F-4D97-AF65-F5344CB8AC3E}">
        <p14:creationId xmlns:p14="http://schemas.microsoft.com/office/powerpoint/2010/main" val="42674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 Galaxy</a:t>
            </a:r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35288" y="1557338"/>
            <a:ext cx="568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radio source Sagittarius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A* (</a:t>
            </a:r>
            <a:r>
              <a:rPr lang="en-US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supermassive black hole at the Galactic Center of the Milky Way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279400" y="4365625"/>
                <a:ext cx="4217821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Intrinsic motion of the stars near </a:t>
                </a:r>
                <a:r>
                  <a:rPr lang="en-US" altLang="de-D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Sgr</a:t>
                </a:r>
                <a:r>
                  <a:rPr lang="en-US" alt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A*</a:t>
                </a:r>
              </a:p>
              <a:p>
                <a:pPr algn="l"/>
                <a:endParaRPr lang="en-US" alt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de-DE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de-DE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(4,154 ± 0,014)*10</a:t>
                </a:r>
                <a:r>
                  <a:rPr lang="en-US" altLang="de-DE" baseline="30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de-DE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altLang="de-DE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⨀</m:t>
                    </m:r>
                  </m:oMath>
                </a14:m>
                <a:r>
                  <a:rPr lang="en-US" altLang="de-DE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:r>
                  <a:rPr lang="en-US" altLang="de-DE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de-DE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algn="l"/>
                <a:r>
                  <a:rPr lang="en-US" altLang="de-DE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de-DE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de-DE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distance of a star 17 light hours</a:t>
                </a:r>
                <a:endParaRPr lang="en-US" altLang="de-DE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400" y="4365625"/>
                <a:ext cx="4217821" cy="1384995"/>
              </a:xfrm>
              <a:prstGeom prst="rect">
                <a:avLst/>
              </a:prstGeom>
              <a:blipFill>
                <a:blip r:embed="rId4"/>
                <a:stretch>
                  <a:fillRect l="-1301" t="-2203" r="-289" b="-6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7" descr="Milky_Way_black_h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2684463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0000" y="6120000"/>
            <a:ext cx="14109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Genzel et al. (2003)</a:t>
            </a:r>
            <a:endParaRPr lang="de-DE" altLang="de-DE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enz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7747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universe within 5000 Ly – the Orion arm</a:t>
            </a:r>
            <a:endParaRPr lang="en-US" dirty="0"/>
          </a:p>
        </p:txBody>
      </p:sp>
      <p:pic>
        <p:nvPicPr>
          <p:cNvPr id="8" name="Picture 2" descr="5000l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69148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581649" y="5385716"/>
            <a:ext cx="1942679" cy="510778"/>
          </a:xfrm>
          <a:prstGeom prst="wedgeRoundRectCallout">
            <a:avLst>
              <a:gd name="adj1" fmla="val -101272"/>
              <a:gd name="adj2" fmla="val -447285"/>
              <a:gd name="adj3" fmla="val 16667"/>
            </a:avLst>
          </a:prstGeom>
          <a:solidFill>
            <a:schemeClr val="tx1">
              <a:alpha val="2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de-DE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We are here</a:t>
            </a:r>
            <a:endParaRPr lang="en-US" altLang="de-DE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495800" y="3263230"/>
            <a:ext cx="76200" cy="746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60000" y="6120000"/>
            <a:ext cx="23244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http://www.atlasoftheuniverse.com</a:t>
            </a:r>
          </a:p>
        </p:txBody>
      </p:sp>
    </p:spTree>
    <p:extLst>
      <p:ext uri="{BB962C8B-B14F-4D97-AF65-F5344CB8AC3E}">
        <p14:creationId xmlns:p14="http://schemas.microsoft.com/office/powerpoint/2010/main" val="10749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universe within 5000 Ly – the Orion arm</a:t>
            </a:r>
            <a:endParaRPr lang="en-US" dirty="0"/>
          </a:p>
        </p:txBody>
      </p:sp>
      <p:pic>
        <p:nvPicPr>
          <p:cNvPr id="6" name="Picture 2" descr="d_iotw_20020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692696"/>
            <a:ext cx="58293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0000" y="6120000"/>
            <a:ext cx="13514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http://stardate.org/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003800" y="4509046"/>
            <a:ext cx="1944464" cy="510778"/>
          </a:xfrm>
          <a:prstGeom prst="wedgeRoundRectCallout">
            <a:avLst>
              <a:gd name="adj1" fmla="val -71071"/>
              <a:gd name="adj2" fmla="val -340362"/>
              <a:gd name="adj3" fmla="val 16667"/>
            </a:avLst>
          </a:prstGeom>
          <a:solidFill>
            <a:schemeClr val="tx1">
              <a:alpha val="2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de-DE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We are here</a:t>
            </a:r>
            <a:endParaRPr lang="en-US" altLang="de-DE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38663" y="2978696"/>
            <a:ext cx="76200" cy="746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0000" y="5357099"/>
            <a:ext cx="8172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stars within </a:t>
            </a:r>
            <a:r>
              <a:rPr lang="en-US" altLang="de-DE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years </a:t>
            </a:r>
            <a:r>
              <a:rPr lang="en-US" altLang="de-DE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 parsecs) </a:t>
            </a:r>
            <a:r>
              <a:rPr lang="en-US" alt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around the Sun. There are 25 other stars, many are weak shining red dwarves, which can be seen from Earth with the naked eye.</a:t>
            </a:r>
            <a:endParaRPr lang="el-GR" altLang="de-DE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Sun we have learned: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80000" y="2880000"/>
            <a:ext cx="4997301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FAR AWAY?  (DISTANCE) 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BRIGHT? (LUMINOSITY)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HOT?  (SPECTRAL TYPE)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MASSIVE? (MASS)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80000" y="720000"/>
            <a:ext cx="3024336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are far away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are bright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are hot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are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assive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WINNT\Profiles\austin\Desktop\solprom1_eit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8109"/>
          <a:stretch>
            <a:fillRect/>
          </a:stretch>
        </p:blipFill>
        <p:spPr bwMode="auto">
          <a:xfrm>
            <a:off x="7290816" y="554400"/>
            <a:ext cx="1853184" cy="155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brightness</a:t>
            </a:r>
            <a:endParaRPr lang="en-US" dirty="0"/>
          </a:p>
        </p:txBody>
      </p:sp>
      <p:pic>
        <p:nvPicPr>
          <p:cNvPr id="4" name="Picture 10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54400"/>
            <a:ext cx="76962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3483700"/>
            <a:ext cx="830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or brightness of an object depends on both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output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839200" y="4113361"/>
            <a:ext cx="2577000" cy="2339975"/>
            <a:chOff x="5839200" y="4113361"/>
            <a:chExt cx="2577000" cy="2339975"/>
          </a:xfrm>
        </p:grpSpPr>
        <p:pic>
          <p:nvPicPr>
            <p:cNvPr id="7" name="Picture 5" descr="15_01Figure-Ann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6"/>
            <a:stretch>
              <a:fillRect/>
            </a:stretch>
          </p:blipFill>
          <p:spPr bwMode="auto">
            <a:xfrm>
              <a:off x="5839687" y="4113361"/>
              <a:ext cx="2576513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839687" y="4380061"/>
              <a:ext cx="7239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668487" y="5980261"/>
              <a:ext cx="7239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839200" y="5924128"/>
              <a:ext cx="7239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720001" y="5040000"/>
            <a:ext cx="493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energy output a star radiates is called the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energy per second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" y="5760000"/>
            <a:ext cx="471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starlight that reaches Earth is called the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apparent magnitude (m)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show spectra very close to black-body radiation</a:t>
            </a:r>
            <a:endParaRPr lang="en-US" dirty="0"/>
          </a:p>
        </p:txBody>
      </p:sp>
      <p:sp>
        <p:nvSpPr>
          <p:cNvPr id="4" name="Oval 2"/>
          <p:cNvSpPr/>
          <p:nvPr/>
        </p:nvSpPr>
        <p:spPr>
          <a:xfrm>
            <a:off x="683568" y="620688"/>
            <a:ext cx="1296988" cy="12969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" name="Gerade Verbindung mit Pfeil 4"/>
          <p:cNvCxnSpPr>
            <a:cxnSpLocks noChangeShapeType="1"/>
            <a:endCxn id="4" idx="6"/>
          </p:cNvCxnSpPr>
          <p:nvPr/>
        </p:nvCxnSpPr>
        <p:spPr bwMode="auto">
          <a:xfrm>
            <a:off x="1332856" y="1268388"/>
            <a:ext cx="647700" cy="0"/>
          </a:xfrm>
          <a:prstGeom prst="straightConnector1">
            <a:avLst/>
          </a:prstGeom>
          <a:noFill/>
          <a:ln w="25400">
            <a:solidFill>
              <a:srgbClr val="31003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1437631" y="119695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altLang="de-DE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DE" alt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593831" y="692126"/>
            <a:ext cx="1219200" cy="1066800"/>
            <a:chOff x="8305800" y="1905000"/>
            <a:chExt cx="1219200" cy="1066800"/>
          </a:xfrm>
        </p:grpSpPr>
        <p:sp>
          <p:nvSpPr>
            <p:cNvPr id="8" name="Arc 5"/>
            <p:cNvSpPr/>
            <p:nvPr/>
          </p:nvSpPr>
          <p:spPr>
            <a:xfrm flipH="1">
              <a:off x="8305800" y="1905000"/>
              <a:ext cx="1219200" cy="1066800"/>
            </a:xfrm>
            <a:prstGeom prst="arc">
              <a:avLst>
                <a:gd name="adj1" fmla="val 20074519"/>
                <a:gd name="adj2" fmla="val 1494777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" name="Straight Connector 6"/>
            <p:cNvCxnSpPr/>
            <p:nvPr/>
          </p:nvCxnSpPr>
          <p:spPr>
            <a:xfrm>
              <a:off x="8305800" y="2133600"/>
              <a:ext cx="609600" cy="304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/>
            <p:cNvCxnSpPr/>
            <p:nvPr/>
          </p:nvCxnSpPr>
          <p:spPr>
            <a:xfrm flipV="1">
              <a:off x="8305800" y="2438400"/>
              <a:ext cx="609600" cy="304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7"/>
            <p:cNvSpPr/>
            <p:nvPr/>
          </p:nvSpPr>
          <p:spPr>
            <a:xfrm>
              <a:off x="8305800" y="2286000"/>
              <a:ext cx="1524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>
            <a:off x="1332856" y="1196951"/>
            <a:ext cx="5260975" cy="0"/>
          </a:xfrm>
          <a:prstGeom prst="straightConnector1">
            <a:avLst/>
          </a:prstGeom>
          <a:noFill/>
          <a:ln w="25400">
            <a:solidFill>
              <a:srgbClr val="31003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feld 22"/>
          <p:cNvSpPr txBox="1">
            <a:spLocks noChangeArrowheads="1"/>
          </p:cNvSpPr>
          <p:nvPr/>
        </p:nvSpPr>
        <p:spPr bwMode="auto">
          <a:xfrm>
            <a:off x="3780781" y="836588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0000" y="212356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surface: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900000" y="2599066"/>
                <a:ext cx="1263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599066"/>
                <a:ext cx="1263423" cy="276999"/>
              </a:xfrm>
              <a:prstGeom prst="rect">
                <a:avLst/>
              </a:prstGeom>
              <a:blipFill>
                <a:blip r:embed="rId2"/>
                <a:stretch>
                  <a:fillRect l="-4348" t="-4348" r="-1449"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5580112" y="2124000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flux: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580112" y="2448000"/>
                <a:ext cx="2002022" cy="579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48000"/>
                <a:ext cx="2002022" cy="579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720000" y="3116049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(Stefan-Boltzmann law)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flux multiplied by entire spherical surface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900000" y="3584049"/>
                <a:ext cx="2109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584049"/>
                <a:ext cx="2109104" cy="276999"/>
              </a:xfrm>
              <a:prstGeom prst="rect">
                <a:avLst/>
              </a:prstGeom>
              <a:blipFill>
                <a:blip r:embed="rId4"/>
                <a:stretch>
                  <a:fillRect l="-2312" t="-4444" r="-578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554400"/>
            <a:ext cx="1800000" cy="1014542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362989" y="1512000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Stefan &amp; L. Boltzmann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3" descr="D:\Data\ast2008\Chaisson\Ch 17\lumtemp.gif"/>
          <p:cNvPicPr>
            <a:picLocks noChangeAspect="1" noChangeArrowheads="1"/>
          </p:cNvPicPr>
          <p:nvPr/>
        </p:nvPicPr>
        <p:blipFill>
          <a:blip r:embed="rId6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85" y="3996000"/>
            <a:ext cx="4735830" cy="25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04085" y="2627848"/>
            <a:ext cx="2401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5.67·10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m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de-DE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664000" y="3564000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764000" y="3564000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7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and apparent magnitude</a:t>
            </a:r>
            <a:endParaRPr lang="en-US" dirty="0"/>
          </a:p>
        </p:txBody>
      </p:sp>
      <p:pic>
        <p:nvPicPr>
          <p:cNvPr id="15" name="Picture 3" descr="E:\Figures\Labeled\CH10\FG10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9334"/>
          <a:stretch>
            <a:fillRect/>
          </a:stretch>
        </p:blipFill>
        <p:spPr bwMode="auto">
          <a:xfrm>
            <a:off x="304800" y="692696"/>
            <a:ext cx="614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553200" y="2064296"/>
            <a:ext cx="2336800" cy="22955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altLang="de-DE"/>
              <a:t>Star B is more luminous,  but they have the same brightness as seen from Earth.</a:t>
            </a:r>
          </a:p>
        </p:txBody>
      </p:sp>
    </p:spTree>
    <p:extLst>
      <p:ext uri="{BB962C8B-B14F-4D97-AF65-F5344CB8AC3E}">
        <p14:creationId xmlns:p14="http://schemas.microsoft.com/office/powerpoint/2010/main" val="5999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Brightness and Inverse Square Law</a:t>
            </a:r>
            <a:endParaRPr lang="en-US" dirty="0"/>
          </a:p>
        </p:txBody>
      </p:sp>
      <p:pic>
        <p:nvPicPr>
          <p:cNvPr id="5" name="Picture 3" descr="E:\Figures\Labeled\CH10\FG10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6889" r="15666" b="6667"/>
          <a:stretch>
            <a:fillRect/>
          </a:stretch>
        </p:blipFill>
        <p:spPr bwMode="auto">
          <a:xfrm>
            <a:off x="4114800" y="675680"/>
            <a:ext cx="49149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548680"/>
            <a:ext cx="3314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de-DE"/>
              <a:t> Light appears fainter with increasing distance.</a:t>
            </a:r>
          </a:p>
          <a:p>
            <a:pPr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de-DE"/>
              <a:t> If we increase our distance from the light source by 2, the light energy is spread out over four times the area. </a:t>
            </a:r>
          </a:p>
          <a:p>
            <a:pPr>
              <a:spcBef>
                <a:spcPct val="1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de-DE"/>
              <a:t>(area of sphere  =  4</a:t>
            </a:r>
            <a:r>
              <a:rPr lang="en-US" altLang="de-DE">
                <a:sym typeface="Symbol" panose="05050102010706020507" pitchFamily="18" charset="2"/>
              </a:rPr>
              <a:t></a:t>
            </a:r>
            <a:r>
              <a:rPr lang="en-US" altLang="de-DE"/>
              <a:t>d</a:t>
            </a:r>
            <a:r>
              <a:rPr lang="en-US" altLang="de-DE" baseline="34000"/>
              <a:t>2</a:t>
            </a:r>
            <a:r>
              <a:rPr lang="en-US" altLang="de-DE"/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9400" y="513338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1000" y="4206280"/>
            <a:ext cx="2870200" cy="822325"/>
            <a:chOff x="200" y="3040"/>
            <a:chExt cx="1808" cy="518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912" y="3296"/>
              <a:ext cx="1008" cy="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20" y="3040"/>
              <a:ext cx="10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de-DE"/>
                <a:t>Luminosity</a:t>
              </a:r>
            </a:p>
            <a:p>
              <a:pPr algn="ctr"/>
              <a:r>
                <a:rPr lang="en-US" altLang="de-DE"/>
                <a:t>4</a:t>
              </a:r>
              <a:r>
                <a:rPr lang="en-US" altLang="de-DE">
                  <a:sym typeface="Symbol" panose="05050102010706020507" pitchFamily="18" charset="2"/>
                </a:rPr>
                <a:t></a:t>
              </a:r>
              <a:r>
                <a:rPr lang="en-US" altLang="de-DE"/>
                <a:t>d</a:t>
              </a:r>
              <a:r>
                <a:rPr lang="en-US" altLang="de-DE" baseline="34000"/>
                <a:t>2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00" y="3040"/>
              <a:ext cx="18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08" y="315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90000"/>
                </a:spcBef>
                <a:spcAft>
                  <a:spcPct val="25000"/>
                </a:spcAft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de-DE"/>
                <a:t>Flux  =  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1000" y="5337894"/>
            <a:ext cx="8474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dirty="0"/>
              <a:t>To know a star’s luminosity we must measure its apparent brightness (flux) and know its distance.  Then,</a:t>
            </a:r>
          </a:p>
          <a:p>
            <a:pPr algn="ctr" eaLnBrk="1" hangingPunct="1"/>
            <a:r>
              <a:rPr lang="en-US" altLang="de-DE" dirty="0"/>
              <a:t>Luminosity = Flux *4</a:t>
            </a:r>
            <a:r>
              <a:rPr lang="en-US" altLang="de-DE" dirty="0">
                <a:sym typeface="Symbol" panose="05050102010706020507" pitchFamily="18" charset="2"/>
              </a:rPr>
              <a:t></a:t>
            </a:r>
            <a:r>
              <a:rPr lang="en-US" altLang="de-DE" dirty="0"/>
              <a:t>d</a:t>
            </a:r>
            <a:r>
              <a:rPr lang="en-US" altLang="de-DE" baseline="34000" dirty="0"/>
              <a:t>2</a:t>
            </a:r>
            <a:endParaRPr lang="en-US" altLang="de-DE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600200" y="466348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0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Astrophysics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187624" y="5080392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nucleus 1·10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427190" y="5080392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every day star ~1·10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WINNT\Profiles\austin\Desktop\solprom1_eit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8109"/>
          <a:stretch>
            <a:fillRect/>
          </a:stretch>
        </p:blipFill>
        <p:spPr bwMode="auto">
          <a:xfrm>
            <a:off x="5292080" y="1916832"/>
            <a:ext cx="2805157" cy="23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" y="2034737"/>
            <a:ext cx="2362652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magnitudes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3962400" cy="526297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5000"/>
              </a:spcBef>
              <a:spcAft>
                <a:spcPct val="25000"/>
              </a:spcAft>
            </a:pPr>
            <a:r>
              <a:rPr lang="en-US" altLang="de-DE" dirty="0"/>
              <a:t>2</a:t>
            </a:r>
            <a:r>
              <a:rPr lang="en-US" altLang="de-DE" baseline="30000" dirty="0"/>
              <a:t>nd</a:t>
            </a:r>
            <a:r>
              <a:rPr lang="en-US" altLang="de-DE" dirty="0"/>
              <a:t> century BC, Hipparchus ranked all visible stars – brightest = magnitude 1 faintest = magnitude </a:t>
            </a:r>
            <a:r>
              <a:rPr lang="en-US" altLang="de-DE" dirty="0" smtClean="0"/>
              <a:t>6.</a:t>
            </a:r>
          </a:p>
          <a:p>
            <a:pPr>
              <a:spcBef>
                <a:spcPct val="75000"/>
              </a:spcBef>
              <a:spcAft>
                <a:spcPct val="25000"/>
              </a:spcAft>
            </a:pPr>
            <a:r>
              <a:rPr lang="en-US" altLang="de-DE" dirty="0" smtClean="0"/>
              <a:t>To </a:t>
            </a:r>
            <a:r>
              <a:rPr lang="en-US" altLang="de-DE" dirty="0"/>
              <a:t>our eyes, a change of one magnitude = a factor of 2.5 in flux.</a:t>
            </a:r>
          </a:p>
          <a:p>
            <a:pPr>
              <a:spcBef>
                <a:spcPct val="75000"/>
              </a:spcBef>
              <a:spcAft>
                <a:spcPct val="25000"/>
              </a:spcAft>
            </a:pPr>
            <a:r>
              <a:rPr lang="en-US" altLang="de-DE" dirty="0"/>
              <a:t>The magnitudes scale  is logarithmic</a:t>
            </a:r>
            <a:r>
              <a:rPr lang="en-US" altLang="de-DE" dirty="0" smtClean="0"/>
              <a:t>.</a:t>
            </a:r>
            <a:endParaRPr lang="en-US" altLang="de-DE" dirty="0"/>
          </a:p>
          <a:p>
            <a:pPr>
              <a:spcBef>
                <a:spcPct val="75000"/>
              </a:spcBef>
              <a:spcAft>
                <a:spcPct val="25000"/>
              </a:spcAft>
            </a:pPr>
            <a:r>
              <a:rPr lang="en-US" altLang="de-DE" dirty="0"/>
              <a:t>A change of  5 magnitudes means the flux 100 x greater!</a:t>
            </a:r>
            <a:endParaRPr lang="en-US" altLang="de-DE" baseline="34000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76400" y="3619872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FF0000"/>
                </a:solidFill>
              </a:rPr>
              <a:t>Hence</a:t>
            </a: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4572000" y="554406"/>
            <a:ext cx="4422775" cy="5775833"/>
            <a:chOff x="2833" y="48"/>
            <a:chExt cx="2786" cy="4088"/>
          </a:xfrm>
        </p:grpSpPr>
        <p:pic>
          <p:nvPicPr>
            <p:cNvPr id="18" name="Picture 3" descr="E:\Figures\Labeled\CH10\FG10_006.JPG"/>
            <p:cNvPicPr>
              <a:picLocks noChangeAspect="1" noChangeArrowheads="1"/>
            </p:cNvPicPr>
            <p:nvPr/>
          </p:nvPicPr>
          <p:blipFill>
            <a:blip r:embed="rId2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3" t="1555" r="24834" b="1555"/>
            <a:stretch>
              <a:fillRect/>
            </a:stretch>
          </p:blipFill>
          <p:spPr bwMode="auto">
            <a:xfrm>
              <a:off x="2833" y="48"/>
              <a:ext cx="2775" cy="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800" y="3552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Brightest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880" y="382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Faintest</a:t>
              </a:r>
              <a:endParaRPr lang="en-US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5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and apparent magnitude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980728"/>
            <a:ext cx="7772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definition: If two stars have fluxes F</a:t>
            </a:r>
            <a:r>
              <a:rPr lang="en-US" altLang="de-DE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</a:t>
            </a:r>
            <a:r>
              <a:rPr lang="en-US" altLang="de-DE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their </a:t>
            </a:r>
            <a:r>
              <a:rPr lang="en-US" altLang="de-DE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apparent magnitudes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de-DE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</a:t>
            </a:r>
            <a:r>
              <a:rPr lang="en-US" altLang="de-DE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given by</a:t>
            </a:r>
          </a:p>
          <a:p>
            <a:pPr>
              <a:lnSpc>
                <a:spcPct val="90000"/>
              </a:lnSpc>
            </a:pPr>
            <a:endParaRPr lang="en-US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</a:p>
          <a:p>
            <a:pPr lvl="1">
              <a:lnSpc>
                <a:spcPct val="90000"/>
              </a:lnSpc>
            </a:pPr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star </a:t>
            </a:r>
            <a:r>
              <a:rPr lang="en-US" altLang="de-DE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Vega </a:t>
            </a:r>
            <a:r>
              <a:rPr lang="en-US" altLang="de-DE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 defined to have an apparent magnitude of </a:t>
            </a:r>
            <a:r>
              <a:rPr lang="en-US" altLang="de-DE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zero</a:t>
            </a:r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!   This allows one to talk about the apparent magnitude of a given star rather than just differences in apparent magnitudes</a:t>
            </a:r>
          </a:p>
        </p:txBody>
      </p:sp>
      <p:pic>
        <p:nvPicPr>
          <p:cNvPr id="6" name="Picture 4" descr="image-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48231"/>
            <a:ext cx="3810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-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10534"/>
            <a:ext cx="35052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and apparent magnitude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20000" y="1260000"/>
            <a:ext cx="7772400" cy="326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Higher apparent magnitudes, are fainter stars!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difference of 5 magnitudes corresponds to a factor of 100 in flux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Brightest star (Sirius) has m=-1.44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Faintest stars visible to human eye have m=6.5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Sun has m=-26.7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Full Moon has m=-12.6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Venus at its brightest m=-4.7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Pluto has m=13.65</a:t>
            </a:r>
          </a:p>
          <a:p>
            <a:pPr lvl="1"/>
            <a:r>
              <a:rPr lang="en-US" altLang="de-DE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Faintest object visible by Hubble Space Telescope is m=30</a:t>
            </a:r>
          </a:p>
        </p:txBody>
      </p:sp>
    </p:spTree>
    <p:extLst>
      <p:ext uri="{BB962C8B-B14F-4D97-AF65-F5344CB8AC3E}">
        <p14:creationId xmlns:p14="http://schemas.microsoft.com/office/powerpoint/2010/main" val="2257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-Russell (HR) diagram </a:t>
            </a:r>
            <a:r>
              <a:rPr lang="en-US" sz="1800" dirty="0" smtClean="0">
                <a:solidFill>
                  <a:schemeClr val="tx1"/>
                </a:solidFill>
              </a:rPr>
              <a:t>of all stars at a range of 300 light years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HRD_Hipparcos_Januar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" y="554416"/>
            <a:ext cx="4579597" cy="5989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40000" y="2700000"/>
            <a:ext cx="260039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luminosity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40000" y="4077072"/>
            <a:ext cx="316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stars are stationary on the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sequence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´,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 fusion of protons to helium persists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40000" y="5517072"/>
            <a:ext cx="338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depends very sensitively on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individual star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900000" y="630000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00" y="554400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693934" y="2354400"/>
            <a:ext cx="2486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Ejnar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Hertzsprung, Henry Norris Russell</a:t>
            </a:r>
            <a:endParaRPr lang="de-D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40000" y="6309900"/>
                <a:ext cx="16379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6309900"/>
                <a:ext cx="1637949" cy="215444"/>
              </a:xfrm>
              <a:prstGeom prst="rect">
                <a:avLst/>
              </a:prstGeom>
              <a:blipFill>
                <a:blip r:embed="rId4"/>
                <a:stretch>
                  <a:fillRect l="-2239" r="-746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6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-Russell (HR) diagram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My Documents\ast2008\ch17\15.10 Basic H-R Diagram.JPG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868" r="1778" b="4295"/>
          <a:stretch>
            <a:fillRect/>
          </a:stretch>
        </p:blipFill>
        <p:spPr bwMode="auto">
          <a:xfrm>
            <a:off x="3848100" y="548680"/>
            <a:ext cx="5211763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" y="3547467"/>
            <a:ext cx="3390900" cy="25860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US" altLang="de-DE"/>
              <a:t>About 90% of all stars (including the Sun) lie on the </a:t>
            </a:r>
            <a:r>
              <a:rPr lang="en-US" altLang="de-DE" u="sng"/>
              <a:t>Main Sequence</a:t>
            </a:r>
            <a:r>
              <a:rPr lang="en-US" altLang="de-DE"/>
              <a:t>.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US" altLang="de-DE"/>
              <a:t>…where stars reside during their core           Hydrogen-burning phase.</a:t>
            </a:r>
          </a:p>
        </p:txBody>
      </p:sp>
    </p:spTree>
    <p:extLst>
      <p:ext uri="{BB962C8B-B14F-4D97-AF65-F5344CB8AC3E}">
        <p14:creationId xmlns:p14="http://schemas.microsoft.com/office/powerpoint/2010/main" val="26181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-Russell (HR) diagram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My Documents\ast2008\ch17\15.11 H-R Diagram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1555" r="1317" b="4445"/>
          <a:stretch>
            <a:fillRect/>
          </a:stretch>
        </p:blipFill>
        <p:spPr bwMode="auto">
          <a:xfrm>
            <a:off x="3603626" y="586780"/>
            <a:ext cx="5193255" cy="59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2600" y="1983780"/>
            <a:ext cx="2159000" cy="501650"/>
          </a:xfrm>
          <a:prstGeom prst="rect">
            <a:avLst/>
          </a:prstGeom>
          <a:noFill/>
          <a:ln w="127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altLang="de-DE" sz="2600"/>
              <a:t>L =  4</a:t>
            </a:r>
            <a:r>
              <a:rPr lang="en-US" altLang="de-DE" sz="2600">
                <a:sym typeface="Symbol" panose="05050102010706020507" pitchFamily="18" charset="2"/>
              </a:rPr>
              <a:t>R</a:t>
            </a:r>
            <a:r>
              <a:rPr lang="en-US" altLang="de-DE" sz="2600" baseline="30000">
                <a:sym typeface="Symbol" panose="05050102010706020507" pitchFamily="18" charset="2"/>
              </a:rPr>
              <a:t>2 </a:t>
            </a:r>
            <a:r>
              <a:rPr lang="en-US" altLang="de-DE" sz="2600">
                <a:sym typeface="Symbol" panose="05050102010706020507" pitchFamily="18" charset="2"/>
              </a:rPr>
              <a:t>T</a:t>
            </a:r>
            <a:r>
              <a:rPr lang="en-US" altLang="de-DE" sz="2600" baseline="30000">
                <a:sym typeface="Symbol" panose="05050102010706020507" pitchFamily="18" charset="2"/>
              </a:rPr>
              <a:t>4</a:t>
            </a:r>
            <a:endParaRPr lang="en-US" altLang="de-DE" sz="26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2900" y="548680"/>
            <a:ext cx="240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de-DE"/>
              <a:t>From Stefan’s law…...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3355380"/>
            <a:ext cx="2578100" cy="2932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de-DE"/>
              <a:t> More luminous stars at the same T </a:t>
            </a:r>
            <a:r>
              <a:rPr lang="en-US" altLang="de-DE" i="1" u="sng"/>
              <a:t>must</a:t>
            </a:r>
            <a:r>
              <a:rPr lang="en-US" altLang="de-DE"/>
              <a:t>  be bigger!</a:t>
            </a:r>
          </a:p>
          <a:p>
            <a:pPr eaLnBrk="1" hangingPunct="1">
              <a:spcBef>
                <a:spcPct val="50000"/>
              </a:spcBef>
              <a:spcAft>
                <a:spcPct val="6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de-DE"/>
              <a:t> Cooler stars at the same L  </a:t>
            </a:r>
            <a:r>
              <a:rPr lang="en-US" altLang="de-DE" i="1" u="sng"/>
              <a:t>must</a:t>
            </a:r>
            <a:r>
              <a:rPr lang="en-US" altLang="de-DE" u="sng"/>
              <a:t> </a:t>
            </a:r>
            <a:r>
              <a:rPr lang="en-US" altLang="de-DE"/>
              <a:t> be bigger!</a:t>
            </a:r>
          </a:p>
        </p:txBody>
      </p:sp>
    </p:spTree>
    <p:extLst>
      <p:ext uri="{BB962C8B-B14F-4D97-AF65-F5344CB8AC3E}">
        <p14:creationId xmlns:p14="http://schemas.microsoft.com/office/powerpoint/2010/main" val="16686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GC from ´kink´ at main sequence</a:t>
            </a:r>
            <a:endParaRPr lang="en-US" dirty="0"/>
          </a:p>
        </p:txBody>
      </p:sp>
      <p:pic>
        <p:nvPicPr>
          <p:cNvPr id="4" name="Picture 3" descr="mass-luminosity-rel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8680"/>
            <a:ext cx="4787900" cy="504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RD_M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548680"/>
            <a:ext cx="3851275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 rot="16200000">
                <a:off x="-147600" y="2564329"/>
                <a:ext cx="1064266" cy="355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⨀</m:t>
                              </m:r>
                            </m:sub>
                          </m:sSub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47600" y="2564329"/>
                <a:ext cx="1064266" cy="355537"/>
              </a:xfrm>
              <a:prstGeom prst="rect">
                <a:avLst/>
              </a:prstGeom>
              <a:blipFill>
                <a:blip r:embed="rId4"/>
                <a:stretch>
                  <a:fillRect r="-17241" b="-74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123728" y="5156680"/>
                <a:ext cx="1250406" cy="2828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⨀</m:t>
                              </m:r>
                            </m:sub>
                          </m:sSub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156680"/>
                <a:ext cx="1250406" cy="282834"/>
              </a:xfrm>
              <a:prstGeom prst="rect">
                <a:avLst/>
              </a:prstGeom>
              <a:blipFill>
                <a:blip r:embed="rId5"/>
                <a:stretch>
                  <a:fillRect l="-6341" b="-34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11560" y="809408"/>
                <a:ext cx="181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09408"/>
                <a:ext cx="181139" cy="276999"/>
              </a:xfrm>
              <a:prstGeom prst="rect">
                <a:avLst/>
              </a:prstGeom>
              <a:blipFill>
                <a:blip r:embed="rId6"/>
                <a:stretch>
                  <a:fillRect l="-33333" r="-30000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11560" y="1448680"/>
                <a:ext cx="181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48680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11560" y="2042680"/>
                <a:ext cx="181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42680"/>
                <a:ext cx="181139" cy="276999"/>
              </a:xfrm>
              <a:prstGeom prst="rect">
                <a:avLst/>
              </a:prstGeom>
              <a:blipFill>
                <a:blip r:embed="rId8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11560" y="2681616"/>
                <a:ext cx="181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81616"/>
                <a:ext cx="181139" cy="276999"/>
              </a:xfrm>
              <a:prstGeom prst="rect">
                <a:avLst/>
              </a:prstGeom>
              <a:blipFill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11560" y="3320680"/>
                <a:ext cx="181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20680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11560" y="3916785"/>
                <a:ext cx="181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16785"/>
                <a:ext cx="18113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96000" y="4508680"/>
                <a:ext cx="3542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" y="4508680"/>
                <a:ext cx="354264" cy="276999"/>
              </a:xfrm>
              <a:prstGeom prst="rect">
                <a:avLst/>
              </a:prstGeom>
              <a:blipFill>
                <a:blip r:embed="rId12"/>
                <a:stretch>
                  <a:fillRect l="-3448" r="-15517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475656" y="4868680"/>
                <a:ext cx="181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68680"/>
                <a:ext cx="18113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2412000" y="4868680"/>
                <a:ext cx="3574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00" y="4868680"/>
                <a:ext cx="357470" cy="276999"/>
              </a:xfrm>
              <a:prstGeom prst="rect">
                <a:avLst/>
              </a:prstGeom>
              <a:blipFill>
                <a:blip r:embed="rId14"/>
                <a:stretch>
                  <a:fillRect l="-15517" r="-18966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420000" y="4868680"/>
                <a:ext cx="3574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4868680"/>
                <a:ext cx="357470" cy="276999"/>
              </a:xfrm>
              <a:prstGeom prst="rect">
                <a:avLst/>
              </a:prstGeom>
              <a:blipFill>
                <a:blip r:embed="rId15"/>
                <a:stretch>
                  <a:fillRect l="-13559" r="-16949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428000" y="4868680"/>
                <a:ext cx="3574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00" y="4868680"/>
                <a:ext cx="357470" cy="276999"/>
              </a:xfrm>
              <a:prstGeom prst="rect">
                <a:avLst/>
              </a:prstGeom>
              <a:blipFill>
                <a:blip r:embed="rId16"/>
                <a:stretch>
                  <a:fillRect l="-13559" r="-16949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900000" y="5580000"/>
                <a:ext cx="2034531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𝑀𝑆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−2.5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580000"/>
                <a:ext cx="2034531" cy="280077"/>
              </a:xfrm>
              <a:prstGeom prst="rect">
                <a:avLst/>
              </a:prstGeom>
              <a:blipFill>
                <a:blip r:embed="rId17"/>
                <a:stretch>
                  <a:fillRect l="-2402" t="-167391" r="-1201" b="-2521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420000" y="5589240"/>
                <a:ext cx="1258358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=9.4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𝐺𝑎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5589240"/>
                <a:ext cx="1258358" cy="282834"/>
              </a:xfrm>
              <a:prstGeom prst="rect">
                <a:avLst/>
              </a:prstGeom>
              <a:blipFill>
                <a:blip r:embed="rId18"/>
                <a:stretch>
                  <a:fillRect l="-3883" r="-4369"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6372200" y="5580000"/>
                <a:ext cx="2376292" cy="292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⨀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⨀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580000"/>
                <a:ext cx="2376292" cy="292259"/>
              </a:xfrm>
              <a:prstGeom prst="rect">
                <a:avLst/>
              </a:prstGeom>
              <a:blipFill>
                <a:blip r:embed="rId19"/>
                <a:stretch>
                  <a:fillRect l="-1795" t="-158333" r="-769" b="-2395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419872" y="5544000"/>
            <a:ext cx="2314497" cy="9971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de-DE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(</a:t>
            </a:r>
            <a:r>
              <a:rPr lang="en-US" altLang="de-DE" sz="14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sz="1400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altLang="de-DE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de-DE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lifetime (years) </a:t>
            </a:r>
          </a:p>
          <a:p>
            <a:pPr>
              <a:lnSpc>
                <a:spcPct val="70000"/>
              </a:lnSpc>
            </a:pPr>
            <a:endParaRPr lang="de-DE" altLang="de-DE" sz="400" u="sng" dirty="0">
              <a:solidFill>
                <a:srgbClr val="FFFF99"/>
              </a:solidFill>
            </a:endParaRPr>
          </a:p>
          <a:p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 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~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~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10 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~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5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mass effect how long a star will live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336979" y="980728"/>
                <a:ext cx="647004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Fuel available / How fast fuel is burned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79" y="980728"/>
                <a:ext cx="6470041" cy="461665"/>
              </a:xfrm>
              <a:prstGeom prst="rect">
                <a:avLst/>
              </a:prstGeom>
              <a:blipFill>
                <a:blip r:embed="rId2"/>
                <a:stretch>
                  <a:fillRect l="-1316" t="-8974" r="-188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720000" y="21600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for a star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336979" y="2880000"/>
                <a:ext cx="3918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/ Luminosity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79" y="2880000"/>
                <a:ext cx="3918060" cy="461665"/>
              </a:xfrm>
              <a:prstGeom prst="rect">
                <a:avLst/>
              </a:prstGeom>
              <a:blipFill>
                <a:blip r:embed="rId3"/>
                <a:stretch>
                  <a:fillRect l="-2333" t="-10526" r="-622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720000" y="3722429"/>
                <a:ext cx="4183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since Luminosity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</a:t>
                </a:r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722429"/>
                <a:ext cx="4183068" cy="461665"/>
              </a:xfrm>
              <a:prstGeom prst="rect">
                <a:avLst/>
              </a:prstGeom>
              <a:blipFill>
                <a:blip r:embed="rId4"/>
                <a:stretch>
                  <a:fillRect l="-2187" t="-10667" b="-30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5760000" y="3768595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main sequence stars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1335600" y="4500000"/>
                <a:ext cx="5035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/ Mass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/ Mass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00" y="4500000"/>
                <a:ext cx="5035353" cy="461665"/>
              </a:xfrm>
              <a:prstGeom prst="rect">
                <a:avLst/>
              </a:prstGeom>
              <a:blipFill>
                <a:blip r:embed="rId5"/>
                <a:stretch>
                  <a:fillRect l="-1816"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720000" y="5400000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stars live shorter lives, burn their fuel faster …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4" descr="HRD_M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4400"/>
            <a:ext cx="4674292" cy="597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41528" y="900000"/>
            <a:ext cx="28584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our Sun this time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9 billion years (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lighter stars longer,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heavier ones shorter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202973" y="2134433"/>
                <a:ext cx="3437095" cy="376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𝑚𝑎𝑖𝑛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𝑠𝑒𝑞𝑢𝑒𝑛𝑐𝑒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𝐺𝑎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73" y="2134433"/>
                <a:ext cx="3437095" cy="376770"/>
              </a:xfrm>
              <a:prstGeom prst="rect">
                <a:avLst/>
              </a:prstGeom>
              <a:blipFill>
                <a:blip r:embed="rId3"/>
                <a:stretch>
                  <a:fillRect l="-1243" t="-104839" r="-5151" b="-180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229050" y="2852936"/>
            <a:ext cx="349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observing at which mass M the stars of M13 are leaving the main sequence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043608" y="3481779"/>
                <a:ext cx="872547" cy="451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⨀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=1.04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81779"/>
                <a:ext cx="872547" cy="451277"/>
              </a:xfrm>
              <a:prstGeom prst="rect">
                <a:avLst/>
              </a:prstGeom>
              <a:blipFill>
                <a:blip r:embed="rId4"/>
                <a:stretch>
                  <a:fillRect l="-4196" r="-4196" b="-108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>
            <a:spLocks noChangeAspect="1"/>
          </p:cNvSpPr>
          <p:nvPr/>
        </p:nvSpPr>
        <p:spPr>
          <a:xfrm>
            <a:off x="2195736" y="3609040"/>
            <a:ext cx="180000" cy="1800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301076" y="4117999"/>
                <a:ext cx="3339376" cy="1729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determine the age of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M13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therewith the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 age T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our galaxy  </a:t>
                </a:r>
              </a:p>
              <a:p>
                <a:pPr algn="ctr"/>
                <a:endParaRPr lang="en-US" sz="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=1.04∙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ctr">
                  <a:buFontTx/>
                  <a:buChar char="-"/>
                </a:pPr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𝐺𝑎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76" y="4117999"/>
                <a:ext cx="3339376" cy="1729384"/>
              </a:xfrm>
              <a:prstGeom prst="rect">
                <a:avLst/>
              </a:prstGeom>
              <a:blipFill>
                <a:blip r:embed="rId5"/>
                <a:stretch>
                  <a:fillRect l="-1280" t="-2120" r="-12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limit of the age of our galaxy ~ 11 Ga</a:t>
            </a:r>
            <a:endParaRPr lang="en-US" dirty="0"/>
          </a:p>
        </p:txBody>
      </p:sp>
      <p:pic>
        <p:nvPicPr>
          <p:cNvPr id="4" name="Picture 4" descr="Kugelsternhaufen_chaboyer_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731" y="720000"/>
            <a:ext cx="6840538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555599" y="6262789"/>
            <a:ext cx="2588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Charboyer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L. M. Krauss 2003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properties of stars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63610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stars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parallax method for determining distance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“parsec”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Flux, luminosity and stellar magnitude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Hertzsprung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-Russell diagram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73" y="554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the Sun </a:t>
            </a:r>
            <a:r>
              <a:rPr lang="en-US" sz="1800" dirty="0" smtClean="0">
                <a:solidFill>
                  <a:schemeClr val="tx1"/>
                </a:solidFill>
              </a:rPr>
              <a:t>low-mass stars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40" y="1196752"/>
            <a:ext cx="7101120" cy="17128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00" y="3884582"/>
            <a:ext cx="2899081" cy="24795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21440" y="350100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sun can be thought of as simply a source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blackbody radiation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500000" y="4821652"/>
                <a:ext cx="3070521" cy="605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h𝑐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4821652"/>
                <a:ext cx="3070521" cy="605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500000" y="432000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Planck´s law: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500000" y="5580000"/>
                <a:ext cx="2948821" cy="605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𝑑𝐸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5580000"/>
                <a:ext cx="2948821" cy="605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5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evolution</a:t>
            </a:r>
            <a:endParaRPr lang="en-US" dirty="0"/>
          </a:p>
        </p:txBody>
      </p:sp>
      <p:pic>
        <p:nvPicPr>
          <p:cNvPr id="4" name="Picture 8" descr="sn2006gy_new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022" y="576000"/>
            <a:ext cx="7267956" cy="59070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irradiation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31" y="554400"/>
            <a:ext cx="4844138" cy="35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4221088"/>
            <a:ext cx="26019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 of a black-body: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00" y="4793468"/>
                <a:ext cx="11131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793468"/>
                <a:ext cx="1113125" cy="276999"/>
              </a:xfrm>
              <a:prstGeom prst="rect">
                <a:avLst/>
              </a:prstGeom>
              <a:blipFill>
                <a:blip r:embed="rId3"/>
                <a:stretch>
                  <a:fillRect l="-4945" r="-549" b="-10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827641" y="5124541"/>
                <a:ext cx="3580917" cy="602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41" y="5124541"/>
                <a:ext cx="3580917" cy="602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80" y="4068000"/>
            <a:ext cx="3512820" cy="24460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65" y="5991097"/>
            <a:ext cx="805815" cy="52292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20000" y="6192000"/>
            <a:ext cx="3305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Hotter blackbodies are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*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irradiation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612000"/>
            <a:ext cx="80010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Wien´s displacement law</a:t>
            </a:r>
            <a:endParaRPr lang="en-US" dirty="0"/>
          </a:p>
        </p:txBody>
      </p:sp>
      <p:pic>
        <p:nvPicPr>
          <p:cNvPr id="4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22993" r="3415" b="8479"/>
          <a:stretch>
            <a:fillRect/>
          </a:stretch>
        </p:blipFill>
        <p:spPr bwMode="auto">
          <a:xfrm>
            <a:off x="762000" y="554400"/>
            <a:ext cx="76200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948264" y="5815136"/>
                <a:ext cx="1638654" cy="569580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0.29 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815136"/>
                <a:ext cx="1638654" cy="569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40000" y="5946038"/>
            <a:ext cx="6309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„Hotter bodies radiate more strongly at shorter wavelengths (i.e. they are bluer)“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stellar evolution</a:t>
            </a:r>
            <a:endParaRPr lang="en-US" dirty="0"/>
          </a:p>
        </p:txBody>
      </p:sp>
      <p:pic>
        <p:nvPicPr>
          <p:cNvPr id="7" name="Picture 6" descr="C:\WINNT\Profiles\austin\Desktop\solprom1_eit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8109"/>
          <a:stretch>
            <a:fillRect/>
          </a:stretch>
        </p:blipFill>
        <p:spPr bwMode="auto">
          <a:xfrm>
            <a:off x="0" y="554402"/>
            <a:ext cx="1853184" cy="155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WINNT\Profiles\austin\Desktop\MSU colloq-99-NP in the Cosmos-sun mode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0833" r="24445" b="35834"/>
          <a:stretch>
            <a:fillRect/>
          </a:stretch>
        </p:blipFill>
        <p:spPr bwMode="auto">
          <a:xfrm>
            <a:off x="7200000" y="612000"/>
            <a:ext cx="1866885" cy="19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48000" y="782121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 structure and evolution controlled by: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                    → collapse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pressure     → expansion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48000" y="2107037"/>
            <a:ext cx="488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composed of many particles (~10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sun)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0000" y="2520000"/>
            <a:ext cx="6156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energy:    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 gravitational energy of particles (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(kinetic) energy of  particles (including photons) (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0000" y="3600000"/>
            <a:ext cx="706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 ideal gas in hydrostatic equilibrium:                          (virial theorem)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712937" y="3650928"/>
                <a:ext cx="1206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937" y="3650928"/>
                <a:ext cx="1206741" cy="276999"/>
              </a:xfrm>
              <a:prstGeom prst="rect">
                <a:avLst/>
              </a:prstGeom>
              <a:blipFill>
                <a:blip r:embed="rId4"/>
                <a:stretch>
                  <a:fillRect l="-4040" r="-4545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40000" y="4320000"/>
                <a:ext cx="7848623" cy="1982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pressure imbalance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gravitational contraction sets in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→ amount of energy released –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ΔΩ</a:t>
                </a:r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→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internal energy change to restore equilibrium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ΔΩ</a:t>
                </a:r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→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temperature increases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→ energy excess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lost from star in form of radiation</a:t>
                </a: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320000"/>
                <a:ext cx="7848623" cy="1982594"/>
              </a:xfrm>
              <a:prstGeom prst="rect">
                <a:avLst/>
              </a:prstGeom>
              <a:blipFill>
                <a:blip r:embed="rId5"/>
                <a:stretch>
                  <a:fillRect l="-699" t="-1846" r="-855" b="-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Helioseismology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576001"/>
            <a:ext cx="3096000" cy="310085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39952" y="2880000"/>
            <a:ext cx="4685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oscillations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periods of 1-20 minutes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0.1 m/s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31" descr="C:\WINDOWS\Desktop\lngs01\zone so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816000"/>
            <a:ext cx="3096000" cy="27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140000" y="5580000"/>
            <a:ext cx="46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 convective zone decoupled from core by radiative heat transport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1057275"/>
            <a:ext cx="70770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stellar structure and evolution</a:t>
            </a:r>
            <a:endParaRPr lang="en-US" dirty="0"/>
          </a:p>
        </p:txBody>
      </p:sp>
      <p:grpSp>
        <p:nvGrpSpPr>
          <p:cNvPr id="4" name="Group 25"/>
          <p:cNvGrpSpPr>
            <a:grpSpLocks noChangeAspect="1"/>
          </p:cNvGrpSpPr>
          <p:nvPr/>
        </p:nvGrpSpPr>
        <p:grpSpPr bwMode="auto">
          <a:xfrm>
            <a:off x="360000" y="720000"/>
            <a:ext cx="1652587" cy="1652587"/>
            <a:chOff x="340" y="346"/>
            <a:chExt cx="1349" cy="1349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" name="Picture 7" descr="nebul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597"/>
              <a:ext cx="830" cy="830"/>
            </a:xfrm>
            <a:prstGeom prst="rect">
              <a:avLst/>
            </a:prstGeom>
            <a:grpFill/>
            <a:extLst/>
          </p:spPr>
        </p:pic>
        <p:sp>
          <p:nvSpPr>
            <p:cNvPr id="6" name="AutoShape 8"/>
            <p:cNvSpPr>
              <a:spLocks noChangeAspect="1" noChangeArrowheads="1"/>
            </p:cNvSpPr>
            <p:nvPr/>
          </p:nvSpPr>
          <p:spPr bwMode="auto">
            <a:xfrm>
              <a:off x="409" y="415"/>
              <a:ext cx="1206" cy="1206"/>
            </a:xfrm>
            <a:custGeom>
              <a:avLst/>
              <a:gdLst>
                <a:gd name="G0" fmla="+- 3531 0 0"/>
                <a:gd name="G1" fmla="+- 21600 0 3531"/>
                <a:gd name="G2" fmla="+- 21600 0 353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531" y="10800"/>
                  </a:moveTo>
                  <a:cubicBezTo>
                    <a:pt x="3531" y="14815"/>
                    <a:pt x="6785" y="18069"/>
                    <a:pt x="10800" y="18069"/>
                  </a:cubicBezTo>
                  <a:cubicBezTo>
                    <a:pt x="14815" y="18069"/>
                    <a:pt x="18069" y="14815"/>
                    <a:pt x="18069" y="10800"/>
                  </a:cubicBezTo>
                  <a:cubicBezTo>
                    <a:pt x="18069" y="6785"/>
                    <a:pt x="14815" y="3531"/>
                    <a:pt x="10800" y="3531"/>
                  </a:cubicBezTo>
                  <a:cubicBezTo>
                    <a:pt x="6785" y="3531"/>
                    <a:pt x="3531" y="6785"/>
                    <a:pt x="3531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Line 9"/>
            <p:cNvSpPr>
              <a:spLocks noChangeAspect="1" noChangeShapeType="1"/>
            </p:cNvSpPr>
            <p:nvPr/>
          </p:nvSpPr>
          <p:spPr bwMode="auto">
            <a:xfrm flipH="1">
              <a:off x="1343" y="553"/>
              <a:ext cx="139" cy="139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"/>
            <p:cNvSpPr>
              <a:spLocks noChangeAspect="1" noChangeShapeType="1"/>
            </p:cNvSpPr>
            <p:nvPr/>
          </p:nvSpPr>
          <p:spPr bwMode="auto">
            <a:xfrm>
              <a:off x="340" y="1038"/>
              <a:ext cx="207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1"/>
            <p:cNvSpPr>
              <a:spLocks noChangeAspect="1" noChangeShapeType="1"/>
            </p:cNvSpPr>
            <p:nvPr/>
          </p:nvSpPr>
          <p:spPr bwMode="auto">
            <a:xfrm flipH="1">
              <a:off x="1482" y="1038"/>
              <a:ext cx="207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2"/>
            <p:cNvSpPr>
              <a:spLocks noChangeAspect="1" noChangeShapeType="1"/>
            </p:cNvSpPr>
            <p:nvPr/>
          </p:nvSpPr>
          <p:spPr bwMode="auto">
            <a:xfrm flipH="1" flipV="1">
              <a:off x="1377" y="1349"/>
              <a:ext cx="139" cy="139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3"/>
            <p:cNvSpPr>
              <a:spLocks noChangeAspect="1" noChangeShapeType="1"/>
            </p:cNvSpPr>
            <p:nvPr/>
          </p:nvSpPr>
          <p:spPr bwMode="auto">
            <a:xfrm>
              <a:off x="513" y="553"/>
              <a:ext cx="139" cy="139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4"/>
            <p:cNvSpPr>
              <a:spLocks noChangeAspect="1" noChangeShapeType="1"/>
            </p:cNvSpPr>
            <p:nvPr/>
          </p:nvSpPr>
          <p:spPr bwMode="auto">
            <a:xfrm flipV="1">
              <a:off x="547" y="1383"/>
              <a:ext cx="139" cy="139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5"/>
            <p:cNvSpPr>
              <a:spLocks noChangeAspect="1" noChangeShapeType="1"/>
            </p:cNvSpPr>
            <p:nvPr/>
          </p:nvSpPr>
          <p:spPr bwMode="auto">
            <a:xfrm rot="-5400000">
              <a:off x="928" y="1592"/>
              <a:ext cx="207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6"/>
            <p:cNvSpPr>
              <a:spLocks noChangeAspect="1" noChangeShapeType="1"/>
            </p:cNvSpPr>
            <p:nvPr/>
          </p:nvSpPr>
          <p:spPr bwMode="auto">
            <a:xfrm rot="5400000" flipV="1">
              <a:off x="893" y="450"/>
              <a:ext cx="207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2340000" y="720612"/>
            <a:ext cx="6738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contraction of gas (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→ increase of central temperature 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T high enough →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“nuclear burning”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place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340000" y="1800000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burning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equilibrium)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412000" y="2520000"/>
                <a:ext cx="3522439" cy="313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sPre>
                        <m:sPre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+26 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00" y="2520000"/>
                <a:ext cx="3522439" cy="313099"/>
              </a:xfrm>
              <a:prstGeom prst="rect">
                <a:avLst/>
              </a:prstGeom>
              <a:blipFill>
                <a:blip r:embed="rId3"/>
                <a:stretch>
                  <a:fillRect l="-693" r="-693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30"/>
          <p:cNvSpPr txBox="1"/>
          <p:nvPr/>
        </p:nvSpPr>
        <p:spPr>
          <a:xfrm>
            <a:off x="3275856" y="30600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716000" y="3060000"/>
            <a:ext cx="14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source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Gerade Verbindung mit Pfeil 35"/>
          <p:cNvCxnSpPr>
            <a:stCxn id="31" idx="0"/>
          </p:cNvCxnSpPr>
          <p:nvPr/>
        </p:nvCxnSpPr>
        <p:spPr>
          <a:xfrm flipV="1">
            <a:off x="3529291" y="2833099"/>
            <a:ext cx="0" cy="226901"/>
          </a:xfrm>
          <a:prstGeom prst="straightConnector1">
            <a:avLst/>
          </a:prstGeom>
          <a:ln w="25400">
            <a:solidFill>
              <a:srgbClr val="0000CC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5436096" y="2833200"/>
            <a:ext cx="0" cy="226901"/>
          </a:xfrm>
          <a:prstGeom prst="straightConnector1">
            <a:avLst/>
          </a:prstGeom>
          <a:ln w="25400">
            <a:solidFill>
              <a:srgbClr val="0000CC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2340000" y="36000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nuclear burning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46996"/>
            <a:ext cx="1219200" cy="124777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44528" y="4347599"/>
            <a:ext cx="773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collapse is halted → star undergoes phase of hydrostatic equilibrium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62799" y="5105167"/>
            <a:ext cx="209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sequence stars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feil nach unten 16"/>
          <p:cNvSpPr/>
          <p:nvPr/>
        </p:nvSpPr>
        <p:spPr>
          <a:xfrm>
            <a:off x="4230261" y="4716930"/>
            <a:ext cx="197723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60000" y="6084000"/>
                <a:ext cx="9205853" cy="380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Here: T ~ 10 -15·10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and </a:t>
                </a:r>
                <a:r>
                  <a:rPr lang="el-G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10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g/cm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required → M &gt; 0.1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(Jupiter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(10</m:t>
                        </m:r>
                      </m:e>
                      <m:sup>
                        <m: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failed star) 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6084000"/>
                <a:ext cx="9205853" cy="380682"/>
              </a:xfrm>
              <a:prstGeom prst="rect">
                <a:avLst/>
              </a:prstGeom>
              <a:blipFill>
                <a:blip r:embed="rId5"/>
                <a:stretch>
                  <a:fillRect l="-331" t="-9677" b="-209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6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8" grpId="0"/>
      <p:bldP spid="15" grpId="0"/>
      <p:bldP spid="16" grpId="0"/>
      <p:bldP spid="17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reaction in a gas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576000"/>
            <a:ext cx="4234613" cy="29444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80000" y="900000"/>
            <a:ext cx="446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difficultly arises from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repulsion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positively charged nuclei.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888926" y="1675216"/>
                <a:ext cx="1278363" cy="521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26" y="1675216"/>
                <a:ext cx="1278363" cy="521425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680000" y="2520000"/>
            <a:ext cx="446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classically calculate the point of closest approach if the initial velocity of approach is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888926" y="3443330"/>
                <a:ext cx="2022925" cy="584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𝑐𝑙𝑜𝑠𝑒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26" y="3443330"/>
                <a:ext cx="2022925" cy="584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0000" y="4500000"/>
                <a:ext cx="8424000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Naively setting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𝑘𝑇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would require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de-DE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get the nuclei close enough to fuse.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500000"/>
                <a:ext cx="8424000" cy="649409"/>
              </a:xfrm>
              <a:prstGeom prst="rect">
                <a:avLst/>
              </a:prstGeom>
              <a:blipFill>
                <a:blip r:embed="rId5"/>
                <a:stretch>
                  <a:fillRect l="-579" t="-3738" r="-289" b="-140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900000" y="5400000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wrong?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C:\WINNT\Profiles\austin\Desktop\solprom1_eit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8109"/>
          <a:stretch>
            <a:fillRect/>
          </a:stretch>
        </p:blipFill>
        <p:spPr bwMode="auto">
          <a:xfrm>
            <a:off x="6637119" y="5254279"/>
            <a:ext cx="877824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574042" y="5725338"/>
                <a:ext cx="1318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15·10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042" y="5725338"/>
                <a:ext cx="1318438" cy="276999"/>
              </a:xfrm>
              <a:prstGeom prst="rect">
                <a:avLst/>
              </a:prstGeom>
              <a:blipFill>
                <a:blip r:embed="rId7"/>
                <a:stretch>
                  <a:fillRect l="-3687" t="-4348" r="-3687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utoShape 19"/>
              <p:cNvSpPr>
                <a:spLocks noChangeArrowheads="1"/>
              </p:cNvSpPr>
              <p:nvPr/>
            </p:nvSpPr>
            <p:spPr bwMode="auto">
              <a:xfrm>
                <a:off x="5400000" y="6120000"/>
                <a:ext cx="3434082" cy="307777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33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CC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altLang="de-DE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</a:t>
                </a:r>
                <a:r>
                  <a:rPr lang="en-GB" altLang="de-DE" sz="1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8.6 x 10</a:t>
                </a:r>
                <a:r>
                  <a:rPr lang="en-GB" altLang="de-DE" sz="1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-8</a:t>
                </a:r>
                <a:r>
                  <a:rPr lang="en-GB" altLang="de-DE" sz="1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T[K]  </a:t>
                </a:r>
                <a:r>
                  <a:rPr lang="en-GB" altLang="de-DE" sz="1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GB" altLang="de-DE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altLang="de-DE" sz="14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de-DE" altLang="de-DE" sz="1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altLang="de-DE" sz="1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DE" altLang="de-DE" sz="1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altLang="de-DE" sz="1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de-DE" altLang="de-DE" sz="1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~1 </m:t>
                    </m:r>
                    <m:r>
                      <a:rPr lang="de-DE" altLang="de-DE" sz="1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𝑘𝑒𝑉</m:t>
                    </m:r>
                  </m:oMath>
                </a14:m>
                <a:endParaRPr lang="en-US" alt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0" y="6120000"/>
                <a:ext cx="3434082" cy="307777"/>
              </a:xfrm>
              <a:prstGeom prst="roundRect">
                <a:avLst>
                  <a:gd name="adj" fmla="val 0"/>
                </a:avLst>
              </a:prstGeom>
              <a:blipFill>
                <a:blip r:embed="rId8"/>
                <a:stretch>
                  <a:fillRect t="-1923" b="-19231"/>
                </a:stretch>
              </a:blipFill>
              <a:ln w="12700">
                <a:solidFill>
                  <a:srgbClr val="33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11560" y="820088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~600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9" y="3399303"/>
            <a:ext cx="1021556" cy="8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distance to the stars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1260000"/>
            <a:ext cx="7596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any astronomical object is the most basic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quire knowledge of distance in order to calculate just about any 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property of the 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is often difficult to determine!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direct method to measure distances to “nearby” stars uses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trigonometric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parallax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Earth orbits Sun, we view a star along a slightly different line of 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causes the star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move slightly with respect to much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more distant stars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currently use this technique to measure stellar distances out to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~3000 light years from Earth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4456113" y="688045"/>
          <a:ext cx="4364037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Graph" r:id="rId3" imgW="3578400" imgH="2888640" progId="Origin50.Graph">
                  <p:embed/>
                </p:oleObj>
              </mc:Choice>
              <mc:Fallback>
                <p:oleObj name="Graph" r:id="rId3" imgW="3578400" imgH="2888640" progId="Origin50.Graph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985"/>
                      <a:stretch>
                        <a:fillRect/>
                      </a:stretch>
                    </p:blipFill>
                    <p:spPr bwMode="auto">
                      <a:xfrm>
                        <a:off x="4456113" y="688045"/>
                        <a:ext cx="4364037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973138" y="1480208"/>
          <a:ext cx="30686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Formel" r:id="rId5" imgW="2908080" imgH="622080" progId="Equation.3">
                  <p:embed/>
                </p:oleObj>
              </mc:Choice>
              <mc:Fallback>
                <p:oleObj name="Formel" r:id="rId5" imgW="2908080" imgH="62208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480208"/>
                        <a:ext cx="306863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2025650" y="2626383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Formel" r:id="rId7" imgW="139680" imgH="266400" progId="Equation.3">
                  <p:embed/>
                </p:oleObj>
              </mc:Choice>
              <mc:Fallback>
                <p:oleObj name="Formel" r:id="rId7" imgW="139680" imgH="26640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626383"/>
                        <a:ext cx="139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00113" y="2391433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GB" altLang="de-DE" sz="1400" dirty="0"/>
              <a:t> 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/>
          </p:nvPr>
        </p:nvGraphicFramePr>
        <p:xfrm>
          <a:off x="4287838" y="2258083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Formel" r:id="rId9" imgW="139680" imgH="266400" progId="Equation.3">
                  <p:embed/>
                </p:oleObj>
              </mc:Choice>
              <mc:Fallback>
                <p:oleObj name="Formel" r:id="rId9" imgW="139680" imgH="266400" progId="Equation.3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2258083"/>
                        <a:ext cx="139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/>
          </p:nvPr>
        </p:nvGraphicFramePr>
        <p:xfrm>
          <a:off x="1498600" y="2246970"/>
          <a:ext cx="11747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Formel" r:id="rId10" imgW="1104840" imgH="609480" progId="Equation.3">
                  <p:embed/>
                </p:oleObj>
              </mc:Choice>
              <mc:Fallback>
                <p:oleObj name="Formel" r:id="rId10" imgW="1104840" imgH="609480" progId="Equation.3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246970"/>
                        <a:ext cx="117475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744788" y="2373970"/>
            <a:ext cx="1159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mass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417638" y="2950233"/>
            <a:ext cx="1687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relative velocity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265238" y="4567027"/>
            <a:ext cx="6329618" cy="374141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     	Sun   	T ~ 15x10</a:t>
            </a:r>
            <a:r>
              <a:rPr lang="en-GB" altLang="de-DE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    	</a:t>
            </a:r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GB" altLang="de-D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k·T</a:t>
            </a:r>
            <a:r>
              <a:rPr lang="en-GB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1 </a:t>
            </a:r>
            <a:r>
              <a:rPr lang="en-GB" alt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endParaRPr lang="en-GB" alt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3060967" y="3999774"/>
            <a:ext cx="2571217" cy="3693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forgotten two crucial effects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1" y="900000"/>
                <a:ext cx="738039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broad distribution of velocities of the nuclei at a given T</a:t>
                </a:r>
              </a:p>
              <a:p>
                <a:pPr marL="342900" indent="-342900">
                  <a:buAutoNum type="arabicPeriod"/>
                </a:pPr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velocities in the center of mass frame of two particles with reduced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be given by Maxwell distribution: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900000"/>
                <a:ext cx="7380391" cy="1046440"/>
              </a:xfrm>
              <a:prstGeom prst="rect">
                <a:avLst/>
              </a:prstGeom>
              <a:blipFill>
                <a:blip r:embed="rId2"/>
                <a:stretch>
                  <a:fillRect l="-495" t="-3509" b="-631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305289" y="1966335"/>
                <a:ext cx="4533421" cy="652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𝑑𝑣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89" y="1966335"/>
                <a:ext cx="4533421" cy="652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1043608" y="27716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at a given T, the number of particles at high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v drops exponentially with v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1" y="3600000"/>
            <a:ext cx="8244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tunneling through a potential barrier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probability of quantum tunneling through a distance r is given in terms of the de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Broglie wavelength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305289" y="4646440"/>
                <a:ext cx="4431405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𝑐𝑙𝑜𝑠𝑒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h𝑣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89" y="4646440"/>
                <a:ext cx="4431405" cy="627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044000" y="54000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probability of quantum tunneling therefore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exponentially with v as e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-1/v</a:t>
            </a:r>
            <a:endParaRPr 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Gamow peak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816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a fusion reaction happening to a given pair of particles with a certain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therefore be proportional to the product of these two competing terms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440000"/>
                <a:ext cx="759695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h𝑣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𝑑𝑣𝑑𝑡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𝑑𝐸𝑑𝑡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40000"/>
                <a:ext cx="7596951" cy="627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1" y="2159999"/>
            <a:ext cx="3193733" cy="2473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780000" y="2340000"/>
                <a:ext cx="51728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 </a:t>
                </a:r>
                <a:r>
                  <a:rPr lang="en-US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peaked function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maximum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𝑑𝐸</m:t>
                            </m:r>
                          </m:den>
                        </m:f>
                      </m:e>
                    </m:d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the two terms are equal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(plus a factor of 2 from differentiating)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340000"/>
                <a:ext cx="5172860" cy="923330"/>
              </a:xfrm>
              <a:prstGeom prst="rect">
                <a:avLst/>
              </a:prstGeom>
              <a:blipFill>
                <a:blip r:embed="rId4"/>
                <a:stretch>
                  <a:fillRect l="-942" t="-16556" b="-41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053171" y="3348000"/>
                <a:ext cx="2266518" cy="694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171" y="3348000"/>
                <a:ext cx="2266518" cy="694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67992" y="4759984"/>
            <a:ext cx="381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reactions will occur with kinetic energies close to the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peak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overall rate reactions strongly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with temperature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968000" y="5760000"/>
                <a:ext cx="3272114" cy="302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0.12204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00" y="5760000"/>
                <a:ext cx="3272114" cy="302647"/>
              </a:xfrm>
              <a:prstGeom prst="rect">
                <a:avLst/>
              </a:prstGeom>
              <a:blipFill>
                <a:blip r:embed="rId6"/>
                <a:stretch>
                  <a:fillRect l="-1117" t="-94000" r="-372" b="-1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932000" y="6120000"/>
                <a:ext cx="3317895" cy="302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≅0.23682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bSup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00" y="6120000"/>
                <a:ext cx="3317895" cy="302647"/>
              </a:xfrm>
              <a:prstGeom prst="rect">
                <a:avLst/>
              </a:prstGeom>
              <a:blipFill>
                <a:blip r:embed="rId7"/>
                <a:stretch>
                  <a:fillRect l="-919" t="-94000" r="-735" b="-1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4788024" y="5760000"/>
            <a:ext cx="3528927" cy="765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4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sun evolves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28600" y="720000"/>
            <a:ext cx="426720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 dirty="0">
                <a:solidFill>
                  <a:schemeClr val="tx1"/>
                </a:solidFill>
              </a:rPr>
              <a:t>Core hydrogen burning ends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de-DE" sz="2000" b="0" dirty="0">
                <a:solidFill>
                  <a:schemeClr val="tx1"/>
                </a:solidFill>
              </a:rPr>
              <a:t>Consumed central 10% of sun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de-DE" sz="2000" b="0" dirty="0">
                <a:solidFill>
                  <a:schemeClr val="tx1"/>
                </a:solidFill>
              </a:rPr>
              <a:t>No heat source, pressure decreases, gravity wins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de-DE" sz="2000" b="0" dirty="0">
                <a:solidFill>
                  <a:schemeClr val="tx1"/>
                </a:solidFill>
              </a:rPr>
              <a:t>Core collapses, releases gravitational energy which heats the core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029200" y="720000"/>
            <a:ext cx="3886200" cy="171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/>
              <a:t>Core helium burning starts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de-DE" sz="2000" b="0">
                <a:solidFill>
                  <a:schemeClr val="tx1"/>
                </a:solidFill>
              </a:rPr>
              <a:t>Core hot-allows fusion of two a’s (Z=2)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de-DE" sz="2000" b="0">
                <a:solidFill>
                  <a:schemeClr val="tx1"/>
                </a:solidFill>
              </a:rPr>
              <a:t>Helium fuses to </a:t>
            </a:r>
            <a:r>
              <a:rPr lang="en-US" altLang="de-DE" sz="2000" b="0" baseline="30000">
                <a:solidFill>
                  <a:schemeClr val="tx1"/>
                </a:solidFill>
              </a:rPr>
              <a:t>12</a:t>
            </a:r>
            <a:r>
              <a:rPr lang="en-US" altLang="de-DE" sz="2000" b="0">
                <a:solidFill>
                  <a:schemeClr val="tx1"/>
                </a:solidFill>
              </a:rPr>
              <a:t>C, </a:t>
            </a:r>
            <a:r>
              <a:rPr lang="en-US" altLang="de-DE" sz="2000" b="0" baseline="30000">
                <a:solidFill>
                  <a:schemeClr val="tx1"/>
                </a:solidFill>
              </a:rPr>
              <a:t>16</a:t>
            </a:r>
            <a:r>
              <a:rPr lang="en-US" altLang="de-DE" sz="2000" b="0">
                <a:solidFill>
                  <a:schemeClr val="tx1"/>
                </a:solidFill>
              </a:rPr>
              <a:t>O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de-DE" sz="2000" b="0">
                <a:solidFill>
                  <a:schemeClr val="tx1"/>
                </a:solidFill>
              </a:rPr>
              <a:t>Hydrogen burns in shell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828800" y="3501008"/>
            <a:ext cx="5486400" cy="2462212"/>
            <a:chOff x="1440" y="2546"/>
            <a:chExt cx="3456" cy="1486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440" y="2640"/>
              <a:ext cx="1806" cy="1269"/>
              <a:chOff x="666" y="4232"/>
              <a:chExt cx="1806" cy="1269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666" y="4232"/>
                <a:ext cx="1362" cy="1269"/>
                <a:chOff x="666" y="4232"/>
                <a:chExt cx="1362" cy="1269"/>
              </a:xfrm>
            </p:grpSpPr>
            <p:sp>
              <p:nvSpPr>
                <p:cNvPr id="15" name="Oval 6"/>
                <p:cNvSpPr>
                  <a:spLocks noChangeArrowheads="1"/>
                </p:cNvSpPr>
                <p:nvPr/>
              </p:nvSpPr>
              <p:spPr bwMode="auto">
                <a:xfrm>
                  <a:off x="666" y="4232"/>
                  <a:ext cx="1362" cy="1269"/>
                </a:xfrm>
                <a:prstGeom prst="ellipse">
                  <a:avLst/>
                </a:prstGeom>
                <a:solidFill>
                  <a:srgbClr val="FFFF66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grpSp>
              <p:nvGrpSpPr>
                <p:cNvPr id="16" name="Group 7"/>
                <p:cNvGrpSpPr>
                  <a:grpSpLocks/>
                </p:cNvGrpSpPr>
                <p:nvPr/>
              </p:nvGrpSpPr>
              <p:grpSpPr bwMode="auto">
                <a:xfrm>
                  <a:off x="1056" y="4583"/>
                  <a:ext cx="565" cy="565"/>
                  <a:chOff x="1071" y="4546"/>
                  <a:chExt cx="565" cy="565"/>
                </a:xfrm>
              </p:grpSpPr>
              <p:sp>
                <p:nvSpPr>
                  <p:cNvPr id="1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071" y="4546"/>
                    <a:ext cx="565" cy="56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1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3" y="4620"/>
                    <a:ext cx="399" cy="39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</p:grpSp>
          </p:grp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H="1">
                <a:off x="1404" y="4296"/>
                <a:ext cx="1044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H="1" flipV="1">
                <a:off x="1584" y="4908"/>
                <a:ext cx="888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H="1" flipV="1">
                <a:off x="1584" y="5232"/>
                <a:ext cx="276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216" y="3408"/>
              <a:ext cx="168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de-DE" sz="2000"/>
                <a:t>H burning shell</a:t>
              </a: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592" y="3792"/>
              <a:ext cx="21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de-DE" sz="2000"/>
                <a:t>Non-burning envelop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281" y="2546"/>
              <a:ext cx="1307" cy="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de-DE" sz="2000" dirty="0"/>
                <a:t>He Burning Core</a:t>
              </a:r>
            </a:p>
            <a:p>
              <a:pPr algn="ctr" eaLnBrk="1" hangingPunct="1"/>
              <a:r>
                <a:rPr lang="en-US" altLang="de-DE" sz="2000" b="0" dirty="0">
                  <a:solidFill>
                    <a:schemeClr val="tx1"/>
                  </a:solidFill>
                </a:rPr>
                <a:t>T=10</a:t>
              </a:r>
              <a:r>
                <a:rPr lang="en-US" altLang="de-DE" sz="2000" b="0" baseline="30000" dirty="0">
                  <a:solidFill>
                    <a:schemeClr val="tx1"/>
                  </a:solidFill>
                </a:rPr>
                <a:t>8</a:t>
              </a:r>
              <a:r>
                <a:rPr lang="en-US" altLang="de-DE" sz="2000" b="0" dirty="0">
                  <a:solidFill>
                    <a:schemeClr val="tx1"/>
                  </a:solidFill>
                </a:rPr>
                <a:t> K</a:t>
              </a:r>
            </a:p>
            <a:p>
              <a:pPr algn="ctr" eaLnBrk="1" hangingPunct="1"/>
              <a:r>
                <a:rPr lang="en-US" altLang="de-DE" sz="2000" b="0" dirty="0" smtClean="0">
                  <a:solidFill>
                    <a:schemeClr val="tx1"/>
                  </a:solidFill>
                </a:rPr>
                <a:t>       ρ </a:t>
              </a:r>
              <a:r>
                <a:rPr lang="en-US" altLang="de-DE" sz="2000" b="0" dirty="0">
                  <a:solidFill>
                    <a:schemeClr val="tx1"/>
                  </a:solidFill>
                </a:rPr>
                <a:t>= 10</a:t>
              </a:r>
              <a:r>
                <a:rPr lang="en-US" altLang="de-DE" sz="2000" b="0" baseline="30000" dirty="0">
                  <a:solidFill>
                    <a:schemeClr val="tx1"/>
                  </a:solidFill>
                </a:rPr>
                <a:t>4</a:t>
              </a:r>
              <a:r>
                <a:rPr lang="en-US" altLang="de-DE" sz="2000" b="0" dirty="0">
                  <a:solidFill>
                    <a:schemeClr val="tx1"/>
                  </a:solidFill>
                </a:rPr>
                <a:t> g/cm</a:t>
              </a:r>
              <a:r>
                <a:rPr lang="en-US" altLang="de-DE" sz="2000" b="0" baseline="300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4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What‘s next for the sun?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695871"/>
            <a:ext cx="8763000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 dirty="0"/>
              <a:t>It’s the end of the line</a:t>
            </a:r>
          </a:p>
          <a:p>
            <a:pPr eaLnBrk="1" hangingPunct="1">
              <a:spcBef>
                <a:spcPct val="15000"/>
              </a:spcBef>
              <a:buFontTx/>
              <a:buChar char="•"/>
            </a:pPr>
            <a:r>
              <a:rPr lang="en-US" altLang="de-DE" sz="2000" b="0" dirty="0">
                <a:solidFill>
                  <a:schemeClr val="tx1"/>
                </a:solidFill>
              </a:rPr>
              <a:t>Helium burning ends after  10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8</a:t>
            </a:r>
            <a:r>
              <a:rPr lang="en-US" altLang="de-DE" sz="2000" b="0" dirty="0">
                <a:solidFill>
                  <a:schemeClr val="tx1"/>
                </a:solidFill>
              </a:rPr>
              <a:t> years, C and O core</a:t>
            </a:r>
          </a:p>
          <a:p>
            <a:pPr eaLnBrk="1" hangingPunct="1">
              <a:spcBef>
                <a:spcPct val="15000"/>
              </a:spcBef>
              <a:buFontTx/>
              <a:buChar char="•"/>
            </a:pPr>
            <a:r>
              <a:rPr lang="en-US" altLang="de-DE" sz="2000" b="0" dirty="0">
                <a:solidFill>
                  <a:schemeClr val="tx1"/>
                </a:solidFill>
              </a:rPr>
              <a:t>Gravitational collapse, BUT, never reach sufficient T to fuse C + C.</a:t>
            </a:r>
          </a:p>
          <a:p>
            <a:pPr eaLnBrk="1" hangingPunct="1">
              <a:spcBef>
                <a:spcPct val="15000"/>
              </a:spcBef>
              <a:buFontTx/>
              <a:buChar char="•"/>
            </a:pPr>
            <a:r>
              <a:rPr lang="en-US" altLang="de-DE" sz="2000" b="0" dirty="0">
                <a:solidFill>
                  <a:schemeClr val="tx1"/>
                </a:solidFill>
              </a:rPr>
              <a:t>Collapse continues to 10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7</a:t>
            </a:r>
            <a:r>
              <a:rPr lang="en-US" altLang="de-DE" sz="2000" b="0" dirty="0">
                <a:solidFill>
                  <a:schemeClr val="tx1"/>
                </a:solidFill>
              </a:rPr>
              <a:t> g/cm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3</a:t>
            </a:r>
            <a:r>
              <a:rPr lang="en-US" altLang="de-DE" sz="2000" b="0" dirty="0">
                <a:solidFill>
                  <a:schemeClr val="tx1"/>
                </a:solidFill>
              </a:rPr>
              <a:t>-</a:t>
            </a:r>
            <a:r>
              <a:rPr lang="en-US" altLang="de-DE" sz="2000" b="0" dirty="0" smtClean="0">
                <a:solidFill>
                  <a:schemeClr val="tx1"/>
                </a:solidFill>
              </a:rPr>
              <a:t>- </a:t>
            </a:r>
            <a:r>
              <a:rPr lang="en-US" altLang="de-DE" sz="2000" b="0" dirty="0" smtClean="0">
                <a:solidFill>
                  <a:srgbClr val="FF3300"/>
                </a:solidFill>
              </a:rPr>
              <a:t>electron </a:t>
            </a:r>
            <a:r>
              <a:rPr lang="en-US" altLang="de-DE" sz="2000" b="0" dirty="0">
                <a:solidFill>
                  <a:srgbClr val="FF3300"/>
                </a:solidFill>
              </a:rPr>
              <a:t>pressure</a:t>
            </a:r>
            <a:r>
              <a:rPr lang="en-US" altLang="de-DE" sz="2000" b="0" dirty="0">
                <a:solidFill>
                  <a:schemeClr val="tx1"/>
                </a:solidFill>
              </a:rPr>
              <a:t> stops collapse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2354809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Char char="•"/>
            </a:pPr>
            <a:r>
              <a:rPr lang="en-US" altLang="de-DE" sz="2000" b="0">
                <a:solidFill>
                  <a:schemeClr val="tx1"/>
                </a:solidFill>
              </a:rPr>
              <a:t>Shells still burning, unstable,  blow off planetary nebula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000"/>
              <a:t>Star becomes a white dwarf (e.g. </a:t>
            </a:r>
            <a:r>
              <a:rPr lang="en-US" altLang="de-DE" sz="2000">
                <a:solidFill>
                  <a:srgbClr val="FF3300"/>
                </a:solidFill>
              </a:rPr>
              <a:t>Sirius B</a:t>
            </a:r>
            <a:r>
              <a:rPr lang="en-US" altLang="de-DE" sz="2000"/>
              <a:t>).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477000" y="2826296"/>
            <a:ext cx="2514600" cy="3640138"/>
            <a:chOff x="3024" y="1872"/>
            <a:chExt cx="1872" cy="245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" t="9480" r="70959" b="66855"/>
            <a:stretch>
              <a:fillRect/>
            </a:stretch>
          </p:blipFill>
          <p:spPr bwMode="auto">
            <a:xfrm>
              <a:off x="3024" y="1872"/>
              <a:ext cx="1848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24" y="3648"/>
              <a:ext cx="187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de-DE" sz="2000"/>
                <a:t>Ring nebula in Lyra-NGC 6720—a planetary nebula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7200" y="3740696"/>
            <a:ext cx="59436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u="sng" dirty="0"/>
              <a:t>Property    	         </a:t>
            </a:r>
            <a:r>
              <a:rPr lang="en-US" altLang="de-DE" sz="2000" u="sng" dirty="0">
                <a:solidFill>
                  <a:schemeClr val="tx1"/>
                </a:solidFill>
              </a:rPr>
              <a:t>Earth      </a:t>
            </a:r>
            <a:r>
              <a:rPr lang="en-US" altLang="de-DE" sz="2000" u="sng" dirty="0">
                <a:solidFill>
                  <a:srgbClr val="FF3300"/>
                </a:solidFill>
              </a:rPr>
              <a:t>Sirius B</a:t>
            </a:r>
            <a:r>
              <a:rPr lang="en-US" altLang="de-DE" sz="2000" u="sng" dirty="0">
                <a:solidFill>
                  <a:schemeClr val="tx1"/>
                </a:solidFill>
              </a:rPr>
              <a:t>        Sun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de-DE" sz="2000" b="0" dirty="0">
                <a:solidFill>
                  <a:schemeClr val="tx1"/>
                </a:solidFill>
              </a:rPr>
              <a:t>Mass (M </a:t>
            </a:r>
            <a:r>
              <a:rPr lang="en-US" altLang="de-DE" sz="2000" b="0" baseline="-25000" dirty="0">
                <a:solidFill>
                  <a:schemeClr val="tx1"/>
                </a:solidFill>
              </a:rPr>
              <a:t>sun</a:t>
            </a:r>
            <a:r>
              <a:rPr lang="en-US" altLang="de-DE" sz="2000" b="0" dirty="0">
                <a:solidFill>
                  <a:schemeClr val="tx1"/>
                </a:solidFill>
              </a:rPr>
              <a:t>) 	         3x10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-6	</a:t>
            </a:r>
            <a:r>
              <a:rPr lang="en-US" altLang="de-DE" sz="2000" b="0" dirty="0">
                <a:solidFill>
                  <a:schemeClr val="tx1"/>
                </a:solidFill>
              </a:rPr>
              <a:t>0.94	   1.00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de-DE" sz="2000" b="0" dirty="0">
                <a:solidFill>
                  <a:schemeClr val="tx1"/>
                </a:solidFill>
              </a:rPr>
              <a:t>Radius(R </a:t>
            </a:r>
            <a:r>
              <a:rPr lang="en-US" altLang="de-DE" sz="2000" b="0" baseline="-25000" dirty="0">
                <a:solidFill>
                  <a:schemeClr val="tx1"/>
                </a:solidFill>
              </a:rPr>
              <a:t>sun</a:t>
            </a:r>
            <a:r>
              <a:rPr lang="en-US" altLang="de-DE" sz="2000" b="0" dirty="0">
                <a:solidFill>
                  <a:schemeClr val="tx1"/>
                </a:solidFill>
              </a:rPr>
              <a:t>)  	         0.009	0.008	   1.00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de-DE" sz="2000" b="0" dirty="0">
                <a:solidFill>
                  <a:schemeClr val="tx1"/>
                </a:solidFill>
              </a:rPr>
              <a:t>Luminosity(L </a:t>
            </a:r>
            <a:r>
              <a:rPr lang="en-US" altLang="de-DE" sz="2000" b="0" baseline="-25000" dirty="0">
                <a:solidFill>
                  <a:schemeClr val="tx1"/>
                </a:solidFill>
              </a:rPr>
              <a:t>sun</a:t>
            </a:r>
            <a:r>
              <a:rPr lang="en-US" altLang="de-DE" sz="2000" b="0" dirty="0">
                <a:solidFill>
                  <a:schemeClr val="tx1"/>
                </a:solidFill>
              </a:rPr>
              <a:t>)	         0.0            	0.0028	   1.00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de-DE" sz="2000" b="0" dirty="0">
                <a:solidFill>
                  <a:schemeClr val="tx1"/>
                </a:solidFill>
              </a:rPr>
              <a:t>Surface T (K)                287	27,000	   5770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de-DE" sz="2000" b="0" dirty="0">
                <a:solidFill>
                  <a:schemeClr val="tx1"/>
                </a:solidFill>
              </a:rPr>
              <a:t>Mean </a:t>
            </a:r>
            <a:r>
              <a:rPr lang="el-GR" altLang="de-DE" sz="2000" b="0" dirty="0" smtClean="0">
                <a:solidFill>
                  <a:schemeClr val="tx1"/>
                </a:solidFill>
              </a:rPr>
              <a:t>ρ</a:t>
            </a:r>
            <a:r>
              <a:rPr lang="en-US" altLang="de-DE" sz="2000" b="0" dirty="0" smtClean="0">
                <a:solidFill>
                  <a:schemeClr val="tx1"/>
                </a:solidFill>
              </a:rPr>
              <a:t> </a:t>
            </a:r>
            <a:r>
              <a:rPr lang="en-US" altLang="de-DE" sz="2000" b="0" dirty="0">
                <a:solidFill>
                  <a:schemeClr val="tx1"/>
                </a:solidFill>
              </a:rPr>
              <a:t>(g/cm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3</a:t>
            </a:r>
            <a:r>
              <a:rPr lang="en-US" altLang="de-DE" sz="2000" b="0" dirty="0">
                <a:solidFill>
                  <a:schemeClr val="tx1"/>
                </a:solidFill>
              </a:rPr>
              <a:t>)             5.5 	2.8x10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6	     </a:t>
            </a:r>
            <a:r>
              <a:rPr lang="en-US" altLang="de-DE" sz="2000" b="0" dirty="0">
                <a:solidFill>
                  <a:schemeClr val="tx1"/>
                </a:solidFill>
              </a:rPr>
              <a:t>1.41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de-DE" sz="2000" b="0" dirty="0">
                <a:solidFill>
                  <a:schemeClr val="tx1"/>
                </a:solidFill>
              </a:rPr>
              <a:t>Central T (K)                4200	2.2x10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7        </a:t>
            </a:r>
            <a:r>
              <a:rPr lang="en-US" altLang="de-DE" sz="2000" b="0" dirty="0">
                <a:solidFill>
                  <a:schemeClr val="tx1"/>
                </a:solidFill>
              </a:rPr>
              <a:t>1.6x10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7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de-DE" sz="2000" b="0" dirty="0">
                <a:solidFill>
                  <a:schemeClr val="tx1"/>
                </a:solidFill>
              </a:rPr>
              <a:t>Central </a:t>
            </a:r>
            <a:r>
              <a:rPr lang="el-GR" altLang="de-DE" sz="2000" b="0" dirty="0" smtClean="0">
                <a:solidFill>
                  <a:schemeClr val="tx1"/>
                </a:solidFill>
              </a:rPr>
              <a:t>ρ</a:t>
            </a:r>
            <a:r>
              <a:rPr lang="en-US" altLang="de-DE" sz="2000" b="0" dirty="0" smtClean="0">
                <a:solidFill>
                  <a:schemeClr val="tx1"/>
                </a:solidFill>
              </a:rPr>
              <a:t> </a:t>
            </a:r>
            <a:r>
              <a:rPr lang="en-US" altLang="de-DE" sz="2000" b="0" dirty="0">
                <a:solidFill>
                  <a:schemeClr val="tx1"/>
                </a:solidFill>
              </a:rPr>
              <a:t>(g/cm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3</a:t>
            </a:r>
            <a:r>
              <a:rPr lang="en-US" altLang="de-DE" sz="2000" b="0" dirty="0">
                <a:solidFill>
                  <a:schemeClr val="tx1"/>
                </a:solidFill>
              </a:rPr>
              <a:t>)          9.6		3.3x10</a:t>
            </a:r>
            <a:r>
              <a:rPr lang="en-US" altLang="de-DE" sz="2000" b="0" baseline="30000" dirty="0">
                <a:solidFill>
                  <a:schemeClr val="tx1"/>
                </a:solidFill>
              </a:rPr>
              <a:t>7	     </a:t>
            </a:r>
            <a:r>
              <a:rPr lang="en-US" altLang="de-DE" sz="2000" b="0" dirty="0">
                <a:solidFill>
                  <a:schemeClr val="tx1"/>
                </a:solidFill>
              </a:rPr>
              <a:t>160</a:t>
            </a:r>
          </a:p>
        </p:txBody>
      </p:sp>
    </p:spTree>
    <p:extLst>
      <p:ext uri="{BB962C8B-B14F-4D97-AF65-F5344CB8AC3E}">
        <p14:creationId xmlns:p14="http://schemas.microsoft.com/office/powerpoint/2010/main" val="18678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evolution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836712"/>
            <a:ext cx="7416800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burning in massive stars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7" y="654675"/>
            <a:ext cx="4762500" cy="23050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084168" y="654675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existing CNO abundances as catalyzing isotopes for He production through consecutive four proton capture and two beta-decay processes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084000" y="3420000"/>
                <a:ext cx="3060000" cy="219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Competition between the pp chain and the CNO cycle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≥1.5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⇒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&gt;30</m:t>
                      </m:r>
                    </m:oMath>
                  </m:oMathPara>
                </a14:m>
                <a:endParaRPr lang="en-US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CNO burning is necessary for massive star evolution to stabilize stellar core against gravitational contraction!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00" y="3420000"/>
                <a:ext cx="3060000" cy="2190408"/>
              </a:xfrm>
              <a:prstGeom prst="rect">
                <a:avLst/>
              </a:prstGeom>
              <a:blipFill>
                <a:blip r:embed="rId3"/>
                <a:stretch>
                  <a:fillRect l="-1594" t="-836" r="-199" b="-3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1" descr="pp_vs_c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r="1881"/>
          <a:stretch>
            <a:fillRect/>
          </a:stretch>
        </p:blipFill>
        <p:spPr bwMode="auto">
          <a:xfrm>
            <a:off x="900000" y="3384000"/>
            <a:ext cx="4419361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60000" y="3060000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 rate: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27467" y="4608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burning in massive stars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211960" y="3140968"/>
          <a:ext cx="3840087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029">
                  <a:extLst>
                    <a:ext uri="{9D8B030D-6E8A-4147-A177-3AD203B41FA5}">
                      <a16:colId xmlns:a16="http://schemas.microsoft.com/office/drawing/2014/main" val="1641022046"/>
                    </a:ext>
                  </a:extLst>
                </a:gridCol>
                <a:gridCol w="1280029">
                  <a:extLst>
                    <a:ext uri="{9D8B030D-6E8A-4147-A177-3AD203B41FA5}">
                      <a16:colId xmlns:a16="http://schemas.microsoft.com/office/drawing/2014/main" val="1223275043"/>
                    </a:ext>
                  </a:extLst>
                </a:gridCol>
                <a:gridCol w="1280029">
                  <a:extLst>
                    <a:ext uri="{9D8B030D-6E8A-4147-A177-3AD203B41FA5}">
                      <a16:colId xmlns:a16="http://schemas.microsoft.com/office/drawing/2014/main" val="361396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stage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3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0.3 M</a:t>
                      </a:r>
                      <a:r>
                        <a:rPr lang="en-US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burning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537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0.3-8 M</a:t>
                      </a:r>
                      <a:r>
                        <a:rPr lang="en-US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burning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 O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67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8-12 M</a:t>
                      </a:r>
                      <a:r>
                        <a:rPr lang="en-US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burning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 Ne, Mg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9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8-12 M</a:t>
                      </a:r>
                      <a:r>
                        <a:rPr lang="en-US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burning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041587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3264694" cy="3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Heavy-mass stars – the stellar onion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27638" y="792709"/>
            <a:ext cx="2711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800" dirty="0">
                <a:solidFill>
                  <a:srgbClr val="3333FF"/>
                </a:solidFill>
                <a:latin typeface="Tekton" pitchFamily="34" charset="0"/>
              </a:rPr>
              <a:t>   </a:t>
            </a:r>
            <a:r>
              <a:rPr lang="en-US" altLang="de-DE" sz="2800" u="sng" dirty="0">
                <a:solidFill>
                  <a:srgbClr val="3333FF"/>
                </a:solidFill>
                <a:latin typeface="Tekton" pitchFamily="34" charset="0"/>
              </a:rPr>
              <a:t> </a:t>
            </a:r>
            <a:r>
              <a:rPr lang="en-US" altLang="de-DE" sz="24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</a:t>
            </a:r>
            <a:r>
              <a:rPr lang="en-US" altLang="de-DE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6" name="Picture 4" descr="C:\WINNT\Profiles\austin\Desktop\MSU colloq-99-NP in the Cosmos-stellar onion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53909" r="27031"/>
          <a:stretch>
            <a:fillRect/>
          </a:stretch>
        </p:blipFill>
        <p:spPr bwMode="auto">
          <a:xfrm>
            <a:off x="4714876" y="1881734"/>
            <a:ext cx="3005138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1851" y="768896"/>
            <a:ext cx="3736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 like the sun: </a:t>
            </a:r>
          </a:p>
        </p:txBody>
      </p:sp>
      <p:pic>
        <p:nvPicPr>
          <p:cNvPr id="8" name="Picture 6" descr="C:\WINNT\Profiles\austin\Desktop\MSU colloq-99-NP in the Cosmos-adv. evo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62500" r="8888" b="12500"/>
          <a:stretch>
            <a:fillRect/>
          </a:stretch>
        </p:blipFill>
        <p:spPr bwMode="auto">
          <a:xfrm>
            <a:off x="430213" y="1140371"/>
            <a:ext cx="3810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1188" y="3097759"/>
            <a:ext cx="3738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now, when He is exhausted in the core and the core collapses, it does get hot enough to burn carbon and oxygen.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5801" y="4772571"/>
            <a:ext cx="3663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successive stages in the core are  H </a:t>
            </a:r>
            <a:r>
              <a:rPr lang="en-US" alt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He, gravity, He   C,O, gravity,   C,O  Mg, Si, gravity,  Si Fe.  </a:t>
            </a:r>
            <a:endParaRPr lang="en-US" alt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714876" y="1340767"/>
            <a:ext cx="3068638" cy="5760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Stellar Onion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99163" y="5861356"/>
            <a:ext cx="1611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Attention!!!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 flipH="1">
            <a:off x="7656513" y="5683796"/>
            <a:ext cx="592138" cy="5127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720013" y="2502446"/>
            <a:ext cx="73183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de-DE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>
              <a:lnSpc>
                <a:spcPct val="90000"/>
              </a:lnSpc>
            </a:pPr>
            <a:r>
              <a:rPr lang="en-US" altLang="de-DE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>
              <a:lnSpc>
                <a:spcPct val="90000"/>
              </a:lnSpc>
            </a:pPr>
            <a:r>
              <a:rPr lang="en-US" altLang="de-DE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altLang="de-DE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10476" y="4253459"/>
            <a:ext cx="1114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793038" y="4772571"/>
            <a:ext cx="1171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(Fe)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308000" y="2022226"/>
            <a:ext cx="1404000" cy="4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000" b="0">
              <a:solidFill>
                <a:schemeClr val="tx1"/>
              </a:solidFill>
              <a:latin typeface="Tekton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236000" y="1807121"/>
            <a:ext cx="168433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Non-burning H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7776" y="1065759"/>
            <a:ext cx="1905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b="0" dirty="0">
                <a:solidFill>
                  <a:srgbClr val="EB46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Burning Core</a:t>
            </a:r>
          </a:p>
          <a:p>
            <a:r>
              <a:rPr lang="en-US" altLang="de-D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T=10</a:t>
            </a:r>
            <a:r>
              <a:rPr lang="en-US" altLang="de-DE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de-D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r>
              <a:rPr lang="en-US" altLang="de-D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de-DE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de-DE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de-D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de-DE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de-D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kg/m</a:t>
            </a:r>
            <a:r>
              <a:rPr lang="en-US" altLang="de-DE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419600" y="692696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of more massive nuclei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90000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of more massive nuclei will require higher temperatures because of larger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Z·e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nuclear charges produce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Coulomb barrier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to He                                 1·10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to C,O                             1·10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to O, Ne, Na, Mg              5·10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to O, Mg                         1·10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to Mg – S                         2·10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to around Fe                    3·10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flattening of the binding energy curve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nucleon means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less energy is released per reaction at higher nuclear masses as we approach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distances - parallax</a:t>
            </a:r>
            <a:endParaRPr lang="en-US" dirty="0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981200"/>
            <a:ext cx="2460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981200"/>
            <a:ext cx="24923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stages of a 25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 star </a:t>
            </a:r>
            <a:r>
              <a:rPr lang="en-US" sz="1800" dirty="0" smtClean="0">
                <a:solidFill>
                  <a:schemeClr val="tx1"/>
                </a:solidFill>
              </a:rPr>
              <a:t>Weaver et al, 80</a:t>
            </a:r>
            <a:endParaRPr lang="en-US" dirty="0"/>
          </a:p>
        </p:txBody>
      </p:sp>
      <p:graphicFrame>
        <p:nvGraphicFramePr>
          <p:cNvPr id="4" name="Group 747"/>
          <p:cNvGraphicFramePr>
            <a:graphicFrameLocks noGrp="1" noChangeAspect="1"/>
          </p:cNvGraphicFramePr>
          <p:nvPr>
            <p:extLst/>
          </p:nvPr>
        </p:nvGraphicFramePr>
        <p:xfrm>
          <a:off x="568287" y="836712"/>
          <a:ext cx="8007425" cy="5181600"/>
        </p:xfrm>
        <a:graphic>
          <a:graphicData uri="http://schemas.openxmlformats.org/drawingml/2006/table">
            <a:tbl>
              <a:tblPr/>
              <a:tblGrid>
                <a:gridCol w="2475022">
                  <a:extLst>
                    <a:ext uri="{9D8B030D-6E8A-4147-A177-3AD203B41FA5}">
                      <a16:colId xmlns:a16="http://schemas.microsoft.com/office/drawing/2014/main" val="3280437753"/>
                    </a:ext>
                  </a:extLst>
                </a:gridCol>
                <a:gridCol w="1965459">
                  <a:extLst>
                    <a:ext uri="{9D8B030D-6E8A-4147-A177-3AD203B41FA5}">
                      <a16:colId xmlns:a16="http://schemas.microsoft.com/office/drawing/2014/main" val="3429299656"/>
                    </a:ext>
                  </a:extLst>
                </a:gridCol>
                <a:gridCol w="1892664">
                  <a:extLst>
                    <a:ext uri="{9D8B030D-6E8A-4147-A177-3AD203B41FA5}">
                      <a16:colId xmlns:a16="http://schemas.microsoft.com/office/drawing/2014/main" val="2863534171"/>
                    </a:ext>
                  </a:extLst>
                </a:gridCol>
                <a:gridCol w="1674280">
                  <a:extLst>
                    <a:ext uri="{9D8B030D-6E8A-4147-A177-3AD203B41FA5}">
                      <a16:colId xmlns:a16="http://schemas.microsoft.com/office/drawing/2014/main" val="3748236290"/>
                    </a:ext>
                  </a:extLst>
                </a:gridCol>
              </a:tblGrid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Burning Stage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Time Scale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T(K) x 10</a:t>
                      </a:r>
                      <a:r>
                        <a:rPr kumimoji="0" lang="en-US" altLang="de-DE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0" lang="en-US" alt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(g/cm</a:t>
                      </a:r>
                      <a:r>
                        <a:rPr kumimoji="0" lang="en-US" altLang="de-DE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666881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x 10</a:t>
                      </a:r>
                      <a:r>
                        <a:rPr kumimoji="0" lang="en-US" altLang="de-D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0.006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04542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x 10</a:t>
                      </a:r>
                      <a:r>
                        <a:rPr kumimoji="0" lang="en-US" altLang="de-D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507142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600 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x 10</a:t>
                      </a:r>
                      <a:r>
                        <a:rPr kumimoji="0" lang="en-US" altLang="de-D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2216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 x 10</a:t>
                      </a:r>
                      <a:r>
                        <a:rPr kumimoji="0" lang="en-US" altLang="de-D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452483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0.5 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x 10</a:t>
                      </a:r>
                      <a:r>
                        <a:rPr kumimoji="0" lang="en-US" altLang="de-D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871763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x 10</a:t>
                      </a:r>
                      <a:r>
                        <a:rPr kumimoji="0" lang="en-US" altLang="de-D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840736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Core collapse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Seconds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  x 10</a:t>
                      </a:r>
                      <a:r>
                        <a:rPr kumimoji="0" lang="en-US" altLang="de-D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789691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Core Bounce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Millisec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x 10</a:t>
                      </a:r>
                      <a:r>
                        <a:rPr kumimoji="0" lang="en-US" altLang="de-D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237410"/>
                  </a:ext>
                </a:extLst>
              </a:tr>
              <a:tr h="496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Explosive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0-1-10 sec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1.2-7.0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556342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3059832" y="828000"/>
            <a:ext cx="1944216" cy="57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4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Supernovae core collapse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201446"/>
            <a:ext cx="3810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(Iron) is special</a:t>
            </a:r>
            <a:r>
              <a:rPr lang="en-US" altLang="de-DE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de-DE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stellar onion is “Fe”, most tightly bound nucleus.  Result of fusing two “Fe's” is heavier than two “Fe's”; costs energy to fuse them. No more fusion energy is available.</a:t>
            </a:r>
          </a:p>
          <a:p>
            <a:pPr>
              <a:spcBef>
                <a:spcPct val="50000"/>
              </a:spcBef>
            </a:pPr>
            <a:r>
              <a:rPr lang="en-US" altLang="de-DE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collapses,</a:t>
            </a: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keeps on collapsing, until reach  nuclear density.  Then nuclei repel, outer core bounces. </a:t>
            </a:r>
          </a:p>
          <a:p>
            <a:pPr>
              <a:spcBef>
                <a:spcPct val="5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shock wave forms</a:t>
            </a:r>
          </a:p>
        </p:txBody>
      </p:sp>
      <p:pic>
        <p:nvPicPr>
          <p:cNvPr id="6" name="Picture 5" descr="C:\WINNT\Profiles\austin\Desktop\MSU colloq-99-NP in the Cosmos-SN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1666" r="62222" b="13333"/>
          <a:stretch>
            <a:fillRect/>
          </a:stretch>
        </p:blipFill>
        <p:spPr bwMode="auto">
          <a:xfrm>
            <a:off x="4800600" y="1181646"/>
            <a:ext cx="213360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WINNT\Profiles\austin\Desktop\MSU colloq-99-NP in the Cosmos-SN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70833" r="41112" b="14166"/>
          <a:stretch>
            <a:fillRect/>
          </a:stretch>
        </p:blipFill>
        <p:spPr bwMode="auto">
          <a:xfrm>
            <a:off x="5105400" y="2673896"/>
            <a:ext cx="144780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WINNT\Profiles\austin\Desktop\MSU colloq-99-NP in the Cosmos-SN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0" t="70833" r="11111" b="13333"/>
          <a:stretch>
            <a:fillRect/>
          </a:stretch>
        </p:blipFill>
        <p:spPr bwMode="auto">
          <a:xfrm>
            <a:off x="4953000" y="4197896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81800" y="1607096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"Fe" core </a:t>
            </a:r>
            <a:r>
              <a:rPr lang="en-US" alt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</a:t>
            </a:r>
            <a:endParaRPr lang="en-US" alt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0" y="3054896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ounce-form </a:t>
            </a:r>
            <a:r>
              <a:rPr lang="en-US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hock </a:t>
            </a:r>
            <a:r>
              <a:rPr lang="en-US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endParaRPr lang="en-US" alt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81800" y="4334421"/>
            <a:ext cx="205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hock </a:t>
            </a:r>
            <a:r>
              <a:rPr lang="en-US" alt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 out, Fe </a:t>
            </a:r>
            <a:r>
              <a:rPr lang="en-US" alt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p's </a:t>
            </a:r>
            <a:r>
              <a:rPr lang="en-US" alt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n's in outer</a:t>
            </a:r>
            <a:r>
              <a:rPr lang="en-US" alt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Fe core 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648200" y="1073696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267200" y="692696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587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339200"/>
            <a:ext cx="4114800" cy="4048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857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800" dirty="0">
                <a:solidFill>
                  <a:schemeClr val="accent2"/>
                </a:solidFill>
              </a:rPr>
              <a:t>We know that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Shock blows off outer layers of star, a supernova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10</a:t>
            </a:r>
            <a:r>
              <a:rPr lang="en-US" altLang="de-DE" sz="1800" b="0" baseline="30000" dirty="0"/>
              <a:t>51</a:t>
            </a:r>
            <a:r>
              <a:rPr lang="en-US" altLang="de-DE" sz="1800" b="0" dirty="0"/>
              <a:t> ergs (1foe) visible energy released (total gravitational energy of 10</a:t>
            </a:r>
            <a:r>
              <a:rPr lang="en-US" altLang="de-DE" sz="1800" b="0" baseline="30000" dirty="0"/>
              <a:t>53</a:t>
            </a:r>
            <a:r>
              <a:rPr lang="en-US" altLang="de-DE" sz="1800" b="0" dirty="0"/>
              <a:t> ergs mostly emitted as neutrinos).</a:t>
            </a:r>
          </a:p>
          <a:p>
            <a:pPr>
              <a:spcBef>
                <a:spcPct val="15000"/>
              </a:spcBef>
            </a:pPr>
            <a:r>
              <a:rPr lang="en-US" altLang="de-DE" sz="1800" dirty="0">
                <a:solidFill>
                  <a:schemeClr val="accent2"/>
                </a:solidFill>
              </a:rPr>
              <a:t>Theoretically</a:t>
            </a:r>
            <a:endParaRPr lang="en-US" altLang="de-DE" sz="1800" b="0" dirty="0">
              <a:solidFill>
                <a:schemeClr val="accent2"/>
              </a:solidFill>
            </a:endParaRP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Spherical SN don’t explode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Shock uses its energy dissociating “Fe”, stalls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Later,</a:t>
            </a:r>
            <a:r>
              <a:rPr lang="en-US" altLang="de-DE" b="0" dirty="0"/>
              <a:t> </a:t>
            </a:r>
            <a:r>
              <a:rPr lang="en-US" altLang="de-DE" sz="1800" b="0" dirty="0">
                <a:latin typeface="Symbol" panose="05050102010706020507" pitchFamily="18" charset="2"/>
              </a:rPr>
              <a:t>n</a:t>
            </a:r>
            <a:r>
              <a:rPr lang="en-US" altLang="de-DE" sz="1800" b="0" dirty="0"/>
              <a:t>’s from proto-neutron star deposit energy, restart the shock. Still no explosion.</a:t>
            </a:r>
            <a:endParaRPr lang="en-US" altLang="de-DE" sz="1800" dirty="0"/>
          </a:p>
        </p:txBody>
      </p:sp>
      <p:pic>
        <p:nvPicPr>
          <p:cNvPr id="6" name="Picture 8" descr="Core.jpg                                                       00000012Macintosh HD  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F3FF"/>
              </a:clrFrom>
              <a:clrTo>
                <a:srgbClr val="E9F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9940"/>
          <a:stretch>
            <a:fillRect/>
          </a:stretch>
        </p:blipFill>
        <p:spPr bwMode="auto">
          <a:xfrm>
            <a:off x="4572000" y="1340768"/>
            <a:ext cx="4267200" cy="4225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0" y="845096"/>
            <a:ext cx="403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1-D model </a:t>
            </a:r>
            <a:r>
              <a:rPr lang="en-US" alt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altLang="de-DE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Mezzacappa</a:t>
            </a: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– how do we get from her to an explosion?</a:t>
            </a:r>
            <a:endParaRPr lang="en-US" dirty="0"/>
          </a:p>
        </p:txBody>
      </p:sp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2286000" y="990600"/>
            <a:ext cx="45608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2843808" y="5583382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1987a in Large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Magallanic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Cloud</a:t>
            </a:r>
          </a:p>
        </p:txBody>
      </p:sp>
    </p:spTree>
    <p:extLst>
      <p:ext uri="{BB962C8B-B14F-4D97-AF65-F5344CB8AC3E}">
        <p14:creationId xmlns:p14="http://schemas.microsoft.com/office/powerpoint/2010/main" val="600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Non-spherical calculations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188000"/>
            <a:ext cx="3733800" cy="296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8580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57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800" dirty="0">
                <a:solidFill>
                  <a:schemeClr val="accent2"/>
                </a:solidFill>
              </a:rPr>
              <a:t>Is </a:t>
            </a:r>
            <a:r>
              <a:rPr lang="en-US" altLang="de-DE" sz="1800" dirty="0" err="1">
                <a:solidFill>
                  <a:schemeClr val="accent2"/>
                </a:solidFill>
              </a:rPr>
              <a:t>sphericity</a:t>
            </a:r>
            <a:r>
              <a:rPr lang="en-US" altLang="de-DE" sz="1800" dirty="0">
                <a:solidFill>
                  <a:schemeClr val="accent2"/>
                </a:solidFill>
              </a:rPr>
              <a:t> the problem?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Now have 3-D calculations which  explode, but have only a part of the detailed microphysics. Their stability against such changes is not </a:t>
            </a:r>
            <a:r>
              <a:rPr lang="en-US" altLang="de-DE" sz="1800" b="0" dirty="0" smtClean="0"/>
              <a:t>known-we </a:t>
            </a:r>
            <a:r>
              <a:rPr lang="en-US" altLang="de-DE" sz="1800" b="0" dirty="0"/>
              <a:t>return to this later</a:t>
            </a:r>
            <a:r>
              <a:rPr lang="en-US" altLang="de-DE" sz="1800" b="0" dirty="0" smtClean="0"/>
              <a:t>.</a:t>
            </a:r>
          </a:p>
          <a:p>
            <a:pPr marL="171450" lvl="1" indent="0">
              <a:spcBef>
                <a:spcPct val="15000"/>
              </a:spcBef>
            </a:pPr>
            <a:endParaRPr lang="en-US" altLang="de-DE" sz="1800" b="0" dirty="0"/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600" b="0" dirty="0"/>
              <a:t>See, e.g. </a:t>
            </a:r>
            <a:r>
              <a:rPr lang="en-US" altLang="de-DE" sz="1600" b="0" dirty="0" smtClean="0"/>
              <a:t>C</a:t>
            </a:r>
            <a:r>
              <a:rPr lang="en-US" altLang="de-DE" sz="1600" b="0" dirty="0"/>
              <a:t>. Fryer and M. Warren, Astrophysical Journal, 574:L65-L68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600" b="0" dirty="0"/>
              <a:t>Find 2-D, 3-D similar</a:t>
            </a:r>
            <a:endParaRPr lang="en-US" altLang="de-DE" sz="1600" dirty="0">
              <a:solidFill>
                <a:schemeClr val="accent2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267200" y="692696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views</a:t>
            </a:r>
          </a:p>
        </p:txBody>
      </p:sp>
      <p:pic>
        <p:nvPicPr>
          <p:cNvPr id="6" name="Picture 13" descr="C:\Documents and Settings\austin\Desktop\fg2.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7388" r="3230" b="2097"/>
          <a:stretch>
            <a:fillRect/>
          </a:stretch>
        </p:blipFill>
        <p:spPr bwMode="auto">
          <a:xfrm>
            <a:off x="4114800" y="1149896"/>
            <a:ext cx="38528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Documents and Settings\austin\Desktop\sn02a-pr-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6949" r="18340" b="2722"/>
          <a:stretch>
            <a:fillRect/>
          </a:stretch>
        </p:blipFill>
        <p:spPr bwMode="auto">
          <a:xfrm>
            <a:off x="6400800" y="3969296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191000" y="4883696"/>
            <a:ext cx="2057400" cy="687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upwelling</a:t>
            </a:r>
          </a:p>
          <a:p>
            <a:pPr>
              <a:spcBef>
                <a:spcPct val="15000"/>
              </a:spcBef>
            </a:pPr>
            <a:r>
              <a:rPr lang="en-US" altLang="de-D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sinking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4191000" y="4578896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8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produced in a supernova?</a:t>
            </a:r>
            <a:endParaRPr lang="en-US" dirty="0"/>
          </a:p>
        </p:txBody>
      </p:sp>
      <p:pic>
        <p:nvPicPr>
          <p:cNvPr id="4" name="Picture 5" descr="C:\Documents and Settings\austin\Desktop\weaver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"/>
          <a:stretch>
            <a:fillRect/>
          </a:stretch>
        </p:blipFill>
        <p:spPr bwMode="auto">
          <a:xfrm>
            <a:off x="4191000" y="692696"/>
            <a:ext cx="4724400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756000"/>
            <a:ext cx="3886200" cy="307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857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800" dirty="0" smtClean="0">
                <a:solidFill>
                  <a:schemeClr val="accent2"/>
                </a:solidFill>
              </a:rPr>
              <a:t>     </a:t>
            </a:r>
            <a:r>
              <a:rPr lang="en-US" altLang="de-DE" sz="1800" dirty="0" smtClean="0">
                <a:solidFill>
                  <a:srgbClr val="FF0000"/>
                </a:solidFill>
              </a:rPr>
              <a:t>Model</a:t>
            </a:r>
            <a:endParaRPr lang="en-US" altLang="de-DE" sz="1800" dirty="0">
              <a:solidFill>
                <a:srgbClr val="FF0000"/>
              </a:solidFill>
            </a:endParaRP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Evolve the Pre-SN star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Put in a piston that gives the right energy to the ejecta (Don’t know how explosion really works).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Calculate what is ejected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Calculate explosive processes as hot shock passes.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Example:  </a:t>
            </a:r>
            <a:r>
              <a:rPr lang="en-US" altLang="de-DE" sz="1600" b="0" dirty="0"/>
              <a:t>Wallace and Weaver, Phys. Rep. </a:t>
            </a:r>
            <a:r>
              <a:rPr lang="en-US" altLang="de-DE" sz="1600" dirty="0"/>
              <a:t>227</a:t>
            </a:r>
            <a:r>
              <a:rPr lang="en-US" altLang="de-DE" sz="1600" b="0" dirty="0"/>
              <a:t>,65(93)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16016" y="4532869"/>
            <a:ext cx="4199384" cy="1560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857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800" dirty="0" smtClean="0">
                <a:solidFill>
                  <a:srgbClr val="FF0000"/>
                </a:solidFill>
              </a:rPr>
              <a:t>     Find</a:t>
            </a:r>
            <a:endParaRPr lang="en-US" altLang="de-DE" sz="1800" b="0" dirty="0">
              <a:solidFill>
                <a:srgbClr val="FF0000"/>
              </a:solidFill>
            </a:endParaRP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Elements, mass 20-50, generally reproduced at same ratio to solar.  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altLang="de-DE" sz="1800" b="0" dirty="0"/>
              <a:t>Modifications by explosive processes are small </a:t>
            </a:r>
          </a:p>
        </p:txBody>
      </p:sp>
    </p:spTree>
    <p:extLst>
      <p:ext uri="{BB962C8B-B14F-4D97-AF65-F5344CB8AC3E}">
        <p14:creationId xmlns:p14="http://schemas.microsoft.com/office/powerpoint/2010/main" val="42835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F:\ARNY\1102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6133" r="7622" b="13863"/>
          <a:stretch>
            <a:fillRect/>
          </a:stretch>
        </p:blipFill>
        <p:spPr bwMode="auto">
          <a:xfrm>
            <a:off x="647725" y="576000"/>
            <a:ext cx="7848549" cy="59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Sun: a few numbers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437167" y="1260000"/>
            <a:ext cx="626966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= 1.99·10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density = 1.4 g/cm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= 3.84·10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temperature = 5777 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temperature = 15·10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gravitational acceleration g = 274 m/s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= 4.55·10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= 6.96·10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= 1 AU = 1.496 (±0.025)·10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arc sec =722±12 km on solar surface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period = 27 days at equator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distances - parallax</a:t>
            </a:r>
            <a:endParaRPr lang="en-US" dirty="0"/>
          </a:p>
        </p:txBody>
      </p:sp>
      <p:pic>
        <p:nvPicPr>
          <p:cNvPr id="5" name="Picture 3" descr="Parallaxe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712"/>
            <a:ext cx="39592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539750" y="1197521"/>
          <a:ext cx="30575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6" imgW="1218960" imgH="253800" progId="Equation.3">
                  <p:embed/>
                </p:oleObj>
              </mc:Choice>
              <mc:Fallback>
                <p:oleObj name="Equation" r:id="rId6" imgW="1218960" imgH="2538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7521"/>
                        <a:ext cx="30575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3550" y="692696"/>
            <a:ext cx="16294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Trigonometry</a:t>
            </a:r>
            <a:r>
              <a:rPr lang="en-US" altLang="de-DE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altLang="de-DE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288" y="1989683"/>
            <a:ext cx="4514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de-DE" sz="1800" dirty="0"/>
              <a:t>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to stars no more than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100pc distance</a:t>
            </a:r>
            <a:endParaRPr lang="en-US" alt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/>
          </p:nvPr>
        </p:nvGraphicFramePr>
        <p:xfrm>
          <a:off x="3995738" y="4221088"/>
          <a:ext cx="2857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8" imgW="2857320" imgH="419040" progId="Equation.3">
                  <p:embed/>
                </p:oleObj>
              </mc:Choice>
              <mc:Fallback>
                <p:oleObj name="Equation" r:id="rId8" imgW="2857320" imgH="41904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21088"/>
                        <a:ext cx="2857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/>
          </p:nvPr>
        </p:nvGraphicFramePr>
        <p:xfrm>
          <a:off x="3995738" y="5084688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10" imgW="2590560" imgH="419040" progId="Equation.3">
                  <p:embed/>
                </p:oleObj>
              </mc:Choice>
              <mc:Fallback>
                <p:oleObj name="Equation" r:id="rId10" imgW="2590560" imgH="419040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084688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4019550" y="4652888"/>
          <a:ext cx="350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2" imgW="3504960" imgH="457200" progId="Equation.3">
                  <p:embed/>
                </p:oleObj>
              </mc:Choice>
              <mc:Fallback>
                <p:oleObj name="Equation" r:id="rId12" imgW="3504960" imgH="457200" progId="Equation.3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4652888"/>
                        <a:ext cx="350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3550" y="5733256"/>
            <a:ext cx="7730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1parsec (</a:t>
            </a:r>
            <a:r>
              <a:rPr lang="en-US" altLang="de-D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of length, measures the distance of a star with a parallax of 1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endParaRPr lang="de-DE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580063" y="2636937"/>
            <a:ext cx="431800" cy="288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2100000">
            <a:off x="5419725" y="2763937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FF0000"/>
                </a:solidFill>
              </a:rPr>
              <a:t>1AE</a:t>
            </a:r>
            <a:endParaRPr lang="de-DE" altLang="de-DE" sz="140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 rot="2100000">
            <a:off x="5472000" y="2808000"/>
            <a:ext cx="34945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1AU</a:t>
            </a:r>
          </a:p>
        </p:txBody>
      </p:sp>
      <p:pic>
        <p:nvPicPr>
          <p:cNvPr id="13" name="parallax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0000" y="2492896"/>
            <a:ext cx="3048000" cy="3048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8000" y="6192000"/>
            <a:ext cx="3598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Earth – Sun distance = 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astronomical unit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46639" y="6207850"/>
            <a:ext cx="1244499" cy="28814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149 597 870 km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Cepheid – intrinsic stellar pulsation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23850" y="908720"/>
            <a:ext cx="8496300" cy="51577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2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Cepheids</a:t>
            </a:r>
            <a:r>
              <a:rPr lang="en-GB" altLang="de-DE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are stars, that undergo pulsations</a:t>
            </a:r>
            <a:r>
              <a:rPr lang="en-US" altLang="de-DE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(imbalance between ionization and 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ravitation)</a:t>
            </a:r>
          </a:p>
          <a:p>
            <a:endParaRPr lang="en-US" alt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1600" dirty="0" smtClean="0">
                <a:latin typeface="Times New Roman" panose="02020603050405020304" pitchFamily="18" charset="0"/>
              </a:rPr>
              <a:t>1912: H. Leavitt, </a:t>
            </a:r>
            <a:r>
              <a:rPr lang="en-GB" altLang="de-DE" sz="1600" dirty="0" err="1" smtClean="0">
                <a:latin typeface="Times New Roman" panose="02020603050405020304" pitchFamily="18" charset="0"/>
              </a:rPr>
              <a:t>H.Shapley</a:t>
            </a:r>
            <a:r>
              <a:rPr lang="en-GB" altLang="de-DE" sz="1600" dirty="0" smtClean="0">
                <a:latin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de-DE" sz="1600" dirty="0" smtClean="0">
                <a:latin typeface="Times New Roman" panose="02020603050405020304" pitchFamily="18" charset="0"/>
              </a:rPr>
              <a:t> </a:t>
            </a:r>
            <a:r>
              <a:rPr lang="en-GB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There is a  linear relationship between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and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pulsation period.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method allows distance measurements up to 50 </a:t>
            </a:r>
            <a:r>
              <a:rPr lang="en-US" alt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de-DE" sz="1600" dirty="0" smtClean="0">
              <a:latin typeface="Times New Roman" panose="02020603050405020304" pitchFamily="18" charset="0"/>
            </a:endParaRPr>
          </a:p>
          <a:p>
            <a:endParaRPr lang="en-GB" altLang="de-DE" sz="1600" dirty="0" smtClean="0">
              <a:latin typeface="Times New Roman" panose="02020603050405020304" pitchFamily="18" charset="0"/>
            </a:endParaRPr>
          </a:p>
          <a:p>
            <a:endParaRPr lang="en-GB" altLang="de-DE" sz="1600" dirty="0" smtClean="0">
              <a:latin typeface="Times New Roman" panose="02020603050405020304" pitchFamily="18" charset="0"/>
            </a:endParaRPr>
          </a:p>
          <a:p>
            <a:endParaRPr lang="en-GB" altLang="de-DE" sz="1600" dirty="0" smtClean="0">
              <a:latin typeface="Times New Roman" panose="02020603050405020304" pitchFamily="18" charset="0"/>
            </a:endParaRPr>
          </a:p>
          <a:p>
            <a:r>
              <a:rPr lang="en-GB" altLang="de-DE" sz="1600" dirty="0" smtClean="0">
                <a:latin typeface="Times New Roman" panose="02020603050405020304" pitchFamily="18" charset="0"/>
              </a:rPr>
              <a:t>If one measures the pulsation period of a Cepheid,</a:t>
            </a:r>
          </a:p>
          <a:p>
            <a:r>
              <a:rPr lang="en-GB" altLang="de-DE" sz="1600" dirty="0" smtClean="0">
                <a:latin typeface="Times New Roman" panose="02020603050405020304" pitchFamily="18" charset="0"/>
              </a:rPr>
              <a:t>one knows its true luminosity.</a:t>
            </a:r>
          </a:p>
          <a:p>
            <a:r>
              <a:rPr lang="en-GB" altLang="de-DE" sz="1600" dirty="0" smtClean="0">
                <a:latin typeface="Times New Roman" panose="02020603050405020304" pitchFamily="18" charset="0"/>
              </a:rPr>
              <a:t>One compares this with the observed brightness </a:t>
            </a:r>
          </a:p>
          <a:p>
            <a:r>
              <a:rPr lang="en-GB" altLang="de-DE" sz="1600" dirty="0" smtClean="0">
                <a:latin typeface="Times New Roman" panose="02020603050405020304" pitchFamily="18" charset="0"/>
              </a:rPr>
              <a:t>on Earth and obtains the cosmic distance to the star. </a:t>
            </a:r>
          </a:p>
        </p:txBody>
      </p:sp>
      <p:pic>
        <p:nvPicPr>
          <p:cNvPr id="23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720"/>
            <a:ext cx="2551112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bstandsgeset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1470"/>
            <a:ext cx="3616325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9"/>
          <p:cNvGraphicFramePr>
            <a:graphicFrameLocks noChangeAspect="1"/>
          </p:cNvGraphicFramePr>
          <p:nvPr>
            <p:extLst/>
          </p:nvPr>
        </p:nvGraphicFramePr>
        <p:xfrm>
          <a:off x="2411413" y="5229895"/>
          <a:ext cx="10826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863280" imgH="393480" progId="Equation.3">
                  <p:embed/>
                </p:oleObj>
              </mc:Choice>
              <mc:Fallback>
                <p:oleObj name="Equation" r:id="rId5" imgW="863280" imgH="393480" progId="Equation.3">
                  <p:embed/>
                  <p:pic>
                    <p:nvPicPr>
                      <p:cNvPr id="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229895"/>
                        <a:ext cx="10826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8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Cepheids</a:t>
            </a:r>
            <a:r>
              <a:rPr lang="en-US" dirty="0" smtClean="0"/>
              <a:t> – intrinsic stellar pulsation</a:t>
            </a:r>
            <a:endParaRPr lang="en-US" dirty="0"/>
          </a:p>
        </p:txBody>
      </p:sp>
      <p:sp>
        <p:nvSpPr>
          <p:cNvPr id="7" name="AutoShape 2" descr="The image “http://www.astro.livjm.ac.uk/courses/phys134/pic/dist/cepheid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19600" y="30603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3" descr="The image “http://www.astro.livjm.ac.uk/courses/phys134/pic/dist/cepheid.jpg” cannot be displayed, because it contains error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0728"/>
            <a:ext cx="4286250" cy="522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he image “http://www.astro.livjm.ac.uk/courses/one/NOTES/Garry%20Pilkington/star1.gif” cannot be displayed, because it contains errors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52166"/>
            <a:ext cx="12192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99075" y="3498503"/>
            <a:ext cx="26196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en-US" altLang="de-DE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de-DE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but hot </a:t>
            </a:r>
            <a:r>
              <a:rPr lang="en-GB" altLang="de-DE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</a:t>
            </a:r>
            <a:endParaRPr lang="en-GB" altLang="de-DE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but cool</a:t>
            </a:r>
            <a:r>
              <a:rPr lang="en-US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endParaRPr lang="en-GB" alt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ephei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0963" y="686162"/>
            <a:ext cx="3352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Cepheids</a:t>
            </a:r>
            <a:r>
              <a:rPr lang="en-US" dirty="0" smtClean="0"/>
              <a:t> – intrinsic stellar pulsation</a:t>
            </a:r>
            <a:endParaRPr lang="en-US" dirty="0"/>
          </a:p>
        </p:txBody>
      </p:sp>
      <p:sp>
        <p:nvSpPr>
          <p:cNvPr id="7" name="AutoShape 2" descr="The image “http://www.astro.livjm.ac.uk/courses/phys134/pic/dist/cepheid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19600" y="30603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05"/>
            <a:ext cx="6426925" cy="6025243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H="1">
            <a:off x="2267744" y="3212753"/>
            <a:ext cx="792088" cy="648295"/>
          </a:xfrm>
          <a:prstGeom prst="straightConnector1">
            <a:avLst/>
          </a:prstGeom>
          <a:ln w="444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899592" y="1628800"/>
            <a:ext cx="2160240" cy="1583953"/>
          </a:xfrm>
          <a:prstGeom prst="straightConnector1">
            <a:avLst/>
          </a:prstGeom>
          <a:ln w="444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59832" y="3212753"/>
            <a:ext cx="2664296" cy="2088455"/>
          </a:xfrm>
          <a:prstGeom prst="straightConnector1">
            <a:avLst/>
          </a:prstGeom>
          <a:ln w="444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555776" y="4149080"/>
            <a:ext cx="84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2220000">
            <a:off x="4411940" y="490071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L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rot="2220000">
            <a:off x="453796" y="1706589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57184" y="900660"/>
            <a:ext cx="1493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c · 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70" y="1217086"/>
            <a:ext cx="2204357" cy="2189661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048672" y="340674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702470" y="72000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Gpc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60000" y="3960000"/>
            <a:ext cx="242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astronomical unit (AU) =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1.496 · 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60000" y="4572000"/>
            <a:ext cx="2278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light year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9.461 · 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63.240 AU = 0.3066 pc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688181" y="5472000"/>
            <a:ext cx="2369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Parsec (pc) =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3.086 · 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=2.06 ·105 AU = 3.262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3805</Words>
  <Application>Microsoft Office PowerPoint</Application>
  <PresentationFormat>Bildschirmpräsentation (4:3)</PresentationFormat>
  <Paragraphs>484</Paragraphs>
  <Slides>57</Slides>
  <Notes>1</Notes>
  <HiddenSlides>8</HiddenSlides>
  <MMClips>3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57</vt:i4>
      </vt:variant>
    </vt:vector>
  </HeadingPairs>
  <TitlesOfParts>
    <vt:vector size="71" baseType="lpstr">
      <vt:lpstr>MS PGothic</vt:lpstr>
      <vt:lpstr>MS PGothic</vt:lpstr>
      <vt:lpstr>Arial</vt:lpstr>
      <vt:lpstr>Arial Black</vt:lpstr>
      <vt:lpstr>Calibri</vt:lpstr>
      <vt:lpstr>Cambria Math</vt:lpstr>
      <vt:lpstr>Symbol</vt:lpstr>
      <vt:lpstr>Tekton</vt:lpstr>
      <vt:lpstr>Times New Roman</vt:lpstr>
      <vt:lpstr>Wingdings</vt:lpstr>
      <vt:lpstr>2_Larissa</vt:lpstr>
      <vt:lpstr>Equation</vt:lpstr>
      <vt:lpstr>Graph</vt:lpstr>
      <vt:lpstr>Formel</vt:lpstr>
      <vt:lpstr>Outline: The Sun</vt:lpstr>
      <vt:lpstr>Nuclear Astrophysics</vt:lpstr>
      <vt:lpstr>Basic properties of stars</vt:lpstr>
      <vt:lpstr>The distance to the stars</vt:lpstr>
      <vt:lpstr>Determination of distances - parallax</vt:lpstr>
      <vt:lpstr>Determination of distances - parallax</vt:lpstr>
      <vt:lpstr>Cepheid – intrinsic stellar pulsation</vt:lpstr>
      <vt:lpstr>Cepheids – intrinsic stellar pulsation</vt:lpstr>
      <vt:lpstr>Cepheids – intrinsic stellar pulsation</vt:lpstr>
      <vt:lpstr>cosmic distance ladder</vt:lpstr>
      <vt:lpstr>50 000 light years (Milky Way)</vt:lpstr>
      <vt:lpstr>Milky Way Galaxy</vt:lpstr>
      <vt:lpstr>The universe within 5000 Ly – the Orion arm</vt:lpstr>
      <vt:lpstr>The universe within 5000 Ly – the Orion arm</vt:lpstr>
      <vt:lpstr>From the Sun we have learned:</vt:lpstr>
      <vt:lpstr>Stellar brightness</vt:lpstr>
      <vt:lpstr>Stars show spectra very close to black-body radiation</vt:lpstr>
      <vt:lpstr>Luminosity and apparent magnitude</vt:lpstr>
      <vt:lpstr>Apparent Brightness and Inverse Square Law</vt:lpstr>
      <vt:lpstr>Stellar magnitudes</vt:lpstr>
      <vt:lpstr>Luminosity and apparent magnitude</vt:lpstr>
      <vt:lpstr>Luminosity and apparent magnitude</vt:lpstr>
      <vt:lpstr>Hertzsprung-Russell (HR) diagram of all stars at a range of 300 light years</vt:lpstr>
      <vt:lpstr>Hertzsprung-Russell (HR) diagram</vt:lpstr>
      <vt:lpstr>Hertzsprung-Russell (HR) diagram</vt:lpstr>
      <vt:lpstr>Age of GC from ´kink´ at main sequence</vt:lpstr>
      <vt:lpstr>How does mass effect how long a star will live</vt:lpstr>
      <vt:lpstr>PowerPoint-Präsentation</vt:lpstr>
      <vt:lpstr>Lower limit of the age of our galaxy ~ 11 Ga</vt:lpstr>
      <vt:lpstr>Life cycle of the Sun low-mass stars</vt:lpstr>
      <vt:lpstr>Stellar evolution</vt:lpstr>
      <vt:lpstr>Solar irradiation</vt:lpstr>
      <vt:lpstr>Solar irradiation</vt:lpstr>
      <vt:lpstr>Wien´s displacement law</vt:lpstr>
      <vt:lpstr>Nature of stellar evolution</vt:lpstr>
      <vt:lpstr>Helioseismology</vt:lpstr>
      <vt:lpstr>The Sun</vt:lpstr>
      <vt:lpstr>Principle of stellar structure and evolution</vt:lpstr>
      <vt:lpstr>Fusion reaction in a gas</vt:lpstr>
      <vt:lpstr>PowerPoint-Präsentation</vt:lpstr>
      <vt:lpstr>We have forgotten two crucial effects</vt:lpstr>
      <vt:lpstr>Gamow peak</vt:lpstr>
      <vt:lpstr>How the sun evolves</vt:lpstr>
      <vt:lpstr>What‘s next for the sun?</vt:lpstr>
      <vt:lpstr>Stellar evolution</vt:lpstr>
      <vt:lpstr>Hydrogen burning in massive stars</vt:lpstr>
      <vt:lpstr>Hydrogen burning in massive stars</vt:lpstr>
      <vt:lpstr>Heavy-mass stars – the stellar onion</vt:lpstr>
      <vt:lpstr>Fusion of more massive nuclei</vt:lpstr>
      <vt:lpstr>Evolutionary stages of a 25 Msun star Weaver et al, 80</vt:lpstr>
      <vt:lpstr>Supernovae core collapse</vt:lpstr>
      <vt:lpstr>What next?</vt:lpstr>
      <vt:lpstr>The question – how do we get from her to an explosion?</vt:lpstr>
      <vt:lpstr>Non-spherical calculations</vt:lpstr>
      <vt:lpstr>What is produced in a supernova?</vt:lpstr>
      <vt:lpstr>PowerPoint-Präsentation</vt:lpstr>
      <vt:lpstr>The Sun: a few numbers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604</cp:revision>
  <dcterms:created xsi:type="dcterms:W3CDTF">2016-04-06T12:04:03Z</dcterms:created>
  <dcterms:modified xsi:type="dcterms:W3CDTF">2023-03-29T11:07:31Z</dcterms:modified>
</cp:coreProperties>
</file>