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7"/>
  </p:notesMasterIdLst>
  <p:sldIdLst>
    <p:sldId id="272" r:id="rId3"/>
    <p:sldId id="348" r:id="rId4"/>
    <p:sldId id="396" r:id="rId5"/>
    <p:sldId id="397" r:id="rId6"/>
    <p:sldId id="405" r:id="rId7"/>
    <p:sldId id="352" r:id="rId8"/>
    <p:sldId id="353" r:id="rId9"/>
    <p:sldId id="356" r:id="rId10"/>
    <p:sldId id="382" r:id="rId11"/>
    <p:sldId id="381" r:id="rId12"/>
    <p:sldId id="358" r:id="rId13"/>
    <p:sldId id="359" r:id="rId14"/>
    <p:sldId id="361" r:id="rId15"/>
    <p:sldId id="362" r:id="rId16"/>
    <p:sldId id="360" r:id="rId17"/>
    <p:sldId id="401" r:id="rId18"/>
    <p:sldId id="402" r:id="rId19"/>
    <p:sldId id="403" r:id="rId20"/>
    <p:sldId id="363" r:id="rId21"/>
    <p:sldId id="364" r:id="rId22"/>
    <p:sldId id="365" r:id="rId23"/>
    <p:sldId id="394" r:id="rId24"/>
    <p:sldId id="366" r:id="rId25"/>
    <p:sldId id="367" r:id="rId26"/>
    <p:sldId id="374" r:id="rId27"/>
    <p:sldId id="375" r:id="rId28"/>
    <p:sldId id="376" r:id="rId29"/>
    <p:sldId id="377" r:id="rId30"/>
    <p:sldId id="378" r:id="rId31"/>
    <p:sldId id="383" r:id="rId32"/>
    <p:sldId id="384" r:id="rId33"/>
    <p:sldId id="385" r:id="rId34"/>
    <p:sldId id="386" r:id="rId35"/>
    <p:sldId id="387" r:id="rId36"/>
    <p:sldId id="388" r:id="rId37"/>
    <p:sldId id="379" r:id="rId38"/>
    <p:sldId id="380" r:id="rId39"/>
    <p:sldId id="389" r:id="rId40"/>
    <p:sldId id="390" r:id="rId41"/>
    <p:sldId id="392" r:id="rId42"/>
    <p:sldId id="404" r:id="rId43"/>
    <p:sldId id="391" r:id="rId44"/>
    <p:sldId id="395" r:id="rId45"/>
    <p:sldId id="393" r:id="rId4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CC6600"/>
    <a:srgbClr val="CC3300"/>
    <a:srgbClr val="0066FF"/>
    <a:srgbClr val="FFCC00"/>
    <a:srgbClr val="6699FF"/>
    <a:srgbClr val="00CC00"/>
    <a:srgbClr val="B2B2B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3613" autoAdjust="0"/>
  </p:normalViewPr>
  <p:slideViewPr>
    <p:cSldViewPr>
      <p:cViewPr varScale="1">
        <p:scale>
          <a:sx n="68" d="100"/>
          <a:sy n="68" d="100"/>
        </p:scale>
        <p:origin x="144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97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13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444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98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889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104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510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744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617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84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744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85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767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785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827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0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070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35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627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022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916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90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57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317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83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58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72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620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91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7809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7353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74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3890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44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0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5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760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163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2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26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62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70B69-6F1F-48C5-867E-1A7C051D85A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9568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410E0-FBA9-4BC6-9CF2-C0A0C7DA468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87777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F4D3C-4261-4BF8-92EB-C0E8A47F54C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34282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C2ECD-F05F-473C-A9F4-5DCB50D2451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2528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E0E67-90EB-4E74-BE22-E4286D0F5EA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371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F504F-FF5E-4165-8FF4-1D049A7366F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480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B2206-B848-4304-A139-C3AEA150CDA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33572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9CF96-65BD-44DE-82B5-1583FB6F6FE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863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8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81F72-DD20-416A-9CE8-3B02203D7AD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1132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FE96D-06B0-437D-A208-18443E21F38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40869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428EF-168E-4C38-9A4F-3B31B8724E0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5888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64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8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49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2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5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- 2025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Bild 9" descr="FAIR@GSI logo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00" y="6588000"/>
            <a:ext cx="894905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6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2855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285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endParaRPr lang="de-DE" altLang="de-DE"/>
          </a:p>
        </p:txBody>
      </p:sp>
      <p:sp>
        <p:nvSpPr>
          <p:cNvPr id="2855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de-DE" altLang="de-DE"/>
          </a:p>
        </p:txBody>
      </p:sp>
      <p:sp>
        <p:nvSpPr>
          <p:cNvPr id="2855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1E7AAC5-7174-43B6-ADC7-10AE1D029BA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653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jpe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gif"/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openxmlformats.org/officeDocument/2006/relationships/image" Target="../media/image48.gif"/><Relationship Id="rId5" Type="http://schemas.openxmlformats.org/officeDocument/2006/relationships/image" Target="../media/image42.gif"/><Relationship Id="rId10" Type="http://schemas.openxmlformats.org/officeDocument/2006/relationships/image" Target="../media/image47.gif"/><Relationship Id="rId4" Type="http://schemas.openxmlformats.org/officeDocument/2006/relationships/image" Target="../media/image41.gif"/><Relationship Id="rId9" Type="http://schemas.openxmlformats.org/officeDocument/2006/relationships/image" Target="../media/image46.gif"/><Relationship Id="rId14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gif"/><Relationship Id="rId3" Type="http://schemas.openxmlformats.org/officeDocument/2006/relationships/image" Target="../media/image52.jpg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openxmlformats.org/officeDocument/2006/relationships/image" Target="../media/image48.gif"/><Relationship Id="rId5" Type="http://schemas.openxmlformats.org/officeDocument/2006/relationships/image" Target="../media/image42.gif"/><Relationship Id="rId10" Type="http://schemas.openxmlformats.org/officeDocument/2006/relationships/image" Target="../media/image47.gif"/><Relationship Id="rId4" Type="http://schemas.openxmlformats.org/officeDocument/2006/relationships/image" Target="../media/image41.gif"/><Relationship Id="rId9" Type="http://schemas.openxmlformats.org/officeDocument/2006/relationships/image" Target="../media/image46.gif"/><Relationship Id="rId14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72.emf"/><Relationship Id="rId4" Type="http://schemas.openxmlformats.org/officeDocument/2006/relationships/image" Target="../media/image73.jpeg"/><Relationship Id="rId9" Type="http://schemas.openxmlformats.org/officeDocument/2006/relationships/oleObject" Target="../embeddings/oleObject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Evidence for Big Bang theory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-1"/>
            <a:ext cx="9824928" cy="6552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531889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42128" y="1980000"/>
            <a:ext cx="865974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Entstehung der chemischen Elemente</a:t>
            </a:r>
          </a:p>
          <a:p>
            <a:pPr algn="ctr"/>
            <a:r>
              <a:rPr lang="de-DE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Universum und im Labor</a:t>
            </a:r>
            <a:endParaRPr lang="de-D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Synthese innerhalb der Sonne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000" y="540001"/>
            <a:ext cx="2268000" cy="207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460000" y="2340000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chemeClr val="bg1"/>
                </a:solidFill>
                <a:latin typeface="Times New Roman" pitchFamily="18" charset="0"/>
              </a:rPr>
              <a:t>Sonne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35" y="3215550"/>
            <a:ext cx="1257300" cy="7000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720000"/>
            <a:ext cx="3348038" cy="31956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351867" y="3334761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Millionen</a:t>
            </a:r>
            <a:r>
              <a:rPr 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[eV]</a:t>
            </a:r>
            <a:endParaRPr lang="de-D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://stat21.privet.ru/lr/0c0ff6d4cb62a1903de0d75d07363ff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4860000"/>
            <a:ext cx="1944216" cy="137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5526000" y="5760000"/>
                <a:ext cx="32553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b="0" i="1" dirty="0" smtClean="0">
                    <a:solidFill>
                      <a:srgbClr val="0000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de-DE" sz="24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=</m:t>
                    </m:r>
                    <m:r>
                      <a:rPr lang="de-DE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𝐶</m:t>
                    </m:r>
                    <m:sSub>
                      <m:sSubPr>
                        <m:ctrlPr>
                          <a:rPr lang="de-DE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de-DE" sz="24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+</m:t>
                    </m:r>
                    <m:r>
                      <a:rPr lang="de-DE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4.1 </m:t>
                    </m:r>
                    <m:r>
                      <a:rPr lang="de-DE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de-DE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𝑒𝑉</m:t>
                    </m:r>
                    <m:r>
                      <a:rPr lang="de-DE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00" y="5760000"/>
                <a:ext cx="3255315" cy="461665"/>
              </a:xfrm>
              <a:prstGeom prst="rect">
                <a:avLst/>
              </a:prstGeom>
              <a:blipFill>
                <a:blip r:embed="rId7"/>
                <a:stretch>
                  <a:fillRect l="-2804" t="-13158" r="-93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083598"/>
              </p:ext>
            </p:extLst>
          </p:nvPr>
        </p:nvGraphicFramePr>
        <p:xfrm>
          <a:off x="2159000" y="1440000"/>
          <a:ext cx="48768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Photo Editor Photo" r:id="rId4" imgW="4877481" imgH="3505689" progId="MSPhotoEd.3">
                  <p:embed/>
                </p:oleObj>
              </mc:Choice>
              <mc:Fallback>
                <p:oleObj name="Photo Editor Photo" r:id="rId4" imgW="4877481" imgH="3505689" progId="MSPhotoEd.3">
                  <p:embed/>
                  <p:pic>
                    <p:nvPicPr>
                      <p:cNvPr id="28436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1440000"/>
                        <a:ext cx="48768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Synthese innerhalb der Sterne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000" y="540001"/>
            <a:ext cx="2268000" cy="207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460000" y="2340000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chemeClr val="bg1"/>
                </a:solidFill>
                <a:latin typeface="Times New Roman" pitchFamily="18" charset="0"/>
              </a:rPr>
              <a:t>Sonne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05244" y="5213271"/>
            <a:ext cx="571182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Häufigkeit der Elemente vor 4.6 Milliarden Jahren (Sonne):</a:t>
            </a:r>
          </a:p>
          <a:p>
            <a:r>
              <a:rPr lang="de-DE" sz="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Wasserstoff 71.6%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Helium 27.0%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schwere Elemente 1.4%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7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Elementproduktion auf der Sonne </a:t>
            </a:r>
            <a:r>
              <a:rPr lang="de-DE" sz="1800" dirty="0" smtClean="0">
                <a:solidFill>
                  <a:schemeClr val="tx1"/>
                </a:solidFill>
              </a:rPr>
              <a:t>Spektralanalyse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7" name="Picture 2" descr="pris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20000"/>
            <a:ext cx="65532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85800" y="1080000"/>
            <a:ext cx="2731838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dirty="0" err="1" smtClean="0">
                <a:cs typeface="Times New Roman" panose="02020603050405020304" pitchFamily="18" charset="0"/>
              </a:rPr>
              <a:t>Absorbtionsspektren</a:t>
            </a:r>
            <a:endParaRPr lang="de-DE" altLang="de-DE" dirty="0"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074866" y="1542218"/>
            <a:ext cx="2181226" cy="4108456"/>
            <a:chOff x="1307" y="1247"/>
            <a:chExt cx="1374" cy="2588"/>
          </a:xfrm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872" y="1545"/>
              <a:ext cx="192" cy="182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>
              <a:off x="1973" y="1247"/>
              <a:ext cx="162" cy="2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1307" y="3544"/>
              <a:ext cx="137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Wasserstoff Gas</a:t>
              </a:r>
              <a:endParaRPr lang="de-DE" altLang="de-DE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6264273" y="0"/>
            <a:ext cx="2881312" cy="6408738"/>
            <a:chOff x="3946" y="0"/>
            <a:chExt cx="1815" cy="4037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" y="454"/>
              <a:ext cx="368" cy="3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3946" y="0"/>
              <a:ext cx="1815" cy="523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Wasserstoff</a:t>
              </a:r>
            </a:p>
            <a:p>
              <a:r>
                <a:rPr lang="de-DE" altLang="de-DE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Absorbtionsspektrum</a:t>
              </a:r>
              <a:endParaRPr lang="de-DE" altLang="de-DE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5376" y="5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795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20E0-7DD2-40B3-B379-68A148EF4D81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2860034" name="Rectangle 2"/>
          <p:cNvSpPr>
            <a:spLocks noChangeArrowheads="1"/>
          </p:cNvSpPr>
          <p:nvPr/>
        </p:nvSpPr>
        <p:spPr bwMode="auto">
          <a:xfrm>
            <a:off x="0" y="0"/>
            <a:ext cx="9296400" cy="6858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860035" name="Text Box 3"/>
          <p:cNvSpPr txBox="1">
            <a:spLocks noChangeArrowheads="1"/>
          </p:cNvSpPr>
          <p:nvPr/>
        </p:nvSpPr>
        <p:spPr bwMode="auto">
          <a:xfrm>
            <a:off x="0" y="0"/>
            <a:ext cx="4110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Wasserstoff</a:t>
            </a:r>
            <a:r>
              <a:rPr lang="en-US" alt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Emissionsspektrum</a:t>
            </a:r>
            <a:endParaRPr lang="en-US" altLang="de-D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0036" name="Picture 4" descr="h2roehremit-spektru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9"/>
          <a:stretch>
            <a:fillRect/>
          </a:stretch>
        </p:blipFill>
        <p:spPr bwMode="auto">
          <a:xfrm>
            <a:off x="6400800" y="-4763"/>
            <a:ext cx="2438400" cy="68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0037" name="Group 5"/>
          <p:cNvGrpSpPr>
            <a:grpSpLocks/>
          </p:cNvGrpSpPr>
          <p:nvPr/>
        </p:nvGrpSpPr>
        <p:grpSpPr bwMode="auto">
          <a:xfrm>
            <a:off x="469900" y="1993900"/>
            <a:ext cx="6045200" cy="2492375"/>
            <a:chOff x="296" y="1256"/>
            <a:chExt cx="3808" cy="1570"/>
          </a:xfrm>
        </p:grpSpPr>
        <p:grpSp>
          <p:nvGrpSpPr>
            <p:cNvPr id="2860038" name="Group 6"/>
            <p:cNvGrpSpPr>
              <a:grpSpLocks/>
            </p:cNvGrpSpPr>
            <p:nvPr/>
          </p:nvGrpSpPr>
          <p:grpSpPr bwMode="auto">
            <a:xfrm>
              <a:off x="312" y="1256"/>
              <a:ext cx="3792" cy="1570"/>
              <a:chOff x="312" y="1256"/>
              <a:chExt cx="3792" cy="1570"/>
            </a:xfrm>
          </p:grpSpPr>
          <p:pic>
            <p:nvPicPr>
              <p:cNvPr id="2860039" name="Picture 7" descr="h2roehremit-spektrum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290" r="28181" b="47284"/>
              <a:stretch>
                <a:fillRect/>
              </a:stretch>
            </p:blipFill>
            <p:spPr bwMode="auto">
              <a:xfrm>
                <a:off x="312" y="1256"/>
                <a:ext cx="3792" cy="1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60040" name="Text Box 8"/>
              <p:cNvSpPr txBox="1">
                <a:spLocks noChangeArrowheads="1"/>
              </p:cNvSpPr>
              <p:nvPr/>
            </p:nvSpPr>
            <p:spPr bwMode="auto">
              <a:xfrm>
                <a:off x="492" y="2574"/>
                <a:ext cx="116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 sz="20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Wellenlänge</a:t>
                </a:r>
                <a:r>
                  <a:rPr lang="en-US" altLang="de-DE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</a:t>
                </a:r>
              </a:p>
            </p:txBody>
          </p:sp>
        </p:grpSp>
        <p:pic>
          <p:nvPicPr>
            <p:cNvPr id="2860041" name="Picture 9" descr="h2roehremit-spektrum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53" r="28181" b="41882"/>
            <a:stretch>
              <a:fillRect/>
            </a:stretch>
          </p:blipFill>
          <p:spPr bwMode="auto">
            <a:xfrm>
              <a:off x="296" y="2240"/>
              <a:ext cx="3792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801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6AC22-0992-4BAF-8B32-F2695AD2BB56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1058" name="Picture 2" descr="verschiedene-spekt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76200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1059" name="Group 3"/>
          <p:cNvGrpSpPr>
            <a:grpSpLocks/>
          </p:cNvGrpSpPr>
          <p:nvPr/>
        </p:nvGrpSpPr>
        <p:grpSpPr bwMode="auto">
          <a:xfrm>
            <a:off x="1143000" y="0"/>
            <a:ext cx="8001000" cy="1604963"/>
            <a:chOff x="720" y="720"/>
            <a:chExt cx="5040" cy="1011"/>
          </a:xfrm>
        </p:grpSpPr>
        <p:pic>
          <p:nvPicPr>
            <p:cNvPr id="2861060" name="Picture 4" descr="hydrogen_emis_spec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68"/>
            <a:stretch>
              <a:fillRect/>
            </a:stretch>
          </p:blipFill>
          <p:spPr bwMode="auto">
            <a:xfrm>
              <a:off x="1024" y="720"/>
              <a:ext cx="4736" cy="1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1061" name="Text Box 5"/>
            <p:cNvSpPr txBox="1">
              <a:spLocks noChangeArrowheads="1"/>
            </p:cNvSpPr>
            <p:nvPr/>
          </p:nvSpPr>
          <p:spPr bwMode="auto">
            <a:xfrm>
              <a:off x="720" y="864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2861062" name="Text Box 6"/>
          <p:cNvSpPr txBox="1">
            <a:spLocks noChangeArrowheads="1"/>
          </p:cNvSpPr>
          <p:nvPr/>
        </p:nvSpPr>
        <p:spPr bwMode="auto">
          <a:xfrm>
            <a:off x="838200" y="2133600"/>
            <a:ext cx="8305800" cy="1225550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Spektralanalyse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Kirchhoff und Bunsen: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Jedes Element hat charakteristische Emissionsbanden  </a:t>
            </a:r>
            <a:endParaRPr kumimoji="0" lang="de-DE" altLang="de-DE" sz="2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1063" name="Picture 7" descr="MaxPlan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65625"/>
            <a:ext cx="147955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1064" name="Text Box 8"/>
          <p:cNvSpPr txBox="1">
            <a:spLocks noChangeArrowheads="1"/>
          </p:cNvSpPr>
          <p:nvPr/>
        </p:nvSpPr>
        <p:spPr bwMode="auto">
          <a:xfrm>
            <a:off x="288925" y="6329363"/>
            <a:ext cx="969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Max Planck</a:t>
            </a:r>
          </a:p>
        </p:txBody>
      </p:sp>
    </p:spTree>
    <p:extLst>
      <p:ext uri="{BB962C8B-B14F-4D97-AF65-F5344CB8AC3E}">
        <p14:creationId xmlns:p14="http://schemas.microsoft.com/office/powerpoint/2010/main" val="201218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6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1062" grpId="0" animBg="1" autoUpdateAnimBg="0"/>
      <p:bldP spid="28610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584767"/>
              </p:ext>
            </p:extLst>
          </p:nvPr>
        </p:nvGraphicFramePr>
        <p:xfrm>
          <a:off x="2159000" y="1440000"/>
          <a:ext cx="48768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Photo Editor Photo" r:id="rId4" imgW="4877481" imgH="3505689" progId="MSPhotoEd.3">
                  <p:embed/>
                </p:oleObj>
              </mc:Choice>
              <mc:Fallback>
                <p:oleObj name="Photo Editor Photo" r:id="rId4" imgW="4877481" imgH="3505689" progId="MSPhotoEd.3">
                  <p:embed/>
                  <p:pic>
                    <p:nvPicPr>
                      <p:cNvPr id="28446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1440000"/>
                        <a:ext cx="48768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Entstehung der Elemente im Universum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000" y="540001"/>
            <a:ext cx="2268000" cy="207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8460000" y="2340000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chemeClr val="bg1"/>
                </a:solidFill>
                <a:latin typeface="Times New Roman" pitchFamily="18" charset="0"/>
              </a:rPr>
              <a:t>Sonne</a:t>
            </a:r>
          </a:p>
        </p:txBody>
      </p:sp>
      <p:pic>
        <p:nvPicPr>
          <p:cNvPr id="23" name="Picture 5" descr="QUELLE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2514600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484438" y="6237288"/>
            <a:ext cx="1019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>
                <a:latin typeface="Times New Roman" pitchFamily="18" charset="0"/>
              </a:rPr>
              <a:t>Eta Carinae</a:t>
            </a:r>
          </a:p>
        </p:txBody>
      </p:sp>
      <p:sp>
        <p:nvSpPr>
          <p:cNvPr id="25" name="Text Box 531"/>
          <p:cNvSpPr txBox="1">
            <a:spLocks noChangeArrowheads="1"/>
          </p:cNvSpPr>
          <p:nvPr/>
        </p:nvSpPr>
        <p:spPr bwMode="auto">
          <a:xfrm>
            <a:off x="4883150" y="2916000"/>
            <a:ext cx="257175" cy="219075"/>
          </a:xfrm>
          <a:prstGeom prst="rect">
            <a:avLst/>
          </a:prstGeom>
          <a:solidFill>
            <a:srgbClr val="FFCC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0">
            <a:spAutoFit/>
          </a:bodyPr>
          <a:lstStyle/>
          <a:p>
            <a:r>
              <a:rPr lang="de-DE" altLang="de-DE" sz="1200" b="1" dirty="0" err="1"/>
              <a:t>Rg</a:t>
            </a:r>
            <a:endParaRPr lang="de-DE" altLang="de-DE" sz="1200" b="1" dirty="0"/>
          </a:p>
        </p:txBody>
      </p:sp>
      <p:sp>
        <p:nvSpPr>
          <p:cNvPr id="26" name="Text Box 532"/>
          <p:cNvSpPr txBox="1">
            <a:spLocks noChangeArrowheads="1"/>
          </p:cNvSpPr>
          <p:nvPr/>
        </p:nvSpPr>
        <p:spPr bwMode="auto">
          <a:xfrm>
            <a:off x="4630738" y="2916000"/>
            <a:ext cx="247650" cy="219075"/>
          </a:xfrm>
          <a:prstGeom prst="rect">
            <a:avLst/>
          </a:prstGeom>
          <a:solidFill>
            <a:srgbClr val="FFCC99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0">
            <a:spAutoFit/>
          </a:bodyPr>
          <a:lstStyle/>
          <a:p>
            <a:r>
              <a:rPr lang="de-DE" altLang="de-DE" sz="1200" b="1" dirty="0" err="1"/>
              <a:t>Ds</a:t>
            </a:r>
            <a:endParaRPr lang="de-DE" altLang="de-DE" sz="12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039922" y="5220000"/>
            <a:ext cx="311495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Häufigkeit der Elemente heute:</a:t>
            </a:r>
          </a:p>
          <a:p>
            <a:r>
              <a:rPr lang="de-DE" sz="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Wasserstoff 73.0%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Helium 25.0%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schwere Elemente 2.0%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3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Atombau im Periodensystem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076"/>
            <a:ext cx="9144000" cy="45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Periodensystem </a:t>
            </a:r>
            <a:r>
              <a:rPr lang="de-DE" sz="1800" dirty="0" smtClean="0">
                <a:solidFill>
                  <a:schemeClr val="tx1"/>
                </a:solidFill>
              </a:rPr>
              <a:t>Ursprung der Elemente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242"/>
            <a:ext cx="9194434" cy="45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Periodensystem </a:t>
            </a:r>
            <a:r>
              <a:rPr lang="de-DE" sz="1800" dirty="0" smtClean="0">
                <a:solidFill>
                  <a:schemeClr val="tx1"/>
                </a:solidFill>
              </a:rPr>
              <a:t>chemische Eigenschaften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720000"/>
            <a:ext cx="8534839" cy="45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2339752" y="3744000"/>
            <a:ext cx="6480000" cy="432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4924800" y="3744000"/>
            <a:ext cx="432048" cy="43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5436000"/>
            <a:ext cx="1618612" cy="1080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64000" y="1584000"/>
            <a:ext cx="7956000" cy="3672000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19" y="1584000"/>
            <a:ext cx="2667000" cy="367045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579334" y="5436000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Dimitri Mendeleev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Fragen, die es zu beantworten gilt</a:t>
            </a:r>
            <a:endParaRPr lang="de-DE" sz="1800" dirty="0">
              <a:solidFill>
                <a:schemeClr val="tx1"/>
              </a:solidFill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61925" y="836712"/>
            <a:ext cx="6715125" cy="5346700"/>
            <a:chOff x="765" y="436"/>
            <a:chExt cx="4230" cy="3368"/>
          </a:xfrm>
        </p:grpSpPr>
        <p:pic>
          <p:nvPicPr>
            <p:cNvPr id="11" name="Picture 3" descr="solare-häufigke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" y="516"/>
              <a:ext cx="4230" cy="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202" y="799"/>
              <a:ext cx="272" cy="258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1474" y="799"/>
              <a:ext cx="816" cy="2586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2290" y="799"/>
              <a:ext cx="2516" cy="2584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1121" y="657"/>
              <a:ext cx="4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de-DE" sz="1200" b="1" dirty="0">
                  <a:solidFill>
                    <a:srgbClr val="FF0000"/>
                  </a:solidFill>
                  <a:latin typeface="Times New Roman" pitchFamily="18" charset="0"/>
                </a:rPr>
                <a:t>Urknall</a:t>
              </a: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1882" y="436"/>
              <a:ext cx="2223" cy="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de-DE" altLang="de-DE" dirty="0">
                  <a:latin typeface="Times New Roman" pitchFamily="18" charset="0"/>
                </a:rPr>
                <a:t>Solare Häufigkeit (Si</a:t>
              </a:r>
              <a:r>
                <a:rPr lang="de-DE" altLang="de-DE" baseline="30000" dirty="0">
                  <a:latin typeface="Times New Roman" pitchFamily="18" charset="0"/>
                </a:rPr>
                <a:t>28</a:t>
              </a:r>
              <a:r>
                <a:rPr lang="de-DE" altLang="de-DE" dirty="0">
                  <a:latin typeface="Times New Roman" pitchFamily="18" charset="0"/>
                </a:rPr>
                <a:t> = 10</a:t>
              </a:r>
              <a:r>
                <a:rPr lang="de-DE" altLang="de-DE" baseline="30000" dirty="0">
                  <a:latin typeface="Times New Roman" pitchFamily="18" charset="0"/>
                </a:rPr>
                <a:t>6</a:t>
              </a:r>
              <a:r>
                <a:rPr lang="de-DE" altLang="de-DE" dirty="0">
                  <a:latin typeface="Times New Roman" pitchFamily="18" charset="0"/>
                </a:rPr>
                <a:t>)</a:t>
              </a:r>
            </a:p>
            <a:p>
              <a:pPr eaLnBrk="1" hangingPunct="1"/>
              <a:endParaRPr lang="de-DE" altLang="de-DE" baseline="30000" dirty="0">
                <a:latin typeface="Times New Roman" pitchFamily="18" charset="0"/>
              </a:endParaRP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1487" y="657"/>
              <a:ext cx="77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de-DE" sz="1200" b="1" dirty="0">
                  <a:solidFill>
                    <a:srgbClr val="008000"/>
                  </a:solidFill>
                  <a:latin typeface="Times New Roman" pitchFamily="18" charset="0"/>
                </a:rPr>
                <a:t>Fusionsreaktion</a:t>
              </a: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3034" y="657"/>
              <a:ext cx="90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de-DE" sz="1200" b="1" dirty="0">
                  <a:solidFill>
                    <a:srgbClr val="0000FF"/>
                  </a:solidFill>
                  <a:latin typeface="Times New Roman" pitchFamily="18" charset="0"/>
                </a:rPr>
                <a:t>Neutronenreaktion</a:t>
              </a:r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1541" y="3566"/>
              <a:ext cx="288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de-DE" dirty="0">
                  <a:latin typeface="Times New Roman" pitchFamily="18" charset="0"/>
                </a:rPr>
                <a:t>Massenzahl (Anzahl der </a:t>
              </a:r>
              <a:r>
                <a:rPr lang="de-DE" altLang="de-DE" dirty="0">
                  <a:solidFill>
                    <a:srgbClr val="0000CC"/>
                  </a:solidFill>
                  <a:latin typeface="Times New Roman" pitchFamily="18" charset="0"/>
                </a:rPr>
                <a:t>Protonen + Neutronen</a:t>
              </a:r>
              <a:r>
                <a:rPr lang="de-DE" altLang="de-DE" dirty="0">
                  <a:latin typeface="Times New Roman" pitchFamily="18" charset="0"/>
                </a:rPr>
                <a:t>)</a:t>
              </a:r>
            </a:p>
          </p:txBody>
        </p:sp>
      </p:grp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628875"/>
            <a:ext cx="787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QUELL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28875"/>
            <a:ext cx="12525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6659563" y="1516162"/>
            <a:ext cx="232146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DE" altLang="de-DE" sz="1400" dirty="0"/>
              <a:t> </a:t>
            </a: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Warum ist Eisen so viel</a:t>
            </a:r>
          </a:p>
          <a:p>
            <a:pPr algn="l"/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häufiger als Gold?</a:t>
            </a:r>
          </a:p>
          <a:p>
            <a:pPr algn="l"/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•"/>
            </a:pP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Warum gibt es die schweren</a:t>
            </a:r>
          </a:p>
          <a:p>
            <a:pPr algn="l"/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Elemente überhaupt und </a:t>
            </a:r>
          </a:p>
          <a:p>
            <a:pPr algn="l"/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wie sind sie entstanden?</a:t>
            </a:r>
          </a:p>
          <a:p>
            <a:pPr algn="l"/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Tx/>
              <a:buChar char="•"/>
            </a:pPr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Wie können wir die</a:t>
            </a:r>
          </a:p>
          <a:p>
            <a:pPr algn="l"/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Zusammensetzung des</a:t>
            </a:r>
          </a:p>
          <a:p>
            <a:pPr algn="l"/>
            <a:r>
              <a:rPr lang="de-DE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Universums erklären?</a:t>
            </a:r>
          </a:p>
        </p:txBody>
      </p:sp>
    </p:spTree>
    <p:extLst>
      <p:ext uri="{BB962C8B-B14F-4D97-AF65-F5344CB8AC3E}">
        <p14:creationId xmlns:p14="http://schemas.microsoft.com/office/powerpoint/2010/main" val="6628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Struktur des Atoms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2" y="1044000"/>
            <a:ext cx="2857500" cy="3562350"/>
          </a:xfrm>
          <a:prstGeom prst="rect">
            <a:avLst/>
          </a:prstGeom>
        </p:spPr>
      </p:pic>
      <p:cxnSp>
        <p:nvCxnSpPr>
          <p:cNvPr id="21" name="Gerade Verbindung mit Pfeil 20"/>
          <p:cNvCxnSpPr/>
          <p:nvPr/>
        </p:nvCxnSpPr>
        <p:spPr>
          <a:xfrm>
            <a:off x="720000" y="5877272"/>
            <a:ext cx="2880000" cy="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496998" y="5940000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00000" y="1800000"/>
            <a:ext cx="14991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Atomhülle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Elektronen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400000" y="2880000"/>
            <a:ext cx="21082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Atomkern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Protonen, Neutronen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112000" y="4680000"/>
            <a:ext cx="37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Zahl von Elektronen bestimmt die chemischen Eigenschaften eines Atoms</a:t>
            </a:r>
          </a:p>
          <a:p>
            <a:endParaRPr lang="de-DE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neutralen Atomen ist die Zahl von Elektronen immer gleich der Zahl der Protonen im Kern</a:t>
            </a:r>
          </a:p>
        </p:txBody>
      </p:sp>
    </p:spTree>
    <p:extLst>
      <p:ext uri="{BB962C8B-B14F-4D97-AF65-F5344CB8AC3E}">
        <p14:creationId xmlns:p14="http://schemas.microsoft.com/office/powerpoint/2010/main" val="7387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Isotopentafel </a:t>
            </a:r>
            <a:r>
              <a:rPr lang="de-DE" sz="1800" dirty="0" smtClean="0">
                <a:solidFill>
                  <a:schemeClr val="tx1"/>
                </a:solidFill>
              </a:rPr>
              <a:t>physikalische Eigenschaften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3" y="576000"/>
            <a:ext cx="8157714" cy="5897143"/>
          </a:xfrm>
          <a:prstGeom prst="rect">
            <a:avLst/>
          </a:prstGeom>
        </p:spPr>
      </p:pic>
      <p:pic>
        <p:nvPicPr>
          <p:cNvPr id="19" name="Picture 5" descr="600px-EtaCarin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 b="7133"/>
          <a:stretch>
            <a:fillRect/>
          </a:stretch>
        </p:blipFill>
        <p:spPr bwMode="auto">
          <a:xfrm>
            <a:off x="6024333" y="4221088"/>
            <a:ext cx="3119667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720000"/>
            <a:ext cx="1028700" cy="1189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468700" y="6136984"/>
            <a:ext cx="22365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Anzahl der Neutronen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 rot="16200000">
            <a:off x="-100865" y="1724370"/>
            <a:ext cx="20954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Anzahl der Protonen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2468700" y="2492896"/>
            <a:ext cx="4983620" cy="2520280"/>
            <a:chOff x="2468700" y="2492896"/>
            <a:chExt cx="4983620" cy="2520280"/>
          </a:xfrm>
        </p:grpSpPr>
        <p:cxnSp>
          <p:nvCxnSpPr>
            <p:cNvPr id="34" name="Gerader Verbinder 33"/>
            <p:cNvCxnSpPr/>
            <p:nvPr/>
          </p:nvCxnSpPr>
          <p:spPr>
            <a:xfrm flipV="1">
              <a:off x="2468700" y="4221088"/>
              <a:ext cx="1527236" cy="79208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/>
            <p:nvPr/>
          </p:nvCxnSpPr>
          <p:spPr>
            <a:xfrm rot="-60000" flipV="1">
              <a:off x="3995936" y="3429000"/>
              <a:ext cx="1944216" cy="64807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rot="180000" flipV="1">
              <a:off x="5940152" y="2492896"/>
              <a:ext cx="1512168" cy="604384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/>
            <p:cNvCxnSpPr/>
            <p:nvPr/>
          </p:nvCxnSpPr>
          <p:spPr>
            <a:xfrm>
              <a:off x="3990428" y="4093989"/>
              <a:ext cx="0" cy="127099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/>
            <p:cNvCxnSpPr/>
            <p:nvPr/>
          </p:nvCxnSpPr>
          <p:spPr>
            <a:xfrm>
              <a:off x="5904000" y="3060000"/>
              <a:ext cx="0" cy="3600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feld 43"/>
          <p:cNvSpPr txBox="1"/>
          <p:nvPr/>
        </p:nvSpPr>
        <p:spPr>
          <a:xfrm>
            <a:off x="5040000" y="4464000"/>
            <a:ext cx="927296" cy="276999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r-Prozess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F</a:t>
            </a:r>
            <a:r>
              <a:rPr lang="de-DE" dirty="0" smtClean="0"/>
              <a:t>acility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A</a:t>
            </a:r>
            <a:r>
              <a:rPr lang="de-DE" dirty="0" smtClean="0"/>
              <a:t>ntiproton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I</a:t>
            </a:r>
            <a:r>
              <a:rPr lang="de-DE" dirty="0" smtClean="0"/>
              <a:t>on </a:t>
            </a:r>
            <a:r>
              <a:rPr lang="de-DE" dirty="0" smtClean="0">
                <a:solidFill>
                  <a:srgbClr val="FF0000"/>
                </a:solidFill>
              </a:rPr>
              <a:t>R</a:t>
            </a:r>
            <a:r>
              <a:rPr lang="de-DE" dirty="0" smtClean="0"/>
              <a:t>esearch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15" name="Picture 4" descr="GSI_FAIR_Gruendung_300dpi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554393"/>
            <a:ext cx="10814050" cy="602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6513" y="1893293"/>
            <a:ext cx="4419600" cy="2124000"/>
          </a:xfrm>
          <a:prstGeom prst="rect">
            <a:avLst/>
          </a:prstGeom>
          <a:gradFill rotWithShape="1">
            <a:gsLst>
              <a:gs pos="0">
                <a:srgbClr val="FFFF00">
                  <a:alpha val="20000"/>
                </a:srgbClr>
              </a:gs>
              <a:gs pos="100000">
                <a:srgbClr val="767600">
                  <a:alpha val="2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260000" y="4104000"/>
            <a:ext cx="153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GSI Einrichtung</a:t>
            </a:r>
          </a:p>
        </p:txBody>
      </p:sp>
      <p:pic>
        <p:nvPicPr>
          <p:cNvPr id="18" name="Picture 7" descr="German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76" y="607455"/>
            <a:ext cx="5826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Finla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76" y="607455"/>
            <a:ext cx="57943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Franc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76" y="607455"/>
            <a:ext cx="53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India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76" y="607455"/>
            <a:ext cx="57943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Poland"/>
          <p:cNvPicPr>
            <a:picLocks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76" y="607455"/>
            <a:ext cx="5826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Romania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76" y="607455"/>
            <a:ext cx="57943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Russia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64" y="607455"/>
            <a:ext cx="5873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Sweden"/>
          <p:cNvPicPr>
            <a:picLocks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51" y="607455"/>
            <a:ext cx="5826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Slovenia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64" y="607455"/>
            <a:ext cx="5794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UnitedKingdom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851" y="607455"/>
            <a:ext cx="5794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76" y="607455"/>
            <a:ext cx="576000" cy="4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00" y="554365"/>
            <a:ext cx="10689946" cy="60130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F</a:t>
            </a:r>
            <a:r>
              <a:rPr lang="de-DE" dirty="0" smtClean="0"/>
              <a:t>acility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A</a:t>
            </a:r>
            <a:r>
              <a:rPr lang="de-DE" dirty="0" smtClean="0"/>
              <a:t>ntiproton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I</a:t>
            </a:r>
            <a:r>
              <a:rPr lang="de-DE" dirty="0" smtClean="0"/>
              <a:t>on </a:t>
            </a:r>
            <a:r>
              <a:rPr lang="de-DE" dirty="0" smtClean="0">
                <a:solidFill>
                  <a:srgbClr val="FF0000"/>
                </a:solidFill>
              </a:rPr>
              <a:t>R</a:t>
            </a:r>
            <a:r>
              <a:rPr lang="de-DE" dirty="0" smtClean="0"/>
              <a:t>esearch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80000" y="1440000"/>
            <a:ext cx="3924000" cy="2124000"/>
          </a:xfrm>
          <a:prstGeom prst="rect">
            <a:avLst/>
          </a:prstGeom>
          <a:gradFill rotWithShape="1">
            <a:gsLst>
              <a:gs pos="0">
                <a:srgbClr val="FFFF00">
                  <a:alpha val="20000"/>
                </a:srgbClr>
              </a:gs>
              <a:gs pos="100000">
                <a:srgbClr val="767600">
                  <a:alpha val="2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440000" y="3600000"/>
            <a:ext cx="153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GSI Einrichtung</a:t>
            </a:r>
          </a:p>
        </p:txBody>
      </p:sp>
      <p:pic>
        <p:nvPicPr>
          <p:cNvPr id="18" name="Picture 7" descr="German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76" y="607455"/>
            <a:ext cx="5826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Finland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76" y="607455"/>
            <a:ext cx="57943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Franc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76" y="607455"/>
            <a:ext cx="53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India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76" y="607455"/>
            <a:ext cx="57943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Poland"/>
          <p:cNvPicPr>
            <a:picLocks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76" y="607455"/>
            <a:ext cx="5826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Romania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76" y="607455"/>
            <a:ext cx="57943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Russia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64" y="607455"/>
            <a:ext cx="5873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Sweden"/>
          <p:cNvPicPr>
            <a:picLocks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51" y="607455"/>
            <a:ext cx="5826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Slovenia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64" y="607455"/>
            <a:ext cx="5794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UnitedKingdom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851" y="607455"/>
            <a:ext cx="5794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76" y="607455"/>
            <a:ext cx="576000" cy="4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 experimentieren wir?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19" name="GSI_cave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76470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Teilchenbeschleuniger </a:t>
            </a:r>
            <a:r>
              <a:rPr lang="de-DE" sz="1800" dirty="0" smtClean="0">
                <a:solidFill>
                  <a:schemeClr val="tx1"/>
                </a:solidFill>
              </a:rPr>
              <a:t>Mikroskope des Mikrokosmos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1950"/>
            <a:ext cx="8670925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 rot="21600000">
            <a:off x="4349844" y="3648353"/>
            <a:ext cx="2304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Linear-Beschleuniger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760663" y="5297488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 b="1"/>
              <a:t>SIS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2376488" y="4394200"/>
            <a:ext cx="588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 b="1"/>
              <a:t>FRS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801813" y="352742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 b="1"/>
              <a:t>ESR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152400" y="1671638"/>
            <a:ext cx="2223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Experimentierhallen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7088188" y="1743075"/>
            <a:ext cx="1338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Ionenquelle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4349750" y="5113338"/>
            <a:ext cx="2181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Kreis-Beschleuniger</a:t>
            </a:r>
            <a:endParaRPr lang="de-DE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856288"/>
            <a:ext cx="164623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12"/>
          <p:cNvSpPr>
            <a:spLocks noChangeShapeType="1"/>
          </p:cNvSpPr>
          <p:nvPr/>
        </p:nvSpPr>
        <p:spPr bwMode="auto">
          <a:xfrm>
            <a:off x="5373688" y="2722563"/>
            <a:ext cx="301625" cy="893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6" name="Group 13"/>
          <p:cNvGrpSpPr>
            <a:grpSpLocks/>
          </p:cNvGrpSpPr>
          <p:nvPr/>
        </p:nvGrpSpPr>
        <p:grpSpPr bwMode="auto">
          <a:xfrm>
            <a:off x="7818438" y="4921250"/>
            <a:ext cx="520700" cy="787400"/>
            <a:chOff x="4925" y="3317"/>
            <a:chExt cx="328" cy="496"/>
          </a:xfrm>
        </p:grpSpPr>
        <p:sp>
          <p:nvSpPr>
            <p:cNvPr id="37" name="AutoShape 14"/>
            <p:cNvSpPr>
              <a:spLocks noChangeArrowheads="1"/>
            </p:cNvSpPr>
            <p:nvPr/>
          </p:nvSpPr>
          <p:spPr bwMode="auto">
            <a:xfrm rot="9120000">
              <a:off x="4925" y="3346"/>
              <a:ext cx="286" cy="467"/>
            </a:xfrm>
            <a:prstGeom prst="triangle">
              <a:avLst>
                <a:gd name="adj" fmla="val 160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 rot="19620000">
              <a:off x="4933" y="3317"/>
              <a:ext cx="3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de-DE" altLang="de-DE"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39" name="Line 16"/>
          <p:cNvSpPr>
            <a:spLocks noChangeShapeType="1"/>
          </p:cNvSpPr>
          <p:nvPr/>
        </p:nvSpPr>
        <p:spPr bwMode="auto">
          <a:xfrm flipV="1">
            <a:off x="6502400" y="1947863"/>
            <a:ext cx="57626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" name="Line 17"/>
          <p:cNvSpPr>
            <a:spLocks noChangeShapeType="1"/>
          </p:cNvSpPr>
          <p:nvPr/>
        </p:nvSpPr>
        <p:spPr bwMode="auto">
          <a:xfrm flipH="1">
            <a:off x="3695700" y="5308600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1574800" y="2047875"/>
            <a:ext cx="482600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 flipH="1">
            <a:off x="1038225" y="2032000"/>
            <a:ext cx="254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 rot="-1090612">
            <a:off x="4416425" y="2911475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sz="1600" b="1"/>
              <a:t>UNILAC</a:t>
            </a:r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4241800" y="3962400"/>
            <a:ext cx="2628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Lichtgeschwindigkeit</a:t>
            </a:r>
          </a:p>
          <a:p>
            <a:pPr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 </a:t>
            </a:r>
            <a:r>
              <a:rPr lang="de-DE" alt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5" name="Line 23"/>
          <p:cNvSpPr>
            <a:spLocks noChangeShapeType="1"/>
          </p:cNvSpPr>
          <p:nvPr/>
        </p:nvSpPr>
        <p:spPr bwMode="auto">
          <a:xfrm>
            <a:off x="1854200" y="2044700"/>
            <a:ext cx="2006600" cy="127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4267200" y="5422900"/>
            <a:ext cx="273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 Lichtgeschwindigkeit</a:t>
            </a:r>
          </a:p>
          <a:p>
            <a:pPr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de-DE" alt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AGeV</a:t>
            </a:r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35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Beschleunigungsanlage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1950"/>
            <a:ext cx="8670925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 rot="21600000">
            <a:off x="4349844" y="3648353"/>
            <a:ext cx="2304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Linear-Beschleuniger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760663" y="5297488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 b="1"/>
              <a:t>SIS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376488" y="4394200"/>
            <a:ext cx="588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 b="1"/>
              <a:t>FRS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801813" y="352742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 b="1"/>
              <a:t>ESR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152400" y="1671638"/>
            <a:ext cx="2223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Experimentierhallen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7088188" y="1743075"/>
            <a:ext cx="1338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Ionenquelle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4349750" y="5113338"/>
            <a:ext cx="2181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Kreis-Beschleuniger</a:t>
            </a:r>
            <a:endParaRPr lang="de-DE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856288"/>
            <a:ext cx="164623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5373688" y="2722563"/>
            <a:ext cx="301625" cy="893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3" name="Group 13"/>
          <p:cNvGrpSpPr>
            <a:grpSpLocks/>
          </p:cNvGrpSpPr>
          <p:nvPr/>
        </p:nvGrpSpPr>
        <p:grpSpPr bwMode="auto">
          <a:xfrm>
            <a:off x="7818438" y="4921250"/>
            <a:ext cx="520700" cy="787400"/>
            <a:chOff x="4925" y="3317"/>
            <a:chExt cx="328" cy="496"/>
          </a:xfrm>
        </p:grpSpPr>
        <p:sp>
          <p:nvSpPr>
            <p:cNvPr id="34" name="AutoShape 14"/>
            <p:cNvSpPr>
              <a:spLocks noChangeArrowheads="1"/>
            </p:cNvSpPr>
            <p:nvPr/>
          </p:nvSpPr>
          <p:spPr bwMode="auto">
            <a:xfrm rot="9120000">
              <a:off x="4925" y="3346"/>
              <a:ext cx="286" cy="467"/>
            </a:xfrm>
            <a:prstGeom prst="triangle">
              <a:avLst>
                <a:gd name="adj" fmla="val 160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 rot="19620000">
              <a:off x="4933" y="3317"/>
              <a:ext cx="3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de-DE" altLang="de-DE"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36" name="Line 16"/>
          <p:cNvSpPr>
            <a:spLocks noChangeShapeType="1"/>
          </p:cNvSpPr>
          <p:nvPr/>
        </p:nvSpPr>
        <p:spPr bwMode="auto">
          <a:xfrm flipV="1">
            <a:off x="6502400" y="1947863"/>
            <a:ext cx="57626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 flipH="1">
            <a:off x="3695700" y="5308600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1574800" y="2047875"/>
            <a:ext cx="482600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flipH="1">
            <a:off x="1038225" y="2032000"/>
            <a:ext cx="254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 rot="-1090612">
            <a:off x="4416425" y="2911475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sz="1600" b="1"/>
              <a:t>UNILAC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4241800" y="3962400"/>
            <a:ext cx="2628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Lichtgeschwindigkeit</a:t>
            </a:r>
          </a:p>
          <a:p>
            <a:pPr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 </a:t>
            </a:r>
            <a:r>
              <a:rPr lang="de-DE" alt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>
            <a:off x="1854200" y="2044700"/>
            <a:ext cx="2006600" cy="127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4267200" y="5422900"/>
            <a:ext cx="273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 Lichtgeschwindigkeit</a:t>
            </a:r>
          </a:p>
          <a:p>
            <a:pPr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de-DE" alt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AGeV</a:t>
            </a:r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90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Beschleunigungsanlage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44" name="Picture 4" descr="F-7-7-gsi-800000xx-Rc792-16-80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713"/>
            <a:ext cx="9220200" cy="933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116013" y="349250"/>
            <a:ext cx="66960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sz="2400" b="1" dirty="0" err="1">
                <a:solidFill>
                  <a:srgbClr val="FF0000"/>
                </a:solidFill>
                <a:latin typeface="Times New Roman" pitchFamily="18" charset="0"/>
              </a:rPr>
              <a:t>UNI</a:t>
            </a:r>
            <a:r>
              <a:rPr lang="de-DE" altLang="de-DE" sz="2400" b="1" dirty="0" err="1"/>
              <a:t>versal</a:t>
            </a:r>
            <a:r>
              <a:rPr lang="de-DE" altLang="de-DE" sz="2400" b="1" dirty="0"/>
              <a:t> </a:t>
            </a:r>
            <a:r>
              <a:rPr lang="de-DE" altLang="de-DE" sz="2400" b="1" dirty="0">
                <a:solidFill>
                  <a:srgbClr val="FF0000"/>
                </a:solidFill>
                <a:latin typeface="Times New Roman" pitchFamily="18" charset="0"/>
              </a:rPr>
              <a:t>L</a:t>
            </a:r>
            <a:r>
              <a:rPr lang="de-DE" altLang="de-DE" sz="2400" b="1" dirty="0"/>
              <a:t>inear </a:t>
            </a:r>
            <a:r>
              <a:rPr lang="de-DE" altLang="de-DE" sz="2400" b="1" dirty="0" err="1">
                <a:solidFill>
                  <a:srgbClr val="FF0000"/>
                </a:solidFill>
                <a:latin typeface="Times New Roman" pitchFamily="18" charset="0"/>
              </a:rPr>
              <a:t>AC</a:t>
            </a:r>
            <a:r>
              <a:rPr lang="de-DE" altLang="de-DE" sz="2400" b="1" dirty="0" err="1"/>
              <a:t>celerator</a:t>
            </a:r>
            <a:r>
              <a:rPr lang="de-DE" altLang="de-DE" sz="2400" b="1" dirty="0"/>
              <a:t> Beschleuniger</a:t>
            </a:r>
          </a:p>
        </p:txBody>
      </p:sp>
    </p:spTree>
    <p:extLst>
      <p:ext uri="{BB962C8B-B14F-4D97-AF65-F5344CB8AC3E}">
        <p14:creationId xmlns:p14="http://schemas.microsoft.com/office/powerpoint/2010/main" val="21573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UNILAC Beschleuniger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5" name="Picture 3" descr="widero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nila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725988" cy="57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c331_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3429000"/>
            <a:ext cx="385445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427538" y="6308725"/>
            <a:ext cx="4716462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0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Teilchenbeschleuniger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1950"/>
            <a:ext cx="8670925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 rot="21600000">
            <a:off x="4349844" y="3648353"/>
            <a:ext cx="2304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Linear-Beschleuniger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760663" y="5297488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 b="1"/>
              <a:t>SIS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376488" y="4394200"/>
            <a:ext cx="588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 b="1"/>
              <a:t>FRS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801813" y="352742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sz="1600" b="1"/>
              <a:t>ESR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152400" y="1671638"/>
            <a:ext cx="2223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Experimentierhallen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7088188" y="1743075"/>
            <a:ext cx="13388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Ionenquelle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4349750" y="5113338"/>
            <a:ext cx="2181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Kreis-Beschleuniger</a:t>
            </a:r>
            <a:endParaRPr lang="de-DE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5856288"/>
            <a:ext cx="1646237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5373688" y="2722563"/>
            <a:ext cx="301625" cy="893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3" name="Group 13"/>
          <p:cNvGrpSpPr>
            <a:grpSpLocks/>
          </p:cNvGrpSpPr>
          <p:nvPr/>
        </p:nvGrpSpPr>
        <p:grpSpPr bwMode="auto">
          <a:xfrm>
            <a:off x="7818438" y="4921250"/>
            <a:ext cx="520700" cy="787400"/>
            <a:chOff x="4925" y="3317"/>
            <a:chExt cx="328" cy="496"/>
          </a:xfrm>
        </p:grpSpPr>
        <p:sp>
          <p:nvSpPr>
            <p:cNvPr id="34" name="AutoShape 14"/>
            <p:cNvSpPr>
              <a:spLocks noChangeArrowheads="1"/>
            </p:cNvSpPr>
            <p:nvPr/>
          </p:nvSpPr>
          <p:spPr bwMode="auto">
            <a:xfrm rot="9120000">
              <a:off x="4925" y="3346"/>
              <a:ext cx="286" cy="467"/>
            </a:xfrm>
            <a:prstGeom prst="triangle">
              <a:avLst>
                <a:gd name="adj" fmla="val 160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 rot="19620000">
              <a:off x="4933" y="3317"/>
              <a:ext cx="32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/>
              <a:r>
                <a:rPr lang="de-DE" altLang="de-DE"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36" name="Line 16"/>
          <p:cNvSpPr>
            <a:spLocks noChangeShapeType="1"/>
          </p:cNvSpPr>
          <p:nvPr/>
        </p:nvSpPr>
        <p:spPr bwMode="auto">
          <a:xfrm flipV="1">
            <a:off x="6502400" y="1947863"/>
            <a:ext cx="576263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 flipH="1">
            <a:off x="3695700" y="5308600"/>
            <a:ext cx="736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1574800" y="2047875"/>
            <a:ext cx="482600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flipH="1">
            <a:off x="1038225" y="2032000"/>
            <a:ext cx="254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 rot="-1090612">
            <a:off x="4416425" y="2911475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sz="1600" b="1"/>
              <a:t>UNILAC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4241800" y="3962400"/>
            <a:ext cx="2628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Lichtgeschwindigkeit</a:t>
            </a:r>
          </a:p>
          <a:p>
            <a:pPr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 </a:t>
            </a:r>
            <a:r>
              <a:rPr lang="de-DE" alt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>
            <a:off x="1854200" y="2044700"/>
            <a:ext cx="2006600" cy="127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4267200" y="5422900"/>
            <a:ext cx="273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Lichtgeschwindigkeit</a:t>
            </a:r>
          </a:p>
          <a:p>
            <a:pPr eaLnBrk="1" hangingPunct="1"/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de-DE" alt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AGeV</a:t>
            </a:r>
            <a:r>
              <a:rPr lang="de-DE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41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Beschleunigungsanlage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0"/>
            <a:ext cx="11422063" cy="692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7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Atomkerne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4680000"/>
            <a:ext cx="1260000" cy="120978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3240000"/>
            <a:ext cx="1260000" cy="11244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720000"/>
            <a:ext cx="2286000" cy="190227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20000" y="357138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20000" y="5054058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20000" y="3420000"/>
            <a:ext cx="4376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Protonen sind positive geladene Teilchen</a:t>
            </a:r>
          </a:p>
          <a:p>
            <a:pPr>
              <a:lnSpc>
                <a:spcPct val="150000"/>
              </a:lnSpc>
            </a:pP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Neutronen sind elektrisch neutral</a:t>
            </a:r>
          </a:p>
          <a:p>
            <a:pPr>
              <a:lnSpc>
                <a:spcPct val="150000"/>
              </a:lnSpc>
            </a:pP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Masse von Neutronen und Protonen ist fast gleich und ca. 2000 mal größer als die Elektronenmasse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300000" y="1435534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Helium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4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kann man die Struktur der Atome sehen?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8766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924300" y="1196975"/>
            <a:ext cx="5219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>
                <a:latin typeface="Times New Roman" pitchFamily="18" charset="0"/>
              </a:rPr>
              <a:t>Das Licht der Lampe wird von der Hand verschieden-artig reflektiert und zeigt damit die Struktur der Hand.                             </a:t>
            </a: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3924300" y="1196975"/>
            <a:ext cx="52197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endParaRPr lang="de-DE" altLang="de-DE" dirty="0">
              <a:latin typeface="Times New Roman" pitchFamily="18" charset="0"/>
            </a:endParaRPr>
          </a:p>
          <a:p>
            <a:pPr algn="l" eaLnBrk="1" hangingPunct="1"/>
            <a:endParaRPr lang="de-DE" altLang="de-DE" dirty="0">
              <a:latin typeface="Times New Roman" pitchFamily="18" charset="0"/>
            </a:endParaRPr>
          </a:p>
          <a:p>
            <a:pPr algn="l" eaLnBrk="1" hangingPunct="1"/>
            <a:endParaRPr lang="de-DE" altLang="de-DE" dirty="0">
              <a:latin typeface="Times New Roman" pitchFamily="18" charset="0"/>
            </a:endParaRPr>
          </a:p>
          <a:p>
            <a:pPr algn="l" eaLnBrk="1" hangingPunct="1"/>
            <a:endParaRPr lang="de-DE" altLang="de-DE" dirty="0">
              <a:latin typeface="Times New Roman" pitchFamily="18" charset="0"/>
            </a:endParaRPr>
          </a:p>
          <a:p>
            <a:pPr algn="l" eaLnBrk="1" hangingPunct="1"/>
            <a:endParaRPr lang="de-DE" altLang="de-DE" dirty="0">
              <a:solidFill>
                <a:srgbClr val="006600"/>
              </a:solidFill>
              <a:latin typeface="Times New Roman" pitchFamily="18" charset="0"/>
            </a:endParaRPr>
          </a:p>
          <a:p>
            <a:pPr algn="l" eaLnBrk="1" hangingPunct="1"/>
            <a:endParaRPr lang="de-DE" altLang="de-DE" dirty="0">
              <a:solidFill>
                <a:srgbClr val="FF0000"/>
              </a:solidFill>
              <a:latin typeface="Times New Roman" pitchFamily="18" charset="0"/>
            </a:endParaRPr>
          </a:p>
          <a:p>
            <a:pPr algn="l" eaLnBrk="1" hangingPunct="1"/>
            <a:r>
              <a:rPr lang="de-DE" altLang="de-DE" dirty="0">
                <a:solidFill>
                  <a:srgbClr val="FF0000"/>
                </a:solidFill>
                <a:latin typeface="Times New Roman" pitchFamily="18" charset="0"/>
              </a:rPr>
              <a:t>Es können keine Strukturen aufgelöst werden, die kleiner sind als die Wellenlänge des Lichtes! </a:t>
            </a:r>
          </a:p>
          <a:p>
            <a:pPr algn="l" eaLnBrk="1" hangingPunct="1"/>
            <a:r>
              <a:rPr lang="de-DE" altLang="de-DE" dirty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de-DE" altLang="de-DE" b="1" i="1" dirty="0">
                <a:solidFill>
                  <a:srgbClr val="FF0000"/>
                </a:solidFill>
                <a:latin typeface="Times New Roman" pitchFamily="18" charset="0"/>
              </a:rPr>
              <a:t>ca. 1 tausendstel mm für sichtbares Licht</a:t>
            </a:r>
            <a:r>
              <a:rPr lang="de-DE" altLang="de-DE" dirty="0">
                <a:solidFill>
                  <a:srgbClr val="FF0000"/>
                </a:solidFill>
                <a:latin typeface="Times New Roman" pitchFamily="18" charset="0"/>
              </a:rPr>
              <a:t>).</a:t>
            </a:r>
            <a:endParaRPr lang="de-DE" altLang="de-DE" dirty="0">
              <a:latin typeface="Times New Roman" pitchFamily="18" charset="0"/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3924300" y="1196975"/>
            <a:ext cx="52197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endParaRPr lang="de-DE" altLang="de-DE" dirty="0">
              <a:latin typeface="Times New Roman" pitchFamily="18" charset="0"/>
            </a:endParaRPr>
          </a:p>
          <a:p>
            <a:pPr algn="l" eaLnBrk="1" hangingPunct="1"/>
            <a:r>
              <a:rPr lang="de-DE" altLang="de-DE" dirty="0">
                <a:latin typeface="Times New Roman" pitchFamily="18" charset="0"/>
              </a:rPr>
              <a:t>            </a:t>
            </a:r>
          </a:p>
          <a:p>
            <a:pPr algn="l" eaLnBrk="1" hangingPunct="1"/>
            <a:r>
              <a:rPr lang="de-DE" altLang="de-DE" dirty="0">
                <a:latin typeface="Times New Roman" pitchFamily="18" charset="0"/>
              </a:rPr>
              <a:t>                 </a:t>
            </a:r>
          </a:p>
          <a:p>
            <a:pPr algn="l" eaLnBrk="1" hangingPunct="1"/>
            <a:r>
              <a:rPr lang="de-DE" altLang="de-DE" dirty="0">
                <a:solidFill>
                  <a:srgbClr val="006600"/>
                </a:solidFill>
                <a:latin typeface="Times New Roman" pitchFamily="18" charset="0"/>
              </a:rPr>
              <a:t>Mit Hilfe einer Lupe oder eines Mikroskops kann man kleinere Strukturen auflösen, aber es gibt eine fundamentale Grenze: </a:t>
            </a:r>
            <a:endParaRPr lang="de-DE" altLang="de-DE" dirty="0">
              <a:latin typeface="Times New Roman" pitchFamily="18" charset="0"/>
            </a:endParaRPr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107950" y="4767263"/>
            <a:ext cx="4679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de-DE" altLang="de-DE">
                <a:latin typeface="Times New Roman" pitchFamily="18" charset="0"/>
              </a:rPr>
              <a:t>Licht der Lampe         </a:t>
            </a:r>
            <a:r>
              <a:rPr lang="de-DE" altLang="de-DE" sz="24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de-DE" altLang="de-DE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Beschleuniger</a:t>
            </a:r>
          </a:p>
          <a:p>
            <a:pPr algn="l" eaLnBrk="1" hangingPunct="1"/>
            <a:r>
              <a:rPr lang="de-DE" altLang="de-DE">
                <a:latin typeface="Times New Roman" pitchFamily="18" charset="0"/>
                <a:cs typeface="Times New Roman" pitchFamily="18" charset="0"/>
              </a:rPr>
              <a:t>Lupe oder Mikroskop </a:t>
            </a:r>
            <a:r>
              <a:rPr lang="de-DE" altLang="de-DE" sz="24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de-DE" altLang="de-DE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Nachweisdetektor</a:t>
            </a:r>
          </a:p>
        </p:txBody>
      </p:sp>
    </p:spTree>
    <p:extLst>
      <p:ext uri="{BB962C8B-B14F-4D97-AF65-F5344CB8AC3E}">
        <p14:creationId xmlns:p14="http://schemas.microsoft.com/office/powerpoint/2010/main" val="5847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Detektoren – die Augen der Teilchenphysiker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388" y="1412875"/>
            <a:ext cx="4176712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>
              <a:spcBef>
                <a:spcPct val="20000"/>
              </a:spcBef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de-DE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heißt 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überhaupt „sehen“ ?</a:t>
            </a:r>
          </a:p>
          <a:p>
            <a:pPr eaLnBrk="1" hangingPunct="1"/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Sehen = Abbilden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68313" y="4652963"/>
            <a:ext cx="758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Wurfgeschoß (Projektil) </a:t>
            </a:r>
            <a:r>
              <a:rPr lang="de-DE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Zielobjekt  Nachweisdetektor</a:t>
            </a:r>
            <a:r>
              <a:rPr lang="de-DE" alt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95288" y="5157788"/>
            <a:ext cx="6696075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de-DE" altLang="de-DE" sz="2000" b="1" dirty="0"/>
              <a:t>Dazu nötig:</a:t>
            </a:r>
          </a:p>
          <a:p>
            <a:pPr lvl="1" eaLnBrk="1" hangingPunct="1">
              <a:spcBef>
                <a:spcPct val="20000"/>
              </a:spcBef>
              <a:buFontTx/>
              <a:buAutoNum type="arabicPeriod"/>
            </a:pPr>
            <a:r>
              <a:rPr lang="de-DE" altLang="de-DE" sz="2000" b="1" dirty="0"/>
              <a:t>Größe der Projektile &lt;&lt; Größe der Strukturen</a:t>
            </a:r>
          </a:p>
          <a:p>
            <a:pPr lvl="1" eaLnBrk="1" hangingPunct="1">
              <a:spcBef>
                <a:spcPct val="20000"/>
              </a:spcBef>
              <a:buFontTx/>
              <a:buAutoNum type="arabicPeriod"/>
            </a:pPr>
            <a:r>
              <a:rPr lang="de-DE" altLang="de-DE" sz="2000" b="1" dirty="0"/>
              <a:t>Treffgenauigkeit &lt;&lt; Größe der Strukturen</a:t>
            </a: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4519613" y="2292350"/>
            <a:ext cx="4484687" cy="2290763"/>
            <a:chOff x="2847" y="1444"/>
            <a:chExt cx="2825" cy="1443"/>
          </a:xfrm>
        </p:grpSpPr>
        <p:pic>
          <p:nvPicPr>
            <p:cNvPr id="12" name="Picture 7" descr="eye_detec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" y="1444"/>
              <a:ext cx="2489" cy="1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243" y="1444"/>
              <a:ext cx="849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2000" dirty="0">
                  <a:cs typeface="Times New Roman" panose="02020603050405020304" pitchFamily="18" charset="0"/>
                </a:rPr>
                <a:t>Quelle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334" y="2568"/>
              <a:ext cx="849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2000" dirty="0">
                  <a:cs typeface="Times New Roman" panose="02020603050405020304" pitchFamily="18" charset="0"/>
                </a:rPr>
                <a:t>Detektor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694" y="1842"/>
              <a:ext cx="97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800" dirty="0">
                  <a:cs typeface="Times New Roman" panose="02020603050405020304" pitchFamily="18" charset="0"/>
                </a:rPr>
                <a:t>Gegenstand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4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Unbekanntes Objekt in einer Höhle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5"/>
          <p:cNvSpPr txBox="1">
            <a:spLocks/>
          </p:cNvSpPr>
          <p:nvPr/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94095-4B97-4455-A2AD-9F77E0192DB6}" type="slidenum">
              <a:rPr lang="de-DE" altLang="de-DE" smtClean="0"/>
              <a:pPr/>
              <a:t>32</a:t>
            </a:fld>
            <a:endParaRPr lang="de-DE" altLang="de-DE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503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mtClean="0"/>
              <a:t>Projektil: Basketbälle</a:t>
            </a:r>
            <a:endParaRPr lang="de-DE" altLang="de-DE"/>
          </a:p>
        </p:txBody>
      </p:sp>
      <p:pic>
        <p:nvPicPr>
          <p:cNvPr id="18" name="Picture 4" descr="baer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41563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Unbekanntes Objekt in einer Höhle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5"/>
          <p:cNvSpPr txBox="1">
            <a:spLocks/>
          </p:cNvSpPr>
          <p:nvPr/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94095-4B97-4455-A2AD-9F77E0192DB6}" type="slidenum">
              <a:rPr lang="de-DE" altLang="de-DE" smtClean="0"/>
              <a:pPr/>
              <a:t>33</a:t>
            </a:fld>
            <a:endParaRPr lang="de-DE" altLang="de-DE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31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mtClean="0"/>
              <a:t>Projektil: Tennisbälle</a:t>
            </a:r>
            <a:endParaRPr lang="de-DE" altLang="de-DE"/>
          </a:p>
        </p:txBody>
      </p:sp>
      <p:pic>
        <p:nvPicPr>
          <p:cNvPr id="7" name="Picture 3" descr="tennis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70125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1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Unbekanntes Objekt in einer Höhle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5"/>
          <p:cNvSpPr txBox="1">
            <a:spLocks/>
          </p:cNvSpPr>
          <p:nvPr/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94095-4B97-4455-A2AD-9F77E0192DB6}" type="slidenum">
              <a:rPr lang="de-DE" altLang="de-DE" smtClean="0"/>
              <a:pPr/>
              <a:t>34</a:t>
            </a:fld>
            <a:endParaRPr lang="de-DE" altLang="de-DE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31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mtClean="0"/>
              <a:t>Projektil: Murmeln</a:t>
            </a:r>
            <a:endParaRPr lang="de-DE" altLang="de-DE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715000" y="5943600"/>
            <a:ext cx="2889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b="1" dirty="0">
                <a:solidFill>
                  <a:srgbClr val="A50021"/>
                </a:solidFill>
                <a:latin typeface="Matisse ITC" pitchFamily="82" charset="0"/>
              </a:rPr>
              <a:t>...Nichts wie weg !</a:t>
            </a:r>
          </a:p>
        </p:txBody>
      </p:sp>
      <p:pic>
        <p:nvPicPr>
          <p:cNvPr id="10" name="Picture 4" descr="murmel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41563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8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Energie, Wellenlänge und Auflösungsvermögen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5"/>
          <p:cNvSpPr txBox="1">
            <a:spLocks/>
          </p:cNvSpPr>
          <p:nvPr/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894095-4B97-4455-A2AD-9F77E0192DB6}" type="slidenum">
              <a:rPr lang="de-DE" altLang="de-DE" smtClean="0"/>
              <a:pPr/>
              <a:t>35</a:t>
            </a:fld>
            <a:endParaRPr lang="de-DE" altLang="de-DE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306513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>
                <a:latin typeface="Times New Roman" pitchFamily="18" charset="0"/>
              </a:rPr>
              <a:t>10</a:t>
            </a:r>
            <a:r>
              <a:rPr lang="de-DE" altLang="de-DE" baseline="30000">
                <a:latin typeface="Times New Roman" pitchFamily="18" charset="0"/>
              </a:rPr>
              <a:t>-1</a:t>
            </a:r>
            <a:r>
              <a:rPr lang="de-DE" altLang="de-DE">
                <a:latin typeface="Times New Roman" pitchFamily="18" charset="0"/>
              </a:rPr>
              <a:t>m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5150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>
                <a:latin typeface="Times New Roman" pitchFamily="18" charset="0"/>
              </a:rPr>
              <a:t>10</a:t>
            </a:r>
            <a:r>
              <a:rPr lang="de-DE" altLang="de-DE" baseline="30000">
                <a:latin typeface="Times New Roman" pitchFamily="18" charset="0"/>
              </a:rPr>
              <a:t>-9</a:t>
            </a:r>
            <a:r>
              <a:rPr lang="de-DE" altLang="de-DE">
                <a:latin typeface="Times New Roman" pitchFamily="18" charset="0"/>
              </a:rPr>
              <a:t>m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579938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>
                <a:latin typeface="Times New Roman" pitchFamily="18" charset="0"/>
              </a:rPr>
              <a:t>10</a:t>
            </a:r>
            <a:r>
              <a:rPr lang="de-DE" altLang="de-DE" baseline="30000">
                <a:latin typeface="Times New Roman" pitchFamily="18" charset="0"/>
              </a:rPr>
              <a:t>-10</a:t>
            </a:r>
            <a:r>
              <a:rPr lang="de-DE" altLang="de-DE">
                <a:latin typeface="Times New Roman" pitchFamily="18" charset="0"/>
              </a:rPr>
              <a:t>m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197600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>
                <a:latin typeface="Times New Roman" pitchFamily="18" charset="0"/>
              </a:rPr>
              <a:t>10</a:t>
            </a:r>
            <a:r>
              <a:rPr lang="de-DE" altLang="de-DE" baseline="30000">
                <a:latin typeface="Times New Roman" pitchFamily="18" charset="0"/>
              </a:rPr>
              <a:t>-14</a:t>
            </a:r>
            <a:r>
              <a:rPr lang="de-DE" altLang="de-DE">
                <a:latin typeface="Times New Roman" pitchFamily="18" charset="0"/>
              </a:rPr>
              <a:t>m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710488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de-DE">
                <a:latin typeface="Times New Roman" pitchFamily="18" charset="0"/>
              </a:rPr>
              <a:t>10</a:t>
            </a:r>
            <a:r>
              <a:rPr lang="de-DE" altLang="de-DE" baseline="30000">
                <a:latin typeface="Times New Roman" pitchFamily="18" charset="0"/>
              </a:rPr>
              <a:t>-15</a:t>
            </a:r>
            <a:r>
              <a:rPr lang="de-DE" altLang="de-DE">
                <a:latin typeface="Times New Roman" pitchFamily="18" charset="0"/>
              </a:rPr>
              <a:t>m</a:t>
            </a:r>
          </a:p>
        </p:txBody>
      </p:sp>
      <p:pic>
        <p:nvPicPr>
          <p:cNvPr id="15" name="Picture 10" descr="9501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16338"/>
            <a:ext cx="9055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waveleng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266825"/>
            <a:ext cx="172402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o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349500"/>
            <a:ext cx="12954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23850" y="1616075"/>
            <a:ext cx="3481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Times New Roman" pitchFamily="18" charset="0"/>
              </a:rPr>
              <a:t>Räumliche Auflösung=Wellenlänge</a:t>
            </a:r>
          </a:p>
        </p:txBody>
      </p:sp>
      <p:graphicFrame>
        <p:nvGraphicFramePr>
          <p:cNvPr id="20" name="Object 14"/>
          <p:cNvGraphicFramePr>
            <a:graphicFrameLocks noChangeAspect="1"/>
          </p:cNvGraphicFramePr>
          <p:nvPr/>
        </p:nvGraphicFramePr>
        <p:xfrm>
          <a:off x="4014788" y="1543050"/>
          <a:ext cx="83661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Equation" r:id="rId7" imgW="558720" imgH="393480" progId="Equation.3">
                  <p:embed/>
                </p:oleObj>
              </mc:Choice>
              <mc:Fallback>
                <p:oleObj name="Equation" r:id="rId7" imgW="558720" imgH="393480" progId="Equation.3">
                  <p:embed/>
                  <p:pic>
                    <p:nvPicPr>
                      <p:cNvPr id="2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4788" y="1543050"/>
                        <a:ext cx="836612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23850" y="2541588"/>
            <a:ext cx="4497388" cy="59213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1400" i="1">
                <a:solidFill>
                  <a:srgbClr val="0000CC"/>
                </a:solidFill>
                <a:latin typeface="Times New Roman" pitchFamily="18" charset="0"/>
              </a:rPr>
              <a:t>Je kleiner die Struktur, desto größer der Beschleuniger: z.B.</a:t>
            </a:r>
          </a:p>
          <a:p>
            <a:pPr algn="l"/>
            <a:r>
              <a:rPr lang="de-DE" altLang="de-DE" b="1" i="1">
                <a:solidFill>
                  <a:srgbClr val="0000CC"/>
                </a:solidFill>
                <a:latin typeface="Times New Roman" pitchFamily="18" charset="0"/>
              </a:rPr>
              <a:t>100 MeV     10</a:t>
            </a:r>
            <a:r>
              <a:rPr lang="de-DE" altLang="de-DE" b="1" i="1" baseline="30000">
                <a:solidFill>
                  <a:srgbClr val="0000CC"/>
                </a:solidFill>
                <a:latin typeface="Times New Roman" pitchFamily="18" charset="0"/>
              </a:rPr>
              <a:t>-14</a:t>
            </a:r>
            <a:r>
              <a:rPr lang="de-DE" altLang="de-DE" b="1" i="1">
                <a:solidFill>
                  <a:srgbClr val="0000CC"/>
                </a:solidFill>
                <a:latin typeface="Times New Roman" pitchFamily="18" charset="0"/>
              </a:rPr>
              <a:t>m = Kernradius</a:t>
            </a: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>
            <a:off x="1331913" y="2924175"/>
            <a:ext cx="2159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03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Ionenbeschleuniger </a:t>
            </a:r>
            <a:r>
              <a:rPr lang="de-DE" sz="1800" dirty="0" smtClean="0">
                <a:solidFill>
                  <a:schemeClr val="tx1"/>
                </a:solidFill>
              </a:rPr>
              <a:t>Werkzeuge für die Erforschung der Materie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43" name="Foliennummernplatzhalter 3"/>
          <p:cNvSpPr txBox="1">
            <a:spLocks/>
          </p:cNvSpPr>
          <p:nvPr/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EADDD5-D134-4416-A767-3A7E1BE4FC01}" type="slidenum">
              <a:rPr lang="de-DE" altLang="de-DE" smtClean="0"/>
              <a:pPr/>
              <a:t>36</a:t>
            </a:fld>
            <a:endParaRPr lang="de-DE" altLang="de-DE"/>
          </a:p>
        </p:txBody>
      </p:sp>
      <p:pic>
        <p:nvPicPr>
          <p:cNvPr id="45" name="Picture 2" descr="Bausteine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7CFE9"/>
              </a:clrFrom>
              <a:clrTo>
                <a:srgbClr val="B7CF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71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2362200" y="1219200"/>
            <a:ext cx="12112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Materie</a:t>
            </a: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2971800" y="2101850"/>
            <a:ext cx="10509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Kristall</a:t>
            </a: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4343400" y="2819400"/>
            <a:ext cx="968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5867400" y="3581400"/>
            <a:ext cx="8064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7010400" y="4267200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Nukleon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8153400" y="4876800"/>
            <a:ext cx="12112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Quarks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1676400" y="4495800"/>
            <a:ext cx="2262188" cy="52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de-DE" altLang="de-DE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(makroskopisch)</a:t>
            </a: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4114800" y="5181600"/>
            <a:ext cx="12922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de-DE" altLang="de-DE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5638800" y="5562600"/>
            <a:ext cx="1143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de-DE" altLang="de-DE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6781800" y="5791200"/>
            <a:ext cx="1143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de-DE" altLang="de-DE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de-DE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7888288" y="5943600"/>
            <a:ext cx="12906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&lt;10</a:t>
            </a:r>
            <a:r>
              <a:rPr lang="de-DE" altLang="de-DE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graphicFrame>
        <p:nvGraphicFramePr>
          <p:cNvPr id="58" name="Object 15"/>
          <p:cNvGraphicFramePr>
            <a:graphicFrameLocks noChangeAspect="1"/>
          </p:cNvGraphicFramePr>
          <p:nvPr/>
        </p:nvGraphicFramePr>
        <p:xfrm>
          <a:off x="2933700" y="5613400"/>
          <a:ext cx="985838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CorelDRAW" r:id="rId5" imgW="985320" imgH="564120" progId="CorelDRAW.Graphic.9">
                  <p:embed/>
                </p:oleObj>
              </mc:Choice>
              <mc:Fallback>
                <p:oleObj name="CorelDRAW" r:id="rId5" imgW="985320" imgH="564120" progId="CorelDRAW.Graphic.9">
                  <p:embed/>
                  <p:pic>
                    <p:nvPicPr>
                      <p:cNvPr id="270747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5613400"/>
                        <a:ext cx="985838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3086100" y="5189538"/>
            <a:ext cx="8429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Zelle</a:t>
            </a:r>
          </a:p>
        </p:txBody>
      </p:sp>
      <p:sp>
        <p:nvSpPr>
          <p:cNvPr id="60" name="Rectangle 17"/>
          <p:cNvSpPr>
            <a:spLocks noChangeArrowheads="1"/>
          </p:cNvSpPr>
          <p:nvPr/>
        </p:nvSpPr>
        <p:spPr bwMode="auto">
          <a:xfrm>
            <a:off x="2932113" y="6197600"/>
            <a:ext cx="7809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de-DE" altLang="de-DE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alt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61" name="Oval 18"/>
          <p:cNvSpPr>
            <a:spLocks noChangeArrowheads="1"/>
          </p:cNvSpPr>
          <p:nvPr/>
        </p:nvSpPr>
        <p:spPr bwMode="auto">
          <a:xfrm>
            <a:off x="8496300" y="3352800"/>
            <a:ext cx="111125" cy="111125"/>
          </a:xfrm>
          <a:prstGeom prst="ellipse">
            <a:avLst/>
          </a:prstGeom>
          <a:solidFill>
            <a:srgbClr val="0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8001000" y="2819400"/>
            <a:ext cx="1143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</a:t>
            </a:r>
          </a:p>
        </p:txBody>
      </p:sp>
      <p:graphicFrame>
        <p:nvGraphicFramePr>
          <p:cNvPr id="63" name="Object 21"/>
          <p:cNvGraphicFramePr>
            <a:graphicFrameLocks noChangeAspect="1"/>
          </p:cNvGraphicFramePr>
          <p:nvPr/>
        </p:nvGraphicFramePr>
        <p:xfrm>
          <a:off x="5508625" y="2852738"/>
          <a:ext cx="19621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Equation" r:id="rId7" imgW="1307880" imgH="431640" progId="Equation.3">
                  <p:embed/>
                </p:oleObj>
              </mc:Choice>
              <mc:Fallback>
                <p:oleObj name="Equation" r:id="rId7" imgW="1307880" imgH="431640" progId="Equation.3">
                  <p:embed/>
                  <p:pic>
                    <p:nvPicPr>
                      <p:cNvPr id="2707477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2852738"/>
                        <a:ext cx="1962150" cy="6477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22"/>
          <p:cNvGraphicFramePr>
            <a:graphicFrameLocks noChangeAspect="1"/>
          </p:cNvGraphicFramePr>
          <p:nvPr/>
        </p:nvGraphicFramePr>
        <p:xfrm>
          <a:off x="5499100" y="3005138"/>
          <a:ext cx="1981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Equation" r:id="rId9" imgW="1320480" imgH="228600" progId="Equation.3">
                  <p:embed/>
                </p:oleObj>
              </mc:Choice>
              <mc:Fallback>
                <p:oleObj name="Equation" r:id="rId9" imgW="1320480" imgH="228600" progId="Equation.3">
                  <p:embed/>
                  <p:pic>
                    <p:nvPicPr>
                      <p:cNvPr id="270747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100" y="3005138"/>
                        <a:ext cx="1981200" cy="3429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77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Produktion von exotischen Atomkernen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8" name="Rettangolo 6"/>
          <p:cNvSpPr/>
          <p:nvPr/>
        </p:nvSpPr>
        <p:spPr>
          <a:xfrm>
            <a:off x="1785918" y="775098"/>
            <a:ext cx="4572032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4" y="574267"/>
            <a:ext cx="2409825" cy="1895475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 rot="16620000" flipV="1">
            <a:off x="7894424" y="1869231"/>
            <a:ext cx="260889" cy="27171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rot="16620000" flipV="1">
            <a:off x="8186716" y="1689231"/>
            <a:ext cx="260889" cy="27171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rot="16620000" flipV="1">
            <a:off x="8477928" y="1545231"/>
            <a:ext cx="260889" cy="27171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rot="16620000" flipV="1">
            <a:off x="8696755" y="1401231"/>
            <a:ext cx="260890" cy="27171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4"/>
          <p:cNvSpPr/>
          <p:nvPr/>
        </p:nvSpPr>
        <p:spPr>
          <a:xfrm rot="19848228">
            <a:off x="8028863" y="1750870"/>
            <a:ext cx="1083265" cy="30868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"/>
          <p:cNvGrpSpPr>
            <a:grpSpLocks/>
          </p:cNvGrpSpPr>
          <p:nvPr/>
        </p:nvGrpSpPr>
        <p:grpSpPr bwMode="auto">
          <a:xfrm>
            <a:off x="2476302" y="1314698"/>
            <a:ext cx="958850" cy="963612"/>
            <a:chOff x="3152" y="1142"/>
            <a:chExt cx="604" cy="607"/>
          </a:xfrm>
        </p:grpSpPr>
        <p:sp>
          <p:nvSpPr>
            <p:cNvPr id="22" name="Text Box 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dirty="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abrasion</a:t>
              </a:r>
              <a:endParaRPr lang="de-DE" altLang="de-DE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23" name="Oval 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4" name="Oval 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5" name="AutoShape 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6" name="Line 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</p:grpSp>
      <p:grpSp>
        <p:nvGrpSpPr>
          <p:cNvPr id="27" name="Group 8"/>
          <p:cNvGrpSpPr>
            <a:grpSpLocks/>
          </p:cNvGrpSpPr>
          <p:nvPr/>
        </p:nvGrpSpPr>
        <p:grpSpPr bwMode="auto">
          <a:xfrm>
            <a:off x="571303" y="1240086"/>
            <a:ext cx="1712913" cy="788988"/>
            <a:chOff x="1983" y="1095"/>
            <a:chExt cx="1079" cy="497"/>
          </a:xfrm>
        </p:grpSpPr>
        <p:grpSp>
          <p:nvGrpSpPr>
            <p:cNvPr id="28" name="Group 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31" name="Oval 1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32" name="Oval 1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33" name="Line 1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</p:grp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1983" y="1095"/>
              <a:ext cx="56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dirty="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Projektil</a:t>
              </a:r>
            </a:p>
          </p:txBody>
        </p: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2249" y="1379"/>
              <a:ext cx="73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dirty="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Target Kern</a:t>
              </a:r>
            </a:p>
          </p:txBody>
        </p:sp>
      </p:grpSp>
      <p:grpSp>
        <p:nvGrpSpPr>
          <p:cNvPr id="34" name="Group 15"/>
          <p:cNvGrpSpPr>
            <a:grpSpLocks/>
          </p:cNvGrpSpPr>
          <p:nvPr/>
        </p:nvGrpSpPr>
        <p:grpSpPr bwMode="auto">
          <a:xfrm>
            <a:off x="3539930" y="1187698"/>
            <a:ext cx="2698751" cy="1090612"/>
            <a:chOff x="3853" y="1062"/>
            <a:chExt cx="1700" cy="687"/>
          </a:xfrm>
        </p:grpSpPr>
        <p:sp>
          <p:nvSpPr>
            <p:cNvPr id="35" name="Text Box 1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ablation</a:t>
              </a:r>
              <a:endParaRPr lang="de-DE" altLang="de-DE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36" name="Oval 1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7" name="Oval 1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8" name="Oval 1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9" name="Oval 2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0" name="Oval 2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1" name="Line 2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2" name="Line 2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3" name="Line 2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4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5" name="Line 2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6" name="Oval 2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7" name="Oval 2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8" name="Oval 2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9" name="Oval 3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0" name="Oval 3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2" name="Line 3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3" name="Line 3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4" name="Text Box 34"/>
            <p:cNvSpPr txBox="1">
              <a:spLocks noChangeArrowheads="1"/>
            </p:cNvSpPr>
            <p:nvPr/>
          </p:nvSpPr>
          <p:spPr bwMode="auto">
            <a:xfrm>
              <a:off x="4342" y="1117"/>
              <a:ext cx="1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dirty="0" smtClean="0">
                  <a:solidFill>
                    <a:srgbClr val="0000CC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Projektil Fragment</a:t>
              </a:r>
            </a:p>
          </p:txBody>
        </p:sp>
      </p:grpSp>
      <p:sp>
        <p:nvSpPr>
          <p:cNvPr id="55" name="Rectangle 49"/>
          <p:cNvSpPr>
            <a:spLocks noChangeArrowheads="1"/>
          </p:cNvSpPr>
          <p:nvPr/>
        </p:nvSpPr>
        <p:spPr bwMode="auto">
          <a:xfrm>
            <a:off x="553839" y="1114673"/>
            <a:ext cx="5761038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pic>
        <p:nvPicPr>
          <p:cNvPr id="56" name="Picture 13" descr="thoennessen-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9" y="246563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2627610" y="5358159"/>
            <a:ext cx="2498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</a:pPr>
            <a:r>
              <a:rPr lang="de-DE" altLang="de-DE" sz="1600" b="1" dirty="0" smtClean="0">
                <a:solidFill>
                  <a:srgbClr val="FF0000"/>
                </a:solidFill>
                <a:latin typeface="Times New Roman" pitchFamily="18" charset="0"/>
              </a:rPr>
              <a:t>Selektion im Flug A </a:t>
            </a:r>
            <a:r>
              <a:rPr lang="de-DE" altLang="de-DE" sz="1600" b="1" dirty="0">
                <a:solidFill>
                  <a:srgbClr val="FF0000"/>
                </a:solidFill>
                <a:latin typeface="Times New Roman" pitchFamily="18" charset="0"/>
              </a:rPr>
              <a:t>u</a:t>
            </a:r>
            <a:r>
              <a:rPr lang="de-DE" altLang="de-DE" sz="1600" b="1" dirty="0" smtClean="0">
                <a:solidFill>
                  <a:srgbClr val="FF0000"/>
                </a:solidFill>
                <a:latin typeface="Times New Roman" pitchFamily="18" charset="0"/>
              </a:rPr>
              <a:t>nd Z </a:t>
            </a:r>
            <a:endParaRPr lang="de-DE" altLang="de-DE" sz="1600" b="1" dirty="0" smtClean="0">
              <a:solidFill>
                <a:srgbClr val="333399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Energie Auflösung: ~ 1 </a:t>
            </a:r>
            <a:r>
              <a:rPr lang="de-DE" altLang="de-DE" sz="1200" b="1" dirty="0" err="1" smtClean="0">
                <a:solidFill>
                  <a:srgbClr val="000000"/>
                </a:solidFill>
                <a:latin typeface="Times New Roman" pitchFamily="18" charset="0"/>
              </a:rPr>
              <a:t>GeV</a:t>
            </a:r>
            <a:r>
              <a:rPr lang="de-DE" altLang="de-DE" sz="1200" b="1" dirty="0" smtClean="0">
                <a:solidFill>
                  <a:srgbClr val="333399"/>
                </a:solidFill>
                <a:latin typeface="Times New Roman" pitchFamily="18" charset="0"/>
              </a:rPr>
              <a:t> </a:t>
            </a:r>
            <a:endParaRPr lang="de-DE" altLang="de-DE" sz="12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1403648" y="5389909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131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" name="Rectangle 17"/>
          <p:cNvSpPr>
            <a:spLocks noChangeArrowheads="1"/>
          </p:cNvSpPr>
          <p:nvPr/>
        </p:nvSpPr>
        <p:spPr bwMode="auto">
          <a:xfrm>
            <a:off x="2051348" y="5389909"/>
            <a:ext cx="457200" cy="457200"/>
          </a:xfrm>
          <a:prstGeom prst="rect">
            <a:avLst/>
          </a:prstGeom>
          <a:solidFill>
            <a:srgbClr val="66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aseline="30000" smtClean="0">
                <a:solidFill>
                  <a:srgbClr val="000000"/>
                </a:solidFill>
                <a:latin typeface="Arial" charset="0"/>
              </a:rPr>
              <a:t>132</a:t>
            </a:r>
            <a:r>
              <a:rPr lang="en-US" altLang="de-DE" sz="1400" smtClean="0">
                <a:solidFill>
                  <a:srgbClr val="000000"/>
                </a:solidFill>
                <a:latin typeface="Arial" charset="0"/>
              </a:rPr>
              <a:t>Sn</a:t>
            </a: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01" y="3754534"/>
            <a:ext cx="2381250" cy="23812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880905" y="3435910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radioaktiver Zerfall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/>
      <p:bldP spid="58" grpId="0" animBg="1"/>
      <p:bldP spid="59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Licht der Atomkerne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836712"/>
            <a:ext cx="6842127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5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Häufigkeit der Elemente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4" name="Picture 4" descr="nukl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0791" r="15631" b="25583"/>
          <a:stretch>
            <a:fillRect/>
          </a:stretch>
        </p:blipFill>
        <p:spPr bwMode="auto">
          <a:xfrm>
            <a:off x="2343150" y="1104900"/>
            <a:ext cx="618648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b="7991"/>
          <a:stretch>
            <a:fillRect/>
          </a:stretch>
        </p:blipFill>
        <p:spPr bwMode="auto">
          <a:xfrm>
            <a:off x="727075" y="914400"/>
            <a:ext cx="31623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 rot="-5400000">
            <a:off x="-499284" y="1958767"/>
            <a:ext cx="21574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Häufigkeit der Isotope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38275" y="3268663"/>
            <a:ext cx="13996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de-DE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Massenzahl</a:t>
            </a:r>
            <a:r>
              <a:rPr kumimoji="0" lang="es-ES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079500" y="2574925"/>
            <a:ext cx="1603375" cy="501650"/>
            <a:chOff x="1084" y="1090"/>
            <a:chExt cx="1010" cy="316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084" y="1112"/>
              <a:ext cx="984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138" y="1090"/>
              <a:ext cx="956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exp.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pronounced shell gap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shell structure quenched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102" y="114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102" y="1224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102" y="1308"/>
              <a:ext cx="56" cy="5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1" i="1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Arc 14"/>
          <p:cNvSpPr>
            <a:spLocks/>
          </p:cNvSpPr>
          <p:nvPr/>
        </p:nvSpPr>
        <p:spPr bwMode="auto">
          <a:xfrm>
            <a:off x="3384550" y="1314450"/>
            <a:ext cx="4449763" cy="1119188"/>
          </a:xfrm>
          <a:custGeom>
            <a:avLst/>
            <a:gdLst>
              <a:gd name="T0" fmla="*/ 0 w 21600"/>
              <a:gd name="T1" fmla="*/ 0 h 24263"/>
              <a:gd name="T2" fmla="*/ 2147483646 w 21600"/>
              <a:gd name="T3" fmla="*/ 2147483646 h 24263"/>
              <a:gd name="T4" fmla="*/ 0 w 21600"/>
              <a:gd name="T5" fmla="*/ 2147483646 h 242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26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</a:path>
              <a:path w="21600" h="2426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rc 15"/>
          <p:cNvSpPr>
            <a:spLocks/>
          </p:cNvSpPr>
          <p:nvPr/>
        </p:nvSpPr>
        <p:spPr bwMode="auto">
          <a:xfrm>
            <a:off x="1692275" y="1163638"/>
            <a:ext cx="3740150" cy="259238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677643" y="5256000"/>
            <a:ext cx="38395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Häufigkeit der Elemente im Universum</a:t>
            </a:r>
          </a:p>
          <a:p>
            <a:r>
              <a:rPr lang="de-DE" sz="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Wasserstoff 73%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Helium 25%</a:t>
            </a:r>
          </a:p>
          <a:p>
            <a:r>
              <a:rPr lang="de-DE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restlichen </a:t>
            </a:r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Elemente  2%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Isotope </a:t>
            </a:r>
            <a:r>
              <a:rPr lang="de-DE" sz="1800" dirty="0" smtClean="0">
                <a:solidFill>
                  <a:schemeClr val="tx1"/>
                </a:solidFill>
              </a:rPr>
              <a:t>gleiche chemischen Eigenschaften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800000"/>
            <a:ext cx="619125" cy="60007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700000"/>
            <a:ext cx="1019175" cy="59055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3600000"/>
            <a:ext cx="1476375" cy="59055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20000" y="720000"/>
            <a:ext cx="2786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Wasserstoff - Isotope</a:t>
            </a:r>
            <a:endParaRPr lang="de-DE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3240000" y="1867441"/>
                <a:ext cx="3863173" cy="465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Wasserstoff (H)  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stabil</a:t>
                </a:r>
                <a:endParaRPr lang="de-DE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1867441"/>
                <a:ext cx="3863173" cy="465192"/>
              </a:xfrm>
              <a:prstGeom prst="rect">
                <a:avLst/>
              </a:prstGeom>
              <a:blipFill>
                <a:blip r:embed="rId6"/>
                <a:stretch>
                  <a:fillRect l="-2366" t="-9091" r="-78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240000" y="2759623"/>
                <a:ext cx="3968715" cy="465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Deuterium (D)   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stabil</a:t>
                </a:r>
                <a:endParaRPr lang="de-DE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2759623"/>
                <a:ext cx="3968715" cy="465961"/>
              </a:xfrm>
              <a:prstGeom prst="rect">
                <a:avLst/>
              </a:prstGeom>
              <a:blipFill>
                <a:blip r:embed="rId7"/>
                <a:stretch>
                  <a:fillRect l="-2301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3240000" y="3661396"/>
                <a:ext cx="4433971" cy="467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Tritium (T)        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radioaktiv</a:t>
                </a:r>
                <a:endParaRPr lang="de-DE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3661396"/>
                <a:ext cx="4433971" cy="467757"/>
              </a:xfrm>
              <a:prstGeom prst="rect">
                <a:avLst/>
              </a:prstGeom>
              <a:blipFill>
                <a:blip r:embed="rId8"/>
                <a:stretch>
                  <a:fillRect l="-2060" t="-9211" r="-82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080000" y="4680000"/>
                <a:ext cx="4411336" cy="594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Allgemein: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Pre>
                          <m:sPrePr>
                            <m:ctrlPr>
                              <a:rPr lang="de-DE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>
                            <m:r>
                              <a:rPr lang="de-DE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de-DE" sz="3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a:rPr lang="de-DE" sz="3200" b="0" i="1" smtClean="0">
                                <a:latin typeface="Cambria Math" panose="02040503050406030204" pitchFamily="18" charset="0"/>
                              </a:rPr>
                              <m:t>𝐸𝑙𝑒𝑚𝑒𝑛𝑡</m:t>
                            </m:r>
                          </m:e>
                        </m:sPre>
                      </m:e>
                      <m:sub>
                        <m:r>
                          <a:rPr lang="de-DE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de-DE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680000"/>
                <a:ext cx="4411336" cy="594586"/>
              </a:xfrm>
              <a:prstGeom prst="rect">
                <a:avLst/>
              </a:prstGeom>
              <a:blipFill>
                <a:blip r:embed="rId9"/>
                <a:stretch>
                  <a:fillRect l="-2072" b="-19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1080000" y="5400000"/>
            <a:ext cx="5370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Ordnungszahl   = Anzahl von Protonen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Neutronenzahl = Anzahl von Neutronen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Massenzahl      =  Anzahl von Nukleonen (A = Z + N)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224000" y="1224000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 n  </a:t>
            </a:r>
            <a:r>
              <a:rPr lang="de-DE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Enthüllung des Universums mit dem </a:t>
            </a:r>
            <a:r>
              <a:rPr lang="de-DE" dirty="0" smtClean="0">
                <a:solidFill>
                  <a:srgbClr val="FF0000"/>
                </a:solidFill>
              </a:rPr>
              <a:t>James Webb Space Teleskop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00"/>
            <a:ext cx="9470231" cy="60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Orion Nebel </a:t>
            </a:r>
            <a:r>
              <a:rPr lang="de-DE" dirty="0" smtClean="0">
                <a:solidFill>
                  <a:srgbClr val="FF0000"/>
                </a:solidFill>
              </a:rPr>
              <a:t>James Webb Space Teleskop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4398"/>
            <a:ext cx="9301163" cy="63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–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acility for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ntiproton and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esearch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720000"/>
            <a:ext cx="8286750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09"/>
            <a:ext cx="9144000" cy="60900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–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acility for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ntiproton and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esearch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– 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acility for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ntiproton and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esearch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Anteile der Elemente in einem Menschen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" y="554400"/>
            <a:ext cx="8901684" cy="59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Reise zum Urknall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22" name="Picture 2" descr="Q:\PersonalFiles\GSItalk\UrknallGraf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0" y="2420888"/>
            <a:ext cx="1600200" cy="1899138"/>
          </a:xfrm>
          <a:prstGeom prst="irregularSeal1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85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779912" y="1340768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Reise zum Urknall</a:t>
            </a:r>
            <a:endParaRPr lang="de-DE" sz="1800" dirty="0">
              <a:solidFill>
                <a:schemeClr val="tx1"/>
              </a:solidFill>
            </a:endParaRPr>
          </a:p>
        </p:txBody>
      </p:sp>
      <p:grpSp>
        <p:nvGrpSpPr>
          <p:cNvPr id="24" name="Group 39"/>
          <p:cNvGrpSpPr>
            <a:grpSpLocks/>
          </p:cNvGrpSpPr>
          <p:nvPr/>
        </p:nvGrpSpPr>
        <p:grpSpPr bwMode="auto">
          <a:xfrm>
            <a:off x="9017" y="1412776"/>
            <a:ext cx="9134983" cy="2640013"/>
            <a:chOff x="0" y="1632"/>
            <a:chExt cx="5760" cy="1663"/>
          </a:xfrm>
        </p:grpSpPr>
        <p:pic>
          <p:nvPicPr>
            <p:cNvPr id="25" name="Picture 40" descr="BigBang.tif                                                    000010FEHoward Matis                   B4A276EA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1632"/>
              <a:ext cx="5721" cy="11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8F8F8"/>
              </a:solidFill>
              <a:miter lim="800000"/>
              <a:headEnd/>
              <a:tailEnd/>
            </a:ln>
          </p:spPr>
        </p:pic>
        <p:sp>
          <p:nvSpPr>
            <p:cNvPr id="26" name="Text Box 41"/>
            <p:cNvSpPr txBox="1">
              <a:spLocks noChangeArrowheads="1"/>
            </p:cNvSpPr>
            <p:nvPr/>
          </p:nvSpPr>
          <p:spPr bwMode="auto">
            <a:xfrm>
              <a:off x="0" y="2810"/>
              <a:ext cx="5760" cy="4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8F8F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2000" b="1" dirty="0"/>
                <a:t>              </a:t>
              </a:r>
              <a:r>
                <a:rPr lang="de-DE" altLang="de-DE" sz="2000" b="1" dirty="0" smtClean="0"/>
                <a:t>     </a:t>
              </a:r>
              <a:r>
                <a:rPr lang="de-DE" altLang="de-DE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de-DE" altLang="de-DE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de-DE" altLang="de-DE" sz="20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de-DE" alt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sec    10 </a:t>
              </a:r>
              <a:r>
                <a:rPr lang="de-DE" altLang="de-DE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de-DE" altLang="de-DE" sz="20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de-DE" alt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sec     </a:t>
              </a:r>
              <a:r>
                <a:rPr lang="de-DE" altLang="de-DE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min</a:t>
              </a:r>
              <a:r>
                <a:rPr lang="de-DE" altLang="de-DE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</a:t>
              </a:r>
              <a:r>
                <a:rPr lang="de-DE" altLang="de-DE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13,8 Milliarden Jahre</a:t>
              </a:r>
              <a:endParaRPr lang="de-DE" alt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de-DE" altLang="de-DE" sz="2000" b="1" dirty="0"/>
                <a:t>    </a:t>
              </a:r>
              <a:r>
                <a:rPr lang="de-DE" altLang="de-DE" sz="2400" i="1" dirty="0"/>
                <a:t> </a:t>
              </a:r>
            </a:p>
          </p:txBody>
        </p:sp>
      </p:grp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1980000" y="1656000"/>
            <a:ext cx="118301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Nukleonen</a:t>
            </a:r>
            <a:endParaRPr lang="de-DE" altLang="de-DE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3456000" y="1656000"/>
            <a:ext cx="68287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Kerne</a:t>
            </a:r>
            <a:endParaRPr lang="de-DE" altLang="de-DE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45"/>
          <p:cNvSpPr txBox="1">
            <a:spLocks noChangeArrowheads="1"/>
          </p:cNvSpPr>
          <p:nvPr/>
        </p:nvSpPr>
        <p:spPr bwMode="auto">
          <a:xfrm>
            <a:off x="4572000" y="1656000"/>
            <a:ext cx="72616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Atome</a:t>
            </a:r>
            <a:endParaRPr lang="de-DE" altLang="de-DE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8352000" y="1656000"/>
            <a:ext cx="65402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Heute</a:t>
            </a:r>
            <a:endParaRPr lang="de-DE" altLang="de-DE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47"/>
          <p:cNvSpPr>
            <a:spLocks noChangeArrowheads="1"/>
          </p:cNvSpPr>
          <p:nvPr/>
        </p:nvSpPr>
        <p:spPr bwMode="auto">
          <a:xfrm>
            <a:off x="756000" y="828000"/>
            <a:ext cx="7920000" cy="485775"/>
          </a:xfrm>
          <a:prstGeom prst="rightArrow">
            <a:avLst>
              <a:gd name="adj1" fmla="val 50000"/>
              <a:gd name="adj2" fmla="val 392157"/>
            </a:avLst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49"/>
          <p:cNvSpPr txBox="1">
            <a:spLocks noChangeArrowheads="1"/>
          </p:cNvSpPr>
          <p:nvPr/>
        </p:nvSpPr>
        <p:spPr bwMode="auto">
          <a:xfrm>
            <a:off x="8136000" y="602407"/>
            <a:ext cx="858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</a:t>
            </a:r>
            <a:r>
              <a:rPr lang="en-GB" altLang="de-DE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de-DE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48"/>
          <p:cNvSpPr>
            <a:spLocks noChangeArrowheads="1"/>
          </p:cNvSpPr>
          <p:nvPr/>
        </p:nvSpPr>
        <p:spPr bwMode="auto">
          <a:xfrm>
            <a:off x="990600" y="3960000"/>
            <a:ext cx="7920000" cy="485775"/>
          </a:xfrm>
          <a:prstGeom prst="leftArrow">
            <a:avLst>
              <a:gd name="adj1" fmla="val 50000"/>
              <a:gd name="adj2" fmla="val 403186"/>
            </a:avLst>
          </a:prstGeom>
          <a:gradFill rotWithShape="0">
            <a:gsLst>
              <a:gs pos="0">
                <a:srgbClr val="FF3300">
                  <a:gamma/>
                  <a:shade val="46275"/>
                  <a:invGamma/>
                </a:srgbClr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540000" y="4392000"/>
            <a:ext cx="1739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de-DE" altLang="de-DE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Fragen, die es zu beantworten gilt</a:t>
            </a:r>
            <a:endParaRPr lang="de-DE" sz="1800" dirty="0">
              <a:solidFill>
                <a:schemeClr val="tx1"/>
              </a:solidFill>
            </a:endParaRPr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487954"/>
              </p:ext>
            </p:extLst>
          </p:nvPr>
        </p:nvGraphicFramePr>
        <p:xfrm>
          <a:off x="2159000" y="1440000"/>
          <a:ext cx="48768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Photo Editor Photo" r:id="rId4" imgW="4877481" imgH="3505689" progId="MSPhotoEd.3">
                  <p:embed/>
                </p:oleObj>
              </mc:Choice>
              <mc:Fallback>
                <p:oleObj name="Photo Editor Photo" r:id="rId4" imgW="4877481" imgH="3505689" progId="MSPhotoEd.3">
                  <p:embed/>
                  <p:pic>
                    <p:nvPicPr>
                      <p:cNvPr id="2838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1440000"/>
                        <a:ext cx="48768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8" descr="eaglen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39" y="554400"/>
            <a:ext cx="269276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049642" y="2060848"/>
            <a:ext cx="1058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chemeClr val="bg1"/>
                </a:solidFill>
                <a:latin typeface="Times New Roman" pitchFamily="18" charset="0"/>
              </a:rPr>
              <a:t>Adler Nebel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39552" y="802597"/>
            <a:ext cx="29931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 dem Bereich </a:t>
            </a:r>
            <a:r>
              <a:rPr lang="de-DE" alt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Urknalls:</a:t>
            </a:r>
            <a:endParaRPr lang="de-DE" alt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905244" y="5213271"/>
            <a:ext cx="59554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Häufigkeit der Elemente vor 13.8 Milliarden Jahren (Urknall):</a:t>
            </a:r>
          </a:p>
          <a:p>
            <a:r>
              <a:rPr lang="de-DE" sz="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Wasserstoff 75%</a:t>
            </a:r>
          </a:p>
          <a:p>
            <a:r>
              <a:rPr lang="de-DE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Helium 25%</a:t>
            </a:r>
          </a:p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Spuren (10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von 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Lithium und Beryllium</a:t>
            </a:r>
            <a:endParaRPr 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1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Stern – Gas – Stern Kreislauf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871" y="554400"/>
            <a:ext cx="5976257" cy="597625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996000" y="1368000"/>
            <a:ext cx="1192634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atomare Wasserstoff </a:t>
            </a:r>
          </a:p>
          <a:p>
            <a:pPr algn="ctr"/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Wolke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64088" y="2060848"/>
            <a:ext cx="722955" cy="261610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heiße Blasen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364088" y="3307626"/>
            <a:ext cx="927655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Supernovae und stellare Winde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032000" y="4078233"/>
            <a:ext cx="112069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Sternen Brennen </a:t>
            </a:r>
          </a:p>
          <a:p>
            <a:pPr algn="ctr"/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schwere Elemente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963809" y="3411723"/>
            <a:ext cx="1049967" cy="261610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Sternen Formation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877246" y="2060848"/>
            <a:ext cx="1041952" cy="261610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de-DE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molekulare Wolke</a:t>
            </a:r>
            <a:endParaRPr lang="de-DE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715193" y="2487073"/>
            <a:ext cx="1713611" cy="707886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Stern-Gas-Stern </a:t>
            </a:r>
          </a:p>
          <a:p>
            <a:pPr algn="ctr"/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Kreislauf</a:t>
            </a:r>
          </a:p>
        </p:txBody>
      </p:sp>
    </p:spTree>
    <p:extLst>
      <p:ext uri="{BB962C8B-B14F-4D97-AF65-F5344CB8AC3E}">
        <p14:creationId xmlns:p14="http://schemas.microsoft.com/office/powerpoint/2010/main" val="32966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954</Words>
  <Application>Microsoft Office PowerPoint</Application>
  <PresentationFormat>Bildschirmpräsentation (4:3)</PresentationFormat>
  <Paragraphs>303</Paragraphs>
  <Slides>44</Slides>
  <Notes>40</Notes>
  <HiddenSlides>7</HiddenSlides>
  <MMClips>1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44</vt:i4>
      </vt:variant>
    </vt:vector>
  </HeadingPairs>
  <TitlesOfParts>
    <vt:vector size="57" baseType="lpstr">
      <vt:lpstr>ＭＳ Ｐゴシック</vt:lpstr>
      <vt:lpstr>Arial</vt:lpstr>
      <vt:lpstr>Calibri</vt:lpstr>
      <vt:lpstr>Cambria Math</vt:lpstr>
      <vt:lpstr>Matisse ITC</vt:lpstr>
      <vt:lpstr>Times New Roman</vt:lpstr>
      <vt:lpstr>Verdana</vt:lpstr>
      <vt:lpstr>Wingdings</vt:lpstr>
      <vt:lpstr>2_Larissa</vt:lpstr>
      <vt:lpstr>Default Design</vt:lpstr>
      <vt:lpstr>Photo Editor Photo</vt:lpstr>
      <vt:lpstr>Equation</vt:lpstr>
      <vt:lpstr>CorelDRAW</vt:lpstr>
      <vt:lpstr>Outline: Evidence for Big Bang theory</vt:lpstr>
      <vt:lpstr>Struktur des Atoms</vt:lpstr>
      <vt:lpstr>Atomkerne</vt:lpstr>
      <vt:lpstr>Isotope gleiche chemischen Eigenschaften</vt:lpstr>
      <vt:lpstr>Anteile der Elemente in einem Menschen</vt:lpstr>
      <vt:lpstr>Reise zum Urknall</vt:lpstr>
      <vt:lpstr>Reise zum Urknall</vt:lpstr>
      <vt:lpstr>Fragen, die es zu beantworten gilt</vt:lpstr>
      <vt:lpstr>Stern – Gas – Stern Kreislauf</vt:lpstr>
      <vt:lpstr>Synthese innerhalb der Sonne</vt:lpstr>
      <vt:lpstr>Synthese innerhalb der Sterne</vt:lpstr>
      <vt:lpstr>Elementproduktion auf der Sonne Spektralanalyse</vt:lpstr>
      <vt:lpstr>PowerPoint-Präsentation</vt:lpstr>
      <vt:lpstr>PowerPoint-Präsentation</vt:lpstr>
      <vt:lpstr>Die Entstehung der Elemente im Universum</vt:lpstr>
      <vt:lpstr>Atombau im Periodensystem</vt:lpstr>
      <vt:lpstr>Periodensystem Ursprung der Elemente</vt:lpstr>
      <vt:lpstr>Periodensystem chemische Eigenschaften</vt:lpstr>
      <vt:lpstr>Fragen, die es zu beantworten gilt</vt:lpstr>
      <vt:lpstr>Isotopentafel physikalische Eigenschaften</vt:lpstr>
      <vt:lpstr>Facility for Antiproton and Ion Research</vt:lpstr>
      <vt:lpstr>Facility for Antiproton and Ion Research</vt:lpstr>
      <vt:lpstr>Wo experimentieren wir?</vt:lpstr>
      <vt:lpstr>Teilchenbeschleuniger Mikroskope des Mikrokosmos</vt:lpstr>
      <vt:lpstr>Beschleunigungsanlage</vt:lpstr>
      <vt:lpstr>Beschleunigungsanlage</vt:lpstr>
      <vt:lpstr>UNILAC Beschleuniger</vt:lpstr>
      <vt:lpstr>Teilchenbeschleuniger</vt:lpstr>
      <vt:lpstr>Beschleunigungsanlage</vt:lpstr>
      <vt:lpstr>Wie kann man die Struktur der Atome sehen?</vt:lpstr>
      <vt:lpstr>Detektoren – die Augen der Teilchenphysiker</vt:lpstr>
      <vt:lpstr>Unbekanntes Objekt in einer Höhle</vt:lpstr>
      <vt:lpstr>Unbekanntes Objekt in einer Höhle</vt:lpstr>
      <vt:lpstr>Unbekanntes Objekt in einer Höhle</vt:lpstr>
      <vt:lpstr>Energie, Wellenlänge und Auflösungsvermögen</vt:lpstr>
      <vt:lpstr>Ionenbeschleuniger Werkzeuge für die Erforschung der Materie</vt:lpstr>
      <vt:lpstr>Produktion von exotischen Atomkernen</vt:lpstr>
      <vt:lpstr>Licht der Atomkerne</vt:lpstr>
      <vt:lpstr>Häufigkeit der Elemente</vt:lpstr>
      <vt:lpstr>Enthüllung des Universums mit dem James Webb Space Teleskop</vt:lpstr>
      <vt:lpstr>Orion Nebel James Webb Space Teleskop</vt:lpstr>
      <vt:lpstr>FAIR – Facility for Antiproton and Ion Research</vt:lpstr>
      <vt:lpstr>FAIR – Facility for Antiproton and Ion Research</vt:lpstr>
      <vt:lpstr>FAIR – Facility for Antiproton and Ion Research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876</cp:revision>
  <cp:lastPrinted>2025-04-21T11:34:10Z</cp:lastPrinted>
  <dcterms:created xsi:type="dcterms:W3CDTF">2016-04-06T12:04:03Z</dcterms:created>
  <dcterms:modified xsi:type="dcterms:W3CDTF">2025-05-22T08:12:47Z</dcterms:modified>
</cp:coreProperties>
</file>