
<file path=[Content_Types].xml><?xml version="1.0" encoding="utf-8"?>
<Types xmlns="http://schemas.openxmlformats.org/package/2006/content-types">
  <Default Extension="png" ContentType="image/png"/>
  <Default Extension="mpeg" ContentType="vide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72" r:id="rId2"/>
    <p:sldId id="275" r:id="rId3"/>
    <p:sldId id="274" r:id="rId4"/>
    <p:sldId id="307" r:id="rId5"/>
    <p:sldId id="302" r:id="rId6"/>
    <p:sldId id="303" r:id="rId7"/>
    <p:sldId id="286" r:id="rId8"/>
    <p:sldId id="288" r:id="rId9"/>
    <p:sldId id="289" r:id="rId10"/>
    <p:sldId id="290" r:id="rId11"/>
    <p:sldId id="291" r:id="rId12"/>
    <p:sldId id="276" r:id="rId13"/>
    <p:sldId id="300" r:id="rId14"/>
    <p:sldId id="299" r:id="rId15"/>
    <p:sldId id="301" r:id="rId16"/>
    <p:sldId id="296" r:id="rId17"/>
    <p:sldId id="293" r:id="rId18"/>
    <p:sldId id="294" r:id="rId19"/>
    <p:sldId id="298" r:id="rId20"/>
    <p:sldId id="304" r:id="rId21"/>
    <p:sldId id="305" r:id="rId22"/>
    <p:sldId id="297" r:id="rId23"/>
    <p:sldId id="295" r:id="rId24"/>
    <p:sldId id="306" r:id="rId25"/>
    <p:sldId id="292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78" r:id="rId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lersheim, Hans-Juergen Dr." initials="WHD" lastIdx="1" clrIdx="0">
    <p:extLst>
      <p:ext uri="{19B8F6BF-5375-455C-9EA6-DF929625EA0E}">
        <p15:presenceInfo xmlns:p15="http://schemas.microsoft.com/office/powerpoint/2012/main" userId="Wollersheim, Hans-Juergen Dr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00FF"/>
    <a:srgbClr val="008000"/>
    <a:srgbClr val="FF66FF"/>
    <a:srgbClr val="7CD280"/>
    <a:srgbClr val="97DB9A"/>
    <a:srgbClr val="A2D999"/>
    <a:srgbClr val="00F01A"/>
    <a:srgbClr val="63E77C"/>
    <a:srgbClr val="86E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3613" autoAdjust="0"/>
  </p:normalViewPr>
  <p:slideViewPr>
    <p:cSldViewPr>
      <p:cViewPr varScale="1">
        <p:scale>
          <a:sx n="65" d="100"/>
          <a:sy n="65" d="100"/>
        </p:scale>
        <p:origin x="264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36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960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52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561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27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96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710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210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617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883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80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98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81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705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87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49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60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730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46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06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8924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69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7958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0520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8402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333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5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318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61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962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809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341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1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2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26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62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84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64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8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49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32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05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1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- 2025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Bild 9" descr="FAIR@GSI logo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00" y="6588000"/>
            <a:ext cx="894905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6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hyperlink" Target="https://www.google.co.in/url?sa=i&amp;rct=j&amp;q=&amp;esrc=s&amp;source=images&amp;cd=&amp;cad=rja&amp;uact=8&amp;ved=0ahUKEwiKqImOyZ_XAhVHupQKHWJ1CMwQjRwIBw&amp;url=https://de.wikipedia.org/wiki/Synchrotron&amp;psig=AOvVaw2fplMLZkXNX7UG9GOkCzrt&amp;ust=150970111610662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0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9144000" cy="60721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Teilchenbeschleuniger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720259" y="554400"/>
            <a:ext cx="5703484" cy="67710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Mikroskope der Physiker</a:t>
            </a:r>
          </a:p>
        </p:txBody>
      </p:sp>
    </p:spTree>
    <p:extLst>
      <p:ext uri="{BB962C8B-B14F-4D97-AF65-F5344CB8AC3E}">
        <p14:creationId xmlns:p14="http://schemas.microsoft.com/office/powerpoint/2010/main" val="19463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57" y="1456443"/>
            <a:ext cx="2926800" cy="369863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644000" y="1458000"/>
            <a:ext cx="2926800" cy="36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beschleunigt man einen Gegenstand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00000" y="900000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Elektron-Strahl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19047" y="5220000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elektrische Kraft</a:t>
            </a:r>
            <a:endParaRPr lang="de-D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27844" y="5220000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agnetische Kraft</a:t>
            </a:r>
            <a:endParaRPr lang="de-DE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0" y="1490841"/>
            <a:ext cx="5158485" cy="29268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040000" y="900000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Fadenstrahlrohr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1" y="1494000"/>
            <a:ext cx="3902400" cy="29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9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57" y="1456443"/>
            <a:ext cx="2926800" cy="369863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644000" y="1458000"/>
            <a:ext cx="2926800" cy="36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beschleunigt man einen Gegenstand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00000" y="900000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Elektron-Strahl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19047" y="5220000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elektrische Kraft</a:t>
            </a:r>
            <a:endParaRPr lang="de-D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27844" y="5220000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agnetische Kraft</a:t>
            </a:r>
            <a:endParaRPr lang="de-DE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g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9" y="1490841"/>
            <a:ext cx="3901985" cy="292648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0" y="1490841"/>
            <a:ext cx="5158485" cy="29268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040000" y="900000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Fadenstrahlrohr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46" y="1490841"/>
            <a:ext cx="4131015" cy="29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50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400"/>
            <a:ext cx="2012835" cy="2289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Elektrische Kräfte </a:t>
            </a:r>
            <a:r>
              <a:rPr lang="de-DE" sz="1800" dirty="0" smtClean="0">
                <a:solidFill>
                  <a:schemeClr val="tx1"/>
                </a:solidFill>
              </a:rPr>
              <a:t>Teilchen Beine machen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00000" y="5774100"/>
            <a:ext cx="3243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Cockcroft-Walton-Beschleuniger</a:t>
            </a:r>
          </a:p>
          <a:p>
            <a:pPr algn="ctr"/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Gleichspannung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D:\web-docs\TELEKOLLEG\KERN\MPEG\bandgenerato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2556000"/>
            <a:ext cx="21050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400"/>
            <a:ext cx="1690688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554399"/>
            <a:ext cx="2185988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08000" y="2880000"/>
            <a:ext cx="1815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 de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Graaff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Daresbury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554400"/>
            <a:ext cx="5019675" cy="52197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08000" y="3213734"/>
            <a:ext cx="170245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Millionen Volt</a:t>
            </a:r>
            <a:endParaRPr 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Driftröhren-Beschleuniger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9" descr="unil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400"/>
            <a:ext cx="55022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widero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4057650"/>
            <a:ext cx="3660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994566" y="1268760"/>
            <a:ext cx="2492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MHz Radio-Frequenz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schleuniger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1700808"/>
            <a:ext cx="2743200" cy="21336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6120000"/>
            <a:ext cx="408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Wideroe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und Alvarez Struktur bei der GSI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554400"/>
            <a:ext cx="2939034" cy="35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540000" y="554400"/>
            <a:ext cx="3060000" cy="3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Gerade oder Rund </a:t>
            </a:r>
            <a:r>
              <a:rPr lang="de-DE" sz="1800" dirty="0" err="1" smtClean="0">
                <a:solidFill>
                  <a:schemeClr val="tx1"/>
                </a:solidFill>
              </a:rPr>
              <a:t>Zyklotron</a:t>
            </a:r>
            <a:r>
              <a:rPr lang="de-DE" sz="1800" dirty="0" smtClean="0">
                <a:solidFill>
                  <a:schemeClr val="tx1"/>
                </a:solidFill>
              </a:rPr>
              <a:t>-Beschleuniger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1035957"/>
            <a:ext cx="2697480" cy="2415540"/>
          </a:xfrm>
          <a:prstGeom prst="rect">
            <a:avLst/>
          </a:prstGeom>
        </p:spPr>
      </p:pic>
      <p:pic>
        <p:nvPicPr>
          <p:cNvPr id="6" name="Picture 3" descr="C:\Users\Hans\AppData\Local\Microsoft\Windows\Temporary Internet Files\Content.IE5\GSYDJKD7\3523813272_c6b6fc16f6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74" y="3645857"/>
            <a:ext cx="3845052" cy="290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57840"/>
            <a:ext cx="25717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Gerade oder Rund </a:t>
            </a:r>
            <a:r>
              <a:rPr lang="de-DE" sz="1800" dirty="0" err="1" smtClean="0">
                <a:solidFill>
                  <a:schemeClr val="tx1"/>
                </a:solidFill>
              </a:rPr>
              <a:t>Synchroton</a:t>
            </a:r>
            <a:r>
              <a:rPr lang="de-DE" sz="1800" dirty="0" smtClean="0">
                <a:solidFill>
                  <a:schemeClr val="tx1"/>
                </a:solidFill>
              </a:rPr>
              <a:t>-Beschleuniger SIS18</a:t>
            </a:r>
            <a:endParaRPr lang="de-DE" sz="1800" dirty="0">
              <a:solidFill>
                <a:schemeClr val="tx1"/>
              </a:solidFill>
            </a:endParaRPr>
          </a:p>
        </p:txBody>
      </p: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0" y="554400"/>
            <a:ext cx="5245100" cy="5065713"/>
            <a:chOff x="416" y="895"/>
            <a:chExt cx="3304" cy="3191"/>
          </a:xfrm>
        </p:grpSpPr>
        <p:sp>
          <p:nvSpPr>
            <p:cNvPr id="8" name="Rectangle 67"/>
            <p:cNvSpPr>
              <a:spLocks noChangeArrowheads="1"/>
            </p:cNvSpPr>
            <p:nvPr/>
          </p:nvSpPr>
          <p:spPr bwMode="auto">
            <a:xfrm rot="9660000">
              <a:off x="1997" y="1059"/>
              <a:ext cx="121" cy="49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9" name="Picture 68" descr="IngoSI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" y="895"/>
              <a:ext cx="2916" cy="3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69"/>
            <p:cNvSpPr txBox="1">
              <a:spLocks noChangeArrowheads="1"/>
            </p:cNvSpPr>
            <p:nvPr/>
          </p:nvSpPr>
          <p:spPr bwMode="auto">
            <a:xfrm rot="17520000">
              <a:off x="610" y="3209"/>
              <a:ext cx="123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000" smtClean="0">
                  <a:solidFill>
                    <a:srgbClr val="000000"/>
                  </a:solidFill>
                  <a:latin typeface="Verdana" pitchFamily="34" charset="0"/>
                </a:rPr>
                <a:t>20% speed of light</a:t>
              </a:r>
            </a:p>
          </p:txBody>
        </p:sp>
        <p:sp>
          <p:nvSpPr>
            <p:cNvPr id="11" name="Text Box 70"/>
            <p:cNvSpPr txBox="1">
              <a:spLocks noChangeArrowheads="1"/>
            </p:cNvSpPr>
            <p:nvPr/>
          </p:nvSpPr>
          <p:spPr bwMode="auto">
            <a:xfrm>
              <a:off x="2060" y="2024"/>
              <a:ext cx="10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200" smtClean="0">
                  <a:solidFill>
                    <a:srgbClr val="000000"/>
                  </a:solidFill>
                  <a:latin typeface="Verdana" pitchFamily="34" charset="0"/>
                </a:rPr>
                <a:t>deflecting magnets </a:t>
              </a:r>
            </a:p>
          </p:txBody>
        </p:sp>
        <p:sp>
          <p:nvSpPr>
            <p:cNvPr id="14" name="Text Box 71"/>
            <p:cNvSpPr txBox="1">
              <a:spLocks noChangeArrowheads="1"/>
            </p:cNvSpPr>
            <p:nvPr/>
          </p:nvSpPr>
          <p:spPr bwMode="auto">
            <a:xfrm>
              <a:off x="2056" y="2280"/>
              <a:ext cx="15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200" smtClean="0">
                  <a:solidFill>
                    <a:srgbClr val="000000"/>
                  </a:solidFill>
                  <a:latin typeface="Verdana" pitchFamily="34" charset="0"/>
                </a:rPr>
                <a:t>focussing magnets</a:t>
              </a:r>
            </a:p>
          </p:txBody>
        </p:sp>
        <p:sp>
          <p:nvSpPr>
            <p:cNvPr id="15" name="Line 72"/>
            <p:cNvSpPr>
              <a:spLocks noChangeShapeType="1"/>
            </p:cNvSpPr>
            <p:nvPr/>
          </p:nvSpPr>
          <p:spPr bwMode="auto">
            <a:xfrm flipV="1">
              <a:off x="1744" y="2408"/>
              <a:ext cx="336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Line 73"/>
            <p:cNvSpPr>
              <a:spLocks noChangeShapeType="1"/>
            </p:cNvSpPr>
            <p:nvPr/>
          </p:nvSpPr>
          <p:spPr bwMode="auto">
            <a:xfrm flipV="1">
              <a:off x="1660" y="2160"/>
              <a:ext cx="440" cy="4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Text Box 74"/>
            <p:cNvSpPr txBox="1">
              <a:spLocks noChangeArrowheads="1"/>
            </p:cNvSpPr>
            <p:nvPr/>
          </p:nvSpPr>
          <p:spPr bwMode="auto">
            <a:xfrm>
              <a:off x="1888" y="1368"/>
              <a:ext cx="15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200" smtClean="0">
                  <a:solidFill>
                    <a:srgbClr val="000000"/>
                  </a:solidFill>
                  <a:latin typeface="Verdana" pitchFamily="34" charset="0"/>
                </a:rPr>
                <a:t>acceleration</a:t>
              </a: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2056" y="1080"/>
              <a:ext cx="144" cy="2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Rectangle 76"/>
            <p:cNvSpPr>
              <a:spLocks noChangeArrowheads="1"/>
            </p:cNvSpPr>
            <p:nvPr/>
          </p:nvSpPr>
          <p:spPr bwMode="auto">
            <a:xfrm>
              <a:off x="656" y="3800"/>
              <a:ext cx="712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Rectangle 77"/>
            <p:cNvSpPr>
              <a:spLocks noChangeArrowheads="1"/>
            </p:cNvSpPr>
            <p:nvPr/>
          </p:nvSpPr>
          <p:spPr bwMode="auto">
            <a:xfrm>
              <a:off x="2608" y="3784"/>
              <a:ext cx="712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Text Box 78"/>
            <p:cNvSpPr txBox="1">
              <a:spLocks noChangeArrowheads="1"/>
            </p:cNvSpPr>
            <p:nvPr/>
          </p:nvSpPr>
          <p:spPr bwMode="auto">
            <a:xfrm rot="17100000">
              <a:off x="2841" y="3173"/>
              <a:ext cx="960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000" smtClean="0">
                  <a:solidFill>
                    <a:srgbClr val="000000"/>
                  </a:solidFill>
                  <a:latin typeface="Verdana" pitchFamily="34" charset="0"/>
                </a:rPr>
                <a:t>Max. 90% 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000" smtClean="0">
                  <a:solidFill>
                    <a:srgbClr val="000000"/>
                  </a:solidFill>
                  <a:latin typeface="Verdana" pitchFamily="34" charset="0"/>
                </a:rPr>
                <a:t>speed of light</a:t>
              </a:r>
            </a:p>
          </p:txBody>
        </p:sp>
        <p:sp>
          <p:nvSpPr>
            <p:cNvPr id="22" name="Text Box 79"/>
            <p:cNvSpPr txBox="1">
              <a:spLocks noChangeArrowheads="1"/>
            </p:cNvSpPr>
            <p:nvPr/>
          </p:nvSpPr>
          <p:spPr bwMode="auto">
            <a:xfrm>
              <a:off x="2616" y="3768"/>
              <a:ext cx="11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2000" smtClean="0">
                  <a:solidFill>
                    <a:srgbClr val="000000"/>
                  </a:solidFill>
                  <a:latin typeface="Verdana" pitchFamily="34" charset="0"/>
                </a:rPr>
                <a:t>experiment</a:t>
              </a:r>
            </a:p>
          </p:txBody>
        </p:sp>
        <p:sp>
          <p:nvSpPr>
            <p:cNvPr id="23" name="Text Box 80"/>
            <p:cNvSpPr txBox="1">
              <a:spLocks noChangeArrowheads="1"/>
            </p:cNvSpPr>
            <p:nvPr/>
          </p:nvSpPr>
          <p:spPr bwMode="auto">
            <a:xfrm>
              <a:off x="416" y="3836"/>
              <a:ext cx="8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2000" smtClean="0">
                  <a:solidFill>
                    <a:srgbClr val="000000"/>
                  </a:solidFill>
                  <a:latin typeface="Verdana" pitchFamily="34" charset="0"/>
                </a:rPr>
                <a:t>UNILAC</a:t>
              </a:r>
            </a:p>
          </p:txBody>
        </p:sp>
        <p:sp>
          <p:nvSpPr>
            <p:cNvPr id="24" name="Rectangle 81"/>
            <p:cNvSpPr>
              <a:spLocks noChangeArrowheads="1"/>
            </p:cNvSpPr>
            <p:nvPr/>
          </p:nvSpPr>
          <p:spPr bwMode="auto">
            <a:xfrm rot="744441">
              <a:off x="1478" y="1649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Rectangle 82"/>
            <p:cNvSpPr>
              <a:spLocks noChangeArrowheads="1"/>
            </p:cNvSpPr>
            <p:nvPr/>
          </p:nvSpPr>
          <p:spPr bwMode="auto">
            <a:xfrm rot="744441">
              <a:off x="1470" y="169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Rectangle 83"/>
            <p:cNvSpPr>
              <a:spLocks noChangeArrowheads="1"/>
            </p:cNvSpPr>
            <p:nvPr/>
          </p:nvSpPr>
          <p:spPr bwMode="auto">
            <a:xfrm rot="744441">
              <a:off x="1460" y="174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7" name="Group 84"/>
            <p:cNvGrpSpPr>
              <a:grpSpLocks/>
            </p:cNvGrpSpPr>
            <p:nvPr/>
          </p:nvGrpSpPr>
          <p:grpSpPr bwMode="auto">
            <a:xfrm rot="1825730">
              <a:off x="1728" y="1209"/>
              <a:ext cx="60" cy="130"/>
              <a:chOff x="1556" y="1745"/>
              <a:chExt cx="60" cy="130"/>
            </a:xfrm>
          </p:grpSpPr>
          <p:sp>
            <p:nvSpPr>
              <p:cNvPr id="68" name="Rectangle 85"/>
              <p:cNvSpPr>
                <a:spLocks noChangeArrowheads="1"/>
              </p:cNvSpPr>
              <p:nvPr/>
            </p:nvSpPr>
            <p:spPr bwMode="auto">
              <a:xfrm rot="744441">
                <a:off x="1574" y="1745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9" name="Rectangle 86"/>
              <p:cNvSpPr>
                <a:spLocks noChangeArrowheads="1"/>
              </p:cNvSpPr>
              <p:nvPr/>
            </p:nvSpPr>
            <p:spPr bwMode="auto">
              <a:xfrm rot="744441">
                <a:off x="1566" y="179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0" name="Rectangle 87"/>
              <p:cNvSpPr>
                <a:spLocks noChangeArrowheads="1"/>
              </p:cNvSpPr>
              <p:nvPr/>
            </p:nvSpPr>
            <p:spPr bwMode="auto">
              <a:xfrm rot="744441">
                <a:off x="1556" y="1839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28" name="Group 88"/>
            <p:cNvGrpSpPr>
              <a:grpSpLocks/>
            </p:cNvGrpSpPr>
            <p:nvPr/>
          </p:nvGrpSpPr>
          <p:grpSpPr bwMode="auto">
            <a:xfrm rot="-1949771">
              <a:off x="1448" y="2171"/>
              <a:ext cx="60" cy="130"/>
              <a:chOff x="1462" y="2173"/>
              <a:chExt cx="60" cy="130"/>
            </a:xfrm>
          </p:grpSpPr>
          <p:sp>
            <p:nvSpPr>
              <p:cNvPr id="65" name="Rectangle 89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" name="Rectangle 90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7" name="Rectangle 91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29" name="Group 92"/>
            <p:cNvGrpSpPr>
              <a:grpSpLocks/>
            </p:cNvGrpSpPr>
            <p:nvPr/>
          </p:nvGrpSpPr>
          <p:grpSpPr bwMode="auto">
            <a:xfrm rot="-3513567">
              <a:off x="1698" y="2625"/>
              <a:ext cx="60" cy="130"/>
              <a:chOff x="1462" y="2173"/>
              <a:chExt cx="60" cy="130"/>
            </a:xfrm>
          </p:grpSpPr>
          <p:sp>
            <p:nvSpPr>
              <p:cNvPr id="62" name="Rectangle 93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3" name="Rectangle 94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Rectangle 95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" name="Group 96"/>
            <p:cNvGrpSpPr>
              <a:grpSpLocks/>
            </p:cNvGrpSpPr>
            <p:nvPr/>
          </p:nvGrpSpPr>
          <p:grpSpPr bwMode="auto">
            <a:xfrm rot="-5313826">
              <a:off x="2140" y="2895"/>
              <a:ext cx="60" cy="130"/>
              <a:chOff x="1462" y="2173"/>
              <a:chExt cx="60" cy="130"/>
            </a:xfrm>
          </p:grpSpPr>
          <p:sp>
            <p:nvSpPr>
              <p:cNvPr id="59" name="Rectangle 97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0" name="Rectangle 98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Rectangle 99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1" name="Group 100"/>
            <p:cNvGrpSpPr>
              <a:grpSpLocks/>
            </p:cNvGrpSpPr>
            <p:nvPr/>
          </p:nvGrpSpPr>
          <p:grpSpPr bwMode="auto">
            <a:xfrm rot="3480033">
              <a:off x="2656" y="2907"/>
              <a:ext cx="60" cy="130"/>
              <a:chOff x="1462" y="2173"/>
              <a:chExt cx="60" cy="130"/>
            </a:xfrm>
          </p:grpSpPr>
          <p:sp>
            <p:nvSpPr>
              <p:cNvPr id="56" name="Rectangle 101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7" name="Rectangle 102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Rectangle 103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2" name="Group 104"/>
            <p:cNvGrpSpPr>
              <a:grpSpLocks/>
            </p:cNvGrpSpPr>
            <p:nvPr/>
          </p:nvGrpSpPr>
          <p:grpSpPr bwMode="auto">
            <a:xfrm rot="1843197">
              <a:off x="3118" y="2649"/>
              <a:ext cx="60" cy="130"/>
              <a:chOff x="1462" y="2173"/>
              <a:chExt cx="60" cy="130"/>
            </a:xfrm>
          </p:grpSpPr>
          <p:sp>
            <p:nvSpPr>
              <p:cNvPr id="53" name="Rectangle 105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4" name="Rectangle 106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Rectangle 107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3" name="Group 108"/>
            <p:cNvGrpSpPr>
              <a:grpSpLocks/>
            </p:cNvGrpSpPr>
            <p:nvPr/>
          </p:nvGrpSpPr>
          <p:grpSpPr bwMode="auto">
            <a:xfrm>
              <a:off x="3382" y="2213"/>
              <a:ext cx="60" cy="130"/>
              <a:chOff x="1462" y="2173"/>
              <a:chExt cx="60" cy="130"/>
            </a:xfrm>
          </p:grpSpPr>
          <p:sp>
            <p:nvSpPr>
              <p:cNvPr id="50" name="Rectangle 109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Rectangle 110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" name="Rectangle 111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4" name="Group 112"/>
            <p:cNvGrpSpPr>
              <a:grpSpLocks/>
            </p:cNvGrpSpPr>
            <p:nvPr/>
          </p:nvGrpSpPr>
          <p:grpSpPr bwMode="auto">
            <a:xfrm rot="-1720344">
              <a:off x="3394" y="1693"/>
              <a:ext cx="60" cy="130"/>
              <a:chOff x="1462" y="2173"/>
              <a:chExt cx="60" cy="130"/>
            </a:xfrm>
          </p:grpSpPr>
          <p:sp>
            <p:nvSpPr>
              <p:cNvPr id="47" name="Rectangle 113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Rectangle 114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Rectangle 115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5" name="Group 116"/>
            <p:cNvGrpSpPr>
              <a:grpSpLocks/>
            </p:cNvGrpSpPr>
            <p:nvPr/>
          </p:nvGrpSpPr>
          <p:grpSpPr bwMode="auto">
            <a:xfrm rot="-3580313">
              <a:off x="3150" y="1243"/>
              <a:ext cx="60" cy="130"/>
              <a:chOff x="1462" y="2173"/>
              <a:chExt cx="60" cy="130"/>
            </a:xfrm>
          </p:grpSpPr>
          <p:sp>
            <p:nvSpPr>
              <p:cNvPr id="44" name="Rectangle 117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Rectangle 118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Rectangle 119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6" name="Group 120"/>
            <p:cNvGrpSpPr>
              <a:grpSpLocks/>
            </p:cNvGrpSpPr>
            <p:nvPr/>
          </p:nvGrpSpPr>
          <p:grpSpPr bwMode="auto">
            <a:xfrm rot="-5339222">
              <a:off x="2694" y="969"/>
              <a:ext cx="60" cy="130"/>
              <a:chOff x="1462" y="2173"/>
              <a:chExt cx="60" cy="130"/>
            </a:xfrm>
          </p:grpSpPr>
          <p:sp>
            <p:nvSpPr>
              <p:cNvPr id="41" name="Rectangle 121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Rectangle 122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Rectangle 123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7" name="Group 124"/>
            <p:cNvGrpSpPr>
              <a:grpSpLocks/>
            </p:cNvGrpSpPr>
            <p:nvPr/>
          </p:nvGrpSpPr>
          <p:grpSpPr bwMode="auto">
            <a:xfrm rot="-7164952">
              <a:off x="2188" y="959"/>
              <a:ext cx="60" cy="130"/>
              <a:chOff x="1462" y="2173"/>
              <a:chExt cx="60" cy="130"/>
            </a:xfrm>
          </p:grpSpPr>
          <p:sp>
            <p:nvSpPr>
              <p:cNvPr id="38" name="Rectangle 125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Rectangle 126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Rectangle 127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pic>
        <p:nvPicPr>
          <p:cNvPr id="71" name="Picture 4" descr="Stadlmann-summer-student-lecture-2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87" y="3791833"/>
            <a:ext cx="3679213" cy="276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Stadlmann-summer-student-lecture-20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800" y="554400"/>
            <a:ext cx="3679200" cy="27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 rot="-4080000">
            <a:off x="360000" y="4284000"/>
            <a:ext cx="193001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Lichtgeschwindigkeit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2376000" y="1276493"/>
            <a:ext cx="1231675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Beschleunigung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2703131" y="2390269"/>
            <a:ext cx="1560290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Ablenk-Magnete      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2612714" y="2800181"/>
            <a:ext cx="1746238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fokussierende Magnete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feld 75"/>
          <p:cNvSpPr txBox="1"/>
          <p:nvPr/>
        </p:nvSpPr>
        <p:spPr>
          <a:xfrm rot="-4500000">
            <a:off x="4068000" y="4536000"/>
            <a:ext cx="79348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Max. 90% </a:t>
            </a:r>
          </a:p>
        </p:txBody>
      </p:sp>
      <p:sp>
        <p:nvSpPr>
          <p:cNvPr id="77" name="Textfeld 76"/>
          <p:cNvSpPr txBox="1"/>
          <p:nvPr/>
        </p:nvSpPr>
        <p:spPr>
          <a:xfrm rot="-4500000">
            <a:off x="3996000" y="4284000"/>
            <a:ext cx="155651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Lichtgeschwindigkeit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5915" y="5314693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UNILAC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3294799" y="5191170"/>
            <a:ext cx="1954381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de-DE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Experiment        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5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Was, womit, wozu Beschleunigen?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554400"/>
            <a:ext cx="6486525" cy="55721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4000" y="21060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Elektronen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872000" y="418401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Ionen / Protonen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896000" y="1091234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Linearbeschleuniger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227821" y="3168000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Synchrotron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24802" y="5220000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Zyklotron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1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Wer braucht Beschleuniger?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0000"/>
            <a:ext cx="3069771" cy="25962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000" y="900000"/>
            <a:ext cx="6986284" cy="25956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00000"/>
            <a:ext cx="3788229" cy="25880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000" y="3600000"/>
            <a:ext cx="6302829" cy="25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</a:rPr>
              <a:t>Beschleuniger für die </a:t>
            </a:r>
            <a:r>
              <a:rPr lang="de-DE" dirty="0" smtClean="0"/>
              <a:t>Industrie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792000"/>
            <a:ext cx="4212771" cy="214720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00" y="3780000"/>
            <a:ext cx="4212771" cy="259624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3780000"/>
            <a:ext cx="3740208" cy="25956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040000" y="792284"/>
            <a:ext cx="378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Werkstoffbearbeitun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dreidimensionale Verknüpfung von Kunststoffen-Molekülen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Elektronenenergie 3-12 Millionen [eV]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Sterilisation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von medizinischen Geräten und Lebensmittel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Materialprüfung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mit Röntgenlicht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</a:rPr>
              <a:t>Beschleuniger für die </a:t>
            </a:r>
            <a:r>
              <a:rPr lang="de-DE" dirty="0" smtClean="0"/>
              <a:t>Medizin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720000"/>
            <a:ext cx="2710543" cy="26289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000" y="720000"/>
            <a:ext cx="2286000" cy="259624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60000" y="3420000"/>
            <a:ext cx="2202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PET-Aufnahme des Gehirns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0000" y="3419999"/>
            <a:ext cx="2587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Zyklotron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zur Isotopenerzeugung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00" y="554400"/>
            <a:ext cx="1907981" cy="6048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980000" y="5940000"/>
            <a:ext cx="41002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Heidelberger Ionenstrahl-Therapiezentrum HIT</a:t>
            </a:r>
          </a:p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Krebserkrankungen im Gehirn und Wirbelsäule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399"/>
            <a:ext cx="9192829" cy="650339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Teilchenbeschleuniger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53867" y="554400"/>
            <a:ext cx="5453416" cy="67710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Mikroskop der Physiker</a:t>
            </a:r>
            <a:endParaRPr lang="de-D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</a:rPr>
              <a:t>Beschleuniger für die </a:t>
            </a:r>
            <a:r>
              <a:rPr lang="de-DE" dirty="0" smtClean="0"/>
              <a:t>Forschung mit Photonen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980000" y="720000"/>
            <a:ext cx="51122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Synchrotonstrahlungs</a:t>
            </a:r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-Quellen und Freie-Elektronen-Laser</a:t>
            </a:r>
          </a:p>
          <a:p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Beschleunigte Elektronen senden Licht aus, wenn man sie auf einen Slalomkurs zwingt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400"/>
            <a:ext cx="1874564" cy="6012000"/>
          </a:xfrm>
          <a:prstGeom prst="rect">
            <a:avLst/>
          </a:prstGeom>
        </p:spPr>
      </p:pic>
      <p:pic>
        <p:nvPicPr>
          <p:cNvPr id="10" name="Picture 2" descr="Bildergebnis für synchrotron radia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01" y="1800002"/>
            <a:ext cx="4638502" cy="289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980000" y="6300000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 Kristallographie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4860000"/>
            <a:ext cx="3520440" cy="137922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780000" y="5760000"/>
            <a:ext cx="1720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Osteoporose Erkrankung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1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</a:rPr>
              <a:t>Beschleuniger für die </a:t>
            </a:r>
            <a:r>
              <a:rPr lang="de-DE" dirty="0" smtClean="0"/>
              <a:t>Forschung mit Neutronen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54404"/>
            <a:ext cx="1721644" cy="595074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00000" y="5400000"/>
            <a:ext cx="33123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Räumliche Verteilung von Eis und 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Wasser</a:t>
            </a:r>
          </a:p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linke Abbildung zeigt die Verteilung 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minus, 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rechte bei plus einem Grad Celsius. </a:t>
            </a:r>
            <a:r>
              <a:rPr 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bedeutet: 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nur Eis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vorhanden, </a:t>
            </a:r>
            <a:r>
              <a:rPr lang="de-DE" sz="14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violett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nur flüssiges Wasser.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979712" y="720000"/>
            <a:ext cx="7164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modernen Neutronenquellen werden Neutronen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 Hilfe der nuklearen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Spallation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erzeugt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Dazu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werden Protonen auf hohe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Energie beschleunigt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 dann auf schwere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Atomkerne - wie Wolfram - geschossen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Kollision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zerschmettert die Atomkerne in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kleinere Bruchstücke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unter ihnen auch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Neutronen.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000" y="2340000"/>
            <a:ext cx="2743200" cy="192269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000" y="2340000"/>
            <a:ext cx="2765345" cy="19224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979712" y="4320000"/>
            <a:ext cx="2220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Röntgenbild einer Festplatte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040000" y="4320000"/>
            <a:ext cx="2369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Neutronenbild einer Festplatte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4"/>
            <a:ext cx="7741920" cy="9296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</a:rPr>
              <a:t>Beschleuniger für die </a:t>
            </a:r>
            <a:r>
              <a:rPr lang="de-DE" dirty="0" smtClean="0"/>
              <a:t>Kernphysik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525" y="1980000"/>
            <a:ext cx="3230475" cy="31932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14800" y="6300000"/>
            <a:ext cx="2483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ALICE Detektor des LHC am CERN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832000" y="1620000"/>
            <a:ext cx="3276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Kollision von Bleikernen </a:t>
            </a:r>
            <a:r>
              <a:rPr lang="de-DE" sz="16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Pb+</a:t>
            </a:r>
            <a:r>
              <a:rPr lang="de-DE" sz="16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de-DE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144000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Entdeckung neuer Elemente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0" y="5544000"/>
            <a:ext cx="50129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oblat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sphärisch 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Blei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prolat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</a:t>
            </a:r>
          </a:p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Pfannkuchen                       Kugel                      amerikanischer Fußball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6" y="1980000"/>
            <a:ext cx="2505075" cy="18383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000"/>
            <a:ext cx="4572000" cy="158115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752000" y="4644000"/>
            <a:ext cx="106656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[m]</a:t>
            </a:r>
          </a:p>
          <a:p>
            <a:r>
              <a:rPr lang="en-US" sz="1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0,00000000000001</a:t>
            </a:r>
            <a:endParaRPr lang="en-US" sz="1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5913525" y="5220000"/>
                <a:ext cx="1274900" cy="36933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525" y="5220000"/>
                <a:ext cx="12749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5868000" y="5724000"/>
                <a:ext cx="21873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𝐸𝑛𝑒𝑟𝑔𝑖𝑒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⟺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𝑀𝑎𝑠𝑠𝑒</m:t>
                      </m:r>
                    </m:oMath>
                  </m:oMathPara>
                </a14:m>
                <a:endParaRPr 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000" y="5724000"/>
                <a:ext cx="2187330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33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</a:rPr>
              <a:t>Beschleuniger für die </a:t>
            </a:r>
            <a:r>
              <a:rPr lang="de-DE" dirty="0" smtClean="0"/>
              <a:t>Teilchenphysik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9144000" cy="157190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584000"/>
            <a:ext cx="333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Teilchen des Standardmodells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0000"/>
            <a:ext cx="4500000" cy="222957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0" y="5400000"/>
            <a:ext cx="450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Zwei der drei Teilchenbündel stammen von Quarks. Ein drittes lässt sich auf ein </a:t>
            </a:r>
            <a:r>
              <a:rPr lang="de-DE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Gluon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zurückführen [1979]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30" y="3060000"/>
            <a:ext cx="4500000" cy="220492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651200" y="5400000"/>
            <a:ext cx="450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 </a:t>
            </a:r>
            <a:r>
              <a:rPr lang="de-DE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-Teilchen zerfällt in zwei Myonen (lange blaue Linien) und zwei Elektronen (kurze blaue Linien) [2012]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8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Globale Netzwerke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69" y="554400"/>
            <a:ext cx="5741861" cy="597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Objekte sichtbar machen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5" descr="bri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1143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u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4" descr="mikrosk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0"/>
            <a:ext cx="914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p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-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p-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680000" y="1644134"/>
            <a:ext cx="256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bloßes Auge: ~ 1 mm 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680000" y="2991534"/>
            <a:ext cx="3132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Auge plus Lupe: ~ 1/10 mm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10 fache Vergrößerung 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80000" y="4860000"/>
            <a:ext cx="3807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Auge und Mikroskop: 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~ 1/1000 mm = 1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(Mikrometer)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1000fach vergrößert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4680000" y="5940000"/>
            <a:ext cx="389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immer noch keine Bausteine sichtbar</a:t>
            </a:r>
            <a:endParaRPr 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kann man 0.001 </a:t>
            </a:r>
            <a:r>
              <a:rPr lang="el-GR" dirty="0" smtClean="0"/>
              <a:t>μ</a:t>
            </a:r>
            <a:r>
              <a:rPr lang="de-DE" dirty="0" smtClean="0"/>
              <a:t>m sehen?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0000" y="1080000"/>
            <a:ext cx="4250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Was heißt überhaupt „sehen“?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19999" y="1800000"/>
            <a:ext cx="275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Sehen = Abbilden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lichtquel-detek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76400"/>
            <a:ext cx="5338763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719999" y="3960000"/>
            <a:ext cx="7575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Wurfgeschoß (</a:t>
            </a:r>
            <a:r>
              <a:rPr lang="de-DE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rojektil) → Zielobjekt → Nachweisdetektor</a:t>
            </a:r>
            <a:endParaRPr lang="de-DE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20000" y="4680000"/>
            <a:ext cx="4605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Wichtig: </a:t>
            </a:r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„Auflösungsvermögen“</a:t>
            </a:r>
            <a:endParaRPr lang="de-D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720000" y="5220000"/>
                <a:ext cx="666079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Dazu nötig: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Größe der Projektile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</m:oMath>
                </a14:m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Größe der Strukturen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Treffgenauigkeit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</m:oMath>
                </a14:m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Größe der Strukturen</a:t>
                </a:r>
                <a:endParaRPr lang="de-DE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220000"/>
                <a:ext cx="6660798" cy="1200329"/>
              </a:xfrm>
              <a:prstGeom prst="rect">
                <a:avLst/>
              </a:prstGeom>
              <a:blipFill>
                <a:blip r:embed="rId4"/>
                <a:stretch>
                  <a:fillRect l="-1189" t="-4061" r="-640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4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Unbekanntes Objekt in einer Höhle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6" name="Foliennummernplatzhalter 5"/>
          <p:cNvSpPr txBox="1">
            <a:spLocks/>
          </p:cNvSpPr>
          <p:nvPr/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94095-4B97-4455-A2AD-9F77E0192DB6}" type="slidenum">
              <a:rPr lang="de-DE" altLang="de-DE" smtClean="0"/>
              <a:pPr/>
              <a:t>27</a:t>
            </a:fld>
            <a:endParaRPr lang="de-DE" altLang="de-DE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503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mtClean="0"/>
              <a:t>Projektil: Basketbälle</a:t>
            </a:r>
            <a:endParaRPr lang="de-DE" altLang="de-DE"/>
          </a:p>
        </p:txBody>
      </p:sp>
      <p:pic>
        <p:nvPicPr>
          <p:cNvPr id="18" name="Picture 4" descr="baer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41563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8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Unbekanntes Objekt in einer Höhle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6" name="Foliennummernplatzhalter 5"/>
          <p:cNvSpPr txBox="1">
            <a:spLocks/>
          </p:cNvSpPr>
          <p:nvPr/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94095-4B97-4455-A2AD-9F77E0192DB6}" type="slidenum">
              <a:rPr lang="de-DE" altLang="de-DE" smtClean="0"/>
              <a:pPr/>
              <a:t>28</a:t>
            </a:fld>
            <a:endParaRPr lang="de-DE" altLang="de-DE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31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mtClean="0"/>
              <a:t>Projektil: Tennisbälle</a:t>
            </a:r>
            <a:endParaRPr lang="de-DE" altLang="de-DE"/>
          </a:p>
        </p:txBody>
      </p:sp>
      <p:pic>
        <p:nvPicPr>
          <p:cNvPr id="7" name="Picture 3" descr="tennis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70125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4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Unbekanntes Objekt in einer Höhle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6" name="Foliennummernplatzhalter 5"/>
          <p:cNvSpPr txBox="1">
            <a:spLocks/>
          </p:cNvSpPr>
          <p:nvPr/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94095-4B97-4455-A2AD-9F77E0192DB6}" type="slidenum">
              <a:rPr lang="de-DE" altLang="de-DE" smtClean="0"/>
              <a:pPr/>
              <a:t>29</a:t>
            </a:fld>
            <a:endParaRPr lang="de-DE" alt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31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mtClean="0"/>
              <a:t>Projektil: Murmeln</a:t>
            </a:r>
            <a:endParaRPr lang="de-DE" altLang="de-DE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715000" y="5943600"/>
            <a:ext cx="2889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b="1" dirty="0">
                <a:solidFill>
                  <a:srgbClr val="A50021"/>
                </a:solidFill>
                <a:latin typeface="Matisse ITC" pitchFamily="82" charset="0"/>
              </a:rPr>
              <a:t>...Nichts wie weg !</a:t>
            </a:r>
          </a:p>
        </p:txBody>
      </p:sp>
      <p:pic>
        <p:nvPicPr>
          <p:cNvPr id="10" name="Picture 4" descr="murmel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41563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Teilchenbeschleuniger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853864" y="554400"/>
            <a:ext cx="5453416" cy="116955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Mikroskop der Physiker</a:t>
            </a:r>
          </a:p>
          <a:p>
            <a:pPr algn="ctr"/>
            <a:r>
              <a:rPr lang="de-DE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das Innere des Atoms</a:t>
            </a:r>
            <a:endParaRPr lang="de-D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00" y="1979998"/>
            <a:ext cx="10618565" cy="455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Objekte mit Wellen sichtbar machen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6" name="Foliennummernplatzhalter 5"/>
          <p:cNvSpPr txBox="1">
            <a:spLocks/>
          </p:cNvSpPr>
          <p:nvPr/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94095-4B97-4455-A2AD-9F77E0192DB6}" type="slidenum">
              <a:rPr lang="de-DE" altLang="de-DE" smtClean="0"/>
              <a:pPr/>
              <a:t>30</a:t>
            </a:fld>
            <a:endParaRPr lang="de-DE" alt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16" y="1974932"/>
            <a:ext cx="2724150" cy="29908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20000" y="900000"/>
            <a:ext cx="6300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Kleine Objekte (kleiner als die Wellenlänge </a:t>
            </a:r>
            <a:r>
              <a:rPr lang="el-GR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stören Welle nicht</a:t>
            </a:r>
            <a:endParaRPr lang="de-DE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>
                <a:spLocks noChangeAspect="1"/>
              </p:cNvSpPr>
              <p:nvPr/>
            </p:nvSpPr>
            <p:spPr>
              <a:xfrm>
                <a:off x="5760000" y="1908000"/>
                <a:ext cx="1516377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de-DE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 </m:t>
                      </m:r>
                      <m:r>
                        <a:rPr lang="de-DE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0" y="1908000"/>
                <a:ext cx="1516377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feil nach unten 5"/>
          <p:cNvSpPr/>
          <p:nvPr/>
        </p:nvSpPr>
        <p:spPr>
          <a:xfrm>
            <a:off x="2051720" y="1980000"/>
            <a:ext cx="1080120" cy="110056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1043608" y="3240000"/>
            <a:ext cx="3129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Objekt ist nicht sichtbar</a:t>
            </a:r>
            <a:endParaRPr lang="de-D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0000" y="3924001"/>
            <a:ext cx="399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Große Objekte stören Welle</a:t>
            </a:r>
            <a:endParaRPr lang="de-DE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feil nach unten 12"/>
          <p:cNvSpPr/>
          <p:nvPr/>
        </p:nvSpPr>
        <p:spPr>
          <a:xfrm>
            <a:off x="2052000" y="4572000"/>
            <a:ext cx="1080120" cy="110056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1341424" y="5919663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Objekt ist sichtbar</a:t>
            </a:r>
            <a:endParaRPr lang="de-DE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Verfügbare Wellenlängen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626467" y="836712"/>
            <a:ext cx="389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elektromagnetische Wellen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4" y="1580689"/>
            <a:ext cx="48577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Erkenntnisse der Quantenphysik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0" y="1143000"/>
            <a:ext cx="606901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de-DE" sz="2800" b="1"/>
              <a:t>Entdeckung:</a:t>
            </a:r>
          </a:p>
          <a:p>
            <a:pPr algn="ctr" eaLnBrk="1" hangingPunct="1"/>
            <a:r>
              <a:rPr lang="en-US" altLang="de-DE" sz="2800" b="1">
                <a:solidFill>
                  <a:schemeClr val="accent2"/>
                </a:solidFill>
              </a:rPr>
              <a:t>Lichtwellen haben Teilcheneigenschaft</a:t>
            </a:r>
          </a:p>
          <a:p>
            <a:pPr algn="ctr" eaLnBrk="1" hangingPunct="1"/>
            <a:r>
              <a:rPr lang="en-US" altLang="de-DE" sz="2800"/>
              <a:t>(Photoeffekt)</a:t>
            </a:r>
            <a:endParaRPr lang="de-DE" altLang="de-DE" sz="280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3505200" y="2590800"/>
          <a:ext cx="2286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Equation" r:id="rId4" imgW="1133528" imgH="380895" progId="Equation.3">
                  <p:embed/>
                </p:oleObj>
              </mc:Choice>
              <mc:Fallback>
                <p:oleObj name="Equation" r:id="rId4" imgW="1133528" imgH="380895" progId="Equation.3">
                  <p:embed/>
                  <p:pic>
                    <p:nvPicPr>
                      <p:cNvPr id="102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590800"/>
                        <a:ext cx="22860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105025" y="3581400"/>
            <a:ext cx="535781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de-DE" sz="2800" b="1"/>
              <a:t>Entdeckung:</a:t>
            </a:r>
          </a:p>
          <a:p>
            <a:pPr algn="ctr" eaLnBrk="1" hangingPunct="1"/>
            <a:r>
              <a:rPr lang="en-US" altLang="de-DE" sz="2800" b="1">
                <a:solidFill>
                  <a:schemeClr val="accent2"/>
                </a:solidFill>
              </a:rPr>
              <a:t>Teilchen haben Welleneigenschaft</a:t>
            </a:r>
          </a:p>
          <a:p>
            <a:pPr algn="ctr" eaLnBrk="1" hangingPunct="1"/>
            <a:r>
              <a:rPr lang="en-US" altLang="de-DE" sz="2800"/>
              <a:t>(Elektronenmikroskop)</a:t>
            </a:r>
            <a:endParaRPr lang="de-DE" altLang="de-DE" sz="2800"/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/>
        </p:nvGraphicFramePr>
        <p:xfrm>
          <a:off x="4267200" y="5105400"/>
          <a:ext cx="838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Equation" r:id="rId6" imgW="409704" imgH="409483" progId="Equation.3">
                  <p:embed/>
                </p:oleObj>
              </mc:Choice>
              <mc:Fallback>
                <p:oleObj name="Equation" r:id="rId6" imgW="409704" imgH="409483" progId="Equation.3">
                  <p:embed/>
                  <p:pic>
                    <p:nvPicPr>
                      <p:cNvPr id="1024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5105400"/>
                        <a:ext cx="838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447800" y="1143000"/>
            <a:ext cx="61722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de-DE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447800" y="3581400"/>
            <a:ext cx="61722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2774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sehen Atomkerne aus? </a:t>
            </a:r>
            <a:r>
              <a:rPr lang="de-DE" sz="1800" dirty="0" smtClean="0">
                <a:solidFill>
                  <a:schemeClr val="tx1"/>
                </a:solidFill>
              </a:rPr>
              <a:t>Kugel, Zigarren und Birnen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520000"/>
            <a:ext cx="2743200" cy="27432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0800" y="2520000"/>
            <a:ext cx="2743200" cy="2743200"/>
          </a:xfrm>
          <a:prstGeom prst="rect">
            <a:avLst/>
          </a:prstGeom>
        </p:spPr>
      </p:pic>
      <p:pic>
        <p:nvPicPr>
          <p:cNvPr id="6" name="Picture 6" descr="intern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400"/>
            <a:ext cx="1436687" cy="143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05" y="2811600"/>
            <a:ext cx="214359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8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Teilchenbeschleuniger in der Natur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400"/>
            <a:ext cx="4022222" cy="26712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29" y="554400"/>
            <a:ext cx="4898571" cy="266972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400" y="4212000"/>
            <a:ext cx="4899600" cy="231564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2000" y="3312000"/>
            <a:ext cx="4104000" cy="954107"/>
          </a:xfrm>
          <a:prstGeom prst="rect">
            <a:avLst/>
          </a:prstGeom>
          <a:noFill/>
        </p:spPr>
        <p:txBody>
          <a:bodyPr wrap="square" lIns="72000" rIns="0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Das einfallende Gas bildet eine rotierende Scheibe um das schwarze Loch. Starke Magnetfelder lenken einen Teil der Materie um und bündeln sie in „Jets“: Strahlen aus hochenergetischen Teilchen. (10</a:t>
            </a:r>
            <a:r>
              <a:rPr lang="de-DE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de-DE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eV) 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410440" y="3312000"/>
            <a:ext cx="4626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Quelle des Sonnenwindes ist die heiße Korona der Sonne. Dieser besteht hauptsächlich aus Protonen, Elektronen und Heliumkernen. (bis 10</a:t>
            </a:r>
            <a:r>
              <a:rPr lang="de-DE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 eine Million Tonnen/sec ihrer Masse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4400"/>
            <a:ext cx="4021200" cy="22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9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Was, womit, wozu Beschleunigen?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665187"/>
            <a:ext cx="6486525" cy="55721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4000" y="221678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Elektronen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872000" y="429479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Ionen / Protonen</a:t>
            </a:r>
            <a:endParaRPr lang="de-DE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896000" y="1202021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Linearbeschleuniger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227821" y="3278787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Synchrotron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24802" y="5330787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Zyklotron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548000" y="2700000"/>
            <a:ext cx="21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Elektronen sind negativ geladen, vergleichsweise leicht und aus keinen weiteren Bestandteilen zusammengesetzt.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548000" y="4860000"/>
            <a:ext cx="234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Ionen sind elektrisch geladene Atome oder Moleküle, denen Elektronen fehlen. Protonen – die Kerne der Wasserstoffatome – sind rund 2000-mal schwerer als Elektronen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1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Anwendungsgebiete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37" y="900000"/>
            <a:ext cx="5724525" cy="5153025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339752" y="1484784"/>
            <a:ext cx="1544260" cy="360850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72000" rIns="36000" bIns="72000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Lichtblitze erzeugen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340000" y="3330000"/>
            <a:ext cx="1639611" cy="360850"/>
          </a:xfrm>
          <a:prstGeom prst="rect">
            <a:avLst/>
          </a:prstGeom>
          <a:solidFill>
            <a:schemeClr val="bg1"/>
          </a:solidFill>
        </p:spPr>
        <p:txBody>
          <a:bodyPr wrap="none" lIns="0" tIns="72000" rIns="36000" bIns="72000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Teilchen direkt nutzen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376000" y="5148000"/>
            <a:ext cx="1452321" cy="360850"/>
          </a:xfrm>
          <a:prstGeom prst="rect">
            <a:avLst/>
          </a:prstGeom>
          <a:solidFill>
            <a:schemeClr val="bg1"/>
          </a:solidFill>
        </p:spPr>
        <p:txBody>
          <a:bodyPr wrap="none" lIns="0" tIns="72000" rIns="0" bIns="72000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Neutronen erzeugen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5076000" y="900000"/>
            <a:ext cx="2206109" cy="5153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/>
          <p:cNvSpPr txBox="1"/>
          <p:nvPr/>
        </p:nvSpPr>
        <p:spPr>
          <a:xfrm>
            <a:off x="6840000" y="1296000"/>
            <a:ext cx="21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Herstellung von Halbleiterchips, Sterilisierung von medizinischen Geräten und Lebensmittel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840000" y="2204864"/>
            <a:ext cx="21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Röntgen- und Teilchenstrahlen helfen bei der Diagnose und bei der Zerstörung von Tumoren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840000" y="3142709"/>
            <a:ext cx="21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 Lichtblitzen lassen sich Struktur und Verhalten von Materialien untersuchen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840000" y="4078813"/>
            <a:ext cx="241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 energiereichen Neutronen lassen sich Moleküle und ganze Motoren im Betrieb studieren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840000" y="4942909"/>
            <a:ext cx="21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Eigenschaften von Atomkernen vermessen und Entstehung der Materie im Universum studieren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840000" y="5879013"/>
            <a:ext cx="21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Erforschung der Welt der kleinsten Dinge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508104" y="1002214"/>
            <a:ext cx="917239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Industrie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508000" y="1916832"/>
            <a:ext cx="870751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Medizin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076056" y="2852936"/>
            <a:ext cx="2206053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Forschung mit Photonen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076000" y="3810526"/>
            <a:ext cx="2297424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Forschung mit Neutronen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80000" y="4651137"/>
            <a:ext cx="114326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Kernphysik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508000" y="5580000"/>
            <a:ext cx="143834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Teilchenphysik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2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beschleunigt man einen Gegenstand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00" y="2340000"/>
            <a:ext cx="1628204" cy="281235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00000" y="900000"/>
            <a:ext cx="1460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Tennisball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760000" y="2340000"/>
            <a:ext cx="2592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Erdanziehungskraft</a:t>
            </a:r>
          </a:p>
          <a:p>
            <a:pPr algn="ctr"/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beschleunigt man einen Gegenstand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00000" y="900000"/>
            <a:ext cx="1460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Tennisball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2124000"/>
            <a:ext cx="5314950" cy="200025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760000" y="2340000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Stoßkraft</a:t>
            </a:r>
          </a:p>
        </p:txBody>
      </p:sp>
    </p:spTree>
    <p:extLst>
      <p:ext uri="{BB962C8B-B14F-4D97-AF65-F5344CB8AC3E}">
        <p14:creationId xmlns:p14="http://schemas.microsoft.com/office/powerpoint/2010/main" val="12612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beschleunigt man einen Gegenstand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00000" y="900000"/>
            <a:ext cx="2589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Geladenes Teilchen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00" y="2520000"/>
            <a:ext cx="1476000" cy="133129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495423" y="4140000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„Lorentz-Kraft“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694292" y="4680000"/>
                <a:ext cx="1755416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92" y="4680000"/>
                <a:ext cx="1755416" cy="310598"/>
              </a:xfrm>
              <a:prstGeom prst="rect">
                <a:avLst/>
              </a:prstGeom>
              <a:blipFill>
                <a:blip r:embed="rId4"/>
                <a:stretch>
                  <a:fillRect l="-2431" t="-45098" r="-2431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820800" y="5220000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elektrische Kraft</a:t>
            </a:r>
            <a:endParaRPr lang="de-D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26400" y="5220000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agnetische Kraft</a:t>
            </a:r>
            <a:endParaRPr lang="de-DE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694292" y="4680000"/>
            <a:ext cx="1755416" cy="38893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864</Words>
  <Application>Microsoft Office PowerPoint</Application>
  <PresentationFormat>Bildschirmpräsentation (4:3)</PresentationFormat>
  <Paragraphs>206</Paragraphs>
  <Slides>33</Slides>
  <Notes>33</Notes>
  <HiddenSlides>13</HiddenSlides>
  <MMClips>2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2" baseType="lpstr">
      <vt:lpstr>Arial</vt:lpstr>
      <vt:lpstr>Calibri</vt:lpstr>
      <vt:lpstr>Cambria Math</vt:lpstr>
      <vt:lpstr>Matisse ITC</vt:lpstr>
      <vt:lpstr>Times New Roman</vt:lpstr>
      <vt:lpstr>Verdana</vt:lpstr>
      <vt:lpstr>Wingdings</vt:lpstr>
      <vt:lpstr>2_Larissa</vt:lpstr>
      <vt:lpstr>Equation</vt:lpstr>
      <vt:lpstr>Teilchenbeschleuniger</vt:lpstr>
      <vt:lpstr>Teilchenbeschleuniger</vt:lpstr>
      <vt:lpstr>Teilchenbeschleuniger</vt:lpstr>
      <vt:lpstr>Teilchenbeschleuniger in der Natur</vt:lpstr>
      <vt:lpstr>Was, womit, wozu Beschleunigen?</vt:lpstr>
      <vt:lpstr>Anwendungsgebiete</vt:lpstr>
      <vt:lpstr>Wie beschleunigt man einen Gegenstand</vt:lpstr>
      <vt:lpstr>Wie beschleunigt man einen Gegenstand</vt:lpstr>
      <vt:lpstr>Wie beschleunigt man einen Gegenstand</vt:lpstr>
      <vt:lpstr>Wie beschleunigt man einen Gegenstand</vt:lpstr>
      <vt:lpstr>Wie beschleunigt man einen Gegenstand</vt:lpstr>
      <vt:lpstr>Elektrische Kräfte Teilchen Beine machen</vt:lpstr>
      <vt:lpstr>Driftröhren-Beschleuniger</vt:lpstr>
      <vt:lpstr>Gerade oder Rund Zyklotron-Beschleuniger</vt:lpstr>
      <vt:lpstr>Gerade oder Rund Synchroton-Beschleuniger SIS18</vt:lpstr>
      <vt:lpstr>Was, womit, wozu Beschleunigen?</vt:lpstr>
      <vt:lpstr>Wer braucht Beschleuniger?</vt:lpstr>
      <vt:lpstr>Beschleuniger für die Industrie</vt:lpstr>
      <vt:lpstr>Beschleuniger für die Medizin</vt:lpstr>
      <vt:lpstr>Beschleuniger für die Forschung mit Photonen</vt:lpstr>
      <vt:lpstr>Beschleuniger für die Forschung mit Neutronen</vt:lpstr>
      <vt:lpstr>Beschleuniger für die Kernphysik</vt:lpstr>
      <vt:lpstr>Beschleuniger für die Teilchenphysik</vt:lpstr>
      <vt:lpstr>Globale Netzwerke</vt:lpstr>
      <vt:lpstr>Objekte sichtbar machen</vt:lpstr>
      <vt:lpstr>Wie kann man 0.001 μm sehen?</vt:lpstr>
      <vt:lpstr>Unbekanntes Objekt in einer Höhle</vt:lpstr>
      <vt:lpstr>Unbekanntes Objekt in einer Höhle</vt:lpstr>
      <vt:lpstr>Unbekanntes Objekt in einer Höhle</vt:lpstr>
      <vt:lpstr>Objekte mit Wellen sichtbar machen</vt:lpstr>
      <vt:lpstr>Verfügbare Wellenlängen</vt:lpstr>
      <vt:lpstr>Erkenntnisse der Quantenphysik</vt:lpstr>
      <vt:lpstr>Wie sehen Atomkerne aus? Kugel, Zigarren und Birnen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1170</cp:revision>
  <cp:lastPrinted>2025-04-21T11:34:10Z</cp:lastPrinted>
  <dcterms:created xsi:type="dcterms:W3CDTF">2016-04-06T12:04:03Z</dcterms:created>
  <dcterms:modified xsi:type="dcterms:W3CDTF">2025-08-18T14:45:21Z</dcterms:modified>
</cp:coreProperties>
</file>