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2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857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383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436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301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472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2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81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347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324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79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997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0854A-B78F-4347-A667-C101CD258462}" type="datetimeFigureOut">
              <a:rPr lang="en-CA" smtClean="0"/>
              <a:t>2021-02-09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64F8-B390-4142-9520-65D25B32E17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728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-docs.gsi.de/~frs-daq/" TargetMode="External"/><Relationship Id="rId2" Type="http://schemas.openxmlformats.org/officeDocument/2006/relationships/hyperlink" Target="https://web-docs.gsi.de/~spietri/hwdb/hwdb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hpc.gsi.de/virgo/access/key_authentica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$USER@lxpool.gsi.de" TargetMode="External"/><Relationship Id="rId2" Type="http://schemas.openxmlformats.org/officeDocument/2006/relationships/hyperlink" Target="https://hpc.gsi.de/virgo/prefac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$USER@virgo.hpc.gsi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172" y="4796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260624" y="273269"/>
            <a:ext cx="23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Organization question:</a:t>
            </a:r>
            <a:endParaRPr lang="en-CA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24" y="752896"/>
            <a:ext cx="4097074" cy="23664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440" y="752896"/>
            <a:ext cx="4619297" cy="25389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5518" y="3290307"/>
            <a:ext cx="3827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user thinks for his own little cable</a:t>
            </a:r>
          </a:p>
          <a:p>
            <a:r>
              <a:rPr lang="en-US" dirty="0" smtClean="0"/>
              <a:t>No one cares for overall cleanliness</a:t>
            </a:r>
          </a:p>
          <a:p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7052440" y="3375227"/>
            <a:ext cx="49529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Everybody is mindful in intervention not to destroy</a:t>
            </a:r>
          </a:p>
          <a:p>
            <a:r>
              <a:rPr lang="en-US" dirty="0" smtClean="0"/>
              <a:t>other people work</a:t>
            </a:r>
          </a:p>
          <a:p>
            <a:r>
              <a:rPr lang="en-US" dirty="0" smtClean="0"/>
              <a:t>Everyone makes a small effort, </a:t>
            </a:r>
          </a:p>
          <a:p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824785" y="4384578"/>
            <a:ext cx="87941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Every tentative to move from left to right is dealt with STRONG resistance, long discussions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 I spend 20% of my time in the </a:t>
            </a:r>
            <a:r>
              <a:rPr lang="en-US" dirty="0" err="1" smtClean="0">
                <a:sym typeface="Wingdings" panose="05000000000000000000" pitchFamily="2" charset="2"/>
              </a:rPr>
              <a:t>messhute</a:t>
            </a:r>
            <a:r>
              <a:rPr lang="en-US" dirty="0" smtClean="0">
                <a:sym typeface="Wingdings" panose="05000000000000000000" pitchFamily="2" charset="2"/>
              </a:rPr>
              <a:t>/experiment trying to move left towards right. 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I would really appreciate support</a:t>
            </a:r>
            <a:endParaRPr lang="en-CA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635062" y="1373006"/>
            <a:ext cx="1755228" cy="10511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635062" y="2158444"/>
            <a:ext cx="1539764" cy="10511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81093" y="965916"/>
            <a:ext cx="72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Effort</a:t>
            </a:r>
            <a:endParaRPr lang="en-CA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44941" y="1789112"/>
            <a:ext cx="759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Let go</a:t>
            </a:r>
            <a:endParaRPr lang="en-CA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3172" y="5872766"/>
            <a:ext cx="9712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Put it differently: we do nuclear physics, you are part of the generation of the mean field around you. </a:t>
            </a:r>
            <a:endParaRPr lang="en-US" dirty="0"/>
          </a:p>
          <a:p>
            <a:r>
              <a:rPr lang="en-US" dirty="0" smtClean="0"/>
              <a:t>                               </a:t>
            </a:r>
            <a:r>
              <a:rPr lang="en-US" dirty="0" smtClean="0">
                <a:sym typeface="Wingdings" panose="05000000000000000000" pitchFamily="2" charset="2"/>
              </a:rPr>
              <a:t> the system is stable if we all contribute to it.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091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172" y="1072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260624" y="273269"/>
            <a:ext cx="320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Basic request to value our time:</a:t>
            </a:r>
            <a:endParaRPr lang="en-CA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0624" y="795056"/>
            <a:ext cx="117211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One Linux PC with screen for major focal plane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table for Linux PC is not “storage area” and PC shall not be disconnected (Specially at S2)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Organize network connection, not “first come first serve” (please contact Christine)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a list of what is available 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dismounting/appropriation of equipment for general application to own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Screen drivers/basic tools present at each major focal plane for physics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Labeling tools (simply tape, 2 euros tape) present in case of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Presence of a scope we can use for each focal plane + 1 in the </a:t>
            </a:r>
            <a:r>
              <a:rPr lang="en-US" dirty="0" err="1" smtClean="0"/>
              <a:t>messhute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>
                <a:sym typeface="Wingdings" panose="05000000000000000000" pitchFamily="2" charset="2"/>
              </a:rPr>
              <a:t> this will guarantee time saved and free mind power to do our work, not to look for tools or argue if we are allowed to have a screw driver with us when we go to S2 (if tools present at S2 I do not need one)</a:t>
            </a:r>
            <a:endParaRPr lang="en-US" dirty="0" smtClean="0"/>
          </a:p>
          <a:p>
            <a:endParaRPr lang="en-CA" dirty="0"/>
          </a:p>
        </p:txBody>
      </p:sp>
      <p:sp>
        <p:nvSpPr>
          <p:cNvPr id="2" name="TextBox 1"/>
          <p:cNvSpPr txBox="1"/>
          <p:nvPr/>
        </p:nvSpPr>
        <p:spPr>
          <a:xfrm>
            <a:off x="376237" y="3959128"/>
            <a:ext cx="119712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Respect agreements:</a:t>
            </a:r>
          </a:p>
          <a:p>
            <a:r>
              <a:rPr lang="en-US" dirty="0" smtClean="0"/>
              <a:t>Module data base: I did the full inventory in December… now I have to do again.</a:t>
            </a:r>
          </a:p>
          <a:p>
            <a:r>
              <a:rPr lang="en-US" dirty="0" smtClean="0"/>
              <a:t>If I lock the cabinet, complain, if I let them open, no overview what is where anymore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this was discuss in meetings, concept written, presented, discussed, partially implemented, now thrown to the garbage bin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en-CA" dirty="0" smtClean="0">
                <a:hlinkClick r:id="rId2"/>
              </a:rPr>
              <a:t>https://web-docs.gsi.de/~spietri/hwdb/hwdb</a:t>
            </a:r>
            <a:r>
              <a:rPr lang="en-CA" dirty="0" smtClean="0"/>
              <a:t> (was sent by Emma few weeks ago)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en-US" dirty="0"/>
          </a:p>
          <a:p>
            <a:r>
              <a:rPr lang="en-US" dirty="0" smtClean="0"/>
              <a:t>Many websites/manuals currently, I put a hub in </a:t>
            </a:r>
            <a:r>
              <a:rPr lang="en-US" dirty="0" smtClean="0">
                <a:hlinkClick r:id="rId3"/>
              </a:rPr>
              <a:t>https://web-docs.gsi.de/~frs-daq/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ym typeface="Wingdings" panose="05000000000000000000" pitchFamily="2" charset="2"/>
              </a:rPr>
              <a:t> this (will) contains info on the current system (racks, crates, </a:t>
            </a:r>
            <a:r>
              <a:rPr lang="en-US" dirty="0" err="1" smtClean="0">
                <a:sym typeface="Wingdings" panose="05000000000000000000" pitchFamily="2" charset="2"/>
              </a:rPr>
              <a:t>ip</a:t>
            </a:r>
            <a:r>
              <a:rPr lang="en-US" dirty="0" smtClean="0">
                <a:sym typeface="Wingdings" panose="05000000000000000000" pitchFamily="2" charset="2"/>
              </a:rPr>
              <a:t> ports, computer per focal plane etc..)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(It is information, please no long discussion on this now, we have beam time to prepare)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602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6842" y="336331"/>
            <a:ext cx="1164546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IT good practice GSI (not specific to </a:t>
            </a:r>
            <a:r>
              <a:rPr lang="en-US" b="1" dirty="0" err="1" smtClean="0"/>
              <a:t>frs</a:t>
            </a:r>
            <a:r>
              <a:rPr lang="en-US" b="1" dirty="0" smtClean="0"/>
              <a:t>/NUSTAR or what ever, things are similar in most labs)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rgbClr val="0070C0"/>
                </a:solidFill>
              </a:rPr>
              <a:t>Two types of account</a:t>
            </a:r>
            <a:r>
              <a:rPr lang="en-US" dirty="0" smtClean="0"/>
              <a:t>: collaboration account, user account</a:t>
            </a:r>
          </a:p>
          <a:p>
            <a:r>
              <a:rPr lang="en-US" dirty="0" smtClean="0"/>
              <a:t>collaboration accounts: </a:t>
            </a:r>
            <a:r>
              <a:rPr lang="en-US" dirty="0" err="1" smtClean="0"/>
              <a:t>profi</a:t>
            </a:r>
            <a:r>
              <a:rPr lang="en-US" dirty="0" smtClean="0"/>
              <a:t>   </a:t>
            </a:r>
            <a:r>
              <a:rPr lang="en-US" dirty="0" smtClean="0">
                <a:sym typeface="Wingdings" panose="05000000000000000000" pitchFamily="2" charset="2"/>
              </a:rPr>
              <a:t> for online and standard FRS application</a:t>
            </a:r>
            <a:endParaRPr lang="en-US" dirty="0"/>
          </a:p>
          <a:p>
            <a:r>
              <a:rPr lang="en-US" dirty="0" smtClean="0"/>
              <a:t> 		       </a:t>
            </a:r>
            <a:r>
              <a:rPr lang="en-US" dirty="0" err="1" smtClean="0"/>
              <a:t>frs-phys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 control system related things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</a:t>
            </a:r>
            <a:r>
              <a:rPr lang="en-US" dirty="0" err="1" smtClean="0"/>
              <a:t>frs-daq</a:t>
            </a:r>
            <a:r>
              <a:rPr lang="en-US" dirty="0" smtClean="0"/>
              <a:t>  </a:t>
            </a:r>
            <a:r>
              <a:rPr lang="en-US" dirty="0" smtClean="0">
                <a:sym typeface="Wingdings" panose="05000000000000000000" pitchFamily="2" charset="2"/>
              </a:rPr>
              <a:t> to archive IT stuffs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(</a:t>
            </a:r>
            <a:r>
              <a:rPr lang="en-US" dirty="0" err="1" smtClean="0"/>
              <a:t>despec</a:t>
            </a:r>
            <a:r>
              <a:rPr lang="en-US" dirty="0" smtClean="0"/>
              <a:t>, land etc…)</a:t>
            </a:r>
          </a:p>
          <a:p>
            <a:r>
              <a:rPr lang="en-US" dirty="0" smtClean="0"/>
              <a:t>   personal account : for your own analysis, please do not overload collaboration accounts with your own analysis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</a:t>
            </a:r>
            <a:r>
              <a:rPr lang="en-US" dirty="0" smtClean="0">
                <a:sym typeface="Wingdings" panose="05000000000000000000" pitchFamily="2" charset="2"/>
              </a:rPr>
              <a:t> we should reduce the number of use case to 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frs-phys</a:t>
            </a:r>
            <a:r>
              <a:rPr lang="en-US" dirty="0" smtClean="0">
                <a:sym typeface="Wingdings" panose="05000000000000000000" pitchFamily="2" charset="2"/>
              </a:rPr>
              <a:t> to what is needed for experiment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                                       (slow control, data management etc….)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Network domains of interest: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Accelerator domain: just for operators, personal </a:t>
            </a:r>
            <a:r>
              <a:rPr lang="en-US" dirty="0" err="1" smtClean="0"/>
              <a:t>acocunts</a:t>
            </a:r>
            <a:r>
              <a:rPr lang="en-US" dirty="0" smtClean="0"/>
              <a:t>, </a:t>
            </a:r>
            <a:r>
              <a:rPr lang="en-US" dirty="0" err="1" smtClean="0"/>
              <a:t>csheidenb</a:t>
            </a:r>
            <a:r>
              <a:rPr lang="en-US" dirty="0" smtClean="0"/>
              <a:t> used as “group account”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		     </a:t>
            </a:r>
            <a:r>
              <a:rPr lang="en-US" dirty="0" smtClean="0">
                <a:sym typeface="Wingdings" panose="05000000000000000000" pitchFamily="2" charset="2"/>
              </a:rPr>
              <a:t> DO NOT GIVE PASSWORD TO ANYONE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                      Campus domain: General purpose Linux (</a:t>
            </a:r>
            <a:r>
              <a:rPr lang="en-US" dirty="0" err="1" smtClean="0">
                <a:sym typeface="Wingdings" panose="05000000000000000000" pitchFamily="2" charset="2"/>
              </a:rPr>
              <a:t>debian</a:t>
            </a:r>
            <a:r>
              <a:rPr lang="en-US" dirty="0" smtClean="0">
                <a:sym typeface="Wingdings" panose="05000000000000000000" pitchFamily="2" charset="2"/>
              </a:rPr>
              <a:t> with KDE or XFCE)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                       Lynx domain : DAQ network (only collaboration accounts, 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 has old password, ask if you need)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                        SLURM/</a:t>
            </a:r>
            <a:r>
              <a:rPr lang="en-US" dirty="0" err="1" smtClean="0">
                <a:sym typeface="Wingdings" panose="05000000000000000000" pitchFamily="2" charset="2"/>
              </a:rPr>
              <a:t>virgo</a:t>
            </a:r>
            <a:r>
              <a:rPr lang="en-US" dirty="0" smtClean="0">
                <a:sym typeface="Wingdings" panose="05000000000000000000" pitchFamily="2" charset="2"/>
              </a:rPr>
              <a:t> : computer center, see below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Collaboration account, password if for collaborators too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Personal AND accelerator domain accounts should never have password shared (IT security rule, not my rule)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466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484" y="56278"/>
            <a:ext cx="1164546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IT good practice GSI (not specific to </a:t>
            </a:r>
            <a:r>
              <a:rPr lang="en-US" b="1" dirty="0" err="1" smtClean="0"/>
              <a:t>frs</a:t>
            </a:r>
            <a:r>
              <a:rPr lang="en-US" b="1" dirty="0" smtClean="0"/>
              <a:t>/NUSTAR or what ever, things are similar in most labs)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rgbClr val="0070C0"/>
                </a:solidFill>
              </a:rPr>
              <a:t>Data: (this is valid for collaboration and general accounts)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/u/$USERACCOUNT  </a:t>
            </a:r>
            <a:r>
              <a:rPr lang="en-US" dirty="0" smtClean="0">
                <a:sym typeface="Wingdings" panose="05000000000000000000" pitchFamily="2" charset="2"/>
              </a:rPr>
              <a:t> backed up every evening, for code not to store data (I will delete .root files on coll. account)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NOT BACKED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/d/frs01 /d/frs02  old RAID disks, for data, only 3.1 GB, full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/d/land4/sec/   RAID disk for data storage during experiment (from DAQ, </a:t>
            </a:r>
            <a:r>
              <a:rPr lang="en-US" dirty="0" err="1" smtClean="0">
                <a:sym typeface="Wingdings" panose="05000000000000000000" pitchFamily="2" charset="2"/>
              </a:rPr>
              <a:t>lmd</a:t>
            </a:r>
            <a:r>
              <a:rPr lang="en-US" dirty="0" smtClean="0">
                <a:sym typeface="Wingdings" panose="05000000000000000000" pitchFamily="2" charset="2"/>
              </a:rPr>
              <a:t> files) (soon we will have our own machine)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data.local</a:t>
            </a:r>
            <a:r>
              <a:rPr lang="en-US" dirty="0" smtClean="0">
                <a:sym typeface="Wingdings" panose="05000000000000000000" pitchFamily="2" charset="2"/>
              </a:rPr>
              <a:t>  on your computer, no rule;)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SLURM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lustre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nustar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  for copy of the /d/land4/sec, please do not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lustre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nustar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-analysis  usually one directory per experiment for root tree generation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lustre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nustar</a:t>
            </a:r>
            <a:r>
              <a:rPr lang="en-US" dirty="0" smtClean="0">
                <a:sym typeface="Wingdings" panose="05000000000000000000" pitchFamily="2" charset="2"/>
              </a:rPr>
              <a:t>/$USERACCOUNT  free to use, if huge amount please inform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for 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 and </a:t>
            </a:r>
            <a:r>
              <a:rPr lang="en-US" dirty="0" err="1" smtClean="0">
                <a:sym typeface="Wingdings" panose="05000000000000000000" pitchFamily="2" charset="2"/>
              </a:rPr>
              <a:t>frs-phys</a:t>
            </a:r>
            <a:r>
              <a:rPr lang="en-US" dirty="0" smtClean="0">
                <a:sym typeface="Wingdings" panose="05000000000000000000" pitchFamily="2" charset="2"/>
              </a:rPr>
              <a:t> /</a:t>
            </a:r>
            <a:r>
              <a:rPr lang="en-US" dirty="0" err="1" smtClean="0">
                <a:sym typeface="Wingdings" panose="05000000000000000000" pitchFamily="2" charset="2"/>
              </a:rPr>
              <a:t>lustre</a:t>
            </a:r>
            <a:r>
              <a:rPr lang="en-US" dirty="0" smtClean="0">
                <a:sym typeface="Wingdings" panose="05000000000000000000" pitchFamily="2" charset="2"/>
              </a:rPr>
              <a:t> is mounted on /u/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/Lustre  (if you see empty, do “&gt;bash ~/.</a:t>
            </a:r>
            <a:r>
              <a:rPr lang="en-US" dirty="0" err="1" smtClean="0">
                <a:sym typeface="Wingdings" panose="05000000000000000000" pitchFamily="2" charset="2"/>
              </a:rPr>
              <a:t>lustremount</a:t>
            </a:r>
            <a:r>
              <a:rPr lang="en-US" dirty="0" smtClean="0">
                <a:sym typeface="Wingdings" panose="05000000000000000000" pitchFamily="2" charset="2"/>
              </a:rPr>
              <a:t>”)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for Go4/root operation use </a:t>
            </a:r>
            <a:r>
              <a:rPr lang="en-US" dirty="0" err="1" smtClean="0">
                <a:sym typeface="Wingdings" panose="05000000000000000000" pitchFamily="2" charset="2"/>
              </a:rPr>
              <a:t>lxpool</a:t>
            </a:r>
            <a:r>
              <a:rPr lang="en-US" dirty="0" smtClean="0">
                <a:sym typeface="Wingdings" panose="05000000000000000000" pitchFamily="2" charset="2"/>
              </a:rPr>
              <a:t> or </a:t>
            </a:r>
            <a:r>
              <a:rPr lang="en-US" dirty="0" err="1" smtClean="0">
                <a:sym typeface="Wingdings" panose="05000000000000000000" pitchFamily="2" charset="2"/>
              </a:rPr>
              <a:t>lxgXXX</a:t>
            </a:r>
            <a:r>
              <a:rPr lang="en-US" dirty="0" smtClean="0">
                <a:sym typeface="Wingdings" panose="05000000000000000000" pitchFamily="2" charset="2"/>
              </a:rPr>
              <a:t> machines. 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en-US" dirty="0" smtClean="0">
                <a:hlinkClick r:id="rId2"/>
              </a:rPr>
              <a:t>https://hpc.gsi.de/virgo/access/key_authentication.html</a:t>
            </a:r>
            <a:r>
              <a:rPr lang="en-US" dirty="0" smtClean="0"/>
              <a:t> and https://hpc.gsi.de/virgo/access/mount_cluster_storage.html )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en-US" dirty="0" smtClean="0"/>
          </a:p>
          <a:p>
            <a:r>
              <a:rPr lang="en-US" dirty="0" smtClean="0">
                <a:sym typeface="Wingdings" panose="05000000000000000000" pitchFamily="2" charset="2"/>
              </a:rPr>
              <a:t>TAPE ROBOT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move regularly data from/</a:t>
            </a:r>
            <a:r>
              <a:rPr lang="en-US" dirty="0" err="1" smtClean="0">
                <a:sym typeface="Wingdings" panose="05000000000000000000" pitchFamily="2" charset="2"/>
              </a:rPr>
              <a:t>lustre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nustar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 to tape robot</a:t>
            </a:r>
            <a:endParaRPr lang="en-US" dirty="0" smtClean="0"/>
          </a:p>
          <a:p>
            <a:r>
              <a:rPr lang="en-US" dirty="0" smtClean="0"/>
              <a:t>LYNX DAQ NETWORK: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/lynx/Lynx/</a:t>
            </a:r>
            <a:r>
              <a:rPr lang="en-US" dirty="0" err="1" smtClean="0"/>
              <a:t>frs</a:t>
            </a:r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profi</a:t>
            </a:r>
            <a:r>
              <a:rPr lang="en-US" dirty="0" smtClean="0"/>
              <a:t>/</a:t>
            </a:r>
            <a:r>
              <a:rPr lang="en-US" dirty="0" err="1" smtClean="0"/>
              <a:t>mbsrun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 NO LMD allowed,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(&gt;5 MB)</a:t>
            </a:r>
            <a:r>
              <a:rPr lang="en-US" dirty="0" smtClean="0"/>
              <a:t>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1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8918" y="151094"/>
            <a:ext cx="110637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IT good practice GSI (not specific to </a:t>
            </a:r>
            <a:r>
              <a:rPr lang="en-US" b="1" dirty="0" err="1" smtClean="0"/>
              <a:t>frs</a:t>
            </a:r>
            <a:r>
              <a:rPr lang="en-US" b="1" dirty="0" smtClean="0"/>
              <a:t>/NUSTAR or what ever, things are similar in most labs)</a:t>
            </a:r>
            <a:endParaRPr lang="en-US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38918" y="641445"/>
            <a:ext cx="1030416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have access to SLURM/</a:t>
            </a:r>
            <a:r>
              <a:rPr lang="en-US" dirty="0" err="1" smtClean="0"/>
              <a:t>virgo</a:t>
            </a:r>
            <a:r>
              <a:rPr lang="en-US" dirty="0" smtClean="0"/>
              <a:t> : </a:t>
            </a:r>
            <a:r>
              <a:rPr lang="en-US" dirty="0" smtClean="0">
                <a:hlinkClick r:id="rId2"/>
              </a:rPr>
              <a:t>https://hpc.gsi.de/virgo/preface.html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lxpool.gsi.de </a:t>
            </a:r>
            <a:r>
              <a:rPr lang="en-US" dirty="0" smtClean="0">
                <a:sym typeface="Wingdings" panose="05000000000000000000" pitchFamily="2" charset="2"/>
              </a:rPr>
              <a:t> computer machines on campus you can log in. It is the firewall from outside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lxgXXX.gsi.de  desk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Simple for us:</a:t>
            </a:r>
          </a:p>
          <a:p>
            <a:r>
              <a:rPr lang="en-US" dirty="0"/>
              <a:t> </a:t>
            </a:r>
            <a:r>
              <a:rPr lang="en-US" dirty="0" smtClean="0"/>
              <a:t> For accessing /</a:t>
            </a:r>
            <a:r>
              <a:rPr lang="en-US" dirty="0" err="1" smtClean="0"/>
              <a:t>lustre</a:t>
            </a:r>
            <a:r>
              <a:rPr lang="en-US" dirty="0" smtClean="0"/>
              <a:t> data storage: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Make sure you can login with </a:t>
            </a:r>
            <a:r>
              <a:rPr lang="en-US" dirty="0" err="1" smtClean="0"/>
              <a:t>ssh</a:t>
            </a:r>
            <a:r>
              <a:rPr lang="en-US" dirty="0" smtClean="0"/>
              <a:t> key </a:t>
            </a:r>
            <a:r>
              <a:rPr lang="en-US" dirty="0" err="1" smtClean="0"/>
              <a:t>authentification</a:t>
            </a:r>
            <a:endParaRPr lang="en-US" dirty="0" smtClean="0"/>
          </a:p>
          <a:p>
            <a:pPr lvl="1"/>
            <a:r>
              <a:rPr lang="en-US" dirty="0"/>
              <a:t>  </a:t>
            </a:r>
            <a:r>
              <a:rPr lang="en-US" dirty="0" smtClean="0"/>
              <a:t> &gt;</a:t>
            </a:r>
            <a:r>
              <a:rPr lang="en-US" dirty="0" err="1" smtClean="0"/>
              <a:t>ssh-keygen</a:t>
            </a:r>
            <a:r>
              <a:rPr lang="en-US" dirty="0" smtClean="0"/>
              <a:t> –q –f ~/.</a:t>
            </a:r>
            <a:r>
              <a:rPr lang="en-US" dirty="0" err="1" smtClean="0"/>
              <a:t>ssh</a:t>
            </a:r>
            <a:r>
              <a:rPr lang="en-US" dirty="0" smtClean="0"/>
              <a:t>/</a:t>
            </a:r>
            <a:r>
              <a:rPr lang="en-US" dirty="0" err="1" smtClean="0"/>
              <a:t>id_rsa</a:t>
            </a:r>
            <a:r>
              <a:rPr lang="en-US" dirty="0" smtClean="0"/>
              <a:t> –t –</a:t>
            </a:r>
            <a:r>
              <a:rPr lang="en-US" dirty="0" err="1" smtClean="0"/>
              <a:t>rsa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  &gt;</a:t>
            </a:r>
            <a:r>
              <a:rPr lang="en-US" dirty="0" err="1" smtClean="0"/>
              <a:t>ssh</a:t>
            </a:r>
            <a:r>
              <a:rPr lang="en-US" dirty="0" smtClean="0"/>
              <a:t>-copy-id </a:t>
            </a:r>
            <a:r>
              <a:rPr lang="en-US" dirty="0" smtClean="0">
                <a:hlinkClick r:id="rId3"/>
              </a:rPr>
              <a:t>$USER@lxpool.gsi.de</a:t>
            </a:r>
            <a:endParaRPr lang="en-US" dirty="0" smtClean="0"/>
          </a:p>
          <a:p>
            <a:r>
              <a:rPr lang="en-US" dirty="0" smtClean="0"/>
              <a:t>Once done you have access to the cluster: 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$USER@virgo.hpc.gsi.de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</a:t>
            </a:r>
            <a:r>
              <a:rPr lang="en-US" dirty="0" smtClean="0">
                <a:sym typeface="Wingdings" panose="05000000000000000000" pitchFamily="2" charset="2"/>
              </a:rPr>
              <a:t> no way to have X session there (used for submitting jobs only)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Now on campus machines (</a:t>
            </a:r>
            <a:r>
              <a:rPr lang="en-US" dirty="0" err="1" smtClean="0">
                <a:sym typeface="Wingdings" panose="05000000000000000000" pitchFamily="2" charset="2"/>
              </a:rPr>
              <a:t>lxgXXX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in the </a:t>
            </a:r>
            <a:r>
              <a:rPr lang="en-US" dirty="0" err="1" smtClean="0">
                <a:sym typeface="Wingdings" panose="05000000000000000000" pitchFamily="2" charset="2"/>
              </a:rPr>
              <a:t>messhute</a:t>
            </a:r>
            <a:r>
              <a:rPr lang="en-US" dirty="0" smtClean="0">
                <a:sym typeface="Wingdings" panose="05000000000000000000" pitchFamily="2" charset="2"/>
              </a:rPr>
              <a:t>/office, or lxpool.gsi.de)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&gt;</a:t>
            </a:r>
            <a:r>
              <a:rPr lang="en-US" dirty="0" err="1" smtClean="0">
                <a:sym typeface="Wingdings" panose="05000000000000000000" pitchFamily="2" charset="2"/>
              </a:rPr>
              <a:t>mnt</a:t>
            </a:r>
            <a:r>
              <a:rPr lang="en-US" dirty="0" smtClean="0">
                <a:sym typeface="Wingdings" panose="05000000000000000000" pitchFamily="2" charset="2"/>
              </a:rPr>
              <a:t> /u/$USER/</a:t>
            </a:r>
            <a:r>
              <a:rPr lang="en-US" dirty="0" err="1" smtClean="0">
                <a:sym typeface="Wingdings" panose="05000000000000000000" pitchFamily="2" charset="2"/>
              </a:rPr>
              <a:t>mylusterdirectory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&gt;</a:t>
            </a:r>
            <a:r>
              <a:rPr lang="en-US" dirty="0" err="1" smtClean="0">
                <a:sym typeface="Wingdings" panose="05000000000000000000" pitchFamily="2" charset="2"/>
              </a:rPr>
              <a:t>mkdir</a:t>
            </a:r>
            <a:r>
              <a:rPr lang="en-US" dirty="0" smtClean="0">
                <a:sym typeface="Wingdings" panose="05000000000000000000" pitchFamily="2" charset="2"/>
              </a:rPr>
              <a:t> –p $</a:t>
            </a:r>
            <a:r>
              <a:rPr lang="en-US" dirty="0" err="1" smtClean="0">
                <a:sym typeface="Wingdings" panose="05000000000000000000" pitchFamily="2" charset="2"/>
              </a:rPr>
              <a:t>mnt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&gt;</a:t>
            </a:r>
            <a:r>
              <a:rPr lang="en-US" dirty="0" err="1" smtClean="0">
                <a:sym typeface="Wingdings" panose="05000000000000000000" pitchFamily="2" charset="2"/>
              </a:rPr>
              <a:t>sshfs</a:t>
            </a:r>
            <a:r>
              <a:rPr lang="en-US" dirty="0" smtClean="0">
                <a:sym typeface="Wingdings" panose="05000000000000000000" pitchFamily="2" charset="2"/>
              </a:rPr>
              <a:t> lustre.hpc.gsi.de:/</a:t>
            </a:r>
            <a:r>
              <a:rPr lang="en-US" dirty="0" err="1" smtClean="0">
                <a:sym typeface="Wingdings" panose="05000000000000000000" pitchFamily="2" charset="2"/>
              </a:rPr>
              <a:t>lustre</a:t>
            </a:r>
            <a:r>
              <a:rPr lang="en-US" dirty="0" smtClean="0">
                <a:sym typeface="Wingdings" panose="05000000000000000000" pitchFamily="2" charset="2"/>
              </a:rPr>
              <a:t> $</a:t>
            </a:r>
            <a:r>
              <a:rPr lang="en-US" dirty="0" err="1" smtClean="0">
                <a:sym typeface="Wingdings" panose="05000000000000000000" pitchFamily="2" charset="2"/>
              </a:rPr>
              <a:t>mnt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(you can do it in a script: as in /u/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/.</a:t>
            </a:r>
            <a:r>
              <a:rPr lang="en-US" dirty="0" err="1" smtClean="0">
                <a:sym typeface="Wingdings" panose="05000000000000000000" pitchFamily="2" charset="2"/>
              </a:rPr>
              <a:t>lustremount</a:t>
            </a:r>
            <a:r>
              <a:rPr lang="en-US" dirty="0" smtClean="0">
                <a:sym typeface="Wingdings" panose="05000000000000000000" pitchFamily="2" charset="2"/>
              </a:rPr>
              <a:t> and /u/</a:t>
            </a:r>
            <a:r>
              <a:rPr lang="en-US" dirty="0" err="1" smtClean="0">
                <a:sym typeface="Wingdings" panose="05000000000000000000" pitchFamily="2" charset="2"/>
              </a:rPr>
              <a:t>profi</a:t>
            </a:r>
            <a:r>
              <a:rPr lang="en-US" dirty="0" smtClean="0">
                <a:sym typeface="Wingdings" panose="05000000000000000000" pitchFamily="2" charset="2"/>
              </a:rPr>
              <a:t>/.</a:t>
            </a:r>
            <a:r>
              <a:rPr lang="en-US" dirty="0" err="1" smtClean="0">
                <a:sym typeface="Wingdings" panose="05000000000000000000" pitchFamily="2" charset="2"/>
              </a:rPr>
              <a:t>lustreunmount</a:t>
            </a:r>
            <a:r>
              <a:rPr lang="en-US" smtClean="0">
                <a:sym typeface="Wingdings" panose="05000000000000000000" pitchFamily="2" charset="2"/>
              </a:rPr>
              <a:t> )</a:t>
            </a: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968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1026</Words>
  <Application>Microsoft Office PowerPoint</Application>
  <PresentationFormat>Widescreen</PresentationFormat>
  <Paragraphs>97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Pietri, Stephane</dc:creator>
  <cp:lastModifiedBy>Pietri, Stephane</cp:lastModifiedBy>
  <cp:revision>15</cp:revision>
  <dcterms:created xsi:type="dcterms:W3CDTF">2021-02-09T15:26:29Z</dcterms:created>
  <dcterms:modified xsi:type="dcterms:W3CDTF">2021-02-10T10:16:31Z</dcterms:modified>
</cp:coreProperties>
</file>