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84" r:id="rId11"/>
    <p:sldId id="269" r:id="rId12"/>
    <p:sldId id="270" r:id="rId13"/>
    <p:sldId id="271" r:id="rId14"/>
    <p:sldId id="272" r:id="rId15"/>
    <p:sldId id="285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9157-9032-4A0A-8A31-BAFA56CEE508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74CF-BDBA-414D-BBAA-DFF637B32AB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6F88F-51F5-4264-8C17-3B23F623AD14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695BB9-F964-4EB2-8292-CE022473E8E5}" type="slidenum">
              <a:rPr lang="de-DE"/>
              <a:pPr/>
              <a:t>18</a:t>
            </a:fld>
            <a:endParaRPr lang="de-DE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A61395-BE25-4463-B01E-483BB1C2404F}" type="slidenum">
              <a:rPr lang="de-DE"/>
              <a:pPr/>
              <a:t>19</a:t>
            </a:fld>
            <a:endParaRPr lang="de-DE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6A7D78-A709-4C08-8CF3-AD6DA09810D4}" type="slidenum">
              <a:rPr lang="de-DE"/>
              <a:pPr/>
              <a:t>20</a:t>
            </a:fld>
            <a:endParaRPr lang="de-DE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581E3BC-C849-4E5F-93DB-7486617FC466}" type="slidenum">
              <a:rPr lang="en-US"/>
              <a:pPr/>
              <a:t>21</a:t>
            </a:fld>
            <a:endParaRPr lang="en-US"/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6A9C97-F9ED-4D39-88DA-ECE62A4A4A0D}" type="slidenum">
              <a:rPr lang="en-US"/>
              <a:pPr/>
              <a:t>22</a:t>
            </a:fld>
            <a:endParaRPr lang="en-US"/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0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tabLst>
                <a:tab pos="0" algn="l"/>
                <a:tab pos="914265" algn="l"/>
                <a:tab pos="1828529" algn="l"/>
                <a:tab pos="2742794" algn="l"/>
                <a:tab pos="3657058" algn="l"/>
                <a:tab pos="4571323" algn="l"/>
                <a:tab pos="5485588" algn="l"/>
                <a:tab pos="6399853" algn="l"/>
                <a:tab pos="7314117" algn="l"/>
                <a:tab pos="8228382" algn="l"/>
                <a:tab pos="9142646" algn="l"/>
                <a:tab pos="10056911" algn="l"/>
              </a:tabLst>
            </a:pPr>
            <a:r>
              <a:rPr lang="en-US" dirty="0" smtClean="0">
                <a:latin typeface="Calibri" pitchFamily="34" charset="0"/>
                <a:ea typeface="DejaVu Sans" charset="0"/>
                <a:cs typeface="DejaVu Sans" charset="0"/>
              </a:rPr>
              <a:t> In two consecutive experiments the relative excitation strength of the 112 </a:t>
            </a:r>
            <a:r>
              <a:rPr lang="en-US" dirty="0" err="1" smtClean="0">
                <a:latin typeface="Calibri" pitchFamily="34" charset="0"/>
                <a:ea typeface="DejaVu Sans" charset="0"/>
                <a:cs typeface="DejaVu Sans" charset="0"/>
              </a:rPr>
              <a:t>Sn</a:t>
            </a:r>
            <a:r>
              <a:rPr lang="en-US" dirty="0" smtClean="0">
                <a:latin typeface="Calibri" pitchFamily="34" charset="0"/>
                <a:ea typeface="DejaVu Sans" charset="0"/>
                <a:cs typeface="DejaVu Sans" charset="0"/>
              </a:rPr>
              <a:t> and 116Sn was determined, with the first excited 2+ state in 58 Ni used for </a:t>
            </a:r>
            <a:r>
              <a:rPr lang="en-US" dirty="0" err="1" smtClean="0">
                <a:latin typeface="Calibri" pitchFamily="34" charset="0"/>
                <a:ea typeface="DejaVu Sans" charset="0"/>
                <a:cs typeface="DejaVu Sans" charset="0"/>
              </a:rPr>
              <a:t>Normalisation</a:t>
            </a:r>
            <a:r>
              <a:rPr lang="en-US" dirty="0" smtClean="0">
                <a:latin typeface="Calibri" pitchFamily="34" charset="0"/>
                <a:ea typeface="DejaVu Sans" charset="0"/>
                <a:cs typeface="DejaVu Sans" charset="0"/>
              </a:rPr>
              <a:t>. This insured that systematic errors were excluded and the projectile excitation was cancelled.</a:t>
            </a:r>
          </a:p>
          <a:p>
            <a:pPr>
              <a:spcBef>
                <a:spcPct val="0"/>
              </a:spcBef>
              <a:tabLst>
                <a:tab pos="0" algn="l"/>
                <a:tab pos="914265" algn="l"/>
                <a:tab pos="1828529" algn="l"/>
                <a:tab pos="2742794" algn="l"/>
                <a:tab pos="3657058" algn="l"/>
                <a:tab pos="4571323" algn="l"/>
                <a:tab pos="5485588" algn="l"/>
                <a:tab pos="6399853" algn="l"/>
                <a:tab pos="7314117" algn="l"/>
                <a:tab pos="8228382" algn="l"/>
                <a:tab pos="9142646" algn="l"/>
                <a:tab pos="10056911" algn="l"/>
              </a:tabLst>
            </a:pPr>
            <a:r>
              <a:rPr lang="en-US" dirty="0" smtClean="0">
                <a:latin typeface="Calibri" pitchFamily="34" charset="0"/>
                <a:ea typeface="DejaVu Sans" charset="0"/>
                <a:cs typeface="DejaVu Sans" charset="0"/>
              </a:rPr>
              <a:t>For the 112Sn/116Sn  gamma-ray </a:t>
            </a:r>
            <a:r>
              <a:rPr lang="en-US" dirty="0" err="1" smtClean="0">
                <a:latin typeface="Calibri" pitchFamily="34" charset="0"/>
                <a:ea typeface="DejaVu Sans" charset="0"/>
                <a:cs typeface="DejaVu Sans" charset="0"/>
              </a:rPr>
              <a:t>yeild</a:t>
            </a:r>
            <a:r>
              <a:rPr lang="en-US" dirty="0" smtClean="0">
                <a:latin typeface="Calibri" pitchFamily="34" charset="0"/>
                <a:ea typeface="DejaVu Sans" charset="0"/>
                <a:cs typeface="DejaVu Sans" charset="0"/>
              </a:rPr>
              <a:t> ratio.. The gamma-ray ration is a direct measure of B(E2) of 112Sn relative to 116Sn. Since the adopted BE2 value for 116Sn  of 0.209(6) e2b2 is an evaluation of fourteen different experimental results it becomes a reliable and precise reference point. 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7" tIns="46793" rIns="89987" bIns="46793" anchor="b"/>
          <a:lstStyle/>
          <a:p>
            <a:pPr algn="r">
              <a:tabLst>
                <a:tab pos="0" algn="l"/>
                <a:tab pos="914265" algn="l"/>
                <a:tab pos="1828529" algn="l"/>
                <a:tab pos="2742794" algn="l"/>
                <a:tab pos="3657058" algn="l"/>
                <a:tab pos="4571323" algn="l"/>
                <a:tab pos="5485588" algn="l"/>
                <a:tab pos="6399853" algn="l"/>
                <a:tab pos="7314117" algn="l"/>
                <a:tab pos="8228382" algn="l"/>
                <a:tab pos="9142646" algn="l"/>
                <a:tab pos="10056911" algn="l"/>
              </a:tabLst>
            </a:pPr>
            <a:fld id="{C3301856-9A69-4F9A-933C-F7BA13C40EAB}" type="slidenum">
              <a:rPr lang="en-US" sz="1200">
                <a:solidFill>
                  <a:srgbClr val="000000"/>
                </a:solidFill>
                <a:latin typeface="Calibri" pitchFamily="34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265" algn="l"/>
                  <a:tab pos="1828529" algn="l"/>
                  <a:tab pos="2742794" algn="l"/>
                  <a:tab pos="3657058" algn="l"/>
                  <a:tab pos="4571323" algn="l"/>
                  <a:tab pos="5485588" algn="l"/>
                  <a:tab pos="6399853" algn="l"/>
                  <a:tab pos="7314117" algn="l"/>
                  <a:tab pos="8228382" algn="l"/>
                  <a:tab pos="9142646" algn="l"/>
                  <a:tab pos="10056911" algn="l"/>
                </a:tabLst>
              </a:pPr>
              <a:t>22</a:t>
            </a:fld>
            <a:endParaRPr lang="en-US" sz="1200" dirty="0">
              <a:solidFill>
                <a:srgbClr val="000000"/>
              </a:solidFill>
              <a:latin typeface="Calibri" pitchFamily="34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BA3803-B7C9-4055-BC7E-039B4FF01140}" type="slidenum">
              <a:rPr lang="en-US"/>
              <a:pPr/>
              <a:t>23</a:t>
            </a:fld>
            <a:endParaRPr lang="en-US"/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63341B-B7A2-47BA-89AF-A81298EFF761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A679EDC6-0C3C-4073-8F56-6D3ACD0B4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E704-B937-4FA5-AFC8-47021A59BD67}" type="datetimeFigureOut">
              <a:rPr lang="en-US" smtClean="0"/>
              <a:pPr/>
              <a:t>12/16/2011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24AE-8001-4CE7-A59F-F6615B411DA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itam.radhakishan@gmail.com" TargetMode="External"/><Relationship Id="rId7" Type="http://schemas.openxmlformats.org/officeDocument/2006/relationships/hyperlink" Target="mailto:smukherjee_msuphy@yahoo.co.i" TargetMode="External"/><Relationship Id="rId2" Type="http://schemas.openxmlformats.org/officeDocument/2006/relationships/hyperlink" Target="mailto:rps_inuk@yahoo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nghnandlal@gmail.com" TargetMode="External"/><Relationship Id="rId5" Type="http://schemas.openxmlformats.org/officeDocument/2006/relationships/hyperlink" Target="mailto:appanababu@gmail.com" TargetMode="External"/><Relationship Id="rId4" Type="http://schemas.openxmlformats.org/officeDocument/2006/relationships/hyperlink" Target="mailto:sunil.mumbaikar@gmail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8.gi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5.gif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1857364"/>
            <a:ext cx="7143800" cy="266817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8000" b="1" dirty="0">
              <a:solidFill>
                <a:srgbClr val="0000FF"/>
              </a:solidFill>
            </a:endParaRPr>
          </a:p>
          <a:p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P.I: Dr </a:t>
            </a:r>
            <a:r>
              <a:rPr lang="en-US" sz="9600" b="1" dirty="0" err="1" smtClean="0">
                <a:solidFill>
                  <a:srgbClr val="0000FF"/>
                </a:solidFill>
                <a:latin typeface="Comic Sans MS" pitchFamily="66" charset="0"/>
              </a:rPr>
              <a:t>Rakesh</a:t>
            </a:r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 Kumar</a:t>
            </a:r>
          </a:p>
          <a:p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Inter University Accelerator Centre</a:t>
            </a:r>
          </a:p>
          <a:p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New Delhi</a:t>
            </a:r>
          </a:p>
          <a:p>
            <a:endParaRPr lang="en-US" sz="96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CO P.I: Prof. Hans </a:t>
            </a:r>
            <a:r>
              <a:rPr lang="en-US" sz="9600" b="1" dirty="0" err="1" smtClean="0">
                <a:solidFill>
                  <a:srgbClr val="0000FF"/>
                </a:solidFill>
                <a:latin typeface="Comic Sans MS" pitchFamily="66" charset="0"/>
              </a:rPr>
              <a:t>Juergen</a:t>
            </a:r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Comic Sans MS" pitchFamily="66" charset="0"/>
              </a:rPr>
              <a:t>Wollersheim</a:t>
            </a:r>
            <a:endParaRPr lang="en-US" sz="96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9600" b="1" dirty="0" smtClean="0">
                <a:solidFill>
                  <a:srgbClr val="0000FF"/>
                </a:solidFill>
                <a:latin typeface="Comic Sans MS" pitchFamily="66" charset="0"/>
              </a:rPr>
              <a:t>GSI Germany</a:t>
            </a:r>
          </a:p>
          <a:p>
            <a:endParaRPr lang="en-US" sz="8000" b="1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n-US" sz="2600" b="1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r>
              <a:rPr lang="en-US" sz="12800" b="1" dirty="0" smtClean="0">
                <a:solidFill>
                  <a:srgbClr val="051271"/>
                </a:solidFill>
                <a:latin typeface="Comic Sans MS" pitchFamily="66" charset="0"/>
              </a:rPr>
              <a:t>AUC meeting 17</a:t>
            </a:r>
            <a:r>
              <a:rPr lang="en-US" sz="12800" b="1" baseline="30000" dirty="0" smtClean="0">
                <a:solidFill>
                  <a:srgbClr val="051271"/>
                </a:solidFill>
                <a:latin typeface="Comic Sans MS" pitchFamily="66" charset="0"/>
              </a:rPr>
              <a:t>th</a:t>
            </a:r>
            <a:r>
              <a:rPr lang="en-US" sz="12800" b="1" dirty="0" smtClean="0">
                <a:solidFill>
                  <a:srgbClr val="051271"/>
                </a:solidFill>
                <a:latin typeface="Comic Sans MS" pitchFamily="66" charset="0"/>
              </a:rPr>
              <a:t> Dec 2011</a:t>
            </a:r>
            <a:endParaRPr lang="en-US" sz="12800" b="1" dirty="0">
              <a:solidFill>
                <a:srgbClr val="05127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7962" y="38638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428604"/>
            <a:ext cx="8286808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>
                <a:latin typeface="Comic Sans MS" pitchFamily="66" charset="0"/>
              </a:rPr>
              <a:t>Coulomb excitation </a:t>
            </a:r>
            <a:r>
              <a:rPr lang="en-US" sz="3600" dirty="0" smtClean="0">
                <a:latin typeface="Comic Sans MS" pitchFamily="66" charset="0"/>
              </a:rPr>
              <a:t>of </a:t>
            </a:r>
            <a:r>
              <a:rPr lang="en-US" sz="3600" baseline="30000" dirty="0" smtClean="0">
                <a:latin typeface="Comic Sans MS" pitchFamily="66" charset="0"/>
              </a:rPr>
              <a:t>120</a:t>
            </a:r>
            <a:r>
              <a:rPr lang="en-US" sz="3600" dirty="0" smtClean="0">
                <a:latin typeface="Comic Sans MS" pitchFamily="66" charset="0"/>
              </a:rPr>
              <a:t>Te and </a:t>
            </a:r>
            <a:r>
              <a:rPr lang="en-US" sz="3600" baseline="30000" dirty="0" smtClean="0">
                <a:latin typeface="Comic Sans MS" pitchFamily="66" charset="0"/>
              </a:rPr>
              <a:t>122</a:t>
            </a:r>
            <a:r>
              <a:rPr lang="en-US" sz="3600" dirty="0" smtClean="0">
                <a:latin typeface="Comic Sans MS" pitchFamily="66" charset="0"/>
              </a:rPr>
              <a:t>Te</a:t>
            </a:r>
            <a:endParaRPr lang="en-US" altLang="ja-JP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2910" y="571480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3600" dirty="0" smtClean="0">
                <a:solidFill>
                  <a:srgbClr val="0000FF"/>
                </a:solidFill>
              </a:rPr>
              <a:t>Objectives of the proposed study</a:t>
            </a:r>
            <a:endParaRPr lang="en-US" sz="36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285992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To probe </a:t>
            </a:r>
            <a:r>
              <a:rPr lang="en-GB" sz="3200" b="1" dirty="0" err="1" smtClean="0">
                <a:latin typeface="Comic Sans MS" pitchFamily="66" charset="0"/>
              </a:rPr>
              <a:t>collectivity</a:t>
            </a:r>
            <a:r>
              <a:rPr lang="en-GB" sz="3200" dirty="0" smtClean="0">
                <a:latin typeface="Comic Sans MS" pitchFamily="66" charset="0"/>
              </a:rPr>
              <a:t> and </a:t>
            </a:r>
            <a:r>
              <a:rPr lang="en-GB" sz="3200" b="1" dirty="0" smtClean="0">
                <a:latin typeface="Comic Sans MS" pitchFamily="66" charset="0"/>
              </a:rPr>
              <a:t>wave functions </a:t>
            </a:r>
            <a:r>
              <a:rPr lang="en-GB" sz="3200" dirty="0" smtClean="0">
                <a:latin typeface="Comic Sans MS" pitchFamily="66" charset="0"/>
              </a:rPr>
              <a:t>around the </a:t>
            </a:r>
            <a:r>
              <a:rPr lang="en-GB" sz="3200" i="1" dirty="0" smtClean="0">
                <a:latin typeface="Comic Sans MS" pitchFamily="66" charset="0"/>
              </a:rPr>
              <a:t>N </a:t>
            </a:r>
            <a:r>
              <a:rPr lang="en-GB" sz="3200" dirty="0" smtClean="0">
                <a:latin typeface="Comic Sans MS" pitchFamily="66" charset="0"/>
              </a:rPr>
              <a:t>=66 neutron mid shell by measuring the </a:t>
            </a:r>
            <a:r>
              <a:rPr lang="en-GB" sz="3200" i="1" dirty="0" smtClean="0">
                <a:latin typeface="Comic Sans MS" pitchFamily="66" charset="0"/>
              </a:rPr>
              <a:t>B</a:t>
            </a:r>
            <a:r>
              <a:rPr lang="en-GB" sz="3200" dirty="0" smtClean="0">
                <a:latin typeface="Comic Sans MS" pitchFamily="66" charset="0"/>
              </a:rPr>
              <a:t>(</a:t>
            </a:r>
            <a:r>
              <a:rPr lang="en-GB" sz="3200" i="1" dirty="0" smtClean="0">
                <a:latin typeface="Comic Sans MS" pitchFamily="66" charset="0"/>
              </a:rPr>
              <a:t>E</a:t>
            </a:r>
            <a:r>
              <a:rPr lang="en-GB" sz="3200" dirty="0" smtClean="0">
                <a:latin typeface="Comic Sans MS" pitchFamily="66" charset="0"/>
              </a:rPr>
              <a:t>2;0</a:t>
            </a:r>
            <a:r>
              <a:rPr lang="en-GB" sz="3200" baseline="30000" dirty="0" smtClean="0">
                <a:latin typeface="Comic Sans MS" pitchFamily="66" charset="0"/>
              </a:rPr>
              <a:t>+</a:t>
            </a:r>
            <a:r>
              <a:rPr lang="en-GB" sz="3200" dirty="0" smtClean="0">
                <a:latin typeface="Comic Sans MS" pitchFamily="66" charset="0"/>
                <a:sym typeface="Symbol"/>
              </a:rPr>
              <a:t>2</a:t>
            </a:r>
            <a:r>
              <a:rPr lang="en-GB" sz="3200" baseline="30000" dirty="0" smtClean="0">
                <a:latin typeface="Comic Sans MS" pitchFamily="66" charset="0"/>
                <a:sym typeface="Symbol"/>
              </a:rPr>
              <a:t>+</a:t>
            </a:r>
            <a:r>
              <a:rPr lang="en-GB" sz="3200" dirty="0" smtClean="0">
                <a:latin typeface="Comic Sans MS" pitchFamily="66" charset="0"/>
                <a:sym typeface="Symbol"/>
              </a:rPr>
              <a:t>) value in </a:t>
            </a:r>
            <a:r>
              <a:rPr lang="en-GB" sz="3200" baseline="30000" dirty="0" smtClean="0">
                <a:latin typeface="Comic Sans MS" pitchFamily="66" charset="0"/>
                <a:sym typeface="Symbol"/>
              </a:rPr>
              <a:t>120</a:t>
            </a:r>
            <a:r>
              <a:rPr lang="en-GB" sz="3200" dirty="0" smtClean="0">
                <a:latin typeface="Comic Sans MS" pitchFamily="66" charset="0"/>
                <a:sym typeface="Symbol"/>
              </a:rPr>
              <a:t>Te and </a:t>
            </a:r>
            <a:r>
              <a:rPr lang="en-GB" sz="3200" baseline="30000" dirty="0" smtClean="0">
                <a:latin typeface="Comic Sans MS" pitchFamily="66" charset="0"/>
                <a:sym typeface="Symbol"/>
              </a:rPr>
              <a:t>122</a:t>
            </a:r>
            <a:r>
              <a:rPr lang="en-GB" sz="3200" dirty="0" smtClean="0">
                <a:latin typeface="Comic Sans MS" pitchFamily="66" charset="0"/>
                <a:sym typeface="Symbol"/>
              </a:rPr>
              <a:t>Te by Coulomb Excitation</a:t>
            </a:r>
            <a:endParaRPr lang="en-IN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496" y="1316059"/>
            <a:ext cx="5143504" cy="53990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IN" dirty="0" smtClean="0">
                <a:latin typeface="Comic Sans MS" pitchFamily="66" charset="0"/>
              </a:rPr>
              <a:t>Scattered projectiles and recoils will be detected in an annular gas-filled parallel-plate avalanche counter (PPAC), subtending the angular range   </a:t>
            </a:r>
            <a:r>
              <a:rPr lang="en-US" b="1" dirty="0" err="1" smtClean="0">
                <a:latin typeface="Symbol" pitchFamily="18" charset="2"/>
              </a:rPr>
              <a:t>q</a:t>
            </a:r>
            <a:r>
              <a:rPr lang="en-US" b="1" baseline="-25000" dirty="0" err="1" smtClean="0">
                <a:latin typeface="Times New Roman" pitchFamily="18" charset="0"/>
              </a:rPr>
              <a:t>lab</a:t>
            </a:r>
            <a:r>
              <a:rPr lang="en-US" b="1" dirty="0" smtClean="0">
                <a:latin typeface="Times New Roman" pitchFamily="18" charset="0"/>
              </a:rPr>
              <a:t> = 15</a:t>
            </a:r>
            <a:r>
              <a:rPr lang="en-US" b="1" dirty="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en-US" b="1" dirty="0" smtClean="0">
                <a:latin typeface="Times New Roman" pitchFamily="18" charset="0"/>
              </a:rPr>
              <a:t> - 45</a:t>
            </a:r>
            <a:r>
              <a:rPr lang="en-US" b="1" dirty="0" smtClean="0">
                <a:latin typeface="Times New Roman" pitchFamily="18" charset="0"/>
                <a:sym typeface="Symbol" pitchFamily="18" charset="2"/>
              </a:rPr>
              <a:t></a:t>
            </a:r>
          </a:p>
          <a:p>
            <a:pPr>
              <a:buNone/>
            </a:pPr>
            <a:r>
              <a:rPr lang="en-IN" i="1" dirty="0" smtClean="0">
                <a:latin typeface="Comic Sans MS" pitchFamily="66" charset="0"/>
              </a:rPr>
              <a:t>    </a:t>
            </a:r>
            <a:r>
              <a:rPr lang="en-IN" dirty="0" smtClean="0">
                <a:latin typeface="Comic Sans MS" pitchFamily="66" charset="0"/>
              </a:rPr>
              <a:t>in the forward direction</a:t>
            </a:r>
            <a:r>
              <a:rPr lang="en-IN" i="1" dirty="0" smtClean="0"/>
              <a:t>.</a:t>
            </a:r>
          </a:p>
          <a:p>
            <a:pPr>
              <a:buNone/>
            </a:pPr>
            <a:endParaRPr lang="en-IN" i="1" dirty="0" smtClean="0"/>
          </a:p>
          <a:p>
            <a:r>
              <a:rPr lang="en-IN" dirty="0" smtClean="0">
                <a:latin typeface="Comic Sans MS" pitchFamily="66" charset="0"/>
              </a:rPr>
              <a:t>De-excitation γ -rays will be detected in four clover detectors mounted at  </a:t>
            </a:r>
          </a:p>
          <a:p>
            <a:pPr>
              <a:buNone/>
            </a:pPr>
            <a:r>
              <a:rPr lang="en-IN" dirty="0" smtClean="0">
                <a:latin typeface="Comic Sans MS" pitchFamily="66" charset="0"/>
              </a:rPr>
              <a:t>    </a:t>
            </a:r>
            <a:r>
              <a:rPr lang="en-IN" dirty="0" err="1" smtClean="0">
                <a:latin typeface="Comic Sans MS" pitchFamily="66" charset="0"/>
              </a:rPr>
              <a:t>ϑγ</a:t>
            </a:r>
            <a:r>
              <a:rPr lang="en-IN" dirty="0" smtClean="0">
                <a:latin typeface="Comic Sans MS" pitchFamily="66" charset="0"/>
              </a:rPr>
              <a:t> ∼ 135◦ with respect to the beam direction. </a:t>
            </a:r>
          </a:p>
          <a:p>
            <a:pPr>
              <a:buNone/>
            </a:pPr>
            <a:endParaRPr lang="en-IN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71406" y="1285860"/>
            <a:ext cx="3786214" cy="5003880"/>
            <a:chOff x="268596" y="2186008"/>
            <a:chExt cx="3481050" cy="4538702"/>
          </a:xfrm>
        </p:grpSpPr>
        <p:pic>
          <p:nvPicPr>
            <p:cNvPr id="5" name="Picture 6" descr="cup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2186008"/>
              <a:ext cx="3249612" cy="4171950"/>
            </a:xfrm>
            <a:prstGeom prst="rect">
              <a:avLst/>
            </a:prstGeom>
            <a:noFill/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428728" y="6389712"/>
              <a:ext cx="1108595" cy="334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58Ni beam</a:t>
              </a:r>
              <a:endParaRPr lang="de-DE" dirty="0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68596" y="3886146"/>
              <a:ext cx="1622244" cy="334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/>
                <a:t>120,122Te </a:t>
              </a:r>
              <a:r>
                <a:rPr lang="en-US" dirty="0"/>
                <a:t>target</a:t>
              </a:r>
              <a:endParaRPr lang="de-DE" dirty="0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4348" y="142852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Experimental setup</a:t>
            </a:r>
            <a:endParaRPr lang="en-US" sz="3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071942"/>
            <a:ext cx="5715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135</a:t>
            </a:r>
            <a:r>
              <a:rPr lang="en-US" sz="1400" b="1" baseline="22000" dirty="0" smtClean="0"/>
              <a:t>0</a:t>
            </a:r>
            <a:endParaRPr lang="en-IN" sz="1400" b="1" baseline="2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4071942"/>
            <a:ext cx="5715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135</a:t>
            </a:r>
            <a:r>
              <a:rPr lang="en-US" sz="1400" b="1" baseline="22000" dirty="0" smtClean="0"/>
              <a:t>0</a:t>
            </a:r>
            <a:endParaRPr lang="en-IN" sz="1400" b="1" baseline="22000" dirty="0"/>
          </a:p>
        </p:txBody>
      </p:sp>
      <p:sp>
        <p:nvSpPr>
          <p:cNvPr id="13" name="Rectangle 12"/>
          <p:cNvSpPr/>
          <p:nvPr/>
        </p:nvSpPr>
        <p:spPr>
          <a:xfrm>
            <a:off x="3428992" y="3500438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 l="9225" t="2461" r="16611"/>
          <a:stretch>
            <a:fillRect/>
          </a:stretch>
        </p:blipFill>
        <p:spPr bwMode="auto">
          <a:xfrm>
            <a:off x="6629400" y="1403350"/>
            <a:ext cx="2362200" cy="233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 l="11072" r="12918"/>
          <a:stretch>
            <a:fillRect/>
          </a:stretch>
        </p:blipFill>
        <p:spPr bwMode="auto">
          <a:xfrm>
            <a:off x="6629400" y="4340225"/>
            <a:ext cx="2362200" cy="2332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867400" y="831850"/>
            <a:ext cx="33528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Front </a:t>
            </a:r>
            <a:r>
              <a:rPr lang="en-GB" sz="1600" b="1">
                <a:solidFill>
                  <a:srgbClr val="000000"/>
                </a:solidFill>
              </a:rPr>
              <a:t>→</a:t>
            </a:r>
            <a:r>
              <a:rPr lang="en-GB" sz="1600">
                <a:solidFill>
                  <a:srgbClr val="000000"/>
                </a:solidFill>
              </a:rPr>
              <a:t> </a:t>
            </a:r>
            <a:r>
              <a:rPr lang="en-GB" sz="2400" b="1">
                <a:solidFill>
                  <a:srgbClr val="000000"/>
                </a:solidFill>
                <a:latin typeface="Symbol" pitchFamily="18" charset="2"/>
              </a:rPr>
              <a:t>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-information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6000" y="3879850"/>
            <a:ext cx="30480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Back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>
                <a:solidFill>
                  <a:srgbClr val="000000"/>
                </a:solidFill>
                <a:latin typeface="Symbol" pitchFamily="18" charset="2"/>
              </a:rPr>
              <a:t></a:t>
            </a: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-information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9084" y="1285860"/>
            <a:ext cx="5638800" cy="4801314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Azimuthal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angle φ obtained from anode foil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Divided into 20 radial sections of 18◦ each.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To measure polar angle θ, the cathode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is </a:t>
            </a: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patterned in concentric conductor rings, each 1 mm wide, with an insulating gap of 0.5 mm between them.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Each ring </a:t>
            </a:r>
            <a:r>
              <a:rPr lang="en-US" b="1" dirty="0" smtClean="0">
                <a:solidFill>
                  <a:srgbClr val="008000"/>
                </a:solidFill>
                <a:latin typeface="Comic Sans MS" pitchFamily="66" charset="0"/>
              </a:rPr>
              <a:t>is </a:t>
            </a:r>
            <a:r>
              <a:rPr lang="en-US" b="1" dirty="0">
                <a:solidFill>
                  <a:srgbClr val="008000"/>
                </a:solidFill>
                <a:latin typeface="Comic Sans MS" pitchFamily="66" charset="0"/>
              </a:rPr>
              <a:t>connected to its neighbor by a delay line of 2 ns. </a:t>
            </a:r>
          </a:p>
          <a:p>
            <a:pPr algn="just">
              <a:buFont typeface="Wingdings" pitchFamily="2" charset="2"/>
              <a:buChar char="Ø"/>
            </a:pPr>
            <a:endParaRPr lang="en-US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The cathode signals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read out from the innermost and outermost rings, and the θ information </a:t>
            </a: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will be 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derived from the time difference between the anode and the  cathode signals.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2910" y="142852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Particle Detector</a:t>
            </a:r>
            <a:endParaRPr lang="en-IN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>
            <a:normAutofit fontScale="62500" lnSpcReduction="20000"/>
          </a:bodyPr>
          <a:lstStyle/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GB" sz="2600" b="1" dirty="0" smtClean="0">
                <a:latin typeface="Comic Sans MS" pitchFamily="66" charset="0"/>
              </a:rPr>
              <a:t>Beam     </a:t>
            </a:r>
            <a:r>
              <a:rPr lang="en-GB" sz="2600" baseline="40000" dirty="0" smtClean="0">
                <a:latin typeface="Comic Sans MS" pitchFamily="66" charset="0"/>
              </a:rPr>
              <a:t>58</a:t>
            </a:r>
            <a:r>
              <a:rPr lang="en-GB" sz="2600" dirty="0" smtClean="0">
                <a:latin typeface="Comic Sans MS" pitchFamily="66" charset="0"/>
              </a:rPr>
              <a:t>Ni    0.5 </a:t>
            </a:r>
            <a:r>
              <a:rPr lang="en-GB" sz="2600" dirty="0" err="1" smtClean="0">
                <a:latin typeface="Comic Sans MS" pitchFamily="66" charset="0"/>
              </a:rPr>
              <a:t>pnA</a:t>
            </a:r>
            <a:r>
              <a:rPr lang="en-GB" sz="2600" dirty="0" smtClean="0">
                <a:latin typeface="Comic Sans MS" pitchFamily="66" charset="0"/>
              </a:rPr>
              <a:t>  175 </a:t>
            </a:r>
            <a:r>
              <a:rPr lang="en-GB" sz="2600" dirty="0" err="1" smtClean="0">
                <a:latin typeface="Comic Sans MS" pitchFamily="66" charset="0"/>
              </a:rPr>
              <a:t>MeV</a:t>
            </a:r>
            <a:endParaRPr lang="en-GB" sz="2600" dirty="0" smtClean="0">
              <a:latin typeface="Comic Sans MS" pitchFamily="66" charset="0"/>
            </a:endParaRPr>
          </a:p>
          <a:p>
            <a:pPr lvl="1">
              <a:buClr>
                <a:srgbClr val="000099"/>
              </a:buClr>
              <a:buNone/>
            </a:pPr>
            <a:endParaRPr lang="en-GB" sz="2600" dirty="0" smtClean="0">
              <a:latin typeface="Comic Sans MS" pitchFamily="66" charset="0"/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r>
              <a:rPr lang="en-GB" sz="2600" b="1" dirty="0" smtClean="0">
                <a:latin typeface="Comic Sans MS" pitchFamily="66" charset="0"/>
                <a:sym typeface="Symbol"/>
              </a:rPr>
              <a:t>Targets       </a:t>
            </a:r>
            <a:r>
              <a:rPr lang="en-GB" sz="2600" baseline="40000" dirty="0" smtClean="0">
                <a:latin typeface="Comic Sans MS" pitchFamily="66" charset="0"/>
                <a:sym typeface="Symbol"/>
              </a:rPr>
              <a:t>120,122</a:t>
            </a:r>
            <a:r>
              <a:rPr lang="en-GB" sz="2600" b="1" dirty="0" smtClean="0">
                <a:latin typeface="Comic Sans MS" pitchFamily="66" charset="0"/>
                <a:sym typeface="Symbol"/>
              </a:rPr>
              <a:t> </a:t>
            </a:r>
            <a:r>
              <a:rPr lang="en-GB" sz="2600" dirty="0" smtClean="0">
                <a:latin typeface="Comic Sans MS" pitchFamily="66" charset="0"/>
                <a:sym typeface="Symbol"/>
              </a:rPr>
              <a:t>Te    500ug/cm</a:t>
            </a:r>
            <a:r>
              <a:rPr lang="en-GB" sz="2600" baseline="30000" dirty="0" smtClean="0">
                <a:latin typeface="Comic Sans MS" pitchFamily="66" charset="0"/>
                <a:sym typeface="Symbol"/>
              </a:rPr>
              <a:t>2 </a:t>
            </a:r>
            <a:r>
              <a:rPr lang="en-GB" sz="2600" dirty="0" smtClean="0">
                <a:latin typeface="Comic Sans MS" pitchFamily="66" charset="0"/>
                <a:sym typeface="Symbol"/>
              </a:rPr>
              <a:t> with carbon backing (20-40ug/cm</a:t>
            </a:r>
            <a:r>
              <a:rPr lang="en-GB" sz="2600" baseline="30000" dirty="0" smtClean="0">
                <a:latin typeface="Comic Sans MS" pitchFamily="66" charset="0"/>
                <a:sym typeface="Symbol"/>
              </a:rPr>
              <a:t>2</a:t>
            </a:r>
            <a:r>
              <a:rPr lang="en-GB" sz="2600" dirty="0" smtClean="0">
                <a:latin typeface="Comic Sans MS" pitchFamily="66" charset="0"/>
                <a:sym typeface="Symbol"/>
              </a:rPr>
              <a:t>)</a:t>
            </a:r>
          </a:p>
          <a:p>
            <a:pPr lvl="1">
              <a:buClr>
                <a:srgbClr val="000099"/>
              </a:buClr>
              <a:buNone/>
            </a:pPr>
            <a:r>
              <a:rPr lang="en-GB" sz="2600" baseline="30000" dirty="0" smtClean="0">
                <a:latin typeface="Comic Sans MS" pitchFamily="66" charset="0"/>
                <a:sym typeface="Symbol"/>
              </a:rPr>
              <a:t>                                                    ( </a:t>
            </a:r>
            <a:r>
              <a:rPr lang="en-GB" sz="2600" dirty="0" smtClean="0">
                <a:latin typeface="Comic Sans MS" pitchFamily="66" charset="0"/>
                <a:sym typeface="Symbol"/>
              </a:rPr>
              <a:t>Max enrichment is 40% in 120Te)</a:t>
            </a:r>
          </a:p>
          <a:p>
            <a:pPr lvl="1">
              <a:buClr>
                <a:srgbClr val="000099"/>
              </a:buClr>
              <a:buNone/>
            </a:pPr>
            <a:r>
              <a:rPr lang="en-GB" sz="2600" baseline="30000" dirty="0" smtClean="0">
                <a:latin typeface="Comic Sans MS" pitchFamily="66" charset="0"/>
                <a:sym typeface="Symbol"/>
              </a:rPr>
              <a:t>                                                     (122</a:t>
            </a:r>
            <a:r>
              <a:rPr lang="en-GB" sz="2600" dirty="0" smtClean="0">
                <a:latin typeface="Comic Sans MS" pitchFamily="66" charset="0"/>
                <a:sym typeface="Symbol"/>
              </a:rPr>
              <a:t>Te enrichment will be ~99%)</a:t>
            </a:r>
            <a:endParaRPr lang="en-GB" sz="2600" baseline="30000" dirty="0" smtClean="0">
              <a:latin typeface="Comic Sans MS" pitchFamily="66" charset="0"/>
              <a:sym typeface="Symbol"/>
            </a:endParaRPr>
          </a:p>
          <a:p>
            <a:endParaRPr lang="en-IN" dirty="0" smtClean="0">
              <a:latin typeface="Comic Sans MS" pitchFamily="66" charset="0"/>
            </a:endParaRPr>
          </a:p>
          <a:p>
            <a:r>
              <a:rPr lang="en-IN" baseline="30000" dirty="0" smtClean="0">
                <a:latin typeface="Comic Sans MS" pitchFamily="66" charset="0"/>
              </a:rPr>
              <a:t>58</a:t>
            </a:r>
            <a:r>
              <a:rPr lang="en-IN" dirty="0" smtClean="0">
                <a:latin typeface="Comic Sans MS" pitchFamily="66" charset="0"/>
              </a:rPr>
              <a:t>Ni@175 </a:t>
            </a:r>
            <a:r>
              <a:rPr lang="en-IN" dirty="0" err="1">
                <a:latin typeface="Comic Sans MS" pitchFamily="66" charset="0"/>
              </a:rPr>
              <a:t>MeV</a:t>
            </a:r>
            <a:r>
              <a:rPr lang="en-IN" dirty="0">
                <a:latin typeface="Comic Sans MS" pitchFamily="66" charset="0"/>
              </a:rPr>
              <a:t> beam energy and a beam current of 0.5 </a:t>
            </a:r>
            <a:r>
              <a:rPr lang="en-IN" dirty="0" err="1">
                <a:latin typeface="Comic Sans MS" pitchFamily="66" charset="0"/>
              </a:rPr>
              <a:t>pnA</a:t>
            </a:r>
            <a:r>
              <a:rPr lang="en-IN" dirty="0">
                <a:latin typeface="Comic Sans MS" pitchFamily="66" charset="0"/>
              </a:rPr>
              <a:t>, a cross section of 850 </a:t>
            </a:r>
            <a:r>
              <a:rPr lang="en-IN" dirty="0" err="1">
                <a:latin typeface="Comic Sans MS" pitchFamily="66" charset="0"/>
              </a:rPr>
              <a:t>mb</a:t>
            </a:r>
            <a:r>
              <a:rPr lang="en-IN" dirty="0">
                <a:latin typeface="Comic Sans MS" pitchFamily="66" charset="0"/>
              </a:rPr>
              <a:t> is calculated for </a:t>
            </a:r>
            <a:r>
              <a:rPr lang="en-IN" baseline="30000" dirty="0" smtClean="0">
                <a:latin typeface="Comic Sans MS" pitchFamily="66" charset="0"/>
              </a:rPr>
              <a:t>120</a:t>
            </a:r>
            <a:r>
              <a:rPr lang="en-IN" dirty="0" smtClean="0">
                <a:latin typeface="Comic Sans MS" pitchFamily="66" charset="0"/>
              </a:rPr>
              <a:t>Te </a:t>
            </a:r>
            <a:r>
              <a:rPr lang="en-IN" dirty="0">
                <a:latin typeface="Comic Sans MS" pitchFamily="66" charset="0"/>
              </a:rPr>
              <a:t>but we have also to measure 35 </a:t>
            </a:r>
            <a:r>
              <a:rPr lang="en-IN" dirty="0" err="1">
                <a:latin typeface="Comic Sans MS" pitchFamily="66" charset="0"/>
              </a:rPr>
              <a:t>mb</a:t>
            </a:r>
            <a:r>
              <a:rPr lang="en-IN" dirty="0">
                <a:latin typeface="Comic Sans MS" pitchFamily="66" charset="0"/>
              </a:rPr>
              <a:t> of </a:t>
            </a:r>
            <a:r>
              <a:rPr lang="en-IN" baseline="30000" dirty="0">
                <a:latin typeface="Comic Sans MS" pitchFamily="66" charset="0"/>
              </a:rPr>
              <a:t>58</a:t>
            </a:r>
            <a:r>
              <a:rPr lang="en-IN" dirty="0">
                <a:latin typeface="Comic Sans MS" pitchFamily="66" charset="0"/>
              </a:rPr>
              <a:t>Ni. </a:t>
            </a:r>
            <a:endParaRPr lang="en-IN" dirty="0" smtClean="0">
              <a:latin typeface="Comic Sans MS" pitchFamily="66" charset="0"/>
            </a:endParaRPr>
          </a:p>
          <a:p>
            <a:endParaRPr lang="en-IN" dirty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The </a:t>
            </a:r>
            <a:r>
              <a:rPr lang="en-IN" dirty="0">
                <a:latin typeface="Comic Sans MS" pitchFamily="66" charset="0"/>
              </a:rPr>
              <a:t>natural abundance of </a:t>
            </a:r>
            <a:r>
              <a:rPr lang="en-IN" baseline="30000" dirty="0">
                <a:latin typeface="Comic Sans MS" pitchFamily="66" charset="0"/>
              </a:rPr>
              <a:t>120</a:t>
            </a:r>
            <a:r>
              <a:rPr lang="en-IN" dirty="0">
                <a:latin typeface="Comic Sans MS" pitchFamily="66" charset="0"/>
              </a:rPr>
              <a:t>Te is 0.1%. </a:t>
            </a:r>
            <a:r>
              <a:rPr lang="en-IN" dirty="0" smtClean="0">
                <a:latin typeface="Comic Sans MS" pitchFamily="66" charset="0"/>
              </a:rPr>
              <a:t> </a:t>
            </a:r>
            <a:endParaRPr lang="en-IN" dirty="0">
              <a:latin typeface="Comic Sans MS" pitchFamily="66" charset="0"/>
            </a:endParaRPr>
          </a:p>
          <a:p>
            <a:pPr>
              <a:buNone/>
            </a:pPr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 The </a:t>
            </a:r>
            <a:r>
              <a:rPr lang="en-IN" dirty="0">
                <a:latin typeface="Comic Sans MS" pitchFamily="66" charset="0"/>
              </a:rPr>
              <a:t>enrichment of Te isotopes is much smaller </a:t>
            </a:r>
            <a:r>
              <a:rPr lang="en-IN" dirty="0" smtClean="0">
                <a:latin typeface="Comic Sans MS" pitchFamily="66" charset="0"/>
              </a:rPr>
              <a:t>than that </a:t>
            </a:r>
            <a:r>
              <a:rPr lang="en-IN" dirty="0">
                <a:latin typeface="Comic Sans MS" pitchFamily="66" charset="0"/>
              </a:rPr>
              <a:t>of </a:t>
            </a:r>
            <a:r>
              <a:rPr lang="en-IN" dirty="0" err="1">
                <a:latin typeface="Comic Sans MS" pitchFamily="66" charset="0"/>
              </a:rPr>
              <a:t>Sn</a:t>
            </a:r>
            <a:r>
              <a:rPr lang="en-IN" dirty="0">
                <a:latin typeface="Comic Sans MS" pitchFamily="66" charset="0"/>
              </a:rPr>
              <a:t> </a:t>
            </a:r>
            <a:r>
              <a:rPr lang="en-IN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en-IN" dirty="0" smtClean="0">
                <a:latin typeface="Comic Sans MS" pitchFamily="66" charset="0"/>
              </a:rPr>
              <a:t>      isotopes</a:t>
            </a:r>
            <a:endParaRPr lang="en-IN" dirty="0">
              <a:latin typeface="Comic Sans MS" pitchFamily="66" charset="0"/>
            </a:endParaRPr>
          </a:p>
          <a:p>
            <a:pPr>
              <a:buNone/>
            </a:pPr>
            <a:endParaRPr lang="en-IN" dirty="0" smtClean="0">
              <a:latin typeface="Comic Sans MS" pitchFamily="66" charset="0"/>
            </a:endParaRPr>
          </a:p>
          <a:p>
            <a:r>
              <a:rPr lang="en-IN" dirty="0" smtClean="0">
                <a:latin typeface="Comic Sans MS" pitchFamily="66" charset="0"/>
              </a:rPr>
              <a:t> To </a:t>
            </a:r>
            <a:r>
              <a:rPr lang="en-IN" dirty="0">
                <a:latin typeface="Comic Sans MS" pitchFamily="66" charset="0"/>
              </a:rPr>
              <a:t>achieve 10</a:t>
            </a:r>
            <a:r>
              <a:rPr lang="en-IN" baseline="30000" dirty="0">
                <a:latin typeface="Comic Sans MS" pitchFamily="66" charset="0"/>
              </a:rPr>
              <a:t>4</a:t>
            </a:r>
            <a:r>
              <a:rPr lang="en-IN" dirty="0">
                <a:latin typeface="Comic Sans MS" pitchFamily="66" charset="0"/>
              </a:rPr>
              <a:t> counts </a:t>
            </a:r>
            <a:r>
              <a:rPr lang="en-IN" dirty="0" smtClean="0">
                <a:latin typeface="Comic Sans MS" pitchFamily="66" charset="0"/>
              </a:rPr>
              <a:t> </a:t>
            </a:r>
            <a:r>
              <a:rPr lang="en-IN" dirty="0">
                <a:latin typeface="Comic Sans MS" pitchFamily="66" charset="0"/>
              </a:rPr>
              <a:t>in </a:t>
            </a:r>
            <a:r>
              <a:rPr lang="en-IN" dirty="0" smtClean="0">
                <a:latin typeface="Comic Sans MS" pitchFamily="66" charset="0"/>
              </a:rPr>
              <a:t> </a:t>
            </a:r>
            <a:r>
              <a:rPr lang="en-IN" dirty="0">
                <a:latin typeface="Comic Sans MS" pitchFamily="66" charset="0"/>
              </a:rPr>
              <a:t>projectile and target excitations</a:t>
            </a:r>
            <a:r>
              <a:rPr lang="en-IN" dirty="0" smtClean="0">
                <a:latin typeface="Comic Sans MS" pitchFamily="66" charset="0"/>
              </a:rPr>
              <a:t>, Beam </a:t>
            </a:r>
            <a:r>
              <a:rPr lang="en-IN" dirty="0">
                <a:latin typeface="Comic Sans MS" pitchFamily="66" charset="0"/>
              </a:rPr>
              <a:t>time of 7 days (including 1 day for the setup of the electronics and the calibration runs) is required to complete this measurement. </a:t>
            </a:r>
            <a:endParaRPr lang="en-GB" b="1" dirty="0" smtClean="0">
              <a:latin typeface="Comic Sans MS" pitchFamily="66" charset="0"/>
              <a:sym typeface="Symbol"/>
            </a:endParaRPr>
          </a:p>
          <a:p>
            <a:pPr>
              <a:buNone/>
            </a:pPr>
            <a:endParaRPr lang="en-GB" dirty="0" smtClean="0">
              <a:sym typeface="Symbol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472" y="142852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Comic Sans MS" pitchFamily="66" charset="0"/>
              </a:rPr>
              <a:t>Beam time request</a:t>
            </a:r>
            <a:endParaRPr lang="en-IN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2910" y="1071546"/>
            <a:ext cx="8501122" cy="5825991"/>
          </a:xfrm>
        </p:spPr>
        <p:txBody>
          <a:bodyPr>
            <a:normAutofit fontScale="85000" lnSpcReduction="10000"/>
          </a:bodyPr>
          <a:lstStyle/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Akhil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Jhingan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IUAC 		akhil_jhingan@yahoo.co.in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Mr. S.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Muralithar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IUAC 		smuralithar@gmail.com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Mr. R. P. Singh 		IUAC 	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  <a:hlinkClick r:id="rId2"/>
              </a:rPr>
              <a:t>rps_inuk@yahoo.com</a:t>
            </a:r>
            <a:endParaRPr lang="en-IN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Ms.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Indu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Bala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IUAC 		indu_phy@gmail.com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Mr. R. K.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Gujjar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IUAC 	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pritam.radhakishan@gmail.com</a:t>
            </a:r>
            <a:endParaRPr lang="en-IN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 Sunil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Ojha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IUAC 	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  <a:hlinkClick r:id="rId4"/>
              </a:rPr>
              <a:t>sunil.mumbaikar@gmail.com</a:t>
            </a:r>
            <a:endParaRPr lang="en-IN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Dr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Appana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Babu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	 	IUAC 	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  <a:hlinkClick r:id="rId5"/>
              </a:rPr>
              <a:t>appanababu@gmail.com</a:t>
            </a:r>
            <a:endParaRPr lang="en-IN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Prof.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R.K.Bhowmik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GGDU 		ranjanbhowmik@gmail.com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Prof. </a:t>
            </a:r>
            <a:r>
              <a:rPr lang="en-IN" sz="1700" dirty="0" err="1">
                <a:solidFill>
                  <a:srgbClr val="0000FF"/>
                </a:solidFill>
                <a:latin typeface="Comic Sans MS" pitchFamily="66" charset="0"/>
              </a:rPr>
              <a:t>H.J.Wollersheim</a:t>
            </a:r>
            <a:r>
              <a:rPr lang="en-IN" sz="1700" dirty="0">
                <a:solidFill>
                  <a:srgbClr val="0000FF"/>
                </a:solidFill>
                <a:latin typeface="Comic Sans MS" pitchFamily="66" charset="0"/>
              </a:rPr>
              <a:t> 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GSI </a:t>
            </a:r>
            <a:r>
              <a:rPr lang="en-IN" sz="17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	h.j.wollersheim@gsi.de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Dr.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Pushpendra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P. Singh 	GSI 		pushpendrapsingh@gmail.com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Dr Pieter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Dornenbal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RIKEN 		pieter@ribf.riken.jp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Dr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Samit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Mandal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DU 		samit01m@googlemail.com </a:t>
            </a:r>
            <a:r>
              <a:rPr lang="en-IN" sz="17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  <a:endParaRPr lang="en-IN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Ms.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Mansi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Saxena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DU 		mansi.aqua@gmail.com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Prof. B.P. Singh 		AMU 		bpsinghamu@gmail.com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Abhishek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Yadav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AMU 		abhishekyadav117@gmail.com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 Vijay Raj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sharma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AMU 		phy.vijayraj@gmail.com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Prof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N.L.Singh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MSU Baroda  	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  <a:hlinkClick r:id="rId6"/>
              </a:rPr>
              <a:t>singhnandlal@gmail.com</a:t>
            </a:r>
            <a:endParaRPr lang="en-IN" sz="17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buAutoNum type="arabicPeriod"/>
            </a:pPr>
            <a:r>
              <a:rPr lang="fi-FI" sz="1700" dirty="0" smtClean="0">
                <a:solidFill>
                  <a:srgbClr val="0000FF"/>
                </a:solidFill>
                <a:latin typeface="Comic Sans MS" pitchFamily="66" charset="0"/>
              </a:rPr>
              <a:t>Dr. Surjeet Mukherjee 	MSU Baroda	</a:t>
            </a:r>
            <a:r>
              <a:rPr lang="fi-FI" sz="1700" dirty="0" smtClean="0">
                <a:solidFill>
                  <a:srgbClr val="0000FF"/>
                </a:solidFill>
                <a:latin typeface="Comic Sans MS" pitchFamily="66" charset="0"/>
                <a:hlinkClick r:id="rId7"/>
              </a:rPr>
              <a:t>smukherjee_msuphy@yahoo.co.i</a:t>
            </a:r>
            <a:r>
              <a:rPr lang="fi-FI" sz="1700" dirty="0" smtClean="0">
                <a:solidFill>
                  <a:srgbClr val="0000FF"/>
                </a:solidFill>
                <a:latin typeface="Comic Sans MS" pitchFamily="66" charset="0"/>
              </a:rPr>
              <a:t>n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Dr.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Tarkeshwer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Trivedi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TIFR 		ttrivedi1@gmail.com 	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Dr. Ajay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Tyagi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	BHU 		atyagi44@gmail.com </a:t>
            </a:r>
          </a:p>
          <a:p>
            <a:pPr>
              <a:buAutoNum type="arabicPeriod"/>
            </a:pP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Mr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Somnath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Nag 		IIT </a:t>
            </a:r>
            <a:r>
              <a:rPr lang="en-IN" sz="1700" dirty="0" err="1" smtClean="0">
                <a:solidFill>
                  <a:srgbClr val="0000FF"/>
                </a:solidFill>
                <a:latin typeface="Comic Sans MS" pitchFamily="66" charset="0"/>
              </a:rPr>
              <a:t>kharagpur</a:t>
            </a:r>
            <a:r>
              <a:rPr lang="en-IN" sz="1700" dirty="0" smtClean="0">
                <a:solidFill>
                  <a:srgbClr val="0000FF"/>
                </a:solidFill>
                <a:latin typeface="Comic Sans MS" pitchFamily="66" charset="0"/>
              </a:rPr>
              <a:t> 	somnanag@gmail.com 	</a:t>
            </a:r>
          </a:p>
          <a:p>
            <a:pPr>
              <a:buNone/>
            </a:pPr>
            <a:r>
              <a:rPr lang="en-IN" sz="1800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IN" sz="1800" dirty="0">
                <a:solidFill>
                  <a:srgbClr val="0000FF"/>
                </a:solidFill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fi-FI" sz="1800" dirty="0"/>
              <a:t>	</a:t>
            </a:r>
          </a:p>
          <a:p>
            <a:pPr>
              <a:buNone/>
            </a:pPr>
            <a:endParaRPr lang="en-GB" sz="1800" dirty="0" smtClean="0">
              <a:sym typeface="Symbol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472" y="142852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/>
              <a:t>List of collaborators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 slides</a:t>
            </a:r>
            <a:br>
              <a:rPr lang="en-US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e-cha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9444"/>
            <a:ext cx="8229600" cy="3242432"/>
          </a:xfrm>
        </p:spPr>
      </p:pic>
      <p:pic>
        <p:nvPicPr>
          <p:cNvPr id="5" name="Picture 4" descr="E4-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690960"/>
            <a:ext cx="429895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f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01" y="857232"/>
            <a:ext cx="3694157" cy="5578517"/>
          </a:xfrm>
        </p:spPr>
      </p:pic>
      <p:pic>
        <p:nvPicPr>
          <p:cNvPr id="5" name="Picture 4" descr="Hf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914" y="928670"/>
            <a:ext cx="3543300" cy="520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 l="952"/>
          <a:stretch>
            <a:fillRect/>
          </a:stretch>
        </p:blipFill>
        <p:spPr bwMode="auto">
          <a:xfrm>
            <a:off x="0" y="304800"/>
            <a:ext cx="9144000" cy="535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100013" y="5675313"/>
            <a:ext cx="7948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cs typeface="Arial" charset="0"/>
              </a:rPr>
              <a:t> Neutron number</a:t>
            </a:r>
            <a:r>
              <a:rPr lang="en-US">
                <a:solidFill>
                  <a:srgbClr val="FF0000"/>
                </a:solidFill>
                <a:cs typeface="Arial" charset="0"/>
              </a:rPr>
              <a:t>      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68</a:t>
            </a:r>
            <a:r>
              <a:rPr lang="en-US">
                <a:solidFill>
                  <a:srgbClr val="FF0000"/>
                </a:solidFill>
                <a:cs typeface="Arial" charset="0"/>
              </a:rPr>
              <a:t>       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70        72       74       76        78          80        82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88900" y="6262688"/>
            <a:ext cx="79041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Val. Neutr. number</a:t>
            </a:r>
            <a:r>
              <a:rPr lang="en-US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14</a:t>
            </a:r>
            <a:r>
              <a:rPr lang="en-US">
                <a:solidFill>
                  <a:srgbClr val="FF0000"/>
                </a:solidFill>
                <a:cs typeface="Arial" charset="0"/>
              </a:rPr>
              <a:t>        </a:t>
            </a:r>
            <a:r>
              <a:rPr lang="en-US">
                <a:solidFill>
                  <a:srgbClr val="000000"/>
                </a:solidFill>
                <a:cs typeface="Arial" charset="0"/>
              </a:rPr>
              <a:t>12        10         8         6          4            2          0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59538" y="315913"/>
            <a:ext cx="10795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(Z = 52)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52700" y="260350"/>
            <a:ext cx="4068763" cy="398463"/>
          </a:xfrm>
          <a:prstGeom prst="rect">
            <a:avLst/>
          </a:prstGeom>
          <a:solidFill>
            <a:srgbClr val="FFFF99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Systematics of the Te isotopes (Z=52)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59538" y="315913"/>
            <a:ext cx="10795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(Z = 52)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52700" y="260350"/>
            <a:ext cx="4068763" cy="398463"/>
          </a:xfrm>
          <a:prstGeom prst="rect">
            <a:avLst/>
          </a:prstGeom>
          <a:solidFill>
            <a:srgbClr val="FFFF99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Systematics of the Te isotopes (Z=52)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798638" y="5037138"/>
            <a:ext cx="7191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798638" y="4230688"/>
            <a:ext cx="7191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798638" y="3451225"/>
            <a:ext cx="7191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798638" y="3363913"/>
            <a:ext cx="7191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798638" y="3309938"/>
            <a:ext cx="7191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572000" y="5037138"/>
            <a:ext cx="719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197725" y="5037138"/>
            <a:ext cx="719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572000" y="3829050"/>
            <a:ext cx="71913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572000" y="2752725"/>
            <a:ext cx="71913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4572000" y="2687638"/>
            <a:ext cx="719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197725" y="3195638"/>
            <a:ext cx="719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7197725" y="2770188"/>
            <a:ext cx="719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7197725" y="2605088"/>
            <a:ext cx="71913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301750" y="4857750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0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301750" y="3133725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2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087438" y="3206750"/>
            <a:ext cx="369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1301750" y="4048125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2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71538" y="3284538"/>
            <a:ext cx="369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0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784350" y="5218113"/>
            <a:ext cx="685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baseline="30000">
                <a:solidFill>
                  <a:srgbClr val="0000CC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120</a:t>
            </a:r>
            <a:r>
              <a:rPr lang="en-US" sz="2000" b="1">
                <a:solidFill>
                  <a:srgbClr val="0000CC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Te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624388" y="5218113"/>
            <a:ext cx="685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baseline="30000">
                <a:solidFill>
                  <a:srgbClr val="0000CC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130</a:t>
            </a:r>
            <a:r>
              <a:rPr lang="en-US" sz="2000" b="1">
                <a:solidFill>
                  <a:srgbClr val="0000CC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Te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185025" y="5218113"/>
            <a:ext cx="68580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baseline="30000">
                <a:solidFill>
                  <a:srgbClr val="0000CC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134</a:t>
            </a:r>
            <a:r>
              <a:rPr lang="en-US" sz="2000" b="1">
                <a:solidFill>
                  <a:srgbClr val="0000CC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Te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075113" y="4857750"/>
            <a:ext cx="369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0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664325" y="4857750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0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699250" y="2997200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2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4075113" y="3644900"/>
            <a:ext cx="369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2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3859213" y="2579688"/>
            <a:ext cx="369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2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699250" y="2630488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4075113" y="2486025"/>
            <a:ext cx="369887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4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6699250" y="2349500"/>
            <a:ext cx="369888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6</a:t>
            </a:r>
            <a:r>
              <a:rPr lang="en-US" baseline="30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+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0" y="6375400"/>
            <a:ext cx="9144000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Case of few valence nucleons: lowering of energies, development of multiplets.  </a:t>
            </a:r>
            <a:r>
              <a:rPr lang="en-US" b="1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R</a:t>
            </a:r>
            <a:r>
              <a:rPr lang="en-US" b="1" baseline="-25000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4/2 </a:t>
            </a:r>
            <a:r>
              <a:rPr lang="en-US" sz="2400" b="1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→</a:t>
            </a:r>
            <a:r>
              <a:rPr lang="en-US" b="1">
                <a:solidFill>
                  <a:srgbClr val="FF0000"/>
                </a:solidFill>
                <a:latin typeface="Times New Roman" pitchFamily="16" charset="0"/>
                <a:cs typeface="Arial" charset="0"/>
              </a:rPr>
              <a:t>  ~2-2.4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2698750" y="4075113"/>
            <a:ext cx="528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0.56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2698750" y="3357563"/>
            <a:ext cx="528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1.10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2698750" y="3068638"/>
            <a:ext cx="528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1.16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2698750" y="3213100"/>
            <a:ext cx="5286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1.20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397500" y="3670300"/>
            <a:ext cx="5286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0.84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397500" y="2636838"/>
            <a:ext cx="528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1.59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5397500" y="2420938"/>
            <a:ext cx="528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1.63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7988300" y="2476500"/>
            <a:ext cx="5286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1.69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7988300" y="2636838"/>
            <a:ext cx="5286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1.58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7988300" y="3057525"/>
            <a:ext cx="52863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1.28</a:t>
            </a:r>
          </a:p>
        </p:txBody>
      </p:sp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079500"/>
            <a:ext cx="787400" cy="77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13357" name="Object 45"/>
          <p:cNvGraphicFramePr>
            <a:graphicFrameLocks noChangeAspect="1"/>
          </p:cNvGraphicFramePr>
          <p:nvPr/>
        </p:nvGraphicFramePr>
        <p:xfrm>
          <a:off x="1781175" y="1077913"/>
          <a:ext cx="695325" cy="620712"/>
        </p:xfrm>
        <a:graphic>
          <a:graphicData uri="http://schemas.openxmlformats.org/presentationml/2006/ole">
            <p:oleObj spid="_x0000_s5122" r:id="rId5" imgW="1162212" imgH="103837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76" y="1214422"/>
            <a:ext cx="8929718" cy="542928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Introduction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Work done so far…..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Physics background and Scientific Motivation..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Proposed experiment…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Comic Sans MS" pitchFamily="66" charset="0"/>
              </a:rPr>
              <a:t>Experimental setup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Beam time request…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5786" y="285728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/>
              <a:t> </a:t>
            </a:r>
            <a:r>
              <a:rPr lang="en-US" sz="3600" dirty="0" smtClean="0">
                <a:latin typeface="Comic Sans MS" pitchFamily="66" charset="0"/>
              </a:rPr>
              <a:t>Outline</a:t>
            </a:r>
            <a:endParaRPr lang="en-US" altLang="ja-JP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117725" y="260350"/>
            <a:ext cx="4881563" cy="398463"/>
          </a:xfrm>
          <a:prstGeom prst="rect">
            <a:avLst/>
          </a:prstGeom>
          <a:solidFill>
            <a:srgbClr val="FFFF99"/>
          </a:solidFill>
          <a:ln w="936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000">
                <a:solidFill>
                  <a:srgbClr val="000000"/>
                </a:solidFill>
                <a:latin typeface="Times New Roman" pitchFamily="16" charset="0"/>
                <a:ea typeface="WenQuanYi Zen Hei" charset="0"/>
                <a:cs typeface="WenQuanYi Zen Hei" charset="0"/>
              </a:rPr>
              <a:t>Experimental observables in even-even nuclei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562600" y="1828800"/>
          <a:ext cx="2073275" cy="428625"/>
        </p:xfrm>
        <a:graphic>
          <a:graphicData uri="http://schemas.openxmlformats.org/presentationml/2006/ole">
            <p:oleObj spid="_x0000_s6146" r:id="rId4" imgW="1663560" imgH="342720" progId="">
              <p:embed/>
            </p:oleObj>
          </a:graphicData>
        </a:graphic>
      </p:graphicFrame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3365500" y="1027113"/>
            <a:ext cx="2574925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365500" y="3240088"/>
            <a:ext cx="2574925" cy="158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314700" y="4692650"/>
            <a:ext cx="2574925" cy="1588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173538" y="1046163"/>
            <a:ext cx="630237" cy="2193925"/>
          </a:xfrm>
          <a:prstGeom prst="downArrow">
            <a:avLst>
              <a:gd name="adj1" fmla="val 50000"/>
              <a:gd name="adj2" fmla="val 87028"/>
            </a:avLst>
          </a:prstGeom>
          <a:solidFill>
            <a:srgbClr val="0000FF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173538" y="3259138"/>
            <a:ext cx="630237" cy="1433512"/>
          </a:xfrm>
          <a:prstGeom prst="downArrow">
            <a:avLst>
              <a:gd name="adj1" fmla="val 50000"/>
              <a:gd name="adj2" fmla="val 56864"/>
            </a:avLst>
          </a:prstGeom>
          <a:solidFill>
            <a:srgbClr val="0000FF"/>
          </a:solidFill>
          <a:ln w="936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54288" y="838200"/>
            <a:ext cx="1009650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1000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889625" y="838200"/>
            <a:ext cx="908050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</a:t>
            </a:r>
            <a:r>
              <a:rPr lang="en-US" sz="2400" b="1" baseline="30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+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889625" y="3049588"/>
            <a:ext cx="908050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2</a:t>
            </a:r>
            <a:r>
              <a:rPr lang="en-US" sz="2400" b="1" baseline="30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+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11488" y="4503738"/>
            <a:ext cx="354012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662238" y="3049588"/>
            <a:ext cx="909637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400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838825" y="4503738"/>
            <a:ext cx="909638" cy="377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0</a:t>
            </a:r>
            <a:r>
              <a:rPr lang="en-US" sz="2400" b="1" baseline="30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+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362200" y="5105400"/>
            <a:ext cx="1447800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E ( </a:t>
            </a:r>
            <a:r>
              <a:rPr lang="en-US" sz="2400" b="1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keV)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943600" y="5008563"/>
            <a:ext cx="501650" cy="37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J</a:t>
            </a:r>
            <a:r>
              <a:rPr lang="en-US" sz="2400" b="1" i="1" baseline="30000">
                <a:solidFill>
                  <a:srgbClr val="0000CC"/>
                </a:solidFill>
                <a:latin typeface="Times New Roman" pitchFamily="16" charset="0"/>
                <a:cs typeface="Times New Roman" pitchFamily="16" charset="0"/>
              </a:rPr>
              <a:t>π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788025" y="1785938"/>
            <a:ext cx="1879600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824538" y="3744913"/>
            <a:ext cx="1871662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548188" y="833438"/>
            <a:ext cx="1587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IN"/>
          </a:p>
        </p:txBody>
      </p:sp>
      <p:graphicFrame>
        <p:nvGraphicFramePr>
          <p:cNvPr id="11283" name="Object 19"/>
          <p:cNvGraphicFramePr>
            <a:graphicFrameLocks noChangeAspect="1"/>
          </p:cNvGraphicFramePr>
          <p:nvPr/>
        </p:nvGraphicFramePr>
        <p:xfrm>
          <a:off x="5562600" y="3733800"/>
          <a:ext cx="2065338" cy="428625"/>
        </p:xfrm>
        <a:graphic>
          <a:graphicData uri="http://schemas.openxmlformats.org/presentationml/2006/ole">
            <p:oleObj spid="_x0000_s6147" r:id="rId5" imgW="1650960" imgH="342720" progId="">
              <p:embed/>
            </p:oleObj>
          </a:graphicData>
        </a:graphic>
      </p:graphicFrame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548188" y="1176338"/>
            <a:ext cx="1587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IN"/>
          </a:p>
        </p:txBody>
      </p:sp>
      <p:graphicFrame>
        <p:nvGraphicFramePr>
          <p:cNvPr id="11285" name="Object 21"/>
          <p:cNvGraphicFramePr>
            <a:graphicFrameLocks noChangeAspect="1"/>
          </p:cNvGraphicFramePr>
          <p:nvPr/>
        </p:nvGraphicFramePr>
        <p:xfrm>
          <a:off x="395288" y="1492250"/>
          <a:ext cx="2368550" cy="1144588"/>
        </p:xfrm>
        <a:graphic>
          <a:graphicData uri="http://schemas.openxmlformats.org/presentationml/2006/ole">
            <p:oleObj spid="_x0000_s6148" r:id="rId6" imgW="825480" imgH="457200" progId="Equation.3">
              <p:embed/>
            </p:oleObj>
          </a:graphicData>
        </a:graphic>
      </p:graphicFrame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2051050" y="5661025"/>
          <a:ext cx="5359400" cy="863600"/>
        </p:xfrm>
        <a:graphic>
          <a:graphicData uri="http://schemas.openxmlformats.org/presentationml/2006/ole">
            <p:oleObj spid="_x0000_s6149" r:id="rId7" imgW="2679480" imgH="43164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189538" y="985838"/>
            <a:ext cx="3725862" cy="641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b="1" baseline="300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58</a:t>
            </a:r>
            <a:r>
              <a:rPr lang="en-US" sz="2400" b="1">
                <a:solidFill>
                  <a:srgbClr val="0000FF"/>
                </a:solidFill>
                <a:latin typeface="Calibri" pitchFamily="34" charset="0"/>
                <a:cs typeface="Arial" charset="0"/>
              </a:rPr>
              <a:t>Ni detected in PPAC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baseline="30000">
                <a:solidFill>
                  <a:srgbClr val="C0504D"/>
                </a:solidFill>
                <a:latin typeface="Calibri" pitchFamily="34" charset="0"/>
                <a:cs typeface="Arial" charset="0"/>
              </a:rPr>
              <a:t>112</a:t>
            </a:r>
            <a:r>
              <a:rPr lang="en-US" sz="2400">
                <a:solidFill>
                  <a:srgbClr val="C0504D"/>
                </a:solidFill>
                <a:latin typeface="Calibri" pitchFamily="34" charset="0"/>
                <a:cs typeface="Arial" charset="0"/>
              </a:rPr>
              <a:t>Sn target excitation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 </a:t>
            </a:r>
            <a:r>
              <a:rPr lang="el-G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=7.5keV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 baseline="30000">
                <a:solidFill>
                  <a:srgbClr val="C0504D"/>
                </a:solidFill>
                <a:latin typeface="Calibri" pitchFamily="34" charset="0"/>
                <a:cs typeface="Arial" charset="0"/>
              </a:rPr>
              <a:t>58</a:t>
            </a:r>
            <a:r>
              <a:rPr lang="en-US" sz="2400">
                <a:solidFill>
                  <a:srgbClr val="C0504D"/>
                </a:solidFill>
                <a:latin typeface="Calibri" pitchFamily="34" charset="0"/>
                <a:cs typeface="Arial" charset="0"/>
              </a:rPr>
              <a:t>Ni projectile excitation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el-GR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2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=12.4keV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28600"/>
            <a:ext cx="8001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14400"/>
            <a:ext cx="4876800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>
                <a:solidFill>
                  <a:srgbClr val="1F497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Doppler – shift correction at IUAC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/>
          <p:cNvSpPr txBox="1">
            <a:spLocks noChangeArrowheads="1"/>
          </p:cNvSpPr>
          <p:nvPr/>
        </p:nvSpPr>
        <p:spPr bwMode="auto">
          <a:xfrm>
            <a:off x="0" y="533400"/>
            <a:ext cx="8915400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79413" indent="-379413">
              <a:spcBef>
                <a:spcPts val="500"/>
              </a:spcBef>
              <a:buClr>
                <a:srgbClr val="800080"/>
              </a:buClr>
              <a:buSzPct val="60000"/>
              <a:buFont typeface="Comic Sans MS" pitchFamily="64" charset="0"/>
              <a:buChar char="•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Contribution from higher lying states taken into account  </a:t>
            </a:r>
          </a:p>
          <a:p>
            <a:pPr marL="379413" indent="-379413">
              <a:spcBef>
                <a:spcPts val="500"/>
              </a:spcBef>
              <a:buClr>
                <a:srgbClr val="800080"/>
              </a:buClr>
              <a:buSzPct val="60000"/>
              <a:buFont typeface="Comic Sans MS" pitchFamily="64" charset="0"/>
              <a:buChar char="•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 Literature value for </a:t>
            </a:r>
            <a:r>
              <a:rPr lang="en-US" sz="2000" b="1" baseline="30000">
                <a:solidFill>
                  <a:srgbClr val="C0504D"/>
                </a:solidFill>
                <a:latin typeface="Comic Sans MS" pitchFamily="64" charset="0"/>
              </a:rPr>
              <a:t>116</a:t>
            </a: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Sn</a:t>
            </a:r>
            <a:r>
              <a:rPr lang="en-US" sz="2000" b="1">
                <a:solidFill>
                  <a:srgbClr val="800080"/>
                </a:solidFill>
                <a:latin typeface="Calibri" pitchFamily="34" charset="0"/>
                <a:cs typeface="Arial" charset="0"/>
              </a:rPr>
              <a:t> =0.209(6) e</a:t>
            </a:r>
            <a:r>
              <a:rPr lang="en-US" sz="2000" b="1" baseline="30000">
                <a:solidFill>
                  <a:srgbClr val="80008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000" b="1">
                <a:solidFill>
                  <a:srgbClr val="800080"/>
                </a:solidFill>
                <a:latin typeface="Calibri" pitchFamily="34" charset="0"/>
                <a:cs typeface="Arial" charset="0"/>
              </a:rPr>
              <a:t>b</a:t>
            </a:r>
            <a:r>
              <a:rPr lang="en-US" sz="2000" b="1" baseline="30000">
                <a:solidFill>
                  <a:srgbClr val="800080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379413" indent="-379413">
              <a:spcBef>
                <a:spcPts val="500"/>
              </a:spcBef>
              <a:buClr>
                <a:srgbClr val="800080"/>
              </a:buClr>
              <a:buSzPct val="60000"/>
              <a:buFont typeface="Calibri" pitchFamily="34" charset="0"/>
              <a:buChar char="•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r>
              <a:rPr lang="en-US" sz="2000" b="1">
                <a:solidFill>
                  <a:srgbClr val="800080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Literature value for </a:t>
            </a:r>
            <a:r>
              <a:rPr lang="en-US" sz="2000" b="1" baseline="30000">
                <a:solidFill>
                  <a:srgbClr val="C0504D"/>
                </a:solidFill>
                <a:latin typeface="Comic Sans MS" pitchFamily="64" charset="0"/>
              </a:rPr>
              <a:t>58</a:t>
            </a: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Ni</a:t>
            </a:r>
            <a:r>
              <a:rPr lang="en-US" sz="2000" b="1">
                <a:solidFill>
                  <a:srgbClr val="800080"/>
                </a:solidFill>
                <a:latin typeface="Calibri" pitchFamily="34" charset="0"/>
                <a:cs typeface="Arial" charset="0"/>
              </a:rPr>
              <a:t> = 0.0493(7) e</a:t>
            </a:r>
            <a:r>
              <a:rPr lang="en-US" sz="2000" b="1" baseline="30000">
                <a:solidFill>
                  <a:srgbClr val="80008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000" b="1">
                <a:solidFill>
                  <a:srgbClr val="800080"/>
                </a:solidFill>
                <a:latin typeface="Calibri" pitchFamily="34" charset="0"/>
                <a:cs typeface="Arial" charset="0"/>
              </a:rPr>
              <a:t>b</a:t>
            </a:r>
            <a:r>
              <a:rPr lang="en-US" sz="2000" b="1" baseline="30000">
                <a:solidFill>
                  <a:srgbClr val="800080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379413" indent="-379413">
              <a:spcBef>
                <a:spcPts val="500"/>
              </a:spcBef>
              <a:buClr>
                <a:srgbClr val="800080"/>
              </a:buClr>
              <a:buSzPct val="60000"/>
              <a:buFont typeface="Comic Sans MS" pitchFamily="64" charset="0"/>
              <a:buChar char="•"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Two possibilities to determine B(E2) of </a:t>
            </a:r>
            <a:r>
              <a:rPr lang="en-US" sz="2000" b="1" baseline="30000">
                <a:solidFill>
                  <a:srgbClr val="C0504D"/>
                </a:solidFill>
                <a:latin typeface="Comic Sans MS" pitchFamily="64" charset="0"/>
              </a:rPr>
              <a:t>112</a:t>
            </a:r>
            <a:r>
              <a:rPr lang="en-US" sz="2000" b="1">
                <a:solidFill>
                  <a:srgbClr val="C0504D"/>
                </a:solidFill>
                <a:latin typeface="Comic Sans MS" pitchFamily="64" charset="0"/>
              </a:rPr>
              <a:t>Sn</a:t>
            </a:r>
            <a:r>
              <a:rPr lang="en-US" sz="2000" b="1">
                <a:solidFill>
                  <a:srgbClr val="800080"/>
                </a:solidFill>
                <a:latin typeface="Calibri" pitchFamily="34" charset="0"/>
              </a:rPr>
              <a:t>: </a:t>
            </a:r>
          </a:p>
          <a:p>
            <a:pPr marL="800100" lvl="1" indent="-341313">
              <a:spcBef>
                <a:spcPts val="450"/>
              </a:spcBef>
              <a:buClrTx/>
              <a:buSzPct val="55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r>
              <a:rPr lang="en-US" b="1">
                <a:solidFill>
                  <a:srgbClr val="800080"/>
                </a:solidFill>
                <a:latin typeface="Comic Sans MS" pitchFamily="64" charset="0"/>
              </a:rPr>
              <a:t>Relative to </a:t>
            </a:r>
            <a:r>
              <a:rPr lang="en-US" b="1" baseline="30000">
                <a:solidFill>
                  <a:srgbClr val="800080"/>
                </a:solidFill>
                <a:latin typeface="Comic Sans MS" pitchFamily="64" charset="0"/>
              </a:rPr>
              <a:t>58</a:t>
            </a:r>
            <a:r>
              <a:rPr lang="en-US" b="1">
                <a:solidFill>
                  <a:srgbClr val="800080"/>
                </a:solidFill>
                <a:latin typeface="Comic Sans MS" pitchFamily="64" charset="0"/>
              </a:rPr>
              <a:t>Ni:</a:t>
            </a:r>
          </a:p>
          <a:p>
            <a:pPr marL="800100" lvl="1" indent="-341313">
              <a:spcBef>
                <a:spcPts val="450"/>
              </a:spcBef>
              <a:buClrTx/>
              <a:buSzPct val="55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b="1">
              <a:solidFill>
                <a:srgbClr val="800080"/>
              </a:solidFill>
              <a:latin typeface="Calibri" pitchFamily="34" charset="0"/>
            </a:endParaRPr>
          </a:p>
          <a:p>
            <a:pPr marL="800100" lvl="1" indent="-341313">
              <a:spcBef>
                <a:spcPts val="450"/>
              </a:spcBef>
              <a:buClr>
                <a:srgbClr val="800080"/>
              </a:buClr>
              <a:buSzPct val="55000"/>
              <a:buFont typeface="Calibri" pitchFamily="34" charset="0"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b="1">
              <a:solidFill>
                <a:srgbClr val="800080"/>
              </a:solidFill>
              <a:latin typeface="Calibri" pitchFamily="34" charset="0"/>
            </a:endParaRPr>
          </a:p>
          <a:p>
            <a:pPr marL="800100" lvl="1" indent="-341313">
              <a:spcBef>
                <a:spcPts val="450"/>
              </a:spcBef>
              <a:buClrTx/>
              <a:buSzPct val="55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r>
              <a:rPr lang="en-US" b="1">
                <a:solidFill>
                  <a:srgbClr val="800080"/>
                </a:solidFill>
                <a:latin typeface="Comic Sans MS" pitchFamily="64" charset="0"/>
              </a:rPr>
              <a:t>Relative to </a:t>
            </a:r>
            <a:r>
              <a:rPr lang="en-US" b="1" baseline="30000">
                <a:solidFill>
                  <a:srgbClr val="800080"/>
                </a:solidFill>
                <a:latin typeface="Comic Sans MS" pitchFamily="64" charset="0"/>
              </a:rPr>
              <a:t>116</a:t>
            </a:r>
            <a:r>
              <a:rPr lang="en-US" b="1">
                <a:solidFill>
                  <a:srgbClr val="800080"/>
                </a:solidFill>
                <a:latin typeface="Comic Sans MS" pitchFamily="64" charset="0"/>
              </a:rPr>
              <a:t>Sn</a:t>
            </a:r>
            <a:r>
              <a:rPr lang="en-US" b="1">
                <a:solidFill>
                  <a:srgbClr val="800080"/>
                </a:solidFill>
                <a:latin typeface="Calibri" pitchFamily="34" charset="0"/>
              </a:rPr>
              <a:t>:</a:t>
            </a:r>
          </a:p>
          <a:p>
            <a:pPr marL="379413" indent="-379413">
              <a:spcBef>
                <a:spcPts val="500"/>
              </a:spcBef>
              <a:buClrTx/>
              <a:buSzPct val="60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sz="2000" b="1" baseline="30000">
              <a:solidFill>
                <a:srgbClr val="800080"/>
              </a:solidFill>
              <a:latin typeface="Calibri" pitchFamily="34" charset="0"/>
              <a:cs typeface="Arial" charset="0"/>
            </a:endParaRPr>
          </a:p>
          <a:p>
            <a:pPr marL="379413" indent="-379413">
              <a:spcBef>
                <a:spcPts val="500"/>
              </a:spcBef>
              <a:buClr>
                <a:srgbClr val="800080"/>
              </a:buClr>
              <a:buSzPct val="60000"/>
              <a:buFont typeface="Calibri" pitchFamily="34" charset="0"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sz="2000" b="1" baseline="30000">
              <a:solidFill>
                <a:srgbClr val="800080"/>
              </a:solidFill>
              <a:latin typeface="Calibri" pitchFamily="34" charset="0"/>
              <a:cs typeface="Arial" charset="0"/>
            </a:endParaRPr>
          </a:p>
          <a:p>
            <a:pPr marL="379413" indent="-379413">
              <a:spcBef>
                <a:spcPts val="500"/>
              </a:spcBef>
              <a:buClr>
                <a:srgbClr val="800080"/>
              </a:buClr>
              <a:buSzPct val="60000"/>
              <a:buFont typeface="Calibri" pitchFamily="34" charset="0"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sz="2000" b="1" baseline="30000">
              <a:solidFill>
                <a:srgbClr val="800080"/>
              </a:solidFill>
              <a:latin typeface="Calibri" pitchFamily="34" charset="0"/>
              <a:cs typeface="Arial" charset="0"/>
            </a:endParaRPr>
          </a:p>
          <a:p>
            <a:pPr marL="379413" indent="-379413">
              <a:spcBef>
                <a:spcPts val="500"/>
              </a:spcBef>
              <a:buClrTx/>
              <a:buSzPct val="60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sz="2000" b="1">
              <a:solidFill>
                <a:srgbClr val="800080"/>
              </a:solidFill>
              <a:latin typeface="Calibri" pitchFamily="34" charset="0"/>
              <a:cs typeface="Arial" charset="0"/>
            </a:endParaRPr>
          </a:p>
          <a:p>
            <a:pPr marL="379413" indent="-379413">
              <a:spcBef>
                <a:spcPts val="500"/>
              </a:spcBef>
              <a:buClrTx/>
              <a:buSzPct val="60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sz="2000" b="1">
              <a:solidFill>
                <a:srgbClr val="800080"/>
              </a:solidFill>
              <a:latin typeface="Calibri" pitchFamily="34" charset="0"/>
            </a:endParaRPr>
          </a:p>
          <a:p>
            <a:pPr marL="379413" indent="-379413">
              <a:spcBef>
                <a:spcPts val="500"/>
              </a:spcBef>
              <a:buClrTx/>
              <a:buSzPct val="60000"/>
              <a:buFontTx/>
              <a:buNone/>
              <a:tabLst>
                <a:tab pos="379413" algn="l"/>
                <a:tab pos="1293813" algn="l"/>
                <a:tab pos="2208213" algn="l"/>
                <a:tab pos="3122613" algn="l"/>
                <a:tab pos="4037013" algn="l"/>
                <a:tab pos="4951413" algn="l"/>
                <a:tab pos="5865813" algn="l"/>
                <a:tab pos="6780213" algn="l"/>
                <a:tab pos="7694613" algn="l"/>
                <a:tab pos="8609013" algn="l"/>
                <a:tab pos="9523413" algn="l"/>
                <a:tab pos="10437813" algn="l"/>
              </a:tabLst>
            </a:pPr>
            <a:endParaRPr lang="en-US" sz="20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029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460750" y="2895600"/>
          <a:ext cx="4792663" cy="736600"/>
        </p:xfrm>
        <a:graphic>
          <a:graphicData uri="http://schemas.openxmlformats.org/presentationml/2006/ole">
            <p:oleObj spid="_x0000_s7170" r:id="rId4" imgW="3576240" imgH="472320" progId="Equation.3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971800" y="1981200"/>
          <a:ext cx="3810000" cy="727075"/>
        </p:xfrm>
        <a:graphic>
          <a:graphicData uri="http://schemas.openxmlformats.org/presentationml/2006/ole">
            <p:oleObj spid="_x0000_s7171" r:id="rId5" imgW="2875680" imgH="472320" progId="Equation.3">
              <p:embed/>
            </p:oleObj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4" charset="0"/>
              </a:rPr>
              <a:t>B(E2) Value Determination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533400" y="3619500"/>
            <a:ext cx="7772400" cy="372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41325" indent="-439738">
              <a:spcBef>
                <a:spcPts val="700"/>
              </a:spcBef>
              <a:buClrTx/>
              <a:buFontTx/>
              <a:buNone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r>
              <a:rPr lang="en-GB" sz="2800" b="1">
                <a:solidFill>
                  <a:srgbClr val="000000"/>
                </a:solidFill>
                <a:latin typeface="Times New Roman" pitchFamily="18" charset="0"/>
              </a:rPr>
              <a:t>Small corrections for :</a:t>
            </a:r>
          </a:p>
          <a:p>
            <a:pPr marL="441325" indent="-439738">
              <a:spcBef>
                <a:spcPts val="600"/>
              </a:spcBef>
              <a:buFont typeface="Times New Roman" pitchFamily="18" charset="0"/>
              <a:buChar char="•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difference in excitation energy ( 1246 &amp; 1294 keV)</a:t>
            </a:r>
          </a:p>
          <a:p>
            <a:pPr marL="441325" indent="-439738">
              <a:spcBef>
                <a:spcPts val="600"/>
              </a:spcBef>
              <a:buFont typeface="Times New Roman" pitchFamily="18" charset="0"/>
              <a:buChar char="•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difference in c.m. energy</a:t>
            </a:r>
          </a:p>
          <a:p>
            <a:pPr marL="441325" indent="-439738">
              <a:spcBef>
                <a:spcPts val="600"/>
              </a:spcBef>
              <a:buFont typeface="Times New Roman" pitchFamily="18" charset="0"/>
              <a:buChar char="•"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difference in angular distribution</a:t>
            </a:r>
          </a:p>
          <a:p>
            <a:pPr marL="441325" indent="-439738">
              <a:spcBef>
                <a:spcPts val="600"/>
              </a:spcBef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  <a:p>
            <a:pPr marL="441325" indent="-439738">
              <a:spcBef>
                <a:spcPts val="600"/>
              </a:spcBef>
              <a:buClrTx/>
              <a:buFontTx/>
              <a:buNone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r>
              <a:rPr lang="en-GB" sz="24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</a:t>
            </a: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Sn)/</a:t>
            </a:r>
            <a:r>
              <a:rPr lang="en-GB" sz="2400" b="1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</a:t>
            </a:r>
            <a:r>
              <a:rPr lang="en-GB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Sn)	=  1.304 ± 0.024</a:t>
            </a:r>
          </a:p>
          <a:p>
            <a:pPr marL="441325" indent="-439738">
              <a:spcBef>
                <a:spcPts val="600"/>
              </a:spcBef>
              <a:buClrTx/>
              <a:buFontTx/>
              <a:buNone/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[ B(E2) </a:t>
            </a:r>
            <a:r>
              <a:rPr lang="en-GB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 ] / [ B(E2) </a:t>
            </a:r>
            <a:r>
              <a:rPr lang="en-GB" sz="24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r>
              <a:rPr lang="en-GB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Sn ] =  1.166 ± 0.022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441325" indent="-439738">
              <a:spcBef>
                <a:spcPts val="1500"/>
              </a:spcBef>
              <a:buClr>
                <a:srgbClr val="0000FF"/>
              </a:buClr>
              <a:tabLst>
                <a:tab pos="441325" algn="l"/>
                <a:tab pos="1355725" algn="l"/>
                <a:tab pos="2270125" algn="l"/>
                <a:tab pos="3184525" algn="l"/>
                <a:tab pos="4098925" algn="l"/>
                <a:tab pos="5013325" algn="l"/>
                <a:tab pos="5927725" algn="l"/>
                <a:tab pos="6842125" algn="l"/>
                <a:tab pos="7756525" algn="l"/>
                <a:tab pos="8670925" algn="l"/>
                <a:tab pos="9585325" algn="l"/>
                <a:tab pos="10499725" algn="l"/>
              </a:tabLst>
            </a:pPr>
            <a:endParaRPr lang="en-GB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-76200"/>
            <a:ext cx="9144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Comparison with Shell Model Calculations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867400" y="990600"/>
            <a:ext cx="3276600" cy="129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baseline="30000">
                <a:solidFill>
                  <a:srgbClr val="FF0000"/>
                </a:solidFill>
                <a:cs typeface="Arial" charset="0"/>
              </a:rPr>
              <a:t>100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Sn core,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M. Hjorth-Jensen etal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.: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ν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(d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5/2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g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7/2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1/2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11/2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),  e</a:t>
            </a:r>
            <a:r>
              <a:rPr lang="el-GR" b="1" baseline="-25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ν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 = 1.0</a:t>
            </a:r>
            <a:r>
              <a:rPr lang="en-US" b="1" i="1">
                <a:solidFill>
                  <a:srgbClr val="000000"/>
                </a:solidFill>
                <a:cs typeface="Arial" charset="0"/>
              </a:rPr>
              <a:t>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 i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867400" y="2743200"/>
            <a:ext cx="3429000" cy="160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baseline="30000">
                <a:solidFill>
                  <a:srgbClr val="FF0000"/>
                </a:solidFill>
                <a:cs typeface="Arial" charset="0"/>
              </a:rPr>
              <a:t>90</a:t>
            </a:r>
            <a:r>
              <a:rPr lang="en-US" sz="2000" b="1">
                <a:solidFill>
                  <a:srgbClr val="FF0000"/>
                </a:solidFill>
                <a:cs typeface="Arial" charset="0"/>
              </a:rPr>
              <a:t>Zr core,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F. Nowacki et al.</a:t>
            </a:r>
            <a:r>
              <a:rPr lang="en-US" b="1">
                <a:solidFill>
                  <a:srgbClr val="FF0000"/>
                </a:solidFill>
                <a:latin typeface="Comic Sans MS" pitchFamily="64" charset="0"/>
                <a:cs typeface="Arial" charset="0"/>
              </a:rPr>
              <a:t>:</a:t>
            </a:r>
            <a:r>
              <a:rPr lang="en-US" b="1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ν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(d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5/2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g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7/2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1/2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h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11/2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),  e</a:t>
            </a:r>
            <a:r>
              <a:rPr lang="el-GR" b="1" baseline="-25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ν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= 0.5</a:t>
            </a:r>
            <a:r>
              <a:rPr lang="en-US" b="1" i="1">
                <a:solidFill>
                  <a:srgbClr val="000000"/>
                </a:solidFill>
                <a:cs typeface="Arial" charset="0"/>
              </a:rPr>
              <a:t>e,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(g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9/2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g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7/2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d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5/2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d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3/2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s</a:t>
            </a:r>
            <a:r>
              <a:rPr lang="en-US" b="1" baseline="-25000">
                <a:solidFill>
                  <a:srgbClr val="000000"/>
                </a:solidFill>
                <a:cs typeface="Arial" charset="0"/>
              </a:rPr>
              <a:t>1/2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), e</a:t>
            </a:r>
            <a:r>
              <a:rPr lang="el-GR" b="1" baseline="-25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π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 = 1.5</a:t>
            </a:r>
            <a:r>
              <a:rPr lang="en-US" b="1" i="1">
                <a:solidFill>
                  <a:srgbClr val="000000"/>
                </a:solidFill>
                <a:cs typeface="Arial" charset="0"/>
              </a:rPr>
              <a:t>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b="1" i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5686425" cy="412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5181600"/>
            <a:ext cx="73152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Comic Sans MS" pitchFamily="6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These values are higher than expected from state of the art LSSM calculations using a </a:t>
            </a:r>
            <a:r>
              <a:rPr lang="en-US" b="1" baseline="30000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100</a:t>
            </a:r>
            <a:r>
              <a:rPr lang="en-US" b="1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Sn or </a:t>
            </a:r>
            <a:r>
              <a:rPr lang="en-US" b="1" baseline="30000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90</a:t>
            </a:r>
            <a:r>
              <a:rPr lang="en-US" b="1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Zr core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Supports the observed high B(E2) values for </a:t>
            </a:r>
            <a:r>
              <a:rPr lang="en-US" b="1" baseline="30000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106-110</a:t>
            </a:r>
            <a:r>
              <a:rPr lang="en-US" b="1">
                <a:solidFill>
                  <a:srgbClr val="000000"/>
                </a:solidFill>
                <a:latin typeface="Comic Sans MS" pitchFamily="64" charset="0"/>
                <a:cs typeface="Arial" charset="0"/>
              </a:rPr>
              <a:t>Sn</a:t>
            </a: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flipH="1">
            <a:off x="3275013" y="1677988"/>
            <a:ext cx="4762" cy="1981200"/>
          </a:xfrm>
          <a:prstGeom prst="line">
            <a:avLst/>
          </a:prstGeom>
          <a:noFill/>
          <a:ln w="15840">
            <a:solidFill>
              <a:srgbClr val="1F497D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819400" y="1352550"/>
            <a:ext cx="13716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>
                <a:solidFill>
                  <a:srgbClr val="1F497D"/>
                </a:solidFill>
                <a:latin typeface="Comic Sans MS" pitchFamily="64" charset="0"/>
                <a:cs typeface="Arial" charset="0"/>
              </a:rPr>
              <a:t>mid-shell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908050"/>
            <a:ext cx="8001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908050"/>
            <a:ext cx="800100" cy="60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628775"/>
            <a:ext cx="3249612" cy="417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-144463" y="6589713"/>
            <a:ext cx="5702301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P. Doornenbal, A.Jhingan, R.Kumar, R.P.Singh et al., Phys.Rev C 78 (2008) rapid comm.</a:t>
            </a:r>
          </a:p>
        </p:txBody>
      </p:sp>
      <p:sp>
        <p:nvSpPr>
          <p:cNvPr id="4104" name="Text Box 5"/>
          <p:cNvSpPr txBox="1">
            <a:spLocks noChangeArrowheads="1"/>
          </p:cNvSpPr>
          <p:nvPr/>
        </p:nvSpPr>
        <p:spPr bwMode="auto">
          <a:xfrm>
            <a:off x="1614488" y="5949950"/>
            <a:ext cx="14335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aseline="30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58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Ni beam</a:t>
            </a:r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25400" y="3357563"/>
            <a:ext cx="19764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aseline="30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112,116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Sn target</a:t>
            </a:r>
          </a:p>
        </p:txBody>
      </p:sp>
      <p:pic>
        <p:nvPicPr>
          <p:cNvPr id="410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448050"/>
            <a:ext cx="3743325" cy="271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0925" y="3448050"/>
            <a:ext cx="3743325" cy="271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60925" y="3448050"/>
            <a:ext cx="3743325" cy="271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4695825" y="2290763"/>
            <a:ext cx="1625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baseline="30000">
                <a:solidFill>
                  <a:srgbClr val="FF0000"/>
                </a:solidFill>
                <a:latin typeface="Calibri" pitchFamily="34" charset="0"/>
              </a:rPr>
              <a:t>58</a:t>
            </a:r>
            <a:r>
              <a:rPr lang="de-DE">
                <a:solidFill>
                  <a:srgbClr val="FF0000"/>
                </a:solidFill>
                <a:latin typeface="Calibri" pitchFamily="34" charset="0"/>
              </a:rPr>
              <a:t>Ni </a:t>
            </a:r>
            <a:r>
              <a:rPr lang="de-DE" baseline="30000">
                <a:solidFill>
                  <a:srgbClr val="3333FF"/>
                </a:solidFill>
                <a:latin typeface="Calibri" pitchFamily="34" charset="0"/>
              </a:rPr>
              <a:t>112</a:t>
            </a:r>
            <a:r>
              <a:rPr lang="de-DE">
                <a:solidFill>
                  <a:srgbClr val="3333FF"/>
                </a:solidFill>
                <a:latin typeface="Calibri" pitchFamily="34" charset="0"/>
              </a:rPr>
              <a:t>Sn </a:t>
            </a:r>
            <a:r>
              <a:rPr lang="de-DE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588125" y="1916113"/>
            <a:ext cx="430213" cy="1366837"/>
            <a:chOff x="4150" y="1207"/>
            <a:chExt cx="271" cy="861"/>
          </a:xfrm>
        </p:grpSpPr>
        <p:sp>
          <p:nvSpPr>
            <p:cNvPr id="4120" name="Line 12"/>
            <p:cNvSpPr>
              <a:spLocks noChangeShapeType="1"/>
            </p:cNvSpPr>
            <p:nvPr/>
          </p:nvSpPr>
          <p:spPr bwMode="auto">
            <a:xfrm>
              <a:off x="4306" y="1207"/>
              <a:ext cx="1" cy="862"/>
            </a:xfrm>
            <a:prstGeom prst="lin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1" name="Line 13"/>
            <p:cNvSpPr>
              <a:spLocks noChangeShapeType="1"/>
            </p:cNvSpPr>
            <p:nvPr/>
          </p:nvSpPr>
          <p:spPr bwMode="auto">
            <a:xfrm>
              <a:off x="4386" y="1207"/>
              <a:ext cx="1" cy="862"/>
            </a:xfrm>
            <a:prstGeom prst="line">
              <a:avLst/>
            </a:prstGeom>
            <a:noFill/>
            <a:ln w="3168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22" name="Rectangle 14"/>
            <p:cNvSpPr>
              <a:spLocks noChangeArrowheads="1"/>
            </p:cNvSpPr>
            <p:nvPr/>
          </p:nvSpPr>
          <p:spPr bwMode="auto">
            <a:xfrm>
              <a:off x="4195" y="1207"/>
              <a:ext cx="227" cy="862"/>
            </a:xfrm>
            <a:prstGeom prst="rect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23" name="Rectangle 15"/>
            <p:cNvSpPr>
              <a:spLocks noChangeArrowheads="1"/>
            </p:cNvSpPr>
            <p:nvPr/>
          </p:nvSpPr>
          <p:spPr bwMode="auto">
            <a:xfrm>
              <a:off x="4150" y="1252"/>
              <a:ext cx="90" cy="77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659563" y="1916113"/>
            <a:ext cx="1587" cy="1368425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659563" y="1916113"/>
            <a:ext cx="1587" cy="1368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7181850" y="2887663"/>
            <a:ext cx="7715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>
                <a:solidFill>
                  <a:srgbClr val="000000"/>
                </a:solidFill>
                <a:latin typeface="Calibri" pitchFamily="34" charset="0"/>
              </a:rPr>
              <a:t>PPAC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64163" y="2420938"/>
            <a:ext cx="358775" cy="358775"/>
            <a:chOff x="3379" y="1525"/>
            <a:chExt cx="226" cy="226"/>
          </a:xfrm>
        </p:grpSpPr>
        <p:sp>
          <p:nvSpPr>
            <p:cNvPr id="4118" name="Line 20"/>
            <p:cNvSpPr>
              <a:spLocks noChangeShapeType="1"/>
            </p:cNvSpPr>
            <p:nvPr/>
          </p:nvSpPr>
          <p:spPr bwMode="auto">
            <a:xfrm>
              <a:off x="3379" y="1548"/>
              <a:ext cx="227" cy="181"/>
            </a:xfrm>
            <a:prstGeom prst="line">
              <a:avLst/>
            </a:prstGeom>
            <a:noFill/>
            <a:ln w="38160">
              <a:solidFill>
                <a:srgbClr val="3333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119" name="Line 21"/>
            <p:cNvSpPr>
              <a:spLocks noChangeShapeType="1"/>
            </p:cNvSpPr>
            <p:nvPr/>
          </p:nvSpPr>
          <p:spPr bwMode="auto">
            <a:xfrm flipH="1">
              <a:off x="3402" y="1525"/>
              <a:ext cx="183" cy="227"/>
            </a:xfrm>
            <a:prstGeom prst="line">
              <a:avLst/>
            </a:prstGeom>
            <a:noFill/>
            <a:ln w="3816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6286500" y="3009900"/>
          <a:ext cx="355600" cy="203200"/>
        </p:xfrm>
        <a:graphic>
          <a:graphicData uri="http://schemas.openxmlformats.org/presentationml/2006/ole">
            <p:oleObj spid="_x0000_s8194" r:id="rId10" imgW="422640" imgH="169200" progId="Equation.3">
              <p:embed/>
            </p:oleObj>
          </a:graphicData>
        </a:graphic>
      </p:graphicFrame>
      <p:graphicFrame>
        <p:nvGraphicFramePr>
          <p:cNvPr id="35863" name="Object 23"/>
          <p:cNvGraphicFramePr>
            <a:graphicFrameLocks noChangeAspect="1"/>
          </p:cNvGraphicFramePr>
          <p:nvPr/>
        </p:nvGraphicFramePr>
        <p:xfrm>
          <a:off x="6240463" y="2997200"/>
          <a:ext cx="419100" cy="203200"/>
        </p:xfrm>
        <a:graphic>
          <a:graphicData uri="http://schemas.openxmlformats.org/presentationml/2006/ole">
            <p:oleObj spid="_x0000_s8195" r:id="rId11" imgW="520200" imgH="169200" progId="Equation.3">
              <p:embed/>
            </p:oleObj>
          </a:graphicData>
        </a:graphic>
      </p:graphicFrame>
      <p:sp>
        <p:nvSpPr>
          <p:cNvPr id="4115" name="Text Box 24"/>
          <p:cNvSpPr txBox="1">
            <a:spLocks noChangeArrowheads="1"/>
          </p:cNvSpPr>
          <p:nvPr/>
        </p:nvSpPr>
        <p:spPr bwMode="auto">
          <a:xfrm>
            <a:off x="142875" y="5516563"/>
            <a:ext cx="1155700" cy="336550"/>
          </a:xfrm>
          <a:prstGeom prst="rect">
            <a:avLst/>
          </a:prstGeom>
          <a:solidFill>
            <a:srgbClr val="FFCCFF"/>
          </a:solidFill>
          <a:ln w="19080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Ge-clover</a:t>
            </a:r>
          </a:p>
        </p:txBody>
      </p:sp>
      <p:sp>
        <p:nvSpPr>
          <p:cNvPr id="4116" name="Text Box 25"/>
          <p:cNvSpPr txBox="1">
            <a:spLocks noChangeArrowheads="1"/>
          </p:cNvSpPr>
          <p:nvPr/>
        </p:nvSpPr>
        <p:spPr bwMode="auto">
          <a:xfrm>
            <a:off x="3114675" y="5516563"/>
            <a:ext cx="1155700" cy="336550"/>
          </a:xfrm>
          <a:prstGeom prst="rect">
            <a:avLst/>
          </a:prstGeom>
          <a:solidFill>
            <a:srgbClr val="FFCCFF"/>
          </a:solidFill>
          <a:ln w="19080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Ge-clover</a:t>
            </a:r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2590800" y="152400"/>
            <a:ext cx="5105400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FF"/>
              </a:buClr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FF"/>
                </a:solidFill>
                <a:latin typeface="Calibri" pitchFamily="34" charset="0"/>
                <a:cs typeface="Arial" charset="0"/>
              </a:rPr>
              <a:t>BACK UP SLIDE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8715436" cy="6000792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>
                <a:latin typeface="Comic Sans MS" pitchFamily="66" charset="0"/>
              </a:rPr>
              <a:t>Experimental and theoretical studies-- focused on nuclear shell structure far from the line of stability.</a:t>
            </a:r>
          </a:p>
          <a:p>
            <a:pPr>
              <a:buNone/>
            </a:pPr>
            <a:endParaRPr lang="en-US" sz="1900" dirty="0" smtClean="0">
              <a:latin typeface="Comic Sans MS" pitchFamily="66" charset="0"/>
            </a:endParaRPr>
          </a:p>
          <a:p>
            <a:r>
              <a:rPr lang="en-IN" sz="1900" dirty="0" smtClean="0">
                <a:latin typeface="Comic Sans MS" pitchFamily="66" charset="0"/>
              </a:rPr>
              <a:t> Reduced </a:t>
            </a:r>
            <a:r>
              <a:rPr lang="en-IN" sz="1900" dirty="0">
                <a:latin typeface="Comic Sans MS" pitchFamily="66" charset="0"/>
              </a:rPr>
              <a:t>transition probabilities across closed shell Z = 50 are the area of great </a:t>
            </a:r>
            <a:r>
              <a:rPr lang="en-IN" sz="1900" dirty="0" smtClean="0">
                <a:latin typeface="Comic Sans MS" pitchFamily="66" charset="0"/>
              </a:rPr>
              <a:t>interest.</a:t>
            </a:r>
          </a:p>
          <a:p>
            <a:pPr>
              <a:buNone/>
            </a:pPr>
            <a:endParaRPr lang="en-US" sz="1900" dirty="0">
              <a:latin typeface="Comic Sans MS" pitchFamily="66" charset="0"/>
            </a:endParaRPr>
          </a:p>
          <a:p>
            <a:r>
              <a:rPr lang="en-IN" sz="1900" dirty="0">
                <a:latin typeface="Comic Sans MS" pitchFamily="66" charset="0"/>
              </a:rPr>
              <a:t>In the Z = 50 </a:t>
            </a:r>
            <a:r>
              <a:rPr lang="en-IN" sz="1900" dirty="0" err="1">
                <a:latin typeface="Comic Sans MS" pitchFamily="66" charset="0"/>
              </a:rPr>
              <a:t>Sn</a:t>
            </a:r>
            <a:r>
              <a:rPr lang="en-IN" sz="1900" dirty="0">
                <a:latin typeface="Comic Sans MS" pitchFamily="66" charset="0"/>
              </a:rPr>
              <a:t> </a:t>
            </a:r>
            <a:r>
              <a:rPr lang="en-IN" sz="1900" dirty="0" smtClean="0">
                <a:latin typeface="Comic Sans MS" pitchFamily="66" charset="0"/>
              </a:rPr>
              <a:t>nuclei, it </a:t>
            </a:r>
            <a:r>
              <a:rPr lang="en-IN" sz="1900" dirty="0">
                <a:latin typeface="Comic Sans MS" pitchFamily="66" charset="0"/>
              </a:rPr>
              <a:t>is the valence neutrons </a:t>
            </a:r>
            <a:r>
              <a:rPr lang="en-IN" sz="1900" dirty="0" smtClean="0">
                <a:latin typeface="Comic Sans MS" pitchFamily="66" charset="0"/>
              </a:rPr>
              <a:t> determines  </a:t>
            </a:r>
            <a:r>
              <a:rPr lang="en-IN" sz="1900" dirty="0">
                <a:latin typeface="Comic Sans MS" pitchFamily="66" charset="0"/>
              </a:rPr>
              <a:t>low-energy spectra, but in the Z = </a:t>
            </a:r>
            <a:r>
              <a:rPr lang="en-IN" sz="1900" dirty="0" smtClean="0">
                <a:latin typeface="Comic Sans MS" pitchFamily="66" charset="0"/>
              </a:rPr>
              <a:t>52 Te </a:t>
            </a:r>
            <a:r>
              <a:rPr lang="en-IN" sz="1900" dirty="0">
                <a:latin typeface="Comic Sans MS" pitchFamily="66" charset="0"/>
              </a:rPr>
              <a:t>nuclei both valence protons and neutrons can contribute. </a:t>
            </a:r>
            <a:endParaRPr lang="en-IN" sz="1900" dirty="0" smtClean="0">
              <a:latin typeface="Comic Sans MS" pitchFamily="66" charset="0"/>
            </a:endParaRPr>
          </a:p>
          <a:p>
            <a:endParaRPr lang="en-IN" sz="1900" dirty="0">
              <a:latin typeface="Comic Sans MS" pitchFamily="66" charset="0"/>
            </a:endParaRPr>
          </a:p>
          <a:p>
            <a:r>
              <a:rPr lang="en-IN" sz="1900" dirty="0" smtClean="0">
                <a:latin typeface="Comic Sans MS" pitchFamily="66" charset="0"/>
              </a:rPr>
              <a:t> Neutron-deficient Te </a:t>
            </a:r>
            <a:r>
              <a:rPr lang="en-IN" sz="1900" dirty="0">
                <a:latin typeface="Comic Sans MS" pitchFamily="66" charset="0"/>
              </a:rPr>
              <a:t>nuclei provide us with a region where the details of the proton-neutron interaction </a:t>
            </a:r>
            <a:r>
              <a:rPr lang="en-IN" sz="1900" dirty="0" smtClean="0">
                <a:latin typeface="Comic Sans MS" pitchFamily="66" charset="0"/>
              </a:rPr>
              <a:t>are enhanced</a:t>
            </a:r>
            <a:r>
              <a:rPr lang="en-IN" sz="1900" i="1" dirty="0" smtClean="0">
                <a:latin typeface="Comic Sans MS" pitchFamily="66" charset="0"/>
              </a:rPr>
              <a:t> </a:t>
            </a:r>
            <a:r>
              <a:rPr lang="en-IN" sz="1900" i="1" dirty="0" smtClean="0"/>
              <a:t>. </a:t>
            </a:r>
          </a:p>
          <a:p>
            <a:pPr>
              <a:buNone/>
            </a:pPr>
            <a:endParaRPr lang="en-IN" sz="1900" i="1" dirty="0" smtClean="0"/>
          </a:p>
          <a:p>
            <a:r>
              <a:rPr lang="en-IN" sz="2000" dirty="0" smtClean="0"/>
              <a:t> </a:t>
            </a:r>
            <a:r>
              <a:rPr lang="en-IN" sz="2000" dirty="0"/>
              <a:t>R</a:t>
            </a:r>
            <a:r>
              <a:rPr lang="en-IN" sz="2000" dirty="0" smtClean="0"/>
              <a:t>ecent gamma spectroscopy studies of neutron deficient</a:t>
            </a:r>
          </a:p>
          <a:p>
            <a:pPr>
              <a:buNone/>
            </a:pPr>
            <a:r>
              <a:rPr lang="en-IN" sz="2000" dirty="0" smtClean="0"/>
              <a:t>	Te [1], I [2] and </a:t>
            </a:r>
            <a:r>
              <a:rPr lang="en-IN" sz="2000" dirty="0" err="1" smtClean="0"/>
              <a:t>Xe</a:t>
            </a:r>
            <a:r>
              <a:rPr lang="en-IN" sz="2000" dirty="0" smtClean="0"/>
              <a:t> [3] nuclei have provided evidence of enhanced </a:t>
            </a:r>
            <a:r>
              <a:rPr lang="en-IN" sz="2000" dirty="0" err="1" smtClean="0"/>
              <a:t>collectivity</a:t>
            </a:r>
            <a:r>
              <a:rPr lang="en-IN" sz="2000" dirty="0" smtClean="0"/>
              <a:t> when approaching the N=50 shell gap. </a:t>
            </a:r>
            <a:endParaRPr lang="en-IN" sz="2000" i="1" dirty="0" smtClean="0"/>
          </a:p>
          <a:p>
            <a:pPr>
              <a:buNone/>
            </a:pPr>
            <a:r>
              <a:rPr lang="en-IN" sz="2000" dirty="0" smtClean="0"/>
              <a:t>	1. B. </a:t>
            </a:r>
            <a:r>
              <a:rPr lang="en-IN" sz="2000" dirty="0" err="1" smtClean="0"/>
              <a:t>Hadinia</a:t>
            </a:r>
            <a:r>
              <a:rPr lang="en-IN" sz="2000" dirty="0" smtClean="0"/>
              <a:t> </a:t>
            </a:r>
            <a:r>
              <a:rPr lang="en-IN" sz="2000" i="1" dirty="0" smtClean="0"/>
              <a:t>et al., Phys. Rev. C 72 (2005) 041303(R).</a:t>
            </a:r>
          </a:p>
          <a:p>
            <a:pPr>
              <a:buNone/>
            </a:pPr>
            <a:r>
              <a:rPr lang="fr-FR" sz="2000" dirty="0" smtClean="0"/>
              <a:t>	2. M. </a:t>
            </a:r>
            <a:r>
              <a:rPr lang="fr-FR" sz="2000" dirty="0" err="1" smtClean="0"/>
              <a:t>Petri</a:t>
            </a:r>
            <a:r>
              <a:rPr lang="fr-FR" sz="2000" dirty="0" smtClean="0"/>
              <a:t> </a:t>
            </a:r>
            <a:r>
              <a:rPr lang="fr-FR" sz="2000" i="1" dirty="0" smtClean="0"/>
              <a:t>et al., Phys. </a:t>
            </a:r>
            <a:r>
              <a:rPr lang="fr-FR" sz="2000" i="1" dirty="0" err="1" smtClean="0"/>
              <a:t>Rev</a:t>
            </a:r>
            <a:r>
              <a:rPr lang="fr-FR" sz="2000" i="1" dirty="0" smtClean="0"/>
              <a:t>. C 76 (2007) 054301.</a:t>
            </a:r>
          </a:p>
          <a:p>
            <a:pPr>
              <a:buNone/>
            </a:pPr>
            <a:r>
              <a:rPr lang="nb-NO" sz="2000" dirty="0" smtClean="0"/>
              <a:t>	3. M. Sandzelius </a:t>
            </a:r>
            <a:r>
              <a:rPr lang="nb-NO" sz="2000" i="1" dirty="0" smtClean="0"/>
              <a:t>et al., Phys. Rev. Lett. 99 (2007) 022501.</a:t>
            </a:r>
            <a:endParaRPr lang="en-US" sz="2000" dirty="0" smtClean="0"/>
          </a:p>
          <a:p>
            <a:pPr>
              <a:buNone/>
            </a:pPr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2910" y="-24"/>
            <a:ext cx="7286676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atin typeface="Comic Sans MS" pitchFamily="66" charset="0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14488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4000" dirty="0" smtClean="0"/>
          </a:p>
          <a:p>
            <a:pPr lvl="0"/>
            <a:endParaRPr lang="en-US" sz="4000" dirty="0"/>
          </a:p>
          <a:p>
            <a:pPr lvl="0"/>
            <a:r>
              <a:rPr lang="en-US" sz="4000" dirty="0" smtClean="0">
                <a:solidFill>
                  <a:srgbClr val="0000FF"/>
                </a:solidFill>
              </a:rPr>
              <a:t>    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Coulomb Excitation of </a:t>
            </a:r>
            <a:r>
              <a:rPr lang="en-US" sz="3600" baseline="30000" dirty="0" smtClean="0">
                <a:solidFill>
                  <a:srgbClr val="0000FF"/>
                </a:solidFill>
                <a:latin typeface="Comic Sans MS" pitchFamily="66" charset="0"/>
              </a:rPr>
              <a:t>112,114,116</a:t>
            </a: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Sn</a:t>
            </a:r>
            <a:endParaRPr lang="en-US" sz="3600" dirty="0">
              <a:latin typeface="Comic Sans MS" pitchFamily="66" charset="0"/>
            </a:endParaRPr>
          </a:p>
          <a:p>
            <a:endParaRPr lang="en-IN" dirty="0"/>
          </a:p>
        </p:txBody>
      </p:sp>
      <p:pic>
        <p:nvPicPr>
          <p:cNvPr id="5" name="Picture 729" descr="IU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86454"/>
            <a:ext cx="938212" cy="936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55" y="5715016"/>
            <a:ext cx="962025" cy="92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8662" y="857232"/>
            <a:ext cx="7786742" cy="646331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latin typeface="Comic Sans MS" pitchFamily="66" charset="0"/>
              </a:rPr>
              <a:t>Work done so far…..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6834188" y="2552700"/>
            <a:ext cx="73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72200" y="2286000"/>
            <a:ext cx="29718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For 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114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Sn we determined B(E2;0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+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→2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+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)=0.232(8) e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2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b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2</a:t>
            </a:r>
          </a:p>
          <a:p>
            <a:endParaRPr lang="en-US" sz="1400">
              <a:cs typeface="Arial" charset="0"/>
            </a:endParaRPr>
          </a:p>
          <a:p>
            <a:endParaRPr lang="de-DE" sz="1400"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96000" y="4800600"/>
            <a:ext cx="3048000" cy="800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 For 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112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Sn we determined  </a:t>
            </a:r>
          </a:p>
          <a:p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 B(E2;0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+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→2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+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)=0.242(8) e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2</a:t>
            </a:r>
            <a:r>
              <a:rPr lang="en-US" sz="1600" b="1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b</a:t>
            </a:r>
            <a:r>
              <a:rPr lang="en-US" sz="1600" b="1" baseline="30000">
                <a:solidFill>
                  <a:srgbClr val="0000FF"/>
                </a:solidFill>
                <a:latin typeface="Comic Sans MS" pitchFamily="64" charset="0"/>
                <a:cs typeface="Arial" charset="0"/>
              </a:rPr>
              <a:t>2</a:t>
            </a:r>
          </a:p>
          <a:p>
            <a:pPr>
              <a:buFontTx/>
              <a:buChar char="•"/>
            </a:pPr>
            <a:endParaRPr lang="en-US" sz="14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6834188" y="2103438"/>
            <a:ext cx="73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>
              <a:cs typeface="Arial" charset="0"/>
            </a:endParaRPr>
          </a:p>
        </p:txBody>
      </p:sp>
      <p:pic>
        <p:nvPicPr>
          <p:cNvPr id="41991" name="Picture 2" descr="be2-th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52600"/>
            <a:ext cx="577691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4"/>
          <p:cNvSpPr txBox="1">
            <a:spLocks noChangeArrowheads="1"/>
          </p:cNvSpPr>
          <p:nvPr/>
        </p:nvSpPr>
        <p:spPr bwMode="auto">
          <a:xfrm>
            <a:off x="6834188" y="2103438"/>
            <a:ext cx="73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>
              <a:cs typeface="Arial" charset="0"/>
            </a:endParaRPr>
          </a:p>
        </p:txBody>
      </p:sp>
      <p:pic>
        <p:nvPicPr>
          <p:cNvPr id="54" name="Picture 6" descr="be2-Sn114-the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38325"/>
            <a:ext cx="58102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640013" y="2257425"/>
            <a:ext cx="255587" cy="866775"/>
            <a:chOff x="4038600" y="2366963"/>
            <a:chExt cx="255587" cy="866775"/>
          </a:xfrm>
        </p:grpSpPr>
        <p:sp>
          <p:nvSpPr>
            <p:cNvPr id="42002" name="Freeform 7"/>
            <p:cNvSpPr>
              <a:spLocks/>
            </p:cNvSpPr>
            <p:nvPr/>
          </p:nvSpPr>
          <p:spPr bwMode="auto">
            <a:xfrm>
              <a:off x="4038600" y="2366963"/>
              <a:ext cx="255587" cy="866775"/>
            </a:xfrm>
            <a:custGeom>
              <a:avLst/>
              <a:gdLst>
                <a:gd name="T0" fmla="*/ 2147483647 w 161"/>
                <a:gd name="T1" fmla="*/ 0 h 546"/>
                <a:gd name="T2" fmla="*/ 2147483647 w 161"/>
                <a:gd name="T3" fmla="*/ 2147483647 h 546"/>
                <a:gd name="T4" fmla="*/ 2147483647 w 161"/>
                <a:gd name="T5" fmla="*/ 2147483647 h 546"/>
                <a:gd name="T6" fmla="*/ 2147483647 w 161"/>
                <a:gd name="T7" fmla="*/ 2147483647 h 546"/>
                <a:gd name="T8" fmla="*/ 2147483647 w 161"/>
                <a:gd name="T9" fmla="*/ 2147483647 h 546"/>
                <a:gd name="T10" fmla="*/ 2147483647 w 161"/>
                <a:gd name="T11" fmla="*/ 2147483647 h 546"/>
                <a:gd name="T12" fmla="*/ 2147483647 w 161"/>
                <a:gd name="T13" fmla="*/ 2147483647 h 546"/>
                <a:gd name="T14" fmla="*/ 2147483647 w 161"/>
                <a:gd name="T15" fmla="*/ 2147483647 h 546"/>
                <a:gd name="T16" fmla="*/ 2147483647 w 161"/>
                <a:gd name="T17" fmla="*/ 2147483647 h 546"/>
                <a:gd name="T18" fmla="*/ 2147483647 w 161"/>
                <a:gd name="T19" fmla="*/ 2147483647 h 546"/>
                <a:gd name="T20" fmla="*/ 2147483647 w 161"/>
                <a:gd name="T21" fmla="*/ 2147483647 h 546"/>
                <a:gd name="T22" fmla="*/ 0 w 161"/>
                <a:gd name="T23" fmla="*/ 2147483647 h 546"/>
                <a:gd name="T24" fmla="*/ 2147483647 w 161"/>
                <a:gd name="T25" fmla="*/ 2147483647 h 546"/>
                <a:gd name="T26" fmla="*/ 2147483647 w 161"/>
                <a:gd name="T27" fmla="*/ 2147483647 h 546"/>
                <a:gd name="T28" fmla="*/ 2147483647 w 161"/>
                <a:gd name="T29" fmla="*/ 0 h 5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1"/>
                <a:gd name="T46" fmla="*/ 0 h 546"/>
                <a:gd name="T47" fmla="*/ 161 w 161"/>
                <a:gd name="T48" fmla="*/ 546 h 5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1" h="546">
                  <a:moveTo>
                    <a:pt x="41" y="0"/>
                  </a:moveTo>
                  <a:cubicBezTo>
                    <a:pt x="70" y="11"/>
                    <a:pt x="100" y="15"/>
                    <a:pt x="130" y="25"/>
                  </a:cubicBezTo>
                  <a:cubicBezTo>
                    <a:pt x="161" y="71"/>
                    <a:pt x="138" y="24"/>
                    <a:pt x="138" y="82"/>
                  </a:cubicBezTo>
                  <a:cubicBezTo>
                    <a:pt x="138" y="104"/>
                    <a:pt x="143" y="125"/>
                    <a:pt x="146" y="147"/>
                  </a:cubicBezTo>
                  <a:cubicBezTo>
                    <a:pt x="143" y="239"/>
                    <a:pt x="148" y="331"/>
                    <a:pt x="138" y="422"/>
                  </a:cubicBezTo>
                  <a:cubicBezTo>
                    <a:pt x="137" y="430"/>
                    <a:pt x="121" y="426"/>
                    <a:pt x="114" y="430"/>
                  </a:cubicBezTo>
                  <a:cubicBezTo>
                    <a:pt x="107" y="434"/>
                    <a:pt x="103" y="441"/>
                    <a:pt x="97" y="447"/>
                  </a:cubicBezTo>
                  <a:cubicBezTo>
                    <a:pt x="94" y="477"/>
                    <a:pt x="102" y="509"/>
                    <a:pt x="89" y="536"/>
                  </a:cubicBezTo>
                  <a:cubicBezTo>
                    <a:pt x="84" y="546"/>
                    <a:pt x="62" y="538"/>
                    <a:pt x="57" y="528"/>
                  </a:cubicBezTo>
                  <a:cubicBezTo>
                    <a:pt x="32" y="482"/>
                    <a:pt x="65" y="436"/>
                    <a:pt x="24" y="398"/>
                  </a:cubicBezTo>
                  <a:cubicBezTo>
                    <a:pt x="19" y="382"/>
                    <a:pt x="13" y="365"/>
                    <a:pt x="8" y="349"/>
                  </a:cubicBezTo>
                  <a:cubicBezTo>
                    <a:pt x="5" y="341"/>
                    <a:pt x="0" y="325"/>
                    <a:pt x="0" y="325"/>
                  </a:cubicBezTo>
                  <a:cubicBezTo>
                    <a:pt x="3" y="306"/>
                    <a:pt x="6" y="287"/>
                    <a:pt x="8" y="268"/>
                  </a:cubicBezTo>
                  <a:cubicBezTo>
                    <a:pt x="11" y="233"/>
                    <a:pt x="12" y="198"/>
                    <a:pt x="16" y="163"/>
                  </a:cubicBezTo>
                  <a:cubicBezTo>
                    <a:pt x="24" y="104"/>
                    <a:pt x="41" y="58"/>
                    <a:pt x="4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Line 8"/>
            <p:cNvSpPr>
              <a:spLocks noChangeShapeType="1"/>
            </p:cNvSpPr>
            <p:nvPr/>
          </p:nvSpPr>
          <p:spPr bwMode="auto">
            <a:xfrm>
              <a:off x="4203700" y="2633663"/>
              <a:ext cx="0" cy="2889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04" name="Rectangle 9"/>
            <p:cNvSpPr>
              <a:spLocks noChangeArrowheads="1"/>
            </p:cNvSpPr>
            <p:nvPr/>
          </p:nvSpPr>
          <p:spPr bwMode="auto">
            <a:xfrm>
              <a:off x="4170362" y="2747963"/>
              <a:ext cx="71438" cy="71437"/>
            </a:xfrm>
            <a:prstGeom prst="rect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0" y="1600200"/>
            <a:ext cx="9144000" cy="1588"/>
          </a:xfrm>
          <a:prstGeom prst="line">
            <a:avLst/>
          </a:prstGeom>
          <a:ln>
            <a:solidFill>
              <a:srgbClr val="A50021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152400"/>
            <a:ext cx="8534400" cy="1260475"/>
            <a:chOff x="304800" y="152400"/>
            <a:chExt cx="8534400" cy="1259690"/>
          </a:xfrm>
        </p:grpSpPr>
        <p:pic>
          <p:nvPicPr>
            <p:cNvPr id="42000" name="Picture 16" descr="C:\Users\Rakesh\Desktop\Thesis_related\PRC-rapi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152400"/>
              <a:ext cx="8534400" cy="125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4191000" y="1142383"/>
              <a:ext cx="838200" cy="22845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4800" y="85725"/>
            <a:ext cx="8667750" cy="1362075"/>
            <a:chOff x="228600" y="2057400"/>
            <a:chExt cx="8667750" cy="1362075"/>
          </a:xfrm>
        </p:grpSpPr>
        <p:pic>
          <p:nvPicPr>
            <p:cNvPr id="41998" name="Picture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2057400"/>
              <a:ext cx="8591550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228600" y="2743200"/>
              <a:ext cx="838200" cy="2286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2844" y="6143644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Deviations from the seniority scheme when approaching the </a:t>
            </a:r>
            <a:r>
              <a:rPr lang="en-GB" b="1" i="1" dirty="0" smtClean="0">
                <a:latin typeface="Comic Sans MS" pitchFamily="66" charset="0"/>
              </a:rPr>
              <a:t>N=Z</a:t>
            </a:r>
            <a:r>
              <a:rPr lang="en-GB" b="1" dirty="0" smtClean="0">
                <a:latin typeface="Comic Sans MS" pitchFamily="66" charset="0"/>
              </a:rPr>
              <a:t>=50 shell gap and at the neutron mid shell have been observed.</a:t>
            </a:r>
          </a:p>
          <a:p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1472" y="142853"/>
            <a:ext cx="7786742" cy="1077218"/>
            <a:chOff x="571472" y="142853"/>
            <a:chExt cx="7786742" cy="1077218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571472" y="142853"/>
              <a:ext cx="7786742" cy="1077218"/>
            </a:xfrm>
            <a:prstGeom prst="rect">
              <a:avLst/>
            </a:prstGeom>
            <a:solidFill>
              <a:srgbClr val="99FF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/>
              <a:endParaRPr lang="en-GB" sz="3200" dirty="0" smtClean="0">
                <a:latin typeface="Comic Sans MS" pitchFamily="66" charset="0"/>
              </a:endParaRPr>
            </a:p>
            <a:p>
              <a:pPr lvl="0" algn="ctr"/>
              <a:r>
                <a:rPr lang="en-GB" sz="3200" dirty="0" smtClean="0">
                  <a:latin typeface="Comic Sans MS" pitchFamily="66" charset="0"/>
                </a:rPr>
                <a:t>The Te isotopes, a brief background</a:t>
              </a:r>
              <a:endParaRPr lang="en-US" sz="3200" dirty="0" smtClean="0">
                <a:latin typeface="Comic Sans MS" pitchFamily="66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214546" y="214290"/>
              <a:ext cx="5052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Physics background and Scientific Motivation</a:t>
              </a:r>
              <a:endParaRPr lang="en-IN" dirty="0">
                <a:latin typeface="Comic Sans MS" pitchFamily="66" charset="0"/>
              </a:endParaRPr>
            </a:p>
          </p:txBody>
        </p:sp>
      </p:grpSp>
      <p:pic>
        <p:nvPicPr>
          <p:cNvPr id="9" name="Picture 8" descr="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858180" cy="3967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8662" y="4214818"/>
            <a:ext cx="8001056" cy="42862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14876" y="1643050"/>
            <a:ext cx="428628" cy="4000528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2844" y="421481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Z=50</a:t>
            </a:r>
            <a:endParaRPr lang="en-IN" sz="2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578645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N</a:t>
            </a:r>
            <a:endParaRPr lang="en-IN" sz="24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3386080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Z=52</a:t>
            </a:r>
            <a:endParaRPr lang="en-IN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3213" y="1657738"/>
            <a:ext cx="4030664" cy="46561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The 2</a:t>
            </a:r>
            <a:r>
              <a:rPr lang="en-US" baseline="30000" dirty="0" smtClean="0">
                <a:latin typeface="Comic Sans MS" pitchFamily="66" charset="0"/>
              </a:rPr>
              <a:t>+</a:t>
            </a:r>
            <a:r>
              <a:rPr lang="en-US" dirty="0" smtClean="0">
                <a:latin typeface="Comic Sans MS" pitchFamily="66" charset="0"/>
              </a:rPr>
              <a:t> and 4</a:t>
            </a:r>
            <a:r>
              <a:rPr lang="en-US" baseline="30000" dirty="0" smtClean="0">
                <a:latin typeface="Comic Sans MS" pitchFamily="66" charset="0"/>
              </a:rPr>
              <a:t>+</a:t>
            </a:r>
            <a:r>
              <a:rPr lang="en-US" dirty="0" smtClean="0">
                <a:latin typeface="Comic Sans MS" pitchFamily="66" charset="0"/>
              </a:rPr>
              <a:t> states minimise their energies near the neutron mid shell at </a:t>
            </a:r>
            <a:r>
              <a:rPr lang="en-US" i="1" dirty="0" smtClean="0">
                <a:latin typeface="Comic Sans MS" pitchFamily="66" charset="0"/>
              </a:rPr>
              <a:t>N </a:t>
            </a:r>
            <a:r>
              <a:rPr lang="en-US" dirty="0" smtClean="0">
                <a:latin typeface="Comic Sans MS" pitchFamily="66" charset="0"/>
              </a:rPr>
              <a:t>=66.</a:t>
            </a:r>
          </a:p>
          <a:p>
            <a:r>
              <a:rPr lang="en-US" dirty="0" smtClean="0">
                <a:latin typeface="Comic Sans MS" pitchFamily="66" charset="0"/>
              </a:rPr>
              <a:t>Consequently, transition probabilities increase towards the mid shell.</a:t>
            </a:r>
          </a:p>
          <a:p>
            <a:r>
              <a:rPr lang="en-US" dirty="0" smtClean="0">
                <a:latin typeface="Comic Sans MS" pitchFamily="66" charset="0"/>
              </a:rPr>
              <a:t>However, available experimental data suggests reduction of collectivity at the mid shell.</a:t>
            </a:r>
          </a:p>
        </p:txBody>
      </p:sp>
      <p:pic>
        <p:nvPicPr>
          <p:cNvPr id="6" name="Picture 5" descr="syst_T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03417" y="1895065"/>
            <a:ext cx="4500899" cy="4500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7534" y="1856097"/>
            <a:ext cx="4285397" cy="2006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276725" y="1454150"/>
          <a:ext cx="4972050" cy="2614613"/>
        </p:xfrm>
        <a:graphic>
          <a:graphicData uri="http://schemas.openxmlformats.org/presentationml/2006/ole">
            <p:oleObj spid="_x0000_s1026" r:id="rId4" imgW="3556800" imgH="2615040" progId="Origin50.Graph">
              <p:embed/>
            </p:oleObj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571472" y="210228"/>
            <a:ext cx="7786742" cy="1077218"/>
            <a:chOff x="571472" y="142853"/>
            <a:chExt cx="7786742" cy="1077218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71472" y="142853"/>
              <a:ext cx="7786742" cy="1077218"/>
            </a:xfrm>
            <a:prstGeom prst="rect">
              <a:avLst/>
            </a:prstGeom>
            <a:solidFill>
              <a:srgbClr val="99FF66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/>
              <a:endParaRPr lang="en-GB" sz="3200" dirty="0" smtClean="0">
                <a:latin typeface="Comic Sans MS" pitchFamily="66" charset="0"/>
              </a:endParaRPr>
            </a:p>
            <a:p>
              <a:pPr lvl="0" algn="ctr"/>
              <a:r>
                <a:rPr lang="en-GB" sz="3200" dirty="0" smtClean="0">
                  <a:latin typeface="Comic Sans MS" pitchFamily="66" charset="0"/>
                </a:rPr>
                <a:t>The Te isotopes, a brief background</a:t>
              </a:r>
              <a:endParaRPr lang="en-US" sz="3200" dirty="0" smtClean="0"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14546" y="214290"/>
              <a:ext cx="50529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Physics background and Scientific Motivation</a:t>
              </a:r>
              <a:endParaRPr lang="en-IN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553647"/>
            <a:ext cx="3643338" cy="1946791"/>
          </a:xfrm>
        </p:spPr>
        <p:txBody>
          <a:bodyPr>
            <a:normAutofit fontScale="77500" lnSpcReduction="20000"/>
          </a:bodyPr>
          <a:lstStyle/>
          <a:p>
            <a:pPr marL="1588" indent="-1588">
              <a:buNone/>
            </a:pPr>
            <a:r>
              <a:rPr lang="en-US" dirty="0" smtClean="0">
                <a:latin typeface="Comic Sans MS" pitchFamily="66" charset="0"/>
              </a:rPr>
              <a:t>Constrained HFB + GCM + 5 dimensional collective quadrupole Hamiltonian with the </a:t>
            </a:r>
            <a:r>
              <a:rPr lang="en-US" dirty="0" err="1" smtClean="0">
                <a:latin typeface="Comic Sans MS" pitchFamily="66" charset="0"/>
              </a:rPr>
              <a:t>Gogny</a:t>
            </a:r>
            <a:r>
              <a:rPr lang="en-US" dirty="0" smtClean="0">
                <a:latin typeface="Comic Sans MS" pitchFamily="66" charset="0"/>
              </a:rPr>
              <a:t> D1S interaction.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786" y="3571876"/>
            <a:ext cx="2459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n-lt"/>
              </a:rPr>
              <a:t>J</a:t>
            </a:r>
            <a:r>
              <a:rPr lang="en-GB" i="1" dirty="0" smtClean="0">
                <a:latin typeface="+mn-lt"/>
              </a:rPr>
              <a:t>.-P. Delaroche </a:t>
            </a:r>
            <a:r>
              <a:rPr lang="en-GB" i="1" dirty="0">
                <a:latin typeface="+mn-lt"/>
              </a:rPr>
              <a:t>et al.</a:t>
            </a:r>
            <a:r>
              <a:rPr lang="en-GB" i="1" dirty="0" smtClean="0">
                <a:latin typeface="+mn-lt"/>
              </a:rPr>
              <a:t> Phys. Rev. </a:t>
            </a:r>
            <a:r>
              <a:rPr lang="en-GB" i="1" dirty="0">
                <a:latin typeface="+mn-lt"/>
              </a:rPr>
              <a:t>C</a:t>
            </a:r>
            <a:r>
              <a:rPr lang="en-GB" i="1" dirty="0" smtClean="0">
                <a:latin typeface="+mn-lt"/>
              </a:rPr>
              <a:t> 81 014303 </a:t>
            </a:r>
            <a:r>
              <a:rPr lang="en-GB" i="1" dirty="0">
                <a:latin typeface="+mn-lt"/>
              </a:rPr>
              <a:t>(</a:t>
            </a:r>
            <a:r>
              <a:rPr lang="en-GB" i="1" dirty="0" smtClean="0">
                <a:latin typeface="+mn-lt"/>
              </a:rPr>
              <a:t>2010)</a:t>
            </a:r>
            <a:endParaRPr lang="en-GB" dirty="0">
              <a:latin typeface="+mn-lt"/>
            </a:endParaRPr>
          </a:p>
        </p:txBody>
      </p:sp>
      <p:pic>
        <p:nvPicPr>
          <p:cNvPr id="7" name="Picture 6" descr="syst_Te_the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04400" y="1893600"/>
            <a:ext cx="4490720" cy="4490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67534" y="1856097"/>
            <a:ext cx="4285397" cy="2006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038600" y="3171825"/>
            <a:ext cx="1943100" cy="123826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286250" y="1454150"/>
          <a:ext cx="4943475" cy="2614613"/>
        </p:xfrm>
        <a:graphic>
          <a:graphicData uri="http://schemas.openxmlformats.org/presentationml/2006/ole">
            <p:oleObj spid="_x0000_s2050" r:id="rId4" imgW="3556800" imgH="2615040" progId="Origin50.Graph">
              <p:embed/>
            </p:oleObj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1472" y="214290"/>
            <a:ext cx="7786742" cy="892552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latin typeface="Comic Sans MS" pitchFamily="66" charset="0"/>
              </a:rPr>
              <a:t>Physics background and Scientific Motivation</a:t>
            </a:r>
          </a:p>
          <a:p>
            <a:pPr lvl="0" algn="ctr"/>
            <a:r>
              <a:rPr lang="en-US" sz="3600" dirty="0" smtClean="0">
                <a:latin typeface="Comic Sans MS" pitchFamily="66" charset="0"/>
              </a:rPr>
              <a:t>Theory and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2844" y="91777"/>
            <a:ext cx="8643998" cy="2694281"/>
          </a:xfrm>
        </p:spPr>
        <p:txBody>
          <a:bodyPr vert="horz" wrap="square">
            <a:noAutofit/>
          </a:bodyPr>
          <a:lstStyle/>
          <a:p>
            <a:pPr lvl="1" algn="just">
              <a:buClr>
                <a:srgbClr val="000099"/>
              </a:buClr>
              <a:buNone/>
            </a:pPr>
            <a:r>
              <a:rPr lang="en-IN" sz="2200" dirty="0" smtClean="0">
                <a:solidFill>
                  <a:srgbClr val="FF0000"/>
                </a:solidFill>
                <a:latin typeface="Comic Sans MS" pitchFamily="66" charset="0"/>
              </a:rPr>
              <a:t>Lower B(E2) values in case of 120Te (two neutrons more than</a:t>
            </a:r>
          </a:p>
          <a:p>
            <a:pPr lvl="1" algn="just">
              <a:buClr>
                <a:srgbClr val="000099"/>
              </a:buClr>
              <a:buNone/>
            </a:pPr>
            <a:r>
              <a:rPr lang="en-IN" sz="2200" dirty="0" smtClean="0">
                <a:solidFill>
                  <a:srgbClr val="FF0000"/>
                </a:solidFill>
                <a:latin typeface="Comic Sans MS" pitchFamily="66" charset="0"/>
              </a:rPr>
              <a:t>the mid shell 118Te nucleus) with an error bar of 20%.</a:t>
            </a:r>
            <a:endParaRPr lang="en-US" sz="2200" dirty="0">
              <a:solidFill>
                <a:srgbClr val="FF0000"/>
              </a:solidFill>
              <a:latin typeface="Comic Sans MS" pitchFamily="66" charset="0"/>
              <a:sym typeface="Symbol"/>
            </a:endParaRPr>
          </a:p>
          <a:p>
            <a:pPr lvl="1" algn="just">
              <a:buClr>
                <a:srgbClr val="000099"/>
              </a:buClr>
              <a:buNone/>
            </a:pPr>
            <a:r>
              <a:rPr lang="en-IN" sz="2200" dirty="0" smtClean="0">
                <a:latin typeface="Comic Sans MS" pitchFamily="66" charset="0"/>
              </a:rPr>
              <a:t> </a:t>
            </a:r>
            <a:r>
              <a:rPr lang="en-IN" sz="2200" dirty="0" smtClean="0">
                <a:solidFill>
                  <a:srgbClr val="0066FF"/>
                </a:solidFill>
                <a:latin typeface="Comic Sans MS" pitchFamily="66" charset="0"/>
              </a:rPr>
              <a:t>It </a:t>
            </a:r>
            <a:r>
              <a:rPr lang="en-IN" sz="2200" dirty="0">
                <a:solidFill>
                  <a:srgbClr val="0066FF"/>
                </a:solidFill>
                <a:latin typeface="Comic Sans MS" pitchFamily="66" charset="0"/>
              </a:rPr>
              <a:t>is needed to measure much accurate B(E2↑) values for Te isotopes than that existing in the literature</a:t>
            </a:r>
            <a:endParaRPr lang="en-GB" sz="2200" dirty="0" smtClean="0">
              <a:solidFill>
                <a:srgbClr val="0066FF"/>
              </a:solidFill>
              <a:latin typeface="Comic Sans MS" pitchFamily="66" charset="0"/>
              <a:sym typeface="Symbol"/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GB" sz="2400" baseline="30000" dirty="0" smtClean="0">
              <a:sym typeface="Symbol"/>
            </a:endParaRPr>
          </a:p>
          <a:p>
            <a:pPr lvl="1">
              <a:buClr>
                <a:srgbClr val="000099"/>
              </a:buClr>
              <a:buFont typeface="Wingdings" pitchFamily="2" charset="2"/>
              <a:buChar char="§"/>
            </a:pPr>
            <a:endParaRPr lang="en-GB" sz="2400" baseline="30000" dirty="0" smtClean="0">
              <a:sym typeface="Symbo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5786" y="1782537"/>
            <a:ext cx="7786742" cy="584775"/>
          </a:xfrm>
          <a:prstGeom prst="rect">
            <a:avLst/>
          </a:prstGeom>
          <a:solidFill>
            <a:srgbClr val="99FF66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  <a:t>Literature of </a:t>
            </a:r>
            <a:r>
              <a:rPr lang="en-GB" sz="3200" baseline="30000" dirty="0" smtClean="0">
                <a:solidFill>
                  <a:srgbClr val="0000FF"/>
                </a:solidFill>
                <a:latin typeface="Comic Sans MS" pitchFamily="66" charset="0"/>
              </a:rPr>
              <a:t>120,122</a:t>
            </a:r>
            <a:r>
              <a:rPr lang="en-GB" sz="3200" dirty="0" smtClean="0">
                <a:solidFill>
                  <a:srgbClr val="0000FF"/>
                </a:solidFill>
                <a:latin typeface="Comic Sans MS" pitchFamily="66" charset="0"/>
              </a:rPr>
              <a:t>Te (NNDC) </a:t>
            </a:r>
            <a:endParaRPr lang="en-US" sz="3200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8572528" cy="200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57430"/>
            <a:ext cx="8586790" cy="4500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1173</Words>
  <Application>Microsoft Office PowerPoint</Application>
  <PresentationFormat>On-screen Show (4:3)</PresentationFormat>
  <Paragraphs>244</Paragraphs>
  <Slides>24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Origin Graph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Backup slides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Rakesh</dc:creator>
  <cp:lastModifiedBy>Rakesh</cp:lastModifiedBy>
  <cp:revision>10</cp:revision>
  <dcterms:created xsi:type="dcterms:W3CDTF">2011-12-16T07:56:34Z</dcterms:created>
  <dcterms:modified xsi:type="dcterms:W3CDTF">2011-12-16T08:32:40Z</dcterms:modified>
</cp:coreProperties>
</file>