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00" r:id="rId2"/>
    <p:sldId id="301" r:id="rId3"/>
    <p:sldId id="277" r:id="rId4"/>
    <p:sldId id="278" r:id="rId5"/>
    <p:sldId id="279" r:id="rId6"/>
    <p:sldId id="287" r:id="rId7"/>
    <p:sldId id="280" r:id="rId8"/>
    <p:sldId id="281" r:id="rId9"/>
    <p:sldId id="282" r:id="rId10"/>
    <p:sldId id="283" r:id="rId11"/>
    <p:sldId id="298" r:id="rId12"/>
    <p:sldId id="288" r:id="rId13"/>
    <p:sldId id="299" r:id="rId14"/>
    <p:sldId id="284" r:id="rId15"/>
    <p:sldId id="285" r:id="rId16"/>
    <p:sldId id="286" r:id="rId17"/>
    <p:sldId id="305" r:id="rId18"/>
    <p:sldId id="302" r:id="rId19"/>
    <p:sldId id="276" r:id="rId20"/>
    <p:sldId id="290" r:id="rId21"/>
    <p:sldId id="291" r:id="rId22"/>
    <p:sldId id="303" r:id="rId23"/>
    <p:sldId id="304" r:id="rId24"/>
    <p:sldId id="319" r:id="rId25"/>
    <p:sldId id="320" r:id="rId26"/>
    <p:sldId id="331" r:id="rId27"/>
    <p:sldId id="332" r:id="rId28"/>
    <p:sldId id="321" r:id="rId29"/>
    <p:sldId id="322" r:id="rId30"/>
    <p:sldId id="323" r:id="rId31"/>
    <p:sldId id="324" r:id="rId32"/>
    <p:sldId id="327" r:id="rId33"/>
    <p:sldId id="328" r:id="rId34"/>
    <p:sldId id="329" r:id="rId35"/>
    <p:sldId id="330" r:id="rId36"/>
    <p:sldId id="292" r:id="rId37"/>
    <p:sldId id="306" r:id="rId38"/>
    <p:sldId id="333" r:id="rId39"/>
    <p:sldId id="334" r:id="rId40"/>
    <p:sldId id="308" r:id="rId41"/>
    <p:sldId id="309" r:id="rId42"/>
    <p:sldId id="310" r:id="rId43"/>
    <p:sldId id="311" r:id="rId44"/>
    <p:sldId id="313" r:id="rId45"/>
    <p:sldId id="314" r:id="rId46"/>
    <p:sldId id="315" r:id="rId47"/>
    <p:sldId id="316" r:id="rId48"/>
    <p:sldId id="317" r:id="rId49"/>
    <p:sldId id="318" r:id="rId5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466DAA65-F73B-4F09-A332-B8CE9BBF5C06}">
          <p14:sldIdLst>
            <p14:sldId id="300"/>
            <p14:sldId id="301"/>
            <p14:sldId id="277"/>
            <p14:sldId id="278"/>
            <p14:sldId id="279"/>
            <p14:sldId id="287"/>
            <p14:sldId id="280"/>
            <p14:sldId id="281"/>
            <p14:sldId id="282"/>
            <p14:sldId id="283"/>
            <p14:sldId id="298"/>
            <p14:sldId id="288"/>
            <p14:sldId id="299"/>
            <p14:sldId id="284"/>
            <p14:sldId id="285"/>
            <p14:sldId id="286"/>
            <p14:sldId id="305"/>
            <p14:sldId id="302"/>
            <p14:sldId id="276"/>
            <p14:sldId id="290"/>
            <p14:sldId id="291"/>
            <p14:sldId id="303"/>
            <p14:sldId id="304"/>
            <p14:sldId id="319"/>
            <p14:sldId id="320"/>
            <p14:sldId id="331"/>
            <p14:sldId id="332"/>
            <p14:sldId id="321"/>
            <p14:sldId id="322"/>
            <p14:sldId id="323"/>
            <p14:sldId id="324"/>
            <p14:sldId id="327"/>
            <p14:sldId id="328"/>
            <p14:sldId id="329"/>
            <p14:sldId id="330"/>
            <p14:sldId id="292"/>
            <p14:sldId id="306"/>
            <p14:sldId id="333"/>
            <p14:sldId id="334"/>
            <p14:sldId id="308"/>
            <p14:sldId id="309"/>
            <p14:sldId id="310"/>
            <p14:sldId id="311"/>
            <p14:sldId id="313"/>
            <p14:sldId id="314"/>
            <p14:sldId id="315"/>
            <p14:sldId id="316"/>
            <p14:sldId id="317"/>
            <p14:sldId id="31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E6E6E6"/>
    <a:srgbClr val="EAEAEA"/>
    <a:srgbClr val="DDDDDD"/>
    <a:srgbClr val="C4C4C4"/>
    <a:srgbClr val="C0C0C0"/>
    <a:srgbClr val="006600"/>
    <a:srgbClr val="009900"/>
    <a:srgbClr val="B2B2B2"/>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34" autoAdjust="0"/>
  </p:normalViewPr>
  <p:slideViewPr>
    <p:cSldViewPr>
      <p:cViewPr>
        <p:scale>
          <a:sx n="70" d="100"/>
          <a:sy n="70" d="100"/>
        </p:scale>
        <p:origin x="-348"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E5A71C-3DBC-4F59-884F-AEEDC74888B3}" type="datetimeFigureOut">
              <a:rPr lang="en-US" smtClean="0"/>
              <a:t>11/9/2017</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D0D4B7-0143-42CE-ACBB-5FD4AF8FBEFB}" type="slidenum">
              <a:rPr lang="en-US" smtClean="0"/>
              <a:t>‹Nr.›</a:t>
            </a:fld>
            <a:endParaRPr lang="en-US"/>
          </a:p>
        </p:txBody>
      </p:sp>
    </p:spTree>
    <p:extLst>
      <p:ext uri="{BB962C8B-B14F-4D97-AF65-F5344CB8AC3E}">
        <p14:creationId xmlns:p14="http://schemas.microsoft.com/office/powerpoint/2010/main" val="3208854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09.11.2017</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320748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09.11.2017</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84942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09.11.2017</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46588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62677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09.11.2017</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390255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09.11.2017</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96603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09.11.2017</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555671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09.11.2017</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75797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09.11.2017</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50713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09.11.2017</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295166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09.11.2017</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092409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0"/>
            <a:ext cx="9144000" cy="554400"/>
          </a:xfrm>
          <a:prstGeom prst="rect">
            <a:avLst/>
          </a:prstGeom>
          <a:solidFill>
            <a:srgbClr val="0066FF"/>
          </a:solidFill>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7" name="Picture 4" descr="GSI-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58200" y="6578600"/>
            <a:ext cx="65087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5"/>
          <p:cNvSpPr>
            <a:spLocks noChangeShapeType="1"/>
          </p:cNvSpPr>
          <p:nvPr userDrawn="1"/>
        </p:nvSpPr>
        <p:spPr bwMode="auto">
          <a:xfrm>
            <a:off x="0" y="6553200"/>
            <a:ext cx="91440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9" name="Rectangle 7"/>
          <p:cNvSpPr>
            <a:spLocks noChangeArrowheads="1"/>
          </p:cNvSpPr>
          <p:nvPr userDrawn="1"/>
        </p:nvSpPr>
        <p:spPr bwMode="auto">
          <a:xfrm>
            <a:off x="4763" y="6589713"/>
            <a:ext cx="91392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de-DE" altLang="de-DE" sz="1000" dirty="0" smtClean="0">
                <a:solidFill>
                  <a:srgbClr val="000000"/>
                </a:solidFill>
                <a:cs typeface="Arial" charset="0"/>
              </a:rPr>
              <a:t>Hans-Jürgen </a:t>
            </a:r>
            <a:r>
              <a:rPr lang="de-DE" altLang="de-DE" sz="1000" dirty="0" err="1" smtClean="0">
                <a:solidFill>
                  <a:srgbClr val="000000"/>
                </a:solidFill>
                <a:cs typeface="Arial" charset="0"/>
              </a:rPr>
              <a:t>Wollersheim</a:t>
            </a:r>
            <a:r>
              <a:rPr lang="de-DE" altLang="de-DE" sz="1000" dirty="0" smtClean="0">
                <a:solidFill>
                  <a:srgbClr val="000000"/>
                </a:solidFill>
                <a:cs typeface="Arial" charset="0"/>
              </a:rPr>
              <a:t> </a:t>
            </a:r>
            <a:r>
              <a:rPr lang="de-DE" altLang="de-DE" sz="1000" baseline="0" dirty="0" smtClean="0">
                <a:solidFill>
                  <a:srgbClr val="000000"/>
                </a:solidFill>
                <a:cs typeface="Arial" charset="0"/>
              </a:rPr>
              <a:t> - </a:t>
            </a:r>
            <a:r>
              <a:rPr lang="de-DE" altLang="de-DE" sz="1000" dirty="0" smtClean="0">
                <a:solidFill>
                  <a:srgbClr val="000000"/>
                </a:solidFill>
                <a:cs typeface="Arial" charset="0"/>
              </a:rPr>
              <a:t>2017</a:t>
            </a:r>
            <a:endParaRPr lang="en-US" altLang="de-DE" sz="1000" dirty="0" smtClean="0">
              <a:solidFill>
                <a:srgbClr val="000000"/>
              </a:solidFill>
              <a:cs typeface="Arial" charset="0"/>
            </a:endParaRPr>
          </a:p>
        </p:txBody>
      </p:sp>
      <p:pic>
        <p:nvPicPr>
          <p:cNvPr id="10" name="Grafik 9"/>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6513" y="6565900"/>
            <a:ext cx="2476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2"/>
          <p:cNvSpPr txBox="1">
            <a:spLocks noChangeArrowheads="1"/>
          </p:cNvSpPr>
          <p:nvPr userDrawn="1"/>
        </p:nvSpPr>
        <p:spPr bwMode="auto">
          <a:xfrm>
            <a:off x="360363" y="6559550"/>
            <a:ext cx="28479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de-DE" altLang="de-DE" sz="1300" smtClean="0">
                <a:solidFill>
                  <a:srgbClr val="FF0000"/>
                </a:solidFill>
              </a:rPr>
              <a:t>Indian Institute of Technology Ropar</a:t>
            </a:r>
          </a:p>
        </p:txBody>
      </p:sp>
    </p:spTree>
    <p:extLst>
      <p:ext uri="{BB962C8B-B14F-4D97-AF65-F5344CB8AC3E}">
        <p14:creationId xmlns:p14="http://schemas.microsoft.com/office/powerpoint/2010/main" val="3806077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400" kern="1200">
          <a:solidFill>
            <a:srgbClr val="FFC00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50.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480.png"/></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10.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0.xml.rels><?xml version="1.0" encoding="UTF-8" standalone="yes"?>
<Relationships xmlns="http://schemas.openxmlformats.org/package/2006/relationships"><Relationship Id="rId2" Type="http://schemas.openxmlformats.org/officeDocument/2006/relationships/image" Target="../media/image5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image" Target="../media/image74.wmf"/></Relationships>
</file>

<file path=ppt/slides/_rels/slide4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4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2.wmf"/><Relationship Id="rId5" Type="http://schemas.openxmlformats.org/officeDocument/2006/relationships/oleObject" Target="../embeddings/oleObject2.bin"/><Relationship Id="rId4" Type="http://schemas.openxmlformats.org/officeDocument/2006/relationships/image" Target="../media/image81.w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Magnet examples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00" y="720000"/>
            <a:ext cx="4448571" cy="294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000" y="1440000"/>
            <a:ext cx="24765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000" y="4153152"/>
            <a:ext cx="3600000" cy="23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1260000" y="3717032"/>
            <a:ext cx="1107996" cy="369332"/>
          </a:xfrm>
          <a:prstGeom prst="rect">
            <a:avLst/>
          </a:prstGeom>
          <a:noFill/>
        </p:spPr>
        <p:txBody>
          <a:bodyPr wrap="none" rtlCol="0">
            <a:spAutoFit/>
          </a:bodyPr>
          <a:lstStyle/>
          <a:p>
            <a:r>
              <a:rPr lang="en-US" dirty="0" err="1" smtClean="0"/>
              <a:t>Sextupole</a:t>
            </a:r>
            <a:endParaRPr lang="en-US" dirty="0"/>
          </a:p>
        </p:txBody>
      </p:sp>
      <p:sp>
        <p:nvSpPr>
          <p:cNvPr id="5" name="Textfeld 4"/>
          <p:cNvSpPr txBox="1"/>
          <p:nvPr/>
        </p:nvSpPr>
        <p:spPr>
          <a:xfrm>
            <a:off x="5760000" y="1008000"/>
            <a:ext cx="1274708" cy="369332"/>
          </a:xfrm>
          <a:prstGeom prst="rect">
            <a:avLst/>
          </a:prstGeom>
          <a:noFill/>
        </p:spPr>
        <p:txBody>
          <a:bodyPr wrap="none" rtlCol="0">
            <a:spAutoFit/>
          </a:bodyPr>
          <a:lstStyle/>
          <a:p>
            <a:r>
              <a:rPr lang="en-US" dirty="0" smtClean="0"/>
              <a:t>Quadrupole</a:t>
            </a:r>
            <a:endParaRPr lang="en-US" dirty="0"/>
          </a:p>
        </p:txBody>
      </p:sp>
    </p:spTree>
    <p:extLst>
      <p:ext uri="{BB962C8B-B14F-4D97-AF65-F5344CB8AC3E}">
        <p14:creationId xmlns:p14="http://schemas.microsoft.com/office/powerpoint/2010/main" val="1423104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Quadrupole current-to-field </a:t>
            </a:r>
            <a:r>
              <a:rPr lang="en-US" dirty="0"/>
              <a:t>e</a:t>
            </a:r>
            <a:r>
              <a:rPr lang="en-US" dirty="0" smtClean="0"/>
              <a:t>quation</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1440000"/>
            <a:ext cx="348615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720000" y="720000"/>
            <a:ext cx="7596416"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As with a dipole, in an accelerator we use current-carrying </a:t>
            </a:r>
            <a:r>
              <a:rPr lang="en-US" sz="1600" dirty="0" smtClean="0">
                <a:latin typeface="Times New Roman" panose="02020603050405020304" pitchFamily="18" charset="0"/>
                <a:cs typeface="Times New Roman" panose="02020603050405020304" pitchFamily="18" charset="0"/>
              </a:rPr>
              <a:t>wires wrapped </a:t>
            </a:r>
            <a:r>
              <a:rPr lang="en-US" sz="1600" dirty="0">
                <a:latin typeface="Times New Roman" panose="02020603050405020304" pitchFamily="18" charset="0"/>
                <a:cs typeface="Times New Roman" panose="02020603050405020304" pitchFamily="18" charset="0"/>
              </a:rPr>
              <a:t>around metal cores to create a quadrupole magnet:</a:t>
            </a:r>
          </a:p>
        </p:txBody>
      </p:sp>
      <p:sp>
        <p:nvSpPr>
          <p:cNvPr id="5" name="Textfeld 4"/>
          <p:cNvSpPr txBox="1"/>
          <p:nvPr/>
        </p:nvSpPr>
        <p:spPr>
          <a:xfrm>
            <a:off x="4680000" y="2520000"/>
            <a:ext cx="3528392" cy="954107"/>
          </a:xfrm>
          <a:prstGeom prst="rect">
            <a:avLst/>
          </a:prstGeom>
          <a:noFill/>
        </p:spPr>
        <p:txBody>
          <a:bodyPr wrap="square" rtlCol="0">
            <a:spAutoFit/>
          </a:bodyPr>
          <a:lstStyle/>
          <a:p>
            <a:r>
              <a:rPr lang="en-US" sz="1400" dirty="0">
                <a:solidFill>
                  <a:srgbClr val="0000CC"/>
                </a:solidFill>
                <a:latin typeface="Times New Roman" panose="02020603050405020304" pitchFamily="18" charset="0"/>
                <a:cs typeface="Times New Roman" panose="02020603050405020304" pitchFamily="18" charset="0"/>
              </a:rPr>
              <a:t>The field lines are denser </a:t>
            </a:r>
            <a:r>
              <a:rPr lang="en-US" sz="1400" dirty="0" smtClean="0">
                <a:solidFill>
                  <a:srgbClr val="0000CC"/>
                </a:solidFill>
                <a:latin typeface="Times New Roman" panose="02020603050405020304" pitchFamily="18" charset="0"/>
                <a:cs typeface="Times New Roman" panose="02020603050405020304" pitchFamily="18" charset="0"/>
              </a:rPr>
              <a:t>near the </a:t>
            </a:r>
            <a:r>
              <a:rPr lang="en-US" sz="1400" dirty="0">
                <a:solidFill>
                  <a:srgbClr val="0000CC"/>
                </a:solidFill>
                <a:latin typeface="Times New Roman" panose="02020603050405020304" pitchFamily="18" charset="0"/>
                <a:cs typeface="Times New Roman" panose="02020603050405020304" pitchFamily="18" charset="0"/>
              </a:rPr>
              <a:t>edges of the magnet, </a:t>
            </a:r>
            <a:r>
              <a:rPr lang="en-US" sz="1400" dirty="0" smtClean="0">
                <a:solidFill>
                  <a:srgbClr val="0000CC"/>
                </a:solidFill>
                <a:latin typeface="Times New Roman" panose="02020603050405020304" pitchFamily="18" charset="0"/>
                <a:cs typeface="Times New Roman" panose="02020603050405020304" pitchFamily="18" charset="0"/>
              </a:rPr>
              <a:t>meaning the </a:t>
            </a:r>
            <a:r>
              <a:rPr lang="en-US" sz="1400" dirty="0">
                <a:solidFill>
                  <a:srgbClr val="0000CC"/>
                </a:solidFill>
                <a:latin typeface="Times New Roman" panose="02020603050405020304" pitchFamily="18" charset="0"/>
                <a:cs typeface="Times New Roman" panose="02020603050405020304" pitchFamily="18" charset="0"/>
              </a:rPr>
              <a:t>field is stronger there.</a:t>
            </a:r>
          </a:p>
          <a:p>
            <a:r>
              <a:rPr lang="en-US" sz="1400" dirty="0">
                <a:solidFill>
                  <a:srgbClr val="0000CC"/>
                </a:solidFill>
                <a:latin typeface="Times New Roman" panose="02020603050405020304" pitchFamily="18" charset="0"/>
                <a:cs typeface="Times New Roman" panose="02020603050405020304" pitchFamily="18" charset="0"/>
              </a:rPr>
              <a:t>The strength of </a:t>
            </a:r>
            <a:r>
              <a:rPr lang="en-US" sz="1400" b="1" i="1" dirty="0">
                <a:solidFill>
                  <a:srgbClr val="0000CC"/>
                </a:solidFill>
                <a:latin typeface="Times New Roman" panose="02020603050405020304" pitchFamily="18" charset="0"/>
                <a:cs typeface="Times New Roman" panose="02020603050405020304" pitchFamily="18" charset="0"/>
              </a:rPr>
              <a:t>B</a:t>
            </a:r>
            <a:r>
              <a:rPr lang="en-US" sz="1400" b="1" i="1" baseline="-25000" dirty="0">
                <a:solidFill>
                  <a:srgbClr val="0000CC"/>
                </a:solidFill>
                <a:latin typeface="Times New Roman" panose="02020603050405020304" pitchFamily="18" charset="0"/>
                <a:cs typeface="Times New Roman" panose="02020603050405020304" pitchFamily="18" charset="0"/>
              </a:rPr>
              <a:t>y</a:t>
            </a:r>
            <a:r>
              <a:rPr lang="en-US" sz="1400" dirty="0">
                <a:solidFill>
                  <a:srgbClr val="0000CC"/>
                </a:solidFill>
                <a:latin typeface="Times New Roman" panose="02020603050405020304" pitchFamily="18" charset="0"/>
                <a:cs typeface="Times New Roman" panose="02020603050405020304" pitchFamily="18" charset="0"/>
              </a:rPr>
              <a:t> is a </a:t>
            </a:r>
            <a:r>
              <a:rPr lang="en-US" sz="1400" dirty="0" smtClean="0">
                <a:solidFill>
                  <a:srgbClr val="0000CC"/>
                </a:solidFill>
                <a:latin typeface="Times New Roman" panose="02020603050405020304" pitchFamily="18" charset="0"/>
                <a:cs typeface="Times New Roman" panose="02020603050405020304" pitchFamily="18" charset="0"/>
              </a:rPr>
              <a:t>function of </a:t>
            </a:r>
            <a:r>
              <a:rPr lang="en-US" sz="1400" b="1" i="1" dirty="0">
                <a:solidFill>
                  <a:srgbClr val="0000CC"/>
                </a:solidFill>
                <a:latin typeface="Times New Roman" panose="02020603050405020304" pitchFamily="18" charset="0"/>
                <a:cs typeface="Times New Roman" panose="02020603050405020304" pitchFamily="18" charset="0"/>
              </a:rPr>
              <a:t>x</a:t>
            </a:r>
            <a:r>
              <a:rPr lang="en-US" sz="1400" dirty="0">
                <a:solidFill>
                  <a:srgbClr val="0000CC"/>
                </a:solidFill>
                <a:latin typeface="Times New Roman" panose="02020603050405020304" pitchFamily="18" charset="0"/>
                <a:cs typeface="Times New Roman" panose="02020603050405020304" pitchFamily="18" charset="0"/>
              </a:rPr>
              <a:t>, and visa-versa. The field </a:t>
            </a:r>
            <a:r>
              <a:rPr lang="en-US" sz="1400" dirty="0" smtClean="0">
                <a:solidFill>
                  <a:srgbClr val="0000CC"/>
                </a:solidFill>
                <a:latin typeface="Times New Roman" panose="02020603050405020304" pitchFamily="18" charset="0"/>
                <a:cs typeface="Times New Roman" panose="02020603050405020304" pitchFamily="18" charset="0"/>
              </a:rPr>
              <a:t>at the </a:t>
            </a:r>
            <a:r>
              <a:rPr lang="en-US" sz="1400" dirty="0">
                <a:solidFill>
                  <a:srgbClr val="0000CC"/>
                </a:solidFill>
                <a:latin typeface="Times New Roman" panose="02020603050405020304" pitchFamily="18" charset="0"/>
                <a:cs typeface="Times New Roman" panose="02020603050405020304" pitchFamily="18" charset="0"/>
              </a:rPr>
              <a:t>center is zero!</a:t>
            </a:r>
          </a:p>
        </p:txBody>
      </p:sp>
      <p:sp>
        <p:nvSpPr>
          <p:cNvPr id="6" name="Textfeld 5"/>
          <p:cNvSpPr txBox="1"/>
          <p:nvPr/>
        </p:nvSpPr>
        <p:spPr>
          <a:xfrm>
            <a:off x="4680001" y="3888000"/>
            <a:ext cx="3636416" cy="83099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Using Maxwell’s equation for B, we can derive the relationship </a:t>
            </a:r>
            <a:r>
              <a:rPr lang="en-US" sz="1600" dirty="0" smtClean="0">
                <a:latin typeface="Times New Roman" panose="02020603050405020304" pitchFamily="18" charset="0"/>
                <a:cs typeface="Times New Roman" panose="02020603050405020304" pitchFamily="18" charset="0"/>
              </a:rPr>
              <a:t>between </a:t>
            </a:r>
            <a:r>
              <a:rPr lang="en-US" sz="1600" b="1" i="1" dirty="0" smtClean="0">
                <a:latin typeface="Times New Roman" panose="02020603050405020304" pitchFamily="18" charset="0"/>
                <a:cs typeface="Times New Roman" panose="02020603050405020304" pitchFamily="18" charset="0"/>
              </a:rPr>
              <a:t>B</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in the gap, and </a:t>
            </a:r>
            <a:r>
              <a:rPr lang="en-US" sz="1600" b="1" i="1" dirty="0">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in the wires</a:t>
            </a:r>
            <a:r>
              <a:rPr lang="en-US" sz="14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7" name="Textfeld 6"/>
              <p:cNvSpPr txBox="1"/>
              <p:nvPr/>
            </p:nvSpPr>
            <p:spPr>
              <a:xfrm>
                <a:off x="4680000" y="4881245"/>
                <a:ext cx="1836015" cy="64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b="0" i="1" smtClean="0">
                              <a:latin typeface="Cambria Math"/>
                            </a:rPr>
                          </m:ctrlPr>
                        </m:accPr>
                        <m:e>
                          <m:r>
                            <a:rPr lang="de-DE" b="0" i="1" smtClean="0">
                              <a:latin typeface="Cambria Math"/>
                            </a:rPr>
                            <m:t>𝐵</m:t>
                          </m:r>
                        </m:e>
                      </m:acc>
                      <m:r>
                        <a:rPr lang="de-DE" b="0" i="1" smtClean="0">
                          <a:latin typeface="Cambria Math"/>
                        </a:rPr>
                        <m:t>=</m:t>
                      </m:r>
                      <m:f>
                        <m:fPr>
                          <m:ctrlPr>
                            <a:rPr lang="de-DE" b="0" i="1" smtClean="0">
                              <a:latin typeface="Cambria Math"/>
                            </a:rPr>
                          </m:ctrlPr>
                        </m:fPr>
                        <m:num>
                          <m:sSub>
                            <m:sSubPr>
                              <m:ctrlPr>
                                <a:rPr lang="de-DE" b="0" i="1" smtClean="0">
                                  <a:latin typeface="Cambria Math"/>
                                </a:rPr>
                              </m:ctrlPr>
                            </m:sSubPr>
                            <m:e>
                              <m:r>
                                <a:rPr lang="de-DE" b="0" i="1" smtClean="0">
                                  <a:latin typeface="Cambria Math"/>
                                </a:rPr>
                                <m:t>𝑑𝐵</m:t>
                              </m:r>
                            </m:e>
                            <m:sub>
                              <m:r>
                                <a:rPr lang="de-DE" b="0" i="1" smtClean="0">
                                  <a:latin typeface="Cambria Math"/>
                                  <a:ea typeface="Cambria Math"/>
                                </a:rPr>
                                <m:t>𝜑</m:t>
                              </m:r>
                            </m:sub>
                          </m:sSub>
                        </m:num>
                        <m:den>
                          <m:r>
                            <a:rPr lang="de-DE" b="0" i="1" smtClean="0">
                              <a:latin typeface="Cambria Math"/>
                            </a:rPr>
                            <m:t>𝑑𝑟</m:t>
                          </m:r>
                        </m:den>
                      </m:f>
                      <m:r>
                        <a:rPr lang="de-DE" b="0" i="1" smtClean="0">
                          <a:latin typeface="Cambria Math"/>
                        </a:rPr>
                        <m:t>=</m:t>
                      </m:r>
                      <m:f>
                        <m:fPr>
                          <m:ctrlPr>
                            <a:rPr lang="de-DE" b="0" i="1" smtClean="0">
                              <a:latin typeface="Cambria Math"/>
                            </a:rPr>
                          </m:ctrlPr>
                        </m:fPr>
                        <m:num>
                          <m:r>
                            <a:rPr lang="de-DE" b="0" i="1" smtClean="0">
                              <a:latin typeface="Cambria Math"/>
                            </a:rPr>
                            <m:t>8</m:t>
                          </m:r>
                          <m:r>
                            <a:rPr lang="de-DE" b="0" i="1" smtClean="0">
                              <a:latin typeface="Cambria Math"/>
                              <a:ea typeface="Cambria Math"/>
                            </a:rPr>
                            <m:t>𝜋</m:t>
                          </m:r>
                          <m:r>
                            <a:rPr lang="de-DE" b="0" i="1" smtClean="0">
                              <a:latin typeface="Cambria Math"/>
                              <a:ea typeface="Cambria Math"/>
                            </a:rPr>
                            <m:t>𝐼</m:t>
                          </m:r>
                        </m:num>
                        <m:den>
                          <m:r>
                            <a:rPr lang="de-DE" b="0" i="1" smtClean="0">
                              <a:latin typeface="Cambria Math"/>
                            </a:rPr>
                            <m:t>𝑐</m:t>
                          </m:r>
                          <m:sSup>
                            <m:sSupPr>
                              <m:ctrlPr>
                                <a:rPr lang="de-DE" b="0" i="1" smtClean="0">
                                  <a:latin typeface="Cambria Math"/>
                                </a:rPr>
                              </m:ctrlPr>
                            </m:sSupPr>
                            <m:e>
                              <m:r>
                                <a:rPr lang="de-DE" b="0" i="1" smtClean="0">
                                  <a:latin typeface="Cambria Math"/>
                                </a:rPr>
                                <m:t>𝑅</m:t>
                              </m:r>
                            </m:e>
                            <m:sup>
                              <m:r>
                                <a:rPr lang="de-DE" b="0" i="1" smtClean="0">
                                  <a:latin typeface="Cambria Math"/>
                                </a:rPr>
                                <m:t>2</m:t>
                              </m:r>
                            </m:sup>
                          </m:sSup>
                        </m:den>
                      </m:f>
                    </m:oMath>
                  </m:oMathPara>
                </a14:m>
                <a:endParaRPr lang="en-US" dirty="0"/>
              </a:p>
            </p:txBody>
          </p:sp>
        </mc:Choice>
        <mc:Fallback xmlns="">
          <p:sp>
            <p:nvSpPr>
              <p:cNvPr id="7" name="Textfeld 6"/>
              <p:cNvSpPr txBox="1">
                <a:spLocks noRot="1" noChangeAspect="1" noMove="1" noResize="1" noEditPoints="1" noAdjustHandles="1" noChangeArrowheads="1" noChangeShapeType="1" noTextEdit="1"/>
              </p:cNvSpPr>
              <p:nvPr/>
            </p:nvSpPr>
            <p:spPr>
              <a:xfrm>
                <a:off x="4680000" y="4881245"/>
                <a:ext cx="1836015" cy="645498"/>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4680000" y="5580000"/>
                <a:ext cx="2311980" cy="6701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a:rPr>
                          </m:ctrlPr>
                        </m:accPr>
                        <m:e>
                          <m:r>
                            <a:rPr lang="de-DE" b="0" i="1" smtClean="0">
                              <a:latin typeface="Cambria Math"/>
                            </a:rPr>
                            <m:t>𝐵</m:t>
                          </m:r>
                        </m:e>
                      </m:acc>
                      <m:d>
                        <m:dPr>
                          <m:begChr m:val="["/>
                          <m:endChr m:val="]"/>
                          <m:ctrlPr>
                            <a:rPr lang="en-US" i="1" smtClean="0">
                              <a:latin typeface="Cambria Math"/>
                            </a:rPr>
                          </m:ctrlPr>
                        </m:dPr>
                        <m:e>
                          <m:r>
                            <a:rPr lang="de-DE" b="0" i="1" smtClean="0">
                              <a:latin typeface="Cambria Math"/>
                            </a:rPr>
                            <m:t>𝑇</m:t>
                          </m:r>
                          <m:r>
                            <a:rPr lang="de-DE" b="0" i="1" smtClean="0">
                              <a:latin typeface="Cambria Math"/>
                            </a:rPr>
                            <m:t>/</m:t>
                          </m:r>
                          <m:r>
                            <a:rPr lang="de-DE" b="0" i="1" smtClean="0">
                              <a:latin typeface="Cambria Math"/>
                            </a:rPr>
                            <m:t>𝑚</m:t>
                          </m:r>
                        </m:e>
                      </m:d>
                      <m:r>
                        <a:rPr lang="de-DE" b="0" i="1" smtClean="0">
                          <a:latin typeface="Cambria Math"/>
                        </a:rPr>
                        <m:t>=</m:t>
                      </m:r>
                      <m:f>
                        <m:fPr>
                          <m:ctrlPr>
                            <a:rPr lang="de-DE" b="0" i="1" smtClean="0">
                              <a:latin typeface="Cambria Math"/>
                            </a:rPr>
                          </m:ctrlPr>
                        </m:fPr>
                        <m:num>
                          <m:r>
                            <a:rPr lang="de-DE" b="0" i="1" smtClean="0">
                              <a:latin typeface="Cambria Math"/>
                            </a:rPr>
                            <m:t>2.52</m:t>
                          </m:r>
                          <m:r>
                            <a:rPr lang="de-DE" b="0" i="1" smtClean="0">
                              <a:latin typeface="Cambria Math"/>
                              <a:ea typeface="Cambria Math"/>
                            </a:rPr>
                            <m:t>∙</m:t>
                          </m:r>
                          <m:r>
                            <a:rPr lang="de-DE" b="0" i="1" smtClean="0">
                              <a:latin typeface="Cambria Math"/>
                              <a:ea typeface="Cambria Math"/>
                            </a:rPr>
                            <m:t>𝐼</m:t>
                          </m:r>
                          <m:d>
                            <m:dPr>
                              <m:begChr m:val="["/>
                              <m:endChr m:val="]"/>
                              <m:ctrlPr>
                                <a:rPr lang="de-DE" b="0" i="1" smtClean="0">
                                  <a:latin typeface="Cambria Math"/>
                                  <a:ea typeface="Cambria Math"/>
                                </a:rPr>
                              </m:ctrlPr>
                            </m:dPr>
                            <m:e>
                              <m:r>
                                <a:rPr lang="de-DE" b="0" i="1" smtClean="0">
                                  <a:latin typeface="Cambria Math"/>
                                  <a:ea typeface="Cambria Math"/>
                                </a:rPr>
                                <m:t>𝐴</m:t>
                              </m:r>
                            </m:e>
                          </m:d>
                        </m:num>
                        <m:den>
                          <m:sSup>
                            <m:sSupPr>
                              <m:ctrlPr>
                                <a:rPr lang="de-DE" b="0" i="1" smtClean="0">
                                  <a:latin typeface="Cambria Math"/>
                                </a:rPr>
                              </m:ctrlPr>
                            </m:sSupPr>
                            <m:e>
                              <m:r>
                                <a:rPr lang="de-DE" b="0" i="1" smtClean="0">
                                  <a:latin typeface="Cambria Math"/>
                                </a:rPr>
                                <m:t>𝑅</m:t>
                              </m:r>
                              <m:d>
                                <m:dPr>
                                  <m:begChr m:val="["/>
                                  <m:endChr m:val="]"/>
                                  <m:ctrlPr>
                                    <a:rPr lang="de-DE" b="0" i="1" smtClean="0">
                                      <a:latin typeface="Cambria Math"/>
                                    </a:rPr>
                                  </m:ctrlPr>
                                </m:dPr>
                                <m:e>
                                  <m:r>
                                    <a:rPr lang="de-DE" b="0" i="1" smtClean="0">
                                      <a:latin typeface="Cambria Math"/>
                                    </a:rPr>
                                    <m:t>𝑚𝑚</m:t>
                                  </m:r>
                                </m:e>
                              </m:d>
                            </m:e>
                            <m:sup>
                              <m:r>
                                <a:rPr lang="de-DE" b="0" i="1" smtClean="0">
                                  <a:latin typeface="Cambria Math"/>
                                </a:rPr>
                                <m:t>2</m:t>
                              </m:r>
                            </m:sup>
                          </m:sSup>
                        </m:den>
                      </m:f>
                    </m:oMath>
                  </m:oMathPara>
                </a14:m>
                <a:endParaRPr lang="en-US" dirty="0"/>
              </a:p>
            </p:txBody>
          </p:sp>
        </mc:Choice>
        <mc:Fallback xmlns="">
          <p:sp>
            <p:nvSpPr>
              <p:cNvPr id="8" name="Textfeld 7"/>
              <p:cNvSpPr txBox="1">
                <a:spLocks noRot="1" noChangeAspect="1" noMove="1" noResize="1" noEditPoints="1" noAdjustHandles="1" noChangeArrowheads="1" noChangeShapeType="1" noTextEdit="1"/>
              </p:cNvSpPr>
              <p:nvPr/>
            </p:nvSpPr>
            <p:spPr>
              <a:xfrm>
                <a:off x="4680000" y="5580000"/>
                <a:ext cx="2311980" cy="670183"/>
              </a:xfrm>
              <a:prstGeom prst="rect">
                <a:avLst/>
              </a:prstGeom>
              <a:blipFill rotWithShape="1">
                <a:blip r:embed="rId4"/>
                <a:stretch>
                  <a:fillRect/>
                </a:stretch>
              </a:blipFill>
            </p:spPr>
            <p:txBody>
              <a:bodyPr/>
              <a:lstStyle/>
              <a:p>
                <a:r>
                  <a:rPr lang="en-US">
                    <a:noFill/>
                  </a:rPr>
                  <a:t> </a:t>
                </a:r>
              </a:p>
            </p:txBody>
          </p:sp>
        </mc:Fallback>
      </mc:AlternateContent>
      <p:sp>
        <p:nvSpPr>
          <p:cNvPr id="9" name="Rechteck 8"/>
          <p:cNvSpPr/>
          <p:nvPr/>
        </p:nvSpPr>
        <p:spPr>
          <a:xfrm>
            <a:off x="4680000" y="4782300"/>
            <a:ext cx="2311980" cy="1467883"/>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0762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Quadrupole current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00" y="828000"/>
            <a:ext cx="8703810" cy="544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6676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Focusing using arrays of quadrupoles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2520000"/>
            <a:ext cx="289560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540000" y="900000"/>
            <a:ext cx="8064448" cy="584775"/>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solidFill>
                  <a:srgbClr val="0000CC"/>
                </a:solidFill>
              </a:rPr>
              <a:t> </a:t>
            </a:r>
            <a:r>
              <a:rPr lang="en-US" sz="1600" dirty="0" smtClean="0"/>
              <a:t>Quadrupoles focus in one plane while defocusing in the other. So, how can this be used to provide net focusing in an accelerator?</a:t>
            </a:r>
            <a:endParaRPr lang="en-US" sz="1600" dirty="0"/>
          </a:p>
        </p:txBody>
      </p:sp>
      <mc:AlternateContent xmlns:mc="http://schemas.openxmlformats.org/markup-compatibility/2006" xmlns:a14="http://schemas.microsoft.com/office/drawing/2010/main">
        <mc:Choice Requires="a14">
          <p:sp>
            <p:nvSpPr>
              <p:cNvPr id="4" name="Textfeld 3"/>
              <p:cNvSpPr txBox="1"/>
              <p:nvPr/>
            </p:nvSpPr>
            <p:spPr>
              <a:xfrm>
                <a:off x="540000" y="1980000"/>
                <a:ext cx="8213595" cy="338554"/>
              </a:xfrm>
              <a:prstGeom prst="rect">
                <a:avLst/>
              </a:prstGeom>
              <a:noFill/>
            </p:spPr>
            <p:txBody>
              <a:bodyPr wrap="none" rtlCol="0">
                <a:spAutoFit/>
              </a:bodyPr>
              <a:lstStyle/>
              <a:p>
                <a:r>
                  <a:rPr lang="en-US" sz="1600" dirty="0" smtClean="0"/>
                  <a:t>Consider the optical analogy of two lenses, with focal lengths </a:t>
                </a:r>
                <a14:m>
                  <m:oMath xmlns:m="http://schemas.openxmlformats.org/officeDocument/2006/math">
                    <m:sSub>
                      <m:sSubPr>
                        <m:ctrlPr>
                          <a:rPr lang="en-US" sz="1600" i="1" smtClean="0">
                            <a:latin typeface="Cambria Math"/>
                          </a:rPr>
                        </m:ctrlPr>
                      </m:sSubPr>
                      <m:e>
                        <m:r>
                          <a:rPr lang="de-DE" sz="1600" b="0" i="1" smtClean="0">
                            <a:latin typeface="Cambria Math"/>
                          </a:rPr>
                          <m:t>𝑓</m:t>
                        </m:r>
                      </m:e>
                      <m:sub>
                        <m:r>
                          <a:rPr lang="de-DE" sz="1600" b="0" i="1" smtClean="0">
                            <a:latin typeface="Cambria Math"/>
                          </a:rPr>
                          <m:t>1</m:t>
                        </m:r>
                      </m:sub>
                    </m:sSub>
                  </m:oMath>
                </a14:m>
                <a:r>
                  <a:rPr lang="en-US" sz="1600" dirty="0" smtClean="0"/>
                  <a:t> and </a:t>
                </a:r>
                <a14:m>
                  <m:oMath xmlns:m="http://schemas.openxmlformats.org/officeDocument/2006/math">
                    <m:sSub>
                      <m:sSubPr>
                        <m:ctrlPr>
                          <a:rPr lang="en-US" sz="1600" i="1" smtClean="0">
                            <a:latin typeface="Cambria Math"/>
                          </a:rPr>
                        </m:ctrlPr>
                      </m:sSubPr>
                      <m:e>
                        <m:r>
                          <a:rPr lang="de-DE" sz="1600" b="0" i="1" smtClean="0">
                            <a:latin typeface="Cambria Math"/>
                          </a:rPr>
                          <m:t>𝑓</m:t>
                        </m:r>
                      </m:e>
                      <m:sub>
                        <m:r>
                          <a:rPr lang="de-DE" sz="1600" b="0" i="1" smtClean="0">
                            <a:latin typeface="Cambria Math"/>
                          </a:rPr>
                          <m:t>2</m:t>
                        </m:r>
                      </m:sub>
                    </m:sSub>
                  </m:oMath>
                </a14:m>
                <a:r>
                  <a:rPr lang="en-US" sz="1600" dirty="0" smtClean="0"/>
                  <a:t>, separated by a distance d:</a:t>
                </a:r>
                <a:endParaRPr lang="en-US" sz="1600" dirty="0"/>
              </a:p>
            </p:txBody>
          </p:sp>
        </mc:Choice>
        <mc:Fallback xmlns="">
          <p:sp>
            <p:nvSpPr>
              <p:cNvPr id="4" name="Textfeld 3"/>
              <p:cNvSpPr txBox="1">
                <a:spLocks noRot="1" noChangeAspect="1" noMove="1" noResize="1" noEditPoints="1" noAdjustHandles="1" noChangeArrowheads="1" noChangeShapeType="1" noTextEdit="1"/>
              </p:cNvSpPr>
              <p:nvPr/>
            </p:nvSpPr>
            <p:spPr>
              <a:xfrm>
                <a:off x="540000" y="1980000"/>
                <a:ext cx="8213595" cy="338554"/>
              </a:xfrm>
              <a:prstGeom prst="rect">
                <a:avLst/>
              </a:prstGeom>
              <a:blipFill rotWithShape="1">
                <a:blip r:embed="rId3"/>
                <a:stretch>
                  <a:fillRect l="-445" t="-5455" r="-74"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1115616" y="4860000"/>
                <a:ext cx="4349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de-DE" b="0" i="1" smtClean="0">
                              <a:latin typeface="Cambria Math"/>
                            </a:rPr>
                            <m:t>𝑓</m:t>
                          </m:r>
                        </m:e>
                        <m:sub>
                          <m:r>
                            <a:rPr lang="de-DE" b="0" i="1" smtClean="0">
                              <a:latin typeface="Cambria Math"/>
                            </a:rPr>
                            <m:t>1</m:t>
                          </m:r>
                        </m:sub>
                      </m:sSub>
                    </m:oMath>
                  </m:oMathPara>
                </a14:m>
                <a:endParaRPr lang="en-US" dirty="0"/>
              </a:p>
            </p:txBody>
          </p:sp>
        </mc:Choice>
        <mc:Fallback xmlns="">
          <p:sp>
            <p:nvSpPr>
              <p:cNvPr id="5" name="Textfeld 4"/>
              <p:cNvSpPr txBox="1">
                <a:spLocks noRot="1" noChangeAspect="1" noMove="1" noResize="1" noEditPoints="1" noAdjustHandles="1" noChangeArrowheads="1" noChangeShapeType="1" noTextEdit="1"/>
              </p:cNvSpPr>
              <p:nvPr/>
            </p:nvSpPr>
            <p:spPr>
              <a:xfrm>
                <a:off x="1115616" y="4860000"/>
                <a:ext cx="434991" cy="369332"/>
              </a:xfrm>
              <a:prstGeom prst="rect">
                <a:avLst/>
              </a:prstGeom>
              <a:blipFill rotWithShape="1">
                <a:blip r:embed="rId4"/>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2771800" y="4860000"/>
                <a:ext cx="4403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de-DE" b="0" i="1" smtClean="0">
                              <a:latin typeface="Cambria Math"/>
                            </a:rPr>
                            <m:t>𝑓</m:t>
                          </m:r>
                        </m:e>
                        <m:sub>
                          <m:r>
                            <a:rPr lang="de-DE" b="0" i="1" smtClean="0">
                              <a:latin typeface="Cambria Math"/>
                            </a:rPr>
                            <m:t>2</m:t>
                          </m:r>
                        </m:sub>
                      </m:sSub>
                    </m:oMath>
                  </m:oMathPara>
                </a14:m>
                <a:endParaRPr lang="en-US" dirty="0"/>
              </a:p>
            </p:txBody>
          </p:sp>
        </mc:Choice>
        <mc:Fallback xmlns="">
          <p:sp>
            <p:nvSpPr>
              <p:cNvPr id="6" name="Textfeld 5"/>
              <p:cNvSpPr txBox="1">
                <a:spLocks noRot="1" noChangeAspect="1" noMove="1" noResize="1" noEditPoints="1" noAdjustHandles="1" noChangeArrowheads="1" noChangeShapeType="1" noTextEdit="1"/>
              </p:cNvSpPr>
              <p:nvPr/>
            </p:nvSpPr>
            <p:spPr>
              <a:xfrm>
                <a:off x="2771800" y="4860000"/>
                <a:ext cx="440312" cy="369332"/>
              </a:xfrm>
              <a:prstGeom prst="rect">
                <a:avLst/>
              </a:prstGeom>
              <a:blipFill rotWithShape="1">
                <a:blip r:embed="rId5"/>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4320000" y="2700000"/>
                <a:ext cx="1782476" cy="338554"/>
              </a:xfrm>
              <a:prstGeom prst="rect">
                <a:avLst/>
              </a:prstGeom>
              <a:noFill/>
            </p:spPr>
            <p:txBody>
              <a:bodyPr wrap="none" rtlCol="0">
                <a:spAutoFit/>
              </a:bodyPr>
              <a:lstStyle/>
              <a:p>
                <a:r>
                  <a:rPr lang="en-US" sz="1600" dirty="0" smtClean="0">
                    <a:solidFill>
                      <a:srgbClr val="0000CC"/>
                    </a:solidFill>
                  </a:rPr>
                  <a:t>The combined </a:t>
                </a:r>
                <a14:m>
                  <m:oMath xmlns:m="http://schemas.openxmlformats.org/officeDocument/2006/math">
                    <m:r>
                      <a:rPr lang="de-DE" sz="1600" b="0" i="1" smtClean="0">
                        <a:solidFill>
                          <a:srgbClr val="0000CC"/>
                        </a:solidFill>
                        <a:latin typeface="Cambria Math"/>
                      </a:rPr>
                      <m:t>𝑓</m:t>
                    </m:r>
                  </m:oMath>
                </a14:m>
                <a:r>
                  <a:rPr lang="en-US" sz="1600" dirty="0" smtClean="0">
                    <a:solidFill>
                      <a:srgbClr val="0000CC"/>
                    </a:solidFill>
                  </a:rPr>
                  <a:t> is:</a:t>
                </a:r>
                <a:endParaRPr lang="en-US" sz="1600" dirty="0">
                  <a:solidFill>
                    <a:srgbClr val="0000CC"/>
                  </a:solidFill>
                </a:endParaRPr>
              </a:p>
            </p:txBody>
          </p:sp>
        </mc:Choice>
        <mc:Fallback xmlns="">
          <p:sp>
            <p:nvSpPr>
              <p:cNvPr id="7" name="Textfeld 6"/>
              <p:cNvSpPr txBox="1">
                <a:spLocks noRot="1" noChangeAspect="1" noMove="1" noResize="1" noEditPoints="1" noAdjustHandles="1" noChangeArrowheads="1" noChangeShapeType="1" noTextEdit="1"/>
              </p:cNvSpPr>
              <p:nvPr/>
            </p:nvSpPr>
            <p:spPr>
              <a:xfrm>
                <a:off x="4320000" y="2700000"/>
                <a:ext cx="1782476" cy="338554"/>
              </a:xfrm>
              <a:prstGeom prst="rect">
                <a:avLst/>
              </a:prstGeom>
              <a:blipFill rotWithShape="1">
                <a:blip r:embed="rId6"/>
                <a:stretch>
                  <a:fillRect l="-2055" t="-5455" r="-342"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4500000" y="3060000"/>
                <a:ext cx="2951577" cy="6668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de-DE" b="0" i="1" smtClean="0">
                              <a:latin typeface="Cambria Math"/>
                            </a:rPr>
                            <m:t>1</m:t>
                          </m:r>
                        </m:num>
                        <m:den>
                          <m:sSub>
                            <m:sSubPr>
                              <m:ctrlPr>
                                <a:rPr lang="en-US" i="1" smtClean="0">
                                  <a:latin typeface="Cambria Math"/>
                                </a:rPr>
                              </m:ctrlPr>
                            </m:sSubPr>
                            <m:e>
                              <m:r>
                                <a:rPr lang="de-DE" b="0" i="1" smtClean="0">
                                  <a:latin typeface="Cambria Math"/>
                                </a:rPr>
                                <m:t>𝑓</m:t>
                              </m:r>
                            </m:e>
                            <m:sub>
                              <m:r>
                                <a:rPr lang="de-DE" b="0" i="1" smtClean="0">
                                  <a:latin typeface="Cambria Math"/>
                                </a:rPr>
                                <m:t>𝑐𝑜𝑚𝑏𝑖𝑛𝑒𝑑</m:t>
                              </m:r>
                            </m:sub>
                          </m:sSub>
                        </m:den>
                      </m:f>
                      <m:r>
                        <a:rPr lang="de-DE" b="0" i="1" smtClean="0">
                          <a:latin typeface="Cambria Math"/>
                        </a:rPr>
                        <m:t>=</m:t>
                      </m:r>
                      <m:f>
                        <m:fPr>
                          <m:ctrlPr>
                            <a:rPr lang="de-DE" b="0" i="1" smtClean="0">
                              <a:latin typeface="Cambria Math"/>
                            </a:rPr>
                          </m:ctrlPr>
                        </m:fPr>
                        <m:num>
                          <m:r>
                            <a:rPr lang="de-DE" b="0" i="1" smtClean="0">
                              <a:latin typeface="Cambria Math"/>
                            </a:rPr>
                            <m:t>1</m:t>
                          </m:r>
                        </m:num>
                        <m:den>
                          <m:sSub>
                            <m:sSubPr>
                              <m:ctrlPr>
                                <a:rPr lang="de-DE" b="0" i="1" smtClean="0">
                                  <a:latin typeface="Cambria Math"/>
                                </a:rPr>
                              </m:ctrlPr>
                            </m:sSubPr>
                            <m:e>
                              <m:r>
                                <a:rPr lang="de-DE" b="0" i="1" smtClean="0">
                                  <a:latin typeface="Cambria Math"/>
                                </a:rPr>
                                <m:t>𝑓</m:t>
                              </m:r>
                            </m:e>
                            <m:sub>
                              <m:r>
                                <a:rPr lang="de-DE" b="0" i="1" smtClean="0">
                                  <a:latin typeface="Cambria Math"/>
                                </a:rPr>
                                <m:t>1</m:t>
                              </m:r>
                            </m:sub>
                          </m:sSub>
                        </m:den>
                      </m:f>
                      <m:r>
                        <a:rPr lang="de-DE" b="0" i="1" smtClean="0">
                          <a:latin typeface="Cambria Math"/>
                        </a:rPr>
                        <m:t>+</m:t>
                      </m:r>
                      <m:f>
                        <m:fPr>
                          <m:ctrlPr>
                            <a:rPr lang="de-DE" b="0" i="1" smtClean="0">
                              <a:latin typeface="Cambria Math"/>
                            </a:rPr>
                          </m:ctrlPr>
                        </m:fPr>
                        <m:num>
                          <m:r>
                            <a:rPr lang="de-DE" b="0" i="1" smtClean="0">
                              <a:latin typeface="Cambria Math"/>
                            </a:rPr>
                            <m:t>1</m:t>
                          </m:r>
                        </m:num>
                        <m:den>
                          <m:sSub>
                            <m:sSubPr>
                              <m:ctrlPr>
                                <a:rPr lang="de-DE" b="0" i="1" smtClean="0">
                                  <a:latin typeface="Cambria Math"/>
                                </a:rPr>
                              </m:ctrlPr>
                            </m:sSubPr>
                            <m:e>
                              <m:r>
                                <a:rPr lang="de-DE" b="0" i="1" smtClean="0">
                                  <a:latin typeface="Cambria Math"/>
                                </a:rPr>
                                <m:t>𝑓</m:t>
                              </m:r>
                            </m:e>
                            <m:sub>
                              <m:r>
                                <a:rPr lang="de-DE" b="0" i="1" smtClean="0">
                                  <a:latin typeface="Cambria Math"/>
                                </a:rPr>
                                <m:t>2</m:t>
                              </m:r>
                            </m:sub>
                          </m:sSub>
                        </m:den>
                      </m:f>
                      <m:r>
                        <a:rPr lang="de-DE" b="0" i="1" smtClean="0">
                          <a:latin typeface="Cambria Math"/>
                        </a:rPr>
                        <m:t>−</m:t>
                      </m:r>
                      <m:f>
                        <m:fPr>
                          <m:ctrlPr>
                            <a:rPr lang="de-DE" b="0" i="1" smtClean="0">
                              <a:latin typeface="Cambria Math"/>
                            </a:rPr>
                          </m:ctrlPr>
                        </m:fPr>
                        <m:num>
                          <m:r>
                            <a:rPr lang="de-DE" b="0" i="1" smtClean="0">
                              <a:latin typeface="Cambria Math"/>
                            </a:rPr>
                            <m:t>𝑑</m:t>
                          </m:r>
                        </m:num>
                        <m:den>
                          <m:sSub>
                            <m:sSubPr>
                              <m:ctrlPr>
                                <a:rPr lang="de-DE" b="0" i="1" smtClean="0">
                                  <a:latin typeface="Cambria Math"/>
                                </a:rPr>
                              </m:ctrlPr>
                            </m:sSubPr>
                            <m:e>
                              <m:r>
                                <a:rPr lang="de-DE" b="0" i="1" smtClean="0">
                                  <a:latin typeface="Cambria Math"/>
                                </a:rPr>
                                <m:t>𝑓</m:t>
                              </m:r>
                            </m:e>
                            <m:sub>
                              <m:r>
                                <a:rPr lang="de-DE" b="0" i="1" smtClean="0">
                                  <a:latin typeface="Cambria Math"/>
                                </a:rPr>
                                <m:t>1</m:t>
                              </m:r>
                            </m:sub>
                          </m:sSub>
                          <m:r>
                            <a:rPr lang="de-DE" b="0" i="1" smtClean="0">
                              <a:latin typeface="Cambria Math"/>
                              <a:ea typeface="Cambria Math"/>
                            </a:rPr>
                            <m:t>∙</m:t>
                          </m:r>
                          <m:sSub>
                            <m:sSubPr>
                              <m:ctrlPr>
                                <a:rPr lang="de-DE" b="0" i="1" smtClean="0">
                                  <a:latin typeface="Cambria Math"/>
                                  <a:ea typeface="Cambria Math"/>
                                </a:rPr>
                              </m:ctrlPr>
                            </m:sSubPr>
                            <m:e>
                              <m:r>
                                <a:rPr lang="de-DE" b="0" i="1" smtClean="0">
                                  <a:latin typeface="Cambria Math"/>
                                  <a:ea typeface="Cambria Math"/>
                                </a:rPr>
                                <m:t>𝑓</m:t>
                              </m:r>
                            </m:e>
                            <m:sub>
                              <m:r>
                                <a:rPr lang="de-DE" b="0" i="1" smtClean="0">
                                  <a:latin typeface="Cambria Math"/>
                                  <a:ea typeface="Cambria Math"/>
                                </a:rPr>
                                <m:t>2</m:t>
                              </m:r>
                            </m:sub>
                          </m:sSub>
                        </m:den>
                      </m:f>
                    </m:oMath>
                  </m:oMathPara>
                </a14:m>
                <a:endParaRPr lang="en-US" dirty="0"/>
              </a:p>
            </p:txBody>
          </p:sp>
        </mc:Choice>
        <mc:Fallback xmlns="">
          <p:sp>
            <p:nvSpPr>
              <p:cNvPr id="8" name="Textfeld 7"/>
              <p:cNvSpPr txBox="1">
                <a:spLocks noRot="1" noChangeAspect="1" noMove="1" noResize="1" noEditPoints="1" noAdjustHandles="1" noChangeArrowheads="1" noChangeShapeType="1" noTextEdit="1"/>
              </p:cNvSpPr>
              <p:nvPr/>
            </p:nvSpPr>
            <p:spPr>
              <a:xfrm>
                <a:off x="4500000" y="3060000"/>
                <a:ext cx="2951577" cy="666849"/>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feld 8"/>
              <p:cNvSpPr txBox="1"/>
              <p:nvPr/>
            </p:nvSpPr>
            <p:spPr>
              <a:xfrm>
                <a:off x="4320000" y="4140000"/>
                <a:ext cx="1769715" cy="338554"/>
              </a:xfrm>
              <a:prstGeom prst="rect">
                <a:avLst/>
              </a:prstGeom>
              <a:noFill/>
            </p:spPr>
            <p:txBody>
              <a:bodyPr wrap="none" rtlCol="0">
                <a:spAutoFit/>
              </a:bodyPr>
              <a:lstStyle/>
              <a:p>
                <a:r>
                  <a:rPr lang="en-US" sz="1600" dirty="0" smtClean="0">
                    <a:solidFill>
                      <a:srgbClr val="0000CC"/>
                    </a:solidFill>
                  </a:rPr>
                  <a:t>What if </a:t>
                </a:r>
                <a14:m>
                  <m:oMath xmlns:m="http://schemas.openxmlformats.org/officeDocument/2006/math">
                    <m:sSub>
                      <m:sSubPr>
                        <m:ctrlPr>
                          <a:rPr lang="en-US" sz="1600" i="1" smtClean="0">
                            <a:solidFill>
                              <a:srgbClr val="FF0000"/>
                            </a:solidFill>
                            <a:latin typeface="Cambria Math"/>
                          </a:rPr>
                        </m:ctrlPr>
                      </m:sSubPr>
                      <m:e>
                        <m:r>
                          <a:rPr lang="de-DE" sz="1600" b="0" i="1" smtClean="0">
                            <a:solidFill>
                              <a:srgbClr val="FF0000"/>
                            </a:solidFill>
                            <a:latin typeface="Cambria Math"/>
                          </a:rPr>
                          <m:t>𝑓</m:t>
                        </m:r>
                      </m:e>
                      <m:sub>
                        <m:r>
                          <a:rPr lang="de-DE" sz="1600" b="0" i="1" smtClean="0">
                            <a:solidFill>
                              <a:srgbClr val="FF0000"/>
                            </a:solidFill>
                            <a:latin typeface="Cambria Math"/>
                          </a:rPr>
                          <m:t>1</m:t>
                        </m:r>
                      </m:sub>
                    </m:sSub>
                    <m:r>
                      <a:rPr lang="de-DE" sz="1600" b="0" i="1" smtClean="0">
                        <a:solidFill>
                          <a:srgbClr val="FF0000"/>
                        </a:solidFill>
                        <a:latin typeface="Cambria Math"/>
                      </a:rPr>
                      <m:t>=−</m:t>
                    </m:r>
                    <m:sSub>
                      <m:sSubPr>
                        <m:ctrlPr>
                          <a:rPr lang="de-DE" sz="1600" b="0" i="1" smtClean="0">
                            <a:solidFill>
                              <a:srgbClr val="FF0000"/>
                            </a:solidFill>
                            <a:latin typeface="Cambria Math"/>
                          </a:rPr>
                        </m:ctrlPr>
                      </m:sSubPr>
                      <m:e>
                        <m:r>
                          <a:rPr lang="de-DE" sz="1600" b="0" i="1" smtClean="0">
                            <a:solidFill>
                              <a:srgbClr val="FF0000"/>
                            </a:solidFill>
                            <a:latin typeface="Cambria Math"/>
                          </a:rPr>
                          <m:t>𝑓</m:t>
                        </m:r>
                      </m:e>
                      <m:sub>
                        <m:r>
                          <a:rPr lang="de-DE" sz="1600" b="0" i="1" smtClean="0">
                            <a:solidFill>
                              <a:srgbClr val="FF0000"/>
                            </a:solidFill>
                            <a:latin typeface="Cambria Math"/>
                          </a:rPr>
                          <m:t>2</m:t>
                        </m:r>
                      </m:sub>
                    </m:sSub>
                  </m:oMath>
                </a14:m>
                <a:r>
                  <a:rPr lang="en-US" sz="1600" dirty="0" smtClean="0">
                    <a:solidFill>
                      <a:srgbClr val="FF0000"/>
                    </a:solidFill>
                  </a:rPr>
                  <a:t> </a:t>
                </a:r>
                <a:r>
                  <a:rPr lang="en-US" sz="1600" dirty="0" smtClean="0">
                    <a:solidFill>
                      <a:srgbClr val="0000CC"/>
                    </a:solidFill>
                  </a:rPr>
                  <a:t>?</a:t>
                </a:r>
                <a:endParaRPr lang="en-US" sz="1600" dirty="0">
                  <a:solidFill>
                    <a:srgbClr val="0000CC"/>
                  </a:solidFill>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4320000" y="4140000"/>
                <a:ext cx="1769715" cy="338554"/>
              </a:xfrm>
              <a:prstGeom prst="rect">
                <a:avLst/>
              </a:prstGeom>
              <a:blipFill rotWithShape="1">
                <a:blip r:embed="rId8"/>
                <a:stretch>
                  <a:fillRect l="-2069" t="-5357" r="-1034"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feld 9"/>
              <p:cNvSpPr txBox="1"/>
              <p:nvPr/>
            </p:nvSpPr>
            <p:spPr>
              <a:xfrm>
                <a:off x="4320000" y="4680000"/>
                <a:ext cx="3811749" cy="485902"/>
              </a:xfrm>
              <a:prstGeom prst="rect">
                <a:avLst/>
              </a:prstGeom>
              <a:noFill/>
            </p:spPr>
            <p:txBody>
              <a:bodyPr wrap="none" rtlCol="0">
                <a:spAutoFit/>
              </a:bodyPr>
              <a:lstStyle/>
              <a:p>
                <a:r>
                  <a:rPr lang="en-US" sz="1600" dirty="0" smtClean="0">
                    <a:solidFill>
                      <a:srgbClr val="0000CC"/>
                    </a:solidFill>
                  </a:rPr>
                  <a:t>The net effect is focusing, </a:t>
                </a:r>
                <a14:m>
                  <m:oMath xmlns:m="http://schemas.openxmlformats.org/officeDocument/2006/math">
                    <m:f>
                      <m:fPr>
                        <m:ctrlPr>
                          <a:rPr lang="en-US" sz="1600" i="1" smtClean="0">
                            <a:solidFill>
                              <a:srgbClr val="0000CC"/>
                            </a:solidFill>
                            <a:latin typeface="Cambria Math"/>
                          </a:rPr>
                        </m:ctrlPr>
                      </m:fPr>
                      <m:num>
                        <m:r>
                          <a:rPr lang="de-DE" sz="1600" b="0" i="1" smtClean="0">
                            <a:solidFill>
                              <a:srgbClr val="0000CC"/>
                            </a:solidFill>
                            <a:latin typeface="Cambria Math"/>
                          </a:rPr>
                          <m:t>1</m:t>
                        </m:r>
                      </m:num>
                      <m:den>
                        <m:sSub>
                          <m:sSubPr>
                            <m:ctrlPr>
                              <a:rPr lang="en-US" sz="1600" i="1" smtClean="0">
                                <a:solidFill>
                                  <a:srgbClr val="0000CC"/>
                                </a:solidFill>
                                <a:latin typeface="Cambria Math"/>
                              </a:rPr>
                            </m:ctrlPr>
                          </m:sSubPr>
                          <m:e>
                            <m:r>
                              <a:rPr lang="de-DE" sz="1600" b="0" i="1" smtClean="0">
                                <a:solidFill>
                                  <a:srgbClr val="0000CC"/>
                                </a:solidFill>
                                <a:latin typeface="Cambria Math"/>
                              </a:rPr>
                              <m:t>𝑓</m:t>
                            </m:r>
                          </m:e>
                          <m:sub>
                            <m:r>
                              <a:rPr lang="de-DE" sz="1600" b="0" i="1" smtClean="0">
                                <a:solidFill>
                                  <a:srgbClr val="0000CC"/>
                                </a:solidFill>
                                <a:latin typeface="Cambria Math"/>
                              </a:rPr>
                              <m:t>𝑐𝑜𝑚𝑏𝑖𝑛𝑒𝑑</m:t>
                            </m:r>
                          </m:sub>
                        </m:sSub>
                      </m:den>
                    </m:f>
                    <m:r>
                      <a:rPr lang="de-DE" sz="1600" b="0" i="1" smtClean="0">
                        <a:solidFill>
                          <a:srgbClr val="0000CC"/>
                        </a:solidFill>
                        <a:latin typeface="Cambria Math"/>
                      </a:rPr>
                      <m:t>=</m:t>
                    </m:r>
                    <m:f>
                      <m:fPr>
                        <m:ctrlPr>
                          <a:rPr lang="de-DE" sz="1600" b="0" i="1" smtClean="0">
                            <a:solidFill>
                              <a:srgbClr val="0000CC"/>
                            </a:solidFill>
                            <a:latin typeface="Cambria Math"/>
                          </a:rPr>
                        </m:ctrlPr>
                      </m:fPr>
                      <m:num>
                        <m:r>
                          <a:rPr lang="de-DE" sz="1600" b="0" i="1" smtClean="0">
                            <a:solidFill>
                              <a:srgbClr val="0000CC"/>
                            </a:solidFill>
                            <a:latin typeface="Cambria Math"/>
                          </a:rPr>
                          <m:t>𝑑</m:t>
                        </m:r>
                      </m:num>
                      <m:den>
                        <m:sSub>
                          <m:sSubPr>
                            <m:ctrlPr>
                              <a:rPr lang="de-DE" sz="1600" b="0" i="1" smtClean="0">
                                <a:solidFill>
                                  <a:srgbClr val="0000CC"/>
                                </a:solidFill>
                                <a:latin typeface="Cambria Math"/>
                              </a:rPr>
                            </m:ctrlPr>
                          </m:sSubPr>
                          <m:e>
                            <m:r>
                              <a:rPr lang="de-DE" sz="1600" b="0" i="1" smtClean="0">
                                <a:solidFill>
                                  <a:srgbClr val="0000CC"/>
                                </a:solidFill>
                                <a:latin typeface="Cambria Math"/>
                              </a:rPr>
                              <m:t>𝑓</m:t>
                            </m:r>
                          </m:e>
                          <m:sub>
                            <m:r>
                              <a:rPr lang="de-DE" sz="1600" b="0" i="1" smtClean="0">
                                <a:solidFill>
                                  <a:srgbClr val="0000CC"/>
                                </a:solidFill>
                                <a:latin typeface="Cambria Math"/>
                              </a:rPr>
                              <m:t>1</m:t>
                            </m:r>
                          </m:sub>
                        </m:sSub>
                        <m:r>
                          <a:rPr lang="de-DE" sz="1600" b="0" i="1" smtClean="0">
                            <a:solidFill>
                              <a:srgbClr val="0000CC"/>
                            </a:solidFill>
                            <a:latin typeface="Cambria Math"/>
                            <a:ea typeface="Cambria Math"/>
                          </a:rPr>
                          <m:t>∙</m:t>
                        </m:r>
                        <m:sSub>
                          <m:sSubPr>
                            <m:ctrlPr>
                              <a:rPr lang="de-DE" sz="1600" b="0" i="1" smtClean="0">
                                <a:solidFill>
                                  <a:srgbClr val="0000CC"/>
                                </a:solidFill>
                                <a:latin typeface="Cambria Math"/>
                                <a:ea typeface="Cambria Math"/>
                              </a:rPr>
                            </m:ctrlPr>
                          </m:sSubPr>
                          <m:e>
                            <m:r>
                              <a:rPr lang="de-DE" sz="1600" b="0" i="1" smtClean="0">
                                <a:solidFill>
                                  <a:srgbClr val="0000CC"/>
                                </a:solidFill>
                                <a:latin typeface="Cambria Math"/>
                                <a:ea typeface="Cambria Math"/>
                              </a:rPr>
                              <m:t>𝑓</m:t>
                            </m:r>
                          </m:e>
                          <m:sub>
                            <m:r>
                              <a:rPr lang="de-DE" sz="1600" b="0" i="1" smtClean="0">
                                <a:solidFill>
                                  <a:srgbClr val="0000CC"/>
                                </a:solidFill>
                                <a:latin typeface="Cambria Math"/>
                                <a:ea typeface="Cambria Math"/>
                              </a:rPr>
                              <m:t>2</m:t>
                            </m:r>
                          </m:sub>
                        </m:sSub>
                      </m:den>
                    </m:f>
                  </m:oMath>
                </a14:m>
                <a:r>
                  <a:rPr lang="en-US" sz="1600" dirty="0" smtClean="0">
                    <a:solidFill>
                      <a:srgbClr val="0000CC"/>
                    </a:solidFill>
                  </a:rPr>
                  <a:t> </a:t>
                </a:r>
                <a:endParaRPr lang="en-US" sz="1600" dirty="0">
                  <a:solidFill>
                    <a:srgbClr val="0000CC"/>
                  </a:solidFill>
                </a:endParaRPr>
              </a:p>
            </p:txBody>
          </p:sp>
        </mc:Choice>
        <mc:Fallback xmlns="">
          <p:sp>
            <p:nvSpPr>
              <p:cNvPr id="10" name="Textfeld 9"/>
              <p:cNvSpPr txBox="1">
                <a:spLocks noRot="1" noChangeAspect="1" noMove="1" noResize="1" noEditPoints="1" noAdjustHandles="1" noChangeArrowheads="1" noChangeShapeType="1" noTextEdit="1"/>
              </p:cNvSpPr>
              <p:nvPr/>
            </p:nvSpPr>
            <p:spPr>
              <a:xfrm>
                <a:off x="4320000" y="4680000"/>
                <a:ext cx="3811749" cy="485902"/>
              </a:xfrm>
              <a:prstGeom prst="rect">
                <a:avLst/>
              </a:prstGeom>
              <a:blipFill rotWithShape="1">
                <a:blip r:embed="rId9"/>
                <a:stretch>
                  <a:fillRect l="-960" b="-2532"/>
                </a:stretch>
              </a:blipFill>
            </p:spPr>
            <p:txBody>
              <a:bodyPr/>
              <a:lstStyle/>
              <a:p>
                <a:r>
                  <a:rPr lang="en-US">
                    <a:noFill/>
                  </a:rPr>
                  <a:t> </a:t>
                </a:r>
              </a:p>
            </p:txBody>
          </p:sp>
        </mc:Fallback>
      </mc:AlternateContent>
    </p:spTree>
    <p:extLst>
      <p:ext uri="{BB962C8B-B14F-4D97-AF65-F5344CB8AC3E}">
        <p14:creationId xmlns:p14="http://schemas.microsoft.com/office/powerpoint/2010/main" val="1613191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More on focusing particles …</a:t>
            </a:r>
            <a:endParaRPr lang="en-US" dirty="0"/>
          </a:p>
        </p:txBody>
      </p:sp>
      <p:sp>
        <p:nvSpPr>
          <p:cNvPr id="11" name="Textfeld 10"/>
          <p:cNvSpPr txBox="1"/>
          <p:nvPr/>
        </p:nvSpPr>
        <p:spPr>
          <a:xfrm>
            <a:off x="720000" y="900000"/>
            <a:ext cx="7884448" cy="646331"/>
          </a:xfrm>
          <a:prstGeom prst="rect">
            <a:avLst/>
          </a:prstGeom>
          <a:noFill/>
        </p:spPr>
        <p:txBody>
          <a:bodyPr wrap="square" rtlCol="0">
            <a:spAutoFit/>
          </a:bodyPr>
          <a:lstStyle/>
          <a:p>
            <a:r>
              <a:rPr lang="en-US" dirty="0" smtClean="0"/>
              <a:t>The key is to alternate focusing and defocusing quadrupoles. This is called a FODO lattice (Focus-Drift-Defocus-Drift):</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772816"/>
            <a:ext cx="5577143" cy="465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9744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Other n-pole </a:t>
            </a:r>
            <a:r>
              <a:rPr lang="en-US" dirty="0"/>
              <a:t>m</a:t>
            </a:r>
            <a:r>
              <a:rPr lang="en-US" dirty="0" smtClean="0"/>
              <a:t>agnets</a:t>
            </a:r>
            <a:endParaRPr lang="en-US" dirty="0"/>
          </a:p>
        </p:txBody>
      </p:sp>
      <p:sp>
        <p:nvSpPr>
          <p:cNvPr id="4" name="Textfeld 3"/>
          <p:cNvSpPr txBox="1"/>
          <p:nvPr/>
        </p:nvSpPr>
        <p:spPr>
          <a:xfrm>
            <a:off x="720000" y="720000"/>
            <a:ext cx="7524408"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The general equation for B allows us to write the field for any </a:t>
            </a:r>
            <a:r>
              <a:rPr lang="en-US" sz="1600" dirty="0" smtClean="0">
                <a:latin typeface="Times New Roman" panose="02020603050405020304" pitchFamily="18" charset="0"/>
                <a:cs typeface="Times New Roman" panose="02020603050405020304" pitchFamily="18" charset="0"/>
              </a:rPr>
              <a:t>n-pole magnet.</a:t>
            </a:r>
          </a:p>
          <a:p>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Examples of upright magnets:</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15" y="1980008"/>
            <a:ext cx="7814310" cy="1826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899592" y="1628800"/>
            <a:ext cx="7492757" cy="338554"/>
          </a:xfrm>
          <a:prstGeom prst="rect">
            <a:avLst/>
          </a:prstGeom>
          <a:noFill/>
        </p:spPr>
        <p:txBody>
          <a:bodyPr wrap="none" rtlCol="0">
            <a:spAutoFit/>
          </a:bodyPr>
          <a:lstStyle/>
          <a:p>
            <a:r>
              <a:rPr lang="en-US" sz="1600" b="1" dirty="0" smtClean="0">
                <a:latin typeface="Times New Roman" panose="02020603050405020304" pitchFamily="18" charset="0"/>
                <a:cs typeface="Times New Roman" panose="02020603050405020304" pitchFamily="18" charset="0"/>
              </a:rPr>
              <a:t>n=1: </a:t>
            </a:r>
            <a:r>
              <a:rPr lang="en-US" sz="1600" b="1" dirty="0">
                <a:latin typeface="Times New Roman" panose="02020603050405020304" pitchFamily="18" charset="0"/>
                <a:cs typeface="Times New Roman" panose="02020603050405020304" pitchFamily="18" charset="0"/>
              </a:rPr>
              <a:t>D</a:t>
            </a:r>
            <a:r>
              <a:rPr lang="en-US" sz="1600" b="1" dirty="0" smtClean="0">
                <a:latin typeface="Times New Roman" panose="02020603050405020304" pitchFamily="18" charset="0"/>
                <a:cs typeface="Times New Roman" panose="02020603050405020304" pitchFamily="18" charset="0"/>
              </a:rPr>
              <a:t>ipole         n=2: Quadrupole            n=3: </a:t>
            </a:r>
            <a:r>
              <a:rPr lang="en-US" sz="1600" b="1" dirty="0" err="1" smtClean="0">
                <a:latin typeface="Times New Roman" panose="02020603050405020304" pitchFamily="18" charset="0"/>
                <a:cs typeface="Times New Roman" panose="02020603050405020304" pitchFamily="18" charset="0"/>
              </a:rPr>
              <a:t>Sextupole</a:t>
            </a:r>
            <a:r>
              <a:rPr lang="en-US" sz="1600" b="1" dirty="0" smtClean="0">
                <a:latin typeface="Times New Roman" panose="02020603050405020304" pitchFamily="18" charset="0"/>
                <a:cs typeface="Times New Roman" panose="02020603050405020304" pitchFamily="18" charset="0"/>
              </a:rPr>
              <a:t>                 n=4: </a:t>
            </a:r>
            <a:r>
              <a:rPr lang="en-US" sz="1600" b="1" dirty="0" err="1" smtClean="0">
                <a:latin typeface="Times New Roman" panose="02020603050405020304" pitchFamily="18" charset="0"/>
                <a:cs typeface="Times New Roman" panose="02020603050405020304" pitchFamily="18" charset="0"/>
              </a:rPr>
              <a:t>Octupole</a:t>
            </a:r>
            <a:r>
              <a:rPr lang="en-US" sz="1600" b="1" dirty="0" smtClean="0">
                <a:latin typeface="Times New Roman" panose="02020603050405020304" pitchFamily="18" charset="0"/>
                <a:cs typeface="Times New Roman" panose="02020603050405020304" pitchFamily="18" charset="0"/>
              </a:rPr>
              <a:t> </a:t>
            </a:r>
            <a:endParaRPr lang="en-US" sz="1600" b="1" dirty="0">
              <a:latin typeface="Times New Roman" panose="02020603050405020304" pitchFamily="18" charset="0"/>
              <a:cs typeface="Times New Roman" panose="02020603050405020304" pitchFamily="18" charset="0"/>
            </a:endParaRPr>
          </a:p>
        </p:txBody>
      </p:sp>
      <p:sp>
        <p:nvSpPr>
          <p:cNvPr id="6" name="Textfeld 5"/>
          <p:cNvSpPr txBox="1"/>
          <p:nvPr/>
        </p:nvSpPr>
        <p:spPr>
          <a:xfrm>
            <a:off x="720000" y="3960000"/>
            <a:ext cx="7840608"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180</a:t>
            </a:r>
            <a:r>
              <a:rPr lang="en-US" sz="1400" baseline="30000" dirty="0" smtClean="0">
                <a:latin typeface="Times New Roman" panose="02020603050405020304" pitchFamily="18" charset="0"/>
                <a:cs typeface="Times New Roman" panose="02020603050405020304" pitchFamily="18" charset="0"/>
              </a:rPr>
              <a:t>0</a:t>
            </a:r>
            <a:r>
              <a:rPr lang="en-US" sz="1400" dirty="0" smtClean="0">
                <a:latin typeface="Times New Roman" panose="02020603050405020304" pitchFamily="18" charset="0"/>
                <a:cs typeface="Times New Roman" panose="02020603050405020304" pitchFamily="18" charset="0"/>
              </a:rPr>
              <a:t> between poles          90</a:t>
            </a:r>
            <a:r>
              <a:rPr lang="en-US" sz="1400" baseline="30000" dirty="0" smtClean="0">
                <a:latin typeface="Times New Roman" panose="02020603050405020304" pitchFamily="18" charset="0"/>
                <a:cs typeface="Times New Roman" panose="02020603050405020304" pitchFamily="18" charset="0"/>
              </a:rPr>
              <a:t>0</a:t>
            </a:r>
            <a:r>
              <a:rPr lang="en-US" sz="1400" dirty="0" smtClean="0">
                <a:latin typeface="Times New Roman" panose="02020603050405020304" pitchFamily="18" charset="0"/>
                <a:cs typeface="Times New Roman" panose="02020603050405020304" pitchFamily="18" charset="0"/>
              </a:rPr>
              <a:t> between poles                     60</a:t>
            </a:r>
            <a:r>
              <a:rPr lang="en-US" sz="1400" baseline="30000" dirty="0" smtClean="0">
                <a:latin typeface="Times New Roman" panose="02020603050405020304" pitchFamily="18" charset="0"/>
                <a:cs typeface="Times New Roman" panose="02020603050405020304" pitchFamily="18" charset="0"/>
              </a:rPr>
              <a:t>0</a:t>
            </a:r>
            <a:r>
              <a:rPr lang="en-US" sz="1400" dirty="0" smtClean="0">
                <a:latin typeface="Times New Roman" panose="02020603050405020304" pitchFamily="18" charset="0"/>
                <a:cs typeface="Times New Roman" panose="02020603050405020304" pitchFamily="18" charset="0"/>
              </a:rPr>
              <a:t> between poles                     45</a:t>
            </a:r>
            <a:r>
              <a:rPr lang="en-US" sz="1400" baseline="30000" dirty="0" smtClean="0">
                <a:latin typeface="Times New Roman" panose="02020603050405020304" pitchFamily="18" charset="0"/>
                <a:cs typeface="Times New Roman" panose="02020603050405020304" pitchFamily="18" charset="0"/>
              </a:rPr>
              <a:t>0</a:t>
            </a:r>
            <a:r>
              <a:rPr lang="en-US" sz="1400" dirty="0" smtClean="0">
                <a:latin typeface="Times New Roman" panose="02020603050405020304" pitchFamily="18" charset="0"/>
                <a:cs typeface="Times New Roman" panose="02020603050405020304" pitchFamily="18" charset="0"/>
              </a:rPr>
              <a:t> between poles</a:t>
            </a:r>
            <a:endParaRPr lang="en-US" sz="1400" dirty="0">
              <a:latin typeface="Times New Roman" panose="02020603050405020304" pitchFamily="18" charset="0"/>
              <a:cs typeface="Times New Roman" panose="02020603050405020304" pitchFamily="18" charset="0"/>
            </a:endParaRPr>
          </a:p>
        </p:txBody>
      </p:sp>
      <p:sp>
        <p:nvSpPr>
          <p:cNvPr id="7" name="Textfeld 6"/>
          <p:cNvSpPr txBox="1"/>
          <p:nvPr/>
        </p:nvSpPr>
        <p:spPr>
          <a:xfrm>
            <a:off x="719999" y="4860000"/>
            <a:ext cx="7672349" cy="584775"/>
          </a:xfrm>
          <a:prstGeom prst="rect">
            <a:avLst/>
          </a:prstGeom>
          <a:noFill/>
        </p:spPr>
        <p:txBody>
          <a:bodyPr wrap="square" rtlCol="0">
            <a:spAutoFit/>
          </a:bodyPr>
          <a:lstStyle/>
          <a:p>
            <a:pPr marL="285750" indent="-285750">
              <a:buFont typeface="Wingdings" panose="05000000000000000000" pitchFamily="2" charset="2"/>
              <a:buChar char="§"/>
            </a:pPr>
            <a:r>
              <a:rPr lang="en-US" sz="1600" dirty="0">
                <a:solidFill>
                  <a:srgbClr val="0000CC"/>
                </a:solidFill>
                <a:latin typeface="Times New Roman" panose="02020603050405020304" pitchFamily="18" charset="0"/>
                <a:cs typeface="Times New Roman" panose="02020603050405020304" pitchFamily="18" charset="0"/>
              </a:rPr>
              <a:t>In general, poles are 360°/2n apart.</a:t>
            </a:r>
          </a:p>
          <a:p>
            <a:pPr marL="285750" indent="-285750">
              <a:buFont typeface="Wingdings" panose="05000000000000000000" pitchFamily="2" charset="2"/>
              <a:buChar char="§"/>
            </a:pPr>
            <a:r>
              <a:rPr lang="en-US" sz="1600" dirty="0" smtClean="0">
                <a:solidFill>
                  <a:srgbClr val="0000CC"/>
                </a:solidFill>
                <a:latin typeface="Times New Roman" panose="02020603050405020304" pitchFamily="18" charset="0"/>
                <a:cs typeface="Times New Roman" panose="02020603050405020304" pitchFamily="18" charset="0"/>
              </a:rPr>
              <a:t>The </a:t>
            </a:r>
            <a:r>
              <a:rPr lang="en-US" sz="1600" dirty="0">
                <a:solidFill>
                  <a:srgbClr val="0000CC"/>
                </a:solidFill>
                <a:latin typeface="Times New Roman" panose="02020603050405020304" pitchFamily="18" charset="0"/>
                <a:cs typeface="Times New Roman" panose="02020603050405020304" pitchFamily="18" charset="0"/>
              </a:rPr>
              <a:t>skew version of the magnet is obtained by rotating the </a:t>
            </a:r>
            <a:r>
              <a:rPr lang="en-US" sz="1600" dirty="0" smtClean="0">
                <a:solidFill>
                  <a:srgbClr val="0000CC"/>
                </a:solidFill>
                <a:latin typeface="Times New Roman" panose="02020603050405020304" pitchFamily="18" charset="0"/>
                <a:cs typeface="Times New Roman" panose="02020603050405020304" pitchFamily="18" charset="0"/>
              </a:rPr>
              <a:t>upright magnet </a:t>
            </a:r>
            <a:r>
              <a:rPr lang="en-US" sz="1600" dirty="0">
                <a:solidFill>
                  <a:srgbClr val="0000CC"/>
                </a:solidFill>
                <a:latin typeface="Times New Roman" panose="02020603050405020304" pitchFamily="18" charset="0"/>
                <a:cs typeface="Times New Roman" panose="02020603050405020304" pitchFamily="18" charset="0"/>
              </a:rPr>
              <a:t>by 180°/2n</a:t>
            </a:r>
            <a:r>
              <a:rPr lang="en-US" sz="1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22093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n-pole </a:t>
            </a:r>
            <a:r>
              <a:rPr lang="en-US" dirty="0"/>
              <a:t>u</a:t>
            </a:r>
            <a:r>
              <a:rPr lang="en-US" dirty="0" smtClean="0"/>
              <a:t>ses</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00" y="612000"/>
            <a:ext cx="8768572" cy="5907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9611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Hysteresis and magnet </a:t>
            </a:r>
            <a:r>
              <a:rPr lang="en-US" dirty="0"/>
              <a:t>c</a:t>
            </a:r>
            <a:r>
              <a:rPr lang="en-US" dirty="0" smtClean="0"/>
              <a:t>ycling</a:t>
            </a:r>
            <a:endParaRPr lang="en-US" dirty="0"/>
          </a:p>
        </p:txBody>
      </p:sp>
      <p:sp>
        <p:nvSpPr>
          <p:cNvPr id="4" name="Textfeld 3"/>
          <p:cNvSpPr txBox="1"/>
          <p:nvPr/>
        </p:nvSpPr>
        <p:spPr>
          <a:xfrm>
            <a:off x="720000" y="720000"/>
            <a:ext cx="7596416" cy="1323439"/>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An external B-field, created by a current I, creates a B-field in iron </a:t>
            </a:r>
            <a:r>
              <a:rPr lang="en-US" sz="1600" dirty="0" smtClean="0">
                <a:latin typeface="Times New Roman" panose="02020603050405020304" pitchFamily="18" charset="0"/>
                <a:cs typeface="Times New Roman" panose="02020603050405020304" pitchFamily="18" charset="0"/>
              </a:rPr>
              <a:t>by aligning </a:t>
            </a:r>
            <a:r>
              <a:rPr lang="en-US" sz="1600" dirty="0">
                <a:latin typeface="Times New Roman" panose="02020603050405020304" pitchFamily="18" charset="0"/>
                <a:cs typeface="Times New Roman" panose="02020603050405020304" pitchFamily="18" charset="0"/>
              </a:rPr>
              <a:t>tiny internal dipoles (electron spins) in the material</a:t>
            </a:r>
            <a:r>
              <a:rPr lang="en-US" sz="1600" dirty="0" smtClean="0">
                <a:latin typeface="Times New Roman" panose="02020603050405020304" pitchFamily="18" charset="0"/>
                <a:cs typeface="Times New Roman" panose="02020603050405020304" pitchFamily="18" charset="0"/>
              </a:rPr>
              <a:t>.</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However, if the current and external field are dropped to zero, </a:t>
            </a:r>
            <a:r>
              <a:rPr lang="en-US" sz="1600" dirty="0" smtClean="0">
                <a:latin typeface="Times New Roman" panose="02020603050405020304" pitchFamily="18" charset="0"/>
                <a:cs typeface="Times New Roman" panose="02020603050405020304" pitchFamily="18" charset="0"/>
              </a:rPr>
              <a:t>the material </a:t>
            </a:r>
            <a:r>
              <a:rPr lang="en-US" sz="1600" dirty="0">
                <a:latin typeface="Times New Roman" panose="02020603050405020304" pitchFamily="18" charset="0"/>
                <a:cs typeface="Times New Roman" panose="02020603050405020304" pitchFamily="18" charset="0"/>
              </a:rPr>
              <a:t>remains partially magnetized</a:t>
            </a:r>
            <a:r>
              <a:rPr lang="en-US" sz="1600" dirty="0" smtClean="0">
                <a:latin typeface="Times New Roman" panose="02020603050405020304" pitchFamily="18" charset="0"/>
                <a:cs typeface="Times New Roman" panose="02020603050405020304" pitchFamily="18" charset="0"/>
              </a:rPr>
              <a:t>. </a:t>
            </a:r>
            <a:r>
              <a:rPr lang="en-US" sz="1600" dirty="0" smtClean="0">
                <a:solidFill>
                  <a:srgbClr val="0000CC"/>
                </a:solidFill>
                <a:latin typeface="Times New Roman" panose="02020603050405020304" pitchFamily="18" charset="0"/>
                <a:cs typeface="Times New Roman" panose="02020603050405020304" pitchFamily="18" charset="0"/>
              </a:rPr>
              <a:t>This </a:t>
            </a:r>
            <a:r>
              <a:rPr lang="en-US" sz="1600" dirty="0">
                <a:solidFill>
                  <a:srgbClr val="0000CC"/>
                </a:solidFill>
                <a:latin typeface="Times New Roman" panose="02020603050405020304" pitchFamily="18" charset="0"/>
                <a:cs typeface="Times New Roman" panose="02020603050405020304" pitchFamily="18" charset="0"/>
              </a:rPr>
              <a:t>gives rise to “hysteresis” </a:t>
            </a:r>
            <a:r>
              <a:rPr lang="en-US" sz="1600" dirty="0" smtClean="0">
                <a:solidFill>
                  <a:srgbClr val="0000CC"/>
                </a:solidFill>
                <a:latin typeface="Times New Roman" panose="02020603050405020304" pitchFamily="18" charset="0"/>
                <a:cs typeface="Times New Roman" panose="02020603050405020304" pitchFamily="18" charset="0"/>
              </a:rPr>
              <a:t>and the </a:t>
            </a:r>
            <a:r>
              <a:rPr lang="en-US" sz="1600" dirty="0">
                <a:solidFill>
                  <a:srgbClr val="0000CC"/>
                </a:solidFill>
                <a:latin typeface="Times New Roman" panose="02020603050405020304" pitchFamily="18" charset="0"/>
                <a:cs typeface="Times New Roman" panose="02020603050405020304" pitchFamily="18" charset="0"/>
              </a:rPr>
              <a:t>need for magnet cycling.</a:t>
            </a:r>
          </a:p>
        </p:txBody>
      </p:sp>
      <p:sp>
        <p:nvSpPr>
          <p:cNvPr id="5" name="Textfeld 4"/>
          <p:cNvSpPr txBox="1"/>
          <p:nvPr/>
        </p:nvSpPr>
        <p:spPr>
          <a:xfrm>
            <a:off x="5508104" y="2708920"/>
            <a:ext cx="2058640" cy="1169551"/>
          </a:xfrm>
          <a:prstGeom prst="rect">
            <a:avLst/>
          </a:prstGeom>
          <a:noFill/>
        </p:spPr>
        <p:txBody>
          <a:bodyPr wrap="none" rtlCol="0">
            <a:spAutoFit/>
          </a:bodyPr>
          <a:lstStyle/>
          <a:p>
            <a:r>
              <a:rPr lang="en-US" sz="1400" dirty="0" smtClean="0">
                <a:solidFill>
                  <a:srgbClr val="0000CC"/>
                </a:solidFill>
                <a:latin typeface="Times New Roman" panose="02020603050405020304" pitchFamily="18" charset="0"/>
                <a:cs typeface="Times New Roman" panose="02020603050405020304" pitchFamily="18" charset="0"/>
              </a:rPr>
              <a:t>a - start </a:t>
            </a:r>
            <a:r>
              <a:rPr lang="en-US" sz="1400" dirty="0">
                <a:solidFill>
                  <a:srgbClr val="0000CC"/>
                </a:solidFill>
                <a:latin typeface="Times New Roman" panose="02020603050405020304" pitchFamily="18" charset="0"/>
                <a:cs typeface="Times New Roman" panose="02020603050405020304" pitchFamily="18" charset="0"/>
              </a:rPr>
              <a:t>point</a:t>
            </a:r>
          </a:p>
          <a:p>
            <a:r>
              <a:rPr lang="en-US" sz="1400" dirty="0" smtClean="0">
                <a:solidFill>
                  <a:srgbClr val="0000CC"/>
                </a:solidFill>
                <a:latin typeface="Times New Roman" panose="02020603050405020304" pitchFamily="18" charset="0"/>
                <a:cs typeface="Times New Roman" panose="02020603050405020304" pitchFamily="18" charset="0"/>
              </a:rPr>
              <a:t>b - saturation</a:t>
            </a:r>
            <a:endParaRPr lang="en-US" sz="1400" dirty="0">
              <a:solidFill>
                <a:srgbClr val="0000CC"/>
              </a:solidFill>
              <a:latin typeface="Times New Roman" panose="02020603050405020304" pitchFamily="18" charset="0"/>
              <a:cs typeface="Times New Roman" panose="02020603050405020304" pitchFamily="18" charset="0"/>
            </a:endParaRPr>
          </a:p>
          <a:p>
            <a:r>
              <a:rPr lang="en-US" sz="1400" dirty="0" smtClean="0">
                <a:solidFill>
                  <a:srgbClr val="0000CC"/>
                </a:solidFill>
                <a:latin typeface="Times New Roman" panose="02020603050405020304" pitchFamily="18" charset="0"/>
                <a:cs typeface="Times New Roman" panose="02020603050405020304" pitchFamily="18" charset="0"/>
              </a:rPr>
              <a:t>c - residual </a:t>
            </a:r>
            <a:r>
              <a:rPr lang="en-US" sz="1400" dirty="0">
                <a:solidFill>
                  <a:srgbClr val="0000CC"/>
                </a:solidFill>
                <a:latin typeface="Times New Roman" panose="02020603050405020304" pitchFamily="18" charset="0"/>
                <a:cs typeface="Times New Roman" panose="02020603050405020304" pitchFamily="18" charset="0"/>
              </a:rPr>
              <a:t>magnetization</a:t>
            </a:r>
          </a:p>
          <a:p>
            <a:r>
              <a:rPr lang="en-US" sz="1400" dirty="0" smtClean="0">
                <a:solidFill>
                  <a:srgbClr val="0000CC"/>
                </a:solidFill>
                <a:latin typeface="Times New Roman" panose="02020603050405020304" pitchFamily="18" charset="0"/>
                <a:cs typeface="Times New Roman" panose="02020603050405020304" pitchFamily="18" charset="0"/>
              </a:rPr>
              <a:t>d - B=0</a:t>
            </a:r>
            <a:endParaRPr lang="en-US" sz="1400" dirty="0">
              <a:solidFill>
                <a:srgbClr val="0000CC"/>
              </a:solidFill>
              <a:latin typeface="Times New Roman" panose="02020603050405020304" pitchFamily="18" charset="0"/>
              <a:cs typeface="Times New Roman" panose="02020603050405020304" pitchFamily="18" charset="0"/>
            </a:endParaRPr>
          </a:p>
          <a:p>
            <a:r>
              <a:rPr lang="en-US" sz="1400" dirty="0" smtClean="0">
                <a:solidFill>
                  <a:srgbClr val="0000CC"/>
                </a:solidFill>
                <a:latin typeface="Times New Roman" panose="02020603050405020304" pitchFamily="18" charset="0"/>
                <a:cs typeface="Times New Roman" panose="02020603050405020304" pitchFamily="18" charset="0"/>
              </a:rPr>
              <a:t>e - saturation with -B</a:t>
            </a:r>
            <a:endParaRPr lang="en-US" sz="1400" dirty="0">
              <a:solidFill>
                <a:srgbClr val="0000CC"/>
              </a:solidFill>
              <a:latin typeface="Times New Roman" panose="02020603050405020304" pitchFamily="18" charset="0"/>
              <a:cs typeface="Times New Roman" panose="02020603050405020304" pitchFamily="18"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000" y="2268000"/>
            <a:ext cx="4100000" cy="330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6139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Superconducting magnets</a:t>
            </a:r>
            <a:endParaRPr lang="en-US" dirty="0"/>
          </a:p>
        </p:txBody>
      </p:sp>
      <p:pic>
        <p:nvPicPr>
          <p:cNvPr id="3" name="Picture 9" descr="C:\Users\spiller\Pictures\GSI\babcock01_klein.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95736" y="1340768"/>
            <a:ext cx="4244340" cy="2834640"/>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4014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Superconducting Accelerator Magnets</a:t>
            </a:r>
            <a:endParaRPr 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l="36862" t="13959" r="14395"/>
          <a:stretch>
            <a:fillRect/>
          </a:stretch>
        </p:blipFill>
        <p:spPr bwMode="auto">
          <a:xfrm>
            <a:off x="5410200" y="1295400"/>
            <a:ext cx="3567113"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539552" y="720000"/>
            <a:ext cx="3858749" cy="369332"/>
          </a:xfrm>
          <a:prstGeom prst="rect">
            <a:avLst/>
          </a:prstGeom>
          <a:noFill/>
        </p:spPr>
        <p:txBody>
          <a:bodyPr wrap="none" rtlCol="0">
            <a:spAutoFit/>
          </a:bodyPr>
          <a:lstStyle/>
          <a:p>
            <a:r>
              <a:rPr lang="en-US" b="1" i="1" dirty="0" smtClean="0">
                <a:solidFill>
                  <a:srgbClr val="FF0000"/>
                </a:solidFill>
              </a:rPr>
              <a:t>Who needs superconductivity anyway?</a:t>
            </a:r>
            <a:endParaRPr lang="en-US" b="1" i="1" dirty="0">
              <a:solidFill>
                <a:srgbClr val="FF0000"/>
              </a:solidFill>
            </a:endParaRPr>
          </a:p>
        </p:txBody>
      </p:sp>
      <mc:AlternateContent xmlns:mc="http://schemas.openxmlformats.org/markup-compatibility/2006" xmlns:a14="http://schemas.microsoft.com/office/drawing/2010/main">
        <mc:Choice Requires="a14">
          <p:sp>
            <p:nvSpPr>
              <p:cNvPr id="7" name="Textfeld 6"/>
              <p:cNvSpPr txBox="1"/>
              <p:nvPr/>
            </p:nvSpPr>
            <p:spPr>
              <a:xfrm>
                <a:off x="540001" y="1260000"/>
                <a:ext cx="4464048" cy="2000548"/>
              </a:xfrm>
              <a:prstGeom prst="rect">
                <a:avLst/>
              </a:prstGeom>
              <a:noFill/>
            </p:spPr>
            <p:txBody>
              <a:bodyPr wrap="square" rtlCol="0">
                <a:spAutoFit/>
              </a:bodyPr>
              <a:lstStyle/>
              <a:p>
                <a:r>
                  <a:rPr lang="en-US" sz="1600" dirty="0" smtClean="0">
                    <a:solidFill>
                      <a:srgbClr val="0000CC"/>
                    </a:solidFill>
                  </a:rPr>
                  <a:t>Abolish Ohm’s Law</a:t>
                </a:r>
              </a:p>
              <a:p>
                <a:endParaRPr lang="en-US" sz="400" dirty="0" smtClean="0">
                  <a:solidFill>
                    <a:srgbClr val="0000CC"/>
                  </a:solidFill>
                </a:endParaRPr>
              </a:p>
              <a:p>
                <a:pPr marL="285750" indent="-285750">
                  <a:buFont typeface="Wingdings" panose="05000000000000000000" pitchFamily="2" charset="2"/>
                  <a:buChar char="§"/>
                </a:pPr>
                <a:r>
                  <a:rPr lang="en-US" sz="1600" dirty="0" smtClean="0"/>
                  <a:t>no power consumption</a:t>
                </a:r>
              </a:p>
              <a:p>
                <a:r>
                  <a:rPr lang="en-US" sz="1600" dirty="0"/>
                  <a:t>	</a:t>
                </a:r>
                <a:r>
                  <a:rPr lang="en-US" sz="1600" dirty="0" smtClean="0"/>
                  <a:t>(although do need refrigeration power)</a:t>
                </a:r>
              </a:p>
              <a:p>
                <a:endParaRPr lang="en-US" sz="400" dirty="0"/>
              </a:p>
              <a:p>
                <a:pPr marL="285750" indent="-285750">
                  <a:buFont typeface="Wingdings" panose="05000000000000000000" pitchFamily="2" charset="2"/>
                  <a:buChar char="§"/>
                </a:pPr>
                <a:r>
                  <a:rPr lang="en-US" sz="1600" dirty="0" smtClean="0"/>
                  <a:t>high current density </a:t>
                </a:r>
                <a14:m>
                  <m:oMath xmlns:m="http://schemas.openxmlformats.org/officeDocument/2006/math">
                    <m:r>
                      <a:rPr lang="en-US" sz="1600" i="1" smtClean="0">
                        <a:latin typeface="Cambria Math"/>
                        <a:ea typeface="Cambria Math"/>
                      </a:rPr>
                      <m:t>⇒</m:t>
                    </m:r>
                  </m:oMath>
                </a14:m>
                <a:r>
                  <a:rPr lang="en-US" sz="1600" dirty="0" smtClean="0"/>
                  <a:t> compact windings, high gradients</a:t>
                </a:r>
              </a:p>
              <a:p>
                <a:endParaRPr lang="en-US" sz="400" dirty="0"/>
              </a:p>
              <a:p>
                <a:pPr marL="285750" indent="-285750">
                  <a:buFont typeface="Wingdings" panose="05000000000000000000" pitchFamily="2" charset="2"/>
                  <a:buChar char="§"/>
                </a:pPr>
                <a:r>
                  <a:rPr lang="en-US" sz="1600" dirty="0" smtClean="0"/>
                  <a:t>ampere turns are cheap, so we don’t need iron</a:t>
                </a:r>
              </a:p>
              <a:p>
                <a:r>
                  <a:rPr lang="en-US" sz="1600" dirty="0"/>
                  <a:t>	</a:t>
                </a:r>
                <a:r>
                  <a:rPr lang="en-US" sz="1600" dirty="0" smtClean="0"/>
                  <a:t>(although often use it for shielding)</a:t>
                </a:r>
                <a:endParaRPr lang="en-US" sz="1600" dirty="0"/>
              </a:p>
            </p:txBody>
          </p:sp>
        </mc:Choice>
        <mc:Fallback xmlns="">
          <p:sp>
            <p:nvSpPr>
              <p:cNvPr id="7" name="Textfeld 6"/>
              <p:cNvSpPr txBox="1">
                <a:spLocks noRot="1" noChangeAspect="1" noMove="1" noResize="1" noEditPoints="1" noAdjustHandles="1" noChangeArrowheads="1" noChangeShapeType="1" noTextEdit="1"/>
              </p:cNvSpPr>
              <p:nvPr/>
            </p:nvSpPr>
            <p:spPr>
              <a:xfrm>
                <a:off x="540001" y="1260000"/>
                <a:ext cx="4464048" cy="2000548"/>
              </a:xfrm>
              <a:prstGeom prst="rect">
                <a:avLst/>
              </a:prstGeom>
              <a:blipFill rotWithShape="1">
                <a:blip r:embed="rId3"/>
                <a:stretch>
                  <a:fillRect l="-820" t="-915" b="-30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540000" y="3600000"/>
                <a:ext cx="4680072" cy="2554545"/>
              </a:xfrm>
              <a:prstGeom prst="rect">
                <a:avLst/>
              </a:prstGeom>
              <a:noFill/>
            </p:spPr>
            <p:txBody>
              <a:bodyPr wrap="square" rtlCol="0">
                <a:spAutoFit/>
              </a:bodyPr>
              <a:lstStyle/>
              <a:p>
                <a:r>
                  <a:rPr lang="en-US" sz="1600" dirty="0" smtClean="0">
                    <a:solidFill>
                      <a:srgbClr val="0000CC"/>
                    </a:solidFill>
                  </a:rPr>
                  <a:t>Consequences</a:t>
                </a:r>
              </a:p>
              <a:p>
                <a:endParaRPr lang="en-US" sz="400" dirty="0">
                  <a:solidFill>
                    <a:srgbClr val="0000CC"/>
                  </a:solidFill>
                </a:endParaRPr>
              </a:p>
              <a:p>
                <a:pPr marL="285750" indent="-285750">
                  <a:buFont typeface="Wingdings" panose="05000000000000000000" pitchFamily="2" charset="2"/>
                  <a:buChar char="§"/>
                </a:pPr>
                <a:r>
                  <a:rPr lang="en-US" sz="1600" dirty="0" smtClean="0"/>
                  <a:t>low power bill</a:t>
                </a:r>
              </a:p>
              <a:p>
                <a:endParaRPr lang="en-US" sz="400" dirty="0"/>
              </a:p>
              <a:p>
                <a:pPr marL="285750" indent="-285750">
                  <a:buFont typeface="Wingdings" panose="05000000000000000000" pitchFamily="2" charset="2"/>
                  <a:buChar char="§"/>
                </a:pPr>
                <a:r>
                  <a:rPr lang="en-US" sz="1600" dirty="0" smtClean="0"/>
                  <a:t>higher magnetic fields mean reduced bend radius</a:t>
                </a:r>
              </a:p>
              <a:p>
                <a:r>
                  <a:rPr lang="en-US" sz="1600" dirty="0"/>
                  <a:t>	</a:t>
                </a:r>
                <a14:m>
                  <m:oMath xmlns:m="http://schemas.openxmlformats.org/officeDocument/2006/math">
                    <m:r>
                      <a:rPr lang="en-US" sz="1600" i="1" smtClean="0">
                        <a:latin typeface="Cambria Math"/>
                        <a:ea typeface="Cambria Math"/>
                      </a:rPr>
                      <m:t>⇒</m:t>
                    </m:r>
                  </m:oMath>
                </a14:m>
                <a:r>
                  <a:rPr lang="en-US" sz="1600" dirty="0" smtClean="0"/>
                  <a:t> smaller rings</a:t>
                </a:r>
              </a:p>
              <a:p>
                <a:r>
                  <a:rPr lang="en-US" sz="1600" dirty="0"/>
                  <a:t>	</a:t>
                </a:r>
                <a14:m>
                  <m:oMath xmlns:m="http://schemas.openxmlformats.org/officeDocument/2006/math">
                    <m:r>
                      <a:rPr lang="en-US" sz="1600" i="1" smtClean="0">
                        <a:latin typeface="Cambria Math"/>
                        <a:ea typeface="Cambria Math"/>
                      </a:rPr>
                      <m:t>⇒</m:t>
                    </m:r>
                  </m:oMath>
                </a14:m>
                <a:r>
                  <a:rPr lang="en-US" sz="1600" dirty="0" smtClean="0"/>
                  <a:t> reduced capital cost</a:t>
                </a:r>
              </a:p>
              <a:p>
                <a:r>
                  <a:rPr lang="en-US" sz="1600" dirty="0"/>
                  <a:t>	</a:t>
                </a:r>
                <a14:m>
                  <m:oMath xmlns:m="http://schemas.openxmlformats.org/officeDocument/2006/math">
                    <m:r>
                      <a:rPr lang="en-US" sz="1600" i="1" smtClean="0">
                        <a:latin typeface="Cambria Math"/>
                        <a:ea typeface="Cambria Math"/>
                      </a:rPr>
                      <m:t>⇒</m:t>
                    </m:r>
                  </m:oMath>
                </a14:m>
                <a:r>
                  <a:rPr lang="en-US" sz="1600" dirty="0" smtClean="0"/>
                  <a:t> new technical possibilities </a:t>
                </a:r>
                <a:r>
                  <a:rPr lang="en-US" sz="1400" dirty="0" smtClean="0"/>
                  <a:t>(muon collider)</a:t>
                </a:r>
              </a:p>
              <a:p>
                <a:endParaRPr lang="en-US" sz="400" dirty="0"/>
              </a:p>
              <a:p>
                <a:pPr marL="285750" indent="-285750">
                  <a:buFont typeface="Wingdings" panose="05000000000000000000" pitchFamily="2" charset="2"/>
                  <a:buChar char="§"/>
                </a:pPr>
                <a:r>
                  <a:rPr lang="en-US" sz="1600" dirty="0" smtClean="0"/>
                  <a:t>higher quadrupole gradients</a:t>
                </a:r>
              </a:p>
              <a:p>
                <a:r>
                  <a:rPr lang="en-US" sz="1600" dirty="0"/>
                  <a:t>	</a:t>
                </a:r>
                <a14:m>
                  <m:oMath xmlns:m="http://schemas.openxmlformats.org/officeDocument/2006/math">
                    <m:r>
                      <a:rPr lang="en-US" sz="1600" i="1" smtClean="0">
                        <a:latin typeface="Cambria Math"/>
                        <a:ea typeface="Cambria Math"/>
                      </a:rPr>
                      <m:t>⇒</m:t>
                    </m:r>
                  </m:oMath>
                </a14:m>
                <a:r>
                  <a:rPr lang="en-US" sz="1600" dirty="0" smtClean="0"/>
                  <a:t> higher luminosity</a:t>
                </a:r>
              </a:p>
              <a:p>
                <a:endParaRPr lang="en-US" sz="400" dirty="0"/>
              </a:p>
              <a:p>
                <a:pPr marL="285750" indent="-285750">
                  <a:buFont typeface="Wingdings" panose="05000000000000000000" pitchFamily="2" charset="2"/>
                  <a:buChar char="§"/>
                </a:pPr>
                <a:r>
                  <a:rPr lang="en-US" sz="1600" dirty="0" smtClean="0"/>
                  <a:t>higher </a:t>
                </a:r>
                <a:r>
                  <a:rPr lang="en-US" sz="1600" dirty="0" err="1" smtClean="0"/>
                  <a:t>rf</a:t>
                </a:r>
                <a:r>
                  <a:rPr lang="en-US" sz="1600" dirty="0" smtClean="0"/>
                  <a:t> electric fields (continuous)</a:t>
                </a:r>
                <a:endParaRPr lang="en-US" sz="1600" dirty="0"/>
              </a:p>
            </p:txBody>
          </p:sp>
        </mc:Choice>
        <mc:Fallback xmlns="">
          <p:sp>
            <p:nvSpPr>
              <p:cNvPr id="8" name="Textfeld 7"/>
              <p:cNvSpPr txBox="1">
                <a:spLocks noRot="1" noChangeAspect="1" noMove="1" noResize="1" noEditPoints="1" noAdjustHandles="1" noChangeArrowheads="1" noChangeShapeType="1" noTextEdit="1"/>
              </p:cNvSpPr>
              <p:nvPr/>
            </p:nvSpPr>
            <p:spPr>
              <a:xfrm>
                <a:off x="540000" y="3600000"/>
                <a:ext cx="4680072" cy="2554545"/>
              </a:xfrm>
              <a:prstGeom prst="rect">
                <a:avLst/>
              </a:prstGeom>
              <a:blipFill rotWithShape="1">
                <a:blip r:embed="rId4"/>
                <a:stretch>
                  <a:fillRect l="-782" t="-716" b="-2148"/>
                </a:stretch>
              </a:blipFill>
            </p:spPr>
            <p:txBody>
              <a:bodyPr/>
              <a:lstStyle/>
              <a:p>
                <a:r>
                  <a:rPr lang="en-US">
                    <a:noFill/>
                  </a:rPr>
                  <a:t> </a:t>
                </a:r>
              </a:p>
            </p:txBody>
          </p:sp>
        </mc:Fallback>
      </mc:AlternateContent>
    </p:spTree>
    <p:extLst>
      <p:ext uri="{BB962C8B-B14F-4D97-AF65-F5344CB8AC3E}">
        <p14:creationId xmlns:p14="http://schemas.microsoft.com/office/powerpoint/2010/main" val="14805414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Discovery of superconductivity</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684000"/>
            <a:ext cx="1136000" cy="15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000" y="684000"/>
            <a:ext cx="114300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000" y="684001"/>
            <a:ext cx="2841428" cy="344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576000" y="2268000"/>
            <a:ext cx="1499128" cy="246221"/>
          </a:xfrm>
          <a:prstGeom prst="rect">
            <a:avLst/>
          </a:prstGeom>
          <a:noFill/>
        </p:spPr>
        <p:txBody>
          <a:bodyPr wrap="none" rtlCol="0">
            <a:spAutoFit/>
          </a:bodyPr>
          <a:lstStyle/>
          <a:p>
            <a:r>
              <a:rPr lang="en-US" sz="1000" dirty="0" smtClean="0"/>
              <a:t>Heike </a:t>
            </a:r>
            <a:r>
              <a:rPr lang="en-US" sz="1000" dirty="0" err="1" smtClean="0"/>
              <a:t>Kamerlingh</a:t>
            </a:r>
            <a:r>
              <a:rPr lang="en-US" sz="1000" dirty="0" smtClean="0"/>
              <a:t> </a:t>
            </a:r>
            <a:r>
              <a:rPr lang="en-US" sz="1000" dirty="0" err="1" smtClean="0"/>
              <a:t>Onnes</a:t>
            </a:r>
            <a:endParaRPr lang="en-US" sz="1000" dirty="0"/>
          </a:p>
        </p:txBody>
      </p:sp>
      <p:sp>
        <p:nvSpPr>
          <p:cNvPr id="12" name="Textfeld 11"/>
          <p:cNvSpPr txBox="1"/>
          <p:nvPr/>
        </p:nvSpPr>
        <p:spPr>
          <a:xfrm>
            <a:off x="2160000" y="2268000"/>
            <a:ext cx="800219" cy="246221"/>
          </a:xfrm>
          <a:prstGeom prst="rect">
            <a:avLst/>
          </a:prstGeom>
          <a:noFill/>
        </p:spPr>
        <p:txBody>
          <a:bodyPr wrap="none" rtlCol="0">
            <a:spAutoFit/>
          </a:bodyPr>
          <a:lstStyle/>
          <a:p>
            <a:r>
              <a:rPr lang="en-US" sz="1000" dirty="0" smtClean="0"/>
              <a:t>Gilles Holst</a:t>
            </a:r>
            <a:endParaRPr lang="en-US" sz="1000" dirty="0"/>
          </a:p>
        </p:txBody>
      </p:sp>
      <p:sp>
        <p:nvSpPr>
          <p:cNvPr id="6" name="Textfeld 5"/>
          <p:cNvSpPr txBox="1"/>
          <p:nvPr/>
        </p:nvSpPr>
        <p:spPr>
          <a:xfrm>
            <a:off x="540000" y="3060000"/>
            <a:ext cx="4824088" cy="1354217"/>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solidFill>
                  <a:srgbClr val="0000CC"/>
                </a:solidFill>
              </a:rPr>
              <a:t> </a:t>
            </a:r>
            <a:r>
              <a:rPr lang="en-US" sz="1600" dirty="0" smtClean="0"/>
              <a:t>Superconductivity is a phenomenon occurring in certain materials, when their electrical resistance vanishes below a characteristic critical temperature. It is accompanied by expulsion of the magnetic field from the material.</a:t>
            </a:r>
          </a:p>
        </p:txBody>
      </p:sp>
      <p:sp>
        <p:nvSpPr>
          <p:cNvPr id="7" name="Textfeld 6"/>
          <p:cNvSpPr txBox="1"/>
          <p:nvPr/>
        </p:nvSpPr>
        <p:spPr>
          <a:xfrm>
            <a:off x="540001" y="5040000"/>
            <a:ext cx="8064448" cy="1323439"/>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solidFill>
                  <a:srgbClr val="0000CC"/>
                </a:solidFill>
              </a:rPr>
              <a:t> </a:t>
            </a:r>
            <a:r>
              <a:rPr lang="en-US" sz="1600" dirty="0" smtClean="0"/>
              <a:t>Superconductivity was discovered by Dutch physicist Heike </a:t>
            </a:r>
            <a:r>
              <a:rPr lang="en-US" sz="1600" dirty="0" err="1" smtClean="0"/>
              <a:t>Kamerlingh</a:t>
            </a:r>
            <a:r>
              <a:rPr lang="en-US" sz="1600" dirty="0" smtClean="0"/>
              <a:t> </a:t>
            </a:r>
            <a:r>
              <a:rPr lang="en-US" sz="1600" dirty="0" err="1" smtClean="0"/>
              <a:t>Onnes</a:t>
            </a:r>
            <a:r>
              <a:rPr lang="en-US" sz="1600" dirty="0" smtClean="0"/>
              <a:t> and Gilles Holst on April 8, 1911 in Leiden.</a:t>
            </a:r>
          </a:p>
          <a:p>
            <a:r>
              <a:rPr lang="en-US" sz="1600" dirty="0"/>
              <a:t> </a:t>
            </a:r>
            <a:r>
              <a:rPr lang="en-US" sz="1600" dirty="0" smtClean="0"/>
              <a:t>     This discovery was made possible after </a:t>
            </a:r>
            <a:r>
              <a:rPr lang="en-US" sz="1600" dirty="0" err="1" smtClean="0"/>
              <a:t>Onnes</a:t>
            </a:r>
            <a:r>
              <a:rPr lang="en-US" sz="1600" dirty="0" smtClean="0"/>
              <a:t> was able to liquefy helium in 1908. He was </a:t>
            </a:r>
          </a:p>
          <a:p>
            <a:r>
              <a:rPr lang="en-US" sz="1600" dirty="0"/>
              <a:t> </a:t>
            </a:r>
            <a:r>
              <a:rPr lang="en-US" sz="1600" dirty="0" smtClean="0"/>
              <a:t>     awarded a Nobel prize in 1913 “</a:t>
            </a:r>
            <a:r>
              <a:rPr lang="en-US" sz="1600" i="1" dirty="0" smtClean="0"/>
              <a:t>for his investigations on the properties of matter at low </a:t>
            </a:r>
          </a:p>
          <a:p>
            <a:r>
              <a:rPr lang="en-US" sz="1600" i="1" dirty="0"/>
              <a:t> </a:t>
            </a:r>
            <a:r>
              <a:rPr lang="en-US" sz="1600" i="1" dirty="0" smtClean="0"/>
              <a:t>     temperatures which led, inter alia, to the production of liquid helium</a:t>
            </a:r>
            <a:r>
              <a:rPr lang="en-US" sz="1600" dirty="0" smtClean="0"/>
              <a:t>”.</a:t>
            </a:r>
            <a:endParaRPr lang="en-US" sz="1600" dirty="0"/>
          </a:p>
        </p:txBody>
      </p:sp>
      <p:sp>
        <p:nvSpPr>
          <p:cNvPr id="8" name="Textfeld 7"/>
          <p:cNvSpPr txBox="1"/>
          <p:nvPr/>
        </p:nvSpPr>
        <p:spPr>
          <a:xfrm>
            <a:off x="5940000" y="4068000"/>
            <a:ext cx="3203999" cy="738664"/>
          </a:xfrm>
          <a:prstGeom prst="rect">
            <a:avLst/>
          </a:prstGeom>
          <a:noFill/>
        </p:spPr>
        <p:txBody>
          <a:bodyPr wrap="square" rtlCol="0">
            <a:spAutoFit/>
          </a:bodyPr>
          <a:lstStyle/>
          <a:p>
            <a:r>
              <a:rPr lang="en-US" sz="1400" dirty="0" smtClean="0">
                <a:solidFill>
                  <a:srgbClr val="0000CC"/>
                </a:solidFill>
              </a:rPr>
              <a:t>The superconducting transition is at 4.2K. Within 0.01K, the resistance jumps from unmeasurably  small (&lt;10</a:t>
            </a:r>
            <a:r>
              <a:rPr lang="en-US" sz="1400" baseline="30000" dirty="0" smtClean="0">
                <a:solidFill>
                  <a:srgbClr val="0000CC"/>
                </a:solidFill>
              </a:rPr>
              <a:t>-6</a:t>
            </a:r>
            <a:r>
              <a:rPr lang="en-US" sz="1400" dirty="0" smtClean="0">
                <a:solidFill>
                  <a:srgbClr val="0000CC"/>
                </a:solidFill>
              </a:rPr>
              <a:t> </a:t>
            </a:r>
            <a:r>
              <a:rPr lang="el-GR" sz="1400" dirty="0" smtClean="0">
                <a:solidFill>
                  <a:srgbClr val="0000CC"/>
                </a:solidFill>
              </a:rPr>
              <a:t>Ω</a:t>
            </a:r>
            <a:r>
              <a:rPr lang="de-DE" sz="1400" dirty="0" smtClean="0">
                <a:solidFill>
                  <a:srgbClr val="0000CC"/>
                </a:solidFill>
              </a:rPr>
              <a:t> </a:t>
            </a:r>
            <a:r>
              <a:rPr lang="en-US" sz="1400" dirty="0" smtClean="0">
                <a:solidFill>
                  <a:srgbClr val="0000CC"/>
                </a:solidFill>
              </a:rPr>
              <a:t>to </a:t>
            </a:r>
            <a:r>
              <a:rPr lang="de-DE" sz="1400" dirty="0" smtClean="0">
                <a:solidFill>
                  <a:srgbClr val="0000CC"/>
                </a:solidFill>
              </a:rPr>
              <a:t>0.1 </a:t>
            </a:r>
            <a:r>
              <a:rPr lang="el-GR" sz="1400" dirty="0" smtClean="0">
                <a:solidFill>
                  <a:srgbClr val="0000CC"/>
                </a:solidFill>
              </a:rPr>
              <a:t>Ω</a:t>
            </a:r>
            <a:r>
              <a:rPr lang="de-DE" sz="1400" dirty="0" smtClean="0">
                <a:solidFill>
                  <a:srgbClr val="0000CC"/>
                </a:solidFill>
              </a:rPr>
              <a:t>).</a:t>
            </a:r>
            <a:endParaRPr lang="en-US" sz="1400" dirty="0">
              <a:solidFill>
                <a:srgbClr val="0000CC"/>
              </a:solidFill>
            </a:endParaRPr>
          </a:p>
        </p:txBody>
      </p:sp>
    </p:spTree>
    <p:extLst>
      <p:ext uri="{BB962C8B-B14F-4D97-AF65-F5344CB8AC3E}">
        <p14:creationId xmlns:p14="http://schemas.microsoft.com/office/powerpoint/2010/main" val="886834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Dipole magnets</a:t>
            </a:r>
            <a:endParaRPr lang="en-US" dirty="0"/>
          </a:p>
        </p:txBody>
      </p:sp>
      <p:sp>
        <p:nvSpPr>
          <p:cNvPr id="3" name="Textfeld 2"/>
          <p:cNvSpPr txBox="1"/>
          <p:nvPr/>
        </p:nvSpPr>
        <p:spPr>
          <a:xfrm>
            <a:off x="720000" y="720000"/>
            <a:ext cx="4464000" cy="2677656"/>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A dipole magnet gives a constant B-field.</a:t>
            </a:r>
          </a:p>
          <a:p>
            <a:endParaRPr lang="en-US" sz="800" dirty="0">
              <a:latin typeface="Times New Roman" panose="02020603050405020304" pitchFamily="18" charset="0"/>
              <a:cs typeface="Times New Roman" panose="02020603050405020304" pitchFamily="18" charset="0"/>
            </a:endParaRPr>
          </a:p>
          <a:p>
            <a:r>
              <a:rPr lang="en-US" sz="1600" i="1" dirty="0" smtClean="0">
                <a:latin typeface="Times New Roman" panose="02020603050405020304" pitchFamily="18" charset="0"/>
                <a:cs typeface="Times New Roman" panose="02020603050405020304" pitchFamily="18" charset="0"/>
              </a:rPr>
              <a:t>The field lines in a magnet run from North to South. </a:t>
            </a:r>
            <a:r>
              <a:rPr lang="en-US" sz="1600" dirty="0" smtClean="0">
                <a:latin typeface="Times New Roman" panose="02020603050405020304" pitchFamily="18" charset="0"/>
                <a:cs typeface="Times New Roman" panose="02020603050405020304" pitchFamily="18" charset="0"/>
              </a:rPr>
              <a:t>The field shown at right is positive in the vertical direction.</a:t>
            </a:r>
          </a:p>
          <a:p>
            <a:endParaRPr lang="en-US" sz="800" dirty="0">
              <a:latin typeface="Times New Roman" panose="02020603050405020304" pitchFamily="18" charset="0"/>
              <a:cs typeface="Times New Roman" panose="02020603050405020304" pitchFamily="18" charset="0"/>
            </a:endParaRPr>
          </a:p>
          <a:p>
            <a:r>
              <a:rPr lang="en-US" sz="1600" dirty="0" smtClean="0">
                <a:solidFill>
                  <a:srgbClr val="FF0000"/>
                </a:solidFill>
                <a:latin typeface="Times New Roman" panose="02020603050405020304" pitchFamily="18" charset="0"/>
                <a:cs typeface="Times New Roman" panose="02020603050405020304" pitchFamily="18" charset="0"/>
              </a:rPr>
              <a:t>Symbol convention:</a:t>
            </a:r>
          </a:p>
          <a:p>
            <a:r>
              <a:rPr lang="en-US" sz="1600" dirty="0">
                <a:solidFill>
                  <a:srgbClr val="FF0000"/>
                </a:solidFill>
                <a:latin typeface="Times New Roman" panose="02020603050405020304" pitchFamily="18" charset="0"/>
                <a:cs typeface="Times New Roman" panose="02020603050405020304" pitchFamily="18" charset="0"/>
              </a:rPr>
              <a:t> </a:t>
            </a:r>
            <a:r>
              <a:rPr lang="en-US" sz="1600" dirty="0" smtClean="0">
                <a:solidFill>
                  <a:srgbClr val="FF0000"/>
                </a:solidFill>
                <a:latin typeface="Times New Roman" panose="02020603050405020304" pitchFamily="18" charset="0"/>
                <a:cs typeface="Times New Roman" panose="02020603050405020304" pitchFamily="18" charset="0"/>
              </a:rPr>
              <a:t>             </a:t>
            </a:r>
            <a:r>
              <a:rPr lang="en-US" sz="1600" dirty="0" smtClean="0">
                <a:solidFill>
                  <a:srgbClr val="FF0000"/>
                </a:solidFill>
                <a:latin typeface="Times New Roman"/>
                <a:cs typeface="Times New Roman"/>
              </a:rPr>
              <a:t>× - traveling into the page</a:t>
            </a:r>
          </a:p>
          <a:p>
            <a:r>
              <a:rPr lang="en-US" sz="1600" dirty="0">
                <a:solidFill>
                  <a:srgbClr val="FF0000"/>
                </a:solidFill>
                <a:latin typeface="Times New Roman"/>
                <a:cs typeface="Times New Roman"/>
              </a:rPr>
              <a:t> </a:t>
            </a:r>
            <a:r>
              <a:rPr lang="en-US" sz="1600" dirty="0" smtClean="0">
                <a:solidFill>
                  <a:srgbClr val="FF0000"/>
                </a:solidFill>
                <a:latin typeface="Times New Roman"/>
                <a:cs typeface="Times New Roman"/>
              </a:rPr>
              <a:t>             ● - traveling out of page</a:t>
            </a:r>
            <a:endParaRPr lang="en-US" sz="1600" dirty="0" smtClean="0">
              <a:latin typeface="Times New Roman"/>
              <a:cs typeface="Times New Roman"/>
            </a:endParaRPr>
          </a:p>
          <a:p>
            <a:endParaRPr lang="en-US" sz="800" dirty="0" smtClean="0">
              <a:solidFill>
                <a:srgbClr val="FF0000"/>
              </a:solidFill>
              <a:latin typeface="Times New Roman"/>
              <a:cs typeface="Times New Roman"/>
            </a:endParaRPr>
          </a:p>
          <a:p>
            <a:r>
              <a:rPr lang="en-US" sz="1600" dirty="0" smtClean="0">
                <a:latin typeface="Times New Roman"/>
                <a:cs typeface="Times New Roman"/>
              </a:rPr>
              <a:t>In the field shown, for a positively charged particle traveling into the page, the force is to the right.</a:t>
            </a:r>
          </a:p>
        </p:txBody>
      </p:sp>
      <p:sp>
        <p:nvSpPr>
          <p:cNvPr id="6" name="Textfeld 5"/>
          <p:cNvSpPr txBox="1"/>
          <p:nvPr/>
        </p:nvSpPr>
        <p:spPr>
          <a:xfrm>
            <a:off x="720000" y="3960000"/>
            <a:ext cx="7812440" cy="584775"/>
          </a:xfrm>
          <a:prstGeom prst="rect">
            <a:avLst/>
          </a:prstGeom>
          <a:noFill/>
        </p:spPr>
        <p:txBody>
          <a:bodyPr wrap="square" rtlCol="0">
            <a:spAutoFit/>
          </a:bodyPr>
          <a:lstStyle/>
          <a:p>
            <a:r>
              <a:rPr lang="en-US" sz="1600" dirty="0" smtClean="0">
                <a:solidFill>
                  <a:srgbClr val="0000CC"/>
                </a:solidFill>
                <a:latin typeface="Times New Roman" panose="02020603050405020304" pitchFamily="18" charset="0"/>
                <a:cs typeface="Times New Roman" panose="02020603050405020304" pitchFamily="18" charset="0"/>
              </a:rPr>
              <a:t>In an accelerator lattice, dipoles are used to bend the beam trajectory. The set of dipoles in a lattice defines the</a:t>
            </a:r>
            <a:r>
              <a:rPr lang="en-US" sz="1600" dirty="0" smtClean="0">
                <a:latin typeface="Times New Roman" panose="02020603050405020304" pitchFamily="18" charset="0"/>
                <a:cs typeface="Times New Roman" panose="02020603050405020304" pitchFamily="18" charset="0"/>
              </a:rPr>
              <a:t> reference trajectory:</a:t>
            </a:r>
            <a:endParaRPr lang="en-US" sz="1600" dirty="0">
              <a:latin typeface="Times New Roman" panose="02020603050405020304" pitchFamily="18" charset="0"/>
              <a:cs typeface="Times New Roman" panose="02020603050405020304" pitchFamily="18"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000" y="612003"/>
            <a:ext cx="2517619" cy="321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000" y="4716000"/>
            <a:ext cx="5160001" cy="156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4074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Types of superconductors</a:t>
            </a:r>
            <a:endParaRPr lang="en-US" dirty="0"/>
          </a:p>
        </p:txBody>
      </p:sp>
      <p:sp>
        <p:nvSpPr>
          <p:cNvPr id="4" name="Textfeld 3"/>
          <p:cNvSpPr txBox="1"/>
          <p:nvPr/>
        </p:nvSpPr>
        <p:spPr>
          <a:xfrm>
            <a:off x="540000" y="720000"/>
            <a:ext cx="6192688" cy="338554"/>
          </a:xfrm>
          <a:prstGeom prst="rect">
            <a:avLst/>
          </a:prstGeom>
          <a:noFill/>
        </p:spPr>
        <p:txBody>
          <a:bodyPr wrap="square" rtlCol="0">
            <a:spAutoFit/>
          </a:bodyPr>
          <a:lstStyle/>
          <a:p>
            <a:r>
              <a:rPr lang="en-US" sz="1600" dirty="0" smtClean="0"/>
              <a:t>There are many ways to classify superconductors. The most common are:</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000" y="1116000"/>
            <a:ext cx="4571429" cy="32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feld 13"/>
          <p:cNvSpPr txBox="1"/>
          <p:nvPr/>
        </p:nvSpPr>
        <p:spPr>
          <a:xfrm>
            <a:off x="540000" y="1080000"/>
            <a:ext cx="3599952" cy="5447645"/>
          </a:xfrm>
          <a:prstGeom prst="rect">
            <a:avLst/>
          </a:prstGeom>
          <a:noFill/>
        </p:spPr>
        <p:txBody>
          <a:bodyPr wrap="square" rtlCol="0">
            <a:spAutoFit/>
          </a:bodyPr>
          <a:lstStyle/>
          <a:p>
            <a:pPr marL="285750" indent="-285750">
              <a:buFont typeface="Wingdings" panose="05000000000000000000" pitchFamily="2" charset="2"/>
              <a:buChar char="v"/>
            </a:pPr>
            <a:r>
              <a:rPr lang="en-US" sz="1600" i="1" dirty="0" smtClean="0">
                <a:solidFill>
                  <a:srgbClr val="0000CC"/>
                </a:solidFill>
              </a:rPr>
              <a:t>Response to  a magnetic field:</a:t>
            </a:r>
            <a:r>
              <a:rPr lang="en-US" sz="1600" dirty="0" smtClean="0"/>
              <a:t> </a:t>
            </a:r>
            <a:r>
              <a:rPr lang="en-US" sz="1600" b="1" i="1" dirty="0" smtClean="0">
                <a:solidFill>
                  <a:srgbClr val="0000CC"/>
                </a:solidFill>
              </a:rPr>
              <a:t>Type I</a:t>
            </a:r>
            <a:r>
              <a:rPr lang="en-US" sz="1600" dirty="0" smtClean="0"/>
              <a:t> SC has a single critical field, above which all superconductivity is lost; </a:t>
            </a:r>
            <a:r>
              <a:rPr lang="en-US" sz="1600" b="1" i="1" dirty="0" smtClean="0">
                <a:solidFill>
                  <a:srgbClr val="0000CC"/>
                </a:solidFill>
              </a:rPr>
              <a:t>Type II</a:t>
            </a:r>
            <a:r>
              <a:rPr lang="en-US" sz="1600" dirty="0" smtClean="0"/>
              <a:t> SC has two critical fields, between which it allows partial penetration of the magnetic field.</a:t>
            </a:r>
          </a:p>
          <a:p>
            <a:pPr marL="285750" indent="-285750">
              <a:buFont typeface="Wingdings" panose="05000000000000000000" pitchFamily="2" charset="2"/>
              <a:buChar char="v"/>
            </a:pPr>
            <a:endParaRPr lang="en-US" sz="400" dirty="0">
              <a:solidFill>
                <a:srgbClr val="0000CC"/>
              </a:solidFill>
            </a:endParaRPr>
          </a:p>
          <a:p>
            <a:pPr marL="285750" indent="-285750">
              <a:buFont typeface="Wingdings" panose="05000000000000000000" pitchFamily="2" charset="2"/>
              <a:buChar char="v"/>
            </a:pPr>
            <a:r>
              <a:rPr lang="en-US" sz="1600" i="1" dirty="0" smtClean="0">
                <a:solidFill>
                  <a:srgbClr val="0000CC"/>
                </a:solidFill>
              </a:rPr>
              <a:t>By theory of operation: </a:t>
            </a:r>
            <a:r>
              <a:rPr lang="en-US" sz="1600" dirty="0" smtClean="0"/>
              <a:t>A SC is </a:t>
            </a:r>
            <a:r>
              <a:rPr lang="en-US" sz="1600" b="1" i="1" dirty="0" smtClean="0">
                <a:solidFill>
                  <a:srgbClr val="0000CC"/>
                </a:solidFill>
              </a:rPr>
              <a:t>conventional</a:t>
            </a:r>
            <a:r>
              <a:rPr lang="en-US" sz="1600" dirty="0" smtClean="0"/>
              <a:t> if it can be explained by the BCS theory or its derivatives, or </a:t>
            </a:r>
            <a:r>
              <a:rPr lang="en-US" sz="1600" b="1" i="1" dirty="0" smtClean="0">
                <a:solidFill>
                  <a:srgbClr val="0000CC"/>
                </a:solidFill>
              </a:rPr>
              <a:t>unconventional</a:t>
            </a:r>
            <a:r>
              <a:rPr lang="en-US" sz="1600" dirty="0" smtClean="0"/>
              <a:t>, otherwise.</a:t>
            </a:r>
          </a:p>
          <a:p>
            <a:endParaRPr lang="en-US" sz="400" dirty="0">
              <a:solidFill>
                <a:srgbClr val="0000CC"/>
              </a:solidFill>
            </a:endParaRPr>
          </a:p>
          <a:p>
            <a:pPr marL="285750" indent="-285750">
              <a:buFont typeface="Wingdings" panose="05000000000000000000" pitchFamily="2" charset="2"/>
              <a:buChar char="v"/>
            </a:pPr>
            <a:r>
              <a:rPr lang="en-US" sz="1600" i="1" dirty="0" smtClean="0">
                <a:solidFill>
                  <a:srgbClr val="0000CC"/>
                </a:solidFill>
              </a:rPr>
              <a:t>By critical temperature:</a:t>
            </a:r>
            <a:r>
              <a:rPr lang="en-US" sz="1600" i="1" dirty="0" smtClean="0"/>
              <a:t> </a:t>
            </a:r>
            <a:r>
              <a:rPr lang="en-US" sz="1600" dirty="0" smtClean="0"/>
              <a:t>A SC is generally considered </a:t>
            </a:r>
            <a:r>
              <a:rPr lang="en-US" sz="1600" b="1" i="1" dirty="0" smtClean="0">
                <a:solidFill>
                  <a:srgbClr val="0000CC"/>
                </a:solidFill>
              </a:rPr>
              <a:t>high temperature (HTS)</a:t>
            </a:r>
            <a:r>
              <a:rPr lang="en-US" sz="1600" dirty="0" smtClean="0"/>
              <a:t> if it reaches a SC state when cooled using liquid nitrogen (</a:t>
            </a:r>
            <a:r>
              <a:rPr lang="en-US" sz="1600" dirty="0" smtClean="0">
                <a:solidFill>
                  <a:srgbClr val="0000CC"/>
                </a:solidFill>
              </a:rPr>
              <a:t>T</a:t>
            </a:r>
            <a:r>
              <a:rPr lang="en-US" sz="1600" baseline="-25000" dirty="0" smtClean="0">
                <a:solidFill>
                  <a:srgbClr val="0000CC"/>
                </a:solidFill>
              </a:rPr>
              <a:t>c </a:t>
            </a:r>
            <a:r>
              <a:rPr lang="en-US" sz="1600" dirty="0" smtClean="0">
                <a:solidFill>
                  <a:srgbClr val="0000CC"/>
                </a:solidFill>
              </a:rPr>
              <a:t>&gt; 77K</a:t>
            </a:r>
            <a:r>
              <a:rPr lang="en-US" sz="1600" dirty="0" smtClean="0"/>
              <a:t>), or </a:t>
            </a:r>
            <a:r>
              <a:rPr lang="en-US" sz="1600" b="1" i="1" dirty="0" smtClean="0">
                <a:solidFill>
                  <a:srgbClr val="0000CC"/>
                </a:solidFill>
              </a:rPr>
              <a:t>low temperature</a:t>
            </a:r>
            <a:r>
              <a:rPr lang="en-US" sz="1600" dirty="0" smtClean="0"/>
              <a:t> otherwise.</a:t>
            </a:r>
          </a:p>
          <a:p>
            <a:endParaRPr lang="en-US" sz="400" dirty="0">
              <a:solidFill>
                <a:srgbClr val="0000CC"/>
              </a:solidFill>
            </a:endParaRPr>
          </a:p>
          <a:p>
            <a:pPr marL="285750" indent="-285750">
              <a:buFont typeface="Wingdings" panose="05000000000000000000" pitchFamily="2" charset="2"/>
              <a:buChar char="v"/>
            </a:pPr>
            <a:r>
              <a:rPr lang="en-US" sz="1600" i="1" dirty="0" smtClean="0">
                <a:solidFill>
                  <a:srgbClr val="0000CC"/>
                </a:solidFill>
              </a:rPr>
              <a:t>By material:</a:t>
            </a:r>
            <a:r>
              <a:rPr lang="en-US" sz="1600" dirty="0" smtClean="0"/>
              <a:t> SC material classes include </a:t>
            </a:r>
            <a:r>
              <a:rPr lang="en-US" sz="1600" b="1" i="1" dirty="0" smtClean="0">
                <a:solidFill>
                  <a:srgbClr val="0000CC"/>
                </a:solidFill>
              </a:rPr>
              <a:t>chemical elements </a:t>
            </a:r>
            <a:r>
              <a:rPr lang="en-US" sz="1600" dirty="0" smtClean="0"/>
              <a:t>(e.g. Hg or </a:t>
            </a:r>
            <a:r>
              <a:rPr lang="en-US" sz="1600" dirty="0" err="1" smtClean="0"/>
              <a:t>Pb</a:t>
            </a:r>
            <a:r>
              <a:rPr lang="en-US" sz="1600" dirty="0" smtClean="0"/>
              <a:t>), </a:t>
            </a:r>
            <a:r>
              <a:rPr lang="en-US" sz="1600" b="1" i="1" dirty="0" smtClean="0">
                <a:solidFill>
                  <a:srgbClr val="0000CC"/>
                </a:solidFill>
              </a:rPr>
              <a:t>alloys</a:t>
            </a:r>
            <a:r>
              <a:rPr lang="en-US" sz="1600" dirty="0" smtClean="0"/>
              <a:t> (such as </a:t>
            </a:r>
            <a:r>
              <a:rPr lang="en-US" sz="1600" dirty="0" err="1" smtClean="0"/>
              <a:t>NbTi</a:t>
            </a:r>
            <a:r>
              <a:rPr lang="en-US" sz="1600" dirty="0" smtClean="0"/>
              <a:t>, Nb</a:t>
            </a:r>
            <a:r>
              <a:rPr lang="en-US" sz="1600" baseline="-25000" dirty="0" smtClean="0"/>
              <a:t>3</a:t>
            </a:r>
            <a:r>
              <a:rPr lang="en-US" sz="1600" dirty="0" smtClean="0"/>
              <a:t>Sn or </a:t>
            </a:r>
            <a:r>
              <a:rPr lang="en-US" sz="1600" dirty="0" err="1" smtClean="0"/>
              <a:t>NbN</a:t>
            </a:r>
            <a:r>
              <a:rPr lang="en-US" sz="1600" dirty="0" smtClean="0"/>
              <a:t>), </a:t>
            </a:r>
            <a:r>
              <a:rPr lang="en-US" sz="1600" b="1" i="1" dirty="0" smtClean="0">
                <a:solidFill>
                  <a:srgbClr val="0000CC"/>
                </a:solidFill>
              </a:rPr>
              <a:t>ceramics</a:t>
            </a:r>
            <a:r>
              <a:rPr lang="en-US" sz="1600" dirty="0" smtClean="0"/>
              <a:t> (YBCO and MgB2), or </a:t>
            </a:r>
            <a:r>
              <a:rPr lang="en-US" sz="1600" b="1" i="1" dirty="0" smtClean="0">
                <a:solidFill>
                  <a:srgbClr val="0000CC"/>
                </a:solidFill>
              </a:rPr>
              <a:t>organic superconductors</a:t>
            </a:r>
            <a:endParaRPr lang="en-US" sz="1600" b="1" i="1" dirty="0">
              <a:solidFill>
                <a:srgbClr val="0000CC"/>
              </a:solidFill>
            </a:endParaRPr>
          </a:p>
        </p:txBody>
      </p:sp>
      <p:sp>
        <p:nvSpPr>
          <p:cNvPr id="5" name="Rechteck 4"/>
          <p:cNvSpPr/>
          <p:nvPr/>
        </p:nvSpPr>
        <p:spPr>
          <a:xfrm>
            <a:off x="827584" y="1116000"/>
            <a:ext cx="3312368" cy="1520912"/>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9697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Superconducting elements</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00" y="594000"/>
            <a:ext cx="8929116" cy="590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0067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Two kinds of superconductor: </a:t>
            </a:r>
            <a:r>
              <a:rPr lang="en-US" dirty="0">
                <a:solidFill>
                  <a:srgbClr val="FF0000"/>
                </a:solidFill>
              </a:rPr>
              <a:t>T</a:t>
            </a:r>
            <a:r>
              <a:rPr lang="en-US" dirty="0" smtClean="0">
                <a:solidFill>
                  <a:srgbClr val="FF0000"/>
                </a:solidFill>
              </a:rPr>
              <a:t>ype 1</a:t>
            </a:r>
            <a:endParaRPr lang="en-US" dirty="0">
              <a:solidFill>
                <a:srgbClr val="FF0000"/>
              </a:solidFill>
            </a:endParaRPr>
          </a:p>
        </p:txBody>
      </p:sp>
      <p:sp>
        <p:nvSpPr>
          <p:cNvPr id="317" name="Text Box 3"/>
          <p:cNvSpPr txBox="1">
            <a:spLocks noChangeArrowheads="1"/>
          </p:cNvSpPr>
          <p:nvPr/>
        </p:nvSpPr>
        <p:spPr bwMode="auto">
          <a:xfrm>
            <a:off x="300038" y="842963"/>
            <a:ext cx="4632002" cy="100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5738" indent="-18573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5738" marR="0" lvl="0" indent="-185738" defTabSz="914400" eaLnBrk="0" fontAlgn="base" latinLnBrk="0" hangingPunct="0">
              <a:lnSpc>
                <a:spcPct val="100000"/>
              </a:lnSpc>
              <a:spcBef>
                <a:spcPct val="0"/>
              </a:spcBef>
              <a:spcAft>
                <a:spcPct val="70000"/>
              </a:spcAft>
              <a:buClrTx/>
              <a:buSzTx/>
              <a:buFontTx/>
              <a:buChar char="•"/>
              <a:tabLst/>
              <a:defRPr/>
            </a:pPr>
            <a:r>
              <a:rPr kumimoji="0" lang="en-GB" altLang="en-US" sz="1600" b="0" i="0" u="none" strike="noStrike" kern="0" cap="none" spc="0" normalizeH="0" baseline="0" noProof="0" dirty="0" smtClean="0">
                <a:ln>
                  <a:noFill/>
                </a:ln>
                <a:solidFill>
                  <a:srgbClr val="000000"/>
                </a:solidFill>
                <a:effectLst/>
                <a:uLnTx/>
                <a:uFillTx/>
                <a:latin typeface="Times New Roman" pitchFamily="18" charset="0"/>
              </a:rPr>
              <a:t>the materials first discovered by Heike </a:t>
            </a:r>
            <a:r>
              <a:rPr kumimoji="0" lang="en-GB" altLang="en-US" sz="1600" b="0" i="0" u="none" strike="noStrike" kern="0" cap="none" spc="0" normalizeH="0" baseline="0" noProof="0" dirty="0" err="1" smtClean="0">
                <a:ln>
                  <a:noFill/>
                </a:ln>
                <a:solidFill>
                  <a:srgbClr val="000000"/>
                </a:solidFill>
                <a:effectLst/>
                <a:uLnTx/>
                <a:uFillTx/>
                <a:latin typeface="Times New Roman" pitchFamily="18" charset="0"/>
              </a:rPr>
              <a:t>Kamerlingh</a:t>
            </a:r>
            <a:r>
              <a:rPr kumimoji="0" lang="en-GB" altLang="en-US" sz="1600" b="0" i="0" u="none" strike="noStrike" kern="0" cap="none" spc="0" normalizeH="0" baseline="0" noProof="0" dirty="0" smtClean="0">
                <a:ln>
                  <a:noFill/>
                </a:ln>
                <a:solidFill>
                  <a:srgbClr val="000000"/>
                </a:solidFill>
                <a:effectLst/>
                <a:uLnTx/>
                <a:uFillTx/>
                <a:latin typeface="Times New Roman" pitchFamily="18" charset="0"/>
              </a:rPr>
              <a:t> </a:t>
            </a:r>
            <a:r>
              <a:rPr kumimoji="0" lang="en-GB" altLang="en-US" sz="1600" b="0" i="0" u="none" strike="noStrike" kern="0" cap="none" spc="0" normalizeH="0" baseline="0" noProof="0" dirty="0" err="1" smtClean="0">
                <a:ln>
                  <a:noFill/>
                </a:ln>
                <a:solidFill>
                  <a:srgbClr val="000000"/>
                </a:solidFill>
                <a:effectLst/>
                <a:uLnTx/>
                <a:uFillTx/>
                <a:latin typeface="Times New Roman" pitchFamily="18" charset="0"/>
              </a:rPr>
              <a:t>Onnes</a:t>
            </a:r>
            <a:r>
              <a:rPr kumimoji="0" lang="en-GB" altLang="en-US" sz="1600" b="0" i="0" u="none" strike="noStrike" kern="0" cap="none" spc="0" normalizeH="0" baseline="0" noProof="0" dirty="0" smtClean="0">
                <a:ln>
                  <a:noFill/>
                </a:ln>
                <a:solidFill>
                  <a:srgbClr val="000000"/>
                </a:solidFill>
                <a:effectLst/>
                <a:uLnTx/>
                <a:uFillTx/>
                <a:latin typeface="Times New Roman" pitchFamily="18" charset="0"/>
              </a:rPr>
              <a:t> in 1911 - soft metals like lead, tin mercury</a:t>
            </a:r>
          </a:p>
          <a:p>
            <a:pPr marL="185738" marR="0" lvl="0" indent="-185738" defTabSz="914400" eaLnBrk="0" fontAlgn="base" latinLnBrk="0" hangingPunct="0">
              <a:lnSpc>
                <a:spcPct val="100000"/>
              </a:lnSpc>
              <a:spcBef>
                <a:spcPct val="0"/>
              </a:spcBef>
              <a:spcAft>
                <a:spcPct val="0"/>
              </a:spcAft>
              <a:buClrTx/>
              <a:buSzTx/>
              <a:buFontTx/>
              <a:buChar char="•"/>
              <a:tabLst/>
              <a:defRPr/>
            </a:pPr>
            <a:r>
              <a:rPr kumimoji="0" lang="en-GB" altLang="en-US" sz="1600" b="0" i="0" u="none" strike="noStrike" kern="0" cap="none" spc="0" normalizeH="0" baseline="0" noProof="0" dirty="0" smtClean="0">
                <a:ln>
                  <a:noFill/>
                </a:ln>
                <a:solidFill>
                  <a:srgbClr val="000000"/>
                </a:solidFill>
                <a:effectLst/>
                <a:uLnTx/>
                <a:uFillTx/>
                <a:latin typeface="Times New Roman" pitchFamily="18" charset="0"/>
              </a:rPr>
              <a:t>sphere of metal at room temperature</a:t>
            </a:r>
            <a:endParaRPr kumimoji="0" lang="en-US" altLang="en-US" sz="1600" b="0" i="0" u="none" strike="noStrike" kern="0" cap="none" spc="0" normalizeH="0" baseline="0" noProof="0" dirty="0" smtClean="0">
              <a:ln>
                <a:noFill/>
              </a:ln>
              <a:solidFill>
                <a:srgbClr val="000000"/>
              </a:solidFill>
              <a:effectLst/>
              <a:uLnTx/>
              <a:uFillTx/>
              <a:latin typeface="Times New Roman" pitchFamily="18" charset="0"/>
            </a:endParaRPr>
          </a:p>
        </p:txBody>
      </p:sp>
      <p:sp>
        <p:nvSpPr>
          <p:cNvPr id="318" name="Text Box 4"/>
          <p:cNvSpPr txBox="1">
            <a:spLocks noChangeArrowheads="1"/>
          </p:cNvSpPr>
          <p:nvPr/>
        </p:nvSpPr>
        <p:spPr bwMode="auto">
          <a:xfrm>
            <a:off x="288925" y="1905000"/>
            <a:ext cx="2562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5738" marR="0" lvl="0" indent="-185738" defTabSz="914400" eaLnBrk="0" fontAlgn="base" latinLnBrk="0" hangingPunct="0">
              <a:lnSpc>
                <a:spcPct val="100000"/>
              </a:lnSpc>
              <a:spcBef>
                <a:spcPct val="0"/>
              </a:spcBef>
              <a:spcAft>
                <a:spcPct val="0"/>
              </a:spcAft>
              <a:buClrTx/>
              <a:buSzTx/>
              <a:buFontTx/>
              <a:buChar char="•"/>
              <a:tabLst/>
              <a:defRPr/>
            </a:pPr>
            <a:r>
              <a:rPr kumimoji="0" lang="en-GB" altLang="en-US" sz="1800" b="0" i="0" u="none" strike="noStrike" kern="0" cap="none" spc="0" normalizeH="0" baseline="0" noProof="0" smtClean="0">
                <a:ln>
                  <a:noFill/>
                </a:ln>
                <a:solidFill>
                  <a:srgbClr val="FF0000"/>
                </a:solidFill>
                <a:effectLst/>
                <a:uLnTx/>
                <a:uFillTx/>
                <a:latin typeface="Times New Roman" pitchFamily="18" charset="0"/>
              </a:rPr>
              <a:t>apply magnetic field </a:t>
            </a:r>
            <a:endParaRPr kumimoji="0" lang="en-US" altLang="en-US" sz="1800" b="0" i="0" u="none" strike="noStrike" kern="0" cap="none" spc="0" normalizeH="0" baseline="0" noProof="0" smtClean="0">
              <a:ln>
                <a:noFill/>
              </a:ln>
              <a:solidFill>
                <a:srgbClr val="FF0000"/>
              </a:solidFill>
              <a:effectLst/>
              <a:uLnTx/>
              <a:uFillTx/>
              <a:latin typeface="Times New Roman" pitchFamily="18" charset="0"/>
            </a:endParaRPr>
          </a:p>
        </p:txBody>
      </p:sp>
      <p:sp>
        <p:nvSpPr>
          <p:cNvPr id="319" name="Text Box 5"/>
          <p:cNvSpPr txBox="1">
            <a:spLocks noChangeArrowheads="1"/>
          </p:cNvSpPr>
          <p:nvPr/>
        </p:nvSpPr>
        <p:spPr bwMode="auto">
          <a:xfrm>
            <a:off x="287338" y="2305050"/>
            <a:ext cx="450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5738" marR="0" lvl="0" indent="-185738" defTabSz="914400" eaLnBrk="0" fontAlgn="base" latinLnBrk="0" hangingPunct="0">
              <a:lnSpc>
                <a:spcPct val="100000"/>
              </a:lnSpc>
              <a:spcBef>
                <a:spcPct val="0"/>
              </a:spcBef>
              <a:spcAft>
                <a:spcPct val="0"/>
              </a:spcAft>
              <a:buClrTx/>
              <a:buSzTx/>
              <a:buFontTx/>
              <a:buChar char="•"/>
              <a:tabLst/>
              <a:defRPr/>
            </a:pPr>
            <a:r>
              <a:rPr kumimoji="0" lang="en-GB" altLang="en-US" sz="1800" b="0" i="0" u="none" strike="noStrike" kern="0" cap="none" spc="0" normalizeH="0" baseline="0" noProof="0" smtClean="0">
                <a:ln>
                  <a:noFill/>
                </a:ln>
                <a:solidFill>
                  <a:srgbClr val="D200AA"/>
                </a:solidFill>
                <a:effectLst/>
                <a:uLnTx/>
                <a:uFillTx/>
                <a:latin typeface="Times New Roman" pitchFamily="18" charset="0"/>
              </a:rPr>
              <a:t>reduce the temperature - resistance decreases </a:t>
            </a:r>
            <a:endParaRPr kumimoji="0" lang="en-US" altLang="en-US" sz="1800" b="0" i="0" u="none" strike="noStrike" kern="0" cap="none" spc="0" normalizeH="0" baseline="0" noProof="0" smtClean="0">
              <a:ln>
                <a:noFill/>
              </a:ln>
              <a:solidFill>
                <a:srgbClr val="D200AA"/>
              </a:solidFill>
              <a:effectLst/>
              <a:uLnTx/>
              <a:uFillTx/>
              <a:latin typeface="Times New Roman" pitchFamily="18" charset="0"/>
            </a:endParaRPr>
          </a:p>
        </p:txBody>
      </p:sp>
      <p:sp>
        <p:nvSpPr>
          <p:cNvPr id="320" name="Text Box 6"/>
          <p:cNvSpPr txBox="1">
            <a:spLocks noChangeArrowheads="1"/>
          </p:cNvSpPr>
          <p:nvPr/>
        </p:nvSpPr>
        <p:spPr bwMode="auto">
          <a:xfrm>
            <a:off x="306388" y="2751138"/>
            <a:ext cx="35385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5738" marR="0" lvl="0" indent="-185738" defTabSz="914400" eaLnBrk="0" fontAlgn="base" latinLnBrk="0" hangingPunct="0">
              <a:lnSpc>
                <a:spcPct val="100000"/>
              </a:lnSpc>
              <a:spcBef>
                <a:spcPct val="0"/>
              </a:spcBef>
              <a:spcAft>
                <a:spcPct val="0"/>
              </a:spcAft>
              <a:buClrTx/>
              <a:buSzTx/>
              <a:buFontTx/>
              <a:buChar char="•"/>
              <a:tabLst/>
              <a:defRPr/>
            </a:pPr>
            <a:r>
              <a:rPr kumimoji="0" lang="en-GB" altLang="en-US" sz="1800" b="0" i="0" u="none" strike="noStrike" kern="0" cap="none" spc="0" normalizeH="0" baseline="0" noProof="0" smtClean="0">
                <a:ln>
                  <a:noFill/>
                </a:ln>
                <a:solidFill>
                  <a:srgbClr val="AB03F7"/>
                </a:solidFill>
                <a:effectLst/>
                <a:uLnTx/>
                <a:uFillTx/>
                <a:latin typeface="Times New Roman" pitchFamily="18" charset="0"/>
              </a:rPr>
              <a:t>reduce the temperature some more - resistance decreases some more</a:t>
            </a:r>
            <a:endParaRPr kumimoji="0" lang="en-US" altLang="en-US" sz="1800" b="0" i="0" u="none" strike="noStrike" kern="0" cap="none" spc="0" normalizeH="0" baseline="0" noProof="0" smtClean="0">
              <a:ln>
                <a:noFill/>
              </a:ln>
              <a:solidFill>
                <a:srgbClr val="AB03F7"/>
              </a:solidFill>
              <a:effectLst/>
              <a:uLnTx/>
              <a:uFillTx/>
              <a:latin typeface="Times New Roman" pitchFamily="18" charset="0"/>
            </a:endParaRPr>
          </a:p>
        </p:txBody>
      </p:sp>
      <p:sp>
        <p:nvSpPr>
          <p:cNvPr id="321" name="Text Box 7"/>
          <p:cNvSpPr txBox="1">
            <a:spLocks noChangeArrowheads="1"/>
          </p:cNvSpPr>
          <p:nvPr/>
        </p:nvSpPr>
        <p:spPr bwMode="auto">
          <a:xfrm>
            <a:off x="301625" y="3349625"/>
            <a:ext cx="4746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5738" marR="0" lvl="0" indent="-185738" defTabSz="914400" eaLnBrk="0" fontAlgn="base" latinLnBrk="0" hangingPunct="0">
              <a:lnSpc>
                <a:spcPct val="100000"/>
              </a:lnSpc>
              <a:spcBef>
                <a:spcPct val="0"/>
              </a:spcBef>
              <a:spcAft>
                <a:spcPct val="0"/>
              </a:spcAft>
              <a:buClrTx/>
              <a:buSzTx/>
              <a:buFontTx/>
              <a:buChar char="•"/>
              <a:tabLst/>
              <a:defRPr/>
            </a:pPr>
            <a:r>
              <a:rPr kumimoji="0" lang="en-GB" altLang="en-US" sz="1800" b="0" i="0" u="none" strike="noStrike" kern="0" cap="none" spc="0" normalizeH="0" baseline="0" noProof="0" smtClean="0">
                <a:ln>
                  <a:noFill/>
                </a:ln>
                <a:solidFill>
                  <a:srgbClr val="3333CC"/>
                </a:solidFill>
                <a:effectLst/>
                <a:uLnTx/>
                <a:uFillTx/>
                <a:latin typeface="Times New Roman" pitchFamily="18" charset="0"/>
              </a:rPr>
              <a:t>at the critical temperature </a:t>
            </a:r>
            <a:r>
              <a:rPr kumimoji="0" lang="en-GB" altLang="en-US" sz="1800" b="0" i="0" u="none" strike="noStrike" kern="0" cap="none" spc="0" normalizeH="0" baseline="0" noProof="0" smtClean="0">
                <a:ln>
                  <a:noFill/>
                </a:ln>
                <a:solidFill>
                  <a:srgbClr val="3333CC"/>
                </a:solidFill>
                <a:effectLst/>
                <a:uLnTx/>
                <a:uFillTx/>
                <a:latin typeface="Symbol" pitchFamily="18" charset="2"/>
              </a:rPr>
              <a:t>q</a:t>
            </a:r>
            <a:r>
              <a:rPr kumimoji="0" lang="en-GB" altLang="en-US" sz="1800" b="0" i="0" u="none" strike="noStrike" kern="0" cap="none" spc="0" normalizeH="0" baseline="-25000" noProof="0" smtClean="0">
                <a:ln>
                  <a:noFill/>
                </a:ln>
                <a:solidFill>
                  <a:srgbClr val="3333CC"/>
                </a:solidFill>
                <a:effectLst/>
                <a:uLnTx/>
                <a:uFillTx/>
                <a:latin typeface="Times New Roman" pitchFamily="18" charset="0"/>
              </a:rPr>
              <a:t>c</a:t>
            </a:r>
            <a:r>
              <a:rPr kumimoji="0" lang="en-GB" altLang="en-US" sz="1800" b="0" i="0" u="none" strike="noStrike" kern="0" cap="none" spc="0" normalizeH="0" baseline="0" noProof="0" smtClean="0">
                <a:ln>
                  <a:noFill/>
                </a:ln>
                <a:solidFill>
                  <a:srgbClr val="3333CC"/>
                </a:solidFill>
                <a:effectLst/>
                <a:uLnTx/>
                <a:uFillTx/>
                <a:latin typeface="Times New Roman" pitchFamily="18" charset="0"/>
              </a:rPr>
              <a:t> the field is pushed out - the</a:t>
            </a:r>
            <a:r>
              <a:rPr kumimoji="0" lang="en-GB" altLang="en-US" sz="1400" b="0" i="0" u="none" strike="noStrike" kern="0" cap="none" spc="0" normalizeH="0" baseline="0" noProof="0" smtClean="0">
                <a:ln>
                  <a:noFill/>
                </a:ln>
                <a:solidFill>
                  <a:srgbClr val="3333CC"/>
                </a:solidFill>
                <a:effectLst/>
                <a:uLnTx/>
                <a:uFillTx/>
                <a:latin typeface="Times New Roman" pitchFamily="18" charset="0"/>
              </a:rPr>
              <a:t> </a:t>
            </a:r>
            <a:r>
              <a:rPr kumimoji="0" lang="en-GB" altLang="en-US" sz="1800" b="1" i="0" u="none" strike="noStrike" kern="0" cap="none" spc="0" normalizeH="0" baseline="0" noProof="0" smtClean="0">
                <a:ln>
                  <a:noFill/>
                </a:ln>
                <a:solidFill>
                  <a:srgbClr val="FF0000"/>
                </a:solidFill>
                <a:effectLst/>
                <a:uLnTx/>
                <a:uFillTx/>
                <a:latin typeface="Arial Narrow" pitchFamily="34" charset="0"/>
              </a:rPr>
              <a:t>Meissner effect</a:t>
            </a:r>
            <a:r>
              <a:rPr kumimoji="0" lang="en-GB" altLang="en-US" sz="1400" b="0" i="0" u="none" strike="noStrike" kern="0" cap="none" spc="0" normalizeH="0" baseline="0" noProof="0" smtClean="0">
                <a:ln>
                  <a:noFill/>
                </a:ln>
                <a:solidFill>
                  <a:srgbClr val="FF0000"/>
                </a:solidFill>
                <a:effectLst/>
                <a:uLnTx/>
                <a:uFillTx/>
                <a:latin typeface="Times New Roman" pitchFamily="18" charset="0"/>
              </a:rPr>
              <a:t> </a:t>
            </a:r>
            <a:r>
              <a:rPr kumimoji="0" lang="en-GB" altLang="en-US" sz="1800" b="0" i="0" u="none" strike="noStrike" kern="0" cap="none" spc="0" normalizeH="0" baseline="0" noProof="0" smtClean="0">
                <a:ln>
                  <a:noFill/>
                </a:ln>
                <a:solidFill>
                  <a:srgbClr val="3333CC"/>
                </a:solidFill>
                <a:effectLst/>
                <a:uLnTx/>
                <a:uFillTx/>
                <a:latin typeface="Times New Roman" pitchFamily="18" charset="0"/>
              </a:rPr>
              <a:t>- superconductivity! </a:t>
            </a:r>
            <a:endParaRPr kumimoji="0" lang="en-US" altLang="en-US" sz="1800" b="0" i="0" u="none" strike="noStrike" kern="0" cap="none" spc="0" normalizeH="0" baseline="0" noProof="0" smtClean="0">
              <a:ln>
                <a:noFill/>
              </a:ln>
              <a:solidFill>
                <a:srgbClr val="3333CC"/>
              </a:solidFill>
              <a:effectLst/>
              <a:uLnTx/>
              <a:uFillTx/>
              <a:latin typeface="Times New Roman" pitchFamily="18" charset="0"/>
            </a:endParaRPr>
          </a:p>
        </p:txBody>
      </p:sp>
      <p:sp>
        <p:nvSpPr>
          <p:cNvPr id="322" name="Text Box 8"/>
          <p:cNvSpPr txBox="1">
            <a:spLocks noChangeArrowheads="1"/>
          </p:cNvSpPr>
          <p:nvPr/>
        </p:nvSpPr>
        <p:spPr bwMode="auto">
          <a:xfrm>
            <a:off x="307975" y="4022725"/>
            <a:ext cx="47879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defTabSz="806450">
              <a:tabLst>
                <a:tab pos="447675" algn="l"/>
              </a:tabLst>
              <a:defRPr sz="2400">
                <a:solidFill>
                  <a:schemeClr val="tx1"/>
                </a:solidFill>
                <a:latin typeface="Times New Roman" pitchFamily="18" charset="0"/>
              </a:defRPr>
            </a:lvl1pPr>
            <a:lvl2pPr defTabSz="806450">
              <a:tabLst>
                <a:tab pos="447675" algn="l"/>
              </a:tabLst>
              <a:defRPr sz="2400">
                <a:solidFill>
                  <a:schemeClr val="tx1"/>
                </a:solidFill>
                <a:latin typeface="Times New Roman" pitchFamily="18" charset="0"/>
              </a:defRPr>
            </a:lvl2pPr>
            <a:lvl3pPr defTabSz="806450">
              <a:tabLst>
                <a:tab pos="447675" algn="l"/>
              </a:tabLst>
              <a:defRPr sz="2400">
                <a:solidFill>
                  <a:schemeClr val="tx1"/>
                </a:solidFill>
                <a:latin typeface="Times New Roman" pitchFamily="18" charset="0"/>
              </a:defRPr>
            </a:lvl3pPr>
            <a:lvl4pPr defTabSz="806450">
              <a:tabLst>
                <a:tab pos="447675" algn="l"/>
              </a:tabLst>
              <a:defRPr sz="2400">
                <a:solidFill>
                  <a:schemeClr val="tx1"/>
                </a:solidFill>
                <a:latin typeface="Times New Roman" pitchFamily="18" charset="0"/>
              </a:defRPr>
            </a:lvl4pPr>
            <a:lvl5pPr defTabSz="806450">
              <a:tabLst>
                <a:tab pos="447675" algn="l"/>
              </a:tabLst>
              <a:defRPr sz="2400">
                <a:solidFill>
                  <a:schemeClr val="tx1"/>
                </a:solidFill>
                <a:latin typeface="Times New Roman" pitchFamily="18" charset="0"/>
              </a:defRPr>
            </a:lvl5pPr>
            <a:lvl6pPr defTabSz="806450" eaLnBrk="0" fontAlgn="base" hangingPunct="0">
              <a:spcBef>
                <a:spcPct val="0"/>
              </a:spcBef>
              <a:spcAft>
                <a:spcPct val="0"/>
              </a:spcAft>
              <a:tabLst>
                <a:tab pos="447675" algn="l"/>
              </a:tabLst>
              <a:defRPr sz="2400">
                <a:solidFill>
                  <a:schemeClr val="tx1"/>
                </a:solidFill>
                <a:latin typeface="Times New Roman" pitchFamily="18" charset="0"/>
              </a:defRPr>
            </a:lvl6pPr>
            <a:lvl7pPr defTabSz="806450" eaLnBrk="0" fontAlgn="base" hangingPunct="0">
              <a:spcBef>
                <a:spcPct val="0"/>
              </a:spcBef>
              <a:spcAft>
                <a:spcPct val="0"/>
              </a:spcAft>
              <a:tabLst>
                <a:tab pos="447675" algn="l"/>
              </a:tabLst>
              <a:defRPr sz="2400">
                <a:solidFill>
                  <a:schemeClr val="tx1"/>
                </a:solidFill>
                <a:latin typeface="Times New Roman" pitchFamily="18" charset="0"/>
              </a:defRPr>
            </a:lvl7pPr>
            <a:lvl8pPr defTabSz="806450" eaLnBrk="0" fontAlgn="base" hangingPunct="0">
              <a:spcBef>
                <a:spcPct val="0"/>
              </a:spcBef>
              <a:spcAft>
                <a:spcPct val="0"/>
              </a:spcAft>
              <a:tabLst>
                <a:tab pos="447675" algn="l"/>
              </a:tabLst>
              <a:defRPr sz="2400">
                <a:solidFill>
                  <a:schemeClr val="tx1"/>
                </a:solidFill>
                <a:latin typeface="Times New Roman" pitchFamily="18" charset="0"/>
              </a:defRPr>
            </a:lvl8pPr>
            <a:lvl9pPr defTabSz="806450" eaLnBrk="0" fontAlgn="base" hangingPunct="0">
              <a:spcBef>
                <a:spcPct val="0"/>
              </a:spcBef>
              <a:spcAft>
                <a:spcPct val="0"/>
              </a:spcAft>
              <a:tabLst>
                <a:tab pos="447675" algn="l"/>
              </a:tabLst>
              <a:defRPr sz="2400">
                <a:solidFill>
                  <a:schemeClr val="tx1"/>
                </a:solidFill>
                <a:latin typeface="Times New Roman" pitchFamily="18" charset="0"/>
              </a:defRPr>
            </a:lvl9pPr>
          </a:lstStyle>
          <a:p>
            <a:pPr marL="185738" marR="0" lvl="0" indent="-185738" defTabSz="806450" eaLnBrk="0" fontAlgn="base" latinLnBrk="0" hangingPunct="0">
              <a:lnSpc>
                <a:spcPct val="100000"/>
              </a:lnSpc>
              <a:spcBef>
                <a:spcPct val="0"/>
              </a:spcBef>
              <a:spcAft>
                <a:spcPct val="0"/>
              </a:spcAft>
              <a:buClrTx/>
              <a:buSzTx/>
              <a:buFontTx/>
              <a:buChar char="•"/>
              <a:tabLst>
                <a:tab pos="447675" algn="l"/>
              </a:tabLst>
              <a:defRPr/>
            </a:pPr>
            <a:r>
              <a:rPr kumimoji="0" lang="en-GB" altLang="en-US" sz="1800" b="0" i="0" u="none" strike="noStrike" kern="0" cap="none" spc="0" normalizeH="0" baseline="0" noProof="0" smtClean="0">
                <a:ln>
                  <a:noFill/>
                </a:ln>
                <a:solidFill>
                  <a:srgbClr val="3333CC"/>
                </a:solidFill>
                <a:effectLst/>
                <a:uLnTx/>
                <a:uFillTx/>
                <a:latin typeface="Times New Roman" pitchFamily="18" charset="0"/>
              </a:rPr>
              <a:t>increase the field - field is kept out 		- by Maxwell there must be surface currents  </a:t>
            </a:r>
            <a:endParaRPr kumimoji="0" lang="en-US" altLang="en-US" sz="1800" b="0" i="0" u="none" strike="noStrike" kern="0" cap="none" spc="0" normalizeH="0" baseline="0" noProof="0" smtClean="0">
              <a:ln>
                <a:noFill/>
              </a:ln>
              <a:solidFill>
                <a:srgbClr val="3333CC"/>
              </a:solidFill>
              <a:effectLst/>
              <a:uLnTx/>
              <a:uFillTx/>
              <a:latin typeface="Times New Roman" pitchFamily="18" charset="0"/>
            </a:endParaRPr>
          </a:p>
        </p:txBody>
      </p:sp>
      <p:sp>
        <p:nvSpPr>
          <p:cNvPr id="323" name="Text Box 9"/>
          <p:cNvSpPr txBox="1">
            <a:spLocks noChangeArrowheads="1"/>
          </p:cNvSpPr>
          <p:nvPr/>
        </p:nvSpPr>
        <p:spPr bwMode="auto">
          <a:xfrm>
            <a:off x="314325" y="4706938"/>
            <a:ext cx="487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5738" marR="0" lvl="0" indent="-185738" defTabSz="914400" eaLnBrk="0" fontAlgn="base" latinLnBrk="0" hangingPunct="0">
              <a:lnSpc>
                <a:spcPct val="100000"/>
              </a:lnSpc>
              <a:spcBef>
                <a:spcPct val="0"/>
              </a:spcBef>
              <a:spcAft>
                <a:spcPct val="0"/>
              </a:spcAft>
              <a:buClrTx/>
              <a:buSzTx/>
              <a:buFontTx/>
              <a:buChar char="•"/>
              <a:tabLst/>
              <a:defRPr/>
            </a:pPr>
            <a:r>
              <a:rPr kumimoji="0" lang="en-GB" altLang="en-US" sz="1800" b="0" i="0" u="none" strike="noStrike" kern="0" cap="none" spc="0" normalizeH="0" baseline="0" noProof="0" smtClean="0">
                <a:ln>
                  <a:noFill/>
                </a:ln>
                <a:solidFill>
                  <a:srgbClr val="3333CC"/>
                </a:solidFill>
                <a:effectLst/>
                <a:uLnTx/>
                <a:uFillTx/>
                <a:latin typeface="Times New Roman" pitchFamily="18" charset="0"/>
              </a:rPr>
              <a:t>increase the field some more - superconductivity is extinguished and the field jumps in </a:t>
            </a:r>
            <a:endParaRPr kumimoji="0" lang="en-US" altLang="en-US" sz="1800" b="0" i="0" u="none" strike="noStrike" kern="0" cap="none" spc="0" normalizeH="0" baseline="0" noProof="0" smtClean="0">
              <a:ln>
                <a:noFill/>
              </a:ln>
              <a:solidFill>
                <a:srgbClr val="3333CC"/>
              </a:solidFill>
              <a:effectLst/>
              <a:uLnTx/>
              <a:uFillTx/>
              <a:latin typeface="Times New Roman" pitchFamily="18" charset="0"/>
            </a:endParaRPr>
          </a:p>
        </p:txBody>
      </p:sp>
      <p:sp>
        <p:nvSpPr>
          <p:cNvPr id="324" name="Text Box 10"/>
          <p:cNvSpPr txBox="1">
            <a:spLocks noChangeArrowheads="1"/>
          </p:cNvSpPr>
          <p:nvPr/>
        </p:nvSpPr>
        <p:spPr bwMode="auto">
          <a:xfrm>
            <a:off x="307975" y="5399088"/>
            <a:ext cx="546417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5738" marR="0" lvl="0" indent="-185738" defTabSz="914400" eaLnBrk="0" fontAlgn="base" latinLnBrk="0" hangingPunct="0">
              <a:lnSpc>
                <a:spcPct val="100000"/>
              </a:lnSpc>
              <a:spcBef>
                <a:spcPct val="0"/>
              </a:spcBef>
              <a:spcAft>
                <a:spcPct val="0"/>
              </a:spcAft>
              <a:buClrTx/>
              <a:buSzTx/>
              <a:buFontTx/>
              <a:buChar char="•"/>
              <a:tabLst/>
              <a:defRPr/>
            </a:pPr>
            <a:r>
              <a:rPr kumimoji="0" lang="en-GB" altLang="en-US" sz="1800" b="0" i="0" u="none" strike="noStrike" kern="0" cap="none" spc="0" normalizeH="0" baseline="0" noProof="0" smtClean="0">
                <a:ln>
                  <a:noFill/>
                </a:ln>
                <a:solidFill>
                  <a:srgbClr val="3333CC"/>
                </a:solidFill>
                <a:effectLst/>
                <a:uLnTx/>
                <a:uFillTx/>
                <a:latin typeface="Times New Roman" pitchFamily="18" charset="0"/>
              </a:rPr>
              <a:t>thermodynamic critical field B</a:t>
            </a:r>
            <a:r>
              <a:rPr kumimoji="0" lang="en-GB" altLang="en-US" sz="1800" b="0" i="0" u="none" strike="noStrike" kern="0" cap="none" spc="0" normalizeH="0" baseline="-25000" noProof="0" smtClean="0">
                <a:ln>
                  <a:noFill/>
                </a:ln>
                <a:solidFill>
                  <a:srgbClr val="3333CC"/>
                </a:solidFill>
                <a:effectLst/>
                <a:uLnTx/>
                <a:uFillTx/>
                <a:latin typeface="Times New Roman" pitchFamily="18" charset="0"/>
              </a:rPr>
              <a:t>c </a:t>
            </a:r>
            <a:r>
              <a:rPr kumimoji="0" lang="en-GB" altLang="en-US" sz="1800" b="0" i="0" u="none" strike="noStrike" kern="0" cap="none" spc="0" normalizeH="0" baseline="0" noProof="0" smtClean="0">
                <a:ln>
                  <a:noFill/>
                </a:ln>
                <a:solidFill>
                  <a:srgbClr val="3333CC"/>
                </a:solidFill>
                <a:effectLst/>
                <a:uLnTx/>
                <a:uFillTx/>
                <a:latin typeface="Times New Roman" pitchFamily="18" charset="0"/>
              </a:rPr>
              <a:t>is trade off between </a:t>
            </a:r>
            <a:r>
              <a:rPr kumimoji="0" lang="en-GB" altLang="en-US" sz="1800" b="1" i="0" u="none" strike="noStrike" kern="0" cap="none" spc="0" normalizeH="0" baseline="0" noProof="0" smtClean="0">
                <a:ln>
                  <a:noFill/>
                </a:ln>
                <a:solidFill>
                  <a:srgbClr val="ED05C1"/>
                </a:solidFill>
                <a:effectLst/>
                <a:uLnTx/>
                <a:uFillTx/>
                <a:latin typeface="Times New Roman" pitchFamily="18" charset="0"/>
              </a:rPr>
              <a:t>reducing</a:t>
            </a:r>
            <a:r>
              <a:rPr kumimoji="0" lang="en-GB" altLang="en-US" sz="1800" b="0" i="0" u="none" strike="noStrike" kern="0" cap="none" spc="0" normalizeH="0" baseline="0" noProof="0" smtClean="0">
                <a:ln>
                  <a:noFill/>
                </a:ln>
                <a:solidFill>
                  <a:srgbClr val="3333CC"/>
                </a:solidFill>
                <a:effectLst/>
                <a:uLnTx/>
                <a:uFillTx/>
                <a:latin typeface="Times New Roman" pitchFamily="18" charset="0"/>
              </a:rPr>
              <a:t> energy via condensation to superconductivity and </a:t>
            </a:r>
            <a:r>
              <a:rPr kumimoji="0" lang="en-GB" altLang="en-US" sz="1800" b="1" i="0" u="none" strike="noStrike" kern="0" cap="none" spc="0" normalizeH="0" baseline="0" noProof="0" smtClean="0">
                <a:ln>
                  <a:noFill/>
                </a:ln>
                <a:solidFill>
                  <a:srgbClr val="ED05C1"/>
                </a:solidFill>
                <a:effectLst/>
                <a:uLnTx/>
                <a:uFillTx/>
                <a:latin typeface="Times New Roman" pitchFamily="18" charset="0"/>
              </a:rPr>
              <a:t>increasing</a:t>
            </a:r>
            <a:r>
              <a:rPr kumimoji="0" lang="en-GB" altLang="en-US" sz="1800" b="0" i="0" u="none" strike="noStrike" kern="0" cap="none" spc="0" normalizeH="0" baseline="0" noProof="0" smtClean="0">
                <a:ln>
                  <a:noFill/>
                </a:ln>
                <a:solidFill>
                  <a:srgbClr val="3333CC"/>
                </a:solidFill>
                <a:effectLst/>
                <a:uLnTx/>
                <a:uFillTx/>
                <a:latin typeface="Times New Roman" pitchFamily="18" charset="0"/>
              </a:rPr>
              <a:t> energy by pushing out field  ~ 0.1T </a:t>
            </a:r>
            <a:endParaRPr kumimoji="0" lang="en-US" altLang="en-US" sz="1800" b="0" i="0" u="none" strike="noStrike" kern="0" cap="none" spc="0" normalizeH="0" baseline="0" noProof="0" smtClean="0">
              <a:ln>
                <a:noFill/>
              </a:ln>
              <a:solidFill>
                <a:srgbClr val="3333CC"/>
              </a:solidFill>
              <a:effectLst/>
              <a:uLnTx/>
              <a:uFillTx/>
              <a:latin typeface="Times New Roman" pitchFamily="18" charset="0"/>
            </a:endParaRPr>
          </a:p>
        </p:txBody>
      </p:sp>
      <p:sp>
        <p:nvSpPr>
          <p:cNvPr id="325" name="Oval 11"/>
          <p:cNvSpPr>
            <a:spLocks noChangeArrowheads="1"/>
          </p:cNvSpPr>
          <p:nvPr/>
        </p:nvSpPr>
        <p:spPr bwMode="auto">
          <a:xfrm>
            <a:off x="6145213" y="2141538"/>
            <a:ext cx="1849437" cy="1849437"/>
          </a:xfrm>
          <a:prstGeom prst="ellipse">
            <a:avLst/>
          </a:prstGeom>
          <a:solidFill>
            <a:srgbClr val="FFADAB"/>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26" name="Oval 12"/>
          <p:cNvSpPr>
            <a:spLocks noChangeArrowheads="1"/>
          </p:cNvSpPr>
          <p:nvPr/>
        </p:nvSpPr>
        <p:spPr bwMode="auto">
          <a:xfrm>
            <a:off x="6145213" y="2144713"/>
            <a:ext cx="1849437" cy="1849437"/>
          </a:xfrm>
          <a:prstGeom prst="ellipse">
            <a:avLst/>
          </a:prstGeom>
          <a:solidFill>
            <a:srgbClr val="FFB9F7"/>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27" name="Oval 13"/>
          <p:cNvSpPr>
            <a:spLocks noChangeArrowheads="1"/>
          </p:cNvSpPr>
          <p:nvPr/>
        </p:nvSpPr>
        <p:spPr bwMode="auto">
          <a:xfrm>
            <a:off x="6140450" y="2144713"/>
            <a:ext cx="1849438" cy="1849437"/>
          </a:xfrm>
          <a:prstGeom prst="ellipse">
            <a:avLst/>
          </a:prstGeom>
          <a:solidFill>
            <a:srgbClr val="DBB0FE"/>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28" name="Oval 14"/>
          <p:cNvSpPr>
            <a:spLocks noChangeArrowheads="1"/>
          </p:cNvSpPr>
          <p:nvPr/>
        </p:nvSpPr>
        <p:spPr bwMode="auto">
          <a:xfrm>
            <a:off x="6157913" y="2151063"/>
            <a:ext cx="1849437" cy="1849437"/>
          </a:xfrm>
          <a:prstGeom prst="ellipse">
            <a:avLst/>
          </a:prstGeom>
          <a:solidFill>
            <a:srgbClr val="A3C8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329" name="Group 15"/>
          <p:cNvGrpSpPr>
            <a:grpSpLocks/>
          </p:cNvGrpSpPr>
          <p:nvPr/>
        </p:nvGrpSpPr>
        <p:grpSpPr bwMode="auto">
          <a:xfrm>
            <a:off x="5440363" y="1011238"/>
            <a:ext cx="3259137" cy="4125912"/>
            <a:chOff x="3073" y="630"/>
            <a:chExt cx="2053" cy="2599"/>
          </a:xfrm>
        </p:grpSpPr>
        <p:sp>
          <p:nvSpPr>
            <p:cNvPr id="330" name="Line 16"/>
            <p:cNvSpPr>
              <a:spLocks noChangeShapeType="1"/>
            </p:cNvSpPr>
            <p:nvPr/>
          </p:nvSpPr>
          <p:spPr bwMode="auto">
            <a:xfrm flipV="1">
              <a:off x="4099" y="631"/>
              <a:ext cx="0" cy="70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31" name="Line 17"/>
            <p:cNvSpPr>
              <a:spLocks noChangeShapeType="1"/>
            </p:cNvSpPr>
            <p:nvPr/>
          </p:nvSpPr>
          <p:spPr bwMode="auto">
            <a:xfrm flipV="1">
              <a:off x="4104" y="2523"/>
              <a:ext cx="0" cy="70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332" name="Group 18"/>
            <p:cNvGrpSpPr>
              <a:grpSpLocks/>
            </p:cNvGrpSpPr>
            <p:nvPr/>
          </p:nvGrpSpPr>
          <p:grpSpPr bwMode="auto">
            <a:xfrm>
              <a:off x="3073" y="638"/>
              <a:ext cx="813" cy="2586"/>
              <a:chOff x="3073" y="638"/>
              <a:chExt cx="813" cy="2586"/>
            </a:xfrm>
          </p:grpSpPr>
          <p:sp>
            <p:nvSpPr>
              <p:cNvPr id="353" name="Freeform 19"/>
              <p:cNvSpPr>
                <a:spLocks/>
              </p:cNvSpPr>
              <p:nvPr/>
            </p:nvSpPr>
            <p:spPr bwMode="auto">
              <a:xfrm>
                <a:off x="3427" y="638"/>
                <a:ext cx="459" cy="1300"/>
              </a:xfrm>
              <a:custGeom>
                <a:avLst/>
                <a:gdLst>
                  <a:gd name="T0" fmla="*/ 3 w 483"/>
                  <a:gd name="T1" fmla="*/ 1264 h 1264"/>
                  <a:gd name="T2" fmla="*/ 7 w 483"/>
                  <a:gd name="T3" fmla="*/ 1152 h 1264"/>
                  <a:gd name="T4" fmla="*/ 43 w 483"/>
                  <a:gd name="T5" fmla="*/ 1012 h 1264"/>
                  <a:gd name="T6" fmla="*/ 111 w 483"/>
                  <a:gd name="T7" fmla="*/ 856 h 1264"/>
                  <a:gd name="T8" fmla="*/ 303 w 483"/>
                  <a:gd name="T9" fmla="*/ 576 h 1264"/>
                  <a:gd name="T10" fmla="*/ 447 w 483"/>
                  <a:gd name="T11" fmla="*/ 292 h 1264"/>
                  <a:gd name="T12" fmla="*/ 483 w 483"/>
                  <a:gd name="T13" fmla="*/ 0 h 1264"/>
                </a:gdLst>
                <a:ahLst/>
                <a:cxnLst>
                  <a:cxn ang="0">
                    <a:pos x="T0" y="T1"/>
                  </a:cxn>
                  <a:cxn ang="0">
                    <a:pos x="T2" y="T3"/>
                  </a:cxn>
                  <a:cxn ang="0">
                    <a:pos x="T4" y="T5"/>
                  </a:cxn>
                  <a:cxn ang="0">
                    <a:pos x="T6" y="T7"/>
                  </a:cxn>
                  <a:cxn ang="0">
                    <a:pos x="T8" y="T9"/>
                  </a:cxn>
                  <a:cxn ang="0">
                    <a:pos x="T10" y="T11"/>
                  </a:cxn>
                  <a:cxn ang="0">
                    <a:pos x="T12" y="T13"/>
                  </a:cxn>
                </a:cxnLst>
                <a:rect l="0" t="0" r="r" b="b"/>
                <a:pathLst>
                  <a:path w="483" h="1264">
                    <a:moveTo>
                      <a:pt x="3" y="1264"/>
                    </a:moveTo>
                    <a:cubicBezTo>
                      <a:pt x="1" y="1229"/>
                      <a:pt x="0" y="1194"/>
                      <a:pt x="7" y="1152"/>
                    </a:cubicBezTo>
                    <a:cubicBezTo>
                      <a:pt x="14" y="1110"/>
                      <a:pt x="26" y="1061"/>
                      <a:pt x="43" y="1012"/>
                    </a:cubicBezTo>
                    <a:cubicBezTo>
                      <a:pt x="60" y="963"/>
                      <a:pt x="68" y="929"/>
                      <a:pt x="111" y="856"/>
                    </a:cubicBezTo>
                    <a:cubicBezTo>
                      <a:pt x="154" y="783"/>
                      <a:pt x="247" y="670"/>
                      <a:pt x="303" y="576"/>
                    </a:cubicBezTo>
                    <a:cubicBezTo>
                      <a:pt x="359" y="482"/>
                      <a:pt x="417" y="388"/>
                      <a:pt x="447" y="292"/>
                    </a:cubicBezTo>
                    <a:cubicBezTo>
                      <a:pt x="477" y="196"/>
                      <a:pt x="480" y="98"/>
                      <a:pt x="483"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54" name="Freeform 20"/>
              <p:cNvSpPr>
                <a:spLocks/>
              </p:cNvSpPr>
              <p:nvPr/>
            </p:nvSpPr>
            <p:spPr bwMode="auto">
              <a:xfrm>
                <a:off x="3309" y="654"/>
                <a:ext cx="245" cy="1292"/>
              </a:xfrm>
              <a:custGeom>
                <a:avLst/>
                <a:gdLst>
                  <a:gd name="T0" fmla="*/ 9 w 245"/>
                  <a:gd name="T1" fmla="*/ 1276 h 1276"/>
                  <a:gd name="T2" fmla="*/ 13 w 245"/>
                  <a:gd name="T3" fmla="*/ 1140 h 1276"/>
                  <a:gd name="T4" fmla="*/ 85 w 245"/>
                  <a:gd name="T5" fmla="*/ 844 h 1276"/>
                  <a:gd name="T6" fmla="*/ 209 w 245"/>
                  <a:gd name="T7" fmla="*/ 488 h 1276"/>
                  <a:gd name="T8" fmla="*/ 245 w 245"/>
                  <a:gd name="T9" fmla="*/ 0 h 1276"/>
                </a:gdLst>
                <a:ahLst/>
                <a:cxnLst>
                  <a:cxn ang="0">
                    <a:pos x="T0" y="T1"/>
                  </a:cxn>
                  <a:cxn ang="0">
                    <a:pos x="T2" y="T3"/>
                  </a:cxn>
                  <a:cxn ang="0">
                    <a:pos x="T4" y="T5"/>
                  </a:cxn>
                  <a:cxn ang="0">
                    <a:pos x="T6" y="T7"/>
                  </a:cxn>
                  <a:cxn ang="0">
                    <a:pos x="T8" y="T9"/>
                  </a:cxn>
                </a:cxnLst>
                <a:rect l="0" t="0" r="r" b="b"/>
                <a:pathLst>
                  <a:path w="245" h="1276">
                    <a:moveTo>
                      <a:pt x="9" y="1276"/>
                    </a:moveTo>
                    <a:cubicBezTo>
                      <a:pt x="4" y="1244"/>
                      <a:pt x="0" y="1212"/>
                      <a:pt x="13" y="1140"/>
                    </a:cubicBezTo>
                    <a:cubicBezTo>
                      <a:pt x="26" y="1068"/>
                      <a:pt x="52" y="953"/>
                      <a:pt x="85" y="844"/>
                    </a:cubicBezTo>
                    <a:cubicBezTo>
                      <a:pt x="118" y="735"/>
                      <a:pt x="182" y="629"/>
                      <a:pt x="209" y="488"/>
                    </a:cubicBezTo>
                    <a:cubicBezTo>
                      <a:pt x="236" y="347"/>
                      <a:pt x="240" y="173"/>
                      <a:pt x="245"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55" name="Freeform 21"/>
              <p:cNvSpPr>
                <a:spLocks/>
              </p:cNvSpPr>
              <p:nvPr/>
            </p:nvSpPr>
            <p:spPr bwMode="auto">
              <a:xfrm flipV="1">
                <a:off x="3427" y="1918"/>
                <a:ext cx="459" cy="1300"/>
              </a:xfrm>
              <a:custGeom>
                <a:avLst/>
                <a:gdLst>
                  <a:gd name="T0" fmla="*/ 3 w 483"/>
                  <a:gd name="T1" fmla="*/ 1264 h 1264"/>
                  <a:gd name="T2" fmla="*/ 7 w 483"/>
                  <a:gd name="T3" fmla="*/ 1152 h 1264"/>
                  <a:gd name="T4" fmla="*/ 43 w 483"/>
                  <a:gd name="T5" fmla="*/ 1012 h 1264"/>
                  <a:gd name="T6" fmla="*/ 111 w 483"/>
                  <a:gd name="T7" fmla="*/ 856 h 1264"/>
                  <a:gd name="T8" fmla="*/ 303 w 483"/>
                  <a:gd name="T9" fmla="*/ 576 h 1264"/>
                  <a:gd name="T10" fmla="*/ 447 w 483"/>
                  <a:gd name="T11" fmla="*/ 292 h 1264"/>
                  <a:gd name="T12" fmla="*/ 483 w 483"/>
                  <a:gd name="T13" fmla="*/ 0 h 1264"/>
                </a:gdLst>
                <a:ahLst/>
                <a:cxnLst>
                  <a:cxn ang="0">
                    <a:pos x="T0" y="T1"/>
                  </a:cxn>
                  <a:cxn ang="0">
                    <a:pos x="T2" y="T3"/>
                  </a:cxn>
                  <a:cxn ang="0">
                    <a:pos x="T4" y="T5"/>
                  </a:cxn>
                  <a:cxn ang="0">
                    <a:pos x="T6" y="T7"/>
                  </a:cxn>
                  <a:cxn ang="0">
                    <a:pos x="T8" y="T9"/>
                  </a:cxn>
                  <a:cxn ang="0">
                    <a:pos x="T10" y="T11"/>
                  </a:cxn>
                  <a:cxn ang="0">
                    <a:pos x="T12" y="T13"/>
                  </a:cxn>
                </a:cxnLst>
                <a:rect l="0" t="0" r="r" b="b"/>
                <a:pathLst>
                  <a:path w="483" h="1264">
                    <a:moveTo>
                      <a:pt x="3" y="1264"/>
                    </a:moveTo>
                    <a:cubicBezTo>
                      <a:pt x="1" y="1229"/>
                      <a:pt x="0" y="1194"/>
                      <a:pt x="7" y="1152"/>
                    </a:cubicBezTo>
                    <a:cubicBezTo>
                      <a:pt x="14" y="1110"/>
                      <a:pt x="26" y="1061"/>
                      <a:pt x="43" y="1012"/>
                    </a:cubicBezTo>
                    <a:cubicBezTo>
                      <a:pt x="60" y="963"/>
                      <a:pt x="68" y="929"/>
                      <a:pt x="111" y="856"/>
                    </a:cubicBezTo>
                    <a:cubicBezTo>
                      <a:pt x="154" y="783"/>
                      <a:pt x="247" y="670"/>
                      <a:pt x="303" y="576"/>
                    </a:cubicBezTo>
                    <a:cubicBezTo>
                      <a:pt x="359" y="482"/>
                      <a:pt x="417" y="388"/>
                      <a:pt x="447" y="292"/>
                    </a:cubicBezTo>
                    <a:cubicBezTo>
                      <a:pt x="477" y="196"/>
                      <a:pt x="480" y="98"/>
                      <a:pt x="483"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56" name="Freeform 22"/>
              <p:cNvSpPr>
                <a:spLocks/>
              </p:cNvSpPr>
              <p:nvPr/>
            </p:nvSpPr>
            <p:spPr bwMode="auto">
              <a:xfrm flipV="1">
                <a:off x="3309" y="1910"/>
                <a:ext cx="245" cy="1292"/>
              </a:xfrm>
              <a:custGeom>
                <a:avLst/>
                <a:gdLst>
                  <a:gd name="T0" fmla="*/ 9 w 245"/>
                  <a:gd name="T1" fmla="*/ 1276 h 1276"/>
                  <a:gd name="T2" fmla="*/ 13 w 245"/>
                  <a:gd name="T3" fmla="*/ 1140 h 1276"/>
                  <a:gd name="T4" fmla="*/ 85 w 245"/>
                  <a:gd name="T5" fmla="*/ 844 h 1276"/>
                  <a:gd name="T6" fmla="*/ 209 w 245"/>
                  <a:gd name="T7" fmla="*/ 488 h 1276"/>
                  <a:gd name="T8" fmla="*/ 245 w 245"/>
                  <a:gd name="T9" fmla="*/ 0 h 1276"/>
                </a:gdLst>
                <a:ahLst/>
                <a:cxnLst>
                  <a:cxn ang="0">
                    <a:pos x="T0" y="T1"/>
                  </a:cxn>
                  <a:cxn ang="0">
                    <a:pos x="T2" y="T3"/>
                  </a:cxn>
                  <a:cxn ang="0">
                    <a:pos x="T4" y="T5"/>
                  </a:cxn>
                  <a:cxn ang="0">
                    <a:pos x="T6" y="T7"/>
                  </a:cxn>
                  <a:cxn ang="0">
                    <a:pos x="T8" y="T9"/>
                  </a:cxn>
                </a:cxnLst>
                <a:rect l="0" t="0" r="r" b="b"/>
                <a:pathLst>
                  <a:path w="245" h="1276">
                    <a:moveTo>
                      <a:pt x="9" y="1276"/>
                    </a:moveTo>
                    <a:cubicBezTo>
                      <a:pt x="4" y="1244"/>
                      <a:pt x="0" y="1212"/>
                      <a:pt x="13" y="1140"/>
                    </a:cubicBezTo>
                    <a:cubicBezTo>
                      <a:pt x="26" y="1068"/>
                      <a:pt x="52" y="953"/>
                      <a:pt x="85" y="844"/>
                    </a:cubicBezTo>
                    <a:cubicBezTo>
                      <a:pt x="118" y="735"/>
                      <a:pt x="182" y="629"/>
                      <a:pt x="209" y="488"/>
                    </a:cubicBezTo>
                    <a:cubicBezTo>
                      <a:pt x="236" y="347"/>
                      <a:pt x="240" y="173"/>
                      <a:pt x="245"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57" name="Line 23"/>
              <p:cNvSpPr>
                <a:spLocks noChangeShapeType="1"/>
              </p:cNvSpPr>
              <p:nvPr/>
            </p:nvSpPr>
            <p:spPr bwMode="auto">
              <a:xfrm flipH="1" flipV="1">
                <a:off x="3875" y="3032"/>
                <a:ext cx="6"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58" name="Line 24"/>
              <p:cNvSpPr>
                <a:spLocks noChangeShapeType="1"/>
              </p:cNvSpPr>
              <p:nvPr/>
            </p:nvSpPr>
            <p:spPr bwMode="auto">
              <a:xfrm flipH="1" flipV="1">
                <a:off x="3548" y="2996"/>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59" name="Freeform 25"/>
              <p:cNvSpPr>
                <a:spLocks/>
              </p:cNvSpPr>
              <p:nvPr/>
            </p:nvSpPr>
            <p:spPr bwMode="auto">
              <a:xfrm>
                <a:off x="3189" y="654"/>
                <a:ext cx="47" cy="2560"/>
              </a:xfrm>
              <a:custGeom>
                <a:avLst/>
                <a:gdLst>
                  <a:gd name="T0" fmla="*/ 49 w 51"/>
                  <a:gd name="T1" fmla="*/ 0 h 2536"/>
                  <a:gd name="T2" fmla="*/ 49 w 51"/>
                  <a:gd name="T3" fmla="*/ 344 h 2536"/>
                  <a:gd name="T4" fmla="*/ 37 w 51"/>
                  <a:gd name="T5" fmla="*/ 640 h 2536"/>
                  <a:gd name="T6" fmla="*/ 9 w 51"/>
                  <a:gd name="T7" fmla="*/ 1076 h 2536"/>
                  <a:gd name="T8" fmla="*/ 5 w 51"/>
                  <a:gd name="T9" fmla="*/ 1412 h 2536"/>
                  <a:gd name="T10" fmla="*/ 37 w 51"/>
                  <a:gd name="T11" fmla="*/ 1772 h 2536"/>
                  <a:gd name="T12" fmla="*/ 49 w 51"/>
                  <a:gd name="T13" fmla="*/ 2188 h 2536"/>
                  <a:gd name="T14" fmla="*/ 49 w 51"/>
                  <a:gd name="T15" fmla="*/ 2536 h 2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2536">
                    <a:moveTo>
                      <a:pt x="49" y="0"/>
                    </a:moveTo>
                    <a:cubicBezTo>
                      <a:pt x="50" y="118"/>
                      <a:pt x="51" y="237"/>
                      <a:pt x="49" y="344"/>
                    </a:cubicBezTo>
                    <a:cubicBezTo>
                      <a:pt x="47" y="451"/>
                      <a:pt x="44" y="518"/>
                      <a:pt x="37" y="640"/>
                    </a:cubicBezTo>
                    <a:cubicBezTo>
                      <a:pt x="30" y="762"/>
                      <a:pt x="14" y="947"/>
                      <a:pt x="9" y="1076"/>
                    </a:cubicBezTo>
                    <a:cubicBezTo>
                      <a:pt x="4" y="1205"/>
                      <a:pt x="0" y="1296"/>
                      <a:pt x="5" y="1412"/>
                    </a:cubicBezTo>
                    <a:cubicBezTo>
                      <a:pt x="10" y="1528"/>
                      <a:pt x="30" y="1643"/>
                      <a:pt x="37" y="1772"/>
                    </a:cubicBezTo>
                    <a:cubicBezTo>
                      <a:pt x="44" y="1901"/>
                      <a:pt x="47" y="2061"/>
                      <a:pt x="49" y="2188"/>
                    </a:cubicBezTo>
                    <a:cubicBezTo>
                      <a:pt x="51" y="2315"/>
                      <a:pt x="49" y="2479"/>
                      <a:pt x="49" y="2536"/>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60" name="Line 26"/>
              <p:cNvSpPr>
                <a:spLocks noChangeShapeType="1"/>
              </p:cNvSpPr>
              <p:nvPr/>
            </p:nvSpPr>
            <p:spPr bwMode="auto">
              <a:xfrm flipV="1">
                <a:off x="3232" y="2996"/>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61" name="Line 27"/>
              <p:cNvSpPr>
                <a:spLocks noChangeShapeType="1"/>
              </p:cNvSpPr>
              <p:nvPr/>
            </p:nvSpPr>
            <p:spPr bwMode="auto">
              <a:xfrm flipH="1" flipV="1">
                <a:off x="3313" y="1896"/>
                <a:ext cx="1" cy="91"/>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62" name="Line 28"/>
              <p:cNvSpPr>
                <a:spLocks noChangeShapeType="1"/>
              </p:cNvSpPr>
              <p:nvPr/>
            </p:nvSpPr>
            <p:spPr bwMode="auto">
              <a:xfrm flipV="1">
                <a:off x="3428" y="1870"/>
                <a:ext cx="1" cy="83"/>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63" name="Line 29"/>
              <p:cNvSpPr>
                <a:spLocks noChangeShapeType="1"/>
              </p:cNvSpPr>
              <p:nvPr/>
            </p:nvSpPr>
            <p:spPr bwMode="auto">
              <a:xfrm flipV="1">
                <a:off x="3190" y="1888"/>
                <a:ext cx="1" cy="10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364" name="Group 30"/>
              <p:cNvGrpSpPr>
                <a:grpSpLocks/>
              </p:cNvGrpSpPr>
              <p:nvPr/>
            </p:nvGrpSpPr>
            <p:grpSpPr bwMode="auto">
              <a:xfrm>
                <a:off x="3073" y="676"/>
                <a:ext cx="8" cy="2548"/>
                <a:chOff x="3091" y="658"/>
                <a:chExt cx="8" cy="2548"/>
              </a:xfrm>
            </p:grpSpPr>
            <p:sp>
              <p:nvSpPr>
                <p:cNvPr id="368" name="Line 31"/>
                <p:cNvSpPr>
                  <a:spLocks noChangeShapeType="1"/>
                </p:cNvSpPr>
                <p:nvPr/>
              </p:nvSpPr>
              <p:spPr bwMode="auto">
                <a:xfrm>
                  <a:off x="3094" y="658"/>
                  <a:ext cx="0" cy="2548"/>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69" name="Line 32"/>
                <p:cNvSpPr>
                  <a:spLocks noChangeShapeType="1"/>
                </p:cNvSpPr>
                <p:nvPr/>
              </p:nvSpPr>
              <p:spPr bwMode="auto">
                <a:xfrm flipV="1">
                  <a:off x="3096" y="2980"/>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70" name="Line 33"/>
                <p:cNvSpPr>
                  <a:spLocks noChangeShapeType="1"/>
                </p:cNvSpPr>
                <p:nvPr/>
              </p:nvSpPr>
              <p:spPr bwMode="auto">
                <a:xfrm flipH="1" flipV="1">
                  <a:off x="3091" y="1764"/>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71" name="Line 34"/>
                <p:cNvSpPr>
                  <a:spLocks noChangeShapeType="1"/>
                </p:cNvSpPr>
                <p:nvPr/>
              </p:nvSpPr>
              <p:spPr bwMode="auto">
                <a:xfrm flipH="1" flipV="1">
                  <a:off x="3091" y="722"/>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365" name="Line 35"/>
              <p:cNvSpPr>
                <a:spLocks noChangeShapeType="1"/>
              </p:cNvSpPr>
              <p:nvPr/>
            </p:nvSpPr>
            <p:spPr bwMode="auto">
              <a:xfrm flipH="1" flipV="1">
                <a:off x="3233" y="708"/>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66" name="Line 36"/>
              <p:cNvSpPr>
                <a:spLocks noChangeShapeType="1"/>
              </p:cNvSpPr>
              <p:nvPr/>
            </p:nvSpPr>
            <p:spPr bwMode="auto">
              <a:xfrm flipV="1">
                <a:off x="3550" y="708"/>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67" name="Line 37"/>
              <p:cNvSpPr>
                <a:spLocks noChangeShapeType="1"/>
              </p:cNvSpPr>
              <p:nvPr/>
            </p:nvSpPr>
            <p:spPr bwMode="auto">
              <a:xfrm flipV="1">
                <a:off x="3876" y="696"/>
                <a:ext cx="7" cy="111"/>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333" name="Group 38"/>
            <p:cNvGrpSpPr>
              <a:grpSpLocks/>
            </p:cNvGrpSpPr>
            <p:nvPr/>
          </p:nvGrpSpPr>
          <p:grpSpPr bwMode="auto">
            <a:xfrm flipH="1">
              <a:off x="4313" y="630"/>
              <a:ext cx="813" cy="2586"/>
              <a:chOff x="3073" y="638"/>
              <a:chExt cx="813" cy="2586"/>
            </a:xfrm>
          </p:grpSpPr>
          <p:sp>
            <p:nvSpPr>
              <p:cNvPr id="334" name="Freeform 39"/>
              <p:cNvSpPr>
                <a:spLocks/>
              </p:cNvSpPr>
              <p:nvPr/>
            </p:nvSpPr>
            <p:spPr bwMode="auto">
              <a:xfrm>
                <a:off x="3427" y="638"/>
                <a:ext cx="459" cy="1300"/>
              </a:xfrm>
              <a:custGeom>
                <a:avLst/>
                <a:gdLst>
                  <a:gd name="T0" fmla="*/ 3 w 483"/>
                  <a:gd name="T1" fmla="*/ 1264 h 1264"/>
                  <a:gd name="T2" fmla="*/ 7 w 483"/>
                  <a:gd name="T3" fmla="*/ 1152 h 1264"/>
                  <a:gd name="T4" fmla="*/ 43 w 483"/>
                  <a:gd name="T5" fmla="*/ 1012 h 1264"/>
                  <a:gd name="T6" fmla="*/ 111 w 483"/>
                  <a:gd name="T7" fmla="*/ 856 h 1264"/>
                  <a:gd name="T8" fmla="*/ 303 w 483"/>
                  <a:gd name="T9" fmla="*/ 576 h 1264"/>
                  <a:gd name="T10" fmla="*/ 447 w 483"/>
                  <a:gd name="T11" fmla="*/ 292 h 1264"/>
                  <a:gd name="T12" fmla="*/ 483 w 483"/>
                  <a:gd name="T13" fmla="*/ 0 h 1264"/>
                </a:gdLst>
                <a:ahLst/>
                <a:cxnLst>
                  <a:cxn ang="0">
                    <a:pos x="T0" y="T1"/>
                  </a:cxn>
                  <a:cxn ang="0">
                    <a:pos x="T2" y="T3"/>
                  </a:cxn>
                  <a:cxn ang="0">
                    <a:pos x="T4" y="T5"/>
                  </a:cxn>
                  <a:cxn ang="0">
                    <a:pos x="T6" y="T7"/>
                  </a:cxn>
                  <a:cxn ang="0">
                    <a:pos x="T8" y="T9"/>
                  </a:cxn>
                  <a:cxn ang="0">
                    <a:pos x="T10" y="T11"/>
                  </a:cxn>
                  <a:cxn ang="0">
                    <a:pos x="T12" y="T13"/>
                  </a:cxn>
                </a:cxnLst>
                <a:rect l="0" t="0" r="r" b="b"/>
                <a:pathLst>
                  <a:path w="483" h="1264">
                    <a:moveTo>
                      <a:pt x="3" y="1264"/>
                    </a:moveTo>
                    <a:cubicBezTo>
                      <a:pt x="1" y="1229"/>
                      <a:pt x="0" y="1194"/>
                      <a:pt x="7" y="1152"/>
                    </a:cubicBezTo>
                    <a:cubicBezTo>
                      <a:pt x="14" y="1110"/>
                      <a:pt x="26" y="1061"/>
                      <a:pt x="43" y="1012"/>
                    </a:cubicBezTo>
                    <a:cubicBezTo>
                      <a:pt x="60" y="963"/>
                      <a:pt x="68" y="929"/>
                      <a:pt x="111" y="856"/>
                    </a:cubicBezTo>
                    <a:cubicBezTo>
                      <a:pt x="154" y="783"/>
                      <a:pt x="247" y="670"/>
                      <a:pt x="303" y="576"/>
                    </a:cubicBezTo>
                    <a:cubicBezTo>
                      <a:pt x="359" y="482"/>
                      <a:pt x="417" y="388"/>
                      <a:pt x="447" y="292"/>
                    </a:cubicBezTo>
                    <a:cubicBezTo>
                      <a:pt x="477" y="196"/>
                      <a:pt x="480" y="98"/>
                      <a:pt x="483"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35" name="Freeform 40"/>
              <p:cNvSpPr>
                <a:spLocks/>
              </p:cNvSpPr>
              <p:nvPr/>
            </p:nvSpPr>
            <p:spPr bwMode="auto">
              <a:xfrm>
                <a:off x="3309" y="654"/>
                <a:ext cx="245" cy="1292"/>
              </a:xfrm>
              <a:custGeom>
                <a:avLst/>
                <a:gdLst>
                  <a:gd name="T0" fmla="*/ 9 w 245"/>
                  <a:gd name="T1" fmla="*/ 1276 h 1276"/>
                  <a:gd name="T2" fmla="*/ 13 w 245"/>
                  <a:gd name="T3" fmla="*/ 1140 h 1276"/>
                  <a:gd name="T4" fmla="*/ 85 w 245"/>
                  <a:gd name="T5" fmla="*/ 844 h 1276"/>
                  <a:gd name="T6" fmla="*/ 209 w 245"/>
                  <a:gd name="T7" fmla="*/ 488 h 1276"/>
                  <a:gd name="T8" fmla="*/ 245 w 245"/>
                  <a:gd name="T9" fmla="*/ 0 h 1276"/>
                </a:gdLst>
                <a:ahLst/>
                <a:cxnLst>
                  <a:cxn ang="0">
                    <a:pos x="T0" y="T1"/>
                  </a:cxn>
                  <a:cxn ang="0">
                    <a:pos x="T2" y="T3"/>
                  </a:cxn>
                  <a:cxn ang="0">
                    <a:pos x="T4" y="T5"/>
                  </a:cxn>
                  <a:cxn ang="0">
                    <a:pos x="T6" y="T7"/>
                  </a:cxn>
                  <a:cxn ang="0">
                    <a:pos x="T8" y="T9"/>
                  </a:cxn>
                </a:cxnLst>
                <a:rect l="0" t="0" r="r" b="b"/>
                <a:pathLst>
                  <a:path w="245" h="1276">
                    <a:moveTo>
                      <a:pt x="9" y="1276"/>
                    </a:moveTo>
                    <a:cubicBezTo>
                      <a:pt x="4" y="1244"/>
                      <a:pt x="0" y="1212"/>
                      <a:pt x="13" y="1140"/>
                    </a:cubicBezTo>
                    <a:cubicBezTo>
                      <a:pt x="26" y="1068"/>
                      <a:pt x="52" y="953"/>
                      <a:pt x="85" y="844"/>
                    </a:cubicBezTo>
                    <a:cubicBezTo>
                      <a:pt x="118" y="735"/>
                      <a:pt x="182" y="629"/>
                      <a:pt x="209" y="488"/>
                    </a:cubicBezTo>
                    <a:cubicBezTo>
                      <a:pt x="236" y="347"/>
                      <a:pt x="240" y="173"/>
                      <a:pt x="245"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36" name="Freeform 41"/>
              <p:cNvSpPr>
                <a:spLocks/>
              </p:cNvSpPr>
              <p:nvPr/>
            </p:nvSpPr>
            <p:spPr bwMode="auto">
              <a:xfrm flipV="1">
                <a:off x="3427" y="1918"/>
                <a:ext cx="459" cy="1300"/>
              </a:xfrm>
              <a:custGeom>
                <a:avLst/>
                <a:gdLst>
                  <a:gd name="T0" fmla="*/ 3 w 483"/>
                  <a:gd name="T1" fmla="*/ 1264 h 1264"/>
                  <a:gd name="T2" fmla="*/ 7 w 483"/>
                  <a:gd name="T3" fmla="*/ 1152 h 1264"/>
                  <a:gd name="T4" fmla="*/ 43 w 483"/>
                  <a:gd name="T5" fmla="*/ 1012 h 1264"/>
                  <a:gd name="T6" fmla="*/ 111 w 483"/>
                  <a:gd name="T7" fmla="*/ 856 h 1264"/>
                  <a:gd name="T8" fmla="*/ 303 w 483"/>
                  <a:gd name="T9" fmla="*/ 576 h 1264"/>
                  <a:gd name="T10" fmla="*/ 447 w 483"/>
                  <a:gd name="T11" fmla="*/ 292 h 1264"/>
                  <a:gd name="T12" fmla="*/ 483 w 483"/>
                  <a:gd name="T13" fmla="*/ 0 h 1264"/>
                </a:gdLst>
                <a:ahLst/>
                <a:cxnLst>
                  <a:cxn ang="0">
                    <a:pos x="T0" y="T1"/>
                  </a:cxn>
                  <a:cxn ang="0">
                    <a:pos x="T2" y="T3"/>
                  </a:cxn>
                  <a:cxn ang="0">
                    <a:pos x="T4" y="T5"/>
                  </a:cxn>
                  <a:cxn ang="0">
                    <a:pos x="T6" y="T7"/>
                  </a:cxn>
                  <a:cxn ang="0">
                    <a:pos x="T8" y="T9"/>
                  </a:cxn>
                  <a:cxn ang="0">
                    <a:pos x="T10" y="T11"/>
                  </a:cxn>
                  <a:cxn ang="0">
                    <a:pos x="T12" y="T13"/>
                  </a:cxn>
                </a:cxnLst>
                <a:rect l="0" t="0" r="r" b="b"/>
                <a:pathLst>
                  <a:path w="483" h="1264">
                    <a:moveTo>
                      <a:pt x="3" y="1264"/>
                    </a:moveTo>
                    <a:cubicBezTo>
                      <a:pt x="1" y="1229"/>
                      <a:pt x="0" y="1194"/>
                      <a:pt x="7" y="1152"/>
                    </a:cubicBezTo>
                    <a:cubicBezTo>
                      <a:pt x="14" y="1110"/>
                      <a:pt x="26" y="1061"/>
                      <a:pt x="43" y="1012"/>
                    </a:cubicBezTo>
                    <a:cubicBezTo>
                      <a:pt x="60" y="963"/>
                      <a:pt x="68" y="929"/>
                      <a:pt x="111" y="856"/>
                    </a:cubicBezTo>
                    <a:cubicBezTo>
                      <a:pt x="154" y="783"/>
                      <a:pt x="247" y="670"/>
                      <a:pt x="303" y="576"/>
                    </a:cubicBezTo>
                    <a:cubicBezTo>
                      <a:pt x="359" y="482"/>
                      <a:pt x="417" y="388"/>
                      <a:pt x="447" y="292"/>
                    </a:cubicBezTo>
                    <a:cubicBezTo>
                      <a:pt x="477" y="196"/>
                      <a:pt x="480" y="98"/>
                      <a:pt x="483"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37" name="Freeform 42"/>
              <p:cNvSpPr>
                <a:spLocks/>
              </p:cNvSpPr>
              <p:nvPr/>
            </p:nvSpPr>
            <p:spPr bwMode="auto">
              <a:xfrm flipV="1">
                <a:off x="3309" y="1910"/>
                <a:ext cx="245" cy="1292"/>
              </a:xfrm>
              <a:custGeom>
                <a:avLst/>
                <a:gdLst>
                  <a:gd name="T0" fmla="*/ 9 w 245"/>
                  <a:gd name="T1" fmla="*/ 1276 h 1276"/>
                  <a:gd name="T2" fmla="*/ 13 w 245"/>
                  <a:gd name="T3" fmla="*/ 1140 h 1276"/>
                  <a:gd name="T4" fmla="*/ 85 w 245"/>
                  <a:gd name="T5" fmla="*/ 844 h 1276"/>
                  <a:gd name="T6" fmla="*/ 209 w 245"/>
                  <a:gd name="T7" fmla="*/ 488 h 1276"/>
                  <a:gd name="T8" fmla="*/ 245 w 245"/>
                  <a:gd name="T9" fmla="*/ 0 h 1276"/>
                </a:gdLst>
                <a:ahLst/>
                <a:cxnLst>
                  <a:cxn ang="0">
                    <a:pos x="T0" y="T1"/>
                  </a:cxn>
                  <a:cxn ang="0">
                    <a:pos x="T2" y="T3"/>
                  </a:cxn>
                  <a:cxn ang="0">
                    <a:pos x="T4" y="T5"/>
                  </a:cxn>
                  <a:cxn ang="0">
                    <a:pos x="T6" y="T7"/>
                  </a:cxn>
                  <a:cxn ang="0">
                    <a:pos x="T8" y="T9"/>
                  </a:cxn>
                </a:cxnLst>
                <a:rect l="0" t="0" r="r" b="b"/>
                <a:pathLst>
                  <a:path w="245" h="1276">
                    <a:moveTo>
                      <a:pt x="9" y="1276"/>
                    </a:moveTo>
                    <a:cubicBezTo>
                      <a:pt x="4" y="1244"/>
                      <a:pt x="0" y="1212"/>
                      <a:pt x="13" y="1140"/>
                    </a:cubicBezTo>
                    <a:cubicBezTo>
                      <a:pt x="26" y="1068"/>
                      <a:pt x="52" y="953"/>
                      <a:pt x="85" y="844"/>
                    </a:cubicBezTo>
                    <a:cubicBezTo>
                      <a:pt x="118" y="735"/>
                      <a:pt x="182" y="629"/>
                      <a:pt x="209" y="488"/>
                    </a:cubicBezTo>
                    <a:cubicBezTo>
                      <a:pt x="236" y="347"/>
                      <a:pt x="240" y="173"/>
                      <a:pt x="245"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38" name="Line 43"/>
              <p:cNvSpPr>
                <a:spLocks noChangeShapeType="1"/>
              </p:cNvSpPr>
              <p:nvPr/>
            </p:nvSpPr>
            <p:spPr bwMode="auto">
              <a:xfrm flipH="1" flipV="1">
                <a:off x="3875" y="3032"/>
                <a:ext cx="6"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39" name="Line 44"/>
              <p:cNvSpPr>
                <a:spLocks noChangeShapeType="1"/>
              </p:cNvSpPr>
              <p:nvPr/>
            </p:nvSpPr>
            <p:spPr bwMode="auto">
              <a:xfrm flipH="1" flipV="1">
                <a:off x="3548" y="2996"/>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40" name="Freeform 45"/>
              <p:cNvSpPr>
                <a:spLocks/>
              </p:cNvSpPr>
              <p:nvPr/>
            </p:nvSpPr>
            <p:spPr bwMode="auto">
              <a:xfrm>
                <a:off x="3189" y="654"/>
                <a:ext cx="47" cy="2560"/>
              </a:xfrm>
              <a:custGeom>
                <a:avLst/>
                <a:gdLst>
                  <a:gd name="T0" fmla="*/ 49 w 51"/>
                  <a:gd name="T1" fmla="*/ 0 h 2536"/>
                  <a:gd name="T2" fmla="*/ 49 w 51"/>
                  <a:gd name="T3" fmla="*/ 344 h 2536"/>
                  <a:gd name="T4" fmla="*/ 37 w 51"/>
                  <a:gd name="T5" fmla="*/ 640 h 2536"/>
                  <a:gd name="T6" fmla="*/ 9 w 51"/>
                  <a:gd name="T7" fmla="*/ 1076 h 2536"/>
                  <a:gd name="T8" fmla="*/ 5 w 51"/>
                  <a:gd name="T9" fmla="*/ 1412 h 2536"/>
                  <a:gd name="T10" fmla="*/ 37 w 51"/>
                  <a:gd name="T11" fmla="*/ 1772 h 2536"/>
                  <a:gd name="T12" fmla="*/ 49 w 51"/>
                  <a:gd name="T13" fmla="*/ 2188 h 2536"/>
                  <a:gd name="T14" fmla="*/ 49 w 51"/>
                  <a:gd name="T15" fmla="*/ 2536 h 2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2536">
                    <a:moveTo>
                      <a:pt x="49" y="0"/>
                    </a:moveTo>
                    <a:cubicBezTo>
                      <a:pt x="50" y="118"/>
                      <a:pt x="51" y="237"/>
                      <a:pt x="49" y="344"/>
                    </a:cubicBezTo>
                    <a:cubicBezTo>
                      <a:pt x="47" y="451"/>
                      <a:pt x="44" y="518"/>
                      <a:pt x="37" y="640"/>
                    </a:cubicBezTo>
                    <a:cubicBezTo>
                      <a:pt x="30" y="762"/>
                      <a:pt x="14" y="947"/>
                      <a:pt x="9" y="1076"/>
                    </a:cubicBezTo>
                    <a:cubicBezTo>
                      <a:pt x="4" y="1205"/>
                      <a:pt x="0" y="1296"/>
                      <a:pt x="5" y="1412"/>
                    </a:cubicBezTo>
                    <a:cubicBezTo>
                      <a:pt x="10" y="1528"/>
                      <a:pt x="30" y="1643"/>
                      <a:pt x="37" y="1772"/>
                    </a:cubicBezTo>
                    <a:cubicBezTo>
                      <a:pt x="44" y="1901"/>
                      <a:pt x="47" y="2061"/>
                      <a:pt x="49" y="2188"/>
                    </a:cubicBezTo>
                    <a:cubicBezTo>
                      <a:pt x="51" y="2315"/>
                      <a:pt x="49" y="2479"/>
                      <a:pt x="49" y="2536"/>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41" name="Line 46"/>
              <p:cNvSpPr>
                <a:spLocks noChangeShapeType="1"/>
              </p:cNvSpPr>
              <p:nvPr/>
            </p:nvSpPr>
            <p:spPr bwMode="auto">
              <a:xfrm flipV="1">
                <a:off x="3232" y="2996"/>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42" name="Line 47"/>
              <p:cNvSpPr>
                <a:spLocks noChangeShapeType="1"/>
              </p:cNvSpPr>
              <p:nvPr/>
            </p:nvSpPr>
            <p:spPr bwMode="auto">
              <a:xfrm flipH="1" flipV="1">
                <a:off x="3313" y="1896"/>
                <a:ext cx="1" cy="91"/>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43" name="Line 48"/>
              <p:cNvSpPr>
                <a:spLocks noChangeShapeType="1"/>
              </p:cNvSpPr>
              <p:nvPr/>
            </p:nvSpPr>
            <p:spPr bwMode="auto">
              <a:xfrm flipV="1">
                <a:off x="3428" y="1870"/>
                <a:ext cx="1" cy="83"/>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44" name="Line 49"/>
              <p:cNvSpPr>
                <a:spLocks noChangeShapeType="1"/>
              </p:cNvSpPr>
              <p:nvPr/>
            </p:nvSpPr>
            <p:spPr bwMode="auto">
              <a:xfrm flipV="1">
                <a:off x="3190" y="1888"/>
                <a:ext cx="1" cy="10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345" name="Group 50"/>
              <p:cNvGrpSpPr>
                <a:grpSpLocks/>
              </p:cNvGrpSpPr>
              <p:nvPr/>
            </p:nvGrpSpPr>
            <p:grpSpPr bwMode="auto">
              <a:xfrm>
                <a:off x="3073" y="676"/>
                <a:ext cx="8" cy="2548"/>
                <a:chOff x="3091" y="658"/>
                <a:chExt cx="8" cy="2548"/>
              </a:xfrm>
            </p:grpSpPr>
            <p:sp>
              <p:nvSpPr>
                <p:cNvPr id="349" name="Line 51"/>
                <p:cNvSpPr>
                  <a:spLocks noChangeShapeType="1"/>
                </p:cNvSpPr>
                <p:nvPr/>
              </p:nvSpPr>
              <p:spPr bwMode="auto">
                <a:xfrm>
                  <a:off x="3094" y="658"/>
                  <a:ext cx="0" cy="2548"/>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50" name="Line 52"/>
                <p:cNvSpPr>
                  <a:spLocks noChangeShapeType="1"/>
                </p:cNvSpPr>
                <p:nvPr/>
              </p:nvSpPr>
              <p:spPr bwMode="auto">
                <a:xfrm flipV="1">
                  <a:off x="3096" y="2980"/>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51" name="Line 53"/>
                <p:cNvSpPr>
                  <a:spLocks noChangeShapeType="1"/>
                </p:cNvSpPr>
                <p:nvPr/>
              </p:nvSpPr>
              <p:spPr bwMode="auto">
                <a:xfrm flipH="1" flipV="1">
                  <a:off x="3091" y="1764"/>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52" name="Line 54"/>
                <p:cNvSpPr>
                  <a:spLocks noChangeShapeType="1"/>
                </p:cNvSpPr>
                <p:nvPr/>
              </p:nvSpPr>
              <p:spPr bwMode="auto">
                <a:xfrm flipH="1" flipV="1">
                  <a:off x="3091" y="722"/>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346" name="Line 55"/>
              <p:cNvSpPr>
                <a:spLocks noChangeShapeType="1"/>
              </p:cNvSpPr>
              <p:nvPr/>
            </p:nvSpPr>
            <p:spPr bwMode="auto">
              <a:xfrm flipH="1" flipV="1">
                <a:off x="3233" y="708"/>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47" name="Line 56"/>
              <p:cNvSpPr>
                <a:spLocks noChangeShapeType="1"/>
              </p:cNvSpPr>
              <p:nvPr/>
            </p:nvSpPr>
            <p:spPr bwMode="auto">
              <a:xfrm flipV="1">
                <a:off x="3550" y="708"/>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48" name="Line 57"/>
              <p:cNvSpPr>
                <a:spLocks noChangeShapeType="1"/>
              </p:cNvSpPr>
              <p:nvPr/>
            </p:nvSpPr>
            <p:spPr bwMode="auto">
              <a:xfrm flipV="1">
                <a:off x="3876" y="696"/>
                <a:ext cx="7" cy="111"/>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372" name="Group 58"/>
          <p:cNvGrpSpPr>
            <a:grpSpLocks/>
          </p:cNvGrpSpPr>
          <p:nvPr/>
        </p:nvGrpSpPr>
        <p:grpSpPr bwMode="auto">
          <a:xfrm>
            <a:off x="5510213" y="1006475"/>
            <a:ext cx="3114675" cy="4124325"/>
            <a:chOff x="669" y="741"/>
            <a:chExt cx="1962" cy="2598"/>
          </a:xfrm>
        </p:grpSpPr>
        <p:sp>
          <p:nvSpPr>
            <p:cNvPr id="373" name="Line 59"/>
            <p:cNvSpPr>
              <a:spLocks noChangeShapeType="1"/>
            </p:cNvSpPr>
            <p:nvPr/>
          </p:nvSpPr>
          <p:spPr bwMode="auto">
            <a:xfrm flipV="1">
              <a:off x="1653" y="741"/>
              <a:ext cx="0" cy="70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74" name="Line 60"/>
            <p:cNvSpPr>
              <a:spLocks noChangeShapeType="1"/>
            </p:cNvSpPr>
            <p:nvPr/>
          </p:nvSpPr>
          <p:spPr bwMode="auto">
            <a:xfrm flipV="1">
              <a:off x="1658" y="2633"/>
              <a:ext cx="0" cy="70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375" name="Group 61"/>
            <p:cNvGrpSpPr>
              <a:grpSpLocks/>
            </p:cNvGrpSpPr>
            <p:nvPr/>
          </p:nvGrpSpPr>
          <p:grpSpPr bwMode="auto">
            <a:xfrm>
              <a:off x="669" y="744"/>
              <a:ext cx="911" cy="2588"/>
              <a:chOff x="669" y="744"/>
              <a:chExt cx="911" cy="2588"/>
            </a:xfrm>
          </p:grpSpPr>
          <p:sp>
            <p:nvSpPr>
              <p:cNvPr id="411" name="Freeform 62"/>
              <p:cNvSpPr>
                <a:spLocks/>
              </p:cNvSpPr>
              <p:nvPr/>
            </p:nvSpPr>
            <p:spPr bwMode="auto">
              <a:xfrm>
                <a:off x="1028" y="744"/>
                <a:ext cx="552" cy="1312"/>
              </a:xfrm>
              <a:custGeom>
                <a:avLst/>
                <a:gdLst>
                  <a:gd name="T0" fmla="*/ 0 w 572"/>
                  <a:gd name="T1" fmla="*/ 1312 h 1312"/>
                  <a:gd name="T2" fmla="*/ 8 w 572"/>
                  <a:gd name="T3" fmla="*/ 1184 h 1312"/>
                  <a:gd name="T4" fmla="*/ 48 w 572"/>
                  <a:gd name="T5" fmla="*/ 1032 h 1312"/>
                  <a:gd name="T6" fmla="*/ 144 w 572"/>
                  <a:gd name="T7" fmla="*/ 856 h 1312"/>
                  <a:gd name="T8" fmla="*/ 284 w 572"/>
                  <a:gd name="T9" fmla="*/ 664 h 1312"/>
                  <a:gd name="T10" fmla="*/ 476 w 572"/>
                  <a:gd name="T11" fmla="*/ 408 h 1312"/>
                  <a:gd name="T12" fmla="*/ 548 w 572"/>
                  <a:gd name="T13" fmla="*/ 236 h 1312"/>
                  <a:gd name="T14" fmla="*/ 572 w 572"/>
                  <a:gd name="T15" fmla="*/ 0 h 13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2" h="1312">
                    <a:moveTo>
                      <a:pt x="0" y="1312"/>
                    </a:moveTo>
                    <a:cubicBezTo>
                      <a:pt x="0" y="1271"/>
                      <a:pt x="0" y="1231"/>
                      <a:pt x="8" y="1184"/>
                    </a:cubicBezTo>
                    <a:cubicBezTo>
                      <a:pt x="16" y="1137"/>
                      <a:pt x="25" y="1087"/>
                      <a:pt x="48" y="1032"/>
                    </a:cubicBezTo>
                    <a:cubicBezTo>
                      <a:pt x="71" y="977"/>
                      <a:pt x="105" y="917"/>
                      <a:pt x="144" y="856"/>
                    </a:cubicBezTo>
                    <a:cubicBezTo>
                      <a:pt x="183" y="795"/>
                      <a:pt x="229" y="738"/>
                      <a:pt x="284" y="664"/>
                    </a:cubicBezTo>
                    <a:cubicBezTo>
                      <a:pt x="339" y="590"/>
                      <a:pt x="432" y="479"/>
                      <a:pt x="476" y="408"/>
                    </a:cubicBezTo>
                    <a:cubicBezTo>
                      <a:pt x="520" y="337"/>
                      <a:pt x="532" y="304"/>
                      <a:pt x="548" y="236"/>
                    </a:cubicBezTo>
                    <a:cubicBezTo>
                      <a:pt x="564" y="168"/>
                      <a:pt x="568" y="84"/>
                      <a:pt x="572"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12" name="Freeform 63"/>
              <p:cNvSpPr>
                <a:spLocks/>
              </p:cNvSpPr>
              <p:nvPr/>
            </p:nvSpPr>
            <p:spPr bwMode="auto">
              <a:xfrm>
                <a:off x="981" y="748"/>
                <a:ext cx="459" cy="1300"/>
              </a:xfrm>
              <a:custGeom>
                <a:avLst/>
                <a:gdLst>
                  <a:gd name="T0" fmla="*/ 3 w 483"/>
                  <a:gd name="T1" fmla="*/ 1264 h 1264"/>
                  <a:gd name="T2" fmla="*/ 7 w 483"/>
                  <a:gd name="T3" fmla="*/ 1152 h 1264"/>
                  <a:gd name="T4" fmla="*/ 43 w 483"/>
                  <a:gd name="T5" fmla="*/ 1012 h 1264"/>
                  <a:gd name="T6" fmla="*/ 111 w 483"/>
                  <a:gd name="T7" fmla="*/ 856 h 1264"/>
                  <a:gd name="T8" fmla="*/ 303 w 483"/>
                  <a:gd name="T9" fmla="*/ 576 h 1264"/>
                  <a:gd name="T10" fmla="*/ 447 w 483"/>
                  <a:gd name="T11" fmla="*/ 292 h 1264"/>
                  <a:gd name="T12" fmla="*/ 483 w 483"/>
                  <a:gd name="T13" fmla="*/ 0 h 1264"/>
                </a:gdLst>
                <a:ahLst/>
                <a:cxnLst>
                  <a:cxn ang="0">
                    <a:pos x="T0" y="T1"/>
                  </a:cxn>
                  <a:cxn ang="0">
                    <a:pos x="T2" y="T3"/>
                  </a:cxn>
                  <a:cxn ang="0">
                    <a:pos x="T4" y="T5"/>
                  </a:cxn>
                  <a:cxn ang="0">
                    <a:pos x="T6" y="T7"/>
                  </a:cxn>
                  <a:cxn ang="0">
                    <a:pos x="T8" y="T9"/>
                  </a:cxn>
                  <a:cxn ang="0">
                    <a:pos x="T10" y="T11"/>
                  </a:cxn>
                  <a:cxn ang="0">
                    <a:pos x="T12" y="T13"/>
                  </a:cxn>
                </a:cxnLst>
                <a:rect l="0" t="0" r="r" b="b"/>
                <a:pathLst>
                  <a:path w="483" h="1264">
                    <a:moveTo>
                      <a:pt x="3" y="1264"/>
                    </a:moveTo>
                    <a:cubicBezTo>
                      <a:pt x="1" y="1229"/>
                      <a:pt x="0" y="1194"/>
                      <a:pt x="7" y="1152"/>
                    </a:cubicBezTo>
                    <a:cubicBezTo>
                      <a:pt x="14" y="1110"/>
                      <a:pt x="26" y="1061"/>
                      <a:pt x="43" y="1012"/>
                    </a:cubicBezTo>
                    <a:cubicBezTo>
                      <a:pt x="60" y="963"/>
                      <a:pt x="68" y="929"/>
                      <a:pt x="111" y="856"/>
                    </a:cubicBezTo>
                    <a:cubicBezTo>
                      <a:pt x="154" y="783"/>
                      <a:pt x="247" y="670"/>
                      <a:pt x="303" y="576"/>
                    </a:cubicBezTo>
                    <a:cubicBezTo>
                      <a:pt x="359" y="482"/>
                      <a:pt x="417" y="388"/>
                      <a:pt x="447" y="292"/>
                    </a:cubicBezTo>
                    <a:cubicBezTo>
                      <a:pt x="477" y="196"/>
                      <a:pt x="480" y="98"/>
                      <a:pt x="483"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13" name="Freeform 64"/>
              <p:cNvSpPr>
                <a:spLocks/>
              </p:cNvSpPr>
              <p:nvPr/>
            </p:nvSpPr>
            <p:spPr bwMode="auto">
              <a:xfrm>
                <a:off x="932" y="760"/>
                <a:ext cx="348" cy="1284"/>
              </a:xfrm>
              <a:custGeom>
                <a:avLst/>
                <a:gdLst>
                  <a:gd name="T0" fmla="*/ 0 w 380"/>
                  <a:gd name="T1" fmla="*/ 1284 h 1284"/>
                  <a:gd name="T2" fmla="*/ 12 w 380"/>
                  <a:gd name="T3" fmla="*/ 1148 h 1284"/>
                  <a:gd name="T4" fmla="*/ 64 w 380"/>
                  <a:gd name="T5" fmla="*/ 956 h 1284"/>
                  <a:gd name="T6" fmla="*/ 180 w 380"/>
                  <a:gd name="T7" fmla="*/ 732 h 1284"/>
                  <a:gd name="T8" fmla="*/ 252 w 380"/>
                  <a:gd name="T9" fmla="*/ 588 h 1284"/>
                  <a:gd name="T10" fmla="*/ 352 w 380"/>
                  <a:gd name="T11" fmla="*/ 364 h 1284"/>
                  <a:gd name="T12" fmla="*/ 380 w 380"/>
                  <a:gd name="T13" fmla="*/ 0 h 1284"/>
                </a:gdLst>
                <a:ahLst/>
                <a:cxnLst>
                  <a:cxn ang="0">
                    <a:pos x="T0" y="T1"/>
                  </a:cxn>
                  <a:cxn ang="0">
                    <a:pos x="T2" y="T3"/>
                  </a:cxn>
                  <a:cxn ang="0">
                    <a:pos x="T4" y="T5"/>
                  </a:cxn>
                  <a:cxn ang="0">
                    <a:pos x="T6" y="T7"/>
                  </a:cxn>
                  <a:cxn ang="0">
                    <a:pos x="T8" y="T9"/>
                  </a:cxn>
                  <a:cxn ang="0">
                    <a:pos x="T10" y="T11"/>
                  </a:cxn>
                  <a:cxn ang="0">
                    <a:pos x="T12" y="T13"/>
                  </a:cxn>
                </a:cxnLst>
                <a:rect l="0" t="0" r="r" b="b"/>
                <a:pathLst>
                  <a:path w="380" h="1284">
                    <a:moveTo>
                      <a:pt x="0" y="1284"/>
                    </a:moveTo>
                    <a:cubicBezTo>
                      <a:pt x="0" y="1243"/>
                      <a:pt x="1" y="1203"/>
                      <a:pt x="12" y="1148"/>
                    </a:cubicBezTo>
                    <a:cubicBezTo>
                      <a:pt x="23" y="1093"/>
                      <a:pt x="36" y="1025"/>
                      <a:pt x="64" y="956"/>
                    </a:cubicBezTo>
                    <a:cubicBezTo>
                      <a:pt x="92" y="887"/>
                      <a:pt x="149" y="793"/>
                      <a:pt x="180" y="732"/>
                    </a:cubicBezTo>
                    <a:cubicBezTo>
                      <a:pt x="211" y="671"/>
                      <a:pt x="223" y="649"/>
                      <a:pt x="252" y="588"/>
                    </a:cubicBezTo>
                    <a:cubicBezTo>
                      <a:pt x="281" y="527"/>
                      <a:pt x="331" y="462"/>
                      <a:pt x="352" y="364"/>
                    </a:cubicBezTo>
                    <a:cubicBezTo>
                      <a:pt x="373" y="266"/>
                      <a:pt x="376" y="133"/>
                      <a:pt x="380"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14" name="Freeform 65"/>
              <p:cNvSpPr>
                <a:spLocks/>
              </p:cNvSpPr>
              <p:nvPr/>
            </p:nvSpPr>
            <p:spPr bwMode="auto">
              <a:xfrm>
                <a:off x="863" y="764"/>
                <a:ext cx="245" cy="1292"/>
              </a:xfrm>
              <a:custGeom>
                <a:avLst/>
                <a:gdLst>
                  <a:gd name="T0" fmla="*/ 9 w 245"/>
                  <a:gd name="T1" fmla="*/ 1276 h 1276"/>
                  <a:gd name="T2" fmla="*/ 13 w 245"/>
                  <a:gd name="T3" fmla="*/ 1140 h 1276"/>
                  <a:gd name="T4" fmla="*/ 85 w 245"/>
                  <a:gd name="T5" fmla="*/ 844 h 1276"/>
                  <a:gd name="T6" fmla="*/ 209 w 245"/>
                  <a:gd name="T7" fmla="*/ 488 h 1276"/>
                  <a:gd name="T8" fmla="*/ 245 w 245"/>
                  <a:gd name="T9" fmla="*/ 0 h 1276"/>
                </a:gdLst>
                <a:ahLst/>
                <a:cxnLst>
                  <a:cxn ang="0">
                    <a:pos x="T0" y="T1"/>
                  </a:cxn>
                  <a:cxn ang="0">
                    <a:pos x="T2" y="T3"/>
                  </a:cxn>
                  <a:cxn ang="0">
                    <a:pos x="T4" y="T5"/>
                  </a:cxn>
                  <a:cxn ang="0">
                    <a:pos x="T6" y="T7"/>
                  </a:cxn>
                  <a:cxn ang="0">
                    <a:pos x="T8" y="T9"/>
                  </a:cxn>
                </a:cxnLst>
                <a:rect l="0" t="0" r="r" b="b"/>
                <a:pathLst>
                  <a:path w="245" h="1276">
                    <a:moveTo>
                      <a:pt x="9" y="1276"/>
                    </a:moveTo>
                    <a:cubicBezTo>
                      <a:pt x="4" y="1244"/>
                      <a:pt x="0" y="1212"/>
                      <a:pt x="13" y="1140"/>
                    </a:cubicBezTo>
                    <a:cubicBezTo>
                      <a:pt x="26" y="1068"/>
                      <a:pt x="52" y="953"/>
                      <a:pt x="85" y="844"/>
                    </a:cubicBezTo>
                    <a:cubicBezTo>
                      <a:pt x="118" y="735"/>
                      <a:pt x="182" y="629"/>
                      <a:pt x="209" y="488"/>
                    </a:cubicBezTo>
                    <a:cubicBezTo>
                      <a:pt x="236" y="347"/>
                      <a:pt x="240" y="173"/>
                      <a:pt x="245"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15" name="Freeform 66"/>
              <p:cNvSpPr>
                <a:spLocks/>
              </p:cNvSpPr>
              <p:nvPr/>
            </p:nvSpPr>
            <p:spPr bwMode="auto">
              <a:xfrm>
                <a:off x="810" y="764"/>
                <a:ext cx="123" cy="1280"/>
              </a:xfrm>
              <a:custGeom>
                <a:avLst/>
                <a:gdLst>
                  <a:gd name="T0" fmla="*/ 2 w 123"/>
                  <a:gd name="T1" fmla="*/ 1280 h 1280"/>
                  <a:gd name="T2" fmla="*/ 10 w 123"/>
                  <a:gd name="T3" fmla="*/ 1068 h 1280"/>
                  <a:gd name="T4" fmla="*/ 62 w 123"/>
                  <a:gd name="T5" fmla="*/ 800 h 1280"/>
                  <a:gd name="T6" fmla="*/ 114 w 123"/>
                  <a:gd name="T7" fmla="*/ 444 h 1280"/>
                  <a:gd name="T8" fmla="*/ 118 w 123"/>
                  <a:gd name="T9" fmla="*/ 0 h 1280"/>
                </a:gdLst>
                <a:ahLst/>
                <a:cxnLst>
                  <a:cxn ang="0">
                    <a:pos x="T0" y="T1"/>
                  </a:cxn>
                  <a:cxn ang="0">
                    <a:pos x="T2" y="T3"/>
                  </a:cxn>
                  <a:cxn ang="0">
                    <a:pos x="T4" y="T5"/>
                  </a:cxn>
                  <a:cxn ang="0">
                    <a:pos x="T6" y="T7"/>
                  </a:cxn>
                  <a:cxn ang="0">
                    <a:pos x="T8" y="T9"/>
                  </a:cxn>
                </a:cxnLst>
                <a:rect l="0" t="0" r="r" b="b"/>
                <a:pathLst>
                  <a:path w="123" h="1280">
                    <a:moveTo>
                      <a:pt x="2" y="1280"/>
                    </a:moveTo>
                    <a:cubicBezTo>
                      <a:pt x="1" y="1214"/>
                      <a:pt x="0" y="1148"/>
                      <a:pt x="10" y="1068"/>
                    </a:cubicBezTo>
                    <a:cubicBezTo>
                      <a:pt x="20" y="988"/>
                      <a:pt x="45" y="904"/>
                      <a:pt x="62" y="800"/>
                    </a:cubicBezTo>
                    <a:cubicBezTo>
                      <a:pt x="79" y="696"/>
                      <a:pt x="105" y="577"/>
                      <a:pt x="114" y="444"/>
                    </a:cubicBezTo>
                    <a:cubicBezTo>
                      <a:pt x="123" y="311"/>
                      <a:pt x="117" y="74"/>
                      <a:pt x="118"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16" name="Freeform 67"/>
              <p:cNvSpPr>
                <a:spLocks/>
              </p:cNvSpPr>
              <p:nvPr/>
            </p:nvSpPr>
            <p:spPr bwMode="auto">
              <a:xfrm flipV="1">
                <a:off x="1028" y="2020"/>
                <a:ext cx="552" cy="1312"/>
              </a:xfrm>
              <a:custGeom>
                <a:avLst/>
                <a:gdLst>
                  <a:gd name="T0" fmla="*/ 0 w 572"/>
                  <a:gd name="T1" fmla="*/ 1312 h 1312"/>
                  <a:gd name="T2" fmla="*/ 8 w 572"/>
                  <a:gd name="T3" fmla="*/ 1184 h 1312"/>
                  <a:gd name="T4" fmla="*/ 48 w 572"/>
                  <a:gd name="T5" fmla="*/ 1032 h 1312"/>
                  <a:gd name="T6" fmla="*/ 144 w 572"/>
                  <a:gd name="T7" fmla="*/ 856 h 1312"/>
                  <a:gd name="T8" fmla="*/ 284 w 572"/>
                  <a:gd name="T9" fmla="*/ 664 h 1312"/>
                  <a:gd name="T10" fmla="*/ 476 w 572"/>
                  <a:gd name="T11" fmla="*/ 408 h 1312"/>
                  <a:gd name="T12" fmla="*/ 548 w 572"/>
                  <a:gd name="T13" fmla="*/ 236 h 1312"/>
                  <a:gd name="T14" fmla="*/ 572 w 572"/>
                  <a:gd name="T15" fmla="*/ 0 h 13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2" h="1312">
                    <a:moveTo>
                      <a:pt x="0" y="1312"/>
                    </a:moveTo>
                    <a:cubicBezTo>
                      <a:pt x="0" y="1271"/>
                      <a:pt x="0" y="1231"/>
                      <a:pt x="8" y="1184"/>
                    </a:cubicBezTo>
                    <a:cubicBezTo>
                      <a:pt x="16" y="1137"/>
                      <a:pt x="25" y="1087"/>
                      <a:pt x="48" y="1032"/>
                    </a:cubicBezTo>
                    <a:cubicBezTo>
                      <a:pt x="71" y="977"/>
                      <a:pt x="105" y="917"/>
                      <a:pt x="144" y="856"/>
                    </a:cubicBezTo>
                    <a:cubicBezTo>
                      <a:pt x="183" y="795"/>
                      <a:pt x="229" y="738"/>
                      <a:pt x="284" y="664"/>
                    </a:cubicBezTo>
                    <a:cubicBezTo>
                      <a:pt x="339" y="590"/>
                      <a:pt x="432" y="479"/>
                      <a:pt x="476" y="408"/>
                    </a:cubicBezTo>
                    <a:cubicBezTo>
                      <a:pt x="520" y="337"/>
                      <a:pt x="532" y="304"/>
                      <a:pt x="548" y="236"/>
                    </a:cubicBezTo>
                    <a:cubicBezTo>
                      <a:pt x="564" y="168"/>
                      <a:pt x="568" y="84"/>
                      <a:pt x="572"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17" name="Freeform 68"/>
              <p:cNvSpPr>
                <a:spLocks/>
              </p:cNvSpPr>
              <p:nvPr/>
            </p:nvSpPr>
            <p:spPr bwMode="auto">
              <a:xfrm flipV="1">
                <a:off x="981" y="2028"/>
                <a:ext cx="459" cy="1300"/>
              </a:xfrm>
              <a:custGeom>
                <a:avLst/>
                <a:gdLst>
                  <a:gd name="T0" fmla="*/ 3 w 483"/>
                  <a:gd name="T1" fmla="*/ 1264 h 1264"/>
                  <a:gd name="T2" fmla="*/ 7 w 483"/>
                  <a:gd name="T3" fmla="*/ 1152 h 1264"/>
                  <a:gd name="T4" fmla="*/ 43 w 483"/>
                  <a:gd name="T5" fmla="*/ 1012 h 1264"/>
                  <a:gd name="T6" fmla="*/ 111 w 483"/>
                  <a:gd name="T7" fmla="*/ 856 h 1264"/>
                  <a:gd name="T8" fmla="*/ 303 w 483"/>
                  <a:gd name="T9" fmla="*/ 576 h 1264"/>
                  <a:gd name="T10" fmla="*/ 447 w 483"/>
                  <a:gd name="T11" fmla="*/ 292 h 1264"/>
                  <a:gd name="T12" fmla="*/ 483 w 483"/>
                  <a:gd name="T13" fmla="*/ 0 h 1264"/>
                </a:gdLst>
                <a:ahLst/>
                <a:cxnLst>
                  <a:cxn ang="0">
                    <a:pos x="T0" y="T1"/>
                  </a:cxn>
                  <a:cxn ang="0">
                    <a:pos x="T2" y="T3"/>
                  </a:cxn>
                  <a:cxn ang="0">
                    <a:pos x="T4" y="T5"/>
                  </a:cxn>
                  <a:cxn ang="0">
                    <a:pos x="T6" y="T7"/>
                  </a:cxn>
                  <a:cxn ang="0">
                    <a:pos x="T8" y="T9"/>
                  </a:cxn>
                  <a:cxn ang="0">
                    <a:pos x="T10" y="T11"/>
                  </a:cxn>
                  <a:cxn ang="0">
                    <a:pos x="T12" y="T13"/>
                  </a:cxn>
                </a:cxnLst>
                <a:rect l="0" t="0" r="r" b="b"/>
                <a:pathLst>
                  <a:path w="483" h="1264">
                    <a:moveTo>
                      <a:pt x="3" y="1264"/>
                    </a:moveTo>
                    <a:cubicBezTo>
                      <a:pt x="1" y="1229"/>
                      <a:pt x="0" y="1194"/>
                      <a:pt x="7" y="1152"/>
                    </a:cubicBezTo>
                    <a:cubicBezTo>
                      <a:pt x="14" y="1110"/>
                      <a:pt x="26" y="1061"/>
                      <a:pt x="43" y="1012"/>
                    </a:cubicBezTo>
                    <a:cubicBezTo>
                      <a:pt x="60" y="963"/>
                      <a:pt x="68" y="929"/>
                      <a:pt x="111" y="856"/>
                    </a:cubicBezTo>
                    <a:cubicBezTo>
                      <a:pt x="154" y="783"/>
                      <a:pt x="247" y="670"/>
                      <a:pt x="303" y="576"/>
                    </a:cubicBezTo>
                    <a:cubicBezTo>
                      <a:pt x="359" y="482"/>
                      <a:pt x="417" y="388"/>
                      <a:pt x="447" y="292"/>
                    </a:cubicBezTo>
                    <a:cubicBezTo>
                      <a:pt x="477" y="196"/>
                      <a:pt x="480" y="98"/>
                      <a:pt x="483"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18" name="Freeform 69"/>
              <p:cNvSpPr>
                <a:spLocks/>
              </p:cNvSpPr>
              <p:nvPr/>
            </p:nvSpPr>
            <p:spPr bwMode="auto">
              <a:xfrm flipV="1">
                <a:off x="932" y="2032"/>
                <a:ext cx="348" cy="1284"/>
              </a:xfrm>
              <a:custGeom>
                <a:avLst/>
                <a:gdLst>
                  <a:gd name="T0" fmla="*/ 0 w 380"/>
                  <a:gd name="T1" fmla="*/ 1284 h 1284"/>
                  <a:gd name="T2" fmla="*/ 12 w 380"/>
                  <a:gd name="T3" fmla="*/ 1148 h 1284"/>
                  <a:gd name="T4" fmla="*/ 64 w 380"/>
                  <a:gd name="T5" fmla="*/ 956 h 1284"/>
                  <a:gd name="T6" fmla="*/ 180 w 380"/>
                  <a:gd name="T7" fmla="*/ 732 h 1284"/>
                  <a:gd name="T8" fmla="*/ 252 w 380"/>
                  <a:gd name="T9" fmla="*/ 588 h 1284"/>
                  <a:gd name="T10" fmla="*/ 352 w 380"/>
                  <a:gd name="T11" fmla="*/ 364 h 1284"/>
                  <a:gd name="T12" fmla="*/ 380 w 380"/>
                  <a:gd name="T13" fmla="*/ 0 h 1284"/>
                </a:gdLst>
                <a:ahLst/>
                <a:cxnLst>
                  <a:cxn ang="0">
                    <a:pos x="T0" y="T1"/>
                  </a:cxn>
                  <a:cxn ang="0">
                    <a:pos x="T2" y="T3"/>
                  </a:cxn>
                  <a:cxn ang="0">
                    <a:pos x="T4" y="T5"/>
                  </a:cxn>
                  <a:cxn ang="0">
                    <a:pos x="T6" y="T7"/>
                  </a:cxn>
                  <a:cxn ang="0">
                    <a:pos x="T8" y="T9"/>
                  </a:cxn>
                  <a:cxn ang="0">
                    <a:pos x="T10" y="T11"/>
                  </a:cxn>
                  <a:cxn ang="0">
                    <a:pos x="T12" y="T13"/>
                  </a:cxn>
                </a:cxnLst>
                <a:rect l="0" t="0" r="r" b="b"/>
                <a:pathLst>
                  <a:path w="380" h="1284">
                    <a:moveTo>
                      <a:pt x="0" y="1284"/>
                    </a:moveTo>
                    <a:cubicBezTo>
                      <a:pt x="0" y="1243"/>
                      <a:pt x="1" y="1203"/>
                      <a:pt x="12" y="1148"/>
                    </a:cubicBezTo>
                    <a:cubicBezTo>
                      <a:pt x="23" y="1093"/>
                      <a:pt x="36" y="1025"/>
                      <a:pt x="64" y="956"/>
                    </a:cubicBezTo>
                    <a:cubicBezTo>
                      <a:pt x="92" y="887"/>
                      <a:pt x="149" y="793"/>
                      <a:pt x="180" y="732"/>
                    </a:cubicBezTo>
                    <a:cubicBezTo>
                      <a:pt x="211" y="671"/>
                      <a:pt x="223" y="649"/>
                      <a:pt x="252" y="588"/>
                    </a:cubicBezTo>
                    <a:cubicBezTo>
                      <a:pt x="281" y="527"/>
                      <a:pt x="331" y="462"/>
                      <a:pt x="352" y="364"/>
                    </a:cubicBezTo>
                    <a:cubicBezTo>
                      <a:pt x="373" y="266"/>
                      <a:pt x="376" y="133"/>
                      <a:pt x="380"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19" name="Freeform 70"/>
              <p:cNvSpPr>
                <a:spLocks/>
              </p:cNvSpPr>
              <p:nvPr/>
            </p:nvSpPr>
            <p:spPr bwMode="auto">
              <a:xfrm flipV="1">
                <a:off x="863" y="2020"/>
                <a:ext cx="245" cy="1292"/>
              </a:xfrm>
              <a:custGeom>
                <a:avLst/>
                <a:gdLst>
                  <a:gd name="T0" fmla="*/ 9 w 245"/>
                  <a:gd name="T1" fmla="*/ 1276 h 1276"/>
                  <a:gd name="T2" fmla="*/ 13 w 245"/>
                  <a:gd name="T3" fmla="*/ 1140 h 1276"/>
                  <a:gd name="T4" fmla="*/ 85 w 245"/>
                  <a:gd name="T5" fmla="*/ 844 h 1276"/>
                  <a:gd name="T6" fmla="*/ 209 w 245"/>
                  <a:gd name="T7" fmla="*/ 488 h 1276"/>
                  <a:gd name="T8" fmla="*/ 245 w 245"/>
                  <a:gd name="T9" fmla="*/ 0 h 1276"/>
                </a:gdLst>
                <a:ahLst/>
                <a:cxnLst>
                  <a:cxn ang="0">
                    <a:pos x="T0" y="T1"/>
                  </a:cxn>
                  <a:cxn ang="0">
                    <a:pos x="T2" y="T3"/>
                  </a:cxn>
                  <a:cxn ang="0">
                    <a:pos x="T4" y="T5"/>
                  </a:cxn>
                  <a:cxn ang="0">
                    <a:pos x="T6" y="T7"/>
                  </a:cxn>
                  <a:cxn ang="0">
                    <a:pos x="T8" y="T9"/>
                  </a:cxn>
                </a:cxnLst>
                <a:rect l="0" t="0" r="r" b="b"/>
                <a:pathLst>
                  <a:path w="245" h="1276">
                    <a:moveTo>
                      <a:pt x="9" y="1276"/>
                    </a:moveTo>
                    <a:cubicBezTo>
                      <a:pt x="4" y="1244"/>
                      <a:pt x="0" y="1212"/>
                      <a:pt x="13" y="1140"/>
                    </a:cubicBezTo>
                    <a:cubicBezTo>
                      <a:pt x="26" y="1068"/>
                      <a:pt x="52" y="953"/>
                      <a:pt x="85" y="844"/>
                    </a:cubicBezTo>
                    <a:cubicBezTo>
                      <a:pt x="118" y="735"/>
                      <a:pt x="182" y="629"/>
                      <a:pt x="209" y="488"/>
                    </a:cubicBezTo>
                    <a:cubicBezTo>
                      <a:pt x="236" y="347"/>
                      <a:pt x="240" y="173"/>
                      <a:pt x="245"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20" name="Freeform 71"/>
              <p:cNvSpPr>
                <a:spLocks/>
              </p:cNvSpPr>
              <p:nvPr/>
            </p:nvSpPr>
            <p:spPr bwMode="auto">
              <a:xfrm flipV="1">
                <a:off x="810" y="2032"/>
                <a:ext cx="123" cy="1280"/>
              </a:xfrm>
              <a:custGeom>
                <a:avLst/>
                <a:gdLst>
                  <a:gd name="T0" fmla="*/ 2 w 123"/>
                  <a:gd name="T1" fmla="*/ 1280 h 1280"/>
                  <a:gd name="T2" fmla="*/ 10 w 123"/>
                  <a:gd name="T3" fmla="*/ 1068 h 1280"/>
                  <a:gd name="T4" fmla="*/ 62 w 123"/>
                  <a:gd name="T5" fmla="*/ 800 h 1280"/>
                  <a:gd name="T6" fmla="*/ 114 w 123"/>
                  <a:gd name="T7" fmla="*/ 444 h 1280"/>
                  <a:gd name="T8" fmla="*/ 118 w 123"/>
                  <a:gd name="T9" fmla="*/ 0 h 1280"/>
                </a:gdLst>
                <a:ahLst/>
                <a:cxnLst>
                  <a:cxn ang="0">
                    <a:pos x="T0" y="T1"/>
                  </a:cxn>
                  <a:cxn ang="0">
                    <a:pos x="T2" y="T3"/>
                  </a:cxn>
                  <a:cxn ang="0">
                    <a:pos x="T4" y="T5"/>
                  </a:cxn>
                  <a:cxn ang="0">
                    <a:pos x="T6" y="T7"/>
                  </a:cxn>
                  <a:cxn ang="0">
                    <a:pos x="T8" y="T9"/>
                  </a:cxn>
                </a:cxnLst>
                <a:rect l="0" t="0" r="r" b="b"/>
                <a:pathLst>
                  <a:path w="123" h="1280">
                    <a:moveTo>
                      <a:pt x="2" y="1280"/>
                    </a:moveTo>
                    <a:cubicBezTo>
                      <a:pt x="1" y="1214"/>
                      <a:pt x="0" y="1148"/>
                      <a:pt x="10" y="1068"/>
                    </a:cubicBezTo>
                    <a:cubicBezTo>
                      <a:pt x="20" y="988"/>
                      <a:pt x="45" y="904"/>
                      <a:pt x="62" y="800"/>
                    </a:cubicBezTo>
                    <a:cubicBezTo>
                      <a:pt x="79" y="696"/>
                      <a:pt x="105" y="577"/>
                      <a:pt x="114" y="444"/>
                    </a:cubicBezTo>
                    <a:cubicBezTo>
                      <a:pt x="123" y="311"/>
                      <a:pt x="117" y="74"/>
                      <a:pt x="118"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21" name="Line 72"/>
              <p:cNvSpPr>
                <a:spLocks noChangeShapeType="1"/>
              </p:cNvSpPr>
              <p:nvPr/>
            </p:nvSpPr>
            <p:spPr bwMode="auto">
              <a:xfrm flipH="1" flipV="1">
                <a:off x="1569" y="3171"/>
                <a:ext cx="6"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22" name="Line 73"/>
              <p:cNvSpPr>
                <a:spLocks noChangeShapeType="1"/>
              </p:cNvSpPr>
              <p:nvPr/>
            </p:nvSpPr>
            <p:spPr bwMode="auto">
              <a:xfrm flipH="1" flipV="1">
                <a:off x="1429" y="3142"/>
                <a:ext cx="6"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23" name="Line 74"/>
              <p:cNvSpPr>
                <a:spLocks noChangeShapeType="1"/>
              </p:cNvSpPr>
              <p:nvPr/>
            </p:nvSpPr>
            <p:spPr bwMode="auto">
              <a:xfrm flipH="1" flipV="1">
                <a:off x="1273" y="3130"/>
                <a:ext cx="6"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24" name="Line 75"/>
              <p:cNvSpPr>
                <a:spLocks noChangeShapeType="1"/>
              </p:cNvSpPr>
              <p:nvPr/>
            </p:nvSpPr>
            <p:spPr bwMode="auto">
              <a:xfrm flipH="1" flipV="1">
                <a:off x="1102" y="3106"/>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25" name="Line 76"/>
              <p:cNvSpPr>
                <a:spLocks noChangeShapeType="1"/>
              </p:cNvSpPr>
              <p:nvPr/>
            </p:nvSpPr>
            <p:spPr bwMode="auto">
              <a:xfrm flipV="1">
                <a:off x="926" y="3110"/>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26" name="Freeform 77"/>
              <p:cNvSpPr>
                <a:spLocks/>
              </p:cNvSpPr>
              <p:nvPr/>
            </p:nvSpPr>
            <p:spPr bwMode="auto">
              <a:xfrm>
                <a:off x="743" y="764"/>
                <a:ext cx="47" cy="2560"/>
              </a:xfrm>
              <a:custGeom>
                <a:avLst/>
                <a:gdLst>
                  <a:gd name="T0" fmla="*/ 49 w 51"/>
                  <a:gd name="T1" fmla="*/ 0 h 2536"/>
                  <a:gd name="T2" fmla="*/ 49 w 51"/>
                  <a:gd name="T3" fmla="*/ 344 h 2536"/>
                  <a:gd name="T4" fmla="*/ 37 w 51"/>
                  <a:gd name="T5" fmla="*/ 640 h 2536"/>
                  <a:gd name="T6" fmla="*/ 9 w 51"/>
                  <a:gd name="T7" fmla="*/ 1076 h 2536"/>
                  <a:gd name="T8" fmla="*/ 5 w 51"/>
                  <a:gd name="T9" fmla="*/ 1412 h 2536"/>
                  <a:gd name="T10" fmla="*/ 37 w 51"/>
                  <a:gd name="T11" fmla="*/ 1772 h 2536"/>
                  <a:gd name="T12" fmla="*/ 49 w 51"/>
                  <a:gd name="T13" fmla="*/ 2188 h 2536"/>
                  <a:gd name="T14" fmla="*/ 49 w 51"/>
                  <a:gd name="T15" fmla="*/ 2536 h 2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2536">
                    <a:moveTo>
                      <a:pt x="49" y="0"/>
                    </a:moveTo>
                    <a:cubicBezTo>
                      <a:pt x="50" y="118"/>
                      <a:pt x="51" y="237"/>
                      <a:pt x="49" y="344"/>
                    </a:cubicBezTo>
                    <a:cubicBezTo>
                      <a:pt x="47" y="451"/>
                      <a:pt x="44" y="518"/>
                      <a:pt x="37" y="640"/>
                    </a:cubicBezTo>
                    <a:cubicBezTo>
                      <a:pt x="30" y="762"/>
                      <a:pt x="14" y="947"/>
                      <a:pt x="9" y="1076"/>
                    </a:cubicBezTo>
                    <a:cubicBezTo>
                      <a:pt x="4" y="1205"/>
                      <a:pt x="0" y="1296"/>
                      <a:pt x="5" y="1412"/>
                    </a:cubicBezTo>
                    <a:cubicBezTo>
                      <a:pt x="10" y="1528"/>
                      <a:pt x="30" y="1643"/>
                      <a:pt x="37" y="1772"/>
                    </a:cubicBezTo>
                    <a:cubicBezTo>
                      <a:pt x="44" y="1901"/>
                      <a:pt x="47" y="2061"/>
                      <a:pt x="49" y="2188"/>
                    </a:cubicBezTo>
                    <a:cubicBezTo>
                      <a:pt x="51" y="2315"/>
                      <a:pt x="49" y="2479"/>
                      <a:pt x="49" y="2536"/>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27" name="Line 78"/>
              <p:cNvSpPr>
                <a:spLocks noChangeShapeType="1"/>
              </p:cNvSpPr>
              <p:nvPr/>
            </p:nvSpPr>
            <p:spPr bwMode="auto">
              <a:xfrm flipV="1">
                <a:off x="786" y="3106"/>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28" name="Line 79"/>
              <p:cNvSpPr>
                <a:spLocks noChangeShapeType="1"/>
              </p:cNvSpPr>
              <p:nvPr/>
            </p:nvSpPr>
            <p:spPr bwMode="auto">
              <a:xfrm flipH="1" flipV="1">
                <a:off x="867" y="2006"/>
                <a:ext cx="1" cy="91"/>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29" name="Line 80"/>
              <p:cNvSpPr>
                <a:spLocks noChangeShapeType="1"/>
              </p:cNvSpPr>
              <p:nvPr/>
            </p:nvSpPr>
            <p:spPr bwMode="auto">
              <a:xfrm flipV="1">
                <a:off x="812" y="1854"/>
                <a:ext cx="5" cy="10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30" name="Line 81"/>
              <p:cNvSpPr>
                <a:spLocks noChangeShapeType="1"/>
              </p:cNvSpPr>
              <p:nvPr/>
            </p:nvSpPr>
            <p:spPr bwMode="auto">
              <a:xfrm flipH="1" flipV="1">
                <a:off x="939" y="2134"/>
                <a:ext cx="17" cy="113"/>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31" name="Line 82"/>
              <p:cNvSpPr>
                <a:spLocks noChangeShapeType="1"/>
              </p:cNvSpPr>
              <p:nvPr/>
            </p:nvSpPr>
            <p:spPr bwMode="auto">
              <a:xfrm flipV="1">
                <a:off x="982" y="1980"/>
                <a:ext cx="1" cy="83"/>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32" name="Line 83"/>
              <p:cNvSpPr>
                <a:spLocks noChangeShapeType="1"/>
              </p:cNvSpPr>
              <p:nvPr/>
            </p:nvSpPr>
            <p:spPr bwMode="auto">
              <a:xfrm flipV="1">
                <a:off x="1040" y="1822"/>
                <a:ext cx="15" cy="81"/>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33" name="Line 84"/>
              <p:cNvSpPr>
                <a:spLocks noChangeShapeType="1"/>
              </p:cNvSpPr>
              <p:nvPr/>
            </p:nvSpPr>
            <p:spPr bwMode="auto">
              <a:xfrm flipV="1">
                <a:off x="744" y="1998"/>
                <a:ext cx="1" cy="10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434" name="Group 85"/>
              <p:cNvGrpSpPr>
                <a:grpSpLocks/>
              </p:cNvGrpSpPr>
              <p:nvPr/>
            </p:nvGrpSpPr>
            <p:grpSpPr bwMode="auto">
              <a:xfrm>
                <a:off x="669" y="768"/>
                <a:ext cx="8" cy="2548"/>
                <a:chOff x="645" y="768"/>
                <a:chExt cx="8" cy="2548"/>
              </a:xfrm>
            </p:grpSpPr>
            <p:sp>
              <p:nvSpPr>
                <p:cNvPr id="441" name="Line 86"/>
                <p:cNvSpPr>
                  <a:spLocks noChangeShapeType="1"/>
                </p:cNvSpPr>
                <p:nvPr/>
              </p:nvSpPr>
              <p:spPr bwMode="auto">
                <a:xfrm>
                  <a:off x="648" y="768"/>
                  <a:ext cx="0" cy="2548"/>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42" name="Line 87"/>
                <p:cNvSpPr>
                  <a:spLocks noChangeShapeType="1"/>
                </p:cNvSpPr>
                <p:nvPr/>
              </p:nvSpPr>
              <p:spPr bwMode="auto">
                <a:xfrm flipV="1">
                  <a:off x="650" y="3090"/>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43" name="Line 88"/>
                <p:cNvSpPr>
                  <a:spLocks noChangeShapeType="1"/>
                </p:cNvSpPr>
                <p:nvPr/>
              </p:nvSpPr>
              <p:spPr bwMode="auto">
                <a:xfrm flipH="1" flipV="1">
                  <a:off x="645" y="1874"/>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44" name="Line 89"/>
                <p:cNvSpPr>
                  <a:spLocks noChangeShapeType="1"/>
                </p:cNvSpPr>
                <p:nvPr/>
              </p:nvSpPr>
              <p:spPr bwMode="auto">
                <a:xfrm flipH="1" flipV="1">
                  <a:off x="645" y="832"/>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435" name="Line 90"/>
              <p:cNvSpPr>
                <a:spLocks noChangeShapeType="1"/>
              </p:cNvSpPr>
              <p:nvPr/>
            </p:nvSpPr>
            <p:spPr bwMode="auto">
              <a:xfrm flipH="1" flipV="1">
                <a:off x="787" y="818"/>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36" name="Line 91"/>
              <p:cNvSpPr>
                <a:spLocks noChangeShapeType="1"/>
              </p:cNvSpPr>
              <p:nvPr/>
            </p:nvSpPr>
            <p:spPr bwMode="auto">
              <a:xfrm flipH="1" flipV="1">
                <a:off x="929" y="814"/>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37" name="Line 92"/>
              <p:cNvSpPr>
                <a:spLocks noChangeShapeType="1"/>
              </p:cNvSpPr>
              <p:nvPr/>
            </p:nvSpPr>
            <p:spPr bwMode="auto">
              <a:xfrm flipV="1">
                <a:off x="1104" y="818"/>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38" name="Line 93"/>
              <p:cNvSpPr>
                <a:spLocks noChangeShapeType="1"/>
              </p:cNvSpPr>
              <p:nvPr/>
            </p:nvSpPr>
            <p:spPr bwMode="auto">
              <a:xfrm flipV="1">
                <a:off x="1274" y="800"/>
                <a:ext cx="5" cy="107"/>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39" name="Line 94"/>
              <p:cNvSpPr>
                <a:spLocks noChangeShapeType="1"/>
              </p:cNvSpPr>
              <p:nvPr/>
            </p:nvSpPr>
            <p:spPr bwMode="auto">
              <a:xfrm flipV="1">
                <a:off x="1430" y="806"/>
                <a:ext cx="7" cy="111"/>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40" name="Line 95"/>
              <p:cNvSpPr>
                <a:spLocks noChangeShapeType="1"/>
              </p:cNvSpPr>
              <p:nvPr/>
            </p:nvSpPr>
            <p:spPr bwMode="auto">
              <a:xfrm flipV="1">
                <a:off x="1568" y="818"/>
                <a:ext cx="7"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376" name="Group 96"/>
            <p:cNvGrpSpPr>
              <a:grpSpLocks/>
            </p:cNvGrpSpPr>
            <p:nvPr/>
          </p:nvGrpSpPr>
          <p:grpSpPr bwMode="auto">
            <a:xfrm>
              <a:off x="1729" y="742"/>
              <a:ext cx="902" cy="2588"/>
              <a:chOff x="1729" y="742"/>
              <a:chExt cx="902" cy="2588"/>
            </a:xfrm>
          </p:grpSpPr>
          <p:sp>
            <p:nvSpPr>
              <p:cNvPr id="377" name="Freeform 97"/>
              <p:cNvSpPr>
                <a:spLocks/>
              </p:cNvSpPr>
              <p:nvPr/>
            </p:nvSpPr>
            <p:spPr bwMode="auto">
              <a:xfrm flipH="1">
                <a:off x="1729" y="742"/>
                <a:ext cx="552" cy="1312"/>
              </a:xfrm>
              <a:custGeom>
                <a:avLst/>
                <a:gdLst>
                  <a:gd name="T0" fmla="*/ 0 w 572"/>
                  <a:gd name="T1" fmla="*/ 1312 h 1312"/>
                  <a:gd name="T2" fmla="*/ 8 w 572"/>
                  <a:gd name="T3" fmla="*/ 1184 h 1312"/>
                  <a:gd name="T4" fmla="*/ 48 w 572"/>
                  <a:gd name="T5" fmla="*/ 1032 h 1312"/>
                  <a:gd name="T6" fmla="*/ 144 w 572"/>
                  <a:gd name="T7" fmla="*/ 856 h 1312"/>
                  <a:gd name="T8" fmla="*/ 284 w 572"/>
                  <a:gd name="T9" fmla="*/ 664 h 1312"/>
                  <a:gd name="T10" fmla="*/ 476 w 572"/>
                  <a:gd name="T11" fmla="*/ 408 h 1312"/>
                  <a:gd name="T12" fmla="*/ 548 w 572"/>
                  <a:gd name="T13" fmla="*/ 236 h 1312"/>
                  <a:gd name="T14" fmla="*/ 572 w 572"/>
                  <a:gd name="T15" fmla="*/ 0 h 13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2" h="1312">
                    <a:moveTo>
                      <a:pt x="0" y="1312"/>
                    </a:moveTo>
                    <a:cubicBezTo>
                      <a:pt x="0" y="1271"/>
                      <a:pt x="0" y="1231"/>
                      <a:pt x="8" y="1184"/>
                    </a:cubicBezTo>
                    <a:cubicBezTo>
                      <a:pt x="16" y="1137"/>
                      <a:pt x="25" y="1087"/>
                      <a:pt x="48" y="1032"/>
                    </a:cubicBezTo>
                    <a:cubicBezTo>
                      <a:pt x="71" y="977"/>
                      <a:pt x="105" y="917"/>
                      <a:pt x="144" y="856"/>
                    </a:cubicBezTo>
                    <a:cubicBezTo>
                      <a:pt x="183" y="795"/>
                      <a:pt x="229" y="738"/>
                      <a:pt x="284" y="664"/>
                    </a:cubicBezTo>
                    <a:cubicBezTo>
                      <a:pt x="339" y="590"/>
                      <a:pt x="432" y="479"/>
                      <a:pt x="476" y="408"/>
                    </a:cubicBezTo>
                    <a:cubicBezTo>
                      <a:pt x="520" y="337"/>
                      <a:pt x="532" y="304"/>
                      <a:pt x="548" y="236"/>
                    </a:cubicBezTo>
                    <a:cubicBezTo>
                      <a:pt x="564" y="168"/>
                      <a:pt x="568" y="84"/>
                      <a:pt x="572"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78" name="Freeform 98"/>
              <p:cNvSpPr>
                <a:spLocks/>
              </p:cNvSpPr>
              <p:nvPr/>
            </p:nvSpPr>
            <p:spPr bwMode="auto">
              <a:xfrm flipH="1">
                <a:off x="1869" y="746"/>
                <a:ext cx="459" cy="1300"/>
              </a:xfrm>
              <a:custGeom>
                <a:avLst/>
                <a:gdLst>
                  <a:gd name="T0" fmla="*/ 3 w 483"/>
                  <a:gd name="T1" fmla="*/ 1264 h 1264"/>
                  <a:gd name="T2" fmla="*/ 7 w 483"/>
                  <a:gd name="T3" fmla="*/ 1152 h 1264"/>
                  <a:gd name="T4" fmla="*/ 43 w 483"/>
                  <a:gd name="T5" fmla="*/ 1012 h 1264"/>
                  <a:gd name="T6" fmla="*/ 111 w 483"/>
                  <a:gd name="T7" fmla="*/ 856 h 1264"/>
                  <a:gd name="T8" fmla="*/ 303 w 483"/>
                  <a:gd name="T9" fmla="*/ 576 h 1264"/>
                  <a:gd name="T10" fmla="*/ 447 w 483"/>
                  <a:gd name="T11" fmla="*/ 292 h 1264"/>
                  <a:gd name="T12" fmla="*/ 483 w 483"/>
                  <a:gd name="T13" fmla="*/ 0 h 1264"/>
                </a:gdLst>
                <a:ahLst/>
                <a:cxnLst>
                  <a:cxn ang="0">
                    <a:pos x="T0" y="T1"/>
                  </a:cxn>
                  <a:cxn ang="0">
                    <a:pos x="T2" y="T3"/>
                  </a:cxn>
                  <a:cxn ang="0">
                    <a:pos x="T4" y="T5"/>
                  </a:cxn>
                  <a:cxn ang="0">
                    <a:pos x="T6" y="T7"/>
                  </a:cxn>
                  <a:cxn ang="0">
                    <a:pos x="T8" y="T9"/>
                  </a:cxn>
                  <a:cxn ang="0">
                    <a:pos x="T10" y="T11"/>
                  </a:cxn>
                  <a:cxn ang="0">
                    <a:pos x="T12" y="T13"/>
                  </a:cxn>
                </a:cxnLst>
                <a:rect l="0" t="0" r="r" b="b"/>
                <a:pathLst>
                  <a:path w="483" h="1264">
                    <a:moveTo>
                      <a:pt x="3" y="1264"/>
                    </a:moveTo>
                    <a:cubicBezTo>
                      <a:pt x="1" y="1229"/>
                      <a:pt x="0" y="1194"/>
                      <a:pt x="7" y="1152"/>
                    </a:cubicBezTo>
                    <a:cubicBezTo>
                      <a:pt x="14" y="1110"/>
                      <a:pt x="26" y="1061"/>
                      <a:pt x="43" y="1012"/>
                    </a:cubicBezTo>
                    <a:cubicBezTo>
                      <a:pt x="60" y="963"/>
                      <a:pt x="68" y="929"/>
                      <a:pt x="111" y="856"/>
                    </a:cubicBezTo>
                    <a:cubicBezTo>
                      <a:pt x="154" y="783"/>
                      <a:pt x="247" y="670"/>
                      <a:pt x="303" y="576"/>
                    </a:cubicBezTo>
                    <a:cubicBezTo>
                      <a:pt x="359" y="482"/>
                      <a:pt x="417" y="388"/>
                      <a:pt x="447" y="292"/>
                    </a:cubicBezTo>
                    <a:cubicBezTo>
                      <a:pt x="477" y="196"/>
                      <a:pt x="480" y="98"/>
                      <a:pt x="483"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79" name="Freeform 99"/>
              <p:cNvSpPr>
                <a:spLocks/>
              </p:cNvSpPr>
              <p:nvPr/>
            </p:nvSpPr>
            <p:spPr bwMode="auto">
              <a:xfrm flipH="1">
                <a:off x="2029" y="758"/>
                <a:ext cx="348" cy="1284"/>
              </a:xfrm>
              <a:custGeom>
                <a:avLst/>
                <a:gdLst>
                  <a:gd name="T0" fmla="*/ 0 w 380"/>
                  <a:gd name="T1" fmla="*/ 1284 h 1284"/>
                  <a:gd name="T2" fmla="*/ 12 w 380"/>
                  <a:gd name="T3" fmla="*/ 1148 h 1284"/>
                  <a:gd name="T4" fmla="*/ 64 w 380"/>
                  <a:gd name="T5" fmla="*/ 956 h 1284"/>
                  <a:gd name="T6" fmla="*/ 180 w 380"/>
                  <a:gd name="T7" fmla="*/ 732 h 1284"/>
                  <a:gd name="T8" fmla="*/ 252 w 380"/>
                  <a:gd name="T9" fmla="*/ 588 h 1284"/>
                  <a:gd name="T10" fmla="*/ 352 w 380"/>
                  <a:gd name="T11" fmla="*/ 364 h 1284"/>
                  <a:gd name="T12" fmla="*/ 380 w 380"/>
                  <a:gd name="T13" fmla="*/ 0 h 1284"/>
                </a:gdLst>
                <a:ahLst/>
                <a:cxnLst>
                  <a:cxn ang="0">
                    <a:pos x="T0" y="T1"/>
                  </a:cxn>
                  <a:cxn ang="0">
                    <a:pos x="T2" y="T3"/>
                  </a:cxn>
                  <a:cxn ang="0">
                    <a:pos x="T4" y="T5"/>
                  </a:cxn>
                  <a:cxn ang="0">
                    <a:pos x="T6" y="T7"/>
                  </a:cxn>
                  <a:cxn ang="0">
                    <a:pos x="T8" y="T9"/>
                  </a:cxn>
                  <a:cxn ang="0">
                    <a:pos x="T10" y="T11"/>
                  </a:cxn>
                  <a:cxn ang="0">
                    <a:pos x="T12" y="T13"/>
                  </a:cxn>
                </a:cxnLst>
                <a:rect l="0" t="0" r="r" b="b"/>
                <a:pathLst>
                  <a:path w="380" h="1284">
                    <a:moveTo>
                      <a:pt x="0" y="1284"/>
                    </a:moveTo>
                    <a:cubicBezTo>
                      <a:pt x="0" y="1243"/>
                      <a:pt x="1" y="1203"/>
                      <a:pt x="12" y="1148"/>
                    </a:cubicBezTo>
                    <a:cubicBezTo>
                      <a:pt x="23" y="1093"/>
                      <a:pt x="36" y="1025"/>
                      <a:pt x="64" y="956"/>
                    </a:cubicBezTo>
                    <a:cubicBezTo>
                      <a:pt x="92" y="887"/>
                      <a:pt x="149" y="793"/>
                      <a:pt x="180" y="732"/>
                    </a:cubicBezTo>
                    <a:cubicBezTo>
                      <a:pt x="211" y="671"/>
                      <a:pt x="223" y="649"/>
                      <a:pt x="252" y="588"/>
                    </a:cubicBezTo>
                    <a:cubicBezTo>
                      <a:pt x="281" y="527"/>
                      <a:pt x="331" y="462"/>
                      <a:pt x="352" y="364"/>
                    </a:cubicBezTo>
                    <a:cubicBezTo>
                      <a:pt x="373" y="266"/>
                      <a:pt x="376" y="133"/>
                      <a:pt x="380"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80" name="Freeform 100"/>
              <p:cNvSpPr>
                <a:spLocks/>
              </p:cNvSpPr>
              <p:nvPr/>
            </p:nvSpPr>
            <p:spPr bwMode="auto">
              <a:xfrm flipH="1">
                <a:off x="2201" y="762"/>
                <a:ext cx="245" cy="1292"/>
              </a:xfrm>
              <a:custGeom>
                <a:avLst/>
                <a:gdLst>
                  <a:gd name="T0" fmla="*/ 9 w 245"/>
                  <a:gd name="T1" fmla="*/ 1276 h 1276"/>
                  <a:gd name="T2" fmla="*/ 13 w 245"/>
                  <a:gd name="T3" fmla="*/ 1140 h 1276"/>
                  <a:gd name="T4" fmla="*/ 85 w 245"/>
                  <a:gd name="T5" fmla="*/ 844 h 1276"/>
                  <a:gd name="T6" fmla="*/ 209 w 245"/>
                  <a:gd name="T7" fmla="*/ 488 h 1276"/>
                  <a:gd name="T8" fmla="*/ 245 w 245"/>
                  <a:gd name="T9" fmla="*/ 0 h 1276"/>
                </a:gdLst>
                <a:ahLst/>
                <a:cxnLst>
                  <a:cxn ang="0">
                    <a:pos x="T0" y="T1"/>
                  </a:cxn>
                  <a:cxn ang="0">
                    <a:pos x="T2" y="T3"/>
                  </a:cxn>
                  <a:cxn ang="0">
                    <a:pos x="T4" y="T5"/>
                  </a:cxn>
                  <a:cxn ang="0">
                    <a:pos x="T6" y="T7"/>
                  </a:cxn>
                  <a:cxn ang="0">
                    <a:pos x="T8" y="T9"/>
                  </a:cxn>
                </a:cxnLst>
                <a:rect l="0" t="0" r="r" b="b"/>
                <a:pathLst>
                  <a:path w="245" h="1276">
                    <a:moveTo>
                      <a:pt x="9" y="1276"/>
                    </a:moveTo>
                    <a:cubicBezTo>
                      <a:pt x="4" y="1244"/>
                      <a:pt x="0" y="1212"/>
                      <a:pt x="13" y="1140"/>
                    </a:cubicBezTo>
                    <a:cubicBezTo>
                      <a:pt x="26" y="1068"/>
                      <a:pt x="52" y="953"/>
                      <a:pt x="85" y="844"/>
                    </a:cubicBezTo>
                    <a:cubicBezTo>
                      <a:pt x="118" y="735"/>
                      <a:pt x="182" y="629"/>
                      <a:pt x="209" y="488"/>
                    </a:cubicBezTo>
                    <a:cubicBezTo>
                      <a:pt x="236" y="347"/>
                      <a:pt x="240" y="173"/>
                      <a:pt x="245"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81" name="Freeform 101"/>
              <p:cNvSpPr>
                <a:spLocks/>
              </p:cNvSpPr>
              <p:nvPr/>
            </p:nvSpPr>
            <p:spPr bwMode="auto">
              <a:xfrm flipH="1">
                <a:off x="2376" y="762"/>
                <a:ext cx="123" cy="1280"/>
              </a:xfrm>
              <a:custGeom>
                <a:avLst/>
                <a:gdLst>
                  <a:gd name="T0" fmla="*/ 2 w 123"/>
                  <a:gd name="T1" fmla="*/ 1280 h 1280"/>
                  <a:gd name="T2" fmla="*/ 10 w 123"/>
                  <a:gd name="T3" fmla="*/ 1068 h 1280"/>
                  <a:gd name="T4" fmla="*/ 62 w 123"/>
                  <a:gd name="T5" fmla="*/ 800 h 1280"/>
                  <a:gd name="T6" fmla="*/ 114 w 123"/>
                  <a:gd name="T7" fmla="*/ 444 h 1280"/>
                  <a:gd name="T8" fmla="*/ 118 w 123"/>
                  <a:gd name="T9" fmla="*/ 0 h 1280"/>
                </a:gdLst>
                <a:ahLst/>
                <a:cxnLst>
                  <a:cxn ang="0">
                    <a:pos x="T0" y="T1"/>
                  </a:cxn>
                  <a:cxn ang="0">
                    <a:pos x="T2" y="T3"/>
                  </a:cxn>
                  <a:cxn ang="0">
                    <a:pos x="T4" y="T5"/>
                  </a:cxn>
                  <a:cxn ang="0">
                    <a:pos x="T6" y="T7"/>
                  </a:cxn>
                  <a:cxn ang="0">
                    <a:pos x="T8" y="T9"/>
                  </a:cxn>
                </a:cxnLst>
                <a:rect l="0" t="0" r="r" b="b"/>
                <a:pathLst>
                  <a:path w="123" h="1280">
                    <a:moveTo>
                      <a:pt x="2" y="1280"/>
                    </a:moveTo>
                    <a:cubicBezTo>
                      <a:pt x="1" y="1214"/>
                      <a:pt x="0" y="1148"/>
                      <a:pt x="10" y="1068"/>
                    </a:cubicBezTo>
                    <a:cubicBezTo>
                      <a:pt x="20" y="988"/>
                      <a:pt x="45" y="904"/>
                      <a:pt x="62" y="800"/>
                    </a:cubicBezTo>
                    <a:cubicBezTo>
                      <a:pt x="79" y="696"/>
                      <a:pt x="105" y="577"/>
                      <a:pt x="114" y="444"/>
                    </a:cubicBezTo>
                    <a:cubicBezTo>
                      <a:pt x="123" y="311"/>
                      <a:pt x="117" y="74"/>
                      <a:pt x="118"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82" name="Freeform 102"/>
              <p:cNvSpPr>
                <a:spLocks/>
              </p:cNvSpPr>
              <p:nvPr/>
            </p:nvSpPr>
            <p:spPr bwMode="auto">
              <a:xfrm flipH="1" flipV="1">
                <a:off x="1729" y="2018"/>
                <a:ext cx="552" cy="1312"/>
              </a:xfrm>
              <a:custGeom>
                <a:avLst/>
                <a:gdLst>
                  <a:gd name="T0" fmla="*/ 0 w 572"/>
                  <a:gd name="T1" fmla="*/ 1312 h 1312"/>
                  <a:gd name="T2" fmla="*/ 8 w 572"/>
                  <a:gd name="T3" fmla="*/ 1184 h 1312"/>
                  <a:gd name="T4" fmla="*/ 48 w 572"/>
                  <a:gd name="T5" fmla="*/ 1032 h 1312"/>
                  <a:gd name="T6" fmla="*/ 144 w 572"/>
                  <a:gd name="T7" fmla="*/ 856 h 1312"/>
                  <a:gd name="T8" fmla="*/ 284 w 572"/>
                  <a:gd name="T9" fmla="*/ 664 h 1312"/>
                  <a:gd name="T10" fmla="*/ 476 w 572"/>
                  <a:gd name="T11" fmla="*/ 408 h 1312"/>
                  <a:gd name="T12" fmla="*/ 548 w 572"/>
                  <a:gd name="T13" fmla="*/ 236 h 1312"/>
                  <a:gd name="T14" fmla="*/ 572 w 572"/>
                  <a:gd name="T15" fmla="*/ 0 h 13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2" h="1312">
                    <a:moveTo>
                      <a:pt x="0" y="1312"/>
                    </a:moveTo>
                    <a:cubicBezTo>
                      <a:pt x="0" y="1271"/>
                      <a:pt x="0" y="1231"/>
                      <a:pt x="8" y="1184"/>
                    </a:cubicBezTo>
                    <a:cubicBezTo>
                      <a:pt x="16" y="1137"/>
                      <a:pt x="25" y="1087"/>
                      <a:pt x="48" y="1032"/>
                    </a:cubicBezTo>
                    <a:cubicBezTo>
                      <a:pt x="71" y="977"/>
                      <a:pt x="105" y="917"/>
                      <a:pt x="144" y="856"/>
                    </a:cubicBezTo>
                    <a:cubicBezTo>
                      <a:pt x="183" y="795"/>
                      <a:pt x="229" y="738"/>
                      <a:pt x="284" y="664"/>
                    </a:cubicBezTo>
                    <a:cubicBezTo>
                      <a:pt x="339" y="590"/>
                      <a:pt x="432" y="479"/>
                      <a:pt x="476" y="408"/>
                    </a:cubicBezTo>
                    <a:cubicBezTo>
                      <a:pt x="520" y="337"/>
                      <a:pt x="532" y="304"/>
                      <a:pt x="548" y="236"/>
                    </a:cubicBezTo>
                    <a:cubicBezTo>
                      <a:pt x="564" y="168"/>
                      <a:pt x="568" y="84"/>
                      <a:pt x="572"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83" name="Freeform 103"/>
              <p:cNvSpPr>
                <a:spLocks/>
              </p:cNvSpPr>
              <p:nvPr/>
            </p:nvSpPr>
            <p:spPr bwMode="auto">
              <a:xfrm flipH="1" flipV="1">
                <a:off x="1869" y="2026"/>
                <a:ext cx="459" cy="1300"/>
              </a:xfrm>
              <a:custGeom>
                <a:avLst/>
                <a:gdLst>
                  <a:gd name="T0" fmla="*/ 3 w 483"/>
                  <a:gd name="T1" fmla="*/ 1264 h 1264"/>
                  <a:gd name="T2" fmla="*/ 7 w 483"/>
                  <a:gd name="T3" fmla="*/ 1152 h 1264"/>
                  <a:gd name="T4" fmla="*/ 43 w 483"/>
                  <a:gd name="T5" fmla="*/ 1012 h 1264"/>
                  <a:gd name="T6" fmla="*/ 111 w 483"/>
                  <a:gd name="T7" fmla="*/ 856 h 1264"/>
                  <a:gd name="T8" fmla="*/ 303 w 483"/>
                  <a:gd name="T9" fmla="*/ 576 h 1264"/>
                  <a:gd name="T10" fmla="*/ 447 w 483"/>
                  <a:gd name="T11" fmla="*/ 292 h 1264"/>
                  <a:gd name="T12" fmla="*/ 483 w 483"/>
                  <a:gd name="T13" fmla="*/ 0 h 1264"/>
                </a:gdLst>
                <a:ahLst/>
                <a:cxnLst>
                  <a:cxn ang="0">
                    <a:pos x="T0" y="T1"/>
                  </a:cxn>
                  <a:cxn ang="0">
                    <a:pos x="T2" y="T3"/>
                  </a:cxn>
                  <a:cxn ang="0">
                    <a:pos x="T4" y="T5"/>
                  </a:cxn>
                  <a:cxn ang="0">
                    <a:pos x="T6" y="T7"/>
                  </a:cxn>
                  <a:cxn ang="0">
                    <a:pos x="T8" y="T9"/>
                  </a:cxn>
                  <a:cxn ang="0">
                    <a:pos x="T10" y="T11"/>
                  </a:cxn>
                  <a:cxn ang="0">
                    <a:pos x="T12" y="T13"/>
                  </a:cxn>
                </a:cxnLst>
                <a:rect l="0" t="0" r="r" b="b"/>
                <a:pathLst>
                  <a:path w="483" h="1264">
                    <a:moveTo>
                      <a:pt x="3" y="1264"/>
                    </a:moveTo>
                    <a:cubicBezTo>
                      <a:pt x="1" y="1229"/>
                      <a:pt x="0" y="1194"/>
                      <a:pt x="7" y="1152"/>
                    </a:cubicBezTo>
                    <a:cubicBezTo>
                      <a:pt x="14" y="1110"/>
                      <a:pt x="26" y="1061"/>
                      <a:pt x="43" y="1012"/>
                    </a:cubicBezTo>
                    <a:cubicBezTo>
                      <a:pt x="60" y="963"/>
                      <a:pt x="68" y="929"/>
                      <a:pt x="111" y="856"/>
                    </a:cubicBezTo>
                    <a:cubicBezTo>
                      <a:pt x="154" y="783"/>
                      <a:pt x="247" y="670"/>
                      <a:pt x="303" y="576"/>
                    </a:cubicBezTo>
                    <a:cubicBezTo>
                      <a:pt x="359" y="482"/>
                      <a:pt x="417" y="388"/>
                      <a:pt x="447" y="292"/>
                    </a:cubicBezTo>
                    <a:cubicBezTo>
                      <a:pt x="477" y="196"/>
                      <a:pt x="480" y="98"/>
                      <a:pt x="483"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84" name="Freeform 104"/>
              <p:cNvSpPr>
                <a:spLocks/>
              </p:cNvSpPr>
              <p:nvPr/>
            </p:nvSpPr>
            <p:spPr bwMode="auto">
              <a:xfrm flipH="1" flipV="1">
                <a:off x="2029" y="2030"/>
                <a:ext cx="348" cy="1284"/>
              </a:xfrm>
              <a:custGeom>
                <a:avLst/>
                <a:gdLst>
                  <a:gd name="T0" fmla="*/ 0 w 380"/>
                  <a:gd name="T1" fmla="*/ 1284 h 1284"/>
                  <a:gd name="T2" fmla="*/ 12 w 380"/>
                  <a:gd name="T3" fmla="*/ 1148 h 1284"/>
                  <a:gd name="T4" fmla="*/ 64 w 380"/>
                  <a:gd name="T5" fmla="*/ 956 h 1284"/>
                  <a:gd name="T6" fmla="*/ 180 w 380"/>
                  <a:gd name="T7" fmla="*/ 732 h 1284"/>
                  <a:gd name="T8" fmla="*/ 252 w 380"/>
                  <a:gd name="T9" fmla="*/ 588 h 1284"/>
                  <a:gd name="T10" fmla="*/ 352 w 380"/>
                  <a:gd name="T11" fmla="*/ 364 h 1284"/>
                  <a:gd name="T12" fmla="*/ 380 w 380"/>
                  <a:gd name="T13" fmla="*/ 0 h 1284"/>
                </a:gdLst>
                <a:ahLst/>
                <a:cxnLst>
                  <a:cxn ang="0">
                    <a:pos x="T0" y="T1"/>
                  </a:cxn>
                  <a:cxn ang="0">
                    <a:pos x="T2" y="T3"/>
                  </a:cxn>
                  <a:cxn ang="0">
                    <a:pos x="T4" y="T5"/>
                  </a:cxn>
                  <a:cxn ang="0">
                    <a:pos x="T6" y="T7"/>
                  </a:cxn>
                  <a:cxn ang="0">
                    <a:pos x="T8" y="T9"/>
                  </a:cxn>
                  <a:cxn ang="0">
                    <a:pos x="T10" y="T11"/>
                  </a:cxn>
                  <a:cxn ang="0">
                    <a:pos x="T12" y="T13"/>
                  </a:cxn>
                </a:cxnLst>
                <a:rect l="0" t="0" r="r" b="b"/>
                <a:pathLst>
                  <a:path w="380" h="1284">
                    <a:moveTo>
                      <a:pt x="0" y="1284"/>
                    </a:moveTo>
                    <a:cubicBezTo>
                      <a:pt x="0" y="1243"/>
                      <a:pt x="1" y="1203"/>
                      <a:pt x="12" y="1148"/>
                    </a:cubicBezTo>
                    <a:cubicBezTo>
                      <a:pt x="23" y="1093"/>
                      <a:pt x="36" y="1025"/>
                      <a:pt x="64" y="956"/>
                    </a:cubicBezTo>
                    <a:cubicBezTo>
                      <a:pt x="92" y="887"/>
                      <a:pt x="149" y="793"/>
                      <a:pt x="180" y="732"/>
                    </a:cubicBezTo>
                    <a:cubicBezTo>
                      <a:pt x="211" y="671"/>
                      <a:pt x="223" y="649"/>
                      <a:pt x="252" y="588"/>
                    </a:cubicBezTo>
                    <a:cubicBezTo>
                      <a:pt x="281" y="527"/>
                      <a:pt x="331" y="462"/>
                      <a:pt x="352" y="364"/>
                    </a:cubicBezTo>
                    <a:cubicBezTo>
                      <a:pt x="373" y="266"/>
                      <a:pt x="376" y="133"/>
                      <a:pt x="380"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85" name="Freeform 105"/>
              <p:cNvSpPr>
                <a:spLocks/>
              </p:cNvSpPr>
              <p:nvPr/>
            </p:nvSpPr>
            <p:spPr bwMode="auto">
              <a:xfrm flipH="1" flipV="1">
                <a:off x="2201" y="2018"/>
                <a:ext cx="245" cy="1292"/>
              </a:xfrm>
              <a:custGeom>
                <a:avLst/>
                <a:gdLst>
                  <a:gd name="T0" fmla="*/ 9 w 245"/>
                  <a:gd name="T1" fmla="*/ 1276 h 1276"/>
                  <a:gd name="T2" fmla="*/ 13 w 245"/>
                  <a:gd name="T3" fmla="*/ 1140 h 1276"/>
                  <a:gd name="T4" fmla="*/ 85 w 245"/>
                  <a:gd name="T5" fmla="*/ 844 h 1276"/>
                  <a:gd name="T6" fmla="*/ 209 w 245"/>
                  <a:gd name="T7" fmla="*/ 488 h 1276"/>
                  <a:gd name="T8" fmla="*/ 245 w 245"/>
                  <a:gd name="T9" fmla="*/ 0 h 1276"/>
                </a:gdLst>
                <a:ahLst/>
                <a:cxnLst>
                  <a:cxn ang="0">
                    <a:pos x="T0" y="T1"/>
                  </a:cxn>
                  <a:cxn ang="0">
                    <a:pos x="T2" y="T3"/>
                  </a:cxn>
                  <a:cxn ang="0">
                    <a:pos x="T4" y="T5"/>
                  </a:cxn>
                  <a:cxn ang="0">
                    <a:pos x="T6" y="T7"/>
                  </a:cxn>
                  <a:cxn ang="0">
                    <a:pos x="T8" y="T9"/>
                  </a:cxn>
                </a:cxnLst>
                <a:rect l="0" t="0" r="r" b="b"/>
                <a:pathLst>
                  <a:path w="245" h="1276">
                    <a:moveTo>
                      <a:pt x="9" y="1276"/>
                    </a:moveTo>
                    <a:cubicBezTo>
                      <a:pt x="4" y="1244"/>
                      <a:pt x="0" y="1212"/>
                      <a:pt x="13" y="1140"/>
                    </a:cubicBezTo>
                    <a:cubicBezTo>
                      <a:pt x="26" y="1068"/>
                      <a:pt x="52" y="953"/>
                      <a:pt x="85" y="844"/>
                    </a:cubicBezTo>
                    <a:cubicBezTo>
                      <a:pt x="118" y="735"/>
                      <a:pt x="182" y="629"/>
                      <a:pt x="209" y="488"/>
                    </a:cubicBezTo>
                    <a:cubicBezTo>
                      <a:pt x="236" y="347"/>
                      <a:pt x="240" y="173"/>
                      <a:pt x="245"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86" name="Freeform 106"/>
              <p:cNvSpPr>
                <a:spLocks/>
              </p:cNvSpPr>
              <p:nvPr/>
            </p:nvSpPr>
            <p:spPr bwMode="auto">
              <a:xfrm flipH="1" flipV="1">
                <a:off x="2376" y="2030"/>
                <a:ext cx="123" cy="1280"/>
              </a:xfrm>
              <a:custGeom>
                <a:avLst/>
                <a:gdLst>
                  <a:gd name="T0" fmla="*/ 2 w 123"/>
                  <a:gd name="T1" fmla="*/ 1280 h 1280"/>
                  <a:gd name="T2" fmla="*/ 10 w 123"/>
                  <a:gd name="T3" fmla="*/ 1068 h 1280"/>
                  <a:gd name="T4" fmla="*/ 62 w 123"/>
                  <a:gd name="T5" fmla="*/ 800 h 1280"/>
                  <a:gd name="T6" fmla="*/ 114 w 123"/>
                  <a:gd name="T7" fmla="*/ 444 h 1280"/>
                  <a:gd name="T8" fmla="*/ 118 w 123"/>
                  <a:gd name="T9" fmla="*/ 0 h 1280"/>
                </a:gdLst>
                <a:ahLst/>
                <a:cxnLst>
                  <a:cxn ang="0">
                    <a:pos x="T0" y="T1"/>
                  </a:cxn>
                  <a:cxn ang="0">
                    <a:pos x="T2" y="T3"/>
                  </a:cxn>
                  <a:cxn ang="0">
                    <a:pos x="T4" y="T5"/>
                  </a:cxn>
                  <a:cxn ang="0">
                    <a:pos x="T6" y="T7"/>
                  </a:cxn>
                  <a:cxn ang="0">
                    <a:pos x="T8" y="T9"/>
                  </a:cxn>
                </a:cxnLst>
                <a:rect l="0" t="0" r="r" b="b"/>
                <a:pathLst>
                  <a:path w="123" h="1280">
                    <a:moveTo>
                      <a:pt x="2" y="1280"/>
                    </a:moveTo>
                    <a:cubicBezTo>
                      <a:pt x="1" y="1214"/>
                      <a:pt x="0" y="1148"/>
                      <a:pt x="10" y="1068"/>
                    </a:cubicBezTo>
                    <a:cubicBezTo>
                      <a:pt x="20" y="988"/>
                      <a:pt x="45" y="904"/>
                      <a:pt x="62" y="800"/>
                    </a:cubicBezTo>
                    <a:cubicBezTo>
                      <a:pt x="79" y="696"/>
                      <a:pt x="105" y="577"/>
                      <a:pt x="114" y="444"/>
                    </a:cubicBezTo>
                    <a:cubicBezTo>
                      <a:pt x="123" y="311"/>
                      <a:pt x="117" y="74"/>
                      <a:pt x="118"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87" name="Line 107"/>
              <p:cNvSpPr>
                <a:spLocks noChangeShapeType="1"/>
              </p:cNvSpPr>
              <p:nvPr/>
            </p:nvSpPr>
            <p:spPr bwMode="auto">
              <a:xfrm flipV="1">
                <a:off x="1734" y="3169"/>
                <a:ext cx="6"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88" name="Line 108"/>
              <p:cNvSpPr>
                <a:spLocks noChangeShapeType="1"/>
              </p:cNvSpPr>
              <p:nvPr/>
            </p:nvSpPr>
            <p:spPr bwMode="auto">
              <a:xfrm flipV="1">
                <a:off x="1874" y="3140"/>
                <a:ext cx="6"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89" name="Line 109"/>
              <p:cNvSpPr>
                <a:spLocks noChangeShapeType="1"/>
              </p:cNvSpPr>
              <p:nvPr/>
            </p:nvSpPr>
            <p:spPr bwMode="auto">
              <a:xfrm flipV="1">
                <a:off x="2030" y="3128"/>
                <a:ext cx="6"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90" name="Line 110"/>
              <p:cNvSpPr>
                <a:spLocks noChangeShapeType="1"/>
              </p:cNvSpPr>
              <p:nvPr/>
            </p:nvSpPr>
            <p:spPr bwMode="auto">
              <a:xfrm flipV="1">
                <a:off x="2204" y="3104"/>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91" name="Line 111"/>
              <p:cNvSpPr>
                <a:spLocks noChangeShapeType="1"/>
              </p:cNvSpPr>
              <p:nvPr/>
            </p:nvSpPr>
            <p:spPr bwMode="auto">
              <a:xfrm flipH="1" flipV="1">
                <a:off x="2380" y="3108"/>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92" name="Freeform 112"/>
              <p:cNvSpPr>
                <a:spLocks/>
              </p:cNvSpPr>
              <p:nvPr/>
            </p:nvSpPr>
            <p:spPr bwMode="auto">
              <a:xfrm flipH="1">
                <a:off x="2519" y="762"/>
                <a:ext cx="47" cy="2560"/>
              </a:xfrm>
              <a:custGeom>
                <a:avLst/>
                <a:gdLst>
                  <a:gd name="T0" fmla="*/ 49 w 51"/>
                  <a:gd name="T1" fmla="*/ 0 h 2536"/>
                  <a:gd name="T2" fmla="*/ 49 w 51"/>
                  <a:gd name="T3" fmla="*/ 344 h 2536"/>
                  <a:gd name="T4" fmla="*/ 37 w 51"/>
                  <a:gd name="T5" fmla="*/ 640 h 2536"/>
                  <a:gd name="T6" fmla="*/ 9 w 51"/>
                  <a:gd name="T7" fmla="*/ 1076 h 2536"/>
                  <a:gd name="T8" fmla="*/ 5 w 51"/>
                  <a:gd name="T9" fmla="*/ 1412 h 2536"/>
                  <a:gd name="T10" fmla="*/ 37 w 51"/>
                  <a:gd name="T11" fmla="*/ 1772 h 2536"/>
                  <a:gd name="T12" fmla="*/ 49 w 51"/>
                  <a:gd name="T13" fmla="*/ 2188 h 2536"/>
                  <a:gd name="T14" fmla="*/ 49 w 51"/>
                  <a:gd name="T15" fmla="*/ 2536 h 2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2536">
                    <a:moveTo>
                      <a:pt x="49" y="0"/>
                    </a:moveTo>
                    <a:cubicBezTo>
                      <a:pt x="50" y="118"/>
                      <a:pt x="51" y="237"/>
                      <a:pt x="49" y="344"/>
                    </a:cubicBezTo>
                    <a:cubicBezTo>
                      <a:pt x="47" y="451"/>
                      <a:pt x="44" y="518"/>
                      <a:pt x="37" y="640"/>
                    </a:cubicBezTo>
                    <a:cubicBezTo>
                      <a:pt x="30" y="762"/>
                      <a:pt x="14" y="947"/>
                      <a:pt x="9" y="1076"/>
                    </a:cubicBezTo>
                    <a:cubicBezTo>
                      <a:pt x="4" y="1205"/>
                      <a:pt x="0" y="1296"/>
                      <a:pt x="5" y="1412"/>
                    </a:cubicBezTo>
                    <a:cubicBezTo>
                      <a:pt x="10" y="1528"/>
                      <a:pt x="30" y="1643"/>
                      <a:pt x="37" y="1772"/>
                    </a:cubicBezTo>
                    <a:cubicBezTo>
                      <a:pt x="44" y="1901"/>
                      <a:pt x="47" y="2061"/>
                      <a:pt x="49" y="2188"/>
                    </a:cubicBezTo>
                    <a:cubicBezTo>
                      <a:pt x="51" y="2315"/>
                      <a:pt x="49" y="2479"/>
                      <a:pt x="49" y="2536"/>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93" name="Line 113"/>
              <p:cNvSpPr>
                <a:spLocks noChangeShapeType="1"/>
              </p:cNvSpPr>
              <p:nvPr/>
            </p:nvSpPr>
            <p:spPr bwMode="auto">
              <a:xfrm flipH="1" flipV="1">
                <a:off x="2520" y="3104"/>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94" name="Line 114"/>
              <p:cNvSpPr>
                <a:spLocks noChangeShapeType="1"/>
              </p:cNvSpPr>
              <p:nvPr/>
            </p:nvSpPr>
            <p:spPr bwMode="auto">
              <a:xfrm flipV="1">
                <a:off x="2441" y="2004"/>
                <a:ext cx="1" cy="91"/>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95" name="Line 115"/>
              <p:cNvSpPr>
                <a:spLocks noChangeShapeType="1"/>
              </p:cNvSpPr>
              <p:nvPr/>
            </p:nvSpPr>
            <p:spPr bwMode="auto">
              <a:xfrm flipH="1" flipV="1">
                <a:off x="2492" y="1852"/>
                <a:ext cx="5" cy="10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96" name="Line 116"/>
              <p:cNvSpPr>
                <a:spLocks noChangeShapeType="1"/>
              </p:cNvSpPr>
              <p:nvPr/>
            </p:nvSpPr>
            <p:spPr bwMode="auto">
              <a:xfrm flipV="1">
                <a:off x="2353" y="2132"/>
                <a:ext cx="17" cy="113"/>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97" name="Line 117"/>
              <p:cNvSpPr>
                <a:spLocks noChangeShapeType="1"/>
              </p:cNvSpPr>
              <p:nvPr/>
            </p:nvSpPr>
            <p:spPr bwMode="auto">
              <a:xfrm flipH="1" flipV="1">
                <a:off x="2326" y="1978"/>
                <a:ext cx="1" cy="83"/>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98" name="Line 118"/>
              <p:cNvSpPr>
                <a:spLocks noChangeShapeType="1"/>
              </p:cNvSpPr>
              <p:nvPr/>
            </p:nvSpPr>
            <p:spPr bwMode="auto">
              <a:xfrm flipH="1" flipV="1">
                <a:off x="2254" y="1820"/>
                <a:ext cx="15" cy="81"/>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99" name="Line 119"/>
              <p:cNvSpPr>
                <a:spLocks noChangeShapeType="1"/>
              </p:cNvSpPr>
              <p:nvPr/>
            </p:nvSpPr>
            <p:spPr bwMode="auto">
              <a:xfrm flipH="1" flipV="1">
                <a:off x="2564" y="1996"/>
                <a:ext cx="1" cy="10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00" name="Line 120"/>
              <p:cNvSpPr>
                <a:spLocks noChangeShapeType="1"/>
              </p:cNvSpPr>
              <p:nvPr/>
            </p:nvSpPr>
            <p:spPr bwMode="auto">
              <a:xfrm flipV="1">
                <a:off x="2521" y="816"/>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01" name="Line 121"/>
              <p:cNvSpPr>
                <a:spLocks noChangeShapeType="1"/>
              </p:cNvSpPr>
              <p:nvPr/>
            </p:nvSpPr>
            <p:spPr bwMode="auto">
              <a:xfrm flipV="1">
                <a:off x="2379" y="812"/>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02" name="Line 122"/>
              <p:cNvSpPr>
                <a:spLocks noChangeShapeType="1"/>
              </p:cNvSpPr>
              <p:nvPr/>
            </p:nvSpPr>
            <p:spPr bwMode="auto">
              <a:xfrm flipH="1" flipV="1">
                <a:off x="2204" y="816"/>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03" name="Line 123"/>
              <p:cNvSpPr>
                <a:spLocks noChangeShapeType="1"/>
              </p:cNvSpPr>
              <p:nvPr/>
            </p:nvSpPr>
            <p:spPr bwMode="auto">
              <a:xfrm flipH="1" flipV="1">
                <a:off x="2030" y="798"/>
                <a:ext cx="5" cy="107"/>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04" name="Line 124"/>
              <p:cNvSpPr>
                <a:spLocks noChangeShapeType="1"/>
              </p:cNvSpPr>
              <p:nvPr/>
            </p:nvSpPr>
            <p:spPr bwMode="auto">
              <a:xfrm flipH="1" flipV="1">
                <a:off x="1872" y="804"/>
                <a:ext cx="7" cy="111"/>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05" name="Line 125"/>
              <p:cNvSpPr>
                <a:spLocks noChangeShapeType="1"/>
              </p:cNvSpPr>
              <p:nvPr/>
            </p:nvSpPr>
            <p:spPr bwMode="auto">
              <a:xfrm flipH="1" flipV="1">
                <a:off x="1734" y="816"/>
                <a:ext cx="7"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406" name="Group 126"/>
              <p:cNvGrpSpPr>
                <a:grpSpLocks/>
              </p:cNvGrpSpPr>
              <p:nvPr/>
            </p:nvGrpSpPr>
            <p:grpSpPr bwMode="auto">
              <a:xfrm>
                <a:off x="2623" y="760"/>
                <a:ext cx="8" cy="2548"/>
                <a:chOff x="645" y="768"/>
                <a:chExt cx="8" cy="2548"/>
              </a:xfrm>
            </p:grpSpPr>
            <p:sp>
              <p:nvSpPr>
                <p:cNvPr id="407" name="Line 127"/>
                <p:cNvSpPr>
                  <a:spLocks noChangeShapeType="1"/>
                </p:cNvSpPr>
                <p:nvPr/>
              </p:nvSpPr>
              <p:spPr bwMode="auto">
                <a:xfrm>
                  <a:off x="648" y="768"/>
                  <a:ext cx="0" cy="2548"/>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08" name="Line 128"/>
                <p:cNvSpPr>
                  <a:spLocks noChangeShapeType="1"/>
                </p:cNvSpPr>
                <p:nvPr/>
              </p:nvSpPr>
              <p:spPr bwMode="auto">
                <a:xfrm flipV="1">
                  <a:off x="650" y="3090"/>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09" name="Line 129"/>
                <p:cNvSpPr>
                  <a:spLocks noChangeShapeType="1"/>
                </p:cNvSpPr>
                <p:nvPr/>
              </p:nvSpPr>
              <p:spPr bwMode="auto">
                <a:xfrm flipH="1" flipV="1">
                  <a:off x="645" y="1874"/>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10" name="Line 130"/>
                <p:cNvSpPr>
                  <a:spLocks noChangeShapeType="1"/>
                </p:cNvSpPr>
                <p:nvPr/>
              </p:nvSpPr>
              <p:spPr bwMode="auto">
                <a:xfrm flipH="1" flipV="1">
                  <a:off x="645" y="832"/>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grpSp>
        <p:nvGrpSpPr>
          <p:cNvPr id="445" name="Group 131"/>
          <p:cNvGrpSpPr>
            <a:grpSpLocks/>
          </p:cNvGrpSpPr>
          <p:nvPr/>
        </p:nvGrpSpPr>
        <p:grpSpPr bwMode="auto">
          <a:xfrm>
            <a:off x="5467350" y="1022350"/>
            <a:ext cx="3189288" cy="4146550"/>
            <a:chOff x="477" y="728"/>
            <a:chExt cx="2009" cy="2612"/>
          </a:xfrm>
        </p:grpSpPr>
        <p:sp>
          <p:nvSpPr>
            <p:cNvPr id="446" name="Line 132"/>
            <p:cNvSpPr>
              <a:spLocks noChangeShapeType="1"/>
            </p:cNvSpPr>
            <p:nvPr/>
          </p:nvSpPr>
          <p:spPr bwMode="auto">
            <a:xfrm>
              <a:off x="1770" y="738"/>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47" name="Line 133"/>
            <p:cNvSpPr>
              <a:spLocks noChangeShapeType="1"/>
            </p:cNvSpPr>
            <p:nvPr/>
          </p:nvSpPr>
          <p:spPr bwMode="auto">
            <a:xfrm flipV="1">
              <a:off x="1774" y="196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48" name="Line 134"/>
            <p:cNvSpPr>
              <a:spLocks noChangeShapeType="1"/>
            </p:cNvSpPr>
            <p:nvPr/>
          </p:nvSpPr>
          <p:spPr bwMode="auto">
            <a:xfrm flipV="1">
              <a:off x="1770" y="2886"/>
              <a:ext cx="0" cy="18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49" name="Line 135"/>
            <p:cNvSpPr>
              <a:spLocks noChangeShapeType="1"/>
            </p:cNvSpPr>
            <p:nvPr/>
          </p:nvSpPr>
          <p:spPr bwMode="auto">
            <a:xfrm flipV="1">
              <a:off x="1774" y="89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50" name="Line 136"/>
            <p:cNvSpPr>
              <a:spLocks noChangeShapeType="1"/>
            </p:cNvSpPr>
            <p:nvPr/>
          </p:nvSpPr>
          <p:spPr bwMode="auto">
            <a:xfrm>
              <a:off x="1918" y="736"/>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51" name="Line 137"/>
            <p:cNvSpPr>
              <a:spLocks noChangeShapeType="1"/>
            </p:cNvSpPr>
            <p:nvPr/>
          </p:nvSpPr>
          <p:spPr bwMode="auto">
            <a:xfrm flipV="1">
              <a:off x="1918" y="201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52" name="Line 138"/>
            <p:cNvSpPr>
              <a:spLocks noChangeShapeType="1"/>
            </p:cNvSpPr>
            <p:nvPr/>
          </p:nvSpPr>
          <p:spPr bwMode="auto">
            <a:xfrm flipV="1">
              <a:off x="1914" y="294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53" name="Line 139"/>
            <p:cNvSpPr>
              <a:spLocks noChangeShapeType="1"/>
            </p:cNvSpPr>
            <p:nvPr/>
          </p:nvSpPr>
          <p:spPr bwMode="auto">
            <a:xfrm flipV="1">
              <a:off x="1916" y="93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54" name="Line 140"/>
            <p:cNvSpPr>
              <a:spLocks noChangeShapeType="1"/>
            </p:cNvSpPr>
            <p:nvPr/>
          </p:nvSpPr>
          <p:spPr bwMode="auto">
            <a:xfrm>
              <a:off x="2062" y="742"/>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55" name="Line 141"/>
            <p:cNvSpPr>
              <a:spLocks noChangeShapeType="1"/>
            </p:cNvSpPr>
            <p:nvPr/>
          </p:nvSpPr>
          <p:spPr bwMode="auto">
            <a:xfrm flipV="1">
              <a:off x="2060" y="205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56" name="Line 142"/>
            <p:cNvSpPr>
              <a:spLocks noChangeShapeType="1"/>
            </p:cNvSpPr>
            <p:nvPr/>
          </p:nvSpPr>
          <p:spPr bwMode="auto">
            <a:xfrm flipV="1">
              <a:off x="2062" y="302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57" name="Line 143"/>
            <p:cNvSpPr>
              <a:spLocks noChangeShapeType="1"/>
            </p:cNvSpPr>
            <p:nvPr/>
          </p:nvSpPr>
          <p:spPr bwMode="auto">
            <a:xfrm flipV="1">
              <a:off x="2058" y="97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58" name="Line 144"/>
            <p:cNvSpPr>
              <a:spLocks noChangeShapeType="1"/>
            </p:cNvSpPr>
            <p:nvPr/>
          </p:nvSpPr>
          <p:spPr bwMode="auto">
            <a:xfrm>
              <a:off x="2194" y="742"/>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59" name="Line 145"/>
            <p:cNvSpPr>
              <a:spLocks noChangeShapeType="1"/>
            </p:cNvSpPr>
            <p:nvPr/>
          </p:nvSpPr>
          <p:spPr bwMode="auto">
            <a:xfrm flipV="1">
              <a:off x="2198" y="196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60" name="Line 146"/>
            <p:cNvSpPr>
              <a:spLocks noChangeShapeType="1"/>
            </p:cNvSpPr>
            <p:nvPr/>
          </p:nvSpPr>
          <p:spPr bwMode="auto">
            <a:xfrm flipV="1">
              <a:off x="2194" y="2890"/>
              <a:ext cx="0" cy="18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61" name="Line 147"/>
            <p:cNvSpPr>
              <a:spLocks noChangeShapeType="1"/>
            </p:cNvSpPr>
            <p:nvPr/>
          </p:nvSpPr>
          <p:spPr bwMode="auto">
            <a:xfrm flipV="1">
              <a:off x="2198" y="90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62" name="Line 148"/>
            <p:cNvSpPr>
              <a:spLocks noChangeShapeType="1"/>
            </p:cNvSpPr>
            <p:nvPr/>
          </p:nvSpPr>
          <p:spPr bwMode="auto">
            <a:xfrm>
              <a:off x="2342" y="74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63" name="Line 149"/>
            <p:cNvSpPr>
              <a:spLocks noChangeShapeType="1"/>
            </p:cNvSpPr>
            <p:nvPr/>
          </p:nvSpPr>
          <p:spPr bwMode="auto">
            <a:xfrm flipV="1">
              <a:off x="2342" y="201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64" name="Line 150"/>
            <p:cNvSpPr>
              <a:spLocks noChangeShapeType="1"/>
            </p:cNvSpPr>
            <p:nvPr/>
          </p:nvSpPr>
          <p:spPr bwMode="auto">
            <a:xfrm flipV="1">
              <a:off x="2338" y="2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65" name="Line 151"/>
            <p:cNvSpPr>
              <a:spLocks noChangeShapeType="1"/>
            </p:cNvSpPr>
            <p:nvPr/>
          </p:nvSpPr>
          <p:spPr bwMode="auto">
            <a:xfrm flipV="1">
              <a:off x="2340" y="93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66" name="Line 152"/>
            <p:cNvSpPr>
              <a:spLocks noChangeShapeType="1"/>
            </p:cNvSpPr>
            <p:nvPr/>
          </p:nvSpPr>
          <p:spPr bwMode="auto">
            <a:xfrm>
              <a:off x="2486" y="746"/>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67" name="Line 153"/>
            <p:cNvSpPr>
              <a:spLocks noChangeShapeType="1"/>
            </p:cNvSpPr>
            <p:nvPr/>
          </p:nvSpPr>
          <p:spPr bwMode="auto">
            <a:xfrm flipV="1">
              <a:off x="2484" y="206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68" name="Line 154"/>
            <p:cNvSpPr>
              <a:spLocks noChangeShapeType="1"/>
            </p:cNvSpPr>
            <p:nvPr/>
          </p:nvSpPr>
          <p:spPr bwMode="auto">
            <a:xfrm flipV="1">
              <a:off x="2486" y="303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69" name="Line 155"/>
            <p:cNvSpPr>
              <a:spLocks noChangeShapeType="1"/>
            </p:cNvSpPr>
            <p:nvPr/>
          </p:nvSpPr>
          <p:spPr bwMode="auto">
            <a:xfrm flipV="1">
              <a:off x="2482" y="97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470" name="Group 156"/>
            <p:cNvGrpSpPr>
              <a:grpSpLocks/>
            </p:cNvGrpSpPr>
            <p:nvPr/>
          </p:nvGrpSpPr>
          <p:grpSpPr bwMode="auto">
            <a:xfrm>
              <a:off x="862" y="728"/>
              <a:ext cx="262" cy="2594"/>
              <a:chOff x="862" y="728"/>
              <a:chExt cx="262" cy="2594"/>
            </a:xfrm>
          </p:grpSpPr>
          <p:sp>
            <p:nvSpPr>
              <p:cNvPr id="506" name="Line 157"/>
              <p:cNvSpPr>
                <a:spLocks noChangeShapeType="1"/>
              </p:cNvSpPr>
              <p:nvPr/>
            </p:nvSpPr>
            <p:spPr bwMode="auto">
              <a:xfrm>
                <a:off x="862" y="73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07" name="Line 158"/>
              <p:cNvSpPr>
                <a:spLocks noChangeShapeType="1"/>
              </p:cNvSpPr>
              <p:nvPr/>
            </p:nvSpPr>
            <p:spPr bwMode="auto">
              <a:xfrm flipV="1">
                <a:off x="866" y="195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08" name="Line 159"/>
              <p:cNvSpPr>
                <a:spLocks noChangeShapeType="1"/>
              </p:cNvSpPr>
              <p:nvPr/>
            </p:nvSpPr>
            <p:spPr bwMode="auto">
              <a:xfrm flipV="1">
                <a:off x="862" y="2878"/>
                <a:ext cx="0" cy="18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09" name="Line 160"/>
              <p:cNvSpPr>
                <a:spLocks noChangeShapeType="1"/>
              </p:cNvSpPr>
              <p:nvPr/>
            </p:nvSpPr>
            <p:spPr bwMode="auto">
              <a:xfrm flipV="1">
                <a:off x="866" y="89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510" name="Group 161"/>
              <p:cNvGrpSpPr>
                <a:grpSpLocks/>
              </p:cNvGrpSpPr>
              <p:nvPr/>
            </p:nvGrpSpPr>
            <p:grpSpPr bwMode="auto">
              <a:xfrm>
                <a:off x="988" y="728"/>
                <a:ext cx="4" cy="2592"/>
                <a:chOff x="1006" y="728"/>
                <a:chExt cx="4" cy="2592"/>
              </a:xfrm>
            </p:grpSpPr>
            <p:sp>
              <p:nvSpPr>
                <p:cNvPr id="516" name="Line 162"/>
                <p:cNvSpPr>
                  <a:spLocks noChangeShapeType="1"/>
                </p:cNvSpPr>
                <p:nvPr/>
              </p:nvSpPr>
              <p:spPr bwMode="auto">
                <a:xfrm>
                  <a:off x="1010" y="728"/>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17" name="Line 163"/>
                <p:cNvSpPr>
                  <a:spLocks noChangeShapeType="1"/>
                </p:cNvSpPr>
                <p:nvPr/>
              </p:nvSpPr>
              <p:spPr bwMode="auto">
                <a:xfrm flipV="1">
                  <a:off x="1010" y="2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18" name="Line 164"/>
                <p:cNvSpPr>
                  <a:spLocks noChangeShapeType="1"/>
                </p:cNvSpPr>
                <p:nvPr/>
              </p:nvSpPr>
              <p:spPr bwMode="auto">
                <a:xfrm flipV="1">
                  <a:off x="1006" y="293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19" name="Line 165"/>
                <p:cNvSpPr>
                  <a:spLocks noChangeShapeType="1"/>
                </p:cNvSpPr>
                <p:nvPr/>
              </p:nvSpPr>
              <p:spPr bwMode="auto">
                <a:xfrm flipV="1">
                  <a:off x="1008" y="92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511" name="Group 166"/>
              <p:cNvGrpSpPr>
                <a:grpSpLocks/>
              </p:cNvGrpSpPr>
              <p:nvPr/>
            </p:nvGrpSpPr>
            <p:grpSpPr bwMode="auto">
              <a:xfrm>
                <a:off x="1120" y="728"/>
                <a:ext cx="4" cy="2592"/>
                <a:chOff x="1150" y="734"/>
                <a:chExt cx="4" cy="2592"/>
              </a:xfrm>
            </p:grpSpPr>
            <p:sp>
              <p:nvSpPr>
                <p:cNvPr id="512" name="Line 167"/>
                <p:cNvSpPr>
                  <a:spLocks noChangeShapeType="1"/>
                </p:cNvSpPr>
                <p:nvPr/>
              </p:nvSpPr>
              <p:spPr bwMode="auto">
                <a:xfrm>
                  <a:off x="1154" y="734"/>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13" name="Line 168"/>
                <p:cNvSpPr>
                  <a:spLocks noChangeShapeType="1"/>
                </p:cNvSpPr>
                <p:nvPr/>
              </p:nvSpPr>
              <p:spPr bwMode="auto">
                <a:xfrm flipV="1">
                  <a:off x="1152" y="204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14" name="Line 169"/>
                <p:cNvSpPr>
                  <a:spLocks noChangeShapeType="1"/>
                </p:cNvSpPr>
                <p:nvPr/>
              </p:nvSpPr>
              <p:spPr bwMode="auto">
                <a:xfrm flipV="1">
                  <a:off x="1154" y="302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15" name="Line 170"/>
                <p:cNvSpPr>
                  <a:spLocks noChangeShapeType="1"/>
                </p:cNvSpPr>
                <p:nvPr/>
              </p:nvSpPr>
              <p:spPr bwMode="auto">
                <a:xfrm flipV="1">
                  <a:off x="1150" y="96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471" name="Group 171"/>
            <p:cNvGrpSpPr>
              <a:grpSpLocks/>
            </p:cNvGrpSpPr>
            <p:nvPr/>
          </p:nvGrpSpPr>
          <p:grpSpPr bwMode="auto">
            <a:xfrm>
              <a:off x="1268" y="728"/>
              <a:ext cx="4" cy="2592"/>
              <a:chOff x="1286" y="734"/>
              <a:chExt cx="4" cy="2592"/>
            </a:xfrm>
          </p:grpSpPr>
          <p:sp>
            <p:nvSpPr>
              <p:cNvPr id="502" name="Line 172"/>
              <p:cNvSpPr>
                <a:spLocks noChangeShapeType="1"/>
              </p:cNvSpPr>
              <p:nvPr/>
            </p:nvSpPr>
            <p:spPr bwMode="auto">
              <a:xfrm>
                <a:off x="1286" y="734"/>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03" name="Line 173"/>
              <p:cNvSpPr>
                <a:spLocks noChangeShapeType="1"/>
              </p:cNvSpPr>
              <p:nvPr/>
            </p:nvSpPr>
            <p:spPr bwMode="auto">
              <a:xfrm flipV="1">
                <a:off x="1290" y="195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04" name="Line 174"/>
              <p:cNvSpPr>
                <a:spLocks noChangeShapeType="1"/>
              </p:cNvSpPr>
              <p:nvPr/>
            </p:nvSpPr>
            <p:spPr bwMode="auto">
              <a:xfrm flipV="1">
                <a:off x="1286" y="2882"/>
                <a:ext cx="0" cy="18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05" name="Line 175"/>
              <p:cNvSpPr>
                <a:spLocks noChangeShapeType="1"/>
              </p:cNvSpPr>
              <p:nvPr/>
            </p:nvSpPr>
            <p:spPr bwMode="auto">
              <a:xfrm flipV="1">
                <a:off x="1290" y="89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472" name="Group 176"/>
            <p:cNvGrpSpPr>
              <a:grpSpLocks/>
            </p:cNvGrpSpPr>
            <p:nvPr/>
          </p:nvGrpSpPr>
          <p:grpSpPr bwMode="auto">
            <a:xfrm>
              <a:off x="1394" y="744"/>
              <a:ext cx="4" cy="2592"/>
              <a:chOff x="1430" y="732"/>
              <a:chExt cx="4" cy="2592"/>
            </a:xfrm>
          </p:grpSpPr>
          <p:sp>
            <p:nvSpPr>
              <p:cNvPr id="498" name="Line 177"/>
              <p:cNvSpPr>
                <a:spLocks noChangeShapeType="1"/>
              </p:cNvSpPr>
              <p:nvPr/>
            </p:nvSpPr>
            <p:spPr bwMode="auto">
              <a:xfrm>
                <a:off x="1434" y="732"/>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99" name="Line 178"/>
              <p:cNvSpPr>
                <a:spLocks noChangeShapeType="1"/>
              </p:cNvSpPr>
              <p:nvPr/>
            </p:nvSpPr>
            <p:spPr bwMode="auto">
              <a:xfrm flipV="1">
                <a:off x="1434" y="201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00" name="Line 179"/>
              <p:cNvSpPr>
                <a:spLocks noChangeShapeType="1"/>
              </p:cNvSpPr>
              <p:nvPr/>
            </p:nvSpPr>
            <p:spPr bwMode="auto">
              <a:xfrm flipV="1">
                <a:off x="1430" y="294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01" name="Line 180"/>
              <p:cNvSpPr>
                <a:spLocks noChangeShapeType="1"/>
              </p:cNvSpPr>
              <p:nvPr/>
            </p:nvSpPr>
            <p:spPr bwMode="auto">
              <a:xfrm flipV="1">
                <a:off x="1432" y="92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473" name="Group 181"/>
            <p:cNvGrpSpPr>
              <a:grpSpLocks/>
            </p:cNvGrpSpPr>
            <p:nvPr/>
          </p:nvGrpSpPr>
          <p:grpSpPr bwMode="auto">
            <a:xfrm>
              <a:off x="1532" y="744"/>
              <a:ext cx="4" cy="2592"/>
              <a:chOff x="1532" y="744"/>
              <a:chExt cx="4" cy="2592"/>
            </a:xfrm>
          </p:grpSpPr>
          <p:sp>
            <p:nvSpPr>
              <p:cNvPr id="494" name="Line 182"/>
              <p:cNvSpPr>
                <a:spLocks noChangeShapeType="1"/>
              </p:cNvSpPr>
              <p:nvPr/>
            </p:nvSpPr>
            <p:spPr bwMode="auto">
              <a:xfrm>
                <a:off x="1536" y="744"/>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95" name="Line 183"/>
              <p:cNvSpPr>
                <a:spLocks noChangeShapeType="1"/>
              </p:cNvSpPr>
              <p:nvPr/>
            </p:nvSpPr>
            <p:spPr bwMode="auto">
              <a:xfrm flipV="1">
                <a:off x="1534" y="205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96" name="Line 184"/>
              <p:cNvSpPr>
                <a:spLocks noChangeShapeType="1"/>
              </p:cNvSpPr>
              <p:nvPr/>
            </p:nvSpPr>
            <p:spPr bwMode="auto">
              <a:xfrm flipV="1">
                <a:off x="1536" y="303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97" name="Line 185"/>
              <p:cNvSpPr>
                <a:spLocks noChangeShapeType="1"/>
              </p:cNvSpPr>
              <p:nvPr/>
            </p:nvSpPr>
            <p:spPr bwMode="auto">
              <a:xfrm flipV="1">
                <a:off x="1532" y="97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474" name="Group 186"/>
            <p:cNvGrpSpPr>
              <a:grpSpLocks/>
            </p:cNvGrpSpPr>
            <p:nvPr/>
          </p:nvGrpSpPr>
          <p:grpSpPr bwMode="auto">
            <a:xfrm>
              <a:off x="1653" y="748"/>
              <a:ext cx="4" cy="2592"/>
              <a:chOff x="1532" y="744"/>
              <a:chExt cx="4" cy="2592"/>
            </a:xfrm>
          </p:grpSpPr>
          <p:sp>
            <p:nvSpPr>
              <p:cNvPr id="490" name="Line 187"/>
              <p:cNvSpPr>
                <a:spLocks noChangeShapeType="1"/>
              </p:cNvSpPr>
              <p:nvPr/>
            </p:nvSpPr>
            <p:spPr bwMode="auto">
              <a:xfrm>
                <a:off x="1536" y="744"/>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91" name="Line 188"/>
              <p:cNvSpPr>
                <a:spLocks noChangeShapeType="1"/>
              </p:cNvSpPr>
              <p:nvPr/>
            </p:nvSpPr>
            <p:spPr bwMode="auto">
              <a:xfrm flipV="1">
                <a:off x="1534" y="205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92" name="Line 189"/>
              <p:cNvSpPr>
                <a:spLocks noChangeShapeType="1"/>
              </p:cNvSpPr>
              <p:nvPr/>
            </p:nvSpPr>
            <p:spPr bwMode="auto">
              <a:xfrm flipV="1">
                <a:off x="1536" y="303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93" name="Line 190"/>
              <p:cNvSpPr>
                <a:spLocks noChangeShapeType="1"/>
              </p:cNvSpPr>
              <p:nvPr/>
            </p:nvSpPr>
            <p:spPr bwMode="auto">
              <a:xfrm flipV="1">
                <a:off x="1532" y="97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475" name="Group 191"/>
            <p:cNvGrpSpPr>
              <a:grpSpLocks/>
            </p:cNvGrpSpPr>
            <p:nvPr/>
          </p:nvGrpSpPr>
          <p:grpSpPr bwMode="auto">
            <a:xfrm>
              <a:off x="477" y="740"/>
              <a:ext cx="262" cy="2594"/>
              <a:chOff x="862" y="728"/>
              <a:chExt cx="262" cy="2594"/>
            </a:xfrm>
          </p:grpSpPr>
          <p:sp>
            <p:nvSpPr>
              <p:cNvPr id="476" name="Line 192"/>
              <p:cNvSpPr>
                <a:spLocks noChangeShapeType="1"/>
              </p:cNvSpPr>
              <p:nvPr/>
            </p:nvSpPr>
            <p:spPr bwMode="auto">
              <a:xfrm>
                <a:off x="862" y="73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77" name="Line 193"/>
              <p:cNvSpPr>
                <a:spLocks noChangeShapeType="1"/>
              </p:cNvSpPr>
              <p:nvPr/>
            </p:nvSpPr>
            <p:spPr bwMode="auto">
              <a:xfrm flipV="1">
                <a:off x="866" y="195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78" name="Line 194"/>
              <p:cNvSpPr>
                <a:spLocks noChangeShapeType="1"/>
              </p:cNvSpPr>
              <p:nvPr/>
            </p:nvSpPr>
            <p:spPr bwMode="auto">
              <a:xfrm flipV="1">
                <a:off x="862" y="2878"/>
                <a:ext cx="0" cy="18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79" name="Line 195"/>
              <p:cNvSpPr>
                <a:spLocks noChangeShapeType="1"/>
              </p:cNvSpPr>
              <p:nvPr/>
            </p:nvSpPr>
            <p:spPr bwMode="auto">
              <a:xfrm flipV="1">
                <a:off x="866" y="89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480" name="Group 196"/>
              <p:cNvGrpSpPr>
                <a:grpSpLocks/>
              </p:cNvGrpSpPr>
              <p:nvPr/>
            </p:nvGrpSpPr>
            <p:grpSpPr bwMode="auto">
              <a:xfrm>
                <a:off x="988" y="728"/>
                <a:ext cx="4" cy="2592"/>
                <a:chOff x="1006" y="728"/>
                <a:chExt cx="4" cy="2592"/>
              </a:xfrm>
            </p:grpSpPr>
            <p:sp>
              <p:nvSpPr>
                <p:cNvPr id="486" name="Line 197"/>
                <p:cNvSpPr>
                  <a:spLocks noChangeShapeType="1"/>
                </p:cNvSpPr>
                <p:nvPr/>
              </p:nvSpPr>
              <p:spPr bwMode="auto">
                <a:xfrm>
                  <a:off x="1010" y="728"/>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87" name="Line 198"/>
                <p:cNvSpPr>
                  <a:spLocks noChangeShapeType="1"/>
                </p:cNvSpPr>
                <p:nvPr/>
              </p:nvSpPr>
              <p:spPr bwMode="auto">
                <a:xfrm flipV="1">
                  <a:off x="1010" y="2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88" name="Line 199"/>
                <p:cNvSpPr>
                  <a:spLocks noChangeShapeType="1"/>
                </p:cNvSpPr>
                <p:nvPr/>
              </p:nvSpPr>
              <p:spPr bwMode="auto">
                <a:xfrm flipV="1">
                  <a:off x="1006" y="293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89" name="Line 200"/>
                <p:cNvSpPr>
                  <a:spLocks noChangeShapeType="1"/>
                </p:cNvSpPr>
                <p:nvPr/>
              </p:nvSpPr>
              <p:spPr bwMode="auto">
                <a:xfrm flipV="1">
                  <a:off x="1008" y="92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481" name="Group 201"/>
              <p:cNvGrpSpPr>
                <a:grpSpLocks/>
              </p:cNvGrpSpPr>
              <p:nvPr/>
            </p:nvGrpSpPr>
            <p:grpSpPr bwMode="auto">
              <a:xfrm>
                <a:off x="1120" y="728"/>
                <a:ext cx="4" cy="2592"/>
                <a:chOff x="1150" y="734"/>
                <a:chExt cx="4" cy="2592"/>
              </a:xfrm>
            </p:grpSpPr>
            <p:sp>
              <p:nvSpPr>
                <p:cNvPr id="482" name="Line 202"/>
                <p:cNvSpPr>
                  <a:spLocks noChangeShapeType="1"/>
                </p:cNvSpPr>
                <p:nvPr/>
              </p:nvSpPr>
              <p:spPr bwMode="auto">
                <a:xfrm>
                  <a:off x="1154" y="734"/>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83" name="Line 203"/>
                <p:cNvSpPr>
                  <a:spLocks noChangeShapeType="1"/>
                </p:cNvSpPr>
                <p:nvPr/>
              </p:nvSpPr>
              <p:spPr bwMode="auto">
                <a:xfrm flipV="1">
                  <a:off x="1152" y="204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84" name="Line 204"/>
                <p:cNvSpPr>
                  <a:spLocks noChangeShapeType="1"/>
                </p:cNvSpPr>
                <p:nvPr/>
              </p:nvSpPr>
              <p:spPr bwMode="auto">
                <a:xfrm flipV="1">
                  <a:off x="1154" y="302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85" name="Line 205"/>
                <p:cNvSpPr>
                  <a:spLocks noChangeShapeType="1"/>
                </p:cNvSpPr>
                <p:nvPr/>
              </p:nvSpPr>
              <p:spPr bwMode="auto">
                <a:xfrm flipV="1">
                  <a:off x="1150" y="96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grpSp>
        <p:nvGrpSpPr>
          <p:cNvPr id="520" name="Group 206"/>
          <p:cNvGrpSpPr>
            <a:grpSpLocks/>
          </p:cNvGrpSpPr>
          <p:nvPr/>
        </p:nvGrpSpPr>
        <p:grpSpPr bwMode="auto">
          <a:xfrm>
            <a:off x="5499100" y="1035050"/>
            <a:ext cx="3067050" cy="4168775"/>
            <a:chOff x="3053" y="686"/>
            <a:chExt cx="1932" cy="2626"/>
          </a:xfrm>
        </p:grpSpPr>
        <p:grpSp>
          <p:nvGrpSpPr>
            <p:cNvPr id="521" name="Group 207"/>
            <p:cNvGrpSpPr>
              <a:grpSpLocks/>
            </p:cNvGrpSpPr>
            <p:nvPr/>
          </p:nvGrpSpPr>
          <p:grpSpPr bwMode="auto">
            <a:xfrm>
              <a:off x="4184" y="710"/>
              <a:ext cx="4" cy="2592"/>
              <a:chOff x="4120" y="710"/>
              <a:chExt cx="4" cy="2592"/>
            </a:xfrm>
          </p:grpSpPr>
          <p:sp>
            <p:nvSpPr>
              <p:cNvPr id="556" name="Line 208"/>
              <p:cNvSpPr>
                <a:spLocks noChangeShapeType="1"/>
              </p:cNvSpPr>
              <p:nvPr/>
            </p:nvSpPr>
            <p:spPr bwMode="auto">
              <a:xfrm>
                <a:off x="4124" y="71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57" name="Line 209"/>
              <p:cNvSpPr>
                <a:spLocks noChangeShapeType="1"/>
              </p:cNvSpPr>
              <p:nvPr/>
            </p:nvSpPr>
            <p:spPr bwMode="auto">
              <a:xfrm flipV="1">
                <a:off x="4124" y="198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58" name="Line 210"/>
              <p:cNvSpPr>
                <a:spLocks noChangeShapeType="1"/>
              </p:cNvSpPr>
              <p:nvPr/>
            </p:nvSpPr>
            <p:spPr bwMode="auto">
              <a:xfrm flipV="1">
                <a:off x="4120" y="292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59" name="Line 211"/>
              <p:cNvSpPr>
                <a:spLocks noChangeShapeType="1"/>
              </p:cNvSpPr>
              <p:nvPr/>
            </p:nvSpPr>
            <p:spPr bwMode="auto">
              <a:xfrm flipV="1">
                <a:off x="4122" y="9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522" name="Group 212"/>
            <p:cNvGrpSpPr>
              <a:grpSpLocks/>
            </p:cNvGrpSpPr>
            <p:nvPr/>
          </p:nvGrpSpPr>
          <p:grpSpPr bwMode="auto">
            <a:xfrm>
              <a:off x="4464" y="716"/>
              <a:ext cx="4" cy="2592"/>
              <a:chOff x="4400" y="716"/>
              <a:chExt cx="4" cy="2592"/>
            </a:xfrm>
          </p:grpSpPr>
          <p:sp>
            <p:nvSpPr>
              <p:cNvPr id="552" name="Line 213"/>
              <p:cNvSpPr>
                <a:spLocks noChangeShapeType="1"/>
              </p:cNvSpPr>
              <p:nvPr/>
            </p:nvSpPr>
            <p:spPr bwMode="auto">
              <a:xfrm>
                <a:off x="4400" y="716"/>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53" name="Line 214"/>
              <p:cNvSpPr>
                <a:spLocks noChangeShapeType="1"/>
              </p:cNvSpPr>
              <p:nvPr/>
            </p:nvSpPr>
            <p:spPr bwMode="auto">
              <a:xfrm flipV="1">
                <a:off x="4404" y="194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54" name="Line 215"/>
              <p:cNvSpPr>
                <a:spLocks noChangeShapeType="1"/>
              </p:cNvSpPr>
              <p:nvPr/>
            </p:nvSpPr>
            <p:spPr bwMode="auto">
              <a:xfrm flipV="1">
                <a:off x="4400" y="2864"/>
                <a:ext cx="0" cy="18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55" name="Line 216"/>
              <p:cNvSpPr>
                <a:spLocks noChangeShapeType="1"/>
              </p:cNvSpPr>
              <p:nvPr/>
            </p:nvSpPr>
            <p:spPr bwMode="auto">
              <a:xfrm flipV="1">
                <a:off x="4404" y="87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523" name="Group 217"/>
            <p:cNvGrpSpPr>
              <a:grpSpLocks/>
            </p:cNvGrpSpPr>
            <p:nvPr/>
          </p:nvGrpSpPr>
          <p:grpSpPr bwMode="auto">
            <a:xfrm>
              <a:off x="4728" y="720"/>
              <a:ext cx="4" cy="2592"/>
              <a:chOff x="4688" y="720"/>
              <a:chExt cx="4" cy="2592"/>
            </a:xfrm>
          </p:grpSpPr>
          <p:sp>
            <p:nvSpPr>
              <p:cNvPr id="548" name="Line 218"/>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49" name="Line 219"/>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50" name="Line 220"/>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51" name="Line 221"/>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524" name="Line 222"/>
            <p:cNvSpPr>
              <a:spLocks noChangeShapeType="1"/>
            </p:cNvSpPr>
            <p:nvPr/>
          </p:nvSpPr>
          <p:spPr bwMode="auto">
            <a:xfrm>
              <a:off x="3053" y="712"/>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25" name="Line 223"/>
            <p:cNvSpPr>
              <a:spLocks noChangeShapeType="1"/>
            </p:cNvSpPr>
            <p:nvPr/>
          </p:nvSpPr>
          <p:spPr bwMode="auto">
            <a:xfrm flipV="1">
              <a:off x="3057" y="193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26" name="Line 224"/>
            <p:cNvSpPr>
              <a:spLocks noChangeShapeType="1"/>
            </p:cNvSpPr>
            <p:nvPr/>
          </p:nvSpPr>
          <p:spPr bwMode="auto">
            <a:xfrm flipV="1">
              <a:off x="3053" y="2860"/>
              <a:ext cx="0" cy="18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27" name="Line 225"/>
            <p:cNvSpPr>
              <a:spLocks noChangeShapeType="1"/>
            </p:cNvSpPr>
            <p:nvPr/>
          </p:nvSpPr>
          <p:spPr bwMode="auto">
            <a:xfrm flipV="1">
              <a:off x="3057" y="87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528" name="Group 226"/>
            <p:cNvGrpSpPr>
              <a:grpSpLocks/>
            </p:cNvGrpSpPr>
            <p:nvPr/>
          </p:nvGrpSpPr>
          <p:grpSpPr bwMode="auto">
            <a:xfrm>
              <a:off x="3349" y="708"/>
              <a:ext cx="4" cy="2592"/>
              <a:chOff x="3404" y="708"/>
              <a:chExt cx="4" cy="2592"/>
            </a:xfrm>
          </p:grpSpPr>
          <p:sp>
            <p:nvSpPr>
              <p:cNvPr id="544" name="Line 227"/>
              <p:cNvSpPr>
                <a:spLocks noChangeShapeType="1"/>
              </p:cNvSpPr>
              <p:nvPr/>
            </p:nvSpPr>
            <p:spPr bwMode="auto">
              <a:xfrm>
                <a:off x="3408" y="708"/>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45" name="Line 228"/>
              <p:cNvSpPr>
                <a:spLocks noChangeShapeType="1"/>
              </p:cNvSpPr>
              <p:nvPr/>
            </p:nvSpPr>
            <p:spPr bwMode="auto">
              <a:xfrm flipV="1">
                <a:off x="3406" y="202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46" name="Line 229"/>
              <p:cNvSpPr>
                <a:spLocks noChangeShapeType="1"/>
              </p:cNvSpPr>
              <p:nvPr/>
            </p:nvSpPr>
            <p:spPr bwMode="auto">
              <a:xfrm flipV="1">
                <a:off x="3408" y="299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47" name="Line 230"/>
              <p:cNvSpPr>
                <a:spLocks noChangeShapeType="1"/>
              </p:cNvSpPr>
              <p:nvPr/>
            </p:nvSpPr>
            <p:spPr bwMode="auto">
              <a:xfrm flipV="1">
                <a:off x="3404" y="93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529" name="Group 231"/>
            <p:cNvGrpSpPr>
              <a:grpSpLocks/>
            </p:cNvGrpSpPr>
            <p:nvPr/>
          </p:nvGrpSpPr>
          <p:grpSpPr bwMode="auto">
            <a:xfrm>
              <a:off x="3629" y="706"/>
              <a:ext cx="4" cy="2592"/>
              <a:chOff x="3684" y="706"/>
              <a:chExt cx="4" cy="2592"/>
            </a:xfrm>
          </p:grpSpPr>
          <p:sp>
            <p:nvSpPr>
              <p:cNvPr id="540" name="Line 232"/>
              <p:cNvSpPr>
                <a:spLocks noChangeShapeType="1"/>
              </p:cNvSpPr>
              <p:nvPr/>
            </p:nvSpPr>
            <p:spPr bwMode="auto">
              <a:xfrm>
                <a:off x="3688" y="706"/>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41" name="Line 233"/>
              <p:cNvSpPr>
                <a:spLocks noChangeShapeType="1"/>
              </p:cNvSpPr>
              <p:nvPr/>
            </p:nvSpPr>
            <p:spPr bwMode="auto">
              <a:xfrm flipV="1">
                <a:off x="3688" y="198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42" name="Line 234"/>
              <p:cNvSpPr>
                <a:spLocks noChangeShapeType="1"/>
              </p:cNvSpPr>
              <p:nvPr/>
            </p:nvSpPr>
            <p:spPr bwMode="auto">
              <a:xfrm flipV="1">
                <a:off x="3684" y="291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43" name="Line 235"/>
              <p:cNvSpPr>
                <a:spLocks noChangeShapeType="1"/>
              </p:cNvSpPr>
              <p:nvPr/>
            </p:nvSpPr>
            <p:spPr bwMode="auto">
              <a:xfrm flipV="1">
                <a:off x="3686" y="90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530" name="Group 236"/>
            <p:cNvGrpSpPr>
              <a:grpSpLocks/>
            </p:cNvGrpSpPr>
            <p:nvPr/>
          </p:nvGrpSpPr>
          <p:grpSpPr bwMode="auto">
            <a:xfrm>
              <a:off x="3905" y="686"/>
              <a:ext cx="4" cy="2592"/>
              <a:chOff x="3684" y="706"/>
              <a:chExt cx="4" cy="2592"/>
            </a:xfrm>
          </p:grpSpPr>
          <p:sp>
            <p:nvSpPr>
              <p:cNvPr id="536" name="Line 237"/>
              <p:cNvSpPr>
                <a:spLocks noChangeShapeType="1"/>
              </p:cNvSpPr>
              <p:nvPr/>
            </p:nvSpPr>
            <p:spPr bwMode="auto">
              <a:xfrm>
                <a:off x="3688" y="706"/>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37" name="Line 238"/>
              <p:cNvSpPr>
                <a:spLocks noChangeShapeType="1"/>
              </p:cNvSpPr>
              <p:nvPr/>
            </p:nvSpPr>
            <p:spPr bwMode="auto">
              <a:xfrm flipV="1">
                <a:off x="3688" y="198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38" name="Line 239"/>
              <p:cNvSpPr>
                <a:spLocks noChangeShapeType="1"/>
              </p:cNvSpPr>
              <p:nvPr/>
            </p:nvSpPr>
            <p:spPr bwMode="auto">
              <a:xfrm flipV="1">
                <a:off x="3684" y="291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39" name="Line 240"/>
              <p:cNvSpPr>
                <a:spLocks noChangeShapeType="1"/>
              </p:cNvSpPr>
              <p:nvPr/>
            </p:nvSpPr>
            <p:spPr bwMode="auto">
              <a:xfrm flipV="1">
                <a:off x="3686" y="90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531" name="Group 241"/>
            <p:cNvGrpSpPr>
              <a:grpSpLocks/>
            </p:cNvGrpSpPr>
            <p:nvPr/>
          </p:nvGrpSpPr>
          <p:grpSpPr bwMode="auto">
            <a:xfrm>
              <a:off x="4981" y="693"/>
              <a:ext cx="4" cy="2592"/>
              <a:chOff x="4688" y="720"/>
              <a:chExt cx="4" cy="2592"/>
            </a:xfrm>
          </p:grpSpPr>
          <p:sp>
            <p:nvSpPr>
              <p:cNvPr id="532" name="Line 242"/>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33" name="Line 243"/>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34" name="Line 244"/>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35" name="Line 245"/>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560" name="Group 249"/>
          <p:cNvGrpSpPr>
            <a:grpSpLocks/>
          </p:cNvGrpSpPr>
          <p:nvPr/>
        </p:nvGrpSpPr>
        <p:grpSpPr bwMode="auto">
          <a:xfrm>
            <a:off x="5973763" y="5459413"/>
            <a:ext cx="2671762" cy="885825"/>
            <a:chOff x="3634" y="3461"/>
            <a:chExt cx="1683" cy="558"/>
          </a:xfrm>
        </p:grpSpPr>
        <p:sp>
          <p:nvSpPr>
            <p:cNvPr id="561" name="Text Box 247"/>
            <p:cNvSpPr txBox="1">
              <a:spLocks noChangeArrowheads="1"/>
            </p:cNvSpPr>
            <p:nvPr/>
          </p:nvSpPr>
          <p:spPr bwMode="auto">
            <a:xfrm>
              <a:off x="3634" y="3686"/>
              <a:ext cx="1683" cy="333"/>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2800" b="0" i="1" u="none" strike="noStrike" kern="0" cap="none" spc="0" normalizeH="0" baseline="0" noProof="0" smtClean="0">
                  <a:ln>
                    <a:noFill/>
                  </a:ln>
                  <a:solidFill>
                    <a:srgbClr val="000000"/>
                  </a:solidFill>
                  <a:effectLst/>
                  <a:uLnTx/>
                  <a:uFillTx/>
                  <a:latin typeface="Monotype Corsiva" pitchFamily="66" charset="0"/>
                </a:rPr>
                <a:t>useless for magnets!</a:t>
              </a:r>
            </a:p>
          </p:txBody>
        </p:sp>
        <p:pic>
          <p:nvPicPr>
            <p:cNvPr id="562" name="Picture 248" descr="MCj043258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8" y="3461"/>
              <a:ext cx="394" cy="3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4344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1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2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3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7"/>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3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28"/>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1" nodeType="afterEffect">
                                  <p:stCondLst>
                                    <p:cond delay="0"/>
                                  </p:stCondLst>
                                  <p:childTnLst>
                                    <p:set>
                                      <p:cBhvr>
                                        <p:cTn id="30" dur="1" fill="hold">
                                          <p:stCondLst>
                                            <p:cond delay="0"/>
                                          </p:stCondLst>
                                        </p:cTn>
                                        <p:tgtEl>
                                          <p:spTgt spid="328"/>
                                        </p:tgtEl>
                                        <p:attrNameLst>
                                          <p:attrName>style.visibility</p:attrName>
                                        </p:attrNameLst>
                                      </p:cBhvr>
                                      <p:to>
                                        <p:strVal val="visible"/>
                                      </p:to>
                                    </p:set>
                                  </p:childTnLst>
                                </p:cTn>
                              </p:par>
                            </p:childTnLst>
                          </p:cTn>
                        </p:par>
                        <p:par>
                          <p:cTn id="31" fill="hold">
                            <p:stCondLst>
                              <p:cond delay="0"/>
                            </p:stCondLst>
                            <p:childTnLst>
                              <p:par>
                                <p:cTn id="32" presetID="1" presetClass="exit" presetSubtype="0" fill="hold" nodeType="afterEffect">
                                  <p:stCondLst>
                                    <p:cond delay="0"/>
                                  </p:stCondLst>
                                  <p:childTnLst>
                                    <p:set>
                                      <p:cBhvr>
                                        <p:cTn id="33" dur="1" fill="hold">
                                          <p:stCondLst>
                                            <p:cond delay="0"/>
                                          </p:stCondLst>
                                        </p:cTn>
                                        <p:tgtEl>
                                          <p:spTgt spid="520"/>
                                        </p:tgtEl>
                                        <p:attrNameLst>
                                          <p:attrName>style.visibility</p:attrName>
                                        </p:attrNameLst>
                                      </p:cBhvr>
                                      <p:to>
                                        <p:strVal val="hidden"/>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321"/>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32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329"/>
                                        </p:tgtEl>
                                        <p:attrNameLst>
                                          <p:attrName>style.visibility</p:attrName>
                                        </p:attrNameLst>
                                      </p:cBhvr>
                                      <p:to>
                                        <p:strVal val="hidden"/>
                                      </p:to>
                                    </p:set>
                                  </p:childTnLst>
                                </p:cTn>
                              </p:par>
                            </p:childTnLst>
                          </p:cTn>
                        </p:par>
                        <p:par>
                          <p:cTn id="44" fill="hold">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322"/>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nodeType="afterEffect">
                                  <p:stCondLst>
                                    <p:cond delay="0"/>
                                  </p:stCondLst>
                                  <p:childTnLst>
                                    <p:set>
                                      <p:cBhvr>
                                        <p:cTn id="49" dur="1" fill="hold">
                                          <p:stCondLst>
                                            <p:cond delay="0"/>
                                          </p:stCondLst>
                                        </p:cTn>
                                        <p:tgtEl>
                                          <p:spTgt spid="37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0"/>
                                          </p:stCondLst>
                                        </p:cTn>
                                        <p:tgtEl>
                                          <p:spTgt spid="372"/>
                                        </p:tgtEl>
                                        <p:attrNameLst>
                                          <p:attrName>style.visibility</p:attrName>
                                        </p:attrNameLst>
                                      </p:cBhvr>
                                      <p:to>
                                        <p:strVal val="hidden"/>
                                      </p:to>
                                    </p:set>
                                  </p:childTnLst>
                                </p:cTn>
                              </p:par>
                            </p:childTnLst>
                          </p:cTn>
                        </p:par>
                        <p:par>
                          <p:cTn id="54" fill="hold">
                            <p:stCondLst>
                              <p:cond delay="0"/>
                            </p:stCondLst>
                            <p:childTnLst>
                              <p:par>
                                <p:cTn id="55" presetID="1" presetClass="entr" presetSubtype="0" fill="hold" nodeType="afterEffect">
                                  <p:stCondLst>
                                    <p:cond delay="0"/>
                                  </p:stCondLst>
                                  <p:childTnLst>
                                    <p:set>
                                      <p:cBhvr>
                                        <p:cTn id="56" dur="1" fill="hold">
                                          <p:stCondLst>
                                            <p:cond delay="0"/>
                                          </p:stCondLst>
                                        </p:cTn>
                                        <p:tgtEl>
                                          <p:spTgt spid="445"/>
                                        </p:tgtEl>
                                        <p:attrNameLst>
                                          <p:attrName>style.visibility</p:attrName>
                                        </p:attrNameLst>
                                      </p:cBhvr>
                                      <p:to>
                                        <p:strVal val="visible"/>
                                      </p:to>
                                    </p:set>
                                  </p:childTnLst>
                                </p:cTn>
                              </p:par>
                            </p:childTnLst>
                          </p:cTn>
                        </p:par>
                        <p:par>
                          <p:cTn id="57" fill="hold">
                            <p:stCondLst>
                              <p:cond delay="0"/>
                            </p:stCondLst>
                            <p:childTnLst>
                              <p:par>
                                <p:cTn id="58" presetID="1" presetClass="exit" presetSubtype="0" fill="hold" grpId="2" nodeType="afterEffect">
                                  <p:stCondLst>
                                    <p:cond delay="0"/>
                                  </p:stCondLst>
                                  <p:childTnLst>
                                    <p:set>
                                      <p:cBhvr>
                                        <p:cTn id="59" dur="1" fill="hold">
                                          <p:stCondLst>
                                            <p:cond delay="0"/>
                                          </p:stCondLst>
                                        </p:cTn>
                                        <p:tgtEl>
                                          <p:spTgt spid="328"/>
                                        </p:tgtEl>
                                        <p:attrNameLst>
                                          <p:attrName>style.visibility</p:attrName>
                                        </p:attrNameLst>
                                      </p:cBhvr>
                                      <p:to>
                                        <p:strVal val="hidden"/>
                                      </p:to>
                                    </p:set>
                                  </p:childTnLst>
                                </p:cTn>
                              </p:par>
                            </p:childTnLst>
                          </p:cTn>
                        </p:par>
                        <p:par>
                          <p:cTn id="60" fill="hold">
                            <p:stCondLst>
                              <p:cond delay="0"/>
                            </p:stCondLst>
                            <p:childTnLst>
                              <p:par>
                                <p:cTn id="61" presetID="1" presetClass="entr" presetSubtype="0" fill="hold" grpId="1" nodeType="afterEffect">
                                  <p:stCondLst>
                                    <p:cond delay="0"/>
                                  </p:stCondLst>
                                  <p:childTnLst>
                                    <p:set>
                                      <p:cBhvr>
                                        <p:cTn id="62" dur="1" fill="hold">
                                          <p:stCondLst>
                                            <p:cond delay="0"/>
                                          </p:stCondLst>
                                        </p:cTn>
                                        <p:tgtEl>
                                          <p:spTgt spid="327"/>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grpId="0" nodeType="afterEffect">
                                  <p:stCondLst>
                                    <p:cond delay="0"/>
                                  </p:stCondLst>
                                  <p:childTnLst>
                                    <p:set>
                                      <p:cBhvr>
                                        <p:cTn id="65" dur="1" fill="hold">
                                          <p:stCondLst>
                                            <p:cond delay="0"/>
                                          </p:stCondLst>
                                        </p:cTn>
                                        <p:tgtEl>
                                          <p:spTgt spid="323"/>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2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5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0"/>
      <p:bldP spid="319" grpId="0"/>
      <p:bldP spid="320" grpId="0"/>
      <p:bldP spid="321" grpId="0"/>
      <p:bldP spid="322" grpId="0"/>
      <p:bldP spid="323" grpId="0"/>
      <p:bldP spid="324" grpId="0"/>
      <p:bldP spid="326" grpId="0" animBg="1"/>
      <p:bldP spid="327" grpId="0" animBg="1"/>
      <p:bldP spid="327" grpId="1" animBg="1"/>
      <p:bldP spid="328" grpId="0" animBg="1"/>
      <p:bldP spid="328" grpId="1" animBg="1"/>
      <p:bldP spid="328" grpId="2"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Two kinds of superconductor: </a:t>
            </a:r>
            <a:r>
              <a:rPr lang="en-US" dirty="0">
                <a:solidFill>
                  <a:srgbClr val="FF0000"/>
                </a:solidFill>
              </a:rPr>
              <a:t>T</a:t>
            </a:r>
            <a:r>
              <a:rPr lang="en-US" dirty="0" smtClean="0">
                <a:solidFill>
                  <a:srgbClr val="FF0000"/>
                </a:solidFill>
              </a:rPr>
              <a:t>ype 2</a:t>
            </a:r>
            <a:endParaRPr lang="en-US" dirty="0">
              <a:solidFill>
                <a:srgbClr val="FF0000"/>
              </a:solidFill>
            </a:endParaRPr>
          </a:p>
        </p:txBody>
      </p:sp>
      <p:sp>
        <p:nvSpPr>
          <p:cNvPr id="249" name="Oval 2"/>
          <p:cNvSpPr>
            <a:spLocks noChangeArrowheads="1"/>
          </p:cNvSpPr>
          <p:nvPr/>
        </p:nvSpPr>
        <p:spPr bwMode="auto">
          <a:xfrm>
            <a:off x="6091238" y="2266950"/>
            <a:ext cx="1849437" cy="1849438"/>
          </a:xfrm>
          <a:prstGeom prst="ellipse">
            <a:avLst/>
          </a:prstGeom>
          <a:solidFill>
            <a:srgbClr val="D3A0FE"/>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50" name="Oval 3"/>
          <p:cNvSpPr>
            <a:spLocks noChangeArrowheads="1"/>
          </p:cNvSpPr>
          <p:nvPr/>
        </p:nvSpPr>
        <p:spPr bwMode="auto">
          <a:xfrm>
            <a:off x="6097588" y="2274888"/>
            <a:ext cx="1849437" cy="1849437"/>
          </a:xfrm>
          <a:prstGeom prst="ellipse">
            <a:avLst/>
          </a:prstGeom>
          <a:solidFill>
            <a:srgbClr val="FFB9F7"/>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51" name="Oval 4"/>
          <p:cNvSpPr>
            <a:spLocks noChangeArrowheads="1"/>
          </p:cNvSpPr>
          <p:nvPr/>
        </p:nvSpPr>
        <p:spPr bwMode="auto">
          <a:xfrm>
            <a:off x="6092825" y="2268538"/>
            <a:ext cx="1849438" cy="1849437"/>
          </a:xfrm>
          <a:prstGeom prst="ellipse">
            <a:avLst/>
          </a:prstGeom>
          <a:solidFill>
            <a:srgbClr val="FEBFBA"/>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52" name="Oval 5"/>
          <p:cNvSpPr>
            <a:spLocks noChangeArrowheads="1"/>
          </p:cNvSpPr>
          <p:nvPr/>
        </p:nvSpPr>
        <p:spPr bwMode="auto">
          <a:xfrm>
            <a:off x="6086475" y="2265363"/>
            <a:ext cx="1849438" cy="1849437"/>
          </a:xfrm>
          <a:prstGeom prst="ellipse">
            <a:avLst/>
          </a:prstGeom>
          <a:solidFill>
            <a:srgbClr val="CC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253" name="Group 6"/>
          <p:cNvGrpSpPr>
            <a:grpSpLocks/>
          </p:cNvGrpSpPr>
          <p:nvPr/>
        </p:nvGrpSpPr>
        <p:grpSpPr bwMode="auto">
          <a:xfrm>
            <a:off x="5500688" y="1087438"/>
            <a:ext cx="2946400" cy="4221162"/>
            <a:chOff x="1133" y="886"/>
            <a:chExt cx="1856" cy="2659"/>
          </a:xfrm>
        </p:grpSpPr>
        <p:grpSp>
          <p:nvGrpSpPr>
            <p:cNvPr id="254" name="Group 7"/>
            <p:cNvGrpSpPr>
              <a:grpSpLocks/>
            </p:cNvGrpSpPr>
            <p:nvPr/>
          </p:nvGrpSpPr>
          <p:grpSpPr bwMode="auto">
            <a:xfrm>
              <a:off x="1666" y="898"/>
              <a:ext cx="4" cy="2632"/>
              <a:chOff x="4008" y="924"/>
              <a:chExt cx="4" cy="2632"/>
            </a:xfrm>
          </p:grpSpPr>
          <p:grpSp>
            <p:nvGrpSpPr>
              <p:cNvPr id="639" name="Group 8"/>
              <p:cNvGrpSpPr>
                <a:grpSpLocks/>
              </p:cNvGrpSpPr>
              <p:nvPr/>
            </p:nvGrpSpPr>
            <p:grpSpPr bwMode="auto">
              <a:xfrm>
                <a:off x="4009" y="1828"/>
                <a:ext cx="0" cy="816"/>
                <a:chOff x="4009" y="1828"/>
                <a:chExt cx="0" cy="816"/>
              </a:xfrm>
            </p:grpSpPr>
            <p:sp>
              <p:nvSpPr>
                <p:cNvPr id="646" name="Line 9"/>
                <p:cNvSpPr>
                  <a:spLocks noChangeShapeType="1"/>
                </p:cNvSpPr>
                <p:nvPr/>
              </p:nvSpPr>
              <p:spPr bwMode="auto">
                <a:xfrm flipH="1">
                  <a:off x="4009" y="1828"/>
                  <a:ext cx="0" cy="81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47" name="Line 10"/>
                <p:cNvSpPr>
                  <a:spLocks noChangeShapeType="1"/>
                </p:cNvSpPr>
                <p:nvPr/>
              </p:nvSpPr>
              <p:spPr bwMode="auto">
                <a:xfrm flipH="1" flipV="1">
                  <a:off x="4009" y="2121"/>
                  <a:ext cx="0" cy="15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640" name="Group 11"/>
              <p:cNvGrpSpPr>
                <a:grpSpLocks/>
              </p:cNvGrpSpPr>
              <p:nvPr/>
            </p:nvGrpSpPr>
            <p:grpSpPr bwMode="auto">
              <a:xfrm>
                <a:off x="4008" y="924"/>
                <a:ext cx="0" cy="904"/>
                <a:chOff x="4008" y="924"/>
                <a:chExt cx="0" cy="904"/>
              </a:xfrm>
            </p:grpSpPr>
            <p:sp>
              <p:nvSpPr>
                <p:cNvPr id="644" name="Line 12"/>
                <p:cNvSpPr>
                  <a:spLocks noChangeShapeType="1"/>
                </p:cNvSpPr>
                <p:nvPr/>
              </p:nvSpPr>
              <p:spPr bwMode="auto">
                <a:xfrm flipV="1">
                  <a:off x="4008" y="924"/>
                  <a:ext cx="0" cy="90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45" name="Line 13"/>
                <p:cNvSpPr>
                  <a:spLocks noChangeShapeType="1"/>
                </p:cNvSpPr>
                <p:nvPr/>
              </p:nvSpPr>
              <p:spPr bwMode="auto">
                <a:xfrm flipV="1">
                  <a:off x="4008" y="1324"/>
                  <a:ext cx="0" cy="12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641" name="Group 14"/>
              <p:cNvGrpSpPr>
                <a:grpSpLocks/>
              </p:cNvGrpSpPr>
              <p:nvPr/>
            </p:nvGrpSpPr>
            <p:grpSpPr bwMode="auto">
              <a:xfrm>
                <a:off x="4012" y="2652"/>
                <a:ext cx="0" cy="904"/>
                <a:chOff x="4008" y="924"/>
                <a:chExt cx="0" cy="904"/>
              </a:xfrm>
            </p:grpSpPr>
            <p:sp>
              <p:nvSpPr>
                <p:cNvPr id="642" name="Line 15"/>
                <p:cNvSpPr>
                  <a:spLocks noChangeShapeType="1"/>
                </p:cNvSpPr>
                <p:nvPr/>
              </p:nvSpPr>
              <p:spPr bwMode="auto">
                <a:xfrm flipV="1">
                  <a:off x="4008" y="924"/>
                  <a:ext cx="0" cy="90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43" name="Line 16"/>
                <p:cNvSpPr>
                  <a:spLocks noChangeShapeType="1"/>
                </p:cNvSpPr>
                <p:nvPr/>
              </p:nvSpPr>
              <p:spPr bwMode="auto">
                <a:xfrm flipV="1">
                  <a:off x="4008" y="1324"/>
                  <a:ext cx="0" cy="12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255" name="Group 17"/>
            <p:cNvGrpSpPr>
              <a:grpSpLocks/>
            </p:cNvGrpSpPr>
            <p:nvPr/>
          </p:nvGrpSpPr>
          <p:grpSpPr bwMode="auto">
            <a:xfrm>
              <a:off x="1666" y="898"/>
              <a:ext cx="0" cy="904"/>
              <a:chOff x="4008" y="924"/>
              <a:chExt cx="0" cy="904"/>
            </a:xfrm>
          </p:grpSpPr>
          <p:sp>
            <p:nvSpPr>
              <p:cNvPr id="637" name="Line 18"/>
              <p:cNvSpPr>
                <a:spLocks noChangeShapeType="1"/>
              </p:cNvSpPr>
              <p:nvPr/>
            </p:nvSpPr>
            <p:spPr bwMode="auto">
              <a:xfrm flipV="1">
                <a:off x="4008" y="924"/>
                <a:ext cx="0" cy="90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38" name="Line 19"/>
              <p:cNvSpPr>
                <a:spLocks noChangeShapeType="1"/>
              </p:cNvSpPr>
              <p:nvPr/>
            </p:nvSpPr>
            <p:spPr bwMode="auto">
              <a:xfrm flipV="1">
                <a:off x="4008" y="1324"/>
                <a:ext cx="0" cy="12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256" name="Group 20"/>
            <p:cNvGrpSpPr>
              <a:grpSpLocks/>
            </p:cNvGrpSpPr>
            <p:nvPr/>
          </p:nvGrpSpPr>
          <p:grpSpPr bwMode="auto">
            <a:xfrm>
              <a:off x="2498" y="886"/>
              <a:ext cx="4" cy="2632"/>
              <a:chOff x="4008" y="924"/>
              <a:chExt cx="4" cy="2632"/>
            </a:xfrm>
          </p:grpSpPr>
          <p:grpSp>
            <p:nvGrpSpPr>
              <p:cNvPr id="628" name="Group 21"/>
              <p:cNvGrpSpPr>
                <a:grpSpLocks/>
              </p:cNvGrpSpPr>
              <p:nvPr/>
            </p:nvGrpSpPr>
            <p:grpSpPr bwMode="auto">
              <a:xfrm>
                <a:off x="4009" y="1828"/>
                <a:ext cx="0" cy="816"/>
                <a:chOff x="4009" y="1828"/>
                <a:chExt cx="0" cy="816"/>
              </a:xfrm>
            </p:grpSpPr>
            <p:sp>
              <p:nvSpPr>
                <p:cNvPr id="635" name="Line 22"/>
                <p:cNvSpPr>
                  <a:spLocks noChangeShapeType="1"/>
                </p:cNvSpPr>
                <p:nvPr/>
              </p:nvSpPr>
              <p:spPr bwMode="auto">
                <a:xfrm flipH="1">
                  <a:off x="4009" y="1828"/>
                  <a:ext cx="0" cy="81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36" name="Line 23"/>
                <p:cNvSpPr>
                  <a:spLocks noChangeShapeType="1"/>
                </p:cNvSpPr>
                <p:nvPr/>
              </p:nvSpPr>
              <p:spPr bwMode="auto">
                <a:xfrm flipH="1" flipV="1">
                  <a:off x="4009" y="2121"/>
                  <a:ext cx="0" cy="15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629" name="Group 24"/>
              <p:cNvGrpSpPr>
                <a:grpSpLocks/>
              </p:cNvGrpSpPr>
              <p:nvPr/>
            </p:nvGrpSpPr>
            <p:grpSpPr bwMode="auto">
              <a:xfrm>
                <a:off x="4008" y="924"/>
                <a:ext cx="0" cy="904"/>
                <a:chOff x="4008" y="924"/>
                <a:chExt cx="0" cy="904"/>
              </a:xfrm>
            </p:grpSpPr>
            <p:sp>
              <p:nvSpPr>
                <p:cNvPr id="633" name="Line 25"/>
                <p:cNvSpPr>
                  <a:spLocks noChangeShapeType="1"/>
                </p:cNvSpPr>
                <p:nvPr/>
              </p:nvSpPr>
              <p:spPr bwMode="auto">
                <a:xfrm flipV="1">
                  <a:off x="4008" y="924"/>
                  <a:ext cx="0" cy="90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34" name="Line 26"/>
                <p:cNvSpPr>
                  <a:spLocks noChangeShapeType="1"/>
                </p:cNvSpPr>
                <p:nvPr/>
              </p:nvSpPr>
              <p:spPr bwMode="auto">
                <a:xfrm flipV="1">
                  <a:off x="4008" y="1324"/>
                  <a:ext cx="0" cy="12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630" name="Group 27"/>
              <p:cNvGrpSpPr>
                <a:grpSpLocks/>
              </p:cNvGrpSpPr>
              <p:nvPr/>
            </p:nvGrpSpPr>
            <p:grpSpPr bwMode="auto">
              <a:xfrm>
                <a:off x="4012" y="2652"/>
                <a:ext cx="0" cy="904"/>
                <a:chOff x="4008" y="924"/>
                <a:chExt cx="0" cy="904"/>
              </a:xfrm>
            </p:grpSpPr>
            <p:sp>
              <p:nvSpPr>
                <p:cNvPr id="631" name="Line 28"/>
                <p:cNvSpPr>
                  <a:spLocks noChangeShapeType="1"/>
                </p:cNvSpPr>
                <p:nvPr/>
              </p:nvSpPr>
              <p:spPr bwMode="auto">
                <a:xfrm flipV="1">
                  <a:off x="4008" y="924"/>
                  <a:ext cx="0" cy="90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32" name="Line 29"/>
                <p:cNvSpPr>
                  <a:spLocks noChangeShapeType="1"/>
                </p:cNvSpPr>
                <p:nvPr/>
              </p:nvSpPr>
              <p:spPr bwMode="auto">
                <a:xfrm flipV="1">
                  <a:off x="4008" y="1324"/>
                  <a:ext cx="0" cy="12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257" name="Group 30"/>
            <p:cNvGrpSpPr>
              <a:grpSpLocks/>
            </p:cNvGrpSpPr>
            <p:nvPr/>
          </p:nvGrpSpPr>
          <p:grpSpPr bwMode="auto">
            <a:xfrm>
              <a:off x="1874" y="902"/>
              <a:ext cx="28" cy="2608"/>
              <a:chOff x="4216" y="928"/>
              <a:chExt cx="28" cy="2608"/>
            </a:xfrm>
          </p:grpSpPr>
          <p:grpSp>
            <p:nvGrpSpPr>
              <p:cNvPr id="619" name="Group 31"/>
              <p:cNvGrpSpPr>
                <a:grpSpLocks/>
              </p:cNvGrpSpPr>
              <p:nvPr/>
            </p:nvGrpSpPr>
            <p:grpSpPr bwMode="auto">
              <a:xfrm flipH="1">
                <a:off x="4217" y="1688"/>
                <a:ext cx="27" cy="1100"/>
                <a:chOff x="4424" y="1656"/>
                <a:chExt cx="0" cy="1176"/>
              </a:xfrm>
            </p:grpSpPr>
            <p:sp>
              <p:nvSpPr>
                <p:cNvPr id="626" name="Line 32"/>
                <p:cNvSpPr>
                  <a:spLocks noChangeShapeType="1"/>
                </p:cNvSpPr>
                <p:nvPr/>
              </p:nvSpPr>
              <p:spPr bwMode="auto">
                <a:xfrm>
                  <a:off x="4424" y="1656"/>
                  <a:ext cx="0" cy="117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27" name="Line 33"/>
                <p:cNvSpPr>
                  <a:spLocks noChangeShapeType="1"/>
                </p:cNvSpPr>
                <p:nvPr/>
              </p:nvSpPr>
              <p:spPr bwMode="auto">
                <a:xfrm flipV="1">
                  <a:off x="4424" y="2132"/>
                  <a:ext cx="0" cy="16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620" name="Group 34"/>
              <p:cNvGrpSpPr>
                <a:grpSpLocks/>
              </p:cNvGrpSpPr>
              <p:nvPr/>
            </p:nvGrpSpPr>
            <p:grpSpPr bwMode="auto">
              <a:xfrm>
                <a:off x="4216" y="928"/>
                <a:ext cx="0" cy="756"/>
                <a:chOff x="4216" y="928"/>
                <a:chExt cx="0" cy="756"/>
              </a:xfrm>
            </p:grpSpPr>
            <p:sp>
              <p:nvSpPr>
                <p:cNvPr id="624" name="Line 35"/>
                <p:cNvSpPr>
                  <a:spLocks noChangeShapeType="1"/>
                </p:cNvSpPr>
                <p:nvPr/>
              </p:nvSpPr>
              <p:spPr bwMode="auto">
                <a:xfrm flipV="1">
                  <a:off x="4216" y="928"/>
                  <a:ext cx="0" cy="75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25" name="Line 36"/>
                <p:cNvSpPr>
                  <a:spLocks noChangeShapeType="1"/>
                </p:cNvSpPr>
                <p:nvPr/>
              </p:nvSpPr>
              <p:spPr bwMode="auto">
                <a:xfrm flipV="1">
                  <a:off x="4216" y="1240"/>
                  <a:ext cx="0" cy="10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621" name="Group 37"/>
              <p:cNvGrpSpPr>
                <a:grpSpLocks/>
              </p:cNvGrpSpPr>
              <p:nvPr/>
            </p:nvGrpSpPr>
            <p:grpSpPr bwMode="auto">
              <a:xfrm>
                <a:off x="4220" y="2780"/>
                <a:ext cx="0" cy="756"/>
                <a:chOff x="4216" y="928"/>
                <a:chExt cx="0" cy="756"/>
              </a:xfrm>
            </p:grpSpPr>
            <p:sp>
              <p:nvSpPr>
                <p:cNvPr id="622" name="Line 38"/>
                <p:cNvSpPr>
                  <a:spLocks noChangeShapeType="1"/>
                </p:cNvSpPr>
                <p:nvPr/>
              </p:nvSpPr>
              <p:spPr bwMode="auto">
                <a:xfrm flipV="1">
                  <a:off x="4216" y="928"/>
                  <a:ext cx="0" cy="75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23" name="Line 39"/>
                <p:cNvSpPr>
                  <a:spLocks noChangeShapeType="1"/>
                </p:cNvSpPr>
                <p:nvPr/>
              </p:nvSpPr>
              <p:spPr bwMode="auto">
                <a:xfrm flipV="1">
                  <a:off x="4216" y="1240"/>
                  <a:ext cx="0" cy="10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258" name="Group 40"/>
            <p:cNvGrpSpPr>
              <a:grpSpLocks/>
            </p:cNvGrpSpPr>
            <p:nvPr/>
          </p:nvGrpSpPr>
          <p:grpSpPr bwMode="auto">
            <a:xfrm>
              <a:off x="2278" y="906"/>
              <a:ext cx="28" cy="2608"/>
              <a:chOff x="4216" y="928"/>
              <a:chExt cx="28" cy="2608"/>
            </a:xfrm>
          </p:grpSpPr>
          <p:grpSp>
            <p:nvGrpSpPr>
              <p:cNvPr id="610" name="Group 41"/>
              <p:cNvGrpSpPr>
                <a:grpSpLocks/>
              </p:cNvGrpSpPr>
              <p:nvPr/>
            </p:nvGrpSpPr>
            <p:grpSpPr bwMode="auto">
              <a:xfrm flipH="1">
                <a:off x="4217" y="1688"/>
                <a:ext cx="27" cy="1100"/>
                <a:chOff x="4424" y="1656"/>
                <a:chExt cx="0" cy="1176"/>
              </a:xfrm>
            </p:grpSpPr>
            <p:sp>
              <p:nvSpPr>
                <p:cNvPr id="617" name="Line 42"/>
                <p:cNvSpPr>
                  <a:spLocks noChangeShapeType="1"/>
                </p:cNvSpPr>
                <p:nvPr/>
              </p:nvSpPr>
              <p:spPr bwMode="auto">
                <a:xfrm>
                  <a:off x="4424" y="1656"/>
                  <a:ext cx="0" cy="117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18" name="Line 43"/>
                <p:cNvSpPr>
                  <a:spLocks noChangeShapeType="1"/>
                </p:cNvSpPr>
                <p:nvPr/>
              </p:nvSpPr>
              <p:spPr bwMode="auto">
                <a:xfrm flipV="1">
                  <a:off x="4424" y="2132"/>
                  <a:ext cx="0" cy="16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611" name="Group 44"/>
              <p:cNvGrpSpPr>
                <a:grpSpLocks/>
              </p:cNvGrpSpPr>
              <p:nvPr/>
            </p:nvGrpSpPr>
            <p:grpSpPr bwMode="auto">
              <a:xfrm>
                <a:off x="4216" y="928"/>
                <a:ext cx="0" cy="756"/>
                <a:chOff x="4216" y="928"/>
                <a:chExt cx="0" cy="756"/>
              </a:xfrm>
            </p:grpSpPr>
            <p:sp>
              <p:nvSpPr>
                <p:cNvPr id="615" name="Line 45"/>
                <p:cNvSpPr>
                  <a:spLocks noChangeShapeType="1"/>
                </p:cNvSpPr>
                <p:nvPr/>
              </p:nvSpPr>
              <p:spPr bwMode="auto">
                <a:xfrm flipV="1">
                  <a:off x="4216" y="928"/>
                  <a:ext cx="0" cy="75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16" name="Line 46"/>
                <p:cNvSpPr>
                  <a:spLocks noChangeShapeType="1"/>
                </p:cNvSpPr>
                <p:nvPr/>
              </p:nvSpPr>
              <p:spPr bwMode="auto">
                <a:xfrm flipV="1">
                  <a:off x="4216" y="1240"/>
                  <a:ext cx="0" cy="10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612" name="Group 47"/>
              <p:cNvGrpSpPr>
                <a:grpSpLocks/>
              </p:cNvGrpSpPr>
              <p:nvPr/>
            </p:nvGrpSpPr>
            <p:grpSpPr bwMode="auto">
              <a:xfrm>
                <a:off x="4220" y="2780"/>
                <a:ext cx="0" cy="756"/>
                <a:chOff x="4216" y="928"/>
                <a:chExt cx="0" cy="756"/>
              </a:xfrm>
            </p:grpSpPr>
            <p:sp>
              <p:nvSpPr>
                <p:cNvPr id="613" name="Line 48"/>
                <p:cNvSpPr>
                  <a:spLocks noChangeShapeType="1"/>
                </p:cNvSpPr>
                <p:nvPr/>
              </p:nvSpPr>
              <p:spPr bwMode="auto">
                <a:xfrm flipV="1">
                  <a:off x="4216" y="928"/>
                  <a:ext cx="0" cy="75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14" name="Line 49"/>
                <p:cNvSpPr>
                  <a:spLocks noChangeShapeType="1"/>
                </p:cNvSpPr>
                <p:nvPr/>
              </p:nvSpPr>
              <p:spPr bwMode="auto">
                <a:xfrm flipV="1">
                  <a:off x="4216" y="1240"/>
                  <a:ext cx="0" cy="10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259" name="Group 50"/>
            <p:cNvGrpSpPr>
              <a:grpSpLocks/>
            </p:cNvGrpSpPr>
            <p:nvPr/>
          </p:nvGrpSpPr>
          <p:grpSpPr bwMode="auto">
            <a:xfrm>
              <a:off x="2082" y="902"/>
              <a:ext cx="4" cy="2620"/>
              <a:chOff x="4424" y="928"/>
              <a:chExt cx="4" cy="2620"/>
            </a:xfrm>
          </p:grpSpPr>
          <p:grpSp>
            <p:nvGrpSpPr>
              <p:cNvPr id="601" name="Group 51"/>
              <p:cNvGrpSpPr>
                <a:grpSpLocks/>
              </p:cNvGrpSpPr>
              <p:nvPr/>
            </p:nvGrpSpPr>
            <p:grpSpPr bwMode="auto">
              <a:xfrm>
                <a:off x="4424" y="1656"/>
                <a:ext cx="0" cy="1176"/>
                <a:chOff x="4424" y="1656"/>
                <a:chExt cx="0" cy="1176"/>
              </a:xfrm>
            </p:grpSpPr>
            <p:sp>
              <p:nvSpPr>
                <p:cNvPr id="608" name="Line 52"/>
                <p:cNvSpPr>
                  <a:spLocks noChangeShapeType="1"/>
                </p:cNvSpPr>
                <p:nvPr/>
              </p:nvSpPr>
              <p:spPr bwMode="auto">
                <a:xfrm>
                  <a:off x="4424" y="1656"/>
                  <a:ext cx="0" cy="117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09" name="Line 53"/>
                <p:cNvSpPr>
                  <a:spLocks noChangeShapeType="1"/>
                </p:cNvSpPr>
                <p:nvPr/>
              </p:nvSpPr>
              <p:spPr bwMode="auto">
                <a:xfrm flipV="1">
                  <a:off x="4424" y="2132"/>
                  <a:ext cx="0" cy="16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602" name="Group 54"/>
              <p:cNvGrpSpPr>
                <a:grpSpLocks/>
              </p:cNvGrpSpPr>
              <p:nvPr/>
            </p:nvGrpSpPr>
            <p:grpSpPr bwMode="auto">
              <a:xfrm>
                <a:off x="4428" y="2824"/>
                <a:ext cx="0" cy="724"/>
                <a:chOff x="4424" y="2824"/>
                <a:chExt cx="0" cy="724"/>
              </a:xfrm>
            </p:grpSpPr>
            <p:sp>
              <p:nvSpPr>
                <p:cNvPr id="606" name="Line 55"/>
                <p:cNvSpPr>
                  <a:spLocks noChangeShapeType="1"/>
                </p:cNvSpPr>
                <p:nvPr/>
              </p:nvSpPr>
              <p:spPr bwMode="auto">
                <a:xfrm>
                  <a:off x="4424" y="2824"/>
                  <a:ext cx="0" cy="72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07" name="Line 56"/>
                <p:cNvSpPr>
                  <a:spLocks noChangeShapeType="1"/>
                </p:cNvSpPr>
                <p:nvPr/>
              </p:nvSpPr>
              <p:spPr bwMode="auto">
                <a:xfrm flipV="1">
                  <a:off x="4424" y="3148"/>
                  <a:ext cx="0" cy="112"/>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603" name="Group 57"/>
              <p:cNvGrpSpPr>
                <a:grpSpLocks/>
              </p:cNvGrpSpPr>
              <p:nvPr/>
            </p:nvGrpSpPr>
            <p:grpSpPr bwMode="auto">
              <a:xfrm>
                <a:off x="4424" y="928"/>
                <a:ext cx="0" cy="724"/>
                <a:chOff x="4424" y="2824"/>
                <a:chExt cx="0" cy="724"/>
              </a:xfrm>
            </p:grpSpPr>
            <p:sp>
              <p:nvSpPr>
                <p:cNvPr id="604" name="Line 58"/>
                <p:cNvSpPr>
                  <a:spLocks noChangeShapeType="1"/>
                </p:cNvSpPr>
                <p:nvPr/>
              </p:nvSpPr>
              <p:spPr bwMode="auto">
                <a:xfrm>
                  <a:off x="4424" y="2824"/>
                  <a:ext cx="0" cy="72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05" name="Line 59"/>
                <p:cNvSpPr>
                  <a:spLocks noChangeShapeType="1"/>
                </p:cNvSpPr>
                <p:nvPr/>
              </p:nvSpPr>
              <p:spPr bwMode="auto">
                <a:xfrm flipV="1">
                  <a:off x="4424" y="3148"/>
                  <a:ext cx="0" cy="112"/>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260" name="Group 60"/>
            <p:cNvGrpSpPr>
              <a:grpSpLocks/>
            </p:cNvGrpSpPr>
            <p:nvPr/>
          </p:nvGrpSpPr>
          <p:grpSpPr bwMode="auto">
            <a:xfrm>
              <a:off x="1437" y="937"/>
              <a:ext cx="4" cy="2592"/>
              <a:chOff x="4688" y="720"/>
              <a:chExt cx="4" cy="2592"/>
            </a:xfrm>
          </p:grpSpPr>
          <p:sp>
            <p:nvSpPr>
              <p:cNvPr id="597" name="Line 61"/>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98" name="Line 62"/>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99" name="Line 63"/>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00" name="Line 64"/>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261" name="Group 65"/>
            <p:cNvGrpSpPr>
              <a:grpSpLocks/>
            </p:cNvGrpSpPr>
            <p:nvPr/>
          </p:nvGrpSpPr>
          <p:grpSpPr bwMode="auto">
            <a:xfrm>
              <a:off x="1225" y="937"/>
              <a:ext cx="4" cy="2592"/>
              <a:chOff x="4688" y="720"/>
              <a:chExt cx="4" cy="2592"/>
            </a:xfrm>
          </p:grpSpPr>
          <p:sp>
            <p:nvSpPr>
              <p:cNvPr id="593" name="Line 66"/>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94" name="Line 67"/>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95" name="Line 68"/>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96" name="Line 69"/>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262" name="Group 70"/>
            <p:cNvGrpSpPr>
              <a:grpSpLocks/>
            </p:cNvGrpSpPr>
            <p:nvPr/>
          </p:nvGrpSpPr>
          <p:grpSpPr bwMode="auto">
            <a:xfrm>
              <a:off x="2709" y="937"/>
              <a:ext cx="4" cy="2592"/>
              <a:chOff x="4688" y="720"/>
              <a:chExt cx="4" cy="2592"/>
            </a:xfrm>
          </p:grpSpPr>
          <p:sp>
            <p:nvSpPr>
              <p:cNvPr id="589" name="Line 71"/>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90" name="Line 72"/>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91" name="Line 73"/>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92" name="Line 74"/>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263" name="Group 75"/>
            <p:cNvGrpSpPr>
              <a:grpSpLocks/>
            </p:cNvGrpSpPr>
            <p:nvPr/>
          </p:nvGrpSpPr>
          <p:grpSpPr bwMode="auto">
            <a:xfrm>
              <a:off x="2905" y="933"/>
              <a:ext cx="4" cy="2592"/>
              <a:chOff x="4688" y="720"/>
              <a:chExt cx="4" cy="2592"/>
            </a:xfrm>
          </p:grpSpPr>
          <p:sp>
            <p:nvSpPr>
              <p:cNvPr id="585" name="Line 76"/>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86" name="Line 77"/>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87" name="Line 78"/>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88" name="Line 79"/>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264" name="Group 80"/>
            <p:cNvGrpSpPr>
              <a:grpSpLocks/>
            </p:cNvGrpSpPr>
            <p:nvPr/>
          </p:nvGrpSpPr>
          <p:grpSpPr bwMode="auto">
            <a:xfrm>
              <a:off x="1980" y="900"/>
              <a:ext cx="0" cy="2620"/>
              <a:chOff x="1980" y="900"/>
              <a:chExt cx="0" cy="2620"/>
            </a:xfrm>
          </p:grpSpPr>
          <p:grpSp>
            <p:nvGrpSpPr>
              <p:cNvPr id="576" name="Group 81"/>
              <p:cNvGrpSpPr>
                <a:grpSpLocks/>
              </p:cNvGrpSpPr>
              <p:nvPr/>
            </p:nvGrpSpPr>
            <p:grpSpPr bwMode="auto">
              <a:xfrm>
                <a:off x="1980" y="1640"/>
                <a:ext cx="0" cy="1140"/>
                <a:chOff x="1980" y="1640"/>
                <a:chExt cx="0" cy="1140"/>
              </a:xfrm>
            </p:grpSpPr>
            <p:sp>
              <p:nvSpPr>
                <p:cNvPr id="583" name="Line 82"/>
                <p:cNvSpPr>
                  <a:spLocks noChangeShapeType="1"/>
                </p:cNvSpPr>
                <p:nvPr/>
              </p:nvSpPr>
              <p:spPr bwMode="auto">
                <a:xfrm>
                  <a:off x="1980" y="1640"/>
                  <a:ext cx="0" cy="1140"/>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84" name="Line 83"/>
                <p:cNvSpPr>
                  <a:spLocks noChangeShapeType="1"/>
                </p:cNvSpPr>
                <p:nvPr/>
              </p:nvSpPr>
              <p:spPr bwMode="auto">
                <a:xfrm flipV="1">
                  <a:off x="1980" y="2168"/>
                  <a:ext cx="0" cy="108"/>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577" name="Group 84"/>
              <p:cNvGrpSpPr>
                <a:grpSpLocks/>
              </p:cNvGrpSpPr>
              <p:nvPr/>
            </p:nvGrpSpPr>
            <p:grpSpPr bwMode="auto">
              <a:xfrm>
                <a:off x="1980" y="2788"/>
                <a:ext cx="0" cy="732"/>
                <a:chOff x="1980" y="2788"/>
                <a:chExt cx="0" cy="732"/>
              </a:xfrm>
            </p:grpSpPr>
            <p:sp>
              <p:nvSpPr>
                <p:cNvPr id="581" name="Line 85"/>
                <p:cNvSpPr>
                  <a:spLocks noChangeShapeType="1"/>
                </p:cNvSpPr>
                <p:nvPr/>
              </p:nvSpPr>
              <p:spPr bwMode="auto">
                <a:xfrm>
                  <a:off x="1980" y="2788"/>
                  <a:ext cx="0" cy="73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82" name="Line 86"/>
                <p:cNvSpPr>
                  <a:spLocks noChangeShapeType="1"/>
                </p:cNvSpPr>
                <p:nvPr/>
              </p:nvSpPr>
              <p:spPr bwMode="auto">
                <a:xfrm flipV="1">
                  <a:off x="1980" y="2948"/>
                  <a:ext cx="0" cy="112"/>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578" name="Group 87"/>
              <p:cNvGrpSpPr>
                <a:grpSpLocks/>
              </p:cNvGrpSpPr>
              <p:nvPr/>
            </p:nvGrpSpPr>
            <p:grpSpPr bwMode="auto">
              <a:xfrm>
                <a:off x="1980" y="900"/>
                <a:ext cx="0" cy="732"/>
                <a:chOff x="1980" y="2788"/>
                <a:chExt cx="0" cy="732"/>
              </a:xfrm>
            </p:grpSpPr>
            <p:sp>
              <p:nvSpPr>
                <p:cNvPr id="579" name="Line 88"/>
                <p:cNvSpPr>
                  <a:spLocks noChangeShapeType="1"/>
                </p:cNvSpPr>
                <p:nvPr/>
              </p:nvSpPr>
              <p:spPr bwMode="auto">
                <a:xfrm>
                  <a:off x="1980" y="2788"/>
                  <a:ext cx="0" cy="73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80" name="Line 89"/>
                <p:cNvSpPr>
                  <a:spLocks noChangeShapeType="1"/>
                </p:cNvSpPr>
                <p:nvPr/>
              </p:nvSpPr>
              <p:spPr bwMode="auto">
                <a:xfrm flipV="1">
                  <a:off x="1980" y="2948"/>
                  <a:ext cx="0" cy="112"/>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265" name="Group 90"/>
            <p:cNvGrpSpPr>
              <a:grpSpLocks/>
            </p:cNvGrpSpPr>
            <p:nvPr/>
          </p:nvGrpSpPr>
          <p:grpSpPr bwMode="auto">
            <a:xfrm>
              <a:off x="2184" y="900"/>
              <a:ext cx="0" cy="2620"/>
              <a:chOff x="1980" y="900"/>
              <a:chExt cx="0" cy="2620"/>
            </a:xfrm>
          </p:grpSpPr>
          <p:grpSp>
            <p:nvGrpSpPr>
              <p:cNvPr id="567" name="Group 91"/>
              <p:cNvGrpSpPr>
                <a:grpSpLocks/>
              </p:cNvGrpSpPr>
              <p:nvPr/>
            </p:nvGrpSpPr>
            <p:grpSpPr bwMode="auto">
              <a:xfrm>
                <a:off x="1980" y="1640"/>
                <a:ext cx="0" cy="1140"/>
                <a:chOff x="1980" y="1640"/>
                <a:chExt cx="0" cy="1140"/>
              </a:xfrm>
            </p:grpSpPr>
            <p:sp>
              <p:nvSpPr>
                <p:cNvPr id="574" name="Line 92"/>
                <p:cNvSpPr>
                  <a:spLocks noChangeShapeType="1"/>
                </p:cNvSpPr>
                <p:nvPr/>
              </p:nvSpPr>
              <p:spPr bwMode="auto">
                <a:xfrm>
                  <a:off x="1980" y="1640"/>
                  <a:ext cx="0" cy="1140"/>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75" name="Line 93"/>
                <p:cNvSpPr>
                  <a:spLocks noChangeShapeType="1"/>
                </p:cNvSpPr>
                <p:nvPr/>
              </p:nvSpPr>
              <p:spPr bwMode="auto">
                <a:xfrm flipV="1">
                  <a:off x="1980" y="2168"/>
                  <a:ext cx="0" cy="108"/>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568" name="Group 94"/>
              <p:cNvGrpSpPr>
                <a:grpSpLocks/>
              </p:cNvGrpSpPr>
              <p:nvPr/>
            </p:nvGrpSpPr>
            <p:grpSpPr bwMode="auto">
              <a:xfrm>
                <a:off x="1980" y="2788"/>
                <a:ext cx="0" cy="732"/>
                <a:chOff x="1980" y="2788"/>
                <a:chExt cx="0" cy="732"/>
              </a:xfrm>
            </p:grpSpPr>
            <p:sp>
              <p:nvSpPr>
                <p:cNvPr id="572" name="Line 95"/>
                <p:cNvSpPr>
                  <a:spLocks noChangeShapeType="1"/>
                </p:cNvSpPr>
                <p:nvPr/>
              </p:nvSpPr>
              <p:spPr bwMode="auto">
                <a:xfrm>
                  <a:off x="1980" y="2788"/>
                  <a:ext cx="0" cy="73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73" name="Line 96"/>
                <p:cNvSpPr>
                  <a:spLocks noChangeShapeType="1"/>
                </p:cNvSpPr>
                <p:nvPr/>
              </p:nvSpPr>
              <p:spPr bwMode="auto">
                <a:xfrm flipV="1">
                  <a:off x="1980" y="2948"/>
                  <a:ext cx="0" cy="112"/>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569" name="Group 97"/>
              <p:cNvGrpSpPr>
                <a:grpSpLocks/>
              </p:cNvGrpSpPr>
              <p:nvPr/>
            </p:nvGrpSpPr>
            <p:grpSpPr bwMode="auto">
              <a:xfrm>
                <a:off x="1980" y="900"/>
                <a:ext cx="0" cy="732"/>
                <a:chOff x="1980" y="2788"/>
                <a:chExt cx="0" cy="732"/>
              </a:xfrm>
            </p:grpSpPr>
            <p:sp>
              <p:nvSpPr>
                <p:cNvPr id="570" name="Line 98"/>
                <p:cNvSpPr>
                  <a:spLocks noChangeShapeType="1"/>
                </p:cNvSpPr>
                <p:nvPr/>
              </p:nvSpPr>
              <p:spPr bwMode="auto">
                <a:xfrm>
                  <a:off x="1980" y="2788"/>
                  <a:ext cx="0" cy="73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71" name="Line 99"/>
                <p:cNvSpPr>
                  <a:spLocks noChangeShapeType="1"/>
                </p:cNvSpPr>
                <p:nvPr/>
              </p:nvSpPr>
              <p:spPr bwMode="auto">
                <a:xfrm flipV="1">
                  <a:off x="1980" y="2948"/>
                  <a:ext cx="0" cy="112"/>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sp>
          <p:nvSpPr>
            <p:cNvPr id="266" name="Line 100"/>
            <p:cNvSpPr>
              <a:spLocks noChangeShapeType="1"/>
            </p:cNvSpPr>
            <p:nvPr/>
          </p:nvSpPr>
          <p:spPr bwMode="auto">
            <a:xfrm flipV="1">
              <a:off x="1772" y="2132"/>
              <a:ext cx="0" cy="128"/>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267" name="Group 101"/>
            <p:cNvGrpSpPr>
              <a:grpSpLocks/>
            </p:cNvGrpSpPr>
            <p:nvPr/>
          </p:nvGrpSpPr>
          <p:grpSpPr bwMode="auto">
            <a:xfrm>
              <a:off x="1772" y="912"/>
              <a:ext cx="0" cy="2620"/>
              <a:chOff x="1772" y="912"/>
              <a:chExt cx="0" cy="2620"/>
            </a:xfrm>
          </p:grpSpPr>
          <p:sp>
            <p:nvSpPr>
              <p:cNvPr id="314" name="Line 102"/>
              <p:cNvSpPr>
                <a:spLocks noChangeShapeType="1"/>
              </p:cNvSpPr>
              <p:nvPr/>
            </p:nvSpPr>
            <p:spPr bwMode="auto">
              <a:xfrm>
                <a:off x="1772" y="1724"/>
                <a:ext cx="0" cy="988"/>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315" name="Group 103"/>
              <p:cNvGrpSpPr>
                <a:grpSpLocks/>
              </p:cNvGrpSpPr>
              <p:nvPr/>
            </p:nvGrpSpPr>
            <p:grpSpPr bwMode="auto">
              <a:xfrm>
                <a:off x="1772" y="2708"/>
                <a:ext cx="0" cy="824"/>
                <a:chOff x="1772" y="2708"/>
                <a:chExt cx="0" cy="824"/>
              </a:xfrm>
            </p:grpSpPr>
            <p:sp>
              <p:nvSpPr>
                <p:cNvPr id="565" name="Line 104"/>
                <p:cNvSpPr>
                  <a:spLocks noChangeShapeType="1"/>
                </p:cNvSpPr>
                <p:nvPr/>
              </p:nvSpPr>
              <p:spPr bwMode="auto">
                <a:xfrm>
                  <a:off x="1772" y="2708"/>
                  <a:ext cx="0" cy="82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66" name="Line 105"/>
                <p:cNvSpPr>
                  <a:spLocks noChangeShapeType="1"/>
                </p:cNvSpPr>
                <p:nvPr/>
              </p:nvSpPr>
              <p:spPr bwMode="auto">
                <a:xfrm flipV="1">
                  <a:off x="1772" y="2948"/>
                  <a:ext cx="0" cy="10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316" name="Group 106"/>
              <p:cNvGrpSpPr>
                <a:grpSpLocks/>
              </p:cNvGrpSpPr>
              <p:nvPr/>
            </p:nvGrpSpPr>
            <p:grpSpPr bwMode="auto">
              <a:xfrm>
                <a:off x="1772" y="912"/>
                <a:ext cx="0" cy="824"/>
                <a:chOff x="1772" y="2708"/>
                <a:chExt cx="0" cy="824"/>
              </a:xfrm>
            </p:grpSpPr>
            <p:sp>
              <p:nvSpPr>
                <p:cNvPr id="563" name="Line 107"/>
                <p:cNvSpPr>
                  <a:spLocks noChangeShapeType="1"/>
                </p:cNvSpPr>
                <p:nvPr/>
              </p:nvSpPr>
              <p:spPr bwMode="auto">
                <a:xfrm>
                  <a:off x="1772" y="2708"/>
                  <a:ext cx="0" cy="82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64" name="Line 108"/>
                <p:cNvSpPr>
                  <a:spLocks noChangeShapeType="1"/>
                </p:cNvSpPr>
                <p:nvPr/>
              </p:nvSpPr>
              <p:spPr bwMode="auto">
                <a:xfrm flipV="1">
                  <a:off x="1772" y="2948"/>
                  <a:ext cx="0" cy="10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268" name="Group 109"/>
            <p:cNvGrpSpPr>
              <a:grpSpLocks/>
            </p:cNvGrpSpPr>
            <p:nvPr/>
          </p:nvGrpSpPr>
          <p:grpSpPr bwMode="auto">
            <a:xfrm>
              <a:off x="2388" y="904"/>
              <a:ext cx="0" cy="2620"/>
              <a:chOff x="1772" y="912"/>
              <a:chExt cx="0" cy="2620"/>
            </a:xfrm>
          </p:grpSpPr>
          <p:sp>
            <p:nvSpPr>
              <p:cNvPr id="307" name="Line 110"/>
              <p:cNvSpPr>
                <a:spLocks noChangeShapeType="1"/>
              </p:cNvSpPr>
              <p:nvPr/>
            </p:nvSpPr>
            <p:spPr bwMode="auto">
              <a:xfrm>
                <a:off x="1772" y="1724"/>
                <a:ext cx="0" cy="988"/>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308" name="Group 111"/>
              <p:cNvGrpSpPr>
                <a:grpSpLocks/>
              </p:cNvGrpSpPr>
              <p:nvPr/>
            </p:nvGrpSpPr>
            <p:grpSpPr bwMode="auto">
              <a:xfrm>
                <a:off x="1772" y="2708"/>
                <a:ext cx="0" cy="824"/>
                <a:chOff x="1772" y="2708"/>
                <a:chExt cx="0" cy="824"/>
              </a:xfrm>
            </p:grpSpPr>
            <p:sp>
              <p:nvSpPr>
                <p:cNvPr id="312" name="Line 112"/>
                <p:cNvSpPr>
                  <a:spLocks noChangeShapeType="1"/>
                </p:cNvSpPr>
                <p:nvPr/>
              </p:nvSpPr>
              <p:spPr bwMode="auto">
                <a:xfrm>
                  <a:off x="1772" y="2708"/>
                  <a:ext cx="0" cy="82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13" name="Line 113"/>
                <p:cNvSpPr>
                  <a:spLocks noChangeShapeType="1"/>
                </p:cNvSpPr>
                <p:nvPr/>
              </p:nvSpPr>
              <p:spPr bwMode="auto">
                <a:xfrm flipV="1">
                  <a:off x="1772" y="2948"/>
                  <a:ext cx="0" cy="10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309" name="Group 114"/>
              <p:cNvGrpSpPr>
                <a:grpSpLocks/>
              </p:cNvGrpSpPr>
              <p:nvPr/>
            </p:nvGrpSpPr>
            <p:grpSpPr bwMode="auto">
              <a:xfrm>
                <a:off x="1772" y="912"/>
                <a:ext cx="0" cy="824"/>
                <a:chOff x="1772" y="2708"/>
                <a:chExt cx="0" cy="824"/>
              </a:xfrm>
            </p:grpSpPr>
            <p:sp>
              <p:nvSpPr>
                <p:cNvPr id="310" name="Line 115"/>
                <p:cNvSpPr>
                  <a:spLocks noChangeShapeType="1"/>
                </p:cNvSpPr>
                <p:nvPr/>
              </p:nvSpPr>
              <p:spPr bwMode="auto">
                <a:xfrm>
                  <a:off x="1772" y="2708"/>
                  <a:ext cx="0" cy="82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11" name="Line 116"/>
                <p:cNvSpPr>
                  <a:spLocks noChangeShapeType="1"/>
                </p:cNvSpPr>
                <p:nvPr/>
              </p:nvSpPr>
              <p:spPr bwMode="auto">
                <a:xfrm flipV="1">
                  <a:off x="1772" y="2948"/>
                  <a:ext cx="0" cy="10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269" name="Group 117"/>
            <p:cNvGrpSpPr>
              <a:grpSpLocks/>
            </p:cNvGrpSpPr>
            <p:nvPr/>
          </p:nvGrpSpPr>
          <p:grpSpPr bwMode="auto">
            <a:xfrm>
              <a:off x="1560" y="1964"/>
              <a:ext cx="0" cy="516"/>
              <a:chOff x="1560" y="1964"/>
              <a:chExt cx="0" cy="516"/>
            </a:xfrm>
          </p:grpSpPr>
          <p:sp>
            <p:nvSpPr>
              <p:cNvPr id="305" name="Line 118"/>
              <p:cNvSpPr>
                <a:spLocks noChangeShapeType="1"/>
              </p:cNvSpPr>
              <p:nvPr/>
            </p:nvSpPr>
            <p:spPr bwMode="auto">
              <a:xfrm>
                <a:off x="1560" y="1964"/>
                <a:ext cx="0" cy="51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06" name="Line 119"/>
              <p:cNvSpPr>
                <a:spLocks noChangeShapeType="1"/>
              </p:cNvSpPr>
              <p:nvPr/>
            </p:nvSpPr>
            <p:spPr bwMode="auto">
              <a:xfrm flipV="1">
                <a:off x="1560" y="2184"/>
                <a:ext cx="0" cy="88"/>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270" name="Group 120"/>
            <p:cNvGrpSpPr>
              <a:grpSpLocks/>
            </p:cNvGrpSpPr>
            <p:nvPr/>
          </p:nvGrpSpPr>
          <p:grpSpPr bwMode="auto">
            <a:xfrm>
              <a:off x="1560" y="2472"/>
              <a:ext cx="4" cy="1052"/>
              <a:chOff x="1560" y="2472"/>
              <a:chExt cx="4" cy="1052"/>
            </a:xfrm>
          </p:grpSpPr>
          <p:sp>
            <p:nvSpPr>
              <p:cNvPr id="303" name="Line 121"/>
              <p:cNvSpPr>
                <a:spLocks noChangeShapeType="1"/>
              </p:cNvSpPr>
              <p:nvPr/>
            </p:nvSpPr>
            <p:spPr bwMode="auto">
              <a:xfrm>
                <a:off x="1560" y="2472"/>
                <a:ext cx="0" cy="105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04" name="Line 122"/>
              <p:cNvSpPr>
                <a:spLocks noChangeShapeType="1"/>
              </p:cNvSpPr>
              <p:nvPr/>
            </p:nvSpPr>
            <p:spPr bwMode="auto">
              <a:xfrm flipV="1">
                <a:off x="1564" y="3108"/>
                <a:ext cx="0" cy="10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271" name="Group 123"/>
            <p:cNvGrpSpPr>
              <a:grpSpLocks/>
            </p:cNvGrpSpPr>
            <p:nvPr/>
          </p:nvGrpSpPr>
          <p:grpSpPr bwMode="auto">
            <a:xfrm>
              <a:off x="1560" y="924"/>
              <a:ext cx="4" cy="1052"/>
              <a:chOff x="1560" y="2472"/>
              <a:chExt cx="4" cy="1052"/>
            </a:xfrm>
          </p:grpSpPr>
          <p:sp>
            <p:nvSpPr>
              <p:cNvPr id="301" name="Line 124"/>
              <p:cNvSpPr>
                <a:spLocks noChangeShapeType="1"/>
              </p:cNvSpPr>
              <p:nvPr/>
            </p:nvSpPr>
            <p:spPr bwMode="auto">
              <a:xfrm>
                <a:off x="1560" y="2472"/>
                <a:ext cx="0" cy="105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02" name="Line 125"/>
              <p:cNvSpPr>
                <a:spLocks noChangeShapeType="1"/>
              </p:cNvSpPr>
              <p:nvPr/>
            </p:nvSpPr>
            <p:spPr bwMode="auto">
              <a:xfrm flipV="1">
                <a:off x="1564" y="3108"/>
                <a:ext cx="0" cy="10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272" name="Group 126"/>
            <p:cNvGrpSpPr>
              <a:grpSpLocks/>
            </p:cNvGrpSpPr>
            <p:nvPr/>
          </p:nvGrpSpPr>
          <p:grpSpPr bwMode="auto">
            <a:xfrm>
              <a:off x="2604" y="1964"/>
              <a:ext cx="0" cy="516"/>
              <a:chOff x="1560" y="1964"/>
              <a:chExt cx="0" cy="516"/>
            </a:xfrm>
          </p:grpSpPr>
          <p:sp>
            <p:nvSpPr>
              <p:cNvPr id="299" name="Line 127"/>
              <p:cNvSpPr>
                <a:spLocks noChangeShapeType="1"/>
              </p:cNvSpPr>
              <p:nvPr/>
            </p:nvSpPr>
            <p:spPr bwMode="auto">
              <a:xfrm>
                <a:off x="1560" y="1964"/>
                <a:ext cx="0" cy="51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00" name="Line 128"/>
              <p:cNvSpPr>
                <a:spLocks noChangeShapeType="1"/>
              </p:cNvSpPr>
              <p:nvPr/>
            </p:nvSpPr>
            <p:spPr bwMode="auto">
              <a:xfrm flipV="1">
                <a:off x="1560" y="2184"/>
                <a:ext cx="0" cy="88"/>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273" name="Group 129"/>
            <p:cNvGrpSpPr>
              <a:grpSpLocks/>
            </p:cNvGrpSpPr>
            <p:nvPr/>
          </p:nvGrpSpPr>
          <p:grpSpPr bwMode="auto">
            <a:xfrm>
              <a:off x="2604" y="2472"/>
              <a:ext cx="4" cy="1052"/>
              <a:chOff x="1560" y="2472"/>
              <a:chExt cx="4" cy="1052"/>
            </a:xfrm>
          </p:grpSpPr>
          <p:sp>
            <p:nvSpPr>
              <p:cNvPr id="297" name="Line 130"/>
              <p:cNvSpPr>
                <a:spLocks noChangeShapeType="1"/>
              </p:cNvSpPr>
              <p:nvPr/>
            </p:nvSpPr>
            <p:spPr bwMode="auto">
              <a:xfrm>
                <a:off x="1560" y="2472"/>
                <a:ext cx="0" cy="105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98" name="Line 131"/>
              <p:cNvSpPr>
                <a:spLocks noChangeShapeType="1"/>
              </p:cNvSpPr>
              <p:nvPr/>
            </p:nvSpPr>
            <p:spPr bwMode="auto">
              <a:xfrm flipV="1">
                <a:off x="1564" y="3108"/>
                <a:ext cx="0" cy="10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274" name="Group 132"/>
            <p:cNvGrpSpPr>
              <a:grpSpLocks/>
            </p:cNvGrpSpPr>
            <p:nvPr/>
          </p:nvGrpSpPr>
          <p:grpSpPr bwMode="auto">
            <a:xfrm>
              <a:off x="2604" y="924"/>
              <a:ext cx="4" cy="1052"/>
              <a:chOff x="1560" y="2472"/>
              <a:chExt cx="4" cy="1052"/>
            </a:xfrm>
          </p:grpSpPr>
          <p:sp>
            <p:nvSpPr>
              <p:cNvPr id="295" name="Line 133"/>
              <p:cNvSpPr>
                <a:spLocks noChangeShapeType="1"/>
              </p:cNvSpPr>
              <p:nvPr/>
            </p:nvSpPr>
            <p:spPr bwMode="auto">
              <a:xfrm>
                <a:off x="1560" y="2472"/>
                <a:ext cx="0" cy="105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96" name="Line 134"/>
              <p:cNvSpPr>
                <a:spLocks noChangeShapeType="1"/>
              </p:cNvSpPr>
              <p:nvPr/>
            </p:nvSpPr>
            <p:spPr bwMode="auto">
              <a:xfrm flipV="1">
                <a:off x="1564" y="3108"/>
                <a:ext cx="0" cy="10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275" name="Group 135"/>
            <p:cNvGrpSpPr>
              <a:grpSpLocks/>
            </p:cNvGrpSpPr>
            <p:nvPr/>
          </p:nvGrpSpPr>
          <p:grpSpPr bwMode="auto">
            <a:xfrm>
              <a:off x="1333" y="933"/>
              <a:ext cx="4" cy="2592"/>
              <a:chOff x="4688" y="720"/>
              <a:chExt cx="4" cy="2592"/>
            </a:xfrm>
          </p:grpSpPr>
          <p:sp>
            <p:nvSpPr>
              <p:cNvPr id="291" name="Line 136"/>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92" name="Line 137"/>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93" name="Line 138"/>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94" name="Line 139"/>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276" name="Group 140"/>
            <p:cNvGrpSpPr>
              <a:grpSpLocks/>
            </p:cNvGrpSpPr>
            <p:nvPr/>
          </p:nvGrpSpPr>
          <p:grpSpPr bwMode="auto">
            <a:xfrm>
              <a:off x="1133" y="945"/>
              <a:ext cx="4" cy="2592"/>
              <a:chOff x="4688" y="720"/>
              <a:chExt cx="4" cy="2592"/>
            </a:xfrm>
          </p:grpSpPr>
          <p:sp>
            <p:nvSpPr>
              <p:cNvPr id="287" name="Line 141"/>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88" name="Line 142"/>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89" name="Line 143"/>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90" name="Line 144"/>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277" name="Group 145"/>
            <p:cNvGrpSpPr>
              <a:grpSpLocks/>
            </p:cNvGrpSpPr>
            <p:nvPr/>
          </p:nvGrpSpPr>
          <p:grpSpPr bwMode="auto">
            <a:xfrm>
              <a:off x="2809" y="953"/>
              <a:ext cx="4" cy="2592"/>
              <a:chOff x="4688" y="720"/>
              <a:chExt cx="4" cy="2592"/>
            </a:xfrm>
          </p:grpSpPr>
          <p:sp>
            <p:nvSpPr>
              <p:cNvPr id="283" name="Line 146"/>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84" name="Line 147"/>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85" name="Line 148"/>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86" name="Line 149"/>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278" name="Group 150"/>
            <p:cNvGrpSpPr>
              <a:grpSpLocks/>
            </p:cNvGrpSpPr>
            <p:nvPr/>
          </p:nvGrpSpPr>
          <p:grpSpPr bwMode="auto">
            <a:xfrm>
              <a:off x="2985" y="941"/>
              <a:ext cx="4" cy="2592"/>
              <a:chOff x="4688" y="720"/>
              <a:chExt cx="4" cy="2592"/>
            </a:xfrm>
          </p:grpSpPr>
          <p:sp>
            <p:nvSpPr>
              <p:cNvPr id="279" name="Line 151"/>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80" name="Line 152"/>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81" name="Line 153"/>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82" name="Line 154"/>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sp>
        <p:nvSpPr>
          <p:cNvPr id="648" name="Text Box 156"/>
          <p:cNvSpPr txBox="1">
            <a:spLocks noChangeArrowheads="1"/>
          </p:cNvSpPr>
          <p:nvPr/>
        </p:nvSpPr>
        <p:spPr bwMode="auto">
          <a:xfrm>
            <a:off x="193675" y="714375"/>
            <a:ext cx="2562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5738" marR="0" lvl="0" indent="-185738" defTabSz="914400" eaLnBrk="0" fontAlgn="base" latinLnBrk="0" hangingPunct="0">
              <a:lnSpc>
                <a:spcPct val="100000"/>
              </a:lnSpc>
              <a:spcBef>
                <a:spcPct val="0"/>
              </a:spcBef>
              <a:spcAft>
                <a:spcPct val="0"/>
              </a:spcAft>
              <a:buClrTx/>
              <a:buSzTx/>
              <a:buFontTx/>
              <a:buChar char="•"/>
              <a:tabLst/>
              <a:defRPr/>
            </a:pPr>
            <a:r>
              <a:rPr kumimoji="0" lang="en-GB" altLang="en-US" sz="1800" b="0" i="0" u="none" strike="noStrike" kern="0" cap="none" spc="0" normalizeH="0" baseline="0" noProof="0" smtClean="0">
                <a:ln>
                  <a:noFill/>
                </a:ln>
                <a:solidFill>
                  <a:srgbClr val="FF0000"/>
                </a:solidFill>
                <a:effectLst/>
                <a:uLnTx/>
                <a:uFillTx/>
                <a:latin typeface="Times New Roman" pitchFamily="18" charset="0"/>
              </a:rPr>
              <a:t>apply magnetic field </a:t>
            </a:r>
            <a:endParaRPr kumimoji="0" lang="en-US" altLang="en-US" sz="1800" b="0" i="0" u="none" strike="noStrike" kern="0" cap="none" spc="0" normalizeH="0" baseline="0" noProof="0" smtClean="0">
              <a:ln>
                <a:noFill/>
              </a:ln>
              <a:solidFill>
                <a:srgbClr val="FF0000"/>
              </a:solidFill>
              <a:effectLst/>
              <a:uLnTx/>
              <a:uFillTx/>
              <a:latin typeface="Times New Roman" pitchFamily="18" charset="0"/>
            </a:endParaRPr>
          </a:p>
        </p:txBody>
      </p:sp>
      <p:sp>
        <p:nvSpPr>
          <p:cNvPr id="649" name="Text Box 157"/>
          <p:cNvSpPr txBox="1">
            <a:spLocks noChangeArrowheads="1"/>
          </p:cNvSpPr>
          <p:nvPr/>
        </p:nvSpPr>
        <p:spPr bwMode="auto">
          <a:xfrm>
            <a:off x="187325" y="1257300"/>
            <a:ext cx="450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5738" marR="0" lvl="0" indent="-185738" defTabSz="914400" eaLnBrk="0" fontAlgn="base" latinLnBrk="0" hangingPunct="0">
              <a:lnSpc>
                <a:spcPct val="100000"/>
              </a:lnSpc>
              <a:spcBef>
                <a:spcPct val="0"/>
              </a:spcBef>
              <a:spcAft>
                <a:spcPct val="0"/>
              </a:spcAft>
              <a:buClrTx/>
              <a:buSzTx/>
              <a:buFontTx/>
              <a:buChar char="•"/>
              <a:tabLst/>
              <a:defRPr/>
            </a:pPr>
            <a:r>
              <a:rPr kumimoji="0" lang="en-GB" altLang="en-US" sz="1800" b="0" i="0" u="none" strike="noStrike" kern="0" cap="none" spc="0" normalizeH="0" baseline="0" noProof="0" smtClean="0">
                <a:ln>
                  <a:noFill/>
                </a:ln>
                <a:solidFill>
                  <a:srgbClr val="D200AA"/>
                </a:solidFill>
                <a:effectLst/>
                <a:uLnTx/>
                <a:uFillTx/>
                <a:latin typeface="Times New Roman" pitchFamily="18" charset="0"/>
              </a:rPr>
              <a:t>reduce the temperature - resistance decreases </a:t>
            </a:r>
            <a:endParaRPr kumimoji="0" lang="en-US" altLang="en-US" sz="1800" b="0" i="0" u="none" strike="noStrike" kern="0" cap="none" spc="0" normalizeH="0" baseline="0" noProof="0" smtClean="0">
              <a:ln>
                <a:noFill/>
              </a:ln>
              <a:solidFill>
                <a:srgbClr val="D200AA"/>
              </a:solidFill>
              <a:effectLst/>
              <a:uLnTx/>
              <a:uFillTx/>
              <a:latin typeface="Times New Roman" pitchFamily="18" charset="0"/>
            </a:endParaRPr>
          </a:p>
        </p:txBody>
      </p:sp>
      <p:sp>
        <p:nvSpPr>
          <p:cNvPr id="650" name="Text Box 158"/>
          <p:cNvSpPr txBox="1">
            <a:spLocks noChangeArrowheads="1"/>
          </p:cNvSpPr>
          <p:nvPr/>
        </p:nvSpPr>
        <p:spPr bwMode="auto">
          <a:xfrm>
            <a:off x="204788" y="1744663"/>
            <a:ext cx="43211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5738" marR="0" lvl="0" indent="-185738" defTabSz="914400" eaLnBrk="0" fontAlgn="base" latinLnBrk="0" hangingPunct="0">
              <a:lnSpc>
                <a:spcPct val="100000"/>
              </a:lnSpc>
              <a:spcBef>
                <a:spcPct val="0"/>
              </a:spcBef>
              <a:spcAft>
                <a:spcPct val="0"/>
              </a:spcAft>
              <a:buClrTx/>
              <a:buSzTx/>
              <a:buFontTx/>
              <a:buChar char="•"/>
              <a:tabLst/>
              <a:defRPr/>
            </a:pPr>
            <a:r>
              <a:rPr kumimoji="0" lang="en-GB" altLang="en-US" sz="1800" b="0" i="0" u="none" strike="noStrike" kern="0" cap="none" spc="0" normalizeH="0" baseline="0" noProof="0" smtClean="0">
                <a:ln>
                  <a:noFill/>
                </a:ln>
                <a:solidFill>
                  <a:srgbClr val="3333CC"/>
                </a:solidFill>
                <a:effectLst/>
                <a:uLnTx/>
                <a:uFillTx/>
                <a:latin typeface="Times New Roman" pitchFamily="18" charset="0"/>
              </a:rPr>
              <a:t>at the critical temperature </a:t>
            </a:r>
            <a:r>
              <a:rPr kumimoji="0" lang="en-GB" altLang="en-US" sz="1800" b="0" i="0" u="none" strike="noStrike" kern="0" cap="none" spc="0" normalizeH="0" baseline="0" noProof="0" smtClean="0">
                <a:ln>
                  <a:noFill/>
                </a:ln>
                <a:solidFill>
                  <a:srgbClr val="3333CC"/>
                </a:solidFill>
                <a:effectLst/>
                <a:uLnTx/>
                <a:uFillTx/>
                <a:latin typeface="Symbol" pitchFamily="18" charset="2"/>
              </a:rPr>
              <a:t>q</a:t>
            </a:r>
            <a:r>
              <a:rPr kumimoji="0" lang="en-GB" altLang="en-US" sz="1800" b="0" i="0" u="none" strike="noStrike" kern="0" cap="none" spc="0" normalizeH="0" baseline="-25000" noProof="0" smtClean="0">
                <a:ln>
                  <a:noFill/>
                </a:ln>
                <a:solidFill>
                  <a:srgbClr val="3333CC"/>
                </a:solidFill>
                <a:effectLst/>
                <a:uLnTx/>
                <a:uFillTx/>
                <a:latin typeface="Times New Roman" pitchFamily="18" charset="0"/>
              </a:rPr>
              <a:t>c</a:t>
            </a:r>
            <a:r>
              <a:rPr kumimoji="0" lang="en-GB" altLang="en-US" sz="1800" b="0" i="0" u="none" strike="noStrike" kern="0" cap="none" spc="0" normalizeH="0" baseline="0" noProof="0" smtClean="0">
                <a:ln>
                  <a:noFill/>
                </a:ln>
                <a:solidFill>
                  <a:srgbClr val="3333CC"/>
                </a:solidFill>
                <a:effectLst/>
                <a:uLnTx/>
                <a:uFillTx/>
                <a:latin typeface="Times New Roman" pitchFamily="18" charset="0"/>
              </a:rPr>
              <a:t> the field is pushed out - surface currents again</a:t>
            </a:r>
            <a:endParaRPr kumimoji="0" lang="en-US" altLang="en-US" sz="1800" b="0" i="0" u="none" strike="noStrike" kern="0" cap="none" spc="0" normalizeH="0" baseline="0" noProof="0" smtClean="0">
              <a:ln>
                <a:noFill/>
              </a:ln>
              <a:solidFill>
                <a:srgbClr val="3333CC"/>
              </a:solidFill>
              <a:effectLst/>
              <a:uLnTx/>
              <a:uFillTx/>
              <a:latin typeface="Times New Roman" pitchFamily="18" charset="0"/>
            </a:endParaRPr>
          </a:p>
        </p:txBody>
      </p:sp>
      <p:sp>
        <p:nvSpPr>
          <p:cNvPr id="651" name="Text Box 159"/>
          <p:cNvSpPr txBox="1">
            <a:spLocks noChangeArrowheads="1"/>
          </p:cNvSpPr>
          <p:nvPr/>
        </p:nvSpPr>
        <p:spPr bwMode="auto">
          <a:xfrm>
            <a:off x="190500" y="2392363"/>
            <a:ext cx="4759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5738" marR="0" lvl="0" indent="-185738" defTabSz="914400" eaLnBrk="0" fontAlgn="base" latinLnBrk="0" hangingPunct="0">
              <a:lnSpc>
                <a:spcPct val="100000"/>
              </a:lnSpc>
              <a:spcBef>
                <a:spcPct val="0"/>
              </a:spcBef>
              <a:spcAft>
                <a:spcPct val="0"/>
              </a:spcAft>
              <a:buClrTx/>
              <a:buSzTx/>
              <a:buFontTx/>
              <a:buChar char="•"/>
              <a:tabLst/>
              <a:defRPr/>
            </a:pPr>
            <a:r>
              <a:rPr kumimoji="0" lang="en-GB" altLang="en-US" sz="1800" b="0" i="0" u="none" strike="noStrike" kern="0" cap="none" spc="0" normalizeH="0" baseline="0" noProof="0" smtClean="0">
                <a:ln>
                  <a:noFill/>
                </a:ln>
                <a:solidFill>
                  <a:srgbClr val="3333CC"/>
                </a:solidFill>
                <a:effectLst/>
                <a:uLnTx/>
                <a:uFillTx/>
                <a:latin typeface="Times New Roman" pitchFamily="18" charset="0"/>
              </a:rPr>
              <a:t>increase the field  - field jumps back in without quenching superconductivity  </a:t>
            </a:r>
            <a:endParaRPr kumimoji="0" lang="en-US" altLang="en-US" sz="1800" b="0" i="0" u="none" strike="noStrike" kern="0" cap="none" spc="0" normalizeH="0" baseline="0" noProof="0" smtClean="0">
              <a:ln>
                <a:noFill/>
              </a:ln>
              <a:solidFill>
                <a:srgbClr val="3333CC"/>
              </a:solidFill>
              <a:effectLst/>
              <a:uLnTx/>
              <a:uFillTx/>
              <a:latin typeface="Times New Roman" pitchFamily="18" charset="0"/>
            </a:endParaRPr>
          </a:p>
        </p:txBody>
      </p:sp>
      <p:sp>
        <p:nvSpPr>
          <p:cNvPr id="652" name="Text Box 160"/>
          <p:cNvSpPr txBox="1">
            <a:spLocks noChangeArrowheads="1"/>
          </p:cNvSpPr>
          <p:nvPr/>
        </p:nvSpPr>
        <p:spPr bwMode="auto">
          <a:xfrm>
            <a:off x="174625" y="5832475"/>
            <a:ext cx="40084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5738" marR="0" lvl="0" indent="-185738" defTabSz="914400" eaLnBrk="0" fontAlgn="base" latinLnBrk="0" hangingPunct="0">
              <a:lnSpc>
                <a:spcPct val="100000"/>
              </a:lnSpc>
              <a:spcBef>
                <a:spcPct val="0"/>
              </a:spcBef>
              <a:spcAft>
                <a:spcPct val="20000"/>
              </a:spcAft>
              <a:buClrTx/>
              <a:buSzTx/>
              <a:buFontTx/>
              <a:buChar char="•"/>
              <a:tabLst/>
              <a:defRPr/>
            </a:pPr>
            <a:r>
              <a:rPr kumimoji="0" lang="en-GB" altLang="en-US" sz="1800" b="0" i="0" u="none" strike="noStrike" kern="0" cap="none" spc="0" normalizeH="0" baseline="0" noProof="0" smtClean="0">
                <a:ln>
                  <a:noFill/>
                </a:ln>
                <a:solidFill>
                  <a:srgbClr val="3333CC"/>
                </a:solidFill>
                <a:effectLst/>
                <a:uLnTx/>
                <a:uFillTx/>
                <a:latin typeface="Times New Roman" pitchFamily="18" charset="0"/>
              </a:rPr>
              <a:t>superconductivity is extinguished at the (much higher) upper critical field B</a:t>
            </a:r>
            <a:r>
              <a:rPr kumimoji="0" lang="en-GB" altLang="en-US" sz="1800" b="1" i="0" u="none" strike="noStrike" kern="0" cap="none" spc="0" normalizeH="0" baseline="-25000" noProof="0" smtClean="0">
                <a:ln>
                  <a:noFill/>
                </a:ln>
                <a:solidFill>
                  <a:srgbClr val="3333CC"/>
                </a:solidFill>
                <a:effectLst/>
                <a:uLnTx/>
                <a:uFillTx/>
                <a:latin typeface="Times New Roman" pitchFamily="18" charset="0"/>
              </a:rPr>
              <a:t>c2</a:t>
            </a:r>
            <a:endParaRPr kumimoji="0" lang="en-US" altLang="en-US" sz="1800" b="1" i="0" u="none" strike="noStrike" kern="0" cap="none" spc="0" normalizeH="0" baseline="0" noProof="0" smtClean="0">
              <a:ln>
                <a:noFill/>
              </a:ln>
              <a:solidFill>
                <a:srgbClr val="3333CC"/>
              </a:solidFill>
              <a:effectLst/>
              <a:uLnTx/>
              <a:uFillTx/>
              <a:latin typeface="Times New Roman" pitchFamily="18" charset="0"/>
            </a:endParaRPr>
          </a:p>
        </p:txBody>
      </p:sp>
      <p:sp>
        <p:nvSpPr>
          <p:cNvPr id="653" name="Text Box 161"/>
          <p:cNvSpPr txBox="1">
            <a:spLocks noChangeArrowheads="1"/>
          </p:cNvSpPr>
          <p:nvPr/>
        </p:nvSpPr>
        <p:spPr bwMode="auto">
          <a:xfrm>
            <a:off x="195263" y="3125788"/>
            <a:ext cx="44211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5738" marR="0" lvl="0" indent="-185738" defTabSz="914400" eaLnBrk="0" fontAlgn="base" latinLnBrk="0" hangingPunct="0">
              <a:lnSpc>
                <a:spcPct val="100000"/>
              </a:lnSpc>
              <a:spcBef>
                <a:spcPct val="0"/>
              </a:spcBef>
              <a:spcAft>
                <a:spcPct val="0"/>
              </a:spcAft>
              <a:buClrTx/>
              <a:buSzTx/>
              <a:buFontTx/>
              <a:buChar char="•"/>
              <a:tabLst/>
              <a:defRPr/>
            </a:pPr>
            <a:r>
              <a:rPr kumimoji="0" lang="en-GB" altLang="en-US" sz="1800" b="0" i="0" u="none" strike="noStrike" kern="0" cap="none" spc="0" normalizeH="0" baseline="0" noProof="0" smtClean="0">
                <a:ln>
                  <a:noFill/>
                </a:ln>
                <a:solidFill>
                  <a:srgbClr val="3333CC"/>
                </a:solidFill>
                <a:effectLst/>
                <a:uLnTx/>
                <a:uFillTx/>
                <a:latin typeface="Times New Roman" pitchFamily="18" charset="0"/>
              </a:rPr>
              <a:t>it does so in the form of quantized fluxoids</a:t>
            </a:r>
            <a:endParaRPr kumimoji="0" lang="en-US" altLang="en-US" sz="1800" b="0" i="0" u="none" strike="noStrike" kern="0" cap="none" spc="0" normalizeH="0" baseline="0" noProof="0" smtClean="0">
              <a:ln>
                <a:noFill/>
              </a:ln>
              <a:solidFill>
                <a:srgbClr val="3333CC"/>
              </a:solidFill>
              <a:effectLst/>
              <a:uLnTx/>
              <a:uFillTx/>
              <a:latin typeface="Times New Roman" pitchFamily="18" charset="0"/>
            </a:endParaRPr>
          </a:p>
        </p:txBody>
      </p:sp>
      <p:sp>
        <p:nvSpPr>
          <p:cNvPr id="654" name="Text Box 162"/>
          <p:cNvSpPr txBox="1">
            <a:spLocks noChangeArrowheads="1"/>
          </p:cNvSpPr>
          <p:nvPr/>
        </p:nvSpPr>
        <p:spPr bwMode="auto">
          <a:xfrm>
            <a:off x="192088" y="4200525"/>
            <a:ext cx="377983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5738" marR="0" lvl="0" indent="-185738" defTabSz="914400" eaLnBrk="0" fontAlgn="base" latinLnBrk="0" hangingPunct="0">
              <a:lnSpc>
                <a:spcPct val="100000"/>
              </a:lnSpc>
              <a:spcBef>
                <a:spcPct val="0"/>
              </a:spcBef>
              <a:spcAft>
                <a:spcPct val="0"/>
              </a:spcAft>
              <a:buClrTx/>
              <a:buSzTx/>
              <a:buFontTx/>
              <a:buChar char="•"/>
              <a:tabLst/>
              <a:defRPr/>
            </a:pPr>
            <a:r>
              <a:rPr kumimoji="0" lang="en-GB" altLang="en-US" sz="1800" b="0" i="0" u="none" strike="noStrike" kern="0" cap="none" spc="0" normalizeH="0" baseline="0" noProof="0" smtClean="0">
                <a:ln>
                  <a:noFill/>
                </a:ln>
                <a:solidFill>
                  <a:srgbClr val="3333CC"/>
                </a:solidFill>
                <a:effectLst/>
                <a:uLnTx/>
                <a:uFillTx/>
                <a:latin typeface="Times New Roman" pitchFamily="18" charset="0"/>
              </a:rPr>
              <a:t>supercurrents encircle the resistive core of the fluxoid thereby screening field from the bulk material </a:t>
            </a:r>
            <a:endParaRPr kumimoji="0" lang="en-US" altLang="en-US" sz="1800" b="0" i="0" u="none" strike="noStrike" kern="0" cap="none" spc="0" normalizeH="0" baseline="0" noProof="0" smtClean="0">
              <a:ln>
                <a:noFill/>
              </a:ln>
              <a:solidFill>
                <a:srgbClr val="3333CC"/>
              </a:solidFill>
              <a:effectLst/>
              <a:uLnTx/>
              <a:uFillTx/>
              <a:latin typeface="Times New Roman" pitchFamily="18" charset="0"/>
            </a:endParaRPr>
          </a:p>
        </p:txBody>
      </p:sp>
      <p:grpSp>
        <p:nvGrpSpPr>
          <p:cNvPr id="655" name="Group 163"/>
          <p:cNvGrpSpPr>
            <a:grpSpLocks/>
          </p:cNvGrpSpPr>
          <p:nvPr/>
        </p:nvGrpSpPr>
        <p:grpSpPr bwMode="auto">
          <a:xfrm>
            <a:off x="4221163" y="2928938"/>
            <a:ext cx="2782887" cy="2279650"/>
            <a:chOff x="2581" y="2041"/>
            <a:chExt cx="1753" cy="1436"/>
          </a:xfrm>
        </p:grpSpPr>
        <p:sp>
          <p:nvSpPr>
            <p:cNvPr id="656" name="Line 164"/>
            <p:cNvSpPr>
              <a:spLocks noChangeShapeType="1"/>
            </p:cNvSpPr>
            <p:nvPr/>
          </p:nvSpPr>
          <p:spPr bwMode="auto">
            <a:xfrm flipH="1">
              <a:off x="2942" y="2228"/>
              <a:ext cx="1392" cy="124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657" name="Group 165"/>
            <p:cNvGrpSpPr>
              <a:grpSpLocks/>
            </p:cNvGrpSpPr>
            <p:nvPr/>
          </p:nvGrpSpPr>
          <p:grpSpPr bwMode="auto">
            <a:xfrm>
              <a:off x="2581" y="2489"/>
              <a:ext cx="700" cy="980"/>
              <a:chOff x="2588" y="2887"/>
              <a:chExt cx="700" cy="980"/>
            </a:xfrm>
          </p:grpSpPr>
          <p:sp>
            <p:nvSpPr>
              <p:cNvPr id="659" name="Line 166"/>
              <p:cNvSpPr>
                <a:spLocks noChangeShapeType="1"/>
              </p:cNvSpPr>
              <p:nvPr/>
            </p:nvSpPr>
            <p:spPr bwMode="auto">
              <a:xfrm>
                <a:off x="2945" y="2887"/>
                <a:ext cx="0" cy="980"/>
              </a:xfrm>
              <a:prstGeom prst="line">
                <a:avLst/>
              </a:prstGeom>
              <a:noFill/>
              <a:ln w="571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660" name="Group 167"/>
              <p:cNvGrpSpPr>
                <a:grpSpLocks/>
              </p:cNvGrpSpPr>
              <p:nvPr/>
            </p:nvGrpSpPr>
            <p:grpSpPr bwMode="auto">
              <a:xfrm>
                <a:off x="2588" y="3167"/>
                <a:ext cx="700" cy="265"/>
                <a:chOff x="2422" y="2631"/>
                <a:chExt cx="700" cy="265"/>
              </a:xfrm>
            </p:grpSpPr>
            <p:sp>
              <p:nvSpPr>
                <p:cNvPr id="662" name="Oval 168"/>
                <p:cNvSpPr>
                  <a:spLocks noChangeArrowheads="1"/>
                </p:cNvSpPr>
                <p:nvPr/>
              </p:nvSpPr>
              <p:spPr bwMode="auto">
                <a:xfrm>
                  <a:off x="2422" y="2631"/>
                  <a:ext cx="700" cy="26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63" name="Line 169"/>
                <p:cNvSpPr>
                  <a:spLocks noChangeShapeType="1"/>
                </p:cNvSpPr>
                <p:nvPr/>
              </p:nvSpPr>
              <p:spPr bwMode="auto">
                <a:xfrm flipV="1">
                  <a:off x="2817" y="2880"/>
                  <a:ext cx="149" cy="16"/>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661" name="Line 170"/>
              <p:cNvSpPr>
                <a:spLocks noChangeShapeType="1"/>
              </p:cNvSpPr>
              <p:nvPr/>
            </p:nvSpPr>
            <p:spPr bwMode="auto">
              <a:xfrm flipV="1">
                <a:off x="2942" y="3086"/>
                <a:ext cx="0" cy="192"/>
              </a:xfrm>
              <a:prstGeom prst="line">
                <a:avLst/>
              </a:prstGeom>
              <a:noFill/>
              <a:ln w="47625">
                <a:solidFill>
                  <a:srgbClr val="00CC66"/>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658" name="Line 171"/>
            <p:cNvSpPr>
              <a:spLocks noChangeShapeType="1"/>
            </p:cNvSpPr>
            <p:nvPr/>
          </p:nvSpPr>
          <p:spPr bwMode="auto">
            <a:xfrm flipH="1">
              <a:off x="2941" y="2041"/>
              <a:ext cx="1385" cy="43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664" name="Text Box 172"/>
          <p:cNvSpPr txBox="1">
            <a:spLocks noChangeArrowheads="1"/>
          </p:cNvSpPr>
          <p:nvPr/>
        </p:nvSpPr>
        <p:spPr bwMode="auto">
          <a:xfrm>
            <a:off x="182563" y="5276850"/>
            <a:ext cx="3800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5738" marR="0" lvl="0" indent="-185738" defTabSz="914400" eaLnBrk="0" fontAlgn="base" latinLnBrk="0" hangingPunct="0">
              <a:lnSpc>
                <a:spcPct val="100000"/>
              </a:lnSpc>
              <a:spcBef>
                <a:spcPct val="0"/>
              </a:spcBef>
              <a:spcAft>
                <a:spcPct val="0"/>
              </a:spcAft>
              <a:buClrTx/>
              <a:buSzTx/>
              <a:buFontTx/>
              <a:buChar char="•"/>
              <a:tabLst/>
              <a:defRPr/>
            </a:pPr>
            <a:r>
              <a:rPr kumimoji="0" lang="en-GB" altLang="en-US" sz="1800" b="0" i="0" u="none" strike="noStrike" kern="0" cap="none" spc="0" normalizeH="0" baseline="0" noProof="0" smtClean="0">
                <a:ln>
                  <a:noFill/>
                </a:ln>
                <a:solidFill>
                  <a:srgbClr val="3333CC"/>
                </a:solidFill>
                <a:effectLst/>
                <a:uLnTx/>
                <a:uFillTx/>
                <a:latin typeface="Times New Roman" pitchFamily="18" charset="0"/>
              </a:rPr>
              <a:t>higher field </a:t>
            </a:r>
            <a:r>
              <a:rPr kumimoji="0" lang="en-GB" altLang="en-US" sz="1800" b="0" i="0" u="none" strike="noStrike" kern="0" cap="none" spc="0" normalizeH="0" baseline="0" noProof="0" smtClean="0">
                <a:ln>
                  <a:noFill/>
                </a:ln>
                <a:solidFill>
                  <a:srgbClr val="3333CC"/>
                </a:solidFill>
                <a:effectLst/>
                <a:uLnTx/>
                <a:uFillTx/>
                <a:latin typeface="Times New Roman" pitchFamily="18" charset="0"/>
                <a:sym typeface="Symbol" pitchFamily="18" charset="2"/>
              </a:rPr>
              <a:t> closer vortex spacing</a:t>
            </a:r>
            <a:endParaRPr kumimoji="0" lang="en-US" altLang="en-US" sz="1800" b="0" i="0" u="none" strike="noStrike" kern="0" cap="none" spc="0" normalizeH="0" baseline="0" noProof="0" smtClean="0">
              <a:ln>
                <a:noFill/>
              </a:ln>
              <a:solidFill>
                <a:srgbClr val="3333CC"/>
              </a:solidFill>
              <a:effectLst/>
              <a:uLnTx/>
              <a:uFillTx/>
              <a:latin typeface="Times New Roman" pitchFamily="18" charset="0"/>
            </a:endParaRPr>
          </a:p>
        </p:txBody>
      </p:sp>
      <p:sp>
        <p:nvSpPr>
          <p:cNvPr id="665" name="Text Box 173"/>
          <p:cNvSpPr txBox="1">
            <a:spLocks noChangeArrowheads="1"/>
          </p:cNvSpPr>
          <p:nvPr/>
        </p:nvSpPr>
        <p:spPr bwMode="auto">
          <a:xfrm>
            <a:off x="182563" y="3678238"/>
            <a:ext cx="24526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5738" marR="0" lvl="0" indent="-185738" defTabSz="914400" eaLnBrk="0" fontAlgn="base" latinLnBrk="0" hangingPunct="0">
              <a:lnSpc>
                <a:spcPct val="100000"/>
              </a:lnSpc>
              <a:spcBef>
                <a:spcPct val="0"/>
              </a:spcBef>
              <a:spcAft>
                <a:spcPct val="0"/>
              </a:spcAft>
              <a:buClrTx/>
              <a:buSzTx/>
              <a:buFontTx/>
              <a:buChar char="•"/>
              <a:tabLst/>
              <a:defRPr/>
            </a:pPr>
            <a:r>
              <a:rPr kumimoji="0" lang="en-GB" altLang="en-US" sz="1800" b="0" i="0" u="none" strike="noStrike" kern="0" cap="none" spc="0" normalizeH="0" baseline="0" noProof="0" smtClean="0">
                <a:ln>
                  <a:noFill/>
                </a:ln>
                <a:solidFill>
                  <a:srgbClr val="3333CC"/>
                </a:solidFill>
                <a:effectLst/>
                <a:uLnTx/>
                <a:uFillTx/>
                <a:latin typeface="Times New Roman" pitchFamily="18" charset="0"/>
              </a:rPr>
              <a:t>lower critical field B</a:t>
            </a:r>
            <a:r>
              <a:rPr kumimoji="0" lang="en-GB" altLang="en-US" sz="1800" b="1" i="0" u="none" strike="noStrike" kern="0" cap="none" spc="0" normalizeH="0" baseline="-25000" noProof="0" smtClean="0">
                <a:ln>
                  <a:noFill/>
                </a:ln>
                <a:solidFill>
                  <a:srgbClr val="3333CC"/>
                </a:solidFill>
                <a:effectLst/>
                <a:uLnTx/>
                <a:uFillTx/>
                <a:latin typeface="Times New Roman" pitchFamily="18" charset="0"/>
              </a:rPr>
              <a:t>c1</a:t>
            </a:r>
            <a:endParaRPr kumimoji="0" lang="en-US" altLang="en-US" sz="1800" b="1" i="0" u="none" strike="noStrike" kern="0" cap="none" spc="0" normalizeH="0" baseline="0" noProof="0" smtClean="0">
              <a:ln>
                <a:noFill/>
              </a:ln>
              <a:solidFill>
                <a:srgbClr val="3333CC"/>
              </a:solidFill>
              <a:effectLst/>
              <a:uLnTx/>
              <a:uFillTx/>
              <a:latin typeface="Times New Roman" pitchFamily="18" charset="0"/>
            </a:endParaRPr>
          </a:p>
        </p:txBody>
      </p:sp>
      <p:grpSp>
        <p:nvGrpSpPr>
          <p:cNvPr id="666" name="Group 174"/>
          <p:cNvGrpSpPr>
            <a:grpSpLocks/>
          </p:cNvGrpSpPr>
          <p:nvPr/>
        </p:nvGrpSpPr>
        <p:grpSpPr bwMode="auto">
          <a:xfrm>
            <a:off x="5386388" y="1128713"/>
            <a:ext cx="3259137" cy="4125912"/>
            <a:chOff x="3073" y="630"/>
            <a:chExt cx="2053" cy="2599"/>
          </a:xfrm>
        </p:grpSpPr>
        <p:sp>
          <p:nvSpPr>
            <p:cNvPr id="667" name="Line 175"/>
            <p:cNvSpPr>
              <a:spLocks noChangeShapeType="1"/>
            </p:cNvSpPr>
            <p:nvPr/>
          </p:nvSpPr>
          <p:spPr bwMode="auto">
            <a:xfrm flipV="1">
              <a:off x="4099" y="631"/>
              <a:ext cx="0" cy="70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68" name="Line 176"/>
            <p:cNvSpPr>
              <a:spLocks noChangeShapeType="1"/>
            </p:cNvSpPr>
            <p:nvPr/>
          </p:nvSpPr>
          <p:spPr bwMode="auto">
            <a:xfrm flipV="1">
              <a:off x="4104" y="2523"/>
              <a:ext cx="0" cy="70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669" name="Group 177"/>
            <p:cNvGrpSpPr>
              <a:grpSpLocks/>
            </p:cNvGrpSpPr>
            <p:nvPr/>
          </p:nvGrpSpPr>
          <p:grpSpPr bwMode="auto">
            <a:xfrm>
              <a:off x="3073" y="638"/>
              <a:ext cx="813" cy="2586"/>
              <a:chOff x="3073" y="638"/>
              <a:chExt cx="813" cy="2586"/>
            </a:xfrm>
          </p:grpSpPr>
          <p:sp>
            <p:nvSpPr>
              <p:cNvPr id="690" name="Freeform 178"/>
              <p:cNvSpPr>
                <a:spLocks/>
              </p:cNvSpPr>
              <p:nvPr/>
            </p:nvSpPr>
            <p:spPr bwMode="auto">
              <a:xfrm>
                <a:off x="3427" y="638"/>
                <a:ext cx="459" cy="1300"/>
              </a:xfrm>
              <a:custGeom>
                <a:avLst/>
                <a:gdLst>
                  <a:gd name="T0" fmla="*/ 3 w 483"/>
                  <a:gd name="T1" fmla="*/ 1264 h 1264"/>
                  <a:gd name="T2" fmla="*/ 7 w 483"/>
                  <a:gd name="T3" fmla="*/ 1152 h 1264"/>
                  <a:gd name="T4" fmla="*/ 43 w 483"/>
                  <a:gd name="T5" fmla="*/ 1012 h 1264"/>
                  <a:gd name="T6" fmla="*/ 111 w 483"/>
                  <a:gd name="T7" fmla="*/ 856 h 1264"/>
                  <a:gd name="T8" fmla="*/ 303 w 483"/>
                  <a:gd name="T9" fmla="*/ 576 h 1264"/>
                  <a:gd name="T10" fmla="*/ 447 w 483"/>
                  <a:gd name="T11" fmla="*/ 292 h 1264"/>
                  <a:gd name="T12" fmla="*/ 483 w 483"/>
                  <a:gd name="T13" fmla="*/ 0 h 1264"/>
                </a:gdLst>
                <a:ahLst/>
                <a:cxnLst>
                  <a:cxn ang="0">
                    <a:pos x="T0" y="T1"/>
                  </a:cxn>
                  <a:cxn ang="0">
                    <a:pos x="T2" y="T3"/>
                  </a:cxn>
                  <a:cxn ang="0">
                    <a:pos x="T4" y="T5"/>
                  </a:cxn>
                  <a:cxn ang="0">
                    <a:pos x="T6" y="T7"/>
                  </a:cxn>
                  <a:cxn ang="0">
                    <a:pos x="T8" y="T9"/>
                  </a:cxn>
                  <a:cxn ang="0">
                    <a:pos x="T10" y="T11"/>
                  </a:cxn>
                  <a:cxn ang="0">
                    <a:pos x="T12" y="T13"/>
                  </a:cxn>
                </a:cxnLst>
                <a:rect l="0" t="0" r="r" b="b"/>
                <a:pathLst>
                  <a:path w="483" h="1264">
                    <a:moveTo>
                      <a:pt x="3" y="1264"/>
                    </a:moveTo>
                    <a:cubicBezTo>
                      <a:pt x="1" y="1229"/>
                      <a:pt x="0" y="1194"/>
                      <a:pt x="7" y="1152"/>
                    </a:cubicBezTo>
                    <a:cubicBezTo>
                      <a:pt x="14" y="1110"/>
                      <a:pt x="26" y="1061"/>
                      <a:pt x="43" y="1012"/>
                    </a:cubicBezTo>
                    <a:cubicBezTo>
                      <a:pt x="60" y="963"/>
                      <a:pt x="68" y="929"/>
                      <a:pt x="111" y="856"/>
                    </a:cubicBezTo>
                    <a:cubicBezTo>
                      <a:pt x="154" y="783"/>
                      <a:pt x="247" y="670"/>
                      <a:pt x="303" y="576"/>
                    </a:cubicBezTo>
                    <a:cubicBezTo>
                      <a:pt x="359" y="482"/>
                      <a:pt x="417" y="388"/>
                      <a:pt x="447" y="292"/>
                    </a:cubicBezTo>
                    <a:cubicBezTo>
                      <a:pt x="477" y="196"/>
                      <a:pt x="480" y="98"/>
                      <a:pt x="483"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91" name="Freeform 179"/>
              <p:cNvSpPr>
                <a:spLocks/>
              </p:cNvSpPr>
              <p:nvPr/>
            </p:nvSpPr>
            <p:spPr bwMode="auto">
              <a:xfrm>
                <a:off x="3309" y="654"/>
                <a:ext cx="245" cy="1292"/>
              </a:xfrm>
              <a:custGeom>
                <a:avLst/>
                <a:gdLst>
                  <a:gd name="T0" fmla="*/ 9 w 245"/>
                  <a:gd name="T1" fmla="*/ 1276 h 1276"/>
                  <a:gd name="T2" fmla="*/ 13 w 245"/>
                  <a:gd name="T3" fmla="*/ 1140 h 1276"/>
                  <a:gd name="T4" fmla="*/ 85 w 245"/>
                  <a:gd name="T5" fmla="*/ 844 h 1276"/>
                  <a:gd name="T6" fmla="*/ 209 w 245"/>
                  <a:gd name="T7" fmla="*/ 488 h 1276"/>
                  <a:gd name="T8" fmla="*/ 245 w 245"/>
                  <a:gd name="T9" fmla="*/ 0 h 1276"/>
                </a:gdLst>
                <a:ahLst/>
                <a:cxnLst>
                  <a:cxn ang="0">
                    <a:pos x="T0" y="T1"/>
                  </a:cxn>
                  <a:cxn ang="0">
                    <a:pos x="T2" y="T3"/>
                  </a:cxn>
                  <a:cxn ang="0">
                    <a:pos x="T4" y="T5"/>
                  </a:cxn>
                  <a:cxn ang="0">
                    <a:pos x="T6" y="T7"/>
                  </a:cxn>
                  <a:cxn ang="0">
                    <a:pos x="T8" y="T9"/>
                  </a:cxn>
                </a:cxnLst>
                <a:rect l="0" t="0" r="r" b="b"/>
                <a:pathLst>
                  <a:path w="245" h="1276">
                    <a:moveTo>
                      <a:pt x="9" y="1276"/>
                    </a:moveTo>
                    <a:cubicBezTo>
                      <a:pt x="4" y="1244"/>
                      <a:pt x="0" y="1212"/>
                      <a:pt x="13" y="1140"/>
                    </a:cubicBezTo>
                    <a:cubicBezTo>
                      <a:pt x="26" y="1068"/>
                      <a:pt x="52" y="953"/>
                      <a:pt x="85" y="844"/>
                    </a:cubicBezTo>
                    <a:cubicBezTo>
                      <a:pt x="118" y="735"/>
                      <a:pt x="182" y="629"/>
                      <a:pt x="209" y="488"/>
                    </a:cubicBezTo>
                    <a:cubicBezTo>
                      <a:pt x="236" y="347"/>
                      <a:pt x="240" y="173"/>
                      <a:pt x="245"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92" name="Freeform 180"/>
              <p:cNvSpPr>
                <a:spLocks/>
              </p:cNvSpPr>
              <p:nvPr/>
            </p:nvSpPr>
            <p:spPr bwMode="auto">
              <a:xfrm flipV="1">
                <a:off x="3427" y="1918"/>
                <a:ext cx="459" cy="1300"/>
              </a:xfrm>
              <a:custGeom>
                <a:avLst/>
                <a:gdLst>
                  <a:gd name="T0" fmla="*/ 3 w 483"/>
                  <a:gd name="T1" fmla="*/ 1264 h 1264"/>
                  <a:gd name="T2" fmla="*/ 7 w 483"/>
                  <a:gd name="T3" fmla="*/ 1152 h 1264"/>
                  <a:gd name="T4" fmla="*/ 43 w 483"/>
                  <a:gd name="T5" fmla="*/ 1012 h 1264"/>
                  <a:gd name="T6" fmla="*/ 111 w 483"/>
                  <a:gd name="T7" fmla="*/ 856 h 1264"/>
                  <a:gd name="T8" fmla="*/ 303 w 483"/>
                  <a:gd name="T9" fmla="*/ 576 h 1264"/>
                  <a:gd name="T10" fmla="*/ 447 w 483"/>
                  <a:gd name="T11" fmla="*/ 292 h 1264"/>
                  <a:gd name="T12" fmla="*/ 483 w 483"/>
                  <a:gd name="T13" fmla="*/ 0 h 1264"/>
                </a:gdLst>
                <a:ahLst/>
                <a:cxnLst>
                  <a:cxn ang="0">
                    <a:pos x="T0" y="T1"/>
                  </a:cxn>
                  <a:cxn ang="0">
                    <a:pos x="T2" y="T3"/>
                  </a:cxn>
                  <a:cxn ang="0">
                    <a:pos x="T4" y="T5"/>
                  </a:cxn>
                  <a:cxn ang="0">
                    <a:pos x="T6" y="T7"/>
                  </a:cxn>
                  <a:cxn ang="0">
                    <a:pos x="T8" y="T9"/>
                  </a:cxn>
                  <a:cxn ang="0">
                    <a:pos x="T10" y="T11"/>
                  </a:cxn>
                  <a:cxn ang="0">
                    <a:pos x="T12" y="T13"/>
                  </a:cxn>
                </a:cxnLst>
                <a:rect l="0" t="0" r="r" b="b"/>
                <a:pathLst>
                  <a:path w="483" h="1264">
                    <a:moveTo>
                      <a:pt x="3" y="1264"/>
                    </a:moveTo>
                    <a:cubicBezTo>
                      <a:pt x="1" y="1229"/>
                      <a:pt x="0" y="1194"/>
                      <a:pt x="7" y="1152"/>
                    </a:cubicBezTo>
                    <a:cubicBezTo>
                      <a:pt x="14" y="1110"/>
                      <a:pt x="26" y="1061"/>
                      <a:pt x="43" y="1012"/>
                    </a:cubicBezTo>
                    <a:cubicBezTo>
                      <a:pt x="60" y="963"/>
                      <a:pt x="68" y="929"/>
                      <a:pt x="111" y="856"/>
                    </a:cubicBezTo>
                    <a:cubicBezTo>
                      <a:pt x="154" y="783"/>
                      <a:pt x="247" y="670"/>
                      <a:pt x="303" y="576"/>
                    </a:cubicBezTo>
                    <a:cubicBezTo>
                      <a:pt x="359" y="482"/>
                      <a:pt x="417" y="388"/>
                      <a:pt x="447" y="292"/>
                    </a:cubicBezTo>
                    <a:cubicBezTo>
                      <a:pt x="477" y="196"/>
                      <a:pt x="480" y="98"/>
                      <a:pt x="483"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93" name="Freeform 181"/>
              <p:cNvSpPr>
                <a:spLocks/>
              </p:cNvSpPr>
              <p:nvPr/>
            </p:nvSpPr>
            <p:spPr bwMode="auto">
              <a:xfrm flipV="1">
                <a:off x="3309" y="1910"/>
                <a:ext cx="245" cy="1292"/>
              </a:xfrm>
              <a:custGeom>
                <a:avLst/>
                <a:gdLst>
                  <a:gd name="T0" fmla="*/ 9 w 245"/>
                  <a:gd name="T1" fmla="*/ 1276 h 1276"/>
                  <a:gd name="T2" fmla="*/ 13 w 245"/>
                  <a:gd name="T3" fmla="*/ 1140 h 1276"/>
                  <a:gd name="T4" fmla="*/ 85 w 245"/>
                  <a:gd name="T5" fmla="*/ 844 h 1276"/>
                  <a:gd name="T6" fmla="*/ 209 w 245"/>
                  <a:gd name="T7" fmla="*/ 488 h 1276"/>
                  <a:gd name="T8" fmla="*/ 245 w 245"/>
                  <a:gd name="T9" fmla="*/ 0 h 1276"/>
                </a:gdLst>
                <a:ahLst/>
                <a:cxnLst>
                  <a:cxn ang="0">
                    <a:pos x="T0" y="T1"/>
                  </a:cxn>
                  <a:cxn ang="0">
                    <a:pos x="T2" y="T3"/>
                  </a:cxn>
                  <a:cxn ang="0">
                    <a:pos x="T4" y="T5"/>
                  </a:cxn>
                  <a:cxn ang="0">
                    <a:pos x="T6" y="T7"/>
                  </a:cxn>
                  <a:cxn ang="0">
                    <a:pos x="T8" y="T9"/>
                  </a:cxn>
                </a:cxnLst>
                <a:rect l="0" t="0" r="r" b="b"/>
                <a:pathLst>
                  <a:path w="245" h="1276">
                    <a:moveTo>
                      <a:pt x="9" y="1276"/>
                    </a:moveTo>
                    <a:cubicBezTo>
                      <a:pt x="4" y="1244"/>
                      <a:pt x="0" y="1212"/>
                      <a:pt x="13" y="1140"/>
                    </a:cubicBezTo>
                    <a:cubicBezTo>
                      <a:pt x="26" y="1068"/>
                      <a:pt x="52" y="953"/>
                      <a:pt x="85" y="844"/>
                    </a:cubicBezTo>
                    <a:cubicBezTo>
                      <a:pt x="118" y="735"/>
                      <a:pt x="182" y="629"/>
                      <a:pt x="209" y="488"/>
                    </a:cubicBezTo>
                    <a:cubicBezTo>
                      <a:pt x="236" y="347"/>
                      <a:pt x="240" y="173"/>
                      <a:pt x="245"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94" name="Line 182"/>
              <p:cNvSpPr>
                <a:spLocks noChangeShapeType="1"/>
              </p:cNvSpPr>
              <p:nvPr/>
            </p:nvSpPr>
            <p:spPr bwMode="auto">
              <a:xfrm flipH="1" flipV="1">
                <a:off x="3875" y="3032"/>
                <a:ext cx="6"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95" name="Line 183"/>
              <p:cNvSpPr>
                <a:spLocks noChangeShapeType="1"/>
              </p:cNvSpPr>
              <p:nvPr/>
            </p:nvSpPr>
            <p:spPr bwMode="auto">
              <a:xfrm flipH="1" flipV="1">
                <a:off x="3548" y="2996"/>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96" name="Freeform 184"/>
              <p:cNvSpPr>
                <a:spLocks/>
              </p:cNvSpPr>
              <p:nvPr/>
            </p:nvSpPr>
            <p:spPr bwMode="auto">
              <a:xfrm>
                <a:off x="3189" y="654"/>
                <a:ext cx="47" cy="2560"/>
              </a:xfrm>
              <a:custGeom>
                <a:avLst/>
                <a:gdLst>
                  <a:gd name="T0" fmla="*/ 49 w 51"/>
                  <a:gd name="T1" fmla="*/ 0 h 2536"/>
                  <a:gd name="T2" fmla="*/ 49 w 51"/>
                  <a:gd name="T3" fmla="*/ 344 h 2536"/>
                  <a:gd name="T4" fmla="*/ 37 w 51"/>
                  <a:gd name="T5" fmla="*/ 640 h 2536"/>
                  <a:gd name="T6" fmla="*/ 9 w 51"/>
                  <a:gd name="T7" fmla="*/ 1076 h 2536"/>
                  <a:gd name="T8" fmla="*/ 5 w 51"/>
                  <a:gd name="T9" fmla="*/ 1412 h 2536"/>
                  <a:gd name="T10" fmla="*/ 37 w 51"/>
                  <a:gd name="T11" fmla="*/ 1772 h 2536"/>
                  <a:gd name="T12" fmla="*/ 49 w 51"/>
                  <a:gd name="T13" fmla="*/ 2188 h 2536"/>
                  <a:gd name="T14" fmla="*/ 49 w 51"/>
                  <a:gd name="T15" fmla="*/ 2536 h 2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2536">
                    <a:moveTo>
                      <a:pt x="49" y="0"/>
                    </a:moveTo>
                    <a:cubicBezTo>
                      <a:pt x="50" y="118"/>
                      <a:pt x="51" y="237"/>
                      <a:pt x="49" y="344"/>
                    </a:cubicBezTo>
                    <a:cubicBezTo>
                      <a:pt x="47" y="451"/>
                      <a:pt x="44" y="518"/>
                      <a:pt x="37" y="640"/>
                    </a:cubicBezTo>
                    <a:cubicBezTo>
                      <a:pt x="30" y="762"/>
                      <a:pt x="14" y="947"/>
                      <a:pt x="9" y="1076"/>
                    </a:cubicBezTo>
                    <a:cubicBezTo>
                      <a:pt x="4" y="1205"/>
                      <a:pt x="0" y="1296"/>
                      <a:pt x="5" y="1412"/>
                    </a:cubicBezTo>
                    <a:cubicBezTo>
                      <a:pt x="10" y="1528"/>
                      <a:pt x="30" y="1643"/>
                      <a:pt x="37" y="1772"/>
                    </a:cubicBezTo>
                    <a:cubicBezTo>
                      <a:pt x="44" y="1901"/>
                      <a:pt x="47" y="2061"/>
                      <a:pt x="49" y="2188"/>
                    </a:cubicBezTo>
                    <a:cubicBezTo>
                      <a:pt x="51" y="2315"/>
                      <a:pt x="49" y="2479"/>
                      <a:pt x="49" y="2536"/>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97" name="Line 185"/>
              <p:cNvSpPr>
                <a:spLocks noChangeShapeType="1"/>
              </p:cNvSpPr>
              <p:nvPr/>
            </p:nvSpPr>
            <p:spPr bwMode="auto">
              <a:xfrm flipV="1">
                <a:off x="3232" y="2996"/>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98" name="Line 186"/>
              <p:cNvSpPr>
                <a:spLocks noChangeShapeType="1"/>
              </p:cNvSpPr>
              <p:nvPr/>
            </p:nvSpPr>
            <p:spPr bwMode="auto">
              <a:xfrm flipH="1" flipV="1">
                <a:off x="3313" y="1896"/>
                <a:ext cx="1" cy="91"/>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99" name="Line 187"/>
              <p:cNvSpPr>
                <a:spLocks noChangeShapeType="1"/>
              </p:cNvSpPr>
              <p:nvPr/>
            </p:nvSpPr>
            <p:spPr bwMode="auto">
              <a:xfrm flipV="1">
                <a:off x="3428" y="1870"/>
                <a:ext cx="1" cy="83"/>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00" name="Line 188"/>
              <p:cNvSpPr>
                <a:spLocks noChangeShapeType="1"/>
              </p:cNvSpPr>
              <p:nvPr/>
            </p:nvSpPr>
            <p:spPr bwMode="auto">
              <a:xfrm flipV="1">
                <a:off x="3190" y="1888"/>
                <a:ext cx="1" cy="10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701" name="Group 189"/>
              <p:cNvGrpSpPr>
                <a:grpSpLocks/>
              </p:cNvGrpSpPr>
              <p:nvPr/>
            </p:nvGrpSpPr>
            <p:grpSpPr bwMode="auto">
              <a:xfrm>
                <a:off x="3073" y="676"/>
                <a:ext cx="8" cy="2548"/>
                <a:chOff x="3091" y="658"/>
                <a:chExt cx="8" cy="2548"/>
              </a:xfrm>
            </p:grpSpPr>
            <p:sp>
              <p:nvSpPr>
                <p:cNvPr id="705" name="Line 190"/>
                <p:cNvSpPr>
                  <a:spLocks noChangeShapeType="1"/>
                </p:cNvSpPr>
                <p:nvPr/>
              </p:nvSpPr>
              <p:spPr bwMode="auto">
                <a:xfrm>
                  <a:off x="3094" y="658"/>
                  <a:ext cx="0" cy="2548"/>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06" name="Line 191"/>
                <p:cNvSpPr>
                  <a:spLocks noChangeShapeType="1"/>
                </p:cNvSpPr>
                <p:nvPr/>
              </p:nvSpPr>
              <p:spPr bwMode="auto">
                <a:xfrm flipV="1">
                  <a:off x="3096" y="2980"/>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07" name="Line 192"/>
                <p:cNvSpPr>
                  <a:spLocks noChangeShapeType="1"/>
                </p:cNvSpPr>
                <p:nvPr/>
              </p:nvSpPr>
              <p:spPr bwMode="auto">
                <a:xfrm flipH="1" flipV="1">
                  <a:off x="3091" y="1764"/>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08" name="Line 193"/>
                <p:cNvSpPr>
                  <a:spLocks noChangeShapeType="1"/>
                </p:cNvSpPr>
                <p:nvPr/>
              </p:nvSpPr>
              <p:spPr bwMode="auto">
                <a:xfrm flipH="1" flipV="1">
                  <a:off x="3091" y="722"/>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702" name="Line 194"/>
              <p:cNvSpPr>
                <a:spLocks noChangeShapeType="1"/>
              </p:cNvSpPr>
              <p:nvPr/>
            </p:nvSpPr>
            <p:spPr bwMode="auto">
              <a:xfrm flipH="1" flipV="1">
                <a:off x="3233" y="708"/>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03" name="Line 195"/>
              <p:cNvSpPr>
                <a:spLocks noChangeShapeType="1"/>
              </p:cNvSpPr>
              <p:nvPr/>
            </p:nvSpPr>
            <p:spPr bwMode="auto">
              <a:xfrm flipV="1">
                <a:off x="3550" y="708"/>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04" name="Line 196"/>
              <p:cNvSpPr>
                <a:spLocks noChangeShapeType="1"/>
              </p:cNvSpPr>
              <p:nvPr/>
            </p:nvSpPr>
            <p:spPr bwMode="auto">
              <a:xfrm flipV="1">
                <a:off x="3876" y="696"/>
                <a:ext cx="7" cy="111"/>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670" name="Group 197"/>
            <p:cNvGrpSpPr>
              <a:grpSpLocks/>
            </p:cNvGrpSpPr>
            <p:nvPr/>
          </p:nvGrpSpPr>
          <p:grpSpPr bwMode="auto">
            <a:xfrm flipH="1">
              <a:off x="4313" y="630"/>
              <a:ext cx="813" cy="2586"/>
              <a:chOff x="3073" y="638"/>
              <a:chExt cx="813" cy="2586"/>
            </a:xfrm>
          </p:grpSpPr>
          <p:sp>
            <p:nvSpPr>
              <p:cNvPr id="671" name="Freeform 198"/>
              <p:cNvSpPr>
                <a:spLocks/>
              </p:cNvSpPr>
              <p:nvPr/>
            </p:nvSpPr>
            <p:spPr bwMode="auto">
              <a:xfrm>
                <a:off x="3427" y="638"/>
                <a:ext cx="459" cy="1300"/>
              </a:xfrm>
              <a:custGeom>
                <a:avLst/>
                <a:gdLst>
                  <a:gd name="T0" fmla="*/ 3 w 483"/>
                  <a:gd name="T1" fmla="*/ 1264 h 1264"/>
                  <a:gd name="T2" fmla="*/ 7 w 483"/>
                  <a:gd name="T3" fmla="*/ 1152 h 1264"/>
                  <a:gd name="T4" fmla="*/ 43 w 483"/>
                  <a:gd name="T5" fmla="*/ 1012 h 1264"/>
                  <a:gd name="T6" fmla="*/ 111 w 483"/>
                  <a:gd name="T7" fmla="*/ 856 h 1264"/>
                  <a:gd name="T8" fmla="*/ 303 w 483"/>
                  <a:gd name="T9" fmla="*/ 576 h 1264"/>
                  <a:gd name="T10" fmla="*/ 447 w 483"/>
                  <a:gd name="T11" fmla="*/ 292 h 1264"/>
                  <a:gd name="T12" fmla="*/ 483 w 483"/>
                  <a:gd name="T13" fmla="*/ 0 h 1264"/>
                </a:gdLst>
                <a:ahLst/>
                <a:cxnLst>
                  <a:cxn ang="0">
                    <a:pos x="T0" y="T1"/>
                  </a:cxn>
                  <a:cxn ang="0">
                    <a:pos x="T2" y="T3"/>
                  </a:cxn>
                  <a:cxn ang="0">
                    <a:pos x="T4" y="T5"/>
                  </a:cxn>
                  <a:cxn ang="0">
                    <a:pos x="T6" y="T7"/>
                  </a:cxn>
                  <a:cxn ang="0">
                    <a:pos x="T8" y="T9"/>
                  </a:cxn>
                  <a:cxn ang="0">
                    <a:pos x="T10" y="T11"/>
                  </a:cxn>
                  <a:cxn ang="0">
                    <a:pos x="T12" y="T13"/>
                  </a:cxn>
                </a:cxnLst>
                <a:rect l="0" t="0" r="r" b="b"/>
                <a:pathLst>
                  <a:path w="483" h="1264">
                    <a:moveTo>
                      <a:pt x="3" y="1264"/>
                    </a:moveTo>
                    <a:cubicBezTo>
                      <a:pt x="1" y="1229"/>
                      <a:pt x="0" y="1194"/>
                      <a:pt x="7" y="1152"/>
                    </a:cubicBezTo>
                    <a:cubicBezTo>
                      <a:pt x="14" y="1110"/>
                      <a:pt x="26" y="1061"/>
                      <a:pt x="43" y="1012"/>
                    </a:cubicBezTo>
                    <a:cubicBezTo>
                      <a:pt x="60" y="963"/>
                      <a:pt x="68" y="929"/>
                      <a:pt x="111" y="856"/>
                    </a:cubicBezTo>
                    <a:cubicBezTo>
                      <a:pt x="154" y="783"/>
                      <a:pt x="247" y="670"/>
                      <a:pt x="303" y="576"/>
                    </a:cubicBezTo>
                    <a:cubicBezTo>
                      <a:pt x="359" y="482"/>
                      <a:pt x="417" y="388"/>
                      <a:pt x="447" y="292"/>
                    </a:cubicBezTo>
                    <a:cubicBezTo>
                      <a:pt x="477" y="196"/>
                      <a:pt x="480" y="98"/>
                      <a:pt x="483"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72" name="Freeform 199"/>
              <p:cNvSpPr>
                <a:spLocks/>
              </p:cNvSpPr>
              <p:nvPr/>
            </p:nvSpPr>
            <p:spPr bwMode="auto">
              <a:xfrm>
                <a:off x="3309" y="654"/>
                <a:ext cx="245" cy="1292"/>
              </a:xfrm>
              <a:custGeom>
                <a:avLst/>
                <a:gdLst>
                  <a:gd name="T0" fmla="*/ 9 w 245"/>
                  <a:gd name="T1" fmla="*/ 1276 h 1276"/>
                  <a:gd name="T2" fmla="*/ 13 w 245"/>
                  <a:gd name="T3" fmla="*/ 1140 h 1276"/>
                  <a:gd name="T4" fmla="*/ 85 w 245"/>
                  <a:gd name="T5" fmla="*/ 844 h 1276"/>
                  <a:gd name="T6" fmla="*/ 209 w 245"/>
                  <a:gd name="T7" fmla="*/ 488 h 1276"/>
                  <a:gd name="T8" fmla="*/ 245 w 245"/>
                  <a:gd name="T9" fmla="*/ 0 h 1276"/>
                </a:gdLst>
                <a:ahLst/>
                <a:cxnLst>
                  <a:cxn ang="0">
                    <a:pos x="T0" y="T1"/>
                  </a:cxn>
                  <a:cxn ang="0">
                    <a:pos x="T2" y="T3"/>
                  </a:cxn>
                  <a:cxn ang="0">
                    <a:pos x="T4" y="T5"/>
                  </a:cxn>
                  <a:cxn ang="0">
                    <a:pos x="T6" y="T7"/>
                  </a:cxn>
                  <a:cxn ang="0">
                    <a:pos x="T8" y="T9"/>
                  </a:cxn>
                </a:cxnLst>
                <a:rect l="0" t="0" r="r" b="b"/>
                <a:pathLst>
                  <a:path w="245" h="1276">
                    <a:moveTo>
                      <a:pt x="9" y="1276"/>
                    </a:moveTo>
                    <a:cubicBezTo>
                      <a:pt x="4" y="1244"/>
                      <a:pt x="0" y="1212"/>
                      <a:pt x="13" y="1140"/>
                    </a:cubicBezTo>
                    <a:cubicBezTo>
                      <a:pt x="26" y="1068"/>
                      <a:pt x="52" y="953"/>
                      <a:pt x="85" y="844"/>
                    </a:cubicBezTo>
                    <a:cubicBezTo>
                      <a:pt x="118" y="735"/>
                      <a:pt x="182" y="629"/>
                      <a:pt x="209" y="488"/>
                    </a:cubicBezTo>
                    <a:cubicBezTo>
                      <a:pt x="236" y="347"/>
                      <a:pt x="240" y="173"/>
                      <a:pt x="245"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73" name="Freeform 200"/>
              <p:cNvSpPr>
                <a:spLocks/>
              </p:cNvSpPr>
              <p:nvPr/>
            </p:nvSpPr>
            <p:spPr bwMode="auto">
              <a:xfrm flipV="1">
                <a:off x="3427" y="1918"/>
                <a:ext cx="459" cy="1300"/>
              </a:xfrm>
              <a:custGeom>
                <a:avLst/>
                <a:gdLst>
                  <a:gd name="T0" fmla="*/ 3 w 483"/>
                  <a:gd name="T1" fmla="*/ 1264 h 1264"/>
                  <a:gd name="T2" fmla="*/ 7 w 483"/>
                  <a:gd name="T3" fmla="*/ 1152 h 1264"/>
                  <a:gd name="T4" fmla="*/ 43 w 483"/>
                  <a:gd name="T5" fmla="*/ 1012 h 1264"/>
                  <a:gd name="T6" fmla="*/ 111 w 483"/>
                  <a:gd name="T7" fmla="*/ 856 h 1264"/>
                  <a:gd name="T8" fmla="*/ 303 w 483"/>
                  <a:gd name="T9" fmla="*/ 576 h 1264"/>
                  <a:gd name="T10" fmla="*/ 447 w 483"/>
                  <a:gd name="T11" fmla="*/ 292 h 1264"/>
                  <a:gd name="T12" fmla="*/ 483 w 483"/>
                  <a:gd name="T13" fmla="*/ 0 h 1264"/>
                </a:gdLst>
                <a:ahLst/>
                <a:cxnLst>
                  <a:cxn ang="0">
                    <a:pos x="T0" y="T1"/>
                  </a:cxn>
                  <a:cxn ang="0">
                    <a:pos x="T2" y="T3"/>
                  </a:cxn>
                  <a:cxn ang="0">
                    <a:pos x="T4" y="T5"/>
                  </a:cxn>
                  <a:cxn ang="0">
                    <a:pos x="T6" y="T7"/>
                  </a:cxn>
                  <a:cxn ang="0">
                    <a:pos x="T8" y="T9"/>
                  </a:cxn>
                  <a:cxn ang="0">
                    <a:pos x="T10" y="T11"/>
                  </a:cxn>
                  <a:cxn ang="0">
                    <a:pos x="T12" y="T13"/>
                  </a:cxn>
                </a:cxnLst>
                <a:rect l="0" t="0" r="r" b="b"/>
                <a:pathLst>
                  <a:path w="483" h="1264">
                    <a:moveTo>
                      <a:pt x="3" y="1264"/>
                    </a:moveTo>
                    <a:cubicBezTo>
                      <a:pt x="1" y="1229"/>
                      <a:pt x="0" y="1194"/>
                      <a:pt x="7" y="1152"/>
                    </a:cubicBezTo>
                    <a:cubicBezTo>
                      <a:pt x="14" y="1110"/>
                      <a:pt x="26" y="1061"/>
                      <a:pt x="43" y="1012"/>
                    </a:cubicBezTo>
                    <a:cubicBezTo>
                      <a:pt x="60" y="963"/>
                      <a:pt x="68" y="929"/>
                      <a:pt x="111" y="856"/>
                    </a:cubicBezTo>
                    <a:cubicBezTo>
                      <a:pt x="154" y="783"/>
                      <a:pt x="247" y="670"/>
                      <a:pt x="303" y="576"/>
                    </a:cubicBezTo>
                    <a:cubicBezTo>
                      <a:pt x="359" y="482"/>
                      <a:pt x="417" y="388"/>
                      <a:pt x="447" y="292"/>
                    </a:cubicBezTo>
                    <a:cubicBezTo>
                      <a:pt x="477" y="196"/>
                      <a:pt x="480" y="98"/>
                      <a:pt x="483"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74" name="Freeform 201"/>
              <p:cNvSpPr>
                <a:spLocks/>
              </p:cNvSpPr>
              <p:nvPr/>
            </p:nvSpPr>
            <p:spPr bwMode="auto">
              <a:xfrm flipV="1">
                <a:off x="3309" y="1910"/>
                <a:ext cx="245" cy="1292"/>
              </a:xfrm>
              <a:custGeom>
                <a:avLst/>
                <a:gdLst>
                  <a:gd name="T0" fmla="*/ 9 w 245"/>
                  <a:gd name="T1" fmla="*/ 1276 h 1276"/>
                  <a:gd name="T2" fmla="*/ 13 w 245"/>
                  <a:gd name="T3" fmla="*/ 1140 h 1276"/>
                  <a:gd name="T4" fmla="*/ 85 w 245"/>
                  <a:gd name="T5" fmla="*/ 844 h 1276"/>
                  <a:gd name="T6" fmla="*/ 209 w 245"/>
                  <a:gd name="T7" fmla="*/ 488 h 1276"/>
                  <a:gd name="T8" fmla="*/ 245 w 245"/>
                  <a:gd name="T9" fmla="*/ 0 h 1276"/>
                </a:gdLst>
                <a:ahLst/>
                <a:cxnLst>
                  <a:cxn ang="0">
                    <a:pos x="T0" y="T1"/>
                  </a:cxn>
                  <a:cxn ang="0">
                    <a:pos x="T2" y="T3"/>
                  </a:cxn>
                  <a:cxn ang="0">
                    <a:pos x="T4" y="T5"/>
                  </a:cxn>
                  <a:cxn ang="0">
                    <a:pos x="T6" y="T7"/>
                  </a:cxn>
                  <a:cxn ang="0">
                    <a:pos x="T8" y="T9"/>
                  </a:cxn>
                </a:cxnLst>
                <a:rect l="0" t="0" r="r" b="b"/>
                <a:pathLst>
                  <a:path w="245" h="1276">
                    <a:moveTo>
                      <a:pt x="9" y="1276"/>
                    </a:moveTo>
                    <a:cubicBezTo>
                      <a:pt x="4" y="1244"/>
                      <a:pt x="0" y="1212"/>
                      <a:pt x="13" y="1140"/>
                    </a:cubicBezTo>
                    <a:cubicBezTo>
                      <a:pt x="26" y="1068"/>
                      <a:pt x="52" y="953"/>
                      <a:pt x="85" y="844"/>
                    </a:cubicBezTo>
                    <a:cubicBezTo>
                      <a:pt x="118" y="735"/>
                      <a:pt x="182" y="629"/>
                      <a:pt x="209" y="488"/>
                    </a:cubicBezTo>
                    <a:cubicBezTo>
                      <a:pt x="236" y="347"/>
                      <a:pt x="240" y="173"/>
                      <a:pt x="245" y="0"/>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75" name="Line 202"/>
              <p:cNvSpPr>
                <a:spLocks noChangeShapeType="1"/>
              </p:cNvSpPr>
              <p:nvPr/>
            </p:nvSpPr>
            <p:spPr bwMode="auto">
              <a:xfrm flipH="1" flipV="1">
                <a:off x="3875" y="3032"/>
                <a:ext cx="6"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76" name="Line 203"/>
              <p:cNvSpPr>
                <a:spLocks noChangeShapeType="1"/>
              </p:cNvSpPr>
              <p:nvPr/>
            </p:nvSpPr>
            <p:spPr bwMode="auto">
              <a:xfrm flipH="1" flipV="1">
                <a:off x="3548" y="2996"/>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77" name="Freeform 204"/>
              <p:cNvSpPr>
                <a:spLocks/>
              </p:cNvSpPr>
              <p:nvPr/>
            </p:nvSpPr>
            <p:spPr bwMode="auto">
              <a:xfrm>
                <a:off x="3189" y="654"/>
                <a:ext cx="47" cy="2560"/>
              </a:xfrm>
              <a:custGeom>
                <a:avLst/>
                <a:gdLst>
                  <a:gd name="T0" fmla="*/ 49 w 51"/>
                  <a:gd name="T1" fmla="*/ 0 h 2536"/>
                  <a:gd name="T2" fmla="*/ 49 w 51"/>
                  <a:gd name="T3" fmla="*/ 344 h 2536"/>
                  <a:gd name="T4" fmla="*/ 37 w 51"/>
                  <a:gd name="T5" fmla="*/ 640 h 2536"/>
                  <a:gd name="T6" fmla="*/ 9 w 51"/>
                  <a:gd name="T7" fmla="*/ 1076 h 2536"/>
                  <a:gd name="T8" fmla="*/ 5 w 51"/>
                  <a:gd name="T9" fmla="*/ 1412 h 2536"/>
                  <a:gd name="T10" fmla="*/ 37 w 51"/>
                  <a:gd name="T11" fmla="*/ 1772 h 2536"/>
                  <a:gd name="T12" fmla="*/ 49 w 51"/>
                  <a:gd name="T13" fmla="*/ 2188 h 2536"/>
                  <a:gd name="T14" fmla="*/ 49 w 51"/>
                  <a:gd name="T15" fmla="*/ 2536 h 2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2536">
                    <a:moveTo>
                      <a:pt x="49" y="0"/>
                    </a:moveTo>
                    <a:cubicBezTo>
                      <a:pt x="50" y="118"/>
                      <a:pt x="51" y="237"/>
                      <a:pt x="49" y="344"/>
                    </a:cubicBezTo>
                    <a:cubicBezTo>
                      <a:pt x="47" y="451"/>
                      <a:pt x="44" y="518"/>
                      <a:pt x="37" y="640"/>
                    </a:cubicBezTo>
                    <a:cubicBezTo>
                      <a:pt x="30" y="762"/>
                      <a:pt x="14" y="947"/>
                      <a:pt x="9" y="1076"/>
                    </a:cubicBezTo>
                    <a:cubicBezTo>
                      <a:pt x="4" y="1205"/>
                      <a:pt x="0" y="1296"/>
                      <a:pt x="5" y="1412"/>
                    </a:cubicBezTo>
                    <a:cubicBezTo>
                      <a:pt x="10" y="1528"/>
                      <a:pt x="30" y="1643"/>
                      <a:pt x="37" y="1772"/>
                    </a:cubicBezTo>
                    <a:cubicBezTo>
                      <a:pt x="44" y="1901"/>
                      <a:pt x="47" y="2061"/>
                      <a:pt x="49" y="2188"/>
                    </a:cubicBezTo>
                    <a:cubicBezTo>
                      <a:pt x="51" y="2315"/>
                      <a:pt x="49" y="2479"/>
                      <a:pt x="49" y="2536"/>
                    </a:cubicBezTo>
                  </a:path>
                </a:pathLst>
              </a:custGeom>
              <a:noFill/>
              <a:ln w="1905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78" name="Line 205"/>
              <p:cNvSpPr>
                <a:spLocks noChangeShapeType="1"/>
              </p:cNvSpPr>
              <p:nvPr/>
            </p:nvSpPr>
            <p:spPr bwMode="auto">
              <a:xfrm flipV="1">
                <a:off x="3232" y="2996"/>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79" name="Line 206"/>
              <p:cNvSpPr>
                <a:spLocks noChangeShapeType="1"/>
              </p:cNvSpPr>
              <p:nvPr/>
            </p:nvSpPr>
            <p:spPr bwMode="auto">
              <a:xfrm flipH="1" flipV="1">
                <a:off x="3313" y="1896"/>
                <a:ext cx="1" cy="91"/>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80" name="Line 207"/>
              <p:cNvSpPr>
                <a:spLocks noChangeShapeType="1"/>
              </p:cNvSpPr>
              <p:nvPr/>
            </p:nvSpPr>
            <p:spPr bwMode="auto">
              <a:xfrm flipV="1">
                <a:off x="3428" y="1870"/>
                <a:ext cx="1" cy="83"/>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81" name="Line 208"/>
              <p:cNvSpPr>
                <a:spLocks noChangeShapeType="1"/>
              </p:cNvSpPr>
              <p:nvPr/>
            </p:nvSpPr>
            <p:spPr bwMode="auto">
              <a:xfrm flipV="1">
                <a:off x="3190" y="1888"/>
                <a:ext cx="1" cy="10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682" name="Group 209"/>
              <p:cNvGrpSpPr>
                <a:grpSpLocks/>
              </p:cNvGrpSpPr>
              <p:nvPr/>
            </p:nvGrpSpPr>
            <p:grpSpPr bwMode="auto">
              <a:xfrm>
                <a:off x="3073" y="676"/>
                <a:ext cx="8" cy="2548"/>
                <a:chOff x="3091" y="658"/>
                <a:chExt cx="8" cy="2548"/>
              </a:xfrm>
            </p:grpSpPr>
            <p:sp>
              <p:nvSpPr>
                <p:cNvPr id="686" name="Line 210"/>
                <p:cNvSpPr>
                  <a:spLocks noChangeShapeType="1"/>
                </p:cNvSpPr>
                <p:nvPr/>
              </p:nvSpPr>
              <p:spPr bwMode="auto">
                <a:xfrm>
                  <a:off x="3094" y="658"/>
                  <a:ext cx="0" cy="2548"/>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87" name="Line 211"/>
                <p:cNvSpPr>
                  <a:spLocks noChangeShapeType="1"/>
                </p:cNvSpPr>
                <p:nvPr/>
              </p:nvSpPr>
              <p:spPr bwMode="auto">
                <a:xfrm flipV="1">
                  <a:off x="3096" y="2980"/>
                  <a:ext cx="3" cy="69"/>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88" name="Line 212"/>
                <p:cNvSpPr>
                  <a:spLocks noChangeShapeType="1"/>
                </p:cNvSpPr>
                <p:nvPr/>
              </p:nvSpPr>
              <p:spPr bwMode="auto">
                <a:xfrm flipH="1" flipV="1">
                  <a:off x="3091" y="1764"/>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89" name="Line 213"/>
                <p:cNvSpPr>
                  <a:spLocks noChangeShapeType="1"/>
                </p:cNvSpPr>
                <p:nvPr/>
              </p:nvSpPr>
              <p:spPr bwMode="auto">
                <a:xfrm flipH="1" flipV="1">
                  <a:off x="3091" y="722"/>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683" name="Line 214"/>
              <p:cNvSpPr>
                <a:spLocks noChangeShapeType="1"/>
              </p:cNvSpPr>
              <p:nvPr/>
            </p:nvSpPr>
            <p:spPr bwMode="auto">
              <a:xfrm flipH="1" flipV="1">
                <a:off x="3233" y="708"/>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84" name="Line 215"/>
              <p:cNvSpPr>
                <a:spLocks noChangeShapeType="1"/>
              </p:cNvSpPr>
              <p:nvPr/>
            </p:nvSpPr>
            <p:spPr bwMode="auto">
              <a:xfrm flipV="1">
                <a:off x="3550" y="708"/>
                <a:ext cx="1" cy="105"/>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85" name="Line 216"/>
              <p:cNvSpPr>
                <a:spLocks noChangeShapeType="1"/>
              </p:cNvSpPr>
              <p:nvPr/>
            </p:nvSpPr>
            <p:spPr bwMode="auto">
              <a:xfrm flipV="1">
                <a:off x="3876" y="696"/>
                <a:ext cx="7" cy="111"/>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709" name="Group 217"/>
          <p:cNvGrpSpPr>
            <a:grpSpLocks/>
          </p:cNvGrpSpPr>
          <p:nvPr/>
        </p:nvGrpSpPr>
        <p:grpSpPr bwMode="auto">
          <a:xfrm>
            <a:off x="5516563" y="1069975"/>
            <a:ext cx="2946400" cy="4221163"/>
            <a:chOff x="1133" y="886"/>
            <a:chExt cx="1856" cy="2659"/>
          </a:xfrm>
        </p:grpSpPr>
        <p:grpSp>
          <p:nvGrpSpPr>
            <p:cNvPr id="710" name="Group 218"/>
            <p:cNvGrpSpPr>
              <a:grpSpLocks/>
            </p:cNvGrpSpPr>
            <p:nvPr/>
          </p:nvGrpSpPr>
          <p:grpSpPr bwMode="auto">
            <a:xfrm>
              <a:off x="1666" y="898"/>
              <a:ext cx="4" cy="2632"/>
              <a:chOff x="4008" y="924"/>
              <a:chExt cx="4" cy="2632"/>
            </a:xfrm>
          </p:grpSpPr>
          <p:grpSp>
            <p:nvGrpSpPr>
              <p:cNvPr id="897" name="Group 219"/>
              <p:cNvGrpSpPr>
                <a:grpSpLocks/>
              </p:cNvGrpSpPr>
              <p:nvPr/>
            </p:nvGrpSpPr>
            <p:grpSpPr bwMode="auto">
              <a:xfrm>
                <a:off x="4009" y="1828"/>
                <a:ext cx="0" cy="816"/>
                <a:chOff x="4009" y="1828"/>
                <a:chExt cx="0" cy="816"/>
              </a:xfrm>
            </p:grpSpPr>
            <p:sp>
              <p:nvSpPr>
                <p:cNvPr id="904" name="Line 220"/>
                <p:cNvSpPr>
                  <a:spLocks noChangeShapeType="1"/>
                </p:cNvSpPr>
                <p:nvPr/>
              </p:nvSpPr>
              <p:spPr bwMode="auto">
                <a:xfrm flipH="1">
                  <a:off x="4009" y="1828"/>
                  <a:ext cx="0" cy="81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05" name="Line 221"/>
                <p:cNvSpPr>
                  <a:spLocks noChangeShapeType="1"/>
                </p:cNvSpPr>
                <p:nvPr/>
              </p:nvSpPr>
              <p:spPr bwMode="auto">
                <a:xfrm flipH="1" flipV="1">
                  <a:off x="4009" y="2121"/>
                  <a:ext cx="0" cy="15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898" name="Group 222"/>
              <p:cNvGrpSpPr>
                <a:grpSpLocks/>
              </p:cNvGrpSpPr>
              <p:nvPr/>
            </p:nvGrpSpPr>
            <p:grpSpPr bwMode="auto">
              <a:xfrm>
                <a:off x="4008" y="924"/>
                <a:ext cx="0" cy="904"/>
                <a:chOff x="4008" y="924"/>
                <a:chExt cx="0" cy="904"/>
              </a:xfrm>
            </p:grpSpPr>
            <p:sp>
              <p:nvSpPr>
                <p:cNvPr id="902" name="Line 223"/>
                <p:cNvSpPr>
                  <a:spLocks noChangeShapeType="1"/>
                </p:cNvSpPr>
                <p:nvPr/>
              </p:nvSpPr>
              <p:spPr bwMode="auto">
                <a:xfrm flipV="1">
                  <a:off x="4008" y="924"/>
                  <a:ext cx="0" cy="90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03" name="Line 224"/>
                <p:cNvSpPr>
                  <a:spLocks noChangeShapeType="1"/>
                </p:cNvSpPr>
                <p:nvPr/>
              </p:nvSpPr>
              <p:spPr bwMode="auto">
                <a:xfrm flipV="1">
                  <a:off x="4008" y="1324"/>
                  <a:ext cx="0" cy="12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899" name="Group 225"/>
              <p:cNvGrpSpPr>
                <a:grpSpLocks/>
              </p:cNvGrpSpPr>
              <p:nvPr/>
            </p:nvGrpSpPr>
            <p:grpSpPr bwMode="auto">
              <a:xfrm>
                <a:off x="4012" y="2652"/>
                <a:ext cx="0" cy="904"/>
                <a:chOff x="4008" y="924"/>
                <a:chExt cx="0" cy="904"/>
              </a:xfrm>
            </p:grpSpPr>
            <p:sp>
              <p:nvSpPr>
                <p:cNvPr id="900" name="Line 226"/>
                <p:cNvSpPr>
                  <a:spLocks noChangeShapeType="1"/>
                </p:cNvSpPr>
                <p:nvPr/>
              </p:nvSpPr>
              <p:spPr bwMode="auto">
                <a:xfrm flipV="1">
                  <a:off x="4008" y="924"/>
                  <a:ext cx="0" cy="90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01" name="Line 227"/>
                <p:cNvSpPr>
                  <a:spLocks noChangeShapeType="1"/>
                </p:cNvSpPr>
                <p:nvPr/>
              </p:nvSpPr>
              <p:spPr bwMode="auto">
                <a:xfrm flipV="1">
                  <a:off x="4008" y="1324"/>
                  <a:ext cx="0" cy="12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711" name="Group 228"/>
            <p:cNvGrpSpPr>
              <a:grpSpLocks/>
            </p:cNvGrpSpPr>
            <p:nvPr/>
          </p:nvGrpSpPr>
          <p:grpSpPr bwMode="auto">
            <a:xfrm>
              <a:off x="1666" y="898"/>
              <a:ext cx="0" cy="904"/>
              <a:chOff x="4008" y="924"/>
              <a:chExt cx="0" cy="904"/>
            </a:xfrm>
          </p:grpSpPr>
          <p:sp>
            <p:nvSpPr>
              <p:cNvPr id="895" name="Line 229"/>
              <p:cNvSpPr>
                <a:spLocks noChangeShapeType="1"/>
              </p:cNvSpPr>
              <p:nvPr/>
            </p:nvSpPr>
            <p:spPr bwMode="auto">
              <a:xfrm flipV="1">
                <a:off x="4008" y="924"/>
                <a:ext cx="0" cy="90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96" name="Line 230"/>
              <p:cNvSpPr>
                <a:spLocks noChangeShapeType="1"/>
              </p:cNvSpPr>
              <p:nvPr/>
            </p:nvSpPr>
            <p:spPr bwMode="auto">
              <a:xfrm flipV="1">
                <a:off x="4008" y="1324"/>
                <a:ext cx="0" cy="12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12" name="Group 231"/>
            <p:cNvGrpSpPr>
              <a:grpSpLocks/>
            </p:cNvGrpSpPr>
            <p:nvPr/>
          </p:nvGrpSpPr>
          <p:grpSpPr bwMode="auto">
            <a:xfrm>
              <a:off x="2498" y="886"/>
              <a:ext cx="4" cy="2632"/>
              <a:chOff x="4008" y="924"/>
              <a:chExt cx="4" cy="2632"/>
            </a:xfrm>
          </p:grpSpPr>
          <p:grpSp>
            <p:nvGrpSpPr>
              <p:cNvPr id="886" name="Group 232"/>
              <p:cNvGrpSpPr>
                <a:grpSpLocks/>
              </p:cNvGrpSpPr>
              <p:nvPr/>
            </p:nvGrpSpPr>
            <p:grpSpPr bwMode="auto">
              <a:xfrm>
                <a:off x="4009" y="1828"/>
                <a:ext cx="0" cy="816"/>
                <a:chOff x="4009" y="1828"/>
                <a:chExt cx="0" cy="816"/>
              </a:xfrm>
            </p:grpSpPr>
            <p:sp>
              <p:nvSpPr>
                <p:cNvPr id="893" name="Line 233"/>
                <p:cNvSpPr>
                  <a:spLocks noChangeShapeType="1"/>
                </p:cNvSpPr>
                <p:nvPr/>
              </p:nvSpPr>
              <p:spPr bwMode="auto">
                <a:xfrm flipH="1">
                  <a:off x="4009" y="1828"/>
                  <a:ext cx="0" cy="81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94" name="Line 234"/>
                <p:cNvSpPr>
                  <a:spLocks noChangeShapeType="1"/>
                </p:cNvSpPr>
                <p:nvPr/>
              </p:nvSpPr>
              <p:spPr bwMode="auto">
                <a:xfrm flipH="1" flipV="1">
                  <a:off x="4009" y="2121"/>
                  <a:ext cx="0" cy="15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887" name="Group 235"/>
              <p:cNvGrpSpPr>
                <a:grpSpLocks/>
              </p:cNvGrpSpPr>
              <p:nvPr/>
            </p:nvGrpSpPr>
            <p:grpSpPr bwMode="auto">
              <a:xfrm>
                <a:off x="4008" y="924"/>
                <a:ext cx="0" cy="904"/>
                <a:chOff x="4008" y="924"/>
                <a:chExt cx="0" cy="904"/>
              </a:xfrm>
            </p:grpSpPr>
            <p:sp>
              <p:nvSpPr>
                <p:cNvPr id="891" name="Line 236"/>
                <p:cNvSpPr>
                  <a:spLocks noChangeShapeType="1"/>
                </p:cNvSpPr>
                <p:nvPr/>
              </p:nvSpPr>
              <p:spPr bwMode="auto">
                <a:xfrm flipV="1">
                  <a:off x="4008" y="924"/>
                  <a:ext cx="0" cy="90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92" name="Line 237"/>
                <p:cNvSpPr>
                  <a:spLocks noChangeShapeType="1"/>
                </p:cNvSpPr>
                <p:nvPr/>
              </p:nvSpPr>
              <p:spPr bwMode="auto">
                <a:xfrm flipV="1">
                  <a:off x="4008" y="1324"/>
                  <a:ext cx="0" cy="12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888" name="Group 238"/>
              <p:cNvGrpSpPr>
                <a:grpSpLocks/>
              </p:cNvGrpSpPr>
              <p:nvPr/>
            </p:nvGrpSpPr>
            <p:grpSpPr bwMode="auto">
              <a:xfrm>
                <a:off x="4012" y="2652"/>
                <a:ext cx="0" cy="904"/>
                <a:chOff x="4008" y="924"/>
                <a:chExt cx="0" cy="904"/>
              </a:xfrm>
            </p:grpSpPr>
            <p:sp>
              <p:nvSpPr>
                <p:cNvPr id="889" name="Line 239"/>
                <p:cNvSpPr>
                  <a:spLocks noChangeShapeType="1"/>
                </p:cNvSpPr>
                <p:nvPr/>
              </p:nvSpPr>
              <p:spPr bwMode="auto">
                <a:xfrm flipV="1">
                  <a:off x="4008" y="924"/>
                  <a:ext cx="0" cy="90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90" name="Line 240"/>
                <p:cNvSpPr>
                  <a:spLocks noChangeShapeType="1"/>
                </p:cNvSpPr>
                <p:nvPr/>
              </p:nvSpPr>
              <p:spPr bwMode="auto">
                <a:xfrm flipV="1">
                  <a:off x="4008" y="1324"/>
                  <a:ext cx="0" cy="12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713" name="Group 241"/>
            <p:cNvGrpSpPr>
              <a:grpSpLocks/>
            </p:cNvGrpSpPr>
            <p:nvPr/>
          </p:nvGrpSpPr>
          <p:grpSpPr bwMode="auto">
            <a:xfrm>
              <a:off x="1874" y="902"/>
              <a:ext cx="28" cy="2608"/>
              <a:chOff x="4216" y="928"/>
              <a:chExt cx="28" cy="2608"/>
            </a:xfrm>
          </p:grpSpPr>
          <p:grpSp>
            <p:nvGrpSpPr>
              <p:cNvPr id="877" name="Group 242"/>
              <p:cNvGrpSpPr>
                <a:grpSpLocks/>
              </p:cNvGrpSpPr>
              <p:nvPr/>
            </p:nvGrpSpPr>
            <p:grpSpPr bwMode="auto">
              <a:xfrm flipH="1">
                <a:off x="4217" y="1688"/>
                <a:ext cx="27" cy="1100"/>
                <a:chOff x="4424" y="1656"/>
                <a:chExt cx="0" cy="1176"/>
              </a:xfrm>
            </p:grpSpPr>
            <p:sp>
              <p:nvSpPr>
                <p:cNvPr id="884" name="Line 243"/>
                <p:cNvSpPr>
                  <a:spLocks noChangeShapeType="1"/>
                </p:cNvSpPr>
                <p:nvPr/>
              </p:nvSpPr>
              <p:spPr bwMode="auto">
                <a:xfrm>
                  <a:off x="4424" y="1656"/>
                  <a:ext cx="0" cy="117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85" name="Line 244"/>
                <p:cNvSpPr>
                  <a:spLocks noChangeShapeType="1"/>
                </p:cNvSpPr>
                <p:nvPr/>
              </p:nvSpPr>
              <p:spPr bwMode="auto">
                <a:xfrm flipV="1">
                  <a:off x="4424" y="2132"/>
                  <a:ext cx="0" cy="16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878" name="Group 245"/>
              <p:cNvGrpSpPr>
                <a:grpSpLocks/>
              </p:cNvGrpSpPr>
              <p:nvPr/>
            </p:nvGrpSpPr>
            <p:grpSpPr bwMode="auto">
              <a:xfrm>
                <a:off x="4216" y="928"/>
                <a:ext cx="0" cy="756"/>
                <a:chOff x="4216" y="928"/>
                <a:chExt cx="0" cy="756"/>
              </a:xfrm>
            </p:grpSpPr>
            <p:sp>
              <p:nvSpPr>
                <p:cNvPr id="882" name="Line 246"/>
                <p:cNvSpPr>
                  <a:spLocks noChangeShapeType="1"/>
                </p:cNvSpPr>
                <p:nvPr/>
              </p:nvSpPr>
              <p:spPr bwMode="auto">
                <a:xfrm flipV="1">
                  <a:off x="4216" y="928"/>
                  <a:ext cx="0" cy="75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83" name="Line 247"/>
                <p:cNvSpPr>
                  <a:spLocks noChangeShapeType="1"/>
                </p:cNvSpPr>
                <p:nvPr/>
              </p:nvSpPr>
              <p:spPr bwMode="auto">
                <a:xfrm flipV="1">
                  <a:off x="4216" y="1240"/>
                  <a:ext cx="0" cy="10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879" name="Group 248"/>
              <p:cNvGrpSpPr>
                <a:grpSpLocks/>
              </p:cNvGrpSpPr>
              <p:nvPr/>
            </p:nvGrpSpPr>
            <p:grpSpPr bwMode="auto">
              <a:xfrm>
                <a:off x="4220" y="2780"/>
                <a:ext cx="0" cy="756"/>
                <a:chOff x="4216" y="928"/>
                <a:chExt cx="0" cy="756"/>
              </a:xfrm>
            </p:grpSpPr>
            <p:sp>
              <p:nvSpPr>
                <p:cNvPr id="880" name="Line 249"/>
                <p:cNvSpPr>
                  <a:spLocks noChangeShapeType="1"/>
                </p:cNvSpPr>
                <p:nvPr/>
              </p:nvSpPr>
              <p:spPr bwMode="auto">
                <a:xfrm flipV="1">
                  <a:off x="4216" y="928"/>
                  <a:ext cx="0" cy="75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81" name="Line 250"/>
                <p:cNvSpPr>
                  <a:spLocks noChangeShapeType="1"/>
                </p:cNvSpPr>
                <p:nvPr/>
              </p:nvSpPr>
              <p:spPr bwMode="auto">
                <a:xfrm flipV="1">
                  <a:off x="4216" y="1240"/>
                  <a:ext cx="0" cy="10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714" name="Group 251"/>
            <p:cNvGrpSpPr>
              <a:grpSpLocks/>
            </p:cNvGrpSpPr>
            <p:nvPr/>
          </p:nvGrpSpPr>
          <p:grpSpPr bwMode="auto">
            <a:xfrm>
              <a:off x="2278" y="906"/>
              <a:ext cx="28" cy="2608"/>
              <a:chOff x="4216" y="928"/>
              <a:chExt cx="28" cy="2608"/>
            </a:xfrm>
          </p:grpSpPr>
          <p:grpSp>
            <p:nvGrpSpPr>
              <p:cNvPr id="868" name="Group 252"/>
              <p:cNvGrpSpPr>
                <a:grpSpLocks/>
              </p:cNvGrpSpPr>
              <p:nvPr/>
            </p:nvGrpSpPr>
            <p:grpSpPr bwMode="auto">
              <a:xfrm flipH="1">
                <a:off x="4217" y="1688"/>
                <a:ext cx="27" cy="1100"/>
                <a:chOff x="4424" y="1656"/>
                <a:chExt cx="0" cy="1176"/>
              </a:xfrm>
            </p:grpSpPr>
            <p:sp>
              <p:nvSpPr>
                <p:cNvPr id="875" name="Line 253"/>
                <p:cNvSpPr>
                  <a:spLocks noChangeShapeType="1"/>
                </p:cNvSpPr>
                <p:nvPr/>
              </p:nvSpPr>
              <p:spPr bwMode="auto">
                <a:xfrm>
                  <a:off x="4424" y="1656"/>
                  <a:ext cx="0" cy="117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76" name="Line 254"/>
                <p:cNvSpPr>
                  <a:spLocks noChangeShapeType="1"/>
                </p:cNvSpPr>
                <p:nvPr/>
              </p:nvSpPr>
              <p:spPr bwMode="auto">
                <a:xfrm flipV="1">
                  <a:off x="4424" y="2132"/>
                  <a:ext cx="0" cy="16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869" name="Group 255"/>
              <p:cNvGrpSpPr>
                <a:grpSpLocks/>
              </p:cNvGrpSpPr>
              <p:nvPr/>
            </p:nvGrpSpPr>
            <p:grpSpPr bwMode="auto">
              <a:xfrm>
                <a:off x="4216" y="928"/>
                <a:ext cx="0" cy="756"/>
                <a:chOff x="4216" y="928"/>
                <a:chExt cx="0" cy="756"/>
              </a:xfrm>
            </p:grpSpPr>
            <p:sp>
              <p:nvSpPr>
                <p:cNvPr id="873" name="Line 256"/>
                <p:cNvSpPr>
                  <a:spLocks noChangeShapeType="1"/>
                </p:cNvSpPr>
                <p:nvPr/>
              </p:nvSpPr>
              <p:spPr bwMode="auto">
                <a:xfrm flipV="1">
                  <a:off x="4216" y="928"/>
                  <a:ext cx="0" cy="75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74" name="Line 257"/>
                <p:cNvSpPr>
                  <a:spLocks noChangeShapeType="1"/>
                </p:cNvSpPr>
                <p:nvPr/>
              </p:nvSpPr>
              <p:spPr bwMode="auto">
                <a:xfrm flipV="1">
                  <a:off x="4216" y="1240"/>
                  <a:ext cx="0" cy="10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870" name="Group 258"/>
              <p:cNvGrpSpPr>
                <a:grpSpLocks/>
              </p:cNvGrpSpPr>
              <p:nvPr/>
            </p:nvGrpSpPr>
            <p:grpSpPr bwMode="auto">
              <a:xfrm>
                <a:off x="4220" y="2780"/>
                <a:ext cx="0" cy="756"/>
                <a:chOff x="4216" y="928"/>
                <a:chExt cx="0" cy="756"/>
              </a:xfrm>
            </p:grpSpPr>
            <p:sp>
              <p:nvSpPr>
                <p:cNvPr id="871" name="Line 259"/>
                <p:cNvSpPr>
                  <a:spLocks noChangeShapeType="1"/>
                </p:cNvSpPr>
                <p:nvPr/>
              </p:nvSpPr>
              <p:spPr bwMode="auto">
                <a:xfrm flipV="1">
                  <a:off x="4216" y="928"/>
                  <a:ext cx="0" cy="75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72" name="Line 260"/>
                <p:cNvSpPr>
                  <a:spLocks noChangeShapeType="1"/>
                </p:cNvSpPr>
                <p:nvPr/>
              </p:nvSpPr>
              <p:spPr bwMode="auto">
                <a:xfrm flipV="1">
                  <a:off x="4216" y="1240"/>
                  <a:ext cx="0" cy="10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715" name="Group 261"/>
            <p:cNvGrpSpPr>
              <a:grpSpLocks/>
            </p:cNvGrpSpPr>
            <p:nvPr/>
          </p:nvGrpSpPr>
          <p:grpSpPr bwMode="auto">
            <a:xfrm>
              <a:off x="2082" y="902"/>
              <a:ext cx="4" cy="2620"/>
              <a:chOff x="4424" y="928"/>
              <a:chExt cx="4" cy="2620"/>
            </a:xfrm>
          </p:grpSpPr>
          <p:grpSp>
            <p:nvGrpSpPr>
              <p:cNvPr id="859" name="Group 262"/>
              <p:cNvGrpSpPr>
                <a:grpSpLocks/>
              </p:cNvGrpSpPr>
              <p:nvPr/>
            </p:nvGrpSpPr>
            <p:grpSpPr bwMode="auto">
              <a:xfrm>
                <a:off x="4424" y="1656"/>
                <a:ext cx="0" cy="1176"/>
                <a:chOff x="4424" y="1656"/>
                <a:chExt cx="0" cy="1176"/>
              </a:xfrm>
            </p:grpSpPr>
            <p:sp>
              <p:nvSpPr>
                <p:cNvPr id="866" name="Line 263"/>
                <p:cNvSpPr>
                  <a:spLocks noChangeShapeType="1"/>
                </p:cNvSpPr>
                <p:nvPr/>
              </p:nvSpPr>
              <p:spPr bwMode="auto">
                <a:xfrm>
                  <a:off x="4424" y="1656"/>
                  <a:ext cx="0" cy="117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67" name="Line 264"/>
                <p:cNvSpPr>
                  <a:spLocks noChangeShapeType="1"/>
                </p:cNvSpPr>
                <p:nvPr/>
              </p:nvSpPr>
              <p:spPr bwMode="auto">
                <a:xfrm flipV="1">
                  <a:off x="4424" y="2132"/>
                  <a:ext cx="0" cy="16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860" name="Group 265"/>
              <p:cNvGrpSpPr>
                <a:grpSpLocks/>
              </p:cNvGrpSpPr>
              <p:nvPr/>
            </p:nvGrpSpPr>
            <p:grpSpPr bwMode="auto">
              <a:xfrm>
                <a:off x="4428" y="2824"/>
                <a:ext cx="0" cy="724"/>
                <a:chOff x="4424" y="2824"/>
                <a:chExt cx="0" cy="724"/>
              </a:xfrm>
            </p:grpSpPr>
            <p:sp>
              <p:nvSpPr>
                <p:cNvPr id="864" name="Line 266"/>
                <p:cNvSpPr>
                  <a:spLocks noChangeShapeType="1"/>
                </p:cNvSpPr>
                <p:nvPr/>
              </p:nvSpPr>
              <p:spPr bwMode="auto">
                <a:xfrm>
                  <a:off x="4424" y="2824"/>
                  <a:ext cx="0" cy="72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65" name="Line 267"/>
                <p:cNvSpPr>
                  <a:spLocks noChangeShapeType="1"/>
                </p:cNvSpPr>
                <p:nvPr/>
              </p:nvSpPr>
              <p:spPr bwMode="auto">
                <a:xfrm flipV="1">
                  <a:off x="4424" y="3148"/>
                  <a:ext cx="0" cy="112"/>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861" name="Group 268"/>
              <p:cNvGrpSpPr>
                <a:grpSpLocks/>
              </p:cNvGrpSpPr>
              <p:nvPr/>
            </p:nvGrpSpPr>
            <p:grpSpPr bwMode="auto">
              <a:xfrm>
                <a:off x="4424" y="928"/>
                <a:ext cx="0" cy="724"/>
                <a:chOff x="4424" y="2824"/>
                <a:chExt cx="0" cy="724"/>
              </a:xfrm>
            </p:grpSpPr>
            <p:sp>
              <p:nvSpPr>
                <p:cNvPr id="862" name="Line 269"/>
                <p:cNvSpPr>
                  <a:spLocks noChangeShapeType="1"/>
                </p:cNvSpPr>
                <p:nvPr/>
              </p:nvSpPr>
              <p:spPr bwMode="auto">
                <a:xfrm>
                  <a:off x="4424" y="2824"/>
                  <a:ext cx="0" cy="72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63" name="Line 270"/>
                <p:cNvSpPr>
                  <a:spLocks noChangeShapeType="1"/>
                </p:cNvSpPr>
                <p:nvPr/>
              </p:nvSpPr>
              <p:spPr bwMode="auto">
                <a:xfrm flipV="1">
                  <a:off x="4424" y="3148"/>
                  <a:ext cx="0" cy="112"/>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716" name="Group 271"/>
            <p:cNvGrpSpPr>
              <a:grpSpLocks/>
            </p:cNvGrpSpPr>
            <p:nvPr/>
          </p:nvGrpSpPr>
          <p:grpSpPr bwMode="auto">
            <a:xfrm>
              <a:off x="1437" y="937"/>
              <a:ext cx="4" cy="2592"/>
              <a:chOff x="4688" y="720"/>
              <a:chExt cx="4" cy="2592"/>
            </a:xfrm>
          </p:grpSpPr>
          <p:sp>
            <p:nvSpPr>
              <p:cNvPr id="855" name="Line 272"/>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56" name="Line 273"/>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57" name="Line 274"/>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58" name="Line 275"/>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17" name="Group 276"/>
            <p:cNvGrpSpPr>
              <a:grpSpLocks/>
            </p:cNvGrpSpPr>
            <p:nvPr/>
          </p:nvGrpSpPr>
          <p:grpSpPr bwMode="auto">
            <a:xfrm>
              <a:off x="1225" y="937"/>
              <a:ext cx="4" cy="2592"/>
              <a:chOff x="4688" y="720"/>
              <a:chExt cx="4" cy="2592"/>
            </a:xfrm>
          </p:grpSpPr>
          <p:sp>
            <p:nvSpPr>
              <p:cNvPr id="851" name="Line 277"/>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52" name="Line 278"/>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53" name="Line 279"/>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54" name="Line 280"/>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18" name="Group 281"/>
            <p:cNvGrpSpPr>
              <a:grpSpLocks/>
            </p:cNvGrpSpPr>
            <p:nvPr/>
          </p:nvGrpSpPr>
          <p:grpSpPr bwMode="auto">
            <a:xfrm>
              <a:off x="2709" y="937"/>
              <a:ext cx="4" cy="2592"/>
              <a:chOff x="4688" y="720"/>
              <a:chExt cx="4" cy="2592"/>
            </a:xfrm>
          </p:grpSpPr>
          <p:sp>
            <p:nvSpPr>
              <p:cNvPr id="847" name="Line 282"/>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48" name="Line 283"/>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49" name="Line 284"/>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50" name="Line 285"/>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19" name="Group 286"/>
            <p:cNvGrpSpPr>
              <a:grpSpLocks/>
            </p:cNvGrpSpPr>
            <p:nvPr/>
          </p:nvGrpSpPr>
          <p:grpSpPr bwMode="auto">
            <a:xfrm>
              <a:off x="2905" y="933"/>
              <a:ext cx="4" cy="2592"/>
              <a:chOff x="4688" y="720"/>
              <a:chExt cx="4" cy="2592"/>
            </a:xfrm>
          </p:grpSpPr>
          <p:sp>
            <p:nvSpPr>
              <p:cNvPr id="843" name="Line 287"/>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44" name="Line 288"/>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45" name="Line 289"/>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46" name="Line 290"/>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20" name="Group 291"/>
            <p:cNvGrpSpPr>
              <a:grpSpLocks/>
            </p:cNvGrpSpPr>
            <p:nvPr/>
          </p:nvGrpSpPr>
          <p:grpSpPr bwMode="auto">
            <a:xfrm>
              <a:off x="1980" y="900"/>
              <a:ext cx="0" cy="2620"/>
              <a:chOff x="1980" y="900"/>
              <a:chExt cx="0" cy="2620"/>
            </a:xfrm>
          </p:grpSpPr>
          <p:grpSp>
            <p:nvGrpSpPr>
              <p:cNvPr id="834" name="Group 292"/>
              <p:cNvGrpSpPr>
                <a:grpSpLocks/>
              </p:cNvGrpSpPr>
              <p:nvPr/>
            </p:nvGrpSpPr>
            <p:grpSpPr bwMode="auto">
              <a:xfrm>
                <a:off x="1980" y="1640"/>
                <a:ext cx="0" cy="1140"/>
                <a:chOff x="1980" y="1640"/>
                <a:chExt cx="0" cy="1140"/>
              </a:xfrm>
            </p:grpSpPr>
            <p:sp>
              <p:nvSpPr>
                <p:cNvPr id="841" name="Line 293"/>
                <p:cNvSpPr>
                  <a:spLocks noChangeShapeType="1"/>
                </p:cNvSpPr>
                <p:nvPr/>
              </p:nvSpPr>
              <p:spPr bwMode="auto">
                <a:xfrm>
                  <a:off x="1980" y="1640"/>
                  <a:ext cx="0" cy="1140"/>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42" name="Line 294"/>
                <p:cNvSpPr>
                  <a:spLocks noChangeShapeType="1"/>
                </p:cNvSpPr>
                <p:nvPr/>
              </p:nvSpPr>
              <p:spPr bwMode="auto">
                <a:xfrm flipV="1">
                  <a:off x="1980" y="2168"/>
                  <a:ext cx="0" cy="108"/>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835" name="Group 295"/>
              <p:cNvGrpSpPr>
                <a:grpSpLocks/>
              </p:cNvGrpSpPr>
              <p:nvPr/>
            </p:nvGrpSpPr>
            <p:grpSpPr bwMode="auto">
              <a:xfrm>
                <a:off x="1980" y="2788"/>
                <a:ext cx="0" cy="732"/>
                <a:chOff x="1980" y="2788"/>
                <a:chExt cx="0" cy="732"/>
              </a:xfrm>
            </p:grpSpPr>
            <p:sp>
              <p:nvSpPr>
                <p:cNvPr id="839" name="Line 296"/>
                <p:cNvSpPr>
                  <a:spLocks noChangeShapeType="1"/>
                </p:cNvSpPr>
                <p:nvPr/>
              </p:nvSpPr>
              <p:spPr bwMode="auto">
                <a:xfrm>
                  <a:off x="1980" y="2788"/>
                  <a:ext cx="0" cy="73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40" name="Line 297"/>
                <p:cNvSpPr>
                  <a:spLocks noChangeShapeType="1"/>
                </p:cNvSpPr>
                <p:nvPr/>
              </p:nvSpPr>
              <p:spPr bwMode="auto">
                <a:xfrm flipV="1">
                  <a:off x="1980" y="2948"/>
                  <a:ext cx="0" cy="112"/>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836" name="Group 298"/>
              <p:cNvGrpSpPr>
                <a:grpSpLocks/>
              </p:cNvGrpSpPr>
              <p:nvPr/>
            </p:nvGrpSpPr>
            <p:grpSpPr bwMode="auto">
              <a:xfrm>
                <a:off x="1980" y="900"/>
                <a:ext cx="0" cy="732"/>
                <a:chOff x="1980" y="2788"/>
                <a:chExt cx="0" cy="732"/>
              </a:xfrm>
            </p:grpSpPr>
            <p:sp>
              <p:nvSpPr>
                <p:cNvPr id="837" name="Line 299"/>
                <p:cNvSpPr>
                  <a:spLocks noChangeShapeType="1"/>
                </p:cNvSpPr>
                <p:nvPr/>
              </p:nvSpPr>
              <p:spPr bwMode="auto">
                <a:xfrm>
                  <a:off x="1980" y="2788"/>
                  <a:ext cx="0" cy="73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38" name="Line 300"/>
                <p:cNvSpPr>
                  <a:spLocks noChangeShapeType="1"/>
                </p:cNvSpPr>
                <p:nvPr/>
              </p:nvSpPr>
              <p:spPr bwMode="auto">
                <a:xfrm flipV="1">
                  <a:off x="1980" y="2948"/>
                  <a:ext cx="0" cy="112"/>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721" name="Group 301"/>
            <p:cNvGrpSpPr>
              <a:grpSpLocks/>
            </p:cNvGrpSpPr>
            <p:nvPr/>
          </p:nvGrpSpPr>
          <p:grpSpPr bwMode="auto">
            <a:xfrm>
              <a:off x="2184" y="900"/>
              <a:ext cx="0" cy="2620"/>
              <a:chOff x="1980" y="900"/>
              <a:chExt cx="0" cy="2620"/>
            </a:xfrm>
          </p:grpSpPr>
          <p:grpSp>
            <p:nvGrpSpPr>
              <p:cNvPr id="825" name="Group 302"/>
              <p:cNvGrpSpPr>
                <a:grpSpLocks/>
              </p:cNvGrpSpPr>
              <p:nvPr/>
            </p:nvGrpSpPr>
            <p:grpSpPr bwMode="auto">
              <a:xfrm>
                <a:off x="1980" y="1640"/>
                <a:ext cx="0" cy="1140"/>
                <a:chOff x="1980" y="1640"/>
                <a:chExt cx="0" cy="1140"/>
              </a:xfrm>
            </p:grpSpPr>
            <p:sp>
              <p:nvSpPr>
                <p:cNvPr id="832" name="Line 303"/>
                <p:cNvSpPr>
                  <a:spLocks noChangeShapeType="1"/>
                </p:cNvSpPr>
                <p:nvPr/>
              </p:nvSpPr>
              <p:spPr bwMode="auto">
                <a:xfrm>
                  <a:off x="1980" y="1640"/>
                  <a:ext cx="0" cy="1140"/>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33" name="Line 304"/>
                <p:cNvSpPr>
                  <a:spLocks noChangeShapeType="1"/>
                </p:cNvSpPr>
                <p:nvPr/>
              </p:nvSpPr>
              <p:spPr bwMode="auto">
                <a:xfrm flipV="1">
                  <a:off x="1980" y="2168"/>
                  <a:ext cx="0" cy="108"/>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826" name="Group 305"/>
              <p:cNvGrpSpPr>
                <a:grpSpLocks/>
              </p:cNvGrpSpPr>
              <p:nvPr/>
            </p:nvGrpSpPr>
            <p:grpSpPr bwMode="auto">
              <a:xfrm>
                <a:off x="1980" y="2788"/>
                <a:ext cx="0" cy="732"/>
                <a:chOff x="1980" y="2788"/>
                <a:chExt cx="0" cy="732"/>
              </a:xfrm>
            </p:grpSpPr>
            <p:sp>
              <p:nvSpPr>
                <p:cNvPr id="830" name="Line 306"/>
                <p:cNvSpPr>
                  <a:spLocks noChangeShapeType="1"/>
                </p:cNvSpPr>
                <p:nvPr/>
              </p:nvSpPr>
              <p:spPr bwMode="auto">
                <a:xfrm>
                  <a:off x="1980" y="2788"/>
                  <a:ext cx="0" cy="73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31" name="Line 307"/>
                <p:cNvSpPr>
                  <a:spLocks noChangeShapeType="1"/>
                </p:cNvSpPr>
                <p:nvPr/>
              </p:nvSpPr>
              <p:spPr bwMode="auto">
                <a:xfrm flipV="1">
                  <a:off x="1980" y="2948"/>
                  <a:ext cx="0" cy="112"/>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827" name="Group 308"/>
              <p:cNvGrpSpPr>
                <a:grpSpLocks/>
              </p:cNvGrpSpPr>
              <p:nvPr/>
            </p:nvGrpSpPr>
            <p:grpSpPr bwMode="auto">
              <a:xfrm>
                <a:off x="1980" y="900"/>
                <a:ext cx="0" cy="732"/>
                <a:chOff x="1980" y="2788"/>
                <a:chExt cx="0" cy="732"/>
              </a:xfrm>
            </p:grpSpPr>
            <p:sp>
              <p:nvSpPr>
                <p:cNvPr id="828" name="Line 309"/>
                <p:cNvSpPr>
                  <a:spLocks noChangeShapeType="1"/>
                </p:cNvSpPr>
                <p:nvPr/>
              </p:nvSpPr>
              <p:spPr bwMode="auto">
                <a:xfrm>
                  <a:off x="1980" y="2788"/>
                  <a:ext cx="0" cy="73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29" name="Line 310"/>
                <p:cNvSpPr>
                  <a:spLocks noChangeShapeType="1"/>
                </p:cNvSpPr>
                <p:nvPr/>
              </p:nvSpPr>
              <p:spPr bwMode="auto">
                <a:xfrm flipV="1">
                  <a:off x="1980" y="2948"/>
                  <a:ext cx="0" cy="112"/>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sp>
          <p:nvSpPr>
            <p:cNvPr id="722" name="Line 311"/>
            <p:cNvSpPr>
              <a:spLocks noChangeShapeType="1"/>
            </p:cNvSpPr>
            <p:nvPr/>
          </p:nvSpPr>
          <p:spPr bwMode="auto">
            <a:xfrm flipV="1">
              <a:off x="1772" y="2132"/>
              <a:ext cx="0" cy="128"/>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723" name="Group 312"/>
            <p:cNvGrpSpPr>
              <a:grpSpLocks/>
            </p:cNvGrpSpPr>
            <p:nvPr/>
          </p:nvGrpSpPr>
          <p:grpSpPr bwMode="auto">
            <a:xfrm>
              <a:off x="1772" y="912"/>
              <a:ext cx="0" cy="2620"/>
              <a:chOff x="1772" y="912"/>
              <a:chExt cx="0" cy="2620"/>
            </a:xfrm>
          </p:grpSpPr>
          <p:sp>
            <p:nvSpPr>
              <p:cNvPr id="818" name="Line 313"/>
              <p:cNvSpPr>
                <a:spLocks noChangeShapeType="1"/>
              </p:cNvSpPr>
              <p:nvPr/>
            </p:nvSpPr>
            <p:spPr bwMode="auto">
              <a:xfrm>
                <a:off x="1772" y="1724"/>
                <a:ext cx="0" cy="988"/>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819" name="Group 314"/>
              <p:cNvGrpSpPr>
                <a:grpSpLocks/>
              </p:cNvGrpSpPr>
              <p:nvPr/>
            </p:nvGrpSpPr>
            <p:grpSpPr bwMode="auto">
              <a:xfrm>
                <a:off x="1772" y="2708"/>
                <a:ext cx="0" cy="824"/>
                <a:chOff x="1772" y="2708"/>
                <a:chExt cx="0" cy="824"/>
              </a:xfrm>
            </p:grpSpPr>
            <p:sp>
              <p:nvSpPr>
                <p:cNvPr id="823" name="Line 315"/>
                <p:cNvSpPr>
                  <a:spLocks noChangeShapeType="1"/>
                </p:cNvSpPr>
                <p:nvPr/>
              </p:nvSpPr>
              <p:spPr bwMode="auto">
                <a:xfrm>
                  <a:off x="1772" y="2708"/>
                  <a:ext cx="0" cy="82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24" name="Line 316"/>
                <p:cNvSpPr>
                  <a:spLocks noChangeShapeType="1"/>
                </p:cNvSpPr>
                <p:nvPr/>
              </p:nvSpPr>
              <p:spPr bwMode="auto">
                <a:xfrm flipV="1">
                  <a:off x="1772" y="2948"/>
                  <a:ext cx="0" cy="10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820" name="Group 317"/>
              <p:cNvGrpSpPr>
                <a:grpSpLocks/>
              </p:cNvGrpSpPr>
              <p:nvPr/>
            </p:nvGrpSpPr>
            <p:grpSpPr bwMode="auto">
              <a:xfrm>
                <a:off x="1772" y="912"/>
                <a:ext cx="0" cy="824"/>
                <a:chOff x="1772" y="2708"/>
                <a:chExt cx="0" cy="824"/>
              </a:xfrm>
            </p:grpSpPr>
            <p:sp>
              <p:nvSpPr>
                <p:cNvPr id="821" name="Line 318"/>
                <p:cNvSpPr>
                  <a:spLocks noChangeShapeType="1"/>
                </p:cNvSpPr>
                <p:nvPr/>
              </p:nvSpPr>
              <p:spPr bwMode="auto">
                <a:xfrm>
                  <a:off x="1772" y="2708"/>
                  <a:ext cx="0" cy="82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22" name="Line 319"/>
                <p:cNvSpPr>
                  <a:spLocks noChangeShapeType="1"/>
                </p:cNvSpPr>
                <p:nvPr/>
              </p:nvSpPr>
              <p:spPr bwMode="auto">
                <a:xfrm flipV="1">
                  <a:off x="1772" y="2948"/>
                  <a:ext cx="0" cy="10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724" name="Group 320"/>
            <p:cNvGrpSpPr>
              <a:grpSpLocks/>
            </p:cNvGrpSpPr>
            <p:nvPr/>
          </p:nvGrpSpPr>
          <p:grpSpPr bwMode="auto">
            <a:xfrm>
              <a:off x="2388" y="904"/>
              <a:ext cx="0" cy="2620"/>
              <a:chOff x="1772" y="912"/>
              <a:chExt cx="0" cy="2620"/>
            </a:xfrm>
          </p:grpSpPr>
          <p:sp>
            <p:nvSpPr>
              <p:cNvPr id="811" name="Line 321"/>
              <p:cNvSpPr>
                <a:spLocks noChangeShapeType="1"/>
              </p:cNvSpPr>
              <p:nvPr/>
            </p:nvSpPr>
            <p:spPr bwMode="auto">
              <a:xfrm>
                <a:off x="1772" y="1724"/>
                <a:ext cx="0" cy="988"/>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812" name="Group 322"/>
              <p:cNvGrpSpPr>
                <a:grpSpLocks/>
              </p:cNvGrpSpPr>
              <p:nvPr/>
            </p:nvGrpSpPr>
            <p:grpSpPr bwMode="auto">
              <a:xfrm>
                <a:off x="1772" y="2708"/>
                <a:ext cx="0" cy="824"/>
                <a:chOff x="1772" y="2708"/>
                <a:chExt cx="0" cy="824"/>
              </a:xfrm>
            </p:grpSpPr>
            <p:sp>
              <p:nvSpPr>
                <p:cNvPr id="816" name="Line 323"/>
                <p:cNvSpPr>
                  <a:spLocks noChangeShapeType="1"/>
                </p:cNvSpPr>
                <p:nvPr/>
              </p:nvSpPr>
              <p:spPr bwMode="auto">
                <a:xfrm>
                  <a:off x="1772" y="2708"/>
                  <a:ext cx="0" cy="82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17" name="Line 324"/>
                <p:cNvSpPr>
                  <a:spLocks noChangeShapeType="1"/>
                </p:cNvSpPr>
                <p:nvPr/>
              </p:nvSpPr>
              <p:spPr bwMode="auto">
                <a:xfrm flipV="1">
                  <a:off x="1772" y="2948"/>
                  <a:ext cx="0" cy="10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813" name="Group 325"/>
              <p:cNvGrpSpPr>
                <a:grpSpLocks/>
              </p:cNvGrpSpPr>
              <p:nvPr/>
            </p:nvGrpSpPr>
            <p:grpSpPr bwMode="auto">
              <a:xfrm>
                <a:off x="1772" y="912"/>
                <a:ext cx="0" cy="824"/>
                <a:chOff x="1772" y="2708"/>
                <a:chExt cx="0" cy="824"/>
              </a:xfrm>
            </p:grpSpPr>
            <p:sp>
              <p:nvSpPr>
                <p:cNvPr id="814" name="Line 326"/>
                <p:cNvSpPr>
                  <a:spLocks noChangeShapeType="1"/>
                </p:cNvSpPr>
                <p:nvPr/>
              </p:nvSpPr>
              <p:spPr bwMode="auto">
                <a:xfrm>
                  <a:off x="1772" y="2708"/>
                  <a:ext cx="0" cy="82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15" name="Line 327"/>
                <p:cNvSpPr>
                  <a:spLocks noChangeShapeType="1"/>
                </p:cNvSpPr>
                <p:nvPr/>
              </p:nvSpPr>
              <p:spPr bwMode="auto">
                <a:xfrm flipV="1">
                  <a:off x="1772" y="2948"/>
                  <a:ext cx="0" cy="10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725" name="Group 328"/>
            <p:cNvGrpSpPr>
              <a:grpSpLocks/>
            </p:cNvGrpSpPr>
            <p:nvPr/>
          </p:nvGrpSpPr>
          <p:grpSpPr bwMode="auto">
            <a:xfrm>
              <a:off x="1560" y="1964"/>
              <a:ext cx="0" cy="516"/>
              <a:chOff x="1560" y="1964"/>
              <a:chExt cx="0" cy="516"/>
            </a:xfrm>
          </p:grpSpPr>
          <p:sp>
            <p:nvSpPr>
              <p:cNvPr id="809" name="Line 329"/>
              <p:cNvSpPr>
                <a:spLocks noChangeShapeType="1"/>
              </p:cNvSpPr>
              <p:nvPr/>
            </p:nvSpPr>
            <p:spPr bwMode="auto">
              <a:xfrm>
                <a:off x="1560" y="1964"/>
                <a:ext cx="0" cy="51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10" name="Line 330"/>
              <p:cNvSpPr>
                <a:spLocks noChangeShapeType="1"/>
              </p:cNvSpPr>
              <p:nvPr/>
            </p:nvSpPr>
            <p:spPr bwMode="auto">
              <a:xfrm flipV="1">
                <a:off x="1560" y="2184"/>
                <a:ext cx="0" cy="88"/>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26" name="Group 331"/>
            <p:cNvGrpSpPr>
              <a:grpSpLocks/>
            </p:cNvGrpSpPr>
            <p:nvPr/>
          </p:nvGrpSpPr>
          <p:grpSpPr bwMode="auto">
            <a:xfrm>
              <a:off x="1560" y="2472"/>
              <a:ext cx="4" cy="1052"/>
              <a:chOff x="1560" y="2472"/>
              <a:chExt cx="4" cy="1052"/>
            </a:xfrm>
          </p:grpSpPr>
          <p:sp>
            <p:nvSpPr>
              <p:cNvPr id="807" name="Line 332"/>
              <p:cNvSpPr>
                <a:spLocks noChangeShapeType="1"/>
              </p:cNvSpPr>
              <p:nvPr/>
            </p:nvSpPr>
            <p:spPr bwMode="auto">
              <a:xfrm>
                <a:off x="1560" y="2472"/>
                <a:ext cx="0" cy="105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08" name="Line 333"/>
              <p:cNvSpPr>
                <a:spLocks noChangeShapeType="1"/>
              </p:cNvSpPr>
              <p:nvPr/>
            </p:nvSpPr>
            <p:spPr bwMode="auto">
              <a:xfrm flipV="1">
                <a:off x="1564" y="3108"/>
                <a:ext cx="0" cy="10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27" name="Group 334"/>
            <p:cNvGrpSpPr>
              <a:grpSpLocks/>
            </p:cNvGrpSpPr>
            <p:nvPr/>
          </p:nvGrpSpPr>
          <p:grpSpPr bwMode="auto">
            <a:xfrm>
              <a:off x="1560" y="924"/>
              <a:ext cx="4" cy="1052"/>
              <a:chOff x="1560" y="2472"/>
              <a:chExt cx="4" cy="1052"/>
            </a:xfrm>
          </p:grpSpPr>
          <p:sp>
            <p:nvSpPr>
              <p:cNvPr id="805" name="Line 335"/>
              <p:cNvSpPr>
                <a:spLocks noChangeShapeType="1"/>
              </p:cNvSpPr>
              <p:nvPr/>
            </p:nvSpPr>
            <p:spPr bwMode="auto">
              <a:xfrm>
                <a:off x="1560" y="2472"/>
                <a:ext cx="0" cy="105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06" name="Line 336"/>
              <p:cNvSpPr>
                <a:spLocks noChangeShapeType="1"/>
              </p:cNvSpPr>
              <p:nvPr/>
            </p:nvSpPr>
            <p:spPr bwMode="auto">
              <a:xfrm flipV="1">
                <a:off x="1564" y="3108"/>
                <a:ext cx="0" cy="10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28" name="Group 337"/>
            <p:cNvGrpSpPr>
              <a:grpSpLocks/>
            </p:cNvGrpSpPr>
            <p:nvPr/>
          </p:nvGrpSpPr>
          <p:grpSpPr bwMode="auto">
            <a:xfrm>
              <a:off x="2604" y="1964"/>
              <a:ext cx="0" cy="516"/>
              <a:chOff x="1560" y="1964"/>
              <a:chExt cx="0" cy="516"/>
            </a:xfrm>
          </p:grpSpPr>
          <p:sp>
            <p:nvSpPr>
              <p:cNvPr id="803" name="Line 338"/>
              <p:cNvSpPr>
                <a:spLocks noChangeShapeType="1"/>
              </p:cNvSpPr>
              <p:nvPr/>
            </p:nvSpPr>
            <p:spPr bwMode="auto">
              <a:xfrm>
                <a:off x="1560" y="1964"/>
                <a:ext cx="0" cy="51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04" name="Line 339"/>
              <p:cNvSpPr>
                <a:spLocks noChangeShapeType="1"/>
              </p:cNvSpPr>
              <p:nvPr/>
            </p:nvSpPr>
            <p:spPr bwMode="auto">
              <a:xfrm flipV="1">
                <a:off x="1560" y="2184"/>
                <a:ext cx="0" cy="88"/>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29" name="Group 340"/>
            <p:cNvGrpSpPr>
              <a:grpSpLocks/>
            </p:cNvGrpSpPr>
            <p:nvPr/>
          </p:nvGrpSpPr>
          <p:grpSpPr bwMode="auto">
            <a:xfrm>
              <a:off x="2604" y="2472"/>
              <a:ext cx="4" cy="1052"/>
              <a:chOff x="1560" y="2472"/>
              <a:chExt cx="4" cy="1052"/>
            </a:xfrm>
          </p:grpSpPr>
          <p:sp>
            <p:nvSpPr>
              <p:cNvPr id="801" name="Line 341"/>
              <p:cNvSpPr>
                <a:spLocks noChangeShapeType="1"/>
              </p:cNvSpPr>
              <p:nvPr/>
            </p:nvSpPr>
            <p:spPr bwMode="auto">
              <a:xfrm>
                <a:off x="1560" y="2472"/>
                <a:ext cx="0" cy="105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02" name="Line 342"/>
              <p:cNvSpPr>
                <a:spLocks noChangeShapeType="1"/>
              </p:cNvSpPr>
              <p:nvPr/>
            </p:nvSpPr>
            <p:spPr bwMode="auto">
              <a:xfrm flipV="1">
                <a:off x="1564" y="3108"/>
                <a:ext cx="0" cy="10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30" name="Group 343"/>
            <p:cNvGrpSpPr>
              <a:grpSpLocks/>
            </p:cNvGrpSpPr>
            <p:nvPr/>
          </p:nvGrpSpPr>
          <p:grpSpPr bwMode="auto">
            <a:xfrm>
              <a:off x="2604" y="924"/>
              <a:ext cx="4" cy="1052"/>
              <a:chOff x="1560" y="2472"/>
              <a:chExt cx="4" cy="1052"/>
            </a:xfrm>
          </p:grpSpPr>
          <p:sp>
            <p:nvSpPr>
              <p:cNvPr id="799" name="Line 344"/>
              <p:cNvSpPr>
                <a:spLocks noChangeShapeType="1"/>
              </p:cNvSpPr>
              <p:nvPr/>
            </p:nvSpPr>
            <p:spPr bwMode="auto">
              <a:xfrm>
                <a:off x="1560" y="2472"/>
                <a:ext cx="0" cy="105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00" name="Line 345"/>
              <p:cNvSpPr>
                <a:spLocks noChangeShapeType="1"/>
              </p:cNvSpPr>
              <p:nvPr/>
            </p:nvSpPr>
            <p:spPr bwMode="auto">
              <a:xfrm flipV="1">
                <a:off x="1564" y="3108"/>
                <a:ext cx="0" cy="10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31" name="Group 346"/>
            <p:cNvGrpSpPr>
              <a:grpSpLocks/>
            </p:cNvGrpSpPr>
            <p:nvPr/>
          </p:nvGrpSpPr>
          <p:grpSpPr bwMode="auto">
            <a:xfrm>
              <a:off x="1333" y="933"/>
              <a:ext cx="4" cy="2592"/>
              <a:chOff x="4688" y="720"/>
              <a:chExt cx="4" cy="2592"/>
            </a:xfrm>
          </p:grpSpPr>
          <p:sp>
            <p:nvSpPr>
              <p:cNvPr id="795" name="Line 347"/>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96" name="Line 348"/>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97" name="Line 349"/>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98" name="Line 350"/>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32" name="Group 351"/>
            <p:cNvGrpSpPr>
              <a:grpSpLocks/>
            </p:cNvGrpSpPr>
            <p:nvPr/>
          </p:nvGrpSpPr>
          <p:grpSpPr bwMode="auto">
            <a:xfrm>
              <a:off x="1133" y="945"/>
              <a:ext cx="4" cy="2592"/>
              <a:chOff x="4688" y="720"/>
              <a:chExt cx="4" cy="2592"/>
            </a:xfrm>
          </p:grpSpPr>
          <p:sp>
            <p:nvSpPr>
              <p:cNvPr id="791" name="Line 352"/>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92" name="Line 353"/>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93" name="Line 354"/>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94" name="Line 355"/>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33" name="Group 356"/>
            <p:cNvGrpSpPr>
              <a:grpSpLocks/>
            </p:cNvGrpSpPr>
            <p:nvPr/>
          </p:nvGrpSpPr>
          <p:grpSpPr bwMode="auto">
            <a:xfrm>
              <a:off x="2809" y="953"/>
              <a:ext cx="4" cy="2592"/>
              <a:chOff x="4688" y="720"/>
              <a:chExt cx="4" cy="2592"/>
            </a:xfrm>
          </p:grpSpPr>
          <p:sp>
            <p:nvSpPr>
              <p:cNvPr id="787" name="Line 357"/>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88" name="Line 358"/>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89" name="Line 359"/>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90" name="Line 360"/>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34" name="Group 361"/>
            <p:cNvGrpSpPr>
              <a:grpSpLocks/>
            </p:cNvGrpSpPr>
            <p:nvPr/>
          </p:nvGrpSpPr>
          <p:grpSpPr bwMode="auto">
            <a:xfrm>
              <a:off x="2985" y="941"/>
              <a:ext cx="4" cy="2592"/>
              <a:chOff x="4688" y="720"/>
              <a:chExt cx="4" cy="2592"/>
            </a:xfrm>
          </p:grpSpPr>
          <p:sp>
            <p:nvSpPr>
              <p:cNvPr id="783" name="Line 362"/>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84" name="Line 363"/>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85" name="Line 364"/>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86" name="Line 365"/>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35" name="Group 366"/>
            <p:cNvGrpSpPr>
              <a:grpSpLocks/>
            </p:cNvGrpSpPr>
            <p:nvPr/>
          </p:nvGrpSpPr>
          <p:grpSpPr bwMode="auto">
            <a:xfrm>
              <a:off x="1612" y="928"/>
              <a:ext cx="0" cy="2596"/>
              <a:chOff x="1612" y="928"/>
              <a:chExt cx="0" cy="2596"/>
            </a:xfrm>
          </p:grpSpPr>
          <p:sp>
            <p:nvSpPr>
              <p:cNvPr id="780" name="Line 367"/>
              <p:cNvSpPr>
                <a:spLocks noChangeShapeType="1"/>
              </p:cNvSpPr>
              <p:nvPr/>
            </p:nvSpPr>
            <p:spPr bwMode="auto">
              <a:xfrm>
                <a:off x="1612" y="1876"/>
                <a:ext cx="0" cy="684"/>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81" name="Line 368"/>
              <p:cNvSpPr>
                <a:spLocks noChangeShapeType="1"/>
              </p:cNvSpPr>
              <p:nvPr/>
            </p:nvSpPr>
            <p:spPr bwMode="auto">
              <a:xfrm>
                <a:off x="1612" y="2568"/>
                <a:ext cx="0" cy="95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82" name="Line 369"/>
              <p:cNvSpPr>
                <a:spLocks noChangeShapeType="1"/>
              </p:cNvSpPr>
              <p:nvPr/>
            </p:nvSpPr>
            <p:spPr bwMode="auto">
              <a:xfrm>
                <a:off x="1612" y="928"/>
                <a:ext cx="0" cy="95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736" name="Line 370"/>
            <p:cNvSpPr>
              <a:spLocks noChangeShapeType="1"/>
            </p:cNvSpPr>
            <p:nvPr/>
          </p:nvSpPr>
          <p:spPr bwMode="auto">
            <a:xfrm flipV="1">
              <a:off x="1500" y="924"/>
              <a:ext cx="0" cy="259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737" name="Group 371"/>
            <p:cNvGrpSpPr>
              <a:grpSpLocks/>
            </p:cNvGrpSpPr>
            <p:nvPr/>
          </p:nvGrpSpPr>
          <p:grpSpPr bwMode="auto">
            <a:xfrm>
              <a:off x="1720" y="916"/>
              <a:ext cx="0" cy="2600"/>
              <a:chOff x="1720" y="916"/>
              <a:chExt cx="0" cy="2600"/>
            </a:xfrm>
          </p:grpSpPr>
          <p:sp>
            <p:nvSpPr>
              <p:cNvPr id="777" name="Line 372"/>
              <p:cNvSpPr>
                <a:spLocks noChangeShapeType="1"/>
              </p:cNvSpPr>
              <p:nvPr/>
            </p:nvSpPr>
            <p:spPr bwMode="auto">
              <a:xfrm>
                <a:off x="1720" y="1764"/>
                <a:ext cx="0" cy="91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78" name="Line 373"/>
              <p:cNvSpPr>
                <a:spLocks noChangeShapeType="1"/>
              </p:cNvSpPr>
              <p:nvPr/>
            </p:nvSpPr>
            <p:spPr bwMode="auto">
              <a:xfrm flipV="1">
                <a:off x="1720" y="916"/>
                <a:ext cx="0" cy="84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79" name="Line 374"/>
              <p:cNvSpPr>
                <a:spLocks noChangeShapeType="1"/>
              </p:cNvSpPr>
              <p:nvPr/>
            </p:nvSpPr>
            <p:spPr bwMode="auto">
              <a:xfrm flipV="1">
                <a:off x="1720" y="2672"/>
                <a:ext cx="0" cy="84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38" name="Group 375"/>
            <p:cNvGrpSpPr>
              <a:grpSpLocks/>
            </p:cNvGrpSpPr>
            <p:nvPr/>
          </p:nvGrpSpPr>
          <p:grpSpPr bwMode="auto">
            <a:xfrm>
              <a:off x="2444" y="912"/>
              <a:ext cx="0" cy="2600"/>
              <a:chOff x="1720" y="916"/>
              <a:chExt cx="0" cy="2600"/>
            </a:xfrm>
          </p:grpSpPr>
          <p:sp>
            <p:nvSpPr>
              <p:cNvPr id="774" name="Line 376"/>
              <p:cNvSpPr>
                <a:spLocks noChangeShapeType="1"/>
              </p:cNvSpPr>
              <p:nvPr/>
            </p:nvSpPr>
            <p:spPr bwMode="auto">
              <a:xfrm>
                <a:off x="1720" y="1764"/>
                <a:ext cx="0" cy="91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75" name="Line 377"/>
              <p:cNvSpPr>
                <a:spLocks noChangeShapeType="1"/>
              </p:cNvSpPr>
              <p:nvPr/>
            </p:nvSpPr>
            <p:spPr bwMode="auto">
              <a:xfrm flipV="1">
                <a:off x="1720" y="916"/>
                <a:ext cx="0" cy="84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76" name="Line 378"/>
              <p:cNvSpPr>
                <a:spLocks noChangeShapeType="1"/>
              </p:cNvSpPr>
              <p:nvPr/>
            </p:nvSpPr>
            <p:spPr bwMode="auto">
              <a:xfrm flipV="1">
                <a:off x="1720" y="2672"/>
                <a:ext cx="0" cy="84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39" name="Group 379"/>
            <p:cNvGrpSpPr>
              <a:grpSpLocks/>
            </p:cNvGrpSpPr>
            <p:nvPr/>
          </p:nvGrpSpPr>
          <p:grpSpPr bwMode="auto">
            <a:xfrm>
              <a:off x="2552" y="924"/>
              <a:ext cx="0" cy="2596"/>
              <a:chOff x="1612" y="928"/>
              <a:chExt cx="0" cy="2596"/>
            </a:xfrm>
          </p:grpSpPr>
          <p:sp>
            <p:nvSpPr>
              <p:cNvPr id="771" name="Line 380"/>
              <p:cNvSpPr>
                <a:spLocks noChangeShapeType="1"/>
              </p:cNvSpPr>
              <p:nvPr/>
            </p:nvSpPr>
            <p:spPr bwMode="auto">
              <a:xfrm>
                <a:off x="1612" y="1876"/>
                <a:ext cx="0" cy="684"/>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72" name="Line 381"/>
              <p:cNvSpPr>
                <a:spLocks noChangeShapeType="1"/>
              </p:cNvSpPr>
              <p:nvPr/>
            </p:nvSpPr>
            <p:spPr bwMode="auto">
              <a:xfrm>
                <a:off x="1612" y="2568"/>
                <a:ext cx="0" cy="95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73" name="Line 382"/>
              <p:cNvSpPr>
                <a:spLocks noChangeShapeType="1"/>
              </p:cNvSpPr>
              <p:nvPr/>
            </p:nvSpPr>
            <p:spPr bwMode="auto">
              <a:xfrm>
                <a:off x="1612" y="928"/>
                <a:ext cx="0" cy="95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740" name="Line 383"/>
            <p:cNvSpPr>
              <a:spLocks noChangeShapeType="1"/>
            </p:cNvSpPr>
            <p:nvPr/>
          </p:nvSpPr>
          <p:spPr bwMode="auto">
            <a:xfrm flipV="1">
              <a:off x="1384" y="932"/>
              <a:ext cx="0" cy="259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41" name="Line 384"/>
            <p:cNvSpPr>
              <a:spLocks noChangeShapeType="1"/>
            </p:cNvSpPr>
            <p:nvPr/>
          </p:nvSpPr>
          <p:spPr bwMode="auto">
            <a:xfrm flipV="1">
              <a:off x="1284" y="912"/>
              <a:ext cx="0" cy="259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42" name="Line 385"/>
            <p:cNvSpPr>
              <a:spLocks noChangeShapeType="1"/>
            </p:cNvSpPr>
            <p:nvPr/>
          </p:nvSpPr>
          <p:spPr bwMode="auto">
            <a:xfrm flipV="1">
              <a:off x="1180" y="920"/>
              <a:ext cx="0" cy="259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43" name="Line 386"/>
            <p:cNvSpPr>
              <a:spLocks noChangeShapeType="1"/>
            </p:cNvSpPr>
            <p:nvPr/>
          </p:nvSpPr>
          <p:spPr bwMode="auto">
            <a:xfrm flipV="1">
              <a:off x="2660" y="908"/>
              <a:ext cx="0" cy="259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44" name="Line 387"/>
            <p:cNvSpPr>
              <a:spLocks noChangeShapeType="1"/>
            </p:cNvSpPr>
            <p:nvPr/>
          </p:nvSpPr>
          <p:spPr bwMode="auto">
            <a:xfrm flipV="1">
              <a:off x="2756" y="920"/>
              <a:ext cx="0" cy="259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45" name="Line 388"/>
            <p:cNvSpPr>
              <a:spLocks noChangeShapeType="1"/>
            </p:cNvSpPr>
            <p:nvPr/>
          </p:nvSpPr>
          <p:spPr bwMode="auto">
            <a:xfrm flipV="1">
              <a:off x="2860" y="924"/>
              <a:ext cx="0" cy="259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46" name="Line 389"/>
            <p:cNvSpPr>
              <a:spLocks noChangeShapeType="1"/>
            </p:cNvSpPr>
            <p:nvPr/>
          </p:nvSpPr>
          <p:spPr bwMode="auto">
            <a:xfrm flipV="1">
              <a:off x="2948" y="924"/>
              <a:ext cx="0" cy="259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747" name="Group 390"/>
            <p:cNvGrpSpPr>
              <a:grpSpLocks/>
            </p:cNvGrpSpPr>
            <p:nvPr/>
          </p:nvGrpSpPr>
          <p:grpSpPr bwMode="auto">
            <a:xfrm>
              <a:off x="1820" y="928"/>
              <a:ext cx="0" cy="2584"/>
              <a:chOff x="1820" y="928"/>
              <a:chExt cx="0" cy="2584"/>
            </a:xfrm>
          </p:grpSpPr>
          <p:sp>
            <p:nvSpPr>
              <p:cNvPr id="768" name="Line 391"/>
              <p:cNvSpPr>
                <a:spLocks noChangeShapeType="1"/>
              </p:cNvSpPr>
              <p:nvPr/>
            </p:nvSpPr>
            <p:spPr bwMode="auto">
              <a:xfrm>
                <a:off x="1820" y="1696"/>
                <a:ext cx="0" cy="1040"/>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69" name="Line 392"/>
              <p:cNvSpPr>
                <a:spLocks noChangeShapeType="1"/>
              </p:cNvSpPr>
              <p:nvPr/>
            </p:nvSpPr>
            <p:spPr bwMode="auto">
              <a:xfrm>
                <a:off x="1820" y="2744"/>
                <a:ext cx="0" cy="768"/>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70" name="Line 393"/>
              <p:cNvSpPr>
                <a:spLocks noChangeShapeType="1"/>
              </p:cNvSpPr>
              <p:nvPr/>
            </p:nvSpPr>
            <p:spPr bwMode="auto">
              <a:xfrm>
                <a:off x="1820" y="928"/>
                <a:ext cx="0" cy="768"/>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48" name="Group 394"/>
            <p:cNvGrpSpPr>
              <a:grpSpLocks/>
            </p:cNvGrpSpPr>
            <p:nvPr/>
          </p:nvGrpSpPr>
          <p:grpSpPr bwMode="auto">
            <a:xfrm>
              <a:off x="2336" y="936"/>
              <a:ext cx="0" cy="2584"/>
              <a:chOff x="1820" y="928"/>
              <a:chExt cx="0" cy="2584"/>
            </a:xfrm>
          </p:grpSpPr>
          <p:sp>
            <p:nvSpPr>
              <p:cNvPr id="765" name="Line 395"/>
              <p:cNvSpPr>
                <a:spLocks noChangeShapeType="1"/>
              </p:cNvSpPr>
              <p:nvPr/>
            </p:nvSpPr>
            <p:spPr bwMode="auto">
              <a:xfrm>
                <a:off x="1820" y="1696"/>
                <a:ext cx="0" cy="1040"/>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66" name="Line 396"/>
              <p:cNvSpPr>
                <a:spLocks noChangeShapeType="1"/>
              </p:cNvSpPr>
              <p:nvPr/>
            </p:nvSpPr>
            <p:spPr bwMode="auto">
              <a:xfrm>
                <a:off x="1820" y="2744"/>
                <a:ext cx="0" cy="768"/>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67" name="Line 397"/>
              <p:cNvSpPr>
                <a:spLocks noChangeShapeType="1"/>
              </p:cNvSpPr>
              <p:nvPr/>
            </p:nvSpPr>
            <p:spPr bwMode="auto">
              <a:xfrm>
                <a:off x="1820" y="928"/>
                <a:ext cx="0" cy="768"/>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49" name="Group 398"/>
            <p:cNvGrpSpPr>
              <a:grpSpLocks/>
            </p:cNvGrpSpPr>
            <p:nvPr/>
          </p:nvGrpSpPr>
          <p:grpSpPr bwMode="auto">
            <a:xfrm>
              <a:off x="1928" y="920"/>
              <a:ext cx="0" cy="2592"/>
              <a:chOff x="1928" y="920"/>
              <a:chExt cx="0" cy="2592"/>
            </a:xfrm>
          </p:grpSpPr>
          <p:sp>
            <p:nvSpPr>
              <p:cNvPr id="762" name="Line 399"/>
              <p:cNvSpPr>
                <a:spLocks noChangeShapeType="1"/>
              </p:cNvSpPr>
              <p:nvPr/>
            </p:nvSpPr>
            <p:spPr bwMode="auto">
              <a:xfrm>
                <a:off x="1928" y="1652"/>
                <a:ext cx="0" cy="1128"/>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63" name="Line 400"/>
              <p:cNvSpPr>
                <a:spLocks noChangeShapeType="1"/>
              </p:cNvSpPr>
              <p:nvPr/>
            </p:nvSpPr>
            <p:spPr bwMode="auto">
              <a:xfrm>
                <a:off x="1928" y="2784"/>
                <a:ext cx="0" cy="728"/>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64" name="Line 401"/>
              <p:cNvSpPr>
                <a:spLocks noChangeShapeType="1"/>
              </p:cNvSpPr>
              <p:nvPr/>
            </p:nvSpPr>
            <p:spPr bwMode="auto">
              <a:xfrm>
                <a:off x="1928" y="920"/>
                <a:ext cx="0" cy="728"/>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50" name="Group 402"/>
            <p:cNvGrpSpPr>
              <a:grpSpLocks/>
            </p:cNvGrpSpPr>
            <p:nvPr/>
          </p:nvGrpSpPr>
          <p:grpSpPr bwMode="auto">
            <a:xfrm>
              <a:off x="2236" y="928"/>
              <a:ext cx="0" cy="2592"/>
              <a:chOff x="1928" y="920"/>
              <a:chExt cx="0" cy="2592"/>
            </a:xfrm>
          </p:grpSpPr>
          <p:sp>
            <p:nvSpPr>
              <p:cNvPr id="759" name="Line 403"/>
              <p:cNvSpPr>
                <a:spLocks noChangeShapeType="1"/>
              </p:cNvSpPr>
              <p:nvPr/>
            </p:nvSpPr>
            <p:spPr bwMode="auto">
              <a:xfrm>
                <a:off x="1928" y="1652"/>
                <a:ext cx="0" cy="1128"/>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60" name="Line 404"/>
              <p:cNvSpPr>
                <a:spLocks noChangeShapeType="1"/>
              </p:cNvSpPr>
              <p:nvPr/>
            </p:nvSpPr>
            <p:spPr bwMode="auto">
              <a:xfrm>
                <a:off x="1928" y="2784"/>
                <a:ext cx="0" cy="728"/>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61" name="Line 405"/>
              <p:cNvSpPr>
                <a:spLocks noChangeShapeType="1"/>
              </p:cNvSpPr>
              <p:nvPr/>
            </p:nvSpPr>
            <p:spPr bwMode="auto">
              <a:xfrm>
                <a:off x="1928" y="920"/>
                <a:ext cx="0" cy="728"/>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51" name="Group 406"/>
            <p:cNvGrpSpPr>
              <a:grpSpLocks/>
            </p:cNvGrpSpPr>
            <p:nvPr/>
          </p:nvGrpSpPr>
          <p:grpSpPr bwMode="auto">
            <a:xfrm>
              <a:off x="2032" y="924"/>
              <a:ext cx="0" cy="2588"/>
              <a:chOff x="2032" y="924"/>
              <a:chExt cx="0" cy="2588"/>
            </a:xfrm>
          </p:grpSpPr>
          <p:sp>
            <p:nvSpPr>
              <p:cNvPr id="756" name="Line 407"/>
              <p:cNvSpPr>
                <a:spLocks noChangeShapeType="1"/>
              </p:cNvSpPr>
              <p:nvPr/>
            </p:nvSpPr>
            <p:spPr bwMode="auto">
              <a:xfrm>
                <a:off x="2032" y="1640"/>
                <a:ext cx="0" cy="115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57" name="Line 408"/>
              <p:cNvSpPr>
                <a:spLocks noChangeShapeType="1"/>
              </p:cNvSpPr>
              <p:nvPr/>
            </p:nvSpPr>
            <p:spPr bwMode="auto">
              <a:xfrm>
                <a:off x="2032" y="2800"/>
                <a:ext cx="0" cy="71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58" name="Line 409"/>
              <p:cNvSpPr>
                <a:spLocks noChangeShapeType="1"/>
              </p:cNvSpPr>
              <p:nvPr/>
            </p:nvSpPr>
            <p:spPr bwMode="auto">
              <a:xfrm>
                <a:off x="2032" y="924"/>
                <a:ext cx="0" cy="71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52" name="Group 410"/>
            <p:cNvGrpSpPr>
              <a:grpSpLocks/>
            </p:cNvGrpSpPr>
            <p:nvPr/>
          </p:nvGrpSpPr>
          <p:grpSpPr bwMode="auto">
            <a:xfrm>
              <a:off x="2128" y="932"/>
              <a:ext cx="0" cy="2588"/>
              <a:chOff x="2032" y="924"/>
              <a:chExt cx="0" cy="2588"/>
            </a:xfrm>
          </p:grpSpPr>
          <p:sp>
            <p:nvSpPr>
              <p:cNvPr id="753" name="Line 411"/>
              <p:cNvSpPr>
                <a:spLocks noChangeShapeType="1"/>
              </p:cNvSpPr>
              <p:nvPr/>
            </p:nvSpPr>
            <p:spPr bwMode="auto">
              <a:xfrm>
                <a:off x="2032" y="1640"/>
                <a:ext cx="0" cy="115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54" name="Line 412"/>
              <p:cNvSpPr>
                <a:spLocks noChangeShapeType="1"/>
              </p:cNvSpPr>
              <p:nvPr/>
            </p:nvSpPr>
            <p:spPr bwMode="auto">
              <a:xfrm>
                <a:off x="2032" y="2800"/>
                <a:ext cx="0" cy="71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55" name="Line 413"/>
              <p:cNvSpPr>
                <a:spLocks noChangeShapeType="1"/>
              </p:cNvSpPr>
              <p:nvPr/>
            </p:nvSpPr>
            <p:spPr bwMode="auto">
              <a:xfrm>
                <a:off x="2032" y="924"/>
                <a:ext cx="0" cy="71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906" name="Group 414"/>
          <p:cNvGrpSpPr>
            <a:grpSpLocks/>
          </p:cNvGrpSpPr>
          <p:nvPr/>
        </p:nvGrpSpPr>
        <p:grpSpPr bwMode="auto">
          <a:xfrm>
            <a:off x="5668963" y="1100138"/>
            <a:ext cx="2673350" cy="4197350"/>
            <a:chOff x="3567" y="912"/>
            <a:chExt cx="1684" cy="2644"/>
          </a:xfrm>
        </p:grpSpPr>
        <p:grpSp>
          <p:nvGrpSpPr>
            <p:cNvPr id="907" name="Group 415"/>
            <p:cNvGrpSpPr>
              <a:grpSpLocks/>
            </p:cNvGrpSpPr>
            <p:nvPr/>
          </p:nvGrpSpPr>
          <p:grpSpPr bwMode="auto">
            <a:xfrm>
              <a:off x="4008" y="924"/>
              <a:ext cx="4" cy="2632"/>
              <a:chOff x="4008" y="924"/>
              <a:chExt cx="4" cy="2632"/>
            </a:xfrm>
          </p:grpSpPr>
          <p:grpSp>
            <p:nvGrpSpPr>
              <p:cNvPr id="971" name="Group 416"/>
              <p:cNvGrpSpPr>
                <a:grpSpLocks/>
              </p:cNvGrpSpPr>
              <p:nvPr/>
            </p:nvGrpSpPr>
            <p:grpSpPr bwMode="auto">
              <a:xfrm>
                <a:off x="4009" y="1828"/>
                <a:ext cx="0" cy="816"/>
                <a:chOff x="4009" y="1828"/>
                <a:chExt cx="0" cy="816"/>
              </a:xfrm>
            </p:grpSpPr>
            <p:sp>
              <p:nvSpPr>
                <p:cNvPr id="978" name="Line 417"/>
                <p:cNvSpPr>
                  <a:spLocks noChangeShapeType="1"/>
                </p:cNvSpPr>
                <p:nvPr/>
              </p:nvSpPr>
              <p:spPr bwMode="auto">
                <a:xfrm flipH="1">
                  <a:off x="4009" y="1828"/>
                  <a:ext cx="0" cy="81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79" name="Line 418"/>
                <p:cNvSpPr>
                  <a:spLocks noChangeShapeType="1"/>
                </p:cNvSpPr>
                <p:nvPr/>
              </p:nvSpPr>
              <p:spPr bwMode="auto">
                <a:xfrm flipH="1" flipV="1">
                  <a:off x="4009" y="2121"/>
                  <a:ext cx="0" cy="15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72" name="Group 419"/>
              <p:cNvGrpSpPr>
                <a:grpSpLocks/>
              </p:cNvGrpSpPr>
              <p:nvPr/>
            </p:nvGrpSpPr>
            <p:grpSpPr bwMode="auto">
              <a:xfrm>
                <a:off x="4008" y="924"/>
                <a:ext cx="0" cy="904"/>
                <a:chOff x="4008" y="924"/>
                <a:chExt cx="0" cy="904"/>
              </a:xfrm>
            </p:grpSpPr>
            <p:sp>
              <p:nvSpPr>
                <p:cNvPr id="976" name="Line 420"/>
                <p:cNvSpPr>
                  <a:spLocks noChangeShapeType="1"/>
                </p:cNvSpPr>
                <p:nvPr/>
              </p:nvSpPr>
              <p:spPr bwMode="auto">
                <a:xfrm flipV="1">
                  <a:off x="4008" y="924"/>
                  <a:ext cx="0" cy="90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77" name="Line 421"/>
                <p:cNvSpPr>
                  <a:spLocks noChangeShapeType="1"/>
                </p:cNvSpPr>
                <p:nvPr/>
              </p:nvSpPr>
              <p:spPr bwMode="auto">
                <a:xfrm flipV="1">
                  <a:off x="4008" y="1324"/>
                  <a:ext cx="0" cy="12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73" name="Group 422"/>
              <p:cNvGrpSpPr>
                <a:grpSpLocks/>
              </p:cNvGrpSpPr>
              <p:nvPr/>
            </p:nvGrpSpPr>
            <p:grpSpPr bwMode="auto">
              <a:xfrm>
                <a:off x="4012" y="2652"/>
                <a:ext cx="0" cy="904"/>
                <a:chOff x="4008" y="924"/>
                <a:chExt cx="0" cy="904"/>
              </a:xfrm>
            </p:grpSpPr>
            <p:sp>
              <p:nvSpPr>
                <p:cNvPr id="974" name="Line 423"/>
                <p:cNvSpPr>
                  <a:spLocks noChangeShapeType="1"/>
                </p:cNvSpPr>
                <p:nvPr/>
              </p:nvSpPr>
              <p:spPr bwMode="auto">
                <a:xfrm flipV="1">
                  <a:off x="4008" y="924"/>
                  <a:ext cx="0" cy="90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75" name="Line 424"/>
                <p:cNvSpPr>
                  <a:spLocks noChangeShapeType="1"/>
                </p:cNvSpPr>
                <p:nvPr/>
              </p:nvSpPr>
              <p:spPr bwMode="auto">
                <a:xfrm flipV="1">
                  <a:off x="4008" y="1324"/>
                  <a:ext cx="0" cy="12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908" name="Group 425"/>
            <p:cNvGrpSpPr>
              <a:grpSpLocks/>
            </p:cNvGrpSpPr>
            <p:nvPr/>
          </p:nvGrpSpPr>
          <p:grpSpPr bwMode="auto">
            <a:xfrm>
              <a:off x="4008" y="924"/>
              <a:ext cx="0" cy="904"/>
              <a:chOff x="4008" y="924"/>
              <a:chExt cx="0" cy="904"/>
            </a:xfrm>
          </p:grpSpPr>
          <p:sp>
            <p:nvSpPr>
              <p:cNvPr id="969" name="Line 426"/>
              <p:cNvSpPr>
                <a:spLocks noChangeShapeType="1"/>
              </p:cNvSpPr>
              <p:nvPr/>
            </p:nvSpPr>
            <p:spPr bwMode="auto">
              <a:xfrm flipV="1">
                <a:off x="4008" y="924"/>
                <a:ext cx="0" cy="90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70" name="Line 427"/>
              <p:cNvSpPr>
                <a:spLocks noChangeShapeType="1"/>
              </p:cNvSpPr>
              <p:nvPr/>
            </p:nvSpPr>
            <p:spPr bwMode="auto">
              <a:xfrm flipV="1">
                <a:off x="4008" y="1324"/>
                <a:ext cx="0" cy="12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09" name="Group 428"/>
            <p:cNvGrpSpPr>
              <a:grpSpLocks/>
            </p:cNvGrpSpPr>
            <p:nvPr/>
          </p:nvGrpSpPr>
          <p:grpSpPr bwMode="auto">
            <a:xfrm>
              <a:off x="4840" y="912"/>
              <a:ext cx="4" cy="2632"/>
              <a:chOff x="4008" y="924"/>
              <a:chExt cx="4" cy="2632"/>
            </a:xfrm>
          </p:grpSpPr>
          <p:grpSp>
            <p:nvGrpSpPr>
              <p:cNvPr id="960" name="Group 429"/>
              <p:cNvGrpSpPr>
                <a:grpSpLocks/>
              </p:cNvGrpSpPr>
              <p:nvPr/>
            </p:nvGrpSpPr>
            <p:grpSpPr bwMode="auto">
              <a:xfrm>
                <a:off x="4009" y="1828"/>
                <a:ext cx="0" cy="816"/>
                <a:chOff x="4009" y="1828"/>
                <a:chExt cx="0" cy="816"/>
              </a:xfrm>
            </p:grpSpPr>
            <p:sp>
              <p:nvSpPr>
                <p:cNvPr id="967" name="Line 430"/>
                <p:cNvSpPr>
                  <a:spLocks noChangeShapeType="1"/>
                </p:cNvSpPr>
                <p:nvPr/>
              </p:nvSpPr>
              <p:spPr bwMode="auto">
                <a:xfrm flipH="1">
                  <a:off x="4009" y="1828"/>
                  <a:ext cx="0" cy="81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68" name="Line 431"/>
                <p:cNvSpPr>
                  <a:spLocks noChangeShapeType="1"/>
                </p:cNvSpPr>
                <p:nvPr/>
              </p:nvSpPr>
              <p:spPr bwMode="auto">
                <a:xfrm flipH="1" flipV="1">
                  <a:off x="4009" y="2121"/>
                  <a:ext cx="0" cy="15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61" name="Group 432"/>
              <p:cNvGrpSpPr>
                <a:grpSpLocks/>
              </p:cNvGrpSpPr>
              <p:nvPr/>
            </p:nvGrpSpPr>
            <p:grpSpPr bwMode="auto">
              <a:xfrm>
                <a:off x="4008" y="924"/>
                <a:ext cx="0" cy="904"/>
                <a:chOff x="4008" y="924"/>
                <a:chExt cx="0" cy="904"/>
              </a:xfrm>
            </p:grpSpPr>
            <p:sp>
              <p:nvSpPr>
                <p:cNvPr id="965" name="Line 433"/>
                <p:cNvSpPr>
                  <a:spLocks noChangeShapeType="1"/>
                </p:cNvSpPr>
                <p:nvPr/>
              </p:nvSpPr>
              <p:spPr bwMode="auto">
                <a:xfrm flipV="1">
                  <a:off x="4008" y="924"/>
                  <a:ext cx="0" cy="90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66" name="Line 434"/>
                <p:cNvSpPr>
                  <a:spLocks noChangeShapeType="1"/>
                </p:cNvSpPr>
                <p:nvPr/>
              </p:nvSpPr>
              <p:spPr bwMode="auto">
                <a:xfrm flipV="1">
                  <a:off x="4008" y="1324"/>
                  <a:ext cx="0" cy="12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62" name="Group 435"/>
              <p:cNvGrpSpPr>
                <a:grpSpLocks/>
              </p:cNvGrpSpPr>
              <p:nvPr/>
            </p:nvGrpSpPr>
            <p:grpSpPr bwMode="auto">
              <a:xfrm>
                <a:off x="4012" y="2652"/>
                <a:ext cx="0" cy="904"/>
                <a:chOff x="4008" y="924"/>
                <a:chExt cx="0" cy="904"/>
              </a:xfrm>
            </p:grpSpPr>
            <p:sp>
              <p:nvSpPr>
                <p:cNvPr id="963" name="Line 436"/>
                <p:cNvSpPr>
                  <a:spLocks noChangeShapeType="1"/>
                </p:cNvSpPr>
                <p:nvPr/>
              </p:nvSpPr>
              <p:spPr bwMode="auto">
                <a:xfrm flipV="1">
                  <a:off x="4008" y="924"/>
                  <a:ext cx="0" cy="90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64" name="Line 437"/>
                <p:cNvSpPr>
                  <a:spLocks noChangeShapeType="1"/>
                </p:cNvSpPr>
                <p:nvPr/>
              </p:nvSpPr>
              <p:spPr bwMode="auto">
                <a:xfrm flipV="1">
                  <a:off x="4008" y="1324"/>
                  <a:ext cx="0" cy="128"/>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910" name="Group 438"/>
            <p:cNvGrpSpPr>
              <a:grpSpLocks/>
            </p:cNvGrpSpPr>
            <p:nvPr/>
          </p:nvGrpSpPr>
          <p:grpSpPr bwMode="auto">
            <a:xfrm>
              <a:off x="4216" y="928"/>
              <a:ext cx="28" cy="2608"/>
              <a:chOff x="4216" y="928"/>
              <a:chExt cx="28" cy="2608"/>
            </a:xfrm>
          </p:grpSpPr>
          <p:grpSp>
            <p:nvGrpSpPr>
              <p:cNvPr id="951" name="Group 439"/>
              <p:cNvGrpSpPr>
                <a:grpSpLocks/>
              </p:cNvGrpSpPr>
              <p:nvPr/>
            </p:nvGrpSpPr>
            <p:grpSpPr bwMode="auto">
              <a:xfrm flipH="1">
                <a:off x="4217" y="1688"/>
                <a:ext cx="27" cy="1100"/>
                <a:chOff x="4424" y="1656"/>
                <a:chExt cx="0" cy="1176"/>
              </a:xfrm>
            </p:grpSpPr>
            <p:sp>
              <p:nvSpPr>
                <p:cNvPr id="958" name="Line 440"/>
                <p:cNvSpPr>
                  <a:spLocks noChangeShapeType="1"/>
                </p:cNvSpPr>
                <p:nvPr/>
              </p:nvSpPr>
              <p:spPr bwMode="auto">
                <a:xfrm>
                  <a:off x="4424" y="1656"/>
                  <a:ext cx="0" cy="117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59" name="Line 441"/>
                <p:cNvSpPr>
                  <a:spLocks noChangeShapeType="1"/>
                </p:cNvSpPr>
                <p:nvPr/>
              </p:nvSpPr>
              <p:spPr bwMode="auto">
                <a:xfrm flipV="1">
                  <a:off x="4424" y="2132"/>
                  <a:ext cx="0" cy="16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52" name="Group 442"/>
              <p:cNvGrpSpPr>
                <a:grpSpLocks/>
              </p:cNvGrpSpPr>
              <p:nvPr/>
            </p:nvGrpSpPr>
            <p:grpSpPr bwMode="auto">
              <a:xfrm>
                <a:off x="4216" y="928"/>
                <a:ext cx="0" cy="756"/>
                <a:chOff x="4216" y="928"/>
                <a:chExt cx="0" cy="756"/>
              </a:xfrm>
            </p:grpSpPr>
            <p:sp>
              <p:nvSpPr>
                <p:cNvPr id="956" name="Line 443"/>
                <p:cNvSpPr>
                  <a:spLocks noChangeShapeType="1"/>
                </p:cNvSpPr>
                <p:nvPr/>
              </p:nvSpPr>
              <p:spPr bwMode="auto">
                <a:xfrm flipV="1">
                  <a:off x="4216" y="928"/>
                  <a:ext cx="0" cy="75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57" name="Line 444"/>
                <p:cNvSpPr>
                  <a:spLocks noChangeShapeType="1"/>
                </p:cNvSpPr>
                <p:nvPr/>
              </p:nvSpPr>
              <p:spPr bwMode="auto">
                <a:xfrm flipV="1">
                  <a:off x="4216" y="1240"/>
                  <a:ext cx="0" cy="10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53" name="Group 445"/>
              <p:cNvGrpSpPr>
                <a:grpSpLocks/>
              </p:cNvGrpSpPr>
              <p:nvPr/>
            </p:nvGrpSpPr>
            <p:grpSpPr bwMode="auto">
              <a:xfrm>
                <a:off x="4220" y="2780"/>
                <a:ext cx="0" cy="756"/>
                <a:chOff x="4216" y="928"/>
                <a:chExt cx="0" cy="756"/>
              </a:xfrm>
            </p:grpSpPr>
            <p:sp>
              <p:nvSpPr>
                <p:cNvPr id="954" name="Line 446"/>
                <p:cNvSpPr>
                  <a:spLocks noChangeShapeType="1"/>
                </p:cNvSpPr>
                <p:nvPr/>
              </p:nvSpPr>
              <p:spPr bwMode="auto">
                <a:xfrm flipV="1">
                  <a:off x="4216" y="928"/>
                  <a:ext cx="0" cy="75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55" name="Line 447"/>
                <p:cNvSpPr>
                  <a:spLocks noChangeShapeType="1"/>
                </p:cNvSpPr>
                <p:nvPr/>
              </p:nvSpPr>
              <p:spPr bwMode="auto">
                <a:xfrm flipV="1">
                  <a:off x="4216" y="1240"/>
                  <a:ext cx="0" cy="10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911" name="Group 448"/>
            <p:cNvGrpSpPr>
              <a:grpSpLocks/>
            </p:cNvGrpSpPr>
            <p:nvPr/>
          </p:nvGrpSpPr>
          <p:grpSpPr bwMode="auto">
            <a:xfrm>
              <a:off x="4620" y="932"/>
              <a:ext cx="28" cy="2608"/>
              <a:chOff x="4216" y="928"/>
              <a:chExt cx="28" cy="2608"/>
            </a:xfrm>
          </p:grpSpPr>
          <p:grpSp>
            <p:nvGrpSpPr>
              <p:cNvPr id="942" name="Group 449"/>
              <p:cNvGrpSpPr>
                <a:grpSpLocks/>
              </p:cNvGrpSpPr>
              <p:nvPr/>
            </p:nvGrpSpPr>
            <p:grpSpPr bwMode="auto">
              <a:xfrm flipH="1">
                <a:off x="4217" y="1688"/>
                <a:ext cx="27" cy="1100"/>
                <a:chOff x="4424" y="1656"/>
                <a:chExt cx="0" cy="1176"/>
              </a:xfrm>
            </p:grpSpPr>
            <p:sp>
              <p:nvSpPr>
                <p:cNvPr id="949" name="Line 450"/>
                <p:cNvSpPr>
                  <a:spLocks noChangeShapeType="1"/>
                </p:cNvSpPr>
                <p:nvPr/>
              </p:nvSpPr>
              <p:spPr bwMode="auto">
                <a:xfrm>
                  <a:off x="4424" y="1656"/>
                  <a:ext cx="0" cy="117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50" name="Line 451"/>
                <p:cNvSpPr>
                  <a:spLocks noChangeShapeType="1"/>
                </p:cNvSpPr>
                <p:nvPr/>
              </p:nvSpPr>
              <p:spPr bwMode="auto">
                <a:xfrm flipV="1">
                  <a:off x="4424" y="2132"/>
                  <a:ext cx="0" cy="16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43" name="Group 452"/>
              <p:cNvGrpSpPr>
                <a:grpSpLocks/>
              </p:cNvGrpSpPr>
              <p:nvPr/>
            </p:nvGrpSpPr>
            <p:grpSpPr bwMode="auto">
              <a:xfrm>
                <a:off x="4216" y="928"/>
                <a:ext cx="0" cy="756"/>
                <a:chOff x="4216" y="928"/>
                <a:chExt cx="0" cy="756"/>
              </a:xfrm>
            </p:grpSpPr>
            <p:sp>
              <p:nvSpPr>
                <p:cNvPr id="947" name="Line 453"/>
                <p:cNvSpPr>
                  <a:spLocks noChangeShapeType="1"/>
                </p:cNvSpPr>
                <p:nvPr/>
              </p:nvSpPr>
              <p:spPr bwMode="auto">
                <a:xfrm flipV="1">
                  <a:off x="4216" y="928"/>
                  <a:ext cx="0" cy="75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48" name="Line 454"/>
                <p:cNvSpPr>
                  <a:spLocks noChangeShapeType="1"/>
                </p:cNvSpPr>
                <p:nvPr/>
              </p:nvSpPr>
              <p:spPr bwMode="auto">
                <a:xfrm flipV="1">
                  <a:off x="4216" y="1240"/>
                  <a:ext cx="0" cy="10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44" name="Group 455"/>
              <p:cNvGrpSpPr>
                <a:grpSpLocks/>
              </p:cNvGrpSpPr>
              <p:nvPr/>
            </p:nvGrpSpPr>
            <p:grpSpPr bwMode="auto">
              <a:xfrm>
                <a:off x="4220" y="2780"/>
                <a:ext cx="0" cy="756"/>
                <a:chOff x="4216" y="928"/>
                <a:chExt cx="0" cy="756"/>
              </a:xfrm>
            </p:grpSpPr>
            <p:sp>
              <p:nvSpPr>
                <p:cNvPr id="945" name="Line 456"/>
                <p:cNvSpPr>
                  <a:spLocks noChangeShapeType="1"/>
                </p:cNvSpPr>
                <p:nvPr/>
              </p:nvSpPr>
              <p:spPr bwMode="auto">
                <a:xfrm flipV="1">
                  <a:off x="4216" y="928"/>
                  <a:ext cx="0" cy="756"/>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46" name="Line 457"/>
                <p:cNvSpPr>
                  <a:spLocks noChangeShapeType="1"/>
                </p:cNvSpPr>
                <p:nvPr/>
              </p:nvSpPr>
              <p:spPr bwMode="auto">
                <a:xfrm flipV="1">
                  <a:off x="4216" y="1240"/>
                  <a:ext cx="0" cy="10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912" name="Group 458"/>
            <p:cNvGrpSpPr>
              <a:grpSpLocks/>
            </p:cNvGrpSpPr>
            <p:nvPr/>
          </p:nvGrpSpPr>
          <p:grpSpPr bwMode="auto">
            <a:xfrm>
              <a:off x="4424" y="928"/>
              <a:ext cx="4" cy="2620"/>
              <a:chOff x="4424" y="928"/>
              <a:chExt cx="4" cy="2620"/>
            </a:xfrm>
          </p:grpSpPr>
          <p:grpSp>
            <p:nvGrpSpPr>
              <p:cNvPr id="933" name="Group 459"/>
              <p:cNvGrpSpPr>
                <a:grpSpLocks/>
              </p:cNvGrpSpPr>
              <p:nvPr/>
            </p:nvGrpSpPr>
            <p:grpSpPr bwMode="auto">
              <a:xfrm>
                <a:off x="4424" y="1656"/>
                <a:ext cx="0" cy="1176"/>
                <a:chOff x="4424" y="1656"/>
                <a:chExt cx="0" cy="1176"/>
              </a:xfrm>
            </p:grpSpPr>
            <p:sp>
              <p:nvSpPr>
                <p:cNvPr id="940" name="Line 460"/>
                <p:cNvSpPr>
                  <a:spLocks noChangeShapeType="1"/>
                </p:cNvSpPr>
                <p:nvPr/>
              </p:nvSpPr>
              <p:spPr bwMode="auto">
                <a:xfrm>
                  <a:off x="4424" y="1656"/>
                  <a:ext cx="0" cy="1176"/>
                </a:xfrm>
                <a:prstGeom prst="line">
                  <a:avLst/>
                </a:prstGeom>
                <a:noFill/>
                <a:ln w="190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41" name="Line 461"/>
                <p:cNvSpPr>
                  <a:spLocks noChangeShapeType="1"/>
                </p:cNvSpPr>
                <p:nvPr/>
              </p:nvSpPr>
              <p:spPr bwMode="auto">
                <a:xfrm flipV="1">
                  <a:off x="4424" y="2132"/>
                  <a:ext cx="0" cy="16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34" name="Group 462"/>
              <p:cNvGrpSpPr>
                <a:grpSpLocks/>
              </p:cNvGrpSpPr>
              <p:nvPr/>
            </p:nvGrpSpPr>
            <p:grpSpPr bwMode="auto">
              <a:xfrm>
                <a:off x="4428" y="2824"/>
                <a:ext cx="0" cy="724"/>
                <a:chOff x="4424" y="2824"/>
                <a:chExt cx="0" cy="724"/>
              </a:xfrm>
            </p:grpSpPr>
            <p:sp>
              <p:nvSpPr>
                <p:cNvPr id="938" name="Line 463"/>
                <p:cNvSpPr>
                  <a:spLocks noChangeShapeType="1"/>
                </p:cNvSpPr>
                <p:nvPr/>
              </p:nvSpPr>
              <p:spPr bwMode="auto">
                <a:xfrm>
                  <a:off x="4424" y="2824"/>
                  <a:ext cx="0" cy="72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39" name="Line 464"/>
                <p:cNvSpPr>
                  <a:spLocks noChangeShapeType="1"/>
                </p:cNvSpPr>
                <p:nvPr/>
              </p:nvSpPr>
              <p:spPr bwMode="auto">
                <a:xfrm flipV="1">
                  <a:off x="4424" y="3148"/>
                  <a:ext cx="0" cy="112"/>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35" name="Group 465"/>
              <p:cNvGrpSpPr>
                <a:grpSpLocks/>
              </p:cNvGrpSpPr>
              <p:nvPr/>
            </p:nvGrpSpPr>
            <p:grpSpPr bwMode="auto">
              <a:xfrm>
                <a:off x="4424" y="928"/>
                <a:ext cx="0" cy="724"/>
                <a:chOff x="4424" y="2824"/>
                <a:chExt cx="0" cy="724"/>
              </a:xfrm>
            </p:grpSpPr>
            <p:sp>
              <p:nvSpPr>
                <p:cNvPr id="936" name="Line 466"/>
                <p:cNvSpPr>
                  <a:spLocks noChangeShapeType="1"/>
                </p:cNvSpPr>
                <p:nvPr/>
              </p:nvSpPr>
              <p:spPr bwMode="auto">
                <a:xfrm>
                  <a:off x="4424" y="2824"/>
                  <a:ext cx="0" cy="724"/>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37" name="Line 467"/>
                <p:cNvSpPr>
                  <a:spLocks noChangeShapeType="1"/>
                </p:cNvSpPr>
                <p:nvPr/>
              </p:nvSpPr>
              <p:spPr bwMode="auto">
                <a:xfrm flipV="1">
                  <a:off x="4424" y="3148"/>
                  <a:ext cx="0" cy="112"/>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913" name="Group 468"/>
            <p:cNvGrpSpPr>
              <a:grpSpLocks/>
            </p:cNvGrpSpPr>
            <p:nvPr/>
          </p:nvGrpSpPr>
          <p:grpSpPr bwMode="auto">
            <a:xfrm>
              <a:off x="3779" y="963"/>
              <a:ext cx="4" cy="2592"/>
              <a:chOff x="4688" y="720"/>
              <a:chExt cx="4" cy="2592"/>
            </a:xfrm>
          </p:grpSpPr>
          <p:sp>
            <p:nvSpPr>
              <p:cNvPr id="929" name="Line 469"/>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30" name="Line 470"/>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31" name="Line 471"/>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32" name="Line 472"/>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14" name="Group 473"/>
            <p:cNvGrpSpPr>
              <a:grpSpLocks/>
            </p:cNvGrpSpPr>
            <p:nvPr/>
          </p:nvGrpSpPr>
          <p:grpSpPr bwMode="auto">
            <a:xfrm>
              <a:off x="3567" y="963"/>
              <a:ext cx="4" cy="2592"/>
              <a:chOff x="4688" y="720"/>
              <a:chExt cx="4" cy="2592"/>
            </a:xfrm>
          </p:grpSpPr>
          <p:sp>
            <p:nvSpPr>
              <p:cNvPr id="925" name="Line 474"/>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26" name="Line 475"/>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27" name="Line 476"/>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28" name="Line 477"/>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15" name="Group 478"/>
            <p:cNvGrpSpPr>
              <a:grpSpLocks/>
            </p:cNvGrpSpPr>
            <p:nvPr/>
          </p:nvGrpSpPr>
          <p:grpSpPr bwMode="auto">
            <a:xfrm>
              <a:off x="5051" y="963"/>
              <a:ext cx="4" cy="2592"/>
              <a:chOff x="4688" y="720"/>
              <a:chExt cx="4" cy="2592"/>
            </a:xfrm>
          </p:grpSpPr>
          <p:sp>
            <p:nvSpPr>
              <p:cNvPr id="921" name="Line 479"/>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22" name="Line 480"/>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23" name="Line 481"/>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24" name="Line 482"/>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16" name="Group 483"/>
            <p:cNvGrpSpPr>
              <a:grpSpLocks/>
            </p:cNvGrpSpPr>
            <p:nvPr/>
          </p:nvGrpSpPr>
          <p:grpSpPr bwMode="auto">
            <a:xfrm>
              <a:off x="5247" y="959"/>
              <a:ext cx="4" cy="2592"/>
              <a:chOff x="4688" y="720"/>
              <a:chExt cx="4" cy="2592"/>
            </a:xfrm>
          </p:grpSpPr>
          <p:sp>
            <p:nvSpPr>
              <p:cNvPr id="917" name="Line 484"/>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18" name="Line 485"/>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19" name="Line 486"/>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20" name="Line 487"/>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980" name="Group 488"/>
          <p:cNvGrpSpPr>
            <a:grpSpLocks/>
          </p:cNvGrpSpPr>
          <p:nvPr/>
        </p:nvGrpSpPr>
        <p:grpSpPr bwMode="auto">
          <a:xfrm>
            <a:off x="5446713" y="1141413"/>
            <a:ext cx="3067050" cy="4168775"/>
            <a:chOff x="3053" y="686"/>
            <a:chExt cx="1932" cy="2626"/>
          </a:xfrm>
        </p:grpSpPr>
        <p:grpSp>
          <p:nvGrpSpPr>
            <p:cNvPr id="981" name="Group 489"/>
            <p:cNvGrpSpPr>
              <a:grpSpLocks/>
            </p:cNvGrpSpPr>
            <p:nvPr/>
          </p:nvGrpSpPr>
          <p:grpSpPr bwMode="auto">
            <a:xfrm>
              <a:off x="4184" y="710"/>
              <a:ext cx="4" cy="2592"/>
              <a:chOff x="4120" y="710"/>
              <a:chExt cx="4" cy="2592"/>
            </a:xfrm>
          </p:grpSpPr>
          <p:sp>
            <p:nvSpPr>
              <p:cNvPr id="1016" name="Line 490"/>
              <p:cNvSpPr>
                <a:spLocks noChangeShapeType="1"/>
              </p:cNvSpPr>
              <p:nvPr/>
            </p:nvSpPr>
            <p:spPr bwMode="auto">
              <a:xfrm>
                <a:off x="4124" y="71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17" name="Line 491"/>
              <p:cNvSpPr>
                <a:spLocks noChangeShapeType="1"/>
              </p:cNvSpPr>
              <p:nvPr/>
            </p:nvSpPr>
            <p:spPr bwMode="auto">
              <a:xfrm flipV="1">
                <a:off x="4124" y="198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18" name="Line 492"/>
              <p:cNvSpPr>
                <a:spLocks noChangeShapeType="1"/>
              </p:cNvSpPr>
              <p:nvPr/>
            </p:nvSpPr>
            <p:spPr bwMode="auto">
              <a:xfrm flipV="1">
                <a:off x="4120" y="292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19" name="Line 493"/>
              <p:cNvSpPr>
                <a:spLocks noChangeShapeType="1"/>
              </p:cNvSpPr>
              <p:nvPr/>
            </p:nvSpPr>
            <p:spPr bwMode="auto">
              <a:xfrm flipV="1">
                <a:off x="4122" y="9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82" name="Group 494"/>
            <p:cNvGrpSpPr>
              <a:grpSpLocks/>
            </p:cNvGrpSpPr>
            <p:nvPr/>
          </p:nvGrpSpPr>
          <p:grpSpPr bwMode="auto">
            <a:xfrm>
              <a:off x="4464" y="716"/>
              <a:ext cx="4" cy="2592"/>
              <a:chOff x="4400" y="716"/>
              <a:chExt cx="4" cy="2592"/>
            </a:xfrm>
          </p:grpSpPr>
          <p:sp>
            <p:nvSpPr>
              <p:cNvPr id="1012" name="Line 495"/>
              <p:cNvSpPr>
                <a:spLocks noChangeShapeType="1"/>
              </p:cNvSpPr>
              <p:nvPr/>
            </p:nvSpPr>
            <p:spPr bwMode="auto">
              <a:xfrm>
                <a:off x="4400" y="716"/>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13" name="Line 496"/>
              <p:cNvSpPr>
                <a:spLocks noChangeShapeType="1"/>
              </p:cNvSpPr>
              <p:nvPr/>
            </p:nvSpPr>
            <p:spPr bwMode="auto">
              <a:xfrm flipV="1">
                <a:off x="4404" y="194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14" name="Line 497"/>
              <p:cNvSpPr>
                <a:spLocks noChangeShapeType="1"/>
              </p:cNvSpPr>
              <p:nvPr/>
            </p:nvSpPr>
            <p:spPr bwMode="auto">
              <a:xfrm flipV="1">
                <a:off x="4400" y="2864"/>
                <a:ext cx="0" cy="18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15" name="Line 498"/>
              <p:cNvSpPr>
                <a:spLocks noChangeShapeType="1"/>
              </p:cNvSpPr>
              <p:nvPr/>
            </p:nvSpPr>
            <p:spPr bwMode="auto">
              <a:xfrm flipV="1">
                <a:off x="4404" y="87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83" name="Group 499"/>
            <p:cNvGrpSpPr>
              <a:grpSpLocks/>
            </p:cNvGrpSpPr>
            <p:nvPr/>
          </p:nvGrpSpPr>
          <p:grpSpPr bwMode="auto">
            <a:xfrm>
              <a:off x="4728" y="720"/>
              <a:ext cx="4" cy="2592"/>
              <a:chOff x="4688" y="720"/>
              <a:chExt cx="4" cy="2592"/>
            </a:xfrm>
          </p:grpSpPr>
          <p:sp>
            <p:nvSpPr>
              <p:cNvPr id="1008" name="Line 500"/>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09" name="Line 501"/>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10" name="Line 502"/>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11" name="Line 503"/>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984" name="Line 504"/>
            <p:cNvSpPr>
              <a:spLocks noChangeShapeType="1"/>
            </p:cNvSpPr>
            <p:nvPr/>
          </p:nvSpPr>
          <p:spPr bwMode="auto">
            <a:xfrm>
              <a:off x="3053" y="712"/>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85" name="Line 505"/>
            <p:cNvSpPr>
              <a:spLocks noChangeShapeType="1"/>
            </p:cNvSpPr>
            <p:nvPr/>
          </p:nvSpPr>
          <p:spPr bwMode="auto">
            <a:xfrm flipV="1">
              <a:off x="3057" y="193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86" name="Line 506"/>
            <p:cNvSpPr>
              <a:spLocks noChangeShapeType="1"/>
            </p:cNvSpPr>
            <p:nvPr/>
          </p:nvSpPr>
          <p:spPr bwMode="auto">
            <a:xfrm flipV="1">
              <a:off x="3053" y="2860"/>
              <a:ext cx="0" cy="18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87" name="Line 507"/>
            <p:cNvSpPr>
              <a:spLocks noChangeShapeType="1"/>
            </p:cNvSpPr>
            <p:nvPr/>
          </p:nvSpPr>
          <p:spPr bwMode="auto">
            <a:xfrm flipV="1">
              <a:off x="3057" y="87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988" name="Group 508"/>
            <p:cNvGrpSpPr>
              <a:grpSpLocks/>
            </p:cNvGrpSpPr>
            <p:nvPr/>
          </p:nvGrpSpPr>
          <p:grpSpPr bwMode="auto">
            <a:xfrm>
              <a:off x="3349" y="708"/>
              <a:ext cx="4" cy="2592"/>
              <a:chOff x="3404" y="708"/>
              <a:chExt cx="4" cy="2592"/>
            </a:xfrm>
          </p:grpSpPr>
          <p:sp>
            <p:nvSpPr>
              <p:cNvPr id="1004" name="Line 509"/>
              <p:cNvSpPr>
                <a:spLocks noChangeShapeType="1"/>
              </p:cNvSpPr>
              <p:nvPr/>
            </p:nvSpPr>
            <p:spPr bwMode="auto">
              <a:xfrm>
                <a:off x="3408" y="708"/>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05" name="Line 510"/>
              <p:cNvSpPr>
                <a:spLocks noChangeShapeType="1"/>
              </p:cNvSpPr>
              <p:nvPr/>
            </p:nvSpPr>
            <p:spPr bwMode="auto">
              <a:xfrm flipV="1">
                <a:off x="3406" y="202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06" name="Line 511"/>
              <p:cNvSpPr>
                <a:spLocks noChangeShapeType="1"/>
              </p:cNvSpPr>
              <p:nvPr/>
            </p:nvSpPr>
            <p:spPr bwMode="auto">
              <a:xfrm flipV="1">
                <a:off x="3408" y="299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07" name="Line 512"/>
              <p:cNvSpPr>
                <a:spLocks noChangeShapeType="1"/>
              </p:cNvSpPr>
              <p:nvPr/>
            </p:nvSpPr>
            <p:spPr bwMode="auto">
              <a:xfrm flipV="1">
                <a:off x="3404" y="93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89" name="Group 513"/>
            <p:cNvGrpSpPr>
              <a:grpSpLocks/>
            </p:cNvGrpSpPr>
            <p:nvPr/>
          </p:nvGrpSpPr>
          <p:grpSpPr bwMode="auto">
            <a:xfrm>
              <a:off x="3629" y="706"/>
              <a:ext cx="4" cy="2592"/>
              <a:chOff x="3684" y="706"/>
              <a:chExt cx="4" cy="2592"/>
            </a:xfrm>
          </p:grpSpPr>
          <p:sp>
            <p:nvSpPr>
              <p:cNvPr id="1000" name="Line 514"/>
              <p:cNvSpPr>
                <a:spLocks noChangeShapeType="1"/>
              </p:cNvSpPr>
              <p:nvPr/>
            </p:nvSpPr>
            <p:spPr bwMode="auto">
              <a:xfrm>
                <a:off x="3688" y="706"/>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01" name="Line 515"/>
              <p:cNvSpPr>
                <a:spLocks noChangeShapeType="1"/>
              </p:cNvSpPr>
              <p:nvPr/>
            </p:nvSpPr>
            <p:spPr bwMode="auto">
              <a:xfrm flipV="1">
                <a:off x="3688" y="198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02" name="Line 516"/>
              <p:cNvSpPr>
                <a:spLocks noChangeShapeType="1"/>
              </p:cNvSpPr>
              <p:nvPr/>
            </p:nvSpPr>
            <p:spPr bwMode="auto">
              <a:xfrm flipV="1">
                <a:off x="3684" y="291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03" name="Line 517"/>
              <p:cNvSpPr>
                <a:spLocks noChangeShapeType="1"/>
              </p:cNvSpPr>
              <p:nvPr/>
            </p:nvSpPr>
            <p:spPr bwMode="auto">
              <a:xfrm flipV="1">
                <a:off x="3686" y="90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90" name="Group 518"/>
            <p:cNvGrpSpPr>
              <a:grpSpLocks/>
            </p:cNvGrpSpPr>
            <p:nvPr/>
          </p:nvGrpSpPr>
          <p:grpSpPr bwMode="auto">
            <a:xfrm>
              <a:off x="3905" y="686"/>
              <a:ext cx="4" cy="2592"/>
              <a:chOff x="3684" y="706"/>
              <a:chExt cx="4" cy="2592"/>
            </a:xfrm>
          </p:grpSpPr>
          <p:sp>
            <p:nvSpPr>
              <p:cNvPr id="996" name="Line 519"/>
              <p:cNvSpPr>
                <a:spLocks noChangeShapeType="1"/>
              </p:cNvSpPr>
              <p:nvPr/>
            </p:nvSpPr>
            <p:spPr bwMode="auto">
              <a:xfrm>
                <a:off x="3688" y="706"/>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97" name="Line 520"/>
              <p:cNvSpPr>
                <a:spLocks noChangeShapeType="1"/>
              </p:cNvSpPr>
              <p:nvPr/>
            </p:nvSpPr>
            <p:spPr bwMode="auto">
              <a:xfrm flipV="1">
                <a:off x="3688" y="198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98" name="Line 521"/>
              <p:cNvSpPr>
                <a:spLocks noChangeShapeType="1"/>
              </p:cNvSpPr>
              <p:nvPr/>
            </p:nvSpPr>
            <p:spPr bwMode="auto">
              <a:xfrm flipV="1">
                <a:off x="3684" y="291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99" name="Line 522"/>
              <p:cNvSpPr>
                <a:spLocks noChangeShapeType="1"/>
              </p:cNvSpPr>
              <p:nvPr/>
            </p:nvSpPr>
            <p:spPr bwMode="auto">
              <a:xfrm flipV="1">
                <a:off x="3686" y="90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91" name="Group 523"/>
            <p:cNvGrpSpPr>
              <a:grpSpLocks/>
            </p:cNvGrpSpPr>
            <p:nvPr/>
          </p:nvGrpSpPr>
          <p:grpSpPr bwMode="auto">
            <a:xfrm>
              <a:off x="4981" y="693"/>
              <a:ext cx="4" cy="2592"/>
              <a:chOff x="4688" y="720"/>
              <a:chExt cx="4" cy="2592"/>
            </a:xfrm>
          </p:grpSpPr>
          <p:sp>
            <p:nvSpPr>
              <p:cNvPr id="992" name="Line 524"/>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93" name="Line 525"/>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94" name="Line 526"/>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95" name="Line 527"/>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sp>
        <p:nvSpPr>
          <p:cNvPr id="1020" name="Oval 528"/>
          <p:cNvSpPr>
            <a:spLocks noChangeArrowheads="1"/>
          </p:cNvSpPr>
          <p:nvPr/>
        </p:nvSpPr>
        <p:spPr bwMode="auto">
          <a:xfrm>
            <a:off x="6089650" y="2268538"/>
            <a:ext cx="1849438" cy="1849437"/>
          </a:xfrm>
          <a:prstGeom prst="ellipse">
            <a:avLst/>
          </a:prstGeom>
          <a:solidFill>
            <a:srgbClr val="FFB9F7"/>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1021" name="Group 529"/>
          <p:cNvGrpSpPr>
            <a:grpSpLocks/>
          </p:cNvGrpSpPr>
          <p:nvPr/>
        </p:nvGrpSpPr>
        <p:grpSpPr bwMode="auto">
          <a:xfrm>
            <a:off x="5335588" y="1152525"/>
            <a:ext cx="3338512" cy="4213225"/>
            <a:chOff x="3459" y="851"/>
            <a:chExt cx="2103" cy="2654"/>
          </a:xfrm>
        </p:grpSpPr>
        <p:grpSp>
          <p:nvGrpSpPr>
            <p:cNvPr id="1022" name="Group 530"/>
            <p:cNvGrpSpPr>
              <a:grpSpLocks/>
            </p:cNvGrpSpPr>
            <p:nvPr/>
          </p:nvGrpSpPr>
          <p:grpSpPr bwMode="auto">
            <a:xfrm>
              <a:off x="4562" y="893"/>
              <a:ext cx="4" cy="2592"/>
              <a:chOff x="4120" y="710"/>
              <a:chExt cx="4" cy="2592"/>
            </a:xfrm>
          </p:grpSpPr>
          <p:sp>
            <p:nvSpPr>
              <p:cNvPr id="1167" name="Line 531"/>
              <p:cNvSpPr>
                <a:spLocks noChangeShapeType="1"/>
              </p:cNvSpPr>
              <p:nvPr/>
            </p:nvSpPr>
            <p:spPr bwMode="auto">
              <a:xfrm>
                <a:off x="4124" y="71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68" name="Line 532"/>
              <p:cNvSpPr>
                <a:spLocks noChangeShapeType="1"/>
              </p:cNvSpPr>
              <p:nvPr/>
            </p:nvSpPr>
            <p:spPr bwMode="auto">
              <a:xfrm flipV="1">
                <a:off x="4124" y="198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69" name="Line 533"/>
              <p:cNvSpPr>
                <a:spLocks noChangeShapeType="1"/>
              </p:cNvSpPr>
              <p:nvPr/>
            </p:nvSpPr>
            <p:spPr bwMode="auto">
              <a:xfrm flipV="1">
                <a:off x="4120" y="292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70" name="Line 534"/>
              <p:cNvSpPr>
                <a:spLocks noChangeShapeType="1"/>
              </p:cNvSpPr>
              <p:nvPr/>
            </p:nvSpPr>
            <p:spPr bwMode="auto">
              <a:xfrm flipV="1">
                <a:off x="4122" y="9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023" name="Group 535"/>
            <p:cNvGrpSpPr>
              <a:grpSpLocks/>
            </p:cNvGrpSpPr>
            <p:nvPr/>
          </p:nvGrpSpPr>
          <p:grpSpPr bwMode="auto">
            <a:xfrm>
              <a:off x="4842" y="899"/>
              <a:ext cx="4" cy="2592"/>
              <a:chOff x="4400" y="716"/>
              <a:chExt cx="4" cy="2592"/>
            </a:xfrm>
          </p:grpSpPr>
          <p:sp>
            <p:nvSpPr>
              <p:cNvPr id="1163" name="Line 536"/>
              <p:cNvSpPr>
                <a:spLocks noChangeShapeType="1"/>
              </p:cNvSpPr>
              <p:nvPr/>
            </p:nvSpPr>
            <p:spPr bwMode="auto">
              <a:xfrm>
                <a:off x="4400" y="716"/>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64" name="Line 537"/>
              <p:cNvSpPr>
                <a:spLocks noChangeShapeType="1"/>
              </p:cNvSpPr>
              <p:nvPr/>
            </p:nvSpPr>
            <p:spPr bwMode="auto">
              <a:xfrm flipV="1">
                <a:off x="4404" y="194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65" name="Line 538"/>
              <p:cNvSpPr>
                <a:spLocks noChangeShapeType="1"/>
              </p:cNvSpPr>
              <p:nvPr/>
            </p:nvSpPr>
            <p:spPr bwMode="auto">
              <a:xfrm flipV="1">
                <a:off x="4400" y="2864"/>
                <a:ext cx="0" cy="18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66" name="Line 539"/>
              <p:cNvSpPr>
                <a:spLocks noChangeShapeType="1"/>
              </p:cNvSpPr>
              <p:nvPr/>
            </p:nvSpPr>
            <p:spPr bwMode="auto">
              <a:xfrm flipV="1">
                <a:off x="4404" y="87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024" name="Group 540"/>
            <p:cNvGrpSpPr>
              <a:grpSpLocks/>
            </p:cNvGrpSpPr>
            <p:nvPr/>
          </p:nvGrpSpPr>
          <p:grpSpPr bwMode="auto">
            <a:xfrm>
              <a:off x="5106" y="903"/>
              <a:ext cx="4" cy="2592"/>
              <a:chOff x="4688" y="720"/>
              <a:chExt cx="4" cy="2592"/>
            </a:xfrm>
          </p:grpSpPr>
          <p:sp>
            <p:nvSpPr>
              <p:cNvPr id="1159" name="Line 541"/>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60" name="Line 542"/>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61" name="Line 543"/>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62" name="Line 544"/>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1025" name="Line 545"/>
            <p:cNvSpPr>
              <a:spLocks noChangeShapeType="1"/>
            </p:cNvSpPr>
            <p:nvPr/>
          </p:nvSpPr>
          <p:spPr bwMode="auto">
            <a:xfrm>
              <a:off x="3459" y="895"/>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26" name="Line 546"/>
            <p:cNvSpPr>
              <a:spLocks noChangeShapeType="1"/>
            </p:cNvSpPr>
            <p:nvPr/>
          </p:nvSpPr>
          <p:spPr bwMode="auto">
            <a:xfrm flipV="1">
              <a:off x="3463" y="2119"/>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27" name="Line 547"/>
            <p:cNvSpPr>
              <a:spLocks noChangeShapeType="1"/>
            </p:cNvSpPr>
            <p:nvPr/>
          </p:nvSpPr>
          <p:spPr bwMode="auto">
            <a:xfrm flipV="1">
              <a:off x="3459" y="3043"/>
              <a:ext cx="0" cy="18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28" name="Line 548"/>
            <p:cNvSpPr>
              <a:spLocks noChangeShapeType="1"/>
            </p:cNvSpPr>
            <p:nvPr/>
          </p:nvSpPr>
          <p:spPr bwMode="auto">
            <a:xfrm flipV="1">
              <a:off x="3463" y="1055"/>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1029" name="Group 549"/>
            <p:cNvGrpSpPr>
              <a:grpSpLocks/>
            </p:cNvGrpSpPr>
            <p:nvPr/>
          </p:nvGrpSpPr>
          <p:grpSpPr bwMode="auto">
            <a:xfrm>
              <a:off x="3727" y="891"/>
              <a:ext cx="4" cy="2592"/>
              <a:chOff x="3404" y="708"/>
              <a:chExt cx="4" cy="2592"/>
            </a:xfrm>
          </p:grpSpPr>
          <p:sp>
            <p:nvSpPr>
              <p:cNvPr id="1155" name="Line 550"/>
              <p:cNvSpPr>
                <a:spLocks noChangeShapeType="1"/>
              </p:cNvSpPr>
              <p:nvPr/>
            </p:nvSpPr>
            <p:spPr bwMode="auto">
              <a:xfrm>
                <a:off x="3408" y="708"/>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56" name="Line 551"/>
              <p:cNvSpPr>
                <a:spLocks noChangeShapeType="1"/>
              </p:cNvSpPr>
              <p:nvPr/>
            </p:nvSpPr>
            <p:spPr bwMode="auto">
              <a:xfrm flipV="1">
                <a:off x="3406" y="202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57" name="Line 552"/>
              <p:cNvSpPr>
                <a:spLocks noChangeShapeType="1"/>
              </p:cNvSpPr>
              <p:nvPr/>
            </p:nvSpPr>
            <p:spPr bwMode="auto">
              <a:xfrm flipV="1">
                <a:off x="3408" y="299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58" name="Line 553"/>
              <p:cNvSpPr>
                <a:spLocks noChangeShapeType="1"/>
              </p:cNvSpPr>
              <p:nvPr/>
            </p:nvSpPr>
            <p:spPr bwMode="auto">
              <a:xfrm flipV="1">
                <a:off x="3404" y="93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030" name="Group 554"/>
            <p:cNvGrpSpPr>
              <a:grpSpLocks/>
            </p:cNvGrpSpPr>
            <p:nvPr/>
          </p:nvGrpSpPr>
          <p:grpSpPr bwMode="auto">
            <a:xfrm>
              <a:off x="4007" y="889"/>
              <a:ext cx="4" cy="2592"/>
              <a:chOff x="3684" y="706"/>
              <a:chExt cx="4" cy="2592"/>
            </a:xfrm>
          </p:grpSpPr>
          <p:sp>
            <p:nvSpPr>
              <p:cNvPr id="1151" name="Line 555"/>
              <p:cNvSpPr>
                <a:spLocks noChangeShapeType="1"/>
              </p:cNvSpPr>
              <p:nvPr/>
            </p:nvSpPr>
            <p:spPr bwMode="auto">
              <a:xfrm>
                <a:off x="3688" y="706"/>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52" name="Line 556"/>
              <p:cNvSpPr>
                <a:spLocks noChangeShapeType="1"/>
              </p:cNvSpPr>
              <p:nvPr/>
            </p:nvSpPr>
            <p:spPr bwMode="auto">
              <a:xfrm flipV="1">
                <a:off x="3688" y="198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53" name="Line 557"/>
              <p:cNvSpPr>
                <a:spLocks noChangeShapeType="1"/>
              </p:cNvSpPr>
              <p:nvPr/>
            </p:nvSpPr>
            <p:spPr bwMode="auto">
              <a:xfrm flipV="1">
                <a:off x="3684" y="291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54" name="Line 558"/>
              <p:cNvSpPr>
                <a:spLocks noChangeShapeType="1"/>
              </p:cNvSpPr>
              <p:nvPr/>
            </p:nvSpPr>
            <p:spPr bwMode="auto">
              <a:xfrm flipV="1">
                <a:off x="3686" y="90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031" name="Group 559"/>
            <p:cNvGrpSpPr>
              <a:grpSpLocks/>
            </p:cNvGrpSpPr>
            <p:nvPr/>
          </p:nvGrpSpPr>
          <p:grpSpPr bwMode="auto">
            <a:xfrm>
              <a:off x="4283" y="869"/>
              <a:ext cx="4" cy="2592"/>
              <a:chOff x="3684" y="706"/>
              <a:chExt cx="4" cy="2592"/>
            </a:xfrm>
          </p:grpSpPr>
          <p:sp>
            <p:nvSpPr>
              <p:cNvPr id="1147" name="Line 560"/>
              <p:cNvSpPr>
                <a:spLocks noChangeShapeType="1"/>
              </p:cNvSpPr>
              <p:nvPr/>
            </p:nvSpPr>
            <p:spPr bwMode="auto">
              <a:xfrm>
                <a:off x="3688" y="706"/>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48" name="Line 561"/>
              <p:cNvSpPr>
                <a:spLocks noChangeShapeType="1"/>
              </p:cNvSpPr>
              <p:nvPr/>
            </p:nvSpPr>
            <p:spPr bwMode="auto">
              <a:xfrm flipV="1">
                <a:off x="3688" y="198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49" name="Line 562"/>
              <p:cNvSpPr>
                <a:spLocks noChangeShapeType="1"/>
              </p:cNvSpPr>
              <p:nvPr/>
            </p:nvSpPr>
            <p:spPr bwMode="auto">
              <a:xfrm flipV="1">
                <a:off x="3684" y="291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50" name="Line 563"/>
              <p:cNvSpPr>
                <a:spLocks noChangeShapeType="1"/>
              </p:cNvSpPr>
              <p:nvPr/>
            </p:nvSpPr>
            <p:spPr bwMode="auto">
              <a:xfrm flipV="1">
                <a:off x="3686" y="90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032" name="Group 564"/>
            <p:cNvGrpSpPr>
              <a:grpSpLocks/>
            </p:cNvGrpSpPr>
            <p:nvPr/>
          </p:nvGrpSpPr>
          <p:grpSpPr bwMode="auto">
            <a:xfrm>
              <a:off x="5359" y="876"/>
              <a:ext cx="4" cy="2592"/>
              <a:chOff x="4688" y="720"/>
              <a:chExt cx="4" cy="2592"/>
            </a:xfrm>
          </p:grpSpPr>
          <p:sp>
            <p:nvSpPr>
              <p:cNvPr id="1143" name="Line 565"/>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44" name="Line 566"/>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45" name="Line 567"/>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46" name="Line 568"/>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033" name="Group 569"/>
            <p:cNvGrpSpPr>
              <a:grpSpLocks/>
            </p:cNvGrpSpPr>
            <p:nvPr/>
          </p:nvGrpSpPr>
          <p:grpSpPr bwMode="auto">
            <a:xfrm>
              <a:off x="4698" y="875"/>
              <a:ext cx="4" cy="2592"/>
              <a:chOff x="4120" y="710"/>
              <a:chExt cx="4" cy="2592"/>
            </a:xfrm>
          </p:grpSpPr>
          <p:sp>
            <p:nvSpPr>
              <p:cNvPr id="1139" name="Line 570"/>
              <p:cNvSpPr>
                <a:spLocks noChangeShapeType="1"/>
              </p:cNvSpPr>
              <p:nvPr/>
            </p:nvSpPr>
            <p:spPr bwMode="auto">
              <a:xfrm>
                <a:off x="4124" y="71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40" name="Line 571"/>
              <p:cNvSpPr>
                <a:spLocks noChangeShapeType="1"/>
              </p:cNvSpPr>
              <p:nvPr/>
            </p:nvSpPr>
            <p:spPr bwMode="auto">
              <a:xfrm flipV="1">
                <a:off x="4124" y="198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41" name="Line 572"/>
              <p:cNvSpPr>
                <a:spLocks noChangeShapeType="1"/>
              </p:cNvSpPr>
              <p:nvPr/>
            </p:nvSpPr>
            <p:spPr bwMode="auto">
              <a:xfrm flipV="1">
                <a:off x="4120" y="292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42" name="Line 573"/>
              <p:cNvSpPr>
                <a:spLocks noChangeShapeType="1"/>
              </p:cNvSpPr>
              <p:nvPr/>
            </p:nvSpPr>
            <p:spPr bwMode="auto">
              <a:xfrm flipV="1">
                <a:off x="4122" y="9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034" name="Group 574"/>
            <p:cNvGrpSpPr>
              <a:grpSpLocks/>
            </p:cNvGrpSpPr>
            <p:nvPr/>
          </p:nvGrpSpPr>
          <p:grpSpPr bwMode="auto">
            <a:xfrm>
              <a:off x="4978" y="881"/>
              <a:ext cx="4" cy="2592"/>
              <a:chOff x="4400" y="716"/>
              <a:chExt cx="4" cy="2592"/>
            </a:xfrm>
          </p:grpSpPr>
          <p:sp>
            <p:nvSpPr>
              <p:cNvPr id="1135" name="Line 575"/>
              <p:cNvSpPr>
                <a:spLocks noChangeShapeType="1"/>
              </p:cNvSpPr>
              <p:nvPr/>
            </p:nvSpPr>
            <p:spPr bwMode="auto">
              <a:xfrm>
                <a:off x="4400" y="716"/>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36" name="Line 576"/>
              <p:cNvSpPr>
                <a:spLocks noChangeShapeType="1"/>
              </p:cNvSpPr>
              <p:nvPr/>
            </p:nvSpPr>
            <p:spPr bwMode="auto">
              <a:xfrm flipV="1">
                <a:off x="4404" y="194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37" name="Line 577"/>
              <p:cNvSpPr>
                <a:spLocks noChangeShapeType="1"/>
              </p:cNvSpPr>
              <p:nvPr/>
            </p:nvSpPr>
            <p:spPr bwMode="auto">
              <a:xfrm flipV="1">
                <a:off x="4400" y="2864"/>
                <a:ext cx="0" cy="18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38" name="Line 578"/>
              <p:cNvSpPr>
                <a:spLocks noChangeShapeType="1"/>
              </p:cNvSpPr>
              <p:nvPr/>
            </p:nvSpPr>
            <p:spPr bwMode="auto">
              <a:xfrm flipV="1">
                <a:off x="4404" y="87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035" name="Group 579"/>
            <p:cNvGrpSpPr>
              <a:grpSpLocks/>
            </p:cNvGrpSpPr>
            <p:nvPr/>
          </p:nvGrpSpPr>
          <p:grpSpPr bwMode="auto">
            <a:xfrm>
              <a:off x="5242" y="885"/>
              <a:ext cx="4" cy="2592"/>
              <a:chOff x="4688" y="720"/>
              <a:chExt cx="4" cy="2592"/>
            </a:xfrm>
          </p:grpSpPr>
          <p:sp>
            <p:nvSpPr>
              <p:cNvPr id="1131" name="Line 580"/>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32" name="Line 581"/>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33" name="Line 582"/>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34" name="Line 583"/>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1036" name="Line 584"/>
            <p:cNvSpPr>
              <a:spLocks noChangeShapeType="1"/>
            </p:cNvSpPr>
            <p:nvPr/>
          </p:nvSpPr>
          <p:spPr bwMode="auto">
            <a:xfrm>
              <a:off x="3595" y="877"/>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37" name="Line 585"/>
            <p:cNvSpPr>
              <a:spLocks noChangeShapeType="1"/>
            </p:cNvSpPr>
            <p:nvPr/>
          </p:nvSpPr>
          <p:spPr bwMode="auto">
            <a:xfrm flipV="1">
              <a:off x="3599" y="2101"/>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38" name="Line 586"/>
            <p:cNvSpPr>
              <a:spLocks noChangeShapeType="1"/>
            </p:cNvSpPr>
            <p:nvPr/>
          </p:nvSpPr>
          <p:spPr bwMode="auto">
            <a:xfrm flipV="1">
              <a:off x="3595" y="3025"/>
              <a:ext cx="0" cy="18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39" name="Line 587"/>
            <p:cNvSpPr>
              <a:spLocks noChangeShapeType="1"/>
            </p:cNvSpPr>
            <p:nvPr/>
          </p:nvSpPr>
          <p:spPr bwMode="auto">
            <a:xfrm flipV="1">
              <a:off x="3599" y="1037"/>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1040" name="Group 588"/>
            <p:cNvGrpSpPr>
              <a:grpSpLocks/>
            </p:cNvGrpSpPr>
            <p:nvPr/>
          </p:nvGrpSpPr>
          <p:grpSpPr bwMode="auto">
            <a:xfrm>
              <a:off x="3863" y="873"/>
              <a:ext cx="4" cy="2592"/>
              <a:chOff x="3404" y="708"/>
              <a:chExt cx="4" cy="2592"/>
            </a:xfrm>
          </p:grpSpPr>
          <p:sp>
            <p:nvSpPr>
              <p:cNvPr id="1127" name="Line 589"/>
              <p:cNvSpPr>
                <a:spLocks noChangeShapeType="1"/>
              </p:cNvSpPr>
              <p:nvPr/>
            </p:nvSpPr>
            <p:spPr bwMode="auto">
              <a:xfrm>
                <a:off x="3408" y="708"/>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28" name="Line 590"/>
              <p:cNvSpPr>
                <a:spLocks noChangeShapeType="1"/>
              </p:cNvSpPr>
              <p:nvPr/>
            </p:nvSpPr>
            <p:spPr bwMode="auto">
              <a:xfrm flipV="1">
                <a:off x="3406" y="202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29" name="Line 591"/>
              <p:cNvSpPr>
                <a:spLocks noChangeShapeType="1"/>
              </p:cNvSpPr>
              <p:nvPr/>
            </p:nvSpPr>
            <p:spPr bwMode="auto">
              <a:xfrm flipV="1">
                <a:off x="3408" y="299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30" name="Line 592"/>
              <p:cNvSpPr>
                <a:spLocks noChangeShapeType="1"/>
              </p:cNvSpPr>
              <p:nvPr/>
            </p:nvSpPr>
            <p:spPr bwMode="auto">
              <a:xfrm flipV="1">
                <a:off x="3404" y="93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041" name="Group 593"/>
            <p:cNvGrpSpPr>
              <a:grpSpLocks/>
            </p:cNvGrpSpPr>
            <p:nvPr/>
          </p:nvGrpSpPr>
          <p:grpSpPr bwMode="auto">
            <a:xfrm>
              <a:off x="4143" y="871"/>
              <a:ext cx="4" cy="2592"/>
              <a:chOff x="3684" y="706"/>
              <a:chExt cx="4" cy="2592"/>
            </a:xfrm>
          </p:grpSpPr>
          <p:sp>
            <p:nvSpPr>
              <p:cNvPr id="1123" name="Line 594"/>
              <p:cNvSpPr>
                <a:spLocks noChangeShapeType="1"/>
              </p:cNvSpPr>
              <p:nvPr/>
            </p:nvSpPr>
            <p:spPr bwMode="auto">
              <a:xfrm>
                <a:off x="3688" y="706"/>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24" name="Line 595"/>
              <p:cNvSpPr>
                <a:spLocks noChangeShapeType="1"/>
              </p:cNvSpPr>
              <p:nvPr/>
            </p:nvSpPr>
            <p:spPr bwMode="auto">
              <a:xfrm flipV="1">
                <a:off x="3688" y="198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25" name="Line 596"/>
              <p:cNvSpPr>
                <a:spLocks noChangeShapeType="1"/>
              </p:cNvSpPr>
              <p:nvPr/>
            </p:nvSpPr>
            <p:spPr bwMode="auto">
              <a:xfrm flipV="1">
                <a:off x="3684" y="291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26" name="Line 597"/>
              <p:cNvSpPr>
                <a:spLocks noChangeShapeType="1"/>
              </p:cNvSpPr>
              <p:nvPr/>
            </p:nvSpPr>
            <p:spPr bwMode="auto">
              <a:xfrm flipV="1">
                <a:off x="3686" y="90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042" name="Group 598"/>
            <p:cNvGrpSpPr>
              <a:grpSpLocks/>
            </p:cNvGrpSpPr>
            <p:nvPr/>
          </p:nvGrpSpPr>
          <p:grpSpPr bwMode="auto">
            <a:xfrm>
              <a:off x="4419" y="851"/>
              <a:ext cx="4" cy="2592"/>
              <a:chOff x="3684" y="706"/>
              <a:chExt cx="4" cy="2592"/>
            </a:xfrm>
          </p:grpSpPr>
          <p:sp>
            <p:nvSpPr>
              <p:cNvPr id="1119" name="Line 599"/>
              <p:cNvSpPr>
                <a:spLocks noChangeShapeType="1"/>
              </p:cNvSpPr>
              <p:nvPr/>
            </p:nvSpPr>
            <p:spPr bwMode="auto">
              <a:xfrm>
                <a:off x="3688" y="706"/>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20" name="Line 600"/>
              <p:cNvSpPr>
                <a:spLocks noChangeShapeType="1"/>
              </p:cNvSpPr>
              <p:nvPr/>
            </p:nvSpPr>
            <p:spPr bwMode="auto">
              <a:xfrm flipV="1">
                <a:off x="3688" y="198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21" name="Line 601"/>
              <p:cNvSpPr>
                <a:spLocks noChangeShapeType="1"/>
              </p:cNvSpPr>
              <p:nvPr/>
            </p:nvSpPr>
            <p:spPr bwMode="auto">
              <a:xfrm flipV="1">
                <a:off x="3684" y="291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22" name="Line 602"/>
              <p:cNvSpPr>
                <a:spLocks noChangeShapeType="1"/>
              </p:cNvSpPr>
              <p:nvPr/>
            </p:nvSpPr>
            <p:spPr bwMode="auto">
              <a:xfrm flipV="1">
                <a:off x="3686" y="90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043" name="Group 603"/>
            <p:cNvGrpSpPr>
              <a:grpSpLocks/>
            </p:cNvGrpSpPr>
            <p:nvPr/>
          </p:nvGrpSpPr>
          <p:grpSpPr bwMode="auto">
            <a:xfrm>
              <a:off x="5495" y="858"/>
              <a:ext cx="4" cy="2592"/>
              <a:chOff x="4688" y="720"/>
              <a:chExt cx="4" cy="2592"/>
            </a:xfrm>
          </p:grpSpPr>
          <p:sp>
            <p:nvSpPr>
              <p:cNvPr id="1115" name="Line 604"/>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16" name="Line 605"/>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17" name="Line 606"/>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18" name="Line 607"/>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044" name="Group 608"/>
            <p:cNvGrpSpPr>
              <a:grpSpLocks/>
            </p:cNvGrpSpPr>
            <p:nvPr/>
          </p:nvGrpSpPr>
          <p:grpSpPr bwMode="auto">
            <a:xfrm>
              <a:off x="4635" y="882"/>
              <a:ext cx="4" cy="2592"/>
              <a:chOff x="4120" y="710"/>
              <a:chExt cx="4" cy="2592"/>
            </a:xfrm>
          </p:grpSpPr>
          <p:sp>
            <p:nvSpPr>
              <p:cNvPr id="1111" name="Line 609"/>
              <p:cNvSpPr>
                <a:spLocks noChangeShapeType="1"/>
              </p:cNvSpPr>
              <p:nvPr/>
            </p:nvSpPr>
            <p:spPr bwMode="auto">
              <a:xfrm>
                <a:off x="4124" y="71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12" name="Line 610"/>
              <p:cNvSpPr>
                <a:spLocks noChangeShapeType="1"/>
              </p:cNvSpPr>
              <p:nvPr/>
            </p:nvSpPr>
            <p:spPr bwMode="auto">
              <a:xfrm flipV="1">
                <a:off x="4124" y="198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13" name="Line 611"/>
              <p:cNvSpPr>
                <a:spLocks noChangeShapeType="1"/>
              </p:cNvSpPr>
              <p:nvPr/>
            </p:nvSpPr>
            <p:spPr bwMode="auto">
              <a:xfrm flipV="1">
                <a:off x="4120" y="292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14" name="Line 612"/>
              <p:cNvSpPr>
                <a:spLocks noChangeShapeType="1"/>
              </p:cNvSpPr>
              <p:nvPr/>
            </p:nvSpPr>
            <p:spPr bwMode="auto">
              <a:xfrm flipV="1">
                <a:off x="4122" y="9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045" name="Group 613"/>
            <p:cNvGrpSpPr>
              <a:grpSpLocks/>
            </p:cNvGrpSpPr>
            <p:nvPr/>
          </p:nvGrpSpPr>
          <p:grpSpPr bwMode="auto">
            <a:xfrm>
              <a:off x="4915" y="888"/>
              <a:ext cx="4" cy="2592"/>
              <a:chOff x="4400" y="716"/>
              <a:chExt cx="4" cy="2592"/>
            </a:xfrm>
          </p:grpSpPr>
          <p:sp>
            <p:nvSpPr>
              <p:cNvPr id="1107" name="Line 614"/>
              <p:cNvSpPr>
                <a:spLocks noChangeShapeType="1"/>
              </p:cNvSpPr>
              <p:nvPr/>
            </p:nvSpPr>
            <p:spPr bwMode="auto">
              <a:xfrm>
                <a:off x="4400" y="716"/>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08" name="Line 615"/>
              <p:cNvSpPr>
                <a:spLocks noChangeShapeType="1"/>
              </p:cNvSpPr>
              <p:nvPr/>
            </p:nvSpPr>
            <p:spPr bwMode="auto">
              <a:xfrm flipV="1">
                <a:off x="4404" y="194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09" name="Line 616"/>
              <p:cNvSpPr>
                <a:spLocks noChangeShapeType="1"/>
              </p:cNvSpPr>
              <p:nvPr/>
            </p:nvSpPr>
            <p:spPr bwMode="auto">
              <a:xfrm flipV="1">
                <a:off x="4400" y="2864"/>
                <a:ext cx="0" cy="18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10" name="Line 617"/>
              <p:cNvSpPr>
                <a:spLocks noChangeShapeType="1"/>
              </p:cNvSpPr>
              <p:nvPr/>
            </p:nvSpPr>
            <p:spPr bwMode="auto">
              <a:xfrm flipV="1">
                <a:off x="4404" y="87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046" name="Group 618"/>
            <p:cNvGrpSpPr>
              <a:grpSpLocks/>
            </p:cNvGrpSpPr>
            <p:nvPr/>
          </p:nvGrpSpPr>
          <p:grpSpPr bwMode="auto">
            <a:xfrm>
              <a:off x="5179" y="892"/>
              <a:ext cx="4" cy="2592"/>
              <a:chOff x="4688" y="720"/>
              <a:chExt cx="4" cy="2592"/>
            </a:xfrm>
          </p:grpSpPr>
          <p:sp>
            <p:nvSpPr>
              <p:cNvPr id="1103" name="Line 619"/>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04" name="Line 620"/>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05" name="Line 621"/>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06" name="Line 622"/>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1047" name="Line 623"/>
            <p:cNvSpPr>
              <a:spLocks noChangeShapeType="1"/>
            </p:cNvSpPr>
            <p:nvPr/>
          </p:nvSpPr>
          <p:spPr bwMode="auto">
            <a:xfrm>
              <a:off x="3532" y="884"/>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48" name="Line 624"/>
            <p:cNvSpPr>
              <a:spLocks noChangeShapeType="1"/>
            </p:cNvSpPr>
            <p:nvPr/>
          </p:nvSpPr>
          <p:spPr bwMode="auto">
            <a:xfrm flipV="1">
              <a:off x="3536" y="210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49" name="Line 625"/>
            <p:cNvSpPr>
              <a:spLocks noChangeShapeType="1"/>
            </p:cNvSpPr>
            <p:nvPr/>
          </p:nvSpPr>
          <p:spPr bwMode="auto">
            <a:xfrm flipV="1">
              <a:off x="3532" y="3032"/>
              <a:ext cx="0" cy="18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50" name="Line 626"/>
            <p:cNvSpPr>
              <a:spLocks noChangeShapeType="1"/>
            </p:cNvSpPr>
            <p:nvPr/>
          </p:nvSpPr>
          <p:spPr bwMode="auto">
            <a:xfrm flipV="1">
              <a:off x="3536" y="104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1051" name="Group 627"/>
            <p:cNvGrpSpPr>
              <a:grpSpLocks/>
            </p:cNvGrpSpPr>
            <p:nvPr/>
          </p:nvGrpSpPr>
          <p:grpSpPr bwMode="auto">
            <a:xfrm>
              <a:off x="3800" y="880"/>
              <a:ext cx="4" cy="2592"/>
              <a:chOff x="3404" y="708"/>
              <a:chExt cx="4" cy="2592"/>
            </a:xfrm>
          </p:grpSpPr>
          <p:sp>
            <p:nvSpPr>
              <p:cNvPr id="1099" name="Line 628"/>
              <p:cNvSpPr>
                <a:spLocks noChangeShapeType="1"/>
              </p:cNvSpPr>
              <p:nvPr/>
            </p:nvSpPr>
            <p:spPr bwMode="auto">
              <a:xfrm>
                <a:off x="3408" y="708"/>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00" name="Line 629"/>
              <p:cNvSpPr>
                <a:spLocks noChangeShapeType="1"/>
              </p:cNvSpPr>
              <p:nvPr/>
            </p:nvSpPr>
            <p:spPr bwMode="auto">
              <a:xfrm flipV="1">
                <a:off x="3406" y="202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01" name="Line 630"/>
              <p:cNvSpPr>
                <a:spLocks noChangeShapeType="1"/>
              </p:cNvSpPr>
              <p:nvPr/>
            </p:nvSpPr>
            <p:spPr bwMode="auto">
              <a:xfrm flipV="1">
                <a:off x="3408" y="299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02" name="Line 631"/>
              <p:cNvSpPr>
                <a:spLocks noChangeShapeType="1"/>
              </p:cNvSpPr>
              <p:nvPr/>
            </p:nvSpPr>
            <p:spPr bwMode="auto">
              <a:xfrm flipV="1">
                <a:off x="3404" y="938"/>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052" name="Group 632"/>
            <p:cNvGrpSpPr>
              <a:grpSpLocks/>
            </p:cNvGrpSpPr>
            <p:nvPr/>
          </p:nvGrpSpPr>
          <p:grpSpPr bwMode="auto">
            <a:xfrm>
              <a:off x="4080" y="878"/>
              <a:ext cx="4" cy="2592"/>
              <a:chOff x="3684" y="706"/>
              <a:chExt cx="4" cy="2592"/>
            </a:xfrm>
          </p:grpSpPr>
          <p:sp>
            <p:nvSpPr>
              <p:cNvPr id="1095" name="Line 633"/>
              <p:cNvSpPr>
                <a:spLocks noChangeShapeType="1"/>
              </p:cNvSpPr>
              <p:nvPr/>
            </p:nvSpPr>
            <p:spPr bwMode="auto">
              <a:xfrm>
                <a:off x="3688" y="706"/>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96" name="Line 634"/>
              <p:cNvSpPr>
                <a:spLocks noChangeShapeType="1"/>
              </p:cNvSpPr>
              <p:nvPr/>
            </p:nvSpPr>
            <p:spPr bwMode="auto">
              <a:xfrm flipV="1">
                <a:off x="3688" y="198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97" name="Line 635"/>
              <p:cNvSpPr>
                <a:spLocks noChangeShapeType="1"/>
              </p:cNvSpPr>
              <p:nvPr/>
            </p:nvSpPr>
            <p:spPr bwMode="auto">
              <a:xfrm flipV="1">
                <a:off x="3684" y="291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98" name="Line 636"/>
              <p:cNvSpPr>
                <a:spLocks noChangeShapeType="1"/>
              </p:cNvSpPr>
              <p:nvPr/>
            </p:nvSpPr>
            <p:spPr bwMode="auto">
              <a:xfrm flipV="1">
                <a:off x="3686" y="90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053" name="Group 637"/>
            <p:cNvGrpSpPr>
              <a:grpSpLocks/>
            </p:cNvGrpSpPr>
            <p:nvPr/>
          </p:nvGrpSpPr>
          <p:grpSpPr bwMode="auto">
            <a:xfrm>
              <a:off x="4356" y="858"/>
              <a:ext cx="4" cy="2592"/>
              <a:chOff x="3684" y="706"/>
              <a:chExt cx="4" cy="2592"/>
            </a:xfrm>
          </p:grpSpPr>
          <p:sp>
            <p:nvSpPr>
              <p:cNvPr id="1091" name="Line 638"/>
              <p:cNvSpPr>
                <a:spLocks noChangeShapeType="1"/>
              </p:cNvSpPr>
              <p:nvPr/>
            </p:nvSpPr>
            <p:spPr bwMode="auto">
              <a:xfrm>
                <a:off x="3688" y="706"/>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92" name="Line 639"/>
              <p:cNvSpPr>
                <a:spLocks noChangeShapeType="1"/>
              </p:cNvSpPr>
              <p:nvPr/>
            </p:nvSpPr>
            <p:spPr bwMode="auto">
              <a:xfrm flipV="1">
                <a:off x="3688" y="198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93" name="Line 640"/>
              <p:cNvSpPr>
                <a:spLocks noChangeShapeType="1"/>
              </p:cNvSpPr>
              <p:nvPr/>
            </p:nvSpPr>
            <p:spPr bwMode="auto">
              <a:xfrm flipV="1">
                <a:off x="3684" y="291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94" name="Line 641"/>
              <p:cNvSpPr>
                <a:spLocks noChangeShapeType="1"/>
              </p:cNvSpPr>
              <p:nvPr/>
            </p:nvSpPr>
            <p:spPr bwMode="auto">
              <a:xfrm flipV="1">
                <a:off x="3686" y="90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054" name="Group 642"/>
            <p:cNvGrpSpPr>
              <a:grpSpLocks/>
            </p:cNvGrpSpPr>
            <p:nvPr/>
          </p:nvGrpSpPr>
          <p:grpSpPr bwMode="auto">
            <a:xfrm>
              <a:off x="5432" y="865"/>
              <a:ext cx="4" cy="2592"/>
              <a:chOff x="4688" y="720"/>
              <a:chExt cx="4" cy="2592"/>
            </a:xfrm>
          </p:grpSpPr>
          <p:sp>
            <p:nvSpPr>
              <p:cNvPr id="1087" name="Line 643"/>
              <p:cNvSpPr>
                <a:spLocks noChangeShapeType="1"/>
              </p:cNvSpPr>
              <p:nvPr/>
            </p:nvSpPr>
            <p:spPr bwMode="auto">
              <a:xfrm>
                <a:off x="4692" y="720"/>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88" name="Line 644"/>
              <p:cNvSpPr>
                <a:spLocks noChangeShapeType="1"/>
              </p:cNvSpPr>
              <p:nvPr/>
            </p:nvSpPr>
            <p:spPr bwMode="auto">
              <a:xfrm flipV="1">
                <a:off x="4690" y="2034"/>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89" name="Line 645"/>
              <p:cNvSpPr>
                <a:spLocks noChangeShapeType="1"/>
              </p:cNvSpPr>
              <p:nvPr/>
            </p:nvSpPr>
            <p:spPr bwMode="auto">
              <a:xfrm flipV="1">
                <a:off x="4692" y="300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90" name="Line 646"/>
              <p:cNvSpPr>
                <a:spLocks noChangeShapeType="1"/>
              </p:cNvSpPr>
              <p:nvPr/>
            </p:nvSpPr>
            <p:spPr bwMode="auto">
              <a:xfrm flipV="1">
                <a:off x="4688" y="95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1055" name="Line 647"/>
            <p:cNvSpPr>
              <a:spLocks noChangeShapeType="1"/>
            </p:cNvSpPr>
            <p:nvPr/>
          </p:nvSpPr>
          <p:spPr bwMode="auto">
            <a:xfrm>
              <a:off x="4786" y="903"/>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56" name="Line 648"/>
            <p:cNvSpPr>
              <a:spLocks noChangeShapeType="1"/>
            </p:cNvSpPr>
            <p:nvPr/>
          </p:nvSpPr>
          <p:spPr bwMode="auto">
            <a:xfrm flipV="1">
              <a:off x="4786" y="2181"/>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57" name="Line 649"/>
            <p:cNvSpPr>
              <a:spLocks noChangeShapeType="1"/>
            </p:cNvSpPr>
            <p:nvPr/>
          </p:nvSpPr>
          <p:spPr bwMode="auto">
            <a:xfrm flipV="1">
              <a:off x="4782" y="3113"/>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58" name="Line 650"/>
            <p:cNvSpPr>
              <a:spLocks noChangeShapeType="1"/>
            </p:cNvSpPr>
            <p:nvPr/>
          </p:nvSpPr>
          <p:spPr bwMode="auto">
            <a:xfrm flipV="1">
              <a:off x="4784" y="1099"/>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59" name="Line 651"/>
            <p:cNvSpPr>
              <a:spLocks noChangeShapeType="1"/>
            </p:cNvSpPr>
            <p:nvPr/>
          </p:nvSpPr>
          <p:spPr bwMode="auto">
            <a:xfrm>
              <a:off x="5041" y="909"/>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60" name="Line 652"/>
            <p:cNvSpPr>
              <a:spLocks noChangeShapeType="1"/>
            </p:cNvSpPr>
            <p:nvPr/>
          </p:nvSpPr>
          <p:spPr bwMode="auto">
            <a:xfrm flipV="1">
              <a:off x="5045" y="2133"/>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61" name="Line 653"/>
            <p:cNvSpPr>
              <a:spLocks noChangeShapeType="1"/>
            </p:cNvSpPr>
            <p:nvPr/>
          </p:nvSpPr>
          <p:spPr bwMode="auto">
            <a:xfrm flipV="1">
              <a:off x="5041" y="3057"/>
              <a:ext cx="0" cy="18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62" name="Line 654"/>
            <p:cNvSpPr>
              <a:spLocks noChangeShapeType="1"/>
            </p:cNvSpPr>
            <p:nvPr/>
          </p:nvSpPr>
          <p:spPr bwMode="auto">
            <a:xfrm flipV="1">
              <a:off x="5045" y="1069"/>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63" name="Line 655"/>
            <p:cNvSpPr>
              <a:spLocks noChangeShapeType="1"/>
            </p:cNvSpPr>
            <p:nvPr/>
          </p:nvSpPr>
          <p:spPr bwMode="auto">
            <a:xfrm>
              <a:off x="5309" y="913"/>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64" name="Line 656"/>
            <p:cNvSpPr>
              <a:spLocks noChangeShapeType="1"/>
            </p:cNvSpPr>
            <p:nvPr/>
          </p:nvSpPr>
          <p:spPr bwMode="auto">
            <a:xfrm flipV="1">
              <a:off x="5307" y="2227"/>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65" name="Line 657"/>
            <p:cNvSpPr>
              <a:spLocks noChangeShapeType="1"/>
            </p:cNvSpPr>
            <p:nvPr/>
          </p:nvSpPr>
          <p:spPr bwMode="auto">
            <a:xfrm flipV="1">
              <a:off x="5309" y="3199"/>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66" name="Line 658"/>
            <p:cNvSpPr>
              <a:spLocks noChangeShapeType="1"/>
            </p:cNvSpPr>
            <p:nvPr/>
          </p:nvSpPr>
          <p:spPr bwMode="auto">
            <a:xfrm flipV="1">
              <a:off x="5305" y="1143"/>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67" name="Line 659"/>
            <p:cNvSpPr>
              <a:spLocks noChangeShapeType="1"/>
            </p:cNvSpPr>
            <p:nvPr/>
          </p:nvSpPr>
          <p:spPr bwMode="auto">
            <a:xfrm>
              <a:off x="3665" y="905"/>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68" name="Line 660"/>
            <p:cNvSpPr>
              <a:spLocks noChangeShapeType="1"/>
            </p:cNvSpPr>
            <p:nvPr/>
          </p:nvSpPr>
          <p:spPr bwMode="auto">
            <a:xfrm flipV="1">
              <a:off x="3655" y="2129"/>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69" name="Line 661"/>
            <p:cNvSpPr>
              <a:spLocks noChangeShapeType="1"/>
            </p:cNvSpPr>
            <p:nvPr/>
          </p:nvSpPr>
          <p:spPr bwMode="auto">
            <a:xfrm flipV="1">
              <a:off x="3651" y="3053"/>
              <a:ext cx="0" cy="180"/>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70" name="Line 662"/>
            <p:cNvSpPr>
              <a:spLocks noChangeShapeType="1"/>
            </p:cNvSpPr>
            <p:nvPr/>
          </p:nvSpPr>
          <p:spPr bwMode="auto">
            <a:xfrm flipV="1">
              <a:off x="3655" y="1065"/>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71" name="Line 663"/>
            <p:cNvSpPr>
              <a:spLocks noChangeShapeType="1"/>
            </p:cNvSpPr>
            <p:nvPr/>
          </p:nvSpPr>
          <p:spPr bwMode="auto">
            <a:xfrm>
              <a:off x="3951" y="901"/>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72" name="Line 664"/>
            <p:cNvSpPr>
              <a:spLocks noChangeShapeType="1"/>
            </p:cNvSpPr>
            <p:nvPr/>
          </p:nvSpPr>
          <p:spPr bwMode="auto">
            <a:xfrm flipV="1">
              <a:off x="3949" y="2215"/>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73" name="Line 665"/>
            <p:cNvSpPr>
              <a:spLocks noChangeShapeType="1"/>
            </p:cNvSpPr>
            <p:nvPr/>
          </p:nvSpPr>
          <p:spPr bwMode="auto">
            <a:xfrm flipV="1">
              <a:off x="3951" y="3187"/>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74" name="Line 666"/>
            <p:cNvSpPr>
              <a:spLocks noChangeShapeType="1"/>
            </p:cNvSpPr>
            <p:nvPr/>
          </p:nvSpPr>
          <p:spPr bwMode="auto">
            <a:xfrm flipV="1">
              <a:off x="3947" y="1131"/>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75" name="Line 667"/>
            <p:cNvSpPr>
              <a:spLocks noChangeShapeType="1"/>
            </p:cNvSpPr>
            <p:nvPr/>
          </p:nvSpPr>
          <p:spPr bwMode="auto">
            <a:xfrm>
              <a:off x="4231" y="899"/>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76" name="Line 668"/>
            <p:cNvSpPr>
              <a:spLocks noChangeShapeType="1"/>
            </p:cNvSpPr>
            <p:nvPr/>
          </p:nvSpPr>
          <p:spPr bwMode="auto">
            <a:xfrm flipV="1">
              <a:off x="4231" y="2177"/>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77" name="Line 669"/>
            <p:cNvSpPr>
              <a:spLocks noChangeShapeType="1"/>
            </p:cNvSpPr>
            <p:nvPr/>
          </p:nvSpPr>
          <p:spPr bwMode="auto">
            <a:xfrm flipV="1">
              <a:off x="4227" y="3109"/>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78" name="Line 670"/>
            <p:cNvSpPr>
              <a:spLocks noChangeShapeType="1"/>
            </p:cNvSpPr>
            <p:nvPr/>
          </p:nvSpPr>
          <p:spPr bwMode="auto">
            <a:xfrm flipV="1">
              <a:off x="4229" y="1095"/>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79" name="Line 671"/>
            <p:cNvSpPr>
              <a:spLocks noChangeShapeType="1"/>
            </p:cNvSpPr>
            <p:nvPr/>
          </p:nvSpPr>
          <p:spPr bwMode="auto">
            <a:xfrm>
              <a:off x="4507" y="879"/>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80" name="Line 672"/>
            <p:cNvSpPr>
              <a:spLocks noChangeShapeType="1"/>
            </p:cNvSpPr>
            <p:nvPr/>
          </p:nvSpPr>
          <p:spPr bwMode="auto">
            <a:xfrm flipV="1">
              <a:off x="4507" y="2157"/>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81" name="Line 673"/>
            <p:cNvSpPr>
              <a:spLocks noChangeShapeType="1"/>
            </p:cNvSpPr>
            <p:nvPr/>
          </p:nvSpPr>
          <p:spPr bwMode="auto">
            <a:xfrm flipV="1">
              <a:off x="4503" y="3089"/>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82" name="Line 674"/>
            <p:cNvSpPr>
              <a:spLocks noChangeShapeType="1"/>
            </p:cNvSpPr>
            <p:nvPr/>
          </p:nvSpPr>
          <p:spPr bwMode="auto">
            <a:xfrm flipV="1">
              <a:off x="4505" y="1075"/>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83" name="Line 675"/>
            <p:cNvSpPr>
              <a:spLocks noChangeShapeType="1"/>
            </p:cNvSpPr>
            <p:nvPr/>
          </p:nvSpPr>
          <p:spPr bwMode="auto">
            <a:xfrm>
              <a:off x="5562" y="886"/>
              <a:ext cx="0" cy="2592"/>
            </a:xfrm>
            <a:prstGeom prst="line">
              <a:avLst/>
            </a:prstGeom>
            <a:noFill/>
            <a:ln w="190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84" name="Line 676"/>
            <p:cNvSpPr>
              <a:spLocks noChangeShapeType="1"/>
            </p:cNvSpPr>
            <p:nvPr/>
          </p:nvSpPr>
          <p:spPr bwMode="auto">
            <a:xfrm flipV="1">
              <a:off x="5560" y="2200"/>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85" name="Line 677"/>
            <p:cNvSpPr>
              <a:spLocks noChangeShapeType="1"/>
            </p:cNvSpPr>
            <p:nvPr/>
          </p:nvSpPr>
          <p:spPr bwMode="auto">
            <a:xfrm flipV="1">
              <a:off x="5562" y="3172"/>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86" name="Line 678"/>
            <p:cNvSpPr>
              <a:spLocks noChangeShapeType="1"/>
            </p:cNvSpPr>
            <p:nvPr/>
          </p:nvSpPr>
          <p:spPr bwMode="auto">
            <a:xfrm flipV="1">
              <a:off x="5558" y="1116"/>
              <a:ext cx="0" cy="174"/>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171" name="Group 682"/>
          <p:cNvGrpSpPr>
            <a:grpSpLocks/>
          </p:cNvGrpSpPr>
          <p:nvPr/>
        </p:nvGrpSpPr>
        <p:grpSpPr bwMode="auto">
          <a:xfrm>
            <a:off x="5768975" y="5534025"/>
            <a:ext cx="2286000" cy="846138"/>
            <a:chOff x="3634" y="3486"/>
            <a:chExt cx="1440" cy="533"/>
          </a:xfrm>
        </p:grpSpPr>
        <p:sp>
          <p:nvSpPr>
            <p:cNvPr id="1172" name="Text Box 680"/>
            <p:cNvSpPr txBox="1">
              <a:spLocks noChangeArrowheads="1"/>
            </p:cNvSpPr>
            <p:nvPr/>
          </p:nvSpPr>
          <p:spPr bwMode="auto">
            <a:xfrm>
              <a:off x="3634" y="3686"/>
              <a:ext cx="1440" cy="333"/>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2800" b="0" i="1" u="none" strike="noStrike" kern="0" cap="none" spc="0" normalizeH="0" baseline="0" noProof="0" smtClean="0">
                  <a:ln>
                    <a:noFill/>
                  </a:ln>
                  <a:solidFill>
                    <a:srgbClr val="000000"/>
                  </a:solidFill>
                  <a:effectLst/>
                  <a:uLnTx/>
                  <a:uFillTx/>
                  <a:latin typeface="Monotype Corsiva" pitchFamily="66" charset="0"/>
                </a:rPr>
                <a:t>OK for magnets!</a:t>
              </a:r>
            </a:p>
          </p:txBody>
        </p:sp>
        <p:pic>
          <p:nvPicPr>
            <p:cNvPr id="1173" name="Picture 681" descr="MCj0432586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6" y="3486"/>
              <a:ext cx="359" cy="3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6396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64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251"/>
                                        </p:tgtEl>
                                        <p:attrNameLst>
                                          <p:attrName>style.visibility</p:attrName>
                                        </p:attrNameLst>
                                      </p:cBhvr>
                                      <p:to>
                                        <p:strVal val="hidden"/>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5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1" nodeType="afterEffect">
                                  <p:stCondLst>
                                    <p:cond delay="0"/>
                                  </p:stCondLst>
                                  <p:childTnLst>
                                    <p:set>
                                      <p:cBhvr>
                                        <p:cTn id="19" dur="1" fill="hold">
                                          <p:stCondLst>
                                            <p:cond delay="0"/>
                                          </p:stCondLst>
                                        </p:cTn>
                                        <p:tgtEl>
                                          <p:spTgt spid="64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250"/>
                                        </p:tgtEl>
                                        <p:attrNameLst>
                                          <p:attrName>style.visibility</p:attrName>
                                        </p:attrNameLst>
                                      </p:cBhvr>
                                      <p:to>
                                        <p:strVal val="hidden"/>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2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49"/>
                                        </p:tgtEl>
                                        <p:attrNameLst>
                                          <p:attrName>style.visibility</p:attrName>
                                        </p:attrNameLst>
                                      </p:cBhvr>
                                      <p:to>
                                        <p:strVal val="hidden"/>
                                      </p:to>
                                    </p:set>
                                  </p:childTnLst>
                                </p:cTn>
                              </p:par>
                            </p:childTnLst>
                          </p:cTn>
                        </p:par>
                        <p:par>
                          <p:cTn id="31" fill="hold">
                            <p:stCondLst>
                              <p:cond delay="0"/>
                            </p:stCondLst>
                            <p:childTnLst>
                              <p:par>
                                <p:cTn id="32" presetID="1" presetClass="entr" presetSubtype="0" fill="hold" grpId="2" nodeType="afterEffect">
                                  <p:stCondLst>
                                    <p:cond delay="0"/>
                                  </p:stCondLst>
                                  <p:childTnLst>
                                    <p:set>
                                      <p:cBhvr>
                                        <p:cTn id="33" dur="1" fill="hold">
                                          <p:stCondLst>
                                            <p:cond delay="0"/>
                                          </p:stCondLst>
                                        </p:cTn>
                                        <p:tgtEl>
                                          <p:spTgt spid="249"/>
                                        </p:tgtEl>
                                        <p:attrNameLst>
                                          <p:attrName>style.visibility</p:attrName>
                                        </p:attrNameLst>
                                      </p:cBhvr>
                                      <p:to>
                                        <p:strVal val="visible"/>
                                      </p:to>
                                    </p:set>
                                  </p:childTnLst>
                                </p:cTn>
                              </p:par>
                            </p:childTnLst>
                          </p:cTn>
                        </p:par>
                        <p:par>
                          <p:cTn id="34" fill="hold">
                            <p:stCondLst>
                              <p:cond delay="0"/>
                            </p:stCondLst>
                            <p:childTnLst>
                              <p:par>
                                <p:cTn id="35" presetID="1" presetClass="exit" presetSubtype="0" fill="hold" grpId="3" nodeType="afterEffect">
                                  <p:stCondLst>
                                    <p:cond delay="0"/>
                                  </p:stCondLst>
                                  <p:childTnLst>
                                    <p:set>
                                      <p:cBhvr>
                                        <p:cTn id="36" dur="1" fill="hold">
                                          <p:stCondLst>
                                            <p:cond delay="0"/>
                                          </p:stCondLst>
                                        </p:cTn>
                                        <p:tgtEl>
                                          <p:spTgt spid="249"/>
                                        </p:tgtEl>
                                        <p:attrNameLst>
                                          <p:attrName>style.visibility</p:attrName>
                                        </p:attrNameLst>
                                      </p:cBhvr>
                                      <p:to>
                                        <p:strVal val="hidden"/>
                                      </p:to>
                                    </p:set>
                                  </p:childTnLst>
                                </p:cTn>
                              </p:par>
                            </p:childTnLst>
                          </p:cTn>
                        </p:par>
                        <p:par>
                          <p:cTn id="37" fill="hold">
                            <p:stCondLst>
                              <p:cond delay="0"/>
                            </p:stCondLst>
                            <p:childTnLst>
                              <p:par>
                                <p:cTn id="38" presetID="1" presetClass="exit" presetSubtype="0" fill="hold" nodeType="afterEffect">
                                  <p:stCondLst>
                                    <p:cond delay="0"/>
                                  </p:stCondLst>
                                  <p:childTnLst>
                                    <p:set>
                                      <p:cBhvr>
                                        <p:cTn id="39" dur="1" fill="hold">
                                          <p:stCondLst>
                                            <p:cond delay="0"/>
                                          </p:stCondLst>
                                        </p:cTn>
                                        <p:tgtEl>
                                          <p:spTgt spid="980"/>
                                        </p:tgtEl>
                                        <p:attrNameLst>
                                          <p:attrName>style.visibility</p:attrName>
                                        </p:attrNameLst>
                                      </p:cBhvr>
                                      <p:to>
                                        <p:strVal val="hidden"/>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252"/>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666"/>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1" nodeType="afterEffect">
                                  <p:stCondLst>
                                    <p:cond delay="0"/>
                                  </p:stCondLst>
                                  <p:childTnLst>
                                    <p:set>
                                      <p:cBhvr>
                                        <p:cTn id="48" dur="1" fill="hold">
                                          <p:stCondLst>
                                            <p:cond delay="0"/>
                                          </p:stCondLst>
                                        </p:cTn>
                                        <p:tgtEl>
                                          <p:spTgt spid="65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666"/>
                                        </p:tgtEl>
                                        <p:attrNameLst>
                                          <p:attrName>style.visibility</p:attrName>
                                        </p:attrNameLst>
                                      </p:cBhvr>
                                      <p:to>
                                        <p:strVal val="hidden"/>
                                      </p:to>
                                    </p:set>
                                  </p:childTnLst>
                                </p:cTn>
                              </p:par>
                            </p:childTnLst>
                          </p:cTn>
                        </p:par>
                        <p:par>
                          <p:cTn id="53" fill="hold">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650"/>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0" nodeType="afterEffect">
                                  <p:stCondLst>
                                    <p:cond delay="0"/>
                                  </p:stCondLst>
                                  <p:childTnLst>
                                    <p:set>
                                      <p:cBhvr>
                                        <p:cTn id="58" dur="1" fill="hold">
                                          <p:stCondLst>
                                            <p:cond delay="0"/>
                                          </p:stCondLst>
                                        </p:cTn>
                                        <p:tgtEl>
                                          <p:spTgt spid="651"/>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nodeType="afterEffect">
                                  <p:stCondLst>
                                    <p:cond delay="0"/>
                                  </p:stCondLst>
                                  <p:childTnLst>
                                    <p:set>
                                      <p:cBhvr>
                                        <p:cTn id="61" dur="1" fill="hold">
                                          <p:stCondLst>
                                            <p:cond delay="0"/>
                                          </p:stCondLst>
                                        </p:cTn>
                                        <p:tgtEl>
                                          <p:spTgt spid="90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653"/>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nodeType="afterEffect">
                                  <p:stCondLst>
                                    <p:cond delay="0"/>
                                  </p:stCondLst>
                                  <p:childTnLst>
                                    <p:set>
                                      <p:cBhvr>
                                        <p:cTn id="68" dur="1" fill="hold">
                                          <p:stCondLst>
                                            <p:cond delay="0"/>
                                          </p:stCondLst>
                                        </p:cTn>
                                        <p:tgtEl>
                                          <p:spTgt spid="65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66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1" nodeType="clickEffect">
                                  <p:stCondLst>
                                    <p:cond delay="0"/>
                                  </p:stCondLst>
                                  <p:childTnLst>
                                    <p:set>
                                      <p:cBhvr>
                                        <p:cTn id="76" dur="1" fill="hold">
                                          <p:stCondLst>
                                            <p:cond delay="0"/>
                                          </p:stCondLst>
                                        </p:cTn>
                                        <p:tgtEl>
                                          <p:spTgt spid="65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906"/>
                                        </p:tgtEl>
                                        <p:attrNameLst>
                                          <p:attrName>style.visibility</p:attrName>
                                        </p:attrNameLst>
                                      </p:cBhvr>
                                      <p:to>
                                        <p:strVal val="hidden"/>
                                      </p:to>
                                    </p:set>
                                  </p:childTnLst>
                                </p:cTn>
                              </p:par>
                            </p:childTnLst>
                          </p:cTn>
                        </p:par>
                        <p:par>
                          <p:cTn id="81" fill="hold">
                            <p:stCondLst>
                              <p:cond delay="0"/>
                            </p:stCondLst>
                            <p:childTnLst>
                              <p:par>
                                <p:cTn id="82" presetID="1" presetClass="entr" presetSubtype="0" fill="hold" nodeType="afterEffect">
                                  <p:stCondLst>
                                    <p:cond delay="0"/>
                                  </p:stCondLst>
                                  <p:childTnLst>
                                    <p:set>
                                      <p:cBhvr>
                                        <p:cTn id="83" dur="1" fill="hold">
                                          <p:stCondLst>
                                            <p:cond delay="0"/>
                                          </p:stCondLst>
                                        </p:cTn>
                                        <p:tgtEl>
                                          <p:spTgt spid="253"/>
                                        </p:tgtEl>
                                        <p:attrNameLst>
                                          <p:attrName>style.visibility</p:attrName>
                                        </p:attrNameLst>
                                      </p:cBhvr>
                                      <p:to>
                                        <p:strVal val="visible"/>
                                      </p:to>
                                    </p:set>
                                  </p:childTnLst>
                                </p:cTn>
                              </p:par>
                            </p:childTnLst>
                          </p:cTn>
                        </p:par>
                        <p:par>
                          <p:cTn id="84" fill="hold">
                            <p:stCondLst>
                              <p:cond delay="0"/>
                            </p:stCondLst>
                            <p:childTnLst>
                              <p:par>
                                <p:cTn id="85" presetID="1" presetClass="entr" presetSubtype="0" fill="hold" grpId="0" nodeType="afterEffect">
                                  <p:stCondLst>
                                    <p:cond delay="0"/>
                                  </p:stCondLst>
                                  <p:childTnLst>
                                    <p:set>
                                      <p:cBhvr>
                                        <p:cTn id="86" dur="1" fill="hold">
                                          <p:stCondLst>
                                            <p:cond delay="0"/>
                                          </p:stCondLst>
                                        </p:cTn>
                                        <p:tgtEl>
                                          <p:spTgt spid="66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253"/>
                                        </p:tgtEl>
                                        <p:attrNameLst>
                                          <p:attrName>style.visibility</p:attrName>
                                        </p:attrNameLst>
                                      </p:cBhvr>
                                      <p:to>
                                        <p:strVal val="hidden"/>
                                      </p:to>
                                    </p:set>
                                  </p:childTnLst>
                                </p:cTn>
                              </p:par>
                            </p:childTnLst>
                          </p:cTn>
                        </p:par>
                        <p:par>
                          <p:cTn id="91" fill="hold">
                            <p:stCondLst>
                              <p:cond delay="0"/>
                            </p:stCondLst>
                            <p:childTnLst>
                              <p:par>
                                <p:cTn id="92" presetID="1" presetClass="entr" presetSubtype="0" fill="hold" nodeType="afterEffect">
                                  <p:stCondLst>
                                    <p:cond delay="0"/>
                                  </p:stCondLst>
                                  <p:childTnLst>
                                    <p:set>
                                      <p:cBhvr>
                                        <p:cTn id="93" dur="1" fill="hold">
                                          <p:stCondLst>
                                            <p:cond delay="0"/>
                                          </p:stCondLst>
                                        </p:cTn>
                                        <p:tgtEl>
                                          <p:spTgt spid="709"/>
                                        </p:tgtEl>
                                        <p:attrNameLst>
                                          <p:attrName>style.visibility</p:attrName>
                                        </p:attrNameLst>
                                      </p:cBhvr>
                                      <p:to>
                                        <p:strVal val="visible"/>
                                      </p:to>
                                    </p:set>
                                  </p:childTnLst>
                                </p:cTn>
                              </p:par>
                            </p:childTnLst>
                          </p:cTn>
                        </p:par>
                        <p:par>
                          <p:cTn id="94" fill="hold">
                            <p:stCondLst>
                              <p:cond delay="0"/>
                            </p:stCondLst>
                            <p:childTnLst>
                              <p:par>
                                <p:cTn id="95" presetID="1" presetClass="entr" presetSubtype="0" fill="hold" grpId="0" nodeType="afterEffect">
                                  <p:stCondLst>
                                    <p:cond delay="0"/>
                                  </p:stCondLst>
                                  <p:childTnLst>
                                    <p:set>
                                      <p:cBhvr>
                                        <p:cTn id="96" dur="1" fill="hold">
                                          <p:stCondLst>
                                            <p:cond delay="0"/>
                                          </p:stCondLst>
                                        </p:cTn>
                                        <p:tgtEl>
                                          <p:spTgt spid="648"/>
                                        </p:tgtEl>
                                        <p:attrNameLst>
                                          <p:attrName>style.visibility</p:attrName>
                                        </p:attrNameLst>
                                      </p:cBhvr>
                                      <p:to>
                                        <p:strVal val="visible"/>
                                      </p:to>
                                    </p:set>
                                  </p:childTnLst>
                                </p:cTn>
                              </p:par>
                            </p:childTnLst>
                          </p:cTn>
                        </p:par>
                        <p:par>
                          <p:cTn id="97" fill="hold">
                            <p:stCondLst>
                              <p:cond delay="0"/>
                            </p:stCondLst>
                            <p:childTnLst>
                              <p:par>
                                <p:cTn id="98" presetID="1" presetClass="entr" presetSubtype="0" fill="hold" grpId="0" nodeType="afterEffect">
                                  <p:stCondLst>
                                    <p:cond delay="0"/>
                                  </p:stCondLst>
                                  <p:childTnLst>
                                    <p:set>
                                      <p:cBhvr>
                                        <p:cTn id="99" dur="1" fill="hold">
                                          <p:stCondLst>
                                            <p:cond delay="0"/>
                                          </p:stCondLst>
                                        </p:cTn>
                                        <p:tgtEl>
                                          <p:spTgt spid="649"/>
                                        </p:tgtEl>
                                        <p:attrNameLst>
                                          <p:attrName>style.visibility</p:attrName>
                                        </p:attrNameLst>
                                      </p:cBhvr>
                                      <p:to>
                                        <p:strVal val="visible"/>
                                      </p:to>
                                    </p:set>
                                  </p:childTnLst>
                                </p:cTn>
                              </p:par>
                            </p:childTnLst>
                          </p:cTn>
                        </p:par>
                        <p:par>
                          <p:cTn id="100" fill="hold">
                            <p:stCondLst>
                              <p:cond delay="0"/>
                            </p:stCondLst>
                            <p:childTnLst>
                              <p:par>
                                <p:cTn id="101" presetID="1" presetClass="entr" presetSubtype="0" fill="hold" grpId="0" nodeType="afterEffect">
                                  <p:stCondLst>
                                    <p:cond delay="0"/>
                                  </p:stCondLst>
                                  <p:childTnLst>
                                    <p:set>
                                      <p:cBhvr>
                                        <p:cTn id="102" dur="1" fill="hold">
                                          <p:stCondLst>
                                            <p:cond delay="0"/>
                                          </p:stCondLst>
                                        </p:cTn>
                                        <p:tgtEl>
                                          <p:spTgt spid="665"/>
                                        </p:tgtEl>
                                        <p:attrNameLst>
                                          <p:attrName>style.visibility</p:attrName>
                                        </p:attrNameLst>
                                      </p:cBhvr>
                                      <p:to>
                                        <p:strVal val="visible"/>
                                      </p:to>
                                    </p:set>
                                  </p:childTnLst>
                                </p:cTn>
                              </p:par>
                            </p:childTnLst>
                          </p:cTn>
                        </p:par>
                        <p:par>
                          <p:cTn id="103" fill="hold">
                            <p:stCondLst>
                              <p:cond delay="0"/>
                            </p:stCondLst>
                            <p:childTnLst>
                              <p:par>
                                <p:cTn id="104" presetID="1" presetClass="entr" presetSubtype="0" fill="hold" grpId="0" nodeType="afterEffect">
                                  <p:stCondLst>
                                    <p:cond delay="0"/>
                                  </p:stCondLst>
                                  <p:childTnLst>
                                    <p:set>
                                      <p:cBhvr>
                                        <p:cTn id="105" dur="1" fill="hold">
                                          <p:stCondLst>
                                            <p:cond delay="0"/>
                                          </p:stCondLst>
                                        </p:cTn>
                                        <p:tgtEl>
                                          <p:spTgt spid="654"/>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1020"/>
                                        </p:tgtEl>
                                        <p:attrNameLst>
                                          <p:attrName>style.visibility</p:attrName>
                                        </p:attrNameLst>
                                      </p:cBhvr>
                                      <p:to>
                                        <p:strVal val="visible"/>
                                      </p:to>
                                    </p:set>
                                  </p:childTnLst>
                                </p:cTn>
                              </p:par>
                            </p:childTnLst>
                          </p:cTn>
                        </p:par>
                        <p:par>
                          <p:cTn id="110" fill="hold">
                            <p:stCondLst>
                              <p:cond delay="0"/>
                            </p:stCondLst>
                            <p:childTnLst>
                              <p:par>
                                <p:cTn id="111" presetID="1" presetClass="entr" presetSubtype="0" fill="hold" grpId="0" nodeType="afterEffect">
                                  <p:stCondLst>
                                    <p:cond delay="0"/>
                                  </p:stCondLst>
                                  <p:childTnLst>
                                    <p:set>
                                      <p:cBhvr>
                                        <p:cTn id="112" dur="1" fill="hold">
                                          <p:stCondLst>
                                            <p:cond delay="0"/>
                                          </p:stCondLst>
                                        </p:cTn>
                                        <p:tgtEl>
                                          <p:spTgt spid="652"/>
                                        </p:tgtEl>
                                        <p:attrNameLst>
                                          <p:attrName>style.visibility</p:attrName>
                                        </p:attrNameLst>
                                      </p:cBhvr>
                                      <p:to>
                                        <p:strVal val="visible"/>
                                      </p:to>
                                    </p:set>
                                  </p:childTnLst>
                                </p:cTn>
                              </p:par>
                            </p:childTnLst>
                          </p:cTn>
                        </p:par>
                        <p:par>
                          <p:cTn id="113" fill="hold">
                            <p:stCondLst>
                              <p:cond delay="0"/>
                            </p:stCondLst>
                            <p:childTnLst>
                              <p:par>
                                <p:cTn id="114" presetID="1" presetClass="entr" presetSubtype="0" fill="hold" nodeType="afterEffect">
                                  <p:stCondLst>
                                    <p:cond delay="0"/>
                                  </p:stCondLst>
                                  <p:childTnLst>
                                    <p:set>
                                      <p:cBhvr>
                                        <p:cTn id="115" dur="1" fill="hold">
                                          <p:stCondLst>
                                            <p:cond delay="0"/>
                                          </p:stCondLst>
                                        </p:cTn>
                                        <p:tgtEl>
                                          <p:spTgt spid="1021"/>
                                        </p:tgtEl>
                                        <p:attrNameLst>
                                          <p:attrName>style.visibility</p:attrName>
                                        </p:attrNameLst>
                                      </p:cBhvr>
                                      <p:to>
                                        <p:strVal val="visible"/>
                                      </p:to>
                                    </p:set>
                                  </p:childTnLst>
                                </p:cTn>
                              </p:par>
                            </p:childTnLst>
                          </p:cTn>
                        </p:par>
                        <p:par>
                          <p:cTn id="116" fill="hold">
                            <p:stCondLst>
                              <p:cond delay="0"/>
                            </p:stCondLst>
                            <p:childTnLst>
                              <p:par>
                                <p:cTn id="117" presetID="1" presetClass="exit" presetSubtype="0" fill="hold" nodeType="afterEffect">
                                  <p:stCondLst>
                                    <p:cond delay="0"/>
                                  </p:stCondLst>
                                  <p:childTnLst>
                                    <p:set>
                                      <p:cBhvr>
                                        <p:cTn id="118" dur="1" fill="hold">
                                          <p:stCondLst>
                                            <p:cond delay="0"/>
                                          </p:stCondLst>
                                        </p:cTn>
                                        <p:tgtEl>
                                          <p:spTgt spid="709"/>
                                        </p:tgtEl>
                                        <p:attrNameLst>
                                          <p:attrName>style.visibility</p:attrName>
                                        </p:attrNameLst>
                                      </p:cBhvr>
                                      <p:to>
                                        <p:strVal val="hidden"/>
                                      </p:to>
                                    </p:set>
                                  </p:childTnLst>
                                </p:cTn>
                              </p:par>
                            </p:childTnLst>
                          </p:cTn>
                        </p:par>
                        <p:par>
                          <p:cTn id="119" fill="hold">
                            <p:stCondLst>
                              <p:cond delay="0"/>
                            </p:stCondLst>
                            <p:childTnLst>
                              <p:par>
                                <p:cTn id="120" presetID="1" presetClass="exit" presetSubtype="0" fill="hold" nodeType="afterEffect">
                                  <p:stCondLst>
                                    <p:cond delay="0"/>
                                  </p:stCondLst>
                                  <p:childTnLst>
                                    <p:set>
                                      <p:cBhvr>
                                        <p:cTn id="121" dur="1" fill="hold">
                                          <p:stCondLst>
                                            <p:cond delay="0"/>
                                          </p:stCondLst>
                                        </p:cTn>
                                        <p:tgtEl>
                                          <p:spTgt spid="980"/>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 presetClass="exit" presetSubtype="0" fill="hold" nodeType="clickEffect">
                                  <p:stCondLst>
                                    <p:cond delay="0"/>
                                  </p:stCondLst>
                                  <p:childTnLst>
                                    <p:set>
                                      <p:cBhvr>
                                        <p:cTn id="125" dur="1" fill="hold">
                                          <p:stCondLst>
                                            <p:cond delay="0"/>
                                          </p:stCondLst>
                                        </p:cTn>
                                        <p:tgtEl>
                                          <p:spTgt spid="666"/>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nodeType="clickEffect">
                                  <p:stCondLst>
                                    <p:cond delay="0"/>
                                  </p:stCondLst>
                                  <p:childTnLst>
                                    <p:set>
                                      <p:cBhvr>
                                        <p:cTn id="129" dur="1" fill="hold">
                                          <p:stCondLst>
                                            <p:cond delay="0"/>
                                          </p:stCondLst>
                                        </p:cTn>
                                        <p:tgtEl>
                                          <p:spTgt spid="1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animBg="1"/>
      <p:bldP spid="249" grpId="1" animBg="1"/>
      <p:bldP spid="249" grpId="2" animBg="1"/>
      <p:bldP spid="249" grpId="3" animBg="1"/>
      <p:bldP spid="250" grpId="0" animBg="1"/>
      <p:bldP spid="250" grpId="1" animBg="1"/>
      <p:bldP spid="251" grpId="0" animBg="1"/>
      <p:bldP spid="252" grpId="0" animBg="1"/>
      <p:bldP spid="648" grpId="0"/>
      <p:bldP spid="648" grpId="1"/>
      <p:bldP spid="649" grpId="0"/>
      <p:bldP spid="649" grpId="1"/>
      <p:bldP spid="650" grpId="0"/>
      <p:bldP spid="650" grpId="1"/>
      <p:bldP spid="651" grpId="0"/>
      <p:bldP spid="652" grpId="0"/>
      <p:bldP spid="653" grpId="0"/>
      <p:bldP spid="654" grpId="0"/>
      <p:bldP spid="654" grpId="1"/>
      <p:bldP spid="664" grpId="0"/>
      <p:bldP spid="665" grpId="0"/>
      <p:bldP spid="665" grpId="1"/>
      <p:bldP spid="102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Superconducting state</a:t>
            </a:r>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420000"/>
            <a:ext cx="3019425"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00" y="3420000"/>
            <a:ext cx="394335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feld 2"/>
              <p:cNvSpPr txBox="1"/>
              <p:nvPr/>
            </p:nvSpPr>
            <p:spPr>
              <a:xfrm>
                <a:off x="540000" y="720000"/>
                <a:ext cx="8208464" cy="2390398"/>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solidFill>
                      <a:srgbClr val="0000CC"/>
                    </a:solidFill>
                  </a:rPr>
                  <a:t> </a:t>
                </a:r>
                <a:r>
                  <a:rPr lang="en-US" sz="1600" dirty="0" smtClean="0"/>
                  <a:t>The superconducting state is characterized by the critical temperature T</a:t>
                </a:r>
                <a:r>
                  <a:rPr lang="en-US" sz="1600" baseline="-25000" dirty="0" smtClean="0"/>
                  <a:t>c</a:t>
                </a:r>
                <a:r>
                  <a:rPr lang="en-US" sz="1600" dirty="0" smtClean="0"/>
                  <a:t> and the critical magnetic field </a:t>
                </a:r>
                <a:r>
                  <a:rPr lang="en-US" sz="1600" dirty="0" err="1" smtClean="0"/>
                  <a:t>H</a:t>
                </a:r>
                <a:r>
                  <a:rPr lang="en-US" sz="1600" baseline="-25000" dirty="0" err="1" smtClean="0"/>
                  <a:t>c</a:t>
                </a:r>
                <a:endParaRPr lang="en-US" sz="1600" dirty="0" smtClean="0"/>
              </a:p>
              <a:p>
                <a:pPr marL="285750" indent="-285750">
                  <a:buFont typeface="Wingdings" panose="05000000000000000000" pitchFamily="2" charset="2"/>
                  <a:buChar char="v"/>
                </a:pPr>
                <a:endParaRPr lang="en-US" sz="1600" baseline="-25000" dirty="0">
                  <a:solidFill>
                    <a:srgbClr val="0000CC"/>
                  </a:solidFill>
                </a:endParaRPr>
              </a:p>
              <a:p>
                <a:pPr marL="285750" indent="-285750">
                  <a:buFont typeface="Wingdings" panose="05000000000000000000" pitchFamily="2" charset="2"/>
                  <a:buChar char="v"/>
                </a:pPr>
                <a:endParaRPr lang="en-US" sz="1600" baseline="-25000" dirty="0" smtClean="0">
                  <a:solidFill>
                    <a:srgbClr val="0000CC"/>
                  </a:solidFill>
                </a:endParaRPr>
              </a:p>
              <a:p>
                <a:pPr marL="285750" indent="-285750">
                  <a:buFont typeface="Wingdings" panose="05000000000000000000" pitchFamily="2" charset="2"/>
                  <a:buChar char="v"/>
                </a:pPr>
                <a:endParaRPr lang="en-US" sz="1600" baseline="-25000" dirty="0">
                  <a:solidFill>
                    <a:srgbClr val="0000CC"/>
                  </a:solidFill>
                </a:endParaRPr>
              </a:p>
              <a:p>
                <a:endParaRPr lang="en-US" sz="1600" baseline="-25000" dirty="0" smtClean="0">
                  <a:solidFill>
                    <a:srgbClr val="0000CC"/>
                  </a:solidFill>
                </a:endParaRPr>
              </a:p>
              <a:p>
                <a:endParaRPr lang="en-US" sz="1600" baseline="-25000" dirty="0" smtClean="0">
                  <a:solidFill>
                    <a:srgbClr val="0000CC"/>
                  </a:solidFill>
                </a:endParaRPr>
              </a:p>
              <a:p>
                <a:pPr marL="285750" indent="-285750">
                  <a:buFont typeface="Wingdings" panose="05000000000000000000" pitchFamily="2" charset="2"/>
                  <a:buChar char="v"/>
                </a:pPr>
                <a:r>
                  <a:rPr lang="en-US" sz="1600" dirty="0">
                    <a:solidFill>
                      <a:srgbClr val="0000CC"/>
                    </a:solidFill>
                  </a:rPr>
                  <a:t> </a:t>
                </a:r>
                <a:r>
                  <a:rPr lang="en-US" sz="1600" dirty="0" smtClean="0"/>
                  <a:t>The external field is expelled from a superconductor if </a:t>
                </a:r>
                <a14:m>
                  <m:oMath xmlns:m="http://schemas.openxmlformats.org/officeDocument/2006/math">
                    <m:sSub>
                      <m:sSubPr>
                        <m:ctrlPr>
                          <a:rPr lang="en-US" sz="1600" i="1" smtClean="0">
                            <a:solidFill>
                              <a:srgbClr val="0000CC"/>
                            </a:solidFill>
                            <a:latin typeface="Cambria Math"/>
                          </a:rPr>
                        </m:ctrlPr>
                      </m:sSubPr>
                      <m:e>
                        <m:r>
                          <a:rPr lang="de-DE" sz="1600" b="0" i="1" smtClean="0">
                            <a:solidFill>
                              <a:srgbClr val="0000CC"/>
                            </a:solidFill>
                            <a:latin typeface="Cambria Math"/>
                          </a:rPr>
                          <m:t>𝐻</m:t>
                        </m:r>
                      </m:e>
                      <m:sub>
                        <m:r>
                          <a:rPr lang="de-DE" sz="1600" b="0" i="1" smtClean="0">
                            <a:solidFill>
                              <a:srgbClr val="0000CC"/>
                            </a:solidFill>
                            <a:latin typeface="Cambria Math"/>
                          </a:rPr>
                          <m:t>𝑒𝑥𝑡</m:t>
                        </m:r>
                      </m:sub>
                    </m:sSub>
                    <m:r>
                      <a:rPr lang="en-US" sz="1600" i="1" smtClean="0">
                        <a:solidFill>
                          <a:srgbClr val="0000CC"/>
                        </a:solidFill>
                        <a:latin typeface="Cambria Math"/>
                        <a:ea typeface="Cambria Math"/>
                      </a:rPr>
                      <m:t>&lt;</m:t>
                    </m:r>
                    <m:sSub>
                      <m:sSubPr>
                        <m:ctrlPr>
                          <a:rPr lang="en-US" sz="1600" i="1" smtClean="0">
                            <a:solidFill>
                              <a:srgbClr val="0000CC"/>
                            </a:solidFill>
                            <a:latin typeface="Cambria Math"/>
                            <a:ea typeface="Cambria Math"/>
                          </a:rPr>
                        </m:ctrlPr>
                      </m:sSubPr>
                      <m:e>
                        <m:r>
                          <a:rPr lang="de-DE" sz="1600" b="0" i="1" smtClean="0">
                            <a:solidFill>
                              <a:srgbClr val="0000CC"/>
                            </a:solidFill>
                            <a:latin typeface="Cambria Math"/>
                            <a:ea typeface="Cambria Math"/>
                          </a:rPr>
                          <m:t>𝐻</m:t>
                        </m:r>
                      </m:e>
                      <m:sub>
                        <m:r>
                          <a:rPr lang="de-DE" sz="1600" b="0" i="1" smtClean="0">
                            <a:solidFill>
                              <a:srgbClr val="0000CC"/>
                            </a:solidFill>
                            <a:latin typeface="Cambria Math"/>
                            <a:ea typeface="Cambria Math"/>
                          </a:rPr>
                          <m:t>𝑐</m:t>
                        </m:r>
                      </m:sub>
                    </m:sSub>
                  </m:oMath>
                </a14:m>
                <a:r>
                  <a:rPr lang="en-US" sz="1600" dirty="0" smtClean="0">
                    <a:solidFill>
                      <a:srgbClr val="0000CC"/>
                    </a:solidFill>
                  </a:rPr>
                  <a:t> </a:t>
                </a:r>
                <a:r>
                  <a:rPr lang="en-US" sz="1600" dirty="0" smtClean="0"/>
                  <a:t>for </a:t>
                </a:r>
                <a:r>
                  <a:rPr lang="en-US" sz="1600" b="1" i="1" dirty="0" smtClean="0">
                    <a:solidFill>
                      <a:srgbClr val="0000CC"/>
                    </a:solidFill>
                  </a:rPr>
                  <a:t>Type I</a:t>
                </a:r>
                <a:r>
                  <a:rPr lang="en-US" sz="1600" dirty="0" smtClean="0"/>
                  <a:t> superconductors</a:t>
                </a:r>
              </a:p>
              <a:p>
                <a:pPr marL="285750" indent="-285750">
                  <a:buFont typeface="Wingdings" panose="05000000000000000000" pitchFamily="2" charset="2"/>
                  <a:buChar char="v"/>
                </a:pPr>
                <a:endParaRPr lang="en-US" sz="1600" dirty="0"/>
              </a:p>
              <a:p>
                <a:pPr marL="285750" indent="-285750">
                  <a:buFont typeface="Wingdings" panose="05000000000000000000" pitchFamily="2" charset="2"/>
                  <a:buChar char="v"/>
                </a:pPr>
                <a:r>
                  <a:rPr lang="en-US" sz="1600" dirty="0" smtClean="0">
                    <a:solidFill>
                      <a:srgbClr val="0000CC"/>
                    </a:solidFill>
                  </a:rPr>
                  <a:t> </a:t>
                </a:r>
                <a:r>
                  <a:rPr lang="en-US" sz="1600" dirty="0" smtClean="0"/>
                  <a:t>For </a:t>
                </a:r>
                <a:r>
                  <a:rPr lang="en-US" sz="1600" b="1" i="1" dirty="0" smtClean="0">
                    <a:solidFill>
                      <a:srgbClr val="0000CC"/>
                    </a:solidFill>
                  </a:rPr>
                  <a:t>Type II </a:t>
                </a:r>
                <a:r>
                  <a:rPr lang="en-US" sz="1600" dirty="0" smtClean="0"/>
                  <a:t>superconductors the external field will partially penetrate for </a:t>
                </a:r>
                <a14:m>
                  <m:oMath xmlns:m="http://schemas.openxmlformats.org/officeDocument/2006/math">
                    <m:sSub>
                      <m:sSubPr>
                        <m:ctrlPr>
                          <a:rPr lang="en-US" sz="1600" i="1" smtClean="0">
                            <a:solidFill>
                              <a:srgbClr val="0000CC"/>
                            </a:solidFill>
                            <a:latin typeface="Cambria Math"/>
                          </a:rPr>
                        </m:ctrlPr>
                      </m:sSubPr>
                      <m:e>
                        <m:r>
                          <a:rPr lang="de-DE" sz="1600" b="0" i="1" smtClean="0">
                            <a:solidFill>
                              <a:srgbClr val="0000CC"/>
                            </a:solidFill>
                            <a:latin typeface="Cambria Math"/>
                          </a:rPr>
                          <m:t>𝐻</m:t>
                        </m:r>
                      </m:e>
                      <m:sub>
                        <m:r>
                          <a:rPr lang="de-DE" sz="1600" b="0" i="1" smtClean="0">
                            <a:solidFill>
                              <a:srgbClr val="0000CC"/>
                            </a:solidFill>
                            <a:latin typeface="Cambria Math"/>
                          </a:rPr>
                          <m:t>𝑒𝑥𝑡</m:t>
                        </m:r>
                      </m:sub>
                    </m:sSub>
                    <m:r>
                      <a:rPr lang="en-US" sz="1600" i="1" smtClean="0">
                        <a:solidFill>
                          <a:srgbClr val="0000CC"/>
                        </a:solidFill>
                        <a:latin typeface="Cambria Math"/>
                        <a:ea typeface="Cambria Math"/>
                      </a:rPr>
                      <m:t>&gt;</m:t>
                    </m:r>
                    <m:sSub>
                      <m:sSubPr>
                        <m:ctrlPr>
                          <a:rPr lang="en-US" sz="1600" i="1" smtClean="0">
                            <a:solidFill>
                              <a:srgbClr val="0000CC"/>
                            </a:solidFill>
                            <a:latin typeface="Cambria Math"/>
                            <a:ea typeface="Cambria Math"/>
                          </a:rPr>
                        </m:ctrlPr>
                      </m:sSubPr>
                      <m:e>
                        <m:r>
                          <a:rPr lang="de-DE" sz="1600" b="0" i="1" smtClean="0">
                            <a:solidFill>
                              <a:srgbClr val="0000CC"/>
                            </a:solidFill>
                            <a:latin typeface="Cambria Math"/>
                            <a:ea typeface="Cambria Math"/>
                          </a:rPr>
                          <m:t>𝐻</m:t>
                        </m:r>
                      </m:e>
                      <m:sub>
                        <m:r>
                          <a:rPr lang="de-DE" sz="1600" b="0" i="1" smtClean="0">
                            <a:solidFill>
                              <a:srgbClr val="0000CC"/>
                            </a:solidFill>
                            <a:latin typeface="Cambria Math"/>
                            <a:ea typeface="Cambria Math"/>
                          </a:rPr>
                          <m:t>𝑐</m:t>
                        </m:r>
                        <m:r>
                          <a:rPr lang="de-DE" sz="1600" b="0" i="1" smtClean="0">
                            <a:solidFill>
                              <a:srgbClr val="0000CC"/>
                            </a:solidFill>
                            <a:latin typeface="Cambria Math"/>
                            <a:ea typeface="Cambria Math"/>
                          </a:rPr>
                          <m:t>1</m:t>
                        </m:r>
                      </m:sub>
                    </m:sSub>
                  </m:oMath>
                </a14:m>
                <a:r>
                  <a:rPr lang="en-US" sz="1600" dirty="0" smtClean="0">
                    <a:solidFill>
                      <a:schemeClr val="tx1"/>
                    </a:solidFill>
                  </a:rPr>
                  <a:t> and will completely penetrate at </a:t>
                </a:r>
                <a14:m>
                  <m:oMath xmlns:m="http://schemas.openxmlformats.org/officeDocument/2006/math">
                    <m:sSub>
                      <m:sSubPr>
                        <m:ctrlPr>
                          <a:rPr lang="en-US" sz="1600" i="1" smtClean="0">
                            <a:solidFill>
                              <a:srgbClr val="0000CC"/>
                            </a:solidFill>
                            <a:latin typeface="Cambria Math"/>
                          </a:rPr>
                        </m:ctrlPr>
                      </m:sSubPr>
                      <m:e>
                        <m:r>
                          <a:rPr lang="de-DE" sz="1600" b="0" i="1" smtClean="0">
                            <a:solidFill>
                              <a:srgbClr val="0000CC"/>
                            </a:solidFill>
                            <a:latin typeface="Cambria Math"/>
                          </a:rPr>
                          <m:t>𝐻</m:t>
                        </m:r>
                      </m:e>
                      <m:sub>
                        <m:r>
                          <a:rPr lang="de-DE" sz="1600" b="0" i="1" smtClean="0">
                            <a:solidFill>
                              <a:srgbClr val="0000CC"/>
                            </a:solidFill>
                            <a:latin typeface="Cambria Math"/>
                          </a:rPr>
                          <m:t>𝑐</m:t>
                        </m:r>
                        <m:r>
                          <a:rPr lang="de-DE" sz="1600" b="0" i="1" smtClean="0">
                            <a:solidFill>
                              <a:srgbClr val="0000CC"/>
                            </a:solidFill>
                            <a:latin typeface="Cambria Math"/>
                          </a:rPr>
                          <m:t>2</m:t>
                        </m:r>
                      </m:sub>
                    </m:sSub>
                  </m:oMath>
                </a14:m>
                <a:r>
                  <a:rPr lang="en-US" sz="1600" dirty="0" smtClean="0"/>
                  <a:t>.</a:t>
                </a:r>
                <a:endParaRPr lang="en-US" sz="1600" dirty="0" smtClean="0">
                  <a:solidFill>
                    <a:schemeClr val="tx1"/>
                  </a:solidFill>
                </a:endParaRPr>
              </a:p>
            </p:txBody>
          </p:sp>
        </mc:Choice>
        <mc:Fallback xmlns="">
          <p:sp>
            <p:nvSpPr>
              <p:cNvPr id="3" name="Textfeld 2"/>
              <p:cNvSpPr txBox="1">
                <a:spLocks noRot="1" noChangeAspect="1" noMove="1" noResize="1" noEditPoints="1" noAdjustHandles="1" noChangeArrowheads="1" noChangeShapeType="1" noTextEdit="1"/>
              </p:cNvSpPr>
              <p:nvPr/>
            </p:nvSpPr>
            <p:spPr>
              <a:xfrm>
                <a:off x="540000" y="720000"/>
                <a:ext cx="8208464" cy="2390398"/>
              </a:xfrm>
              <a:prstGeom prst="rect">
                <a:avLst/>
              </a:prstGeom>
              <a:blipFill rotWithShape="1">
                <a:blip r:embed="rId4"/>
                <a:stretch>
                  <a:fillRect l="-297" t="-765" r="-743" b="-25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feld 3"/>
              <p:cNvSpPr txBox="1"/>
              <p:nvPr/>
            </p:nvSpPr>
            <p:spPr>
              <a:xfrm>
                <a:off x="2987824" y="1080000"/>
                <a:ext cx="3091744" cy="8418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de-DE" b="0" i="1" smtClean="0">
                              <a:latin typeface="Cambria Math"/>
                            </a:rPr>
                            <m:t>𝐻</m:t>
                          </m:r>
                        </m:e>
                        <m:sub>
                          <m:r>
                            <a:rPr lang="de-DE" b="0" i="1" smtClean="0">
                              <a:latin typeface="Cambria Math"/>
                            </a:rPr>
                            <m:t>𝑐</m:t>
                          </m:r>
                        </m:sub>
                      </m:sSub>
                      <m:d>
                        <m:dPr>
                          <m:ctrlPr>
                            <a:rPr lang="en-US" i="1" smtClean="0">
                              <a:latin typeface="Cambria Math"/>
                            </a:rPr>
                          </m:ctrlPr>
                        </m:dPr>
                        <m:e>
                          <m:r>
                            <a:rPr lang="de-DE" b="0" i="1" smtClean="0">
                              <a:latin typeface="Cambria Math"/>
                            </a:rPr>
                            <m:t>𝑇</m:t>
                          </m:r>
                        </m:e>
                      </m:d>
                      <m:r>
                        <a:rPr lang="de-DE" b="0" i="1" smtClean="0">
                          <a:latin typeface="Cambria Math"/>
                        </a:rPr>
                        <m:t>=</m:t>
                      </m:r>
                      <m:sSub>
                        <m:sSubPr>
                          <m:ctrlPr>
                            <a:rPr lang="de-DE" b="0" i="1" smtClean="0">
                              <a:latin typeface="Cambria Math"/>
                            </a:rPr>
                          </m:ctrlPr>
                        </m:sSubPr>
                        <m:e>
                          <m:r>
                            <a:rPr lang="de-DE" b="0" i="1" smtClean="0">
                              <a:latin typeface="Cambria Math"/>
                            </a:rPr>
                            <m:t>𝐻</m:t>
                          </m:r>
                        </m:e>
                        <m:sub>
                          <m:r>
                            <a:rPr lang="de-DE" b="0" i="1" smtClean="0">
                              <a:latin typeface="Cambria Math"/>
                            </a:rPr>
                            <m:t>𝑐</m:t>
                          </m:r>
                        </m:sub>
                      </m:sSub>
                      <m:d>
                        <m:dPr>
                          <m:ctrlPr>
                            <a:rPr lang="de-DE" b="0" i="1" smtClean="0">
                              <a:latin typeface="Cambria Math"/>
                            </a:rPr>
                          </m:ctrlPr>
                        </m:dPr>
                        <m:e>
                          <m:r>
                            <a:rPr lang="de-DE" b="0" i="1" smtClean="0">
                              <a:latin typeface="Cambria Math"/>
                            </a:rPr>
                            <m:t>0</m:t>
                          </m:r>
                        </m:e>
                      </m:d>
                      <m:r>
                        <a:rPr lang="de-DE" b="0" i="1" smtClean="0">
                          <a:latin typeface="Cambria Math"/>
                          <a:ea typeface="Cambria Math"/>
                        </a:rPr>
                        <m:t>∙</m:t>
                      </m:r>
                      <m:d>
                        <m:dPr>
                          <m:begChr m:val="["/>
                          <m:endChr m:val="]"/>
                          <m:ctrlPr>
                            <a:rPr lang="de-DE" b="0" i="1" smtClean="0">
                              <a:latin typeface="Cambria Math"/>
                              <a:ea typeface="Cambria Math"/>
                            </a:rPr>
                          </m:ctrlPr>
                        </m:dPr>
                        <m:e>
                          <m:r>
                            <a:rPr lang="de-DE" b="0" i="1" smtClean="0">
                              <a:latin typeface="Cambria Math"/>
                              <a:ea typeface="Cambria Math"/>
                            </a:rPr>
                            <m:t>1−</m:t>
                          </m:r>
                          <m:sSup>
                            <m:sSupPr>
                              <m:ctrlPr>
                                <a:rPr lang="de-DE" b="0" i="1" smtClean="0">
                                  <a:latin typeface="Cambria Math"/>
                                  <a:ea typeface="Cambria Math"/>
                                </a:rPr>
                              </m:ctrlPr>
                            </m:sSupPr>
                            <m:e>
                              <m:d>
                                <m:dPr>
                                  <m:ctrlPr>
                                    <a:rPr lang="de-DE" b="0" i="1" smtClean="0">
                                      <a:latin typeface="Cambria Math"/>
                                      <a:ea typeface="Cambria Math"/>
                                    </a:rPr>
                                  </m:ctrlPr>
                                </m:dPr>
                                <m:e>
                                  <m:f>
                                    <m:fPr>
                                      <m:ctrlPr>
                                        <a:rPr lang="de-DE" b="0" i="1" smtClean="0">
                                          <a:latin typeface="Cambria Math"/>
                                          <a:ea typeface="Cambria Math"/>
                                        </a:rPr>
                                      </m:ctrlPr>
                                    </m:fPr>
                                    <m:num>
                                      <m:r>
                                        <a:rPr lang="de-DE" b="0" i="1" smtClean="0">
                                          <a:latin typeface="Cambria Math"/>
                                          <a:ea typeface="Cambria Math"/>
                                        </a:rPr>
                                        <m:t>𝑇</m:t>
                                      </m:r>
                                    </m:num>
                                    <m:den>
                                      <m:sSub>
                                        <m:sSubPr>
                                          <m:ctrlPr>
                                            <a:rPr lang="de-DE" b="0" i="1" smtClean="0">
                                              <a:latin typeface="Cambria Math"/>
                                              <a:ea typeface="Cambria Math"/>
                                            </a:rPr>
                                          </m:ctrlPr>
                                        </m:sSubPr>
                                        <m:e>
                                          <m:r>
                                            <a:rPr lang="de-DE" b="0" i="1" smtClean="0">
                                              <a:latin typeface="Cambria Math"/>
                                              <a:ea typeface="Cambria Math"/>
                                            </a:rPr>
                                            <m:t>𝑇</m:t>
                                          </m:r>
                                        </m:e>
                                        <m:sub>
                                          <m:r>
                                            <a:rPr lang="de-DE" b="0" i="1" smtClean="0">
                                              <a:latin typeface="Cambria Math"/>
                                              <a:ea typeface="Cambria Math"/>
                                            </a:rPr>
                                            <m:t>𝑐</m:t>
                                          </m:r>
                                        </m:sub>
                                      </m:sSub>
                                    </m:den>
                                  </m:f>
                                </m:e>
                              </m:d>
                            </m:e>
                            <m:sup>
                              <m:r>
                                <a:rPr lang="de-DE" b="0" i="1" smtClean="0">
                                  <a:latin typeface="Cambria Math"/>
                                  <a:ea typeface="Cambria Math"/>
                                </a:rPr>
                                <m:t>2</m:t>
                              </m:r>
                            </m:sup>
                          </m:sSup>
                        </m:e>
                      </m:d>
                    </m:oMath>
                  </m:oMathPara>
                </a14:m>
                <a:endParaRPr 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2987824" y="1080000"/>
                <a:ext cx="3091744" cy="841897"/>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14633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000" y="2088000"/>
            <a:ext cx="3097143" cy="3116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en-US" dirty="0" smtClean="0"/>
              <a:t>Meissner effect (1933)</a:t>
            </a:r>
            <a:endParaRPr lang="en-US" dirty="0"/>
          </a:p>
        </p:txBody>
      </p:sp>
      <p:sp>
        <p:nvSpPr>
          <p:cNvPr id="4" name="Textfeld 3"/>
          <p:cNvSpPr txBox="1"/>
          <p:nvPr/>
        </p:nvSpPr>
        <p:spPr>
          <a:xfrm>
            <a:off x="540000" y="720000"/>
            <a:ext cx="8136456" cy="1446550"/>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solidFill>
                  <a:srgbClr val="0000CC"/>
                </a:solidFill>
              </a:rPr>
              <a:t> </a:t>
            </a:r>
            <a:r>
              <a:rPr lang="en-US" sz="1600" dirty="0" smtClean="0"/>
              <a:t>Superconductivity is a quantum mechanical phenomenon. It is characterized by the Meissner effect (Meissner and </a:t>
            </a:r>
            <a:r>
              <a:rPr lang="en-US" sz="1600" dirty="0" err="1" smtClean="0"/>
              <a:t>Ochsenfeld</a:t>
            </a:r>
            <a:r>
              <a:rPr lang="en-US" sz="1600" dirty="0" smtClean="0"/>
              <a:t>, 1933), the complete ejection of magnetic field lines from the interior of the superconductor as it transitions into the superconducting state.</a:t>
            </a:r>
          </a:p>
          <a:p>
            <a:endParaRPr lang="en-US" sz="800" dirty="0">
              <a:solidFill>
                <a:srgbClr val="0000CC"/>
              </a:solidFill>
            </a:endParaRPr>
          </a:p>
          <a:p>
            <a:pPr marL="285750" indent="-285750">
              <a:buFont typeface="Wingdings" panose="05000000000000000000" pitchFamily="2" charset="2"/>
              <a:buChar char="v"/>
            </a:pPr>
            <a:r>
              <a:rPr lang="en-US" sz="1600" dirty="0" smtClean="0">
                <a:solidFill>
                  <a:srgbClr val="0000CC"/>
                </a:solidFill>
              </a:rPr>
              <a:t> </a:t>
            </a:r>
            <a:r>
              <a:rPr lang="en-US" sz="1600" dirty="0" smtClean="0"/>
              <a:t>The occurrence of the Meissner effect indicates that superconductivity cannot be understood simply as the idealization of perfect conductivity in classical physics.</a:t>
            </a:r>
            <a:endParaRPr lang="en-US" sz="1600" dirty="0">
              <a:solidFill>
                <a:srgbClr val="0000CC"/>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2340002"/>
            <a:ext cx="6000001" cy="218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1620000" y="2340000"/>
            <a:ext cx="4661854" cy="338554"/>
          </a:xfrm>
          <a:prstGeom prst="rect">
            <a:avLst/>
          </a:prstGeom>
          <a:noFill/>
        </p:spPr>
        <p:txBody>
          <a:bodyPr wrap="none" rtlCol="0">
            <a:spAutoFit/>
          </a:bodyPr>
          <a:lstStyle/>
          <a:p>
            <a:r>
              <a:rPr lang="en-US" sz="1600" dirty="0" smtClean="0">
                <a:solidFill>
                  <a:srgbClr val="0000CC"/>
                </a:solidFill>
              </a:rPr>
              <a:t>Superconductor in Meissner state =  ideal diamagnetic</a:t>
            </a:r>
            <a:endParaRPr lang="en-US" sz="1600" dirty="0">
              <a:solidFill>
                <a:srgbClr val="0000CC"/>
              </a:solidFill>
            </a:endParaRPr>
          </a:p>
        </p:txBody>
      </p:sp>
      <mc:AlternateContent xmlns:mc="http://schemas.openxmlformats.org/markup-compatibility/2006" xmlns:a14="http://schemas.microsoft.com/office/drawing/2010/main">
        <mc:Choice Requires="a14">
          <p:sp>
            <p:nvSpPr>
              <p:cNvPr id="6" name="Textfeld 5"/>
              <p:cNvSpPr txBox="1"/>
              <p:nvPr/>
            </p:nvSpPr>
            <p:spPr>
              <a:xfrm>
                <a:off x="540000" y="4968000"/>
                <a:ext cx="6408712" cy="738664"/>
              </a:xfrm>
              <a:prstGeom prst="rect">
                <a:avLst/>
              </a:prstGeom>
              <a:noFill/>
            </p:spPr>
            <p:txBody>
              <a:bodyPr wrap="square" rtlCol="0">
                <a:spAutoFit/>
              </a:bodyPr>
              <a:lstStyle/>
              <a:p>
                <a:pPr marL="285750" indent="-285750">
                  <a:buFont typeface="Wingdings" panose="05000000000000000000" pitchFamily="2" charset="2"/>
                  <a:buChar char="§"/>
                </a:pPr>
                <a:r>
                  <a:rPr lang="en-US" sz="1400" dirty="0" smtClean="0">
                    <a:solidFill>
                      <a:srgbClr val="0000CC"/>
                    </a:solidFill>
                  </a:rPr>
                  <a:t>Type I:</a:t>
                </a:r>
                <a:r>
                  <a:rPr lang="en-US" sz="1400" dirty="0" smtClean="0"/>
                  <a:t>  Meissner state </a:t>
                </a:r>
                <a14:m>
                  <m:oMath xmlns:m="http://schemas.openxmlformats.org/officeDocument/2006/math">
                    <m:r>
                      <a:rPr lang="de-DE" sz="1400" b="0" i="1" smtClean="0">
                        <a:latin typeface="Cambria Math"/>
                      </a:rPr>
                      <m:t>𝐵</m:t>
                    </m:r>
                    <m:r>
                      <a:rPr lang="de-DE" sz="1400" b="0" i="1" smtClean="0">
                        <a:latin typeface="Cambria Math"/>
                      </a:rPr>
                      <m:t>=</m:t>
                    </m:r>
                    <m:r>
                      <a:rPr lang="de-DE" sz="1400" b="0" i="1" smtClean="0">
                        <a:latin typeface="Cambria Math"/>
                      </a:rPr>
                      <m:t>𝐻</m:t>
                    </m:r>
                    <m:r>
                      <a:rPr lang="de-DE" sz="1400" b="0" i="1" smtClean="0">
                        <a:latin typeface="Cambria Math"/>
                      </a:rPr>
                      <m:t>+</m:t>
                    </m:r>
                    <m:r>
                      <a:rPr lang="de-DE" sz="1400" b="0" i="1" smtClean="0">
                        <a:latin typeface="Cambria Math"/>
                      </a:rPr>
                      <m:t>𝑀</m:t>
                    </m:r>
                    <m:r>
                      <a:rPr lang="de-DE" sz="1400" b="0" i="1" smtClean="0">
                        <a:latin typeface="Cambria Math"/>
                      </a:rPr>
                      <m:t>=0 </m:t>
                    </m:r>
                    <m:r>
                      <a:rPr lang="de-DE" sz="1400" b="0" i="1" smtClean="0">
                        <a:latin typeface="Cambria Math"/>
                      </a:rPr>
                      <m:t>𝑓𝑜𝑟</m:t>
                    </m:r>
                    <m:r>
                      <a:rPr lang="de-DE" sz="1400" b="0" i="1" smtClean="0">
                        <a:latin typeface="Cambria Math"/>
                      </a:rPr>
                      <m:t> </m:t>
                    </m:r>
                    <m:r>
                      <a:rPr lang="de-DE" sz="1400" b="0" i="1" smtClean="0">
                        <a:latin typeface="Cambria Math"/>
                      </a:rPr>
                      <m:t>𝐻</m:t>
                    </m:r>
                    <m:r>
                      <a:rPr lang="de-DE" sz="1400" b="0" i="1" smtClean="0">
                        <a:latin typeface="Cambria Math"/>
                        <a:ea typeface="Cambria Math"/>
                      </a:rPr>
                      <m:t>&lt;</m:t>
                    </m:r>
                    <m:sSub>
                      <m:sSubPr>
                        <m:ctrlPr>
                          <a:rPr lang="de-DE" sz="1400" b="0" i="1" smtClean="0">
                            <a:latin typeface="Cambria Math"/>
                            <a:ea typeface="Cambria Math"/>
                          </a:rPr>
                        </m:ctrlPr>
                      </m:sSubPr>
                      <m:e>
                        <m:r>
                          <a:rPr lang="de-DE" sz="1400" b="0" i="1" smtClean="0">
                            <a:latin typeface="Cambria Math"/>
                            <a:ea typeface="Cambria Math"/>
                          </a:rPr>
                          <m:t>𝐻</m:t>
                        </m:r>
                      </m:e>
                      <m:sub>
                        <m:r>
                          <a:rPr lang="de-DE" sz="1400" b="0" i="1" smtClean="0">
                            <a:latin typeface="Cambria Math"/>
                            <a:ea typeface="Cambria Math"/>
                          </a:rPr>
                          <m:t>𝑐</m:t>
                        </m:r>
                      </m:sub>
                    </m:sSub>
                    <m:r>
                      <a:rPr lang="de-DE" sz="1400" b="0" i="1" smtClean="0">
                        <a:latin typeface="Cambria Math"/>
                        <a:ea typeface="Cambria Math"/>
                      </a:rPr>
                      <m:t>;</m:t>
                    </m:r>
                  </m:oMath>
                </a14:m>
                <a:r>
                  <a:rPr lang="en-US" sz="1400" dirty="0" smtClean="0">
                    <a:solidFill>
                      <a:srgbClr val="0000CC"/>
                    </a:solidFill>
                  </a:rPr>
                  <a:t> </a:t>
                </a:r>
                <a:r>
                  <a:rPr lang="en-US" sz="1400" dirty="0" smtClean="0"/>
                  <a:t>normal state at </a:t>
                </a:r>
                <a14:m>
                  <m:oMath xmlns:m="http://schemas.openxmlformats.org/officeDocument/2006/math">
                    <m:r>
                      <a:rPr lang="de-DE" sz="1400" b="0" i="1" smtClean="0">
                        <a:latin typeface="Cambria Math"/>
                      </a:rPr>
                      <m:t>𝐻</m:t>
                    </m:r>
                    <m:r>
                      <a:rPr lang="de-DE" sz="1400" b="0" i="1" smtClean="0">
                        <a:latin typeface="Cambria Math"/>
                        <a:ea typeface="Cambria Math"/>
                      </a:rPr>
                      <m:t>&gt;</m:t>
                    </m:r>
                    <m:sSub>
                      <m:sSubPr>
                        <m:ctrlPr>
                          <a:rPr lang="de-DE" sz="1400" b="0" i="1" smtClean="0">
                            <a:latin typeface="Cambria Math"/>
                            <a:ea typeface="Cambria Math"/>
                          </a:rPr>
                        </m:ctrlPr>
                      </m:sSubPr>
                      <m:e>
                        <m:r>
                          <a:rPr lang="de-DE" sz="1400" b="0" i="1" smtClean="0">
                            <a:latin typeface="Cambria Math"/>
                            <a:ea typeface="Cambria Math"/>
                          </a:rPr>
                          <m:t>𝐻</m:t>
                        </m:r>
                      </m:e>
                      <m:sub>
                        <m:r>
                          <a:rPr lang="de-DE" sz="1400" b="0" i="1" smtClean="0">
                            <a:latin typeface="Cambria Math"/>
                            <a:ea typeface="Cambria Math"/>
                          </a:rPr>
                          <m:t>𝑐</m:t>
                        </m:r>
                      </m:sub>
                    </m:sSub>
                  </m:oMath>
                </a14:m>
                <a:endParaRPr lang="en-US" sz="1400" dirty="0" smtClean="0"/>
              </a:p>
              <a:p>
                <a:pPr marL="285750" indent="-285750">
                  <a:buFont typeface="Wingdings" panose="05000000000000000000" pitchFamily="2" charset="2"/>
                  <a:buChar char="§"/>
                </a:pPr>
                <a:r>
                  <a:rPr lang="en-US" sz="1400" dirty="0" smtClean="0">
                    <a:solidFill>
                      <a:srgbClr val="0000CC"/>
                    </a:solidFill>
                  </a:rPr>
                  <a:t>Type II:</a:t>
                </a:r>
                <a:r>
                  <a:rPr lang="en-US" sz="1400" dirty="0" smtClean="0"/>
                  <a:t> Meissner state </a:t>
                </a:r>
                <a14:m>
                  <m:oMath xmlns:m="http://schemas.openxmlformats.org/officeDocument/2006/math">
                    <m:r>
                      <a:rPr lang="de-DE" sz="1400" b="0" i="1" smtClean="0">
                        <a:latin typeface="Cambria Math"/>
                      </a:rPr>
                      <m:t>𝐵</m:t>
                    </m:r>
                    <m:r>
                      <a:rPr lang="de-DE" sz="1400" b="0" i="1" smtClean="0">
                        <a:latin typeface="Cambria Math"/>
                      </a:rPr>
                      <m:t>=</m:t>
                    </m:r>
                    <m:r>
                      <a:rPr lang="de-DE" sz="1400" b="0" i="1" smtClean="0">
                        <a:latin typeface="Cambria Math"/>
                      </a:rPr>
                      <m:t>𝐻</m:t>
                    </m:r>
                    <m:r>
                      <a:rPr lang="de-DE" sz="1400" b="0" i="1" smtClean="0">
                        <a:latin typeface="Cambria Math"/>
                      </a:rPr>
                      <m:t>+</m:t>
                    </m:r>
                    <m:r>
                      <a:rPr lang="de-DE" sz="1400" b="0" i="1" smtClean="0">
                        <a:latin typeface="Cambria Math"/>
                      </a:rPr>
                      <m:t>𝑀</m:t>
                    </m:r>
                    <m:r>
                      <a:rPr lang="de-DE" sz="1400" b="0" i="1" smtClean="0">
                        <a:latin typeface="Cambria Math"/>
                      </a:rPr>
                      <m:t>=0 </m:t>
                    </m:r>
                    <m:r>
                      <a:rPr lang="de-DE" sz="1400" b="0" i="1" smtClean="0">
                        <a:latin typeface="Cambria Math"/>
                      </a:rPr>
                      <m:t>𝑓𝑜𝑟</m:t>
                    </m:r>
                    <m:r>
                      <a:rPr lang="de-DE" sz="1400" b="0" i="1" smtClean="0">
                        <a:latin typeface="Cambria Math"/>
                      </a:rPr>
                      <m:t> </m:t>
                    </m:r>
                    <m:r>
                      <a:rPr lang="de-DE" sz="1400" b="0" i="1" smtClean="0">
                        <a:latin typeface="Cambria Math"/>
                      </a:rPr>
                      <m:t>𝐻</m:t>
                    </m:r>
                    <m:r>
                      <a:rPr lang="de-DE" sz="1400" b="0" i="1" smtClean="0">
                        <a:latin typeface="Cambria Math"/>
                        <a:ea typeface="Cambria Math"/>
                      </a:rPr>
                      <m:t>&lt;</m:t>
                    </m:r>
                    <m:sSub>
                      <m:sSubPr>
                        <m:ctrlPr>
                          <a:rPr lang="de-DE" sz="1400" b="0" i="1" smtClean="0">
                            <a:latin typeface="Cambria Math"/>
                            <a:ea typeface="Cambria Math"/>
                          </a:rPr>
                        </m:ctrlPr>
                      </m:sSubPr>
                      <m:e>
                        <m:r>
                          <a:rPr lang="de-DE" sz="1400" b="0" i="1" smtClean="0">
                            <a:latin typeface="Cambria Math"/>
                            <a:ea typeface="Cambria Math"/>
                          </a:rPr>
                          <m:t>𝐻</m:t>
                        </m:r>
                      </m:e>
                      <m:sub>
                        <m:r>
                          <a:rPr lang="de-DE" sz="1400" b="0" i="1" smtClean="0">
                            <a:latin typeface="Cambria Math"/>
                            <a:ea typeface="Cambria Math"/>
                          </a:rPr>
                          <m:t>𝑐</m:t>
                        </m:r>
                        <m:r>
                          <a:rPr lang="de-DE" sz="1400" b="0" i="1" smtClean="0">
                            <a:latin typeface="Cambria Math"/>
                            <a:ea typeface="Cambria Math"/>
                          </a:rPr>
                          <m:t>1</m:t>
                        </m:r>
                      </m:sub>
                    </m:sSub>
                    <m:r>
                      <a:rPr lang="de-DE" sz="1400" b="0" i="1" smtClean="0">
                        <a:latin typeface="Cambria Math"/>
                        <a:ea typeface="Cambria Math"/>
                      </a:rPr>
                      <m:t>;</m:t>
                    </m:r>
                  </m:oMath>
                </a14:m>
                <a:r>
                  <a:rPr lang="en-US" sz="1400" dirty="0" smtClean="0">
                    <a:solidFill>
                      <a:srgbClr val="0000CC"/>
                    </a:solidFill>
                  </a:rPr>
                  <a:t> </a:t>
                </a:r>
                <a:r>
                  <a:rPr lang="en-US" sz="1400" dirty="0" smtClean="0"/>
                  <a:t>partial flux penetration for </a:t>
                </a:r>
                <a14:m>
                  <m:oMath xmlns:m="http://schemas.openxmlformats.org/officeDocument/2006/math">
                    <m:sSub>
                      <m:sSubPr>
                        <m:ctrlPr>
                          <a:rPr lang="en-US" sz="1400" i="1" smtClean="0">
                            <a:latin typeface="Cambria Math"/>
                          </a:rPr>
                        </m:ctrlPr>
                      </m:sSubPr>
                      <m:e>
                        <m:r>
                          <a:rPr lang="de-DE" sz="1400" b="0" i="1" smtClean="0">
                            <a:latin typeface="Cambria Math"/>
                          </a:rPr>
                          <m:t>𝐻</m:t>
                        </m:r>
                      </m:e>
                      <m:sub>
                        <m:r>
                          <a:rPr lang="de-DE" sz="1400" b="0" i="1" smtClean="0">
                            <a:latin typeface="Cambria Math"/>
                          </a:rPr>
                          <m:t>𝑐</m:t>
                        </m:r>
                        <m:r>
                          <a:rPr lang="de-DE" sz="1400" b="0" i="1" smtClean="0">
                            <a:latin typeface="Cambria Math"/>
                          </a:rPr>
                          <m:t>1</m:t>
                        </m:r>
                      </m:sub>
                    </m:sSub>
                    <m:r>
                      <a:rPr lang="en-US" sz="1400" i="1" smtClean="0">
                        <a:latin typeface="Cambria Math"/>
                        <a:ea typeface="Cambria Math"/>
                      </a:rPr>
                      <m:t>&lt;</m:t>
                    </m:r>
                    <m:r>
                      <a:rPr lang="de-DE" sz="1400" b="0" i="1" smtClean="0">
                        <a:latin typeface="Cambria Math"/>
                        <a:ea typeface="Cambria Math"/>
                      </a:rPr>
                      <m:t>𝐻</m:t>
                    </m:r>
                    <m:r>
                      <a:rPr lang="de-DE" sz="1400" b="0" i="1" smtClean="0">
                        <a:latin typeface="Cambria Math"/>
                        <a:ea typeface="Cambria Math"/>
                      </a:rPr>
                      <m:t>&lt;</m:t>
                    </m:r>
                    <m:sSub>
                      <m:sSubPr>
                        <m:ctrlPr>
                          <a:rPr lang="de-DE" sz="1400" b="0" i="1" smtClean="0">
                            <a:latin typeface="Cambria Math"/>
                            <a:ea typeface="Cambria Math"/>
                          </a:rPr>
                        </m:ctrlPr>
                      </m:sSubPr>
                      <m:e>
                        <m:r>
                          <a:rPr lang="de-DE" sz="1400" b="0" i="1" smtClean="0">
                            <a:latin typeface="Cambria Math"/>
                            <a:ea typeface="Cambria Math"/>
                          </a:rPr>
                          <m:t>𝐻</m:t>
                        </m:r>
                      </m:e>
                      <m:sub>
                        <m:r>
                          <a:rPr lang="de-DE" sz="1400" b="0" i="1" smtClean="0">
                            <a:latin typeface="Cambria Math"/>
                            <a:ea typeface="Cambria Math"/>
                          </a:rPr>
                          <m:t>𝑐</m:t>
                        </m:r>
                        <m:r>
                          <a:rPr lang="de-DE" sz="1400" b="0" i="1" smtClean="0">
                            <a:latin typeface="Cambria Math"/>
                            <a:ea typeface="Cambria Math"/>
                          </a:rPr>
                          <m:t>2</m:t>
                        </m:r>
                      </m:sub>
                    </m:sSub>
                    <m:r>
                      <a:rPr lang="de-DE" sz="1400" b="0" i="1" smtClean="0">
                        <a:latin typeface="Cambria Math"/>
                        <a:ea typeface="Cambria Math"/>
                      </a:rPr>
                      <m:t>;</m:t>
                    </m:r>
                  </m:oMath>
                </a14:m>
                <a:r>
                  <a:rPr lang="en-US" sz="1400" dirty="0" smtClean="0"/>
                  <a:t> normal state for </a:t>
                </a:r>
                <a14:m>
                  <m:oMath xmlns:m="http://schemas.openxmlformats.org/officeDocument/2006/math">
                    <m:r>
                      <a:rPr lang="de-DE" sz="1400" b="0" i="1" smtClean="0">
                        <a:latin typeface="Cambria Math"/>
                      </a:rPr>
                      <m:t>𝐻</m:t>
                    </m:r>
                    <m:r>
                      <a:rPr lang="de-DE" sz="1400" b="0" i="1" smtClean="0">
                        <a:latin typeface="Cambria Math"/>
                        <a:ea typeface="Cambria Math"/>
                      </a:rPr>
                      <m:t>&gt;</m:t>
                    </m:r>
                    <m:sSub>
                      <m:sSubPr>
                        <m:ctrlPr>
                          <a:rPr lang="de-DE" sz="1400" b="0" i="1" smtClean="0">
                            <a:latin typeface="Cambria Math"/>
                            <a:ea typeface="Cambria Math"/>
                          </a:rPr>
                        </m:ctrlPr>
                      </m:sSubPr>
                      <m:e>
                        <m:r>
                          <a:rPr lang="de-DE" sz="1400" b="0" i="1" smtClean="0">
                            <a:latin typeface="Cambria Math"/>
                            <a:ea typeface="Cambria Math"/>
                          </a:rPr>
                          <m:t>𝐻</m:t>
                        </m:r>
                      </m:e>
                      <m:sub>
                        <m:r>
                          <a:rPr lang="de-DE" sz="1400" b="0" i="1" smtClean="0">
                            <a:latin typeface="Cambria Math"/>
                            <a:ea typeface="Cambria Math"/>
                          </a:rPr>
                          <m:t>𝑐</m:t>
                        </m:r>
                        <m:r>
                          <a:rPr lang="de-DE" sz="1400" b="0" i="1" smtClean="0">
                            <a:latin typeface="Cambria Math"/>
                            <a:ea typeface="Cambria Math"/>
                          </a:rPr>
                          <m:t>2</m:t>
                        </m:r>
                      </m:sub>
                    </m:sSub>
                  </m:oMath>
                </a14:m>
                <a:endParaRPr lang="en-US" sz="1400" dirty="0"/>
              </a:p>
            </p:txBody>
          </p:sp>
        </mc:Choice>
        <mc:Fallback xmlns="">
          <p:sp>
            <p:nvSpPr>
              <p:cNvPr id="6" name="Textfeld 5"/>
              <p:cNvSpPr txBox="1">
                <a:spLocks noRot="1" noChangeAspect="1" noMove="1" noResize="1" noEditPoints="1" noAdjustHandles="1" noChangeArrowheads="1" noChangeShapeType="1" noTextEdit="1"/>
              </p:cNvSpPr>
              <p:nvPr/>
            </p:nvSpPr>
            <p:spPr>
              <a:xfrm>
                <a:off x="540000" y="4968000"/>
                <a:ext cx="6408712" cy="738664"/>
              </a:xfrm>
              <a:prstGeom prst="rect">
                <a:avLst/>
              </a:prstGeom>
              <a:blipFill rotWithShape="1">
                <a:blip r:embed="rId4"/>
                <a:stretch>
                  <a:fillRect l="-190" t="-826" b="-7438"/>
                </a:stretch>
              </a:blipFill>
            </p:spPr>
            <p:txBody>
              <a:bodyPr/>
              <a:lstStyle/>
              <a:p>
                <a:r>
                  <a:rPr lang="en-US">
                    <a:noFill/>
                  </a:rPr>
                  <a:t> </a:t>
                </a:r>
              </a:p>
            </p:txBody>
          </p:sp>
        </mc:Fallback>
      </mc:AlternateContent>
    </p:spTree>
    <p:extLst>
      <p:ext uri="{BB962C8B-B14F-4D97-AF65-F5344CB8AC3E}">
        <p14:creationId xmlns:p14="http://schemas.microsoft.com/office/powerpoint/2010/main" val="335477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Meissner effect in Type I superconductors</a:t>
            </a:r>
            <a:endParaRPr lang="en-US" dirty="0"/>
          </a:p>
        </p:txBody>
      </p:sp>
      <p:sp>
        <p:nvSpPr>
          <p:cNvPr id="5" name="Textfeld 4"/>
          <p:cNvSpPr txBox="1"/>
          <p:nvPr/>
        </p:nvSpPr>
        <p:spPr>
          <a:xfrm>
            <a:off x="540000" y="1260000"/>
            <a:ext cx="4536000" cy="4185761"/>
          </a:xfrm>
          <a:prstGeom prst="rect">
            <a:avLst/>
          </a:prstGeom>
          <a:noFill/>
        </p:spPr>
        <p:txBody>
          <a:bodyPr wrap="square" rtlCol="0">
            <a:spAutoFit/>
          </a:bodyPr>
          <a:lstStyle/>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In 1933 W. Meissner and R. </a:t>
            </a:r>
            <a:r>
              <a:rPr lang="en-US" sz="1400" dirty="0" err="1" smtClean="0">
                <a:latin typeface="Times New Roman" panose="02020603050405020304" pitchFamily="18" charset="0"/>
                <a:cs typeface="Times New Roman" panose="02020603050405020304" pitchFamily="18" charset="0"/>
              </a:rPr>
              <a:t>Ochsenfeld</a:t>
            </a:r>
            <a:r>
              <a:rPr lang="en-US" sz="1400" dirty="0" smtClean="0">
                <a:latin typeface="Times New Roman" panose="02020603050405020304" pitchFamily="18" charset="0"/>
                <a:cs typeface="Times New Roman" panose="02020603050405020304" pitchFamily="18" charset="0"/>
              </a:rPr>
              <a:t> discovered what is called the Meissner effect</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The magnetic field is expelled from the sample when it becomes superconducting</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In strong fields the material goes to normal state.</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Meissner effect is not total, the magnetic field actually penetrates a small distance ℓ the London Penetration Depth.</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Current is limited to a small surface ~ 20 – 50 mm</a:t>
            </a:r>
          </a:p>
          <a:p>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typically for </a:t>
            </a:r>
            <a:r>
              <a:rPr lang="en-US" sz="1400" dirty="0" err="1" smtClean="0">
                <a:latin typeface="Times New Roman" panose="02020603050405020304" pitchFamily="18" charset="0"/>
                <a:cs typeface="Times New Roman" panose="02020603050405020304" pitchFamily="18" charset="0"/>
              </a:rPr>
              <a:t>NbTi</a:t>
            </a:r>
            <a:r>
              <a:rPr lang="en-US" sz="1400" dirty="0" smtClean="0">
                <a:latin typeface="Times New Roman" panose="02020603050405020304" pitchFamily="18" charset="0"/>
                <a:cs typeface="Times New Roman" panose="02020603050405020304" pitchFamily="18" charset="0"/>
              </a:rPr>
              <a:t> if T = 10 K </a:t>
            </a:r>
            <a:r>
              <a:rPr lang="en-US" sz="1400" dirty="0" err="1" smtClean="0">
                <a:latin typeface="Times New Roman" panose="02020603050405020304" pitchFamily="18" charset="0"/>
                <a:cs typeface="Times New Roman" panose="02020603050405020304" pitchFamily="18" charset="0"/>
              </a:rPr>
              <a:t>B</a:t>
            </a:r>
            <a:r>
              <a:rPr lang="en-US" sz="1400" baseline="-25000" dirty="0" err="1" smtClean="0">
                <a:latin typeface="Times New Roman" panose="02020603050405020304" pitchFamily="18" charset="0"/>
                <a:cs typeface="Times New Roman" panose="02020603050405020304" pitchFamily="18" charset="0"/>
              </a:rPr>
              <a:t>c</a:t>
            </a:r>
            <a:r>
              <a:rPr lang="en-US" sz="1400" dirty="0" smtClean="0">
                <a:latin typeface="Times New Roman" panose="02020603050405020304" pitchFamily="18" charset="0"/>
                <a:cs typeface="Times New Roman" panose="02020603050405020304" pitchFamily="18" charset="0"/>
              </a:rPr>
              <a:t> = 0.24 T </a:t>
            </a:r>
          </a:p>
          <a:p>
            <a:endParaRPr lang="en-US" sz="1400"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The total current is not large enough to create a strong magnetic field.</a:t>
            </a:r>
          </a:p>
          <a:p>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Type I superconductors are not suitable for magnet coils</a:t>
            </a:r>
            <a:endParaRPr lang="en-US" sz="1400"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00" y="720000"/>
            <a:ext cx="4039524" cy="5682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4600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Type II superconductors</a:t>
            </a:r>
            <a:endParaRPr lang="en-US" dirty="0"/>
          </a:p>
        </p:txBody>
      </p:sp>
      <p:sp>
        <p:nvSpPr>
          <p:cNvPr id="4" name="Textfeld 3"/>
          <p:cNvSpPr txBox="1"/>
          <p:nvPr/>
        </p:nvSpPr>
        <p:spPr>
          <a:xfrm>
            <a:off x="540000" y="900000"/>
            <a:ext cx="4355999" cy="3970318"/>
          </a:xfrm>
          <a:prstGeom prst="rect">
            <a:avLst/>
          </a:prstGeom>
          <a:noFill/>
        </p:spPr>
        <p:txBody>
          <a:bodyPr wrap="square" rtlCol="0">
            <a:spAutoFit/>
          </a:bodyPr>
          <a:lstStyle/>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Type II superconductors have a second critical B</a:t>
            </a:r>
            <a:r>
              <a:rPr lang="en-US" sz="1400" baseline="-25000" dirty="0" smtClean="0">
                <a:latin typeface="Times New Roman" panose="02020603050405020304" pitchFamily="18" charset="0"/>
                <a:cs typeface="Times New Roman" panose="02020603050405020304" pitchFamily="18" charset="0"/>
              </a:rPr>
              <a:t>c2</a:t>
            </a:r>
            <a:r>
              <a:rPr lang="en-US" sz="1400" dirty="0" smtClean="0">
                <a:latin typeface="Times New Roman" panose="02020603050405020304" pitchFamily="18" charset="0"/>
                <a:cs typeface="Times New Roman" panose="02020603050405020304" pitchFamily="18" charset="0"/>
              </a:rPr>
              <a:t>(T) &gt; B</a:t>
            </a:r>
            <a:r>
              <a:rPr lang="en-US" sz="1400" baseline="-25000" dirty="0" smtClean="0">
                <a:latin typeface="Times New Roman" panose="02020603050405020304" pitchFamily="18" charset="0"/>
                <a:cs typeface="Times New Roman" panose="02020603050405020304" pitchFamily="18" charset="0"/>
              </a:rPr>
              <a:t>c1</a:t>
            </a:r>
            <a:r>
              <a:rPr lang="en-US" sz="1400" dirty="0" smtClean="0">
                <a:latin typeface="Times New Roman" panose="02020603050405020304" pitchFamily="18" charset="0"/>
                <a:cs typeface="Times New Roman" panose="02020603050405020304" pitchFamily="18" charset="0"/>
              </a:rPr>
              <a:t>(T)</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Magnetic field lines penetrate the superconductor in form of flux tubes</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When B increases more and more flux tubes penetrate the material</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However in the presence of a current, flux tubes move transversely and this motion generates heat</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Induce flux-pinning centers (e.g. lattice defects). A very delicate industrial process.</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When the external field decreases flux is trapped creating hysteresis (diamagnetic). Needs to warm up the magnet.</a:t>
            </a:r>
            <a:endParaRPr lang="en-US" sz="1400"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6000" y="980728"/>
            <a:ext cx="4200000" cy="354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555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Microscopic theory of superconductivity</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612000"/>
            <a:ext cx="35052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3960000" y="1728000"/>
            <a:ext cx="3670748" cy="461665"/>
          </a:xfrm>
          <a:prstGeom prst="rect">
            <a:avLst/>
          </a:prstGeom>
          <a:noFill/>
        </p:spPr>
        <p:txBody>
          <a:bodyPr wrap="none" rtlCol="0">
            <a:spAutoFit/>
          </a:bodyPr>
          <a:lstStyle/>
          <a:p>
            <a:r>
              <a:rPr lang="en-US" sz="1400" dirty="0" smtClean="0"/>
              <a:t>Bardeen-Cooper-Schrieffer (BCS) theory (1957)</a:t>
            </a:r>
          </a:p>
          <a:p>
            <a:r>
              <a:rPr lang="en-US" sz="1000" dirty="0" smtClean="0"/>
              <a:t>Nobel prize in 1972</a:t>
            </a:r>
            <a:endParaRPr lang="en-US" sz="10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31999"/>
            <a:ext cx="9168000" cy="42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7077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BCS Theory</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000" y="612001"/>
            <a:ext cx="5338096" cy="3247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540000" y="4140000"/>
            <a:ext cx="8208464" cy="2308324"/>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solidFill>
                  <a:srgbClr val="0000CC"/>
                </a:solidFill>
              </a:rPr>
              <a:t> </a:t>
            </a:r>
            <a:r>
              <a:rPr lang="en-US" sz="1600" dirty="0" smtClean="0"/>
              <a:t>Attraction between electrons with antiparallel momenta k and spins due to exchange of lattice vibration quanta (phonons)</a:t>
            </a:r>
          </a:p>
          <a:p>
            <a:endParaRPr lang="en-US" sz="800" dirty="0">
              <a:solidFill>
                <a:srgbClr val="0000CC"/>
              </a:solidFill>
            </a:endParaRPr>
          </a:p>
          <a:p>
            <a:pPr marL="285750" indent="-285750">
              <a:buFont typeface="Wingdings" panose="05000000000000000000" pitchFamily="2" charset="2"/>
              <a:buChar char="v"/>
            </a:pPr>
            <a:r>
              <a:rPr lang="en-US" sz="1600" dirty="0" smtClean="0">
                <a:solidFill>
                  <a:srgbClr val="0000CC"/>
                </a:solidFill>
              </a:rPr>
              <a:t> </a:t>
            </a:r>
            <a:r>
              <a:rPr lang="en-US" sz="1600" dirty="0" smtClean="0"/>
              <a:t>Instability of the normal Fermi surface due to bound states of electron (Cooper) pairs.</a:t>
            </a:r>
          </a:p>
          <a:p>
            <a:endParaRPr lang="en-US" sz="800" dirty="0">
              <a:solidFill>
                <a:srgbClr val="0000CC"/>
              </a:solidFill>
            </a:endParaRPr>
          </a:p>
          <a:p>
            <a:pPr marL="285750" indent="-285750">
              <a:buFont typeface="Wingdings" panose="05000000000000000000" pitchFamily="2" charset="2"/>
              <a:buChar char="v"/>
            </a:pPr>
            <a:r>
              <a:rPr lang="en-US" sz="1600" dirty="0" smtClean="0">
                <a:solidFill>
                  <a:srgbClr val="0000CC"/>
                </a:solidFill>
              </a:rPr>
              <a:t> </a:t>
            </a:r>
            <a:r>
              <a:rPr lang="en-US" sz="1600" dirty="0" smtClean="0"/>
              <a:t>Bose condensation of overlapping Cooper pairs in a coherent superconducting state.</a:t>
            </a:r>
          </a:p>
          <a:p>
            <a:endParaRPr lang="en-US" sz="800" dirty="0">
              <a:solidFill>
                <a:srgbClr val="0000CC"/>
              </a:solidFill>
            </a:endParaRPr>
          </a:p>
          <a:p>
            <a:pPr marL="285750" indent="-285750">
              <a:buFont typeface="Wingdings" panose="05000000000000000000" pitchFamily="2" charset="2"/>
              <a:buChar char="v"/>
            </a:pPr>
            <a:r>
              <a:rPr lang="en-US" sz="1600" dirty="0" smtClean="0">
                <a:solidFill>
                  <a:srgbClr val="0000CC"/>
                </a:solidFill>
              </a:rPr>
              <a:t> </a:t>
            </a:r>
            <a:r>
              <a:rPr lang="en-US" sz="1600" dirty="0" smtClean="0"/>
              <a:t>Scattering on electrons does not cause the electric resistance because it would break the Cooper pair.</a:t>
            </a:r>
          </a:p>
          <a:p>
            <a:endParaRPr lang="en-US" sz="800" dirty="0">
              <a:solidFill>
                <a:srgbClr val="0000CC"/>
              </a:solidFill>
            </a:endParaRPr>
          </a:p>
          <a:p>
            <a:pPr marL="285750" indent="-285750">
              <a:buFont typeface="Wingdings" panose="05000000000000000000" pitchFamily="2" charset="2"/>
              <a:buChar char="v"/>
            </a:pPr>
            <a:r>
              <a:rPr lang="en-US" sz="1600" b="1" i="1" dirty="0" smtClean="0"/>
              <a:t> The strong overlap of many Cooper pairs results in the macroscopic phase coherence.</a:t>
            </a:r>
            <a:endParaRPr lang="en-US" sz="1600" b="1" i="1" dirty="0"/>
          </a:p>
        </p:txBody>
      </p:sp>
    </p:spTree>
    <p:extLst>
      <p:ext uri="{BB962C8B-B14F-4D97-AF65-F5344CB8AC3E}">
        <p14:creationId xmlns:p14="http://schemas.microsoft.com/office/powerpoint/2010/main" val="3434577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Field equations for a dipole</a:t>
            </a:r>
            <a:endParaRPr lang="en-US" dirty="0"/>
          </a:p>
        </p:txBody>
      </p:sp>
      <p:sp>
        <p:nvSpPr>
          <p:cNvPr id="4" name="Textfeld 3"/>
          <p:cNvSpPr txBox="1"/>
          <p:nvPr/>
        </p:nvSpPr>
        <p:spPr>
          <a:xfrm>
            <a:off x="720001" y="720000"/>
            <a:ext cx="7956456" cy="3046988"/>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Let’s consider the dipole field force in more detail. Using the Lorentz Force equation, we can derive the following useful relations:</a:t>
            </a:r>
          </a:p>
          <a:p>
            <a:endParaRPr lang="en-US" sz="1600" dirty="0">
              <a:latin typeface="Times New Roman" panose="02020603050405020304" pitchFamily="18" charset="0"/>
              <a:cs typeface="Times New Roman" panose="02020603050405020304" pitchFamily="18" charset="0"/>
            </a:endParaRPr>
          </a:p>
          <a:p>
            <a:r>
              <a:rPr lang="en-US" sz="1600" dirty="0" smtClean="0">
                <a:solidFill>
                  <a:srgbClr val="0000CC"/>
                </a:solidFill>
                <a:latin typeface="Times New Roman" panose="02020603050405020304" pitchFamily="18" charset="0"/>
                <a:cs typeface="Times New Roman" panose="02020603050405020304" pitchFamily="18" charset="0"/>
              </a:rPr>
              <a:t>For a particle of mass </a:t>
            </a:r>
            <a:r>
              <a:rPr lang="en-US" sz="1600" b="1" i="1" dirty="0" smtClean="0">
                <a:solidFill>
                  <a:srgbClr val="0000CC"/>
                </a:solidFill>
                <a:latin typeface="Times New Roman" panose="02020603050405020304" pitchFamily="18" charset="0"/>
                <a:cs typeface="Times New Roman" panose="02020603050405020304" pitchFamily="18" charset="0"/>
              </a:rPr>
              <a:t>m</a:t>
            </a:r>
            <a:r>
              <a:rPr lang="en-US" sz="1600" dirty="0" smtClean="0">
                <a:solidFill>
                  <a:srgbClr val="0000CC"/>
                </a:solidFill>
                <a:latin typeface="Times New Roman" panose="02020603050405020304" pitchFamily="18" charset="0"/>
                <a:cs typeface="Times New Roman" panose="02020603050405020304" pitchFamily="18" charset="0"/>
              </a:rPr>
              <a:t>, Energy </a:t>
            </a:r>
            <a:r>
              <a:rPr lang="en-US" sz="1600" b="1" i="1" dirty="0" smtClean="0">
                <a:solidFill>
                  <a:srgbClr val="0000CC"/>
                </a:solidFill>
                <a:latin typeface="Times New Roman" panose="02020603050405020304" pitchFamily="18" charset="0"/>
                <a:cs typeface="Times New Roman" panose="02020603050405020304" pitchFamily="18" charset="0"/>
              </a:rPr>
              <a:t>E</a:t>
            </a:r>
            <a:r>
              <a:rPr lang="en-US" sz="1600" dirty="0" smtClean="0">
                <a:solidFill>
                  <a:srgbClr val="0000CC"/>
                </a:solidFill>
                <a:latin typeface="Times New Roman" panose="02020603050405020304" pitchFamily="18" charset="0"/>
                <a:cs typeface="Times New Roman" panose="02020603050405020304" pitchFamily="18" charset="0"/>
              </a:rPr>
              <a:t> and momentum </a:t>
            </a:r>
            <a:r>
              <a:rPr lang="en-US" sz="1600" b="1" i="1" dirty="0" smtClean="0">
                <a:solidFill>
                  <a:srgbClr val="0000CC"/>
                </a:solidFill>
                <a:latin typeface="Times New Roman" panose="02020603050405020304" pitchFamily="18" charset="0"/>
                <a:cs typeface="Times New Roman" panose="02020603050405020304" pitchFamily="18" charset="0"/>
              </a:rPr>
              <a:t>p</a:t>
            </a:r>
            <a:r>
              <a:rPr lang="en-US" sz="1600" dirty="0" smtClean="0">
                <a:solidFill>
                  <a:srgbClr val="0000CC"/>
                </a:solidFill>
                <a:latin typeface="Times New Roman" panose="02020603050405020304" pitchFamily="18" charset="0"/>
                <a:cs typeface="Times New Roman" panose="02020603050405020304" pitchFamily="18" charset="0"/>
              </a:rPr>
              <a:t> in a uniform </a:t>
            </a:r>
            <a:r>
              <a:rPr lang="en-US" sz="1600" b="1" i="1" dirty="0" smtClean="0">
                <a:solidFill>
                  <a:srgbClr val="0000CC"/>
                </a:solidFill>
                <a:latin typeface="Times New Roman" panose="02020603050405020304" pitchFamily="18" charset="0"/>
                <a:cs typeface="Times New Roman" panose="02020603050405020304" pitchFamily="18" charset="0"/>
              </a:rPr>
              <a:t>B</a:t>
            </a:r>
            <a:r>
              <a:rPr lang="en-US" sz="1600" dirty="0" smtClean="0">
                <a:solidFill>
                  <a:srgbClr val="0000CC"/>
                </a:solidFill>
                <a:latin typeface="Times New Roman" panose="02020603050405020304" pitchFamily="18" charset="0"/>
                <a:cs typeface="Times New Roman" panose="02020603050405020304" pitchFamily="18" charset="0"/>
              </a:rPr>
              <a:t>-field:</a:t>
            </a:r>
          </a:p>
          <a:p>
            <a:endParaRPr lang="en-US" sz="1600" dirty="0">
              <a:solidFill>
                <a:srgbClr val="0000CC"/>
              </a:solidFill>
              <a:latin typeface="Times New Roman" panose="02020603050405020304" pitchFamily="18" charset="0"/>
              <a:cs typeface="Times New Roman" panose="02020603050405020304" pitchFamily="18" charset="0"/>
            </a:endParaRPr>
          </a:p>
          <a:p>
            <a:pPr marL="342900" indent="-342900">
              <a:buFont typeface="+mj-lt"/>
              <a:buAutoNum type="arabicParenR"/>
            </a:pPr>
            <a:r>
              <a:rPr lang="en-US" sz="1600" dirty="0" smtClean="0">
                <a:solidFill>
                  <a:srgbClr val="0000CC"/>
                </a:solidFill>
                <a:latin typeface="Times New Roman" panose="02020603050405020304" pitchFamily="18" charset="0"/>
                <a:cs typeface="Times New Roman" panose="02020603050405020304" pitchFamily="18" charset="0"/>
              </a:rPr>
              <a:t>The bending radius of the motion of the particle in the dipole field is given by:</a:t>
            </a:r>
          </a:p>
          <a:p>
            <a:pPr marL="342900" indent="-342900">
              <a:buFont typeface="+mj-lt"/>
              <a:buAutoNum type="arabicParenR"/>
            </a:pPr>
            <a:endParaRPr lang="en-US" sz="1600" dirty="0">
              <a:solidFill>
                <a:srgbClr val="0000CC"/>
              </a:solidFill>
              <a:latin typeface="Times New Roman" panose="02020603050405020304" pitchFamily="18" charset="0"/>
              <a:cs typeface="Times New Roman" panose="02020603050405020304" pitchFamily="18" charset="0"/>
            </a:endParaRPr>
          </a:p>
          <a:p>
            <a:pPr marL="342900" indent="-342900">
              <a:buFont typeface="+mj-lt"/>
              <a:buAutoNum type="arabicParenR"/>
            </a:pPr>
            <a:endParaRPr lang="en-US" sz="1600" dirty="0" smtClean="0">
              <a:solidFill>
                <a:srgbClr val="0000CC"/>
              </a:solidFill>
              <a:latin typeface="Times New Roman" panose="02020603050405020304" pitchFamily="18" charset="0"/>
              <a:cs typeface="Times New Roman" panose="02020603050405020304" pitchFamily="18" charset="0"/>
            </a:endParaRPr>
          </a:p>
          <a:p>
            <a:pPr marL="342900" indent="-342900">
              <a:buFont typeface="+mj-lt"/>
              <a:buAutoNum type="arabicParenR"/>
            </a:pPr>
            <a:endParaRPr lang="en-US" sz="1600" dirty="0">
              <a:solidFill>
                <a:srgbClr val="0000CC"/>
              </a:solidFill>
              <a:latin typeface="Times New Roman" panose="02020603050405020304" pitchFamily="18" charset="0"/>
              <a:cs typeface="Times New Roman" panose="02020603050405020304" pitchFamily="18" charset="0"/>
            </a:endParaRPr>
          </a:p>
          <a:p>
            <a:endParaRPr lang="en-US" sz="1600" dirty="0" smtClean="0">
              <a:solidFill>
                <a:srgbClr val="0000CC"/>
              </a:solidFill>
              <a:latin typeface="Times New Roman" panose="02020603050405020304" pitchFamily="18" charset="0"/>
              <a:cs typeface="Times New Roman" panose="02020603050405020304" pitchFamily="18" charset="0"/>
            </a:endParaRPr>
          </a:p>
          <a:p>
            <a:pPr marL="342900" indent="-342900">
              <a:buFont typeface="+mj-lt"/>
              <a:buAutoNum type="arabicParenR" startAt="2"/>
            </a:pPr>
            <a:r>
              <a:rPr lang="en-US" sz="1600" dirty="0" smtClean="0">
                <a:solidFill>
                  <a:srgbClr val="0000CC"/>
                </a:solidFill>
                <a:latin typeface="Times New Roman" panose="02020603050405020304" pitchFamily="18" charset="0"/>
                <a:cs typeface="Times New Roman" panose="02020603050405020304" pitchFamily="18" charset="0"/>
              </a:rPr>
              <a:t>Re-arranging (1), we define the “magnetic rigidity” to be the required magnetic bending strength for given radius and energy:</a:t>
            </a:r>
          </a:p>
        </p:txBody>
      </p:sp>
      <mc:AlternateContent xmlns:mc="http://schemas.openxmlformats.org/markup-compatibility/2006" xmlns:a14="http://schemas.microsoft.com/office/drawing/2010/main">
        <mc:Choice Requires="a14">
          <p:sp>
            <p:nvSpPr>
              <p:cNvPr id="5" name="Textfeld 4"/>
              <p:cNvSpPr txBox="1"/>
              <p:nvPr/>
            </p:nvSpPr>
            <p:spPr>
              <a:xfrm>
                <a:off x="2880000" y="2412000"/>
                <a:ext cx="943913" cy="659604"/>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de-DE" b="0" i="1" smtClean="0">
                              <a:latin typeface="Cambria Math"/>
                            </a:rPr>
                            <m:t>1</m:t>
                          </m:r>
                        </m:num>
                        <m:den>
                          <m:r>
                            <a:rPr lang="en-US" i="1" smtClean="0">
                              <a:latin typeface="Cambria Math"/>
                              <a:ea typeface="Cambria Math"/>
                            </a:rPr>
                            <m:t>𝜌</m:t>
                          </m:r>
                        </m:den>
                      </m:f>
                      <m:r>
                        <a:rPr lang="de-DE" b="0" i="1" smtClean="0">
                          <a:latin typeface="Cambria Math"/>
                        </a:rPr>
                        <m:t>=</m:t>
                      </m:r>
                      <m:f>
                        <m:fPr>
                          <m:ctrlPr>
                            <a:rPr lang="de-DE" b="0" i="1" smtClean="0">
                              <a:latin typeface="Cambria Math"/>
                            </a:rPr>
                          </m:ctrlPr>
                        </m:fPr>
                        <m:num>
                          <m:r>
                            <a:rPr lang="de-DE" b="0" i="1" smtClean="0">
                              <a:latin typeface="Cambria Math"/>
                            </a:rPr>
                            <m:t>𝑒𝐵</m:t>
                          </m:r>
                        </m:num>
                        <m:den>
                          <m:r>
                            <a:rPr lang="de-DE" b="0" i="1" smtClean="0">
                              <a:latin typeface="Cambria Math"/>
                            </a:rPr>
                            <m:t>𝑝𝑐</m:t>
                          </m:r>
                        </m:den>
                      </m:f>
                    </m:oMath>
                  </m:oMathPara>
                </a14:m>
                <a:endParaRPr lang="en-US" dirty="0"/>
              </a:p>
            </p:txBody>
          </p:sp>
        </mc:Choice>
        <mc:Fallback xmlns="">
          <p:sp>
            <p:nvSpPr>
              <p:cNvPr id="5" name="Textfeld 4"/>
              <p:cNvSpPr txBox="1">
                <a:spLocks noRot="1" noChangeAspect="1" noMove="1" noResize="1" noEditPoints="1" noAdjustHandles="1" noChangeArrowheads="1" noChangeShapeType="1" noTextEdit="1"/>
              </p:cNvSpPr>
              <p:nvPr/>
            </p:nvSpPr>
            <p:spPr>
              <a:xfrm>
                <a:off x="2880000" y="2412000"/>
                <a:ext cx="943913" cy="659604"/>
              </a:xfrm>
              <a:prstGeom prst="rect">
                <a:avLst/>
              </a:prstGeom>
              <a:blipFill rotWithShape="1">
                <a:blip r:embed="rId2"/>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2880000" y="3960000"/>
                <a:ext cx="1659365" cy="6183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a:rPr>
                        <m:t>𝐵</m:t>
                      </m:r>
                      <m:r>
                        <a:rPr lang="de-DE" b="0" i="1" smtClean="0">
                          <a:latin typeface="Cambria Math"/>
                          <a:ea typeface="Cambria Math"/>
                        </a:rPr>
                        <m:t>𝜌</m:t>
                      </m:r>
                      <m:r>
                        <a:rPr lang="de-DE" b="0" i="1" smtClean="0">
                          <a:latin typeface="Cambria Math"/>
                          <a:ea typeface="Cambria Math"/>
                        </a:rPr>
                        <m:t>=</m:t>
                      </m:r>
                      <m:f>
                        <m:fPr>
                          <m:ctrlPr>
                            <a:rPr lang="de-DE" b="0" i="1" smtClean="0">
                              <a:latin typeface="Cambria Math"/>
                              <a:ea typeface="Cambria Math"/>
                            </a:rPr>
                          </m:ctrlPr>
                        </m:fPr>
                        <m:num>
                          <m:r>
                            <a:rPr lang="de-DE" b="0" i="1" smtClean="0">
                              <a:latin typeface="Cambria Math"/>
                              <a:ea typeface="Cambria Math"/>
                            </a:rPr>
                            <m:t>𝑝𝑐</m:t>
                          </m:r>
                        </m:num>
                        <m:den>
                          <m:r>
                            <a:rPr lang="de-DE" b="0" i="1" smtClean="0">
                              <a:latin typeface="Cambria Math"/>
                              <a:ea typeface="Cambria Math"/>
                            </a:rPr>
                            <m:t>𝑒</m:t>
                          </m:r>
                        </m:den>
                      </m:f>
                      <m:r>
                        <a:rPr lang="de-DE" b="0" i="1" smtClean="0">
                          <a:latin typeface="Cambria Math"/>
                          <a:ea typeface="Cambria Math"/>
                        </a:rPr>
                        <m:t>=</m:t>
                      </m:r>
                      <m:f>
                        <m:fPr>
                          <m:ctrlPr>
                            <a:rPr lang="de-DE" b="0" i="1" smtClean="0">
                              <a:latin typeface="Cambria Math"/>
                              <a:ea typeface="Cambria Math"/>
                            </a:rPr>
                          </m:ctrlPr>
                        </m:fPr>
                        <m:num>
                          <m:r>
                            <a:rPr lang="de-DE" b="0" i="1" smtClean="0">
                              <a:latin typeface="Cambria Math"/>
                              <a:ea typeface="Cambria Math"/>
                            </a:rPr>
                            <m:t>𝛽</m:t>
                          </m:r>
                          <m:r>
                            <a:rPr lang="de-DE" b="0" i="1" smtClean="0">
                              <a:latin typeface="Cambria Math"/>
                              <a:ea typeface="Cambria Math"/>
                            </a:rPr>
                            <m:t>𝐸</m:t>
                          </m:r>
                        </m:num>
                        <m:den>
                          <m:r>
                            <a:rPr lang="de-DE" b="0" i="1" smtClean="0">
                              <a:latin typeface="Cambria Math"/>
                              <a:ea typeface="Cambria Math"/>
                            </a:rPr>
                            <m:t>𝑒</m:t>
                          </m:r>
                        </m:den>
                      </m:f>
                    </m:oMath>
                  </m:oMathPara>
                </a14:m>
                <a:endParaRPr lang="de-DE" b="0" dirty="0" smtClean="0">
                  <a:ea typeface="Cambria Math"/>
                </a:endParaRPr>
              </a:p>
            </p:txBody>
          </p:sp>
        </mc:Choice>
        <mc:Fallback xmlns="">
          <p:sp>
            <p:nvSpPr>
              <p:cNvPr id="6" name="Textfeld 5"/>
              <p:cNvSpPr txBox="1">
                <a:spLocks noRot="1" noChangeAspect="1" noMove="1" noResize="1" noEditPoints="1" noAdjustHandles="1" noChangeArrowheads="1" noChangeShapeType="1" noTextEdit="1"/>
              </p:cNvSpPr>
              <p:nvPr/>
            </p:nvSpPr>
            <p:spPr>
              <a:xfrm>
                <a:off x="2880000" y="3960000"/>
                <a:ext cx="1659365" cy="61831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2880000" y="4680000"/>
                <a:ext cx="3073598"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a:rPr>
                        <m:t>𝐵</m:t>
                      </m:r>
                      <m:r>
                        <a:rPr lang="de-DE" b="0" i="1" smtClean="0">
                          <a:latin typeface="Cambria Math"/>
                          <a:ea typeface="Cambria Math"/>
                        </a:rPr>
                        <m:t>𝜌</m:t>
                      </m:r>
                      <m:d>
                        <m:dPr>
                          <m:begChr m:val="["/>
                          <m:endChr m:val="]"/>
                          <m:ctrlPr>
                            <a:rPr lang="de-DE" b="0" i="1" smtClean="0">
                              <a:latin typeface="Cambria Math"/>
                              <a:ea typeface="Cambria Math"/>
                            </a:rPr>
                          </m:ctrlPr>
                        </m:dPr>
                        <m:e>
                          <m:r>
                            <a:rPr lang="de-DE" b="0" i="1" smtClean="0">
                              <a:latin typeface="Cambria Math"/>
                              <a:ea typeface="Cambria Math"/>
                            </a:rPr>
                            <m:t>𝑇</m:t>
                          </m:r>
                          <m:r>
                            <a:rPr lang="de-DE" b="0" i="1" smtClean="0">
                              <a:latin typeface="Cambria Math"/>
                              <a:ea typeface="Cambria Math"/>
                            </a:rPr>
                            <m:t>∙</m:t>
                          </m:r>
                          <m:r>
                            <a:rPr lang="de-DE" b="0" i="1" smtClean="0">
                              <a:latin typeface="Cambria Math"/>
                              <a:ea typeface="Cambria Math"/>
                            </a:rPr>
                            <m:t>𝑚</m:t>
                          </m:r>
                        </m:e>
                      </m:d>
                      <m:r>
                        <a:rPr lang="de-DE" b="0" i="1" smtClean="0">
                          <a:latin typeface="Cambria Math"/>
                          <a:ea typeface="Cambria Math"/>
                        </a:rPr>
                        <m:t>=</m:t>
                      </m:r>
                      <m:f>
                        <m:fPr>
                          <m:ctrlPr>
                            <a:rPr lang="de-DE" b="0" i="1" smtClean="0">
                              <a:latin typeface="Cambria Math"/>
                              <a:ea typeface="Cambria Math"/>
                            </a:rPr>
                          </m:ctrlPr>
                        </m:fPr>
                        <m:num>
                          <m:r>
                            <a:rPr lang="de-DE" b="0" i="1" smtClean="0">
                              <a:latin typeface="Cambria Math"/>
                              <a:ea typeface="Cambria Math"/>
                            </a:rPr>
                            <m:t>10</m:t>
                          </m:r>
                        </m:num>
                        <m:den>
                          <m:r>
                            <a:rPr lang="de-DE" b="0" i="1" smtClean="0">
                              <a:latin typeface="Cambria Math"/>
                              <a:ea typeface="Cambria Math"/>
                            </a:rPr>
                            <m:t>2.998</m:t>
                          </m:r>
                        </m:den>
                      </m:f>
                      <m:r>
                        <a:rPr lang="de-DE" b="0" i="1" smtClean="0">
                          <a:latin typeface="Cambria Math"/>
                          <a:ea typeface="Cambria Math"/>
                        </a:rPr>
                        <m:t>∙</m:t>
                      </m:r>
                      <m:r>
                        <a:rPr lang="de-DE" b="0" i="1" smtClean="0">
                          <a:latin typeface="Cambria Math"/>
                          <a:ea typeface="Cambria Math"/>
                        </a:rPr>
                        <m:t>𝛽</m:t>
                      </m:r>
                      <m:r>
                        <a:rPr lang="de-DE" b="0" i="1" smtClean="0">
                          <a:latin typeface="Cambria Math"/>
                          <a:ea typeface="Cambria Math"/>
                        </a:rPr>
                        <m:t>𝐸</m:t>
                      </m:r>
                      <m:d>
                        <m:dPr>
                          <m:begChr m:val="["/>
                          <m:endChr m:val="]"/>
                          <m:ctrlPr>
                            <a:rPr lang="de-DE" b="0" i="1" smtClean="0">
                              <a:latin typeface="Cambria Math"/>
                              <a:ea typeface="Cambria Math"/>
                            </a:rPr>
                          </m:ctrlPr>
                        </m:dPr>
                        <m:e>
                          <m:r>
                            <a:rPr lang="de-DE" b="0" i="1" smtClean="0">
                              <a:latin typeface="Cambria Math"/>
                              <a:ea typeface="Cambria Math"/>
                            </a:rPr>
                            <m:t>𝐺𝑒𝑉</m:t>
                          </m:r>
                        </m:e>
                      </m:d>
                    </m:oMath>
                  </m:oMathPara>
                </a14:m>
                <a:endParaRPr lang="en-US" dirty="0"/>
              </a:p>
            </p:txBody>
          </p:sp>
        </mc:Choice>
        <mc:Fallback xmlns="">
          <p:sp>
            <p:nvSpPr>
              <p:cNvPr id="7" name="Textfeld 6"/>
              <p:cNvSpPr txBox="1">
                <a:spLocks noRot="1" noChangeAspect="1" noMove="1" noResize="1" noEditPoints="1" noAdjustHandles="1" noChangeArrowheads="1" noChangeShapeType="1" noTextEdit="1"/>
              </p:cNvSpPr>
              <p:nvPr/>
            </p:nvSpPr>
            <p:spPr>
              <a:xfrm>
                <a:off x="2880000" y="4680000"/>
                <a:ext cx="3073598" cy="612732"/>
              </a:xfrm>
              <a:prstGeom prst="rect">
                <a:avLst/>
              </a:prstGeom>
              <a:blipFill rotWithShape="1">
                <a:blip r:embed="rId4"/>
                <a:stretch>
                  <a:fillRect/>
                </a:stretch>
              </a:blipFill>
            </p:spPr>
            <p:txBody>
              <a:bodyPr/>
              <a:lstStyle/>
              <a:p>
                <a:r>
                  <a:rPr lang="en-US">
                    <a:noFill/>
                  </a:rPr>
                  <a:t> </a:t>
                </a:r>
              </a:p>
            </p:txBody>
          </p:sp>
        </mc:Fallback>
      </mc:AlternateContent>
      <p:sp>
        <p:nvSpPr>
          <p:cNvPr id="8" name="Rechteck 7"/>
          <p:cNvSpPr/>
          <p:nvPr/>
        </p:nvSpPr>
        <p:spPr>
          <a:xfrm>
            <a:off x="2771800" y="3960000"/>
            <a:ext cx="3181798" cy="1485224"/>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85417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Why Niobium?</a:t>
            </a:r>
            <a:endParaRPr lang="en-US" dirty="0"/>
          </a:p>
        </p:txBody>
      </p:sp>
      <mc:AlternateContent xmlns:mc="http://schemas.openxmlformats.org/markup-compatibility/2006" xmlns:a14="http://schemas.microsoft.com/office/drawing/2010/main">
        <mc:Choice Requires="a14">
          <p:sp>
            <p:nvSpPr>
              <p:cNvPr id="3" name="Textfeld 2"/>
              <p:cNvSpPr txBox="1"/>
              <p:nvPr/>
            </p:nvSpPr>
            <p:spPr>
              <a:xfrm>
                <a:off x="540000" y="720000"/>
                <a:ext cx="8136456" cy="5016758"/>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solidFill>
                      <a:srgbClr val="0000CC"/>
                    </a:solidFill>
                  </a:rPr>
                  <a:t> </a:t>
                </a:r>
                <a:r>
                  <a:rPr lang="en-US" sz="1600" dirty="0" smtClean="0"/>
                  <a:t>High critical temperature (cavities with high-T</a:t>
                </a:r>
                <a:r>
                  <a:rPr lang="en-US" sz="1600" baseline="-25000" dirty="0" smtClean="0"/>
                  <a:t>c</a:t>
                </a:r>
                <a:r>
                  <a:rPr lang="en-US" sz="1600" dirty="0" smtClean="0"/>
                  <a:t> sputter coatings on copper have shown much inferior performance in comparison to niobium cavities) → lower RF losses at 4K or 2K → smaller heat load on refrigeration system.</a:t>
                </a:r>
              </a:p>
              <a:p>
                <a:endParaRPr lang="en-US" sz="800" dirty="0" smtClean="0"/>
              </a:p>
              <a:p>
                <a:pPr marL="285750" indent="-285750">
                  <a:buFont typeface="Wingdings" panose="05000000000000000000" pitchFamily="2" charset="2"/>
                  <a:buChar char="v"/>
                </a:pPr>
                <a:r>
                  <a:rPr lang="en-US" sz="1600" dirty="0">
                    <a:solidFill>
                      <a:srgbClr val="0000CC"/>
                    </a:solidFill>
                  </a:rPr>
                  <a:t> </a:t>
                </a:r>
                <a:r>
                  <a:rPr lang="en-US" sz="1600" dirty="0" smtClean="0"/>
                  <a:t>High RF critical field, which of the order of </a:t>
                </a:r>
                <a:r>
                  <a:rPr lang="en-US" sz="1600" dirty="0" err="1" smtClean="0"/>
                  <a:t>H</a:t>
                </a:r>
                <a:r>
                  <a:rPr lang="en-US" sz="1600" baseline="-25000" dirty="0" err="1" smtClean="0"/>
                  <a:t>c</a:t>
                </a:r>
                <a:r>
                  <a:rPr lang="en-US" sz="1600" dirty="0" smtClean="0"/>
                  <a:t>. Strong flux pinning associated with high </a:t>
                </a:r>
                <a14:m>
                  <m:oMath xmlns:m="http://schemas.openxmlformats.org/officeDocument/2006/math">
                    <m:sSub>
                      <m:sSubPr>
                        <m:ctrlPr>
                          <a:rPr lang="en-US" sz="1600" i="1" smtClean="0">
                            <a:latin typeface="Cambria Math"/>
                          </a:rPr>
                        </m:ctrlPr>
                      </m:sSubPr>
                      <m:e>
                        <m:r>
                          <a:rPr lang="de-DE" sz="1600" b="0" i="1" smtClean="0">
                            <a:latin typeface="Cambria Math"/>
                          </a:rPr>
                          <m:t>𝐻</m:t>
                        </m:r>
                      </m:e>
                      <m:sub>
                        <m:r>
                          <a:rPr lang="de-DE" sz="1600" b="0" i="1" smtClean="0">
                            <a:latin typeface="Cambria Math"/>
                          </a:rPr>
                          <m:t>𝑐</m:t>
                        </m:r>
                        <m:r>
                          <a:rPr lang="de-DE" sz="1600" b="0" i="1" smtClean="0">
                            <a:latin typeface="Cambria Math"/>
                          </a:rPr>
                          <m:t>2</m:t>
                        </m:r>
                      </m:sub>
                    </m:sSub>
                  </m:oMath>
                </a14:m>
                <a:r>
                  <a:rPr lang="en-US" sz="1600" dirty="0" smtClean="0"/>
                  <a:t> is undesirable as it is coupled with losses due to hysteresis. Hence a ‘soft’ superconductor must be used.</a:t>
                </a:r>
              </a:p>
              <a:p>
                <a:endParaRPr lang="en-US" sz="800" dirty="0" smtClean="0"/>
              </a:p>
              <a:p>
                <a:pPr marL="285750" indent="-285750">
                  <a:buFont typeface="Wingdings" panose="05000000000000000000" pitchFamily="2" charset="2"/>
                  <a:buChar char="v"/>
                </a:pPr>
                <a:r>
                  <a:rPr lang="en-US" sz="1600" dirty="0">
                    <a:solidFill>
                      <a:srgbClr val="0000CC"/>
                    </a:solidFill>
                  </a:rPr>
                  <a:t> </a:t>
                </a:r>
                <a:r>
                  <a:rPr lang="en-US" sz="1600" dirty="0" smtClean="0"/>
                  <a:t>Good formability is desirable for ease of cavity fabrication. Alternative is a thin superconducting film on a copper substrate.</a:t>
                </a:r>
              </a:p>
              <a:p>
                <a:endParaRPr lang="en-US" sz="800" dirty="0" smtClean="0"/>
              </a:p>
              <a:p>
                <a:pPr marL="285750" indent="-285750">
                  <a:buFont typeface="Wingdings" panose="05000000000000000000" pitchFamily="2" charset="2"/>
                  <a:buChar char="v"/>
                </a:pPr>
                <a:r>
                  <a:rPr lang="en-US" sz="1600" dirty="0">
                    <a:solidFill>
                      <a:srgbClr val="0000CC"/>
                    </a:solidFill>
                  </a:rPr>
                  <a:t> </a:t>
                </a:r>
                <a:r>
                  <a:rPr lang="en-US" sz="1600" dirty="0" smtClean="0"/>
                  <a:t>Pure niobium is the best candidate, although its critical temperature T</a:t>
                </a:r>
                <a:r>
                  <a:rPr lang="en-US" sz="1600" baseline="-25000" dirty="0" smtClean="0"/>
                  <a:t>c</a:t>
                </a:r>
                <a:r>
                  <a:rPr lang="en-US" sz="1600" dirty="0" smtClean="0"/>
                  <a:t> is only 9.25K, and the thermodynamic critical field about 200 </a:t>
                </a:r>
                <a:r>
                  <a:rPr lang="en-US" sz="1600" dirty="0" err="1" smtClean="0"/>
                  <a:t>mT.</a:t>
                </a:r>
                <a:endParaRPr lang="en-US" sz="1600" dirty="0" smtClean="0"/>
              </a:p>
              <a:p>
                <a:endParaRPr lang="en-US" sz="800" dirty="0" smtClean="0"/>
              </a:p>
              <a:p>
                <a:pPr marL="285750" indent="-285750">
                  <a:buFont typeface="Wingdings" panose="05000000000000000000" pitchFamily="2" charset="2"/>
                  <a:buChar char="v"/>
                </a:pPr>
                <a:r>
                  <a:rPr lang="en-US" sz="1600" dirty="0">
                    <a:solidFill>
                      <a:srgbClr val="0000CC"/>
                    </a:solidFill>
                  </a:rPr>
                  <a:t> </a:t>
                </a:r>
                <a:r>
                  <a:rPr lang="en-US" sz="1600" dirty="0" smtClean="0"/>
                  <a:t>Pure intermetallic compounds, like Nb</a:t>
                </a:r>
                <a:r>
                  <a:rPr lang="en-US" sz="1600" baseline="-25000" dirty="0" smtClean="0"/>
                  <a:t>3</a:t>
                </a:r>
                <a:r>
                  <a:rPr lang="en-US" sz="1600" dirty="0" smtClean="0"/>
                  <a:t>Sn with a critical temperature of 18.1K, look more favorable at first sight as they are “clean” superconductors. However, the gradients achieved in Nb</a:t>
                </a:r>
                <a:r>
                  <a:rPr lang="en-US" sz="1600" baseline="-25000" dirty="0" smtClean="0"/>
                  <a:t>3</a:t>
                </a:r>
                <a:r>
                  <a:rPr lang="en-US" sz="1600" dirty="0" smtClean="0"/>
                  <a:t>Sn coated niobium cavities were always below 15 MV/m, probably due to grain boundary effects in the Nb3Sn layer.</a:t>
                </a:r>
              </a:p>
              <a:p>
                <a:endParaRPr lang="en-US" sz="800" dirty="0" smtClean="0"/>
              </a:p>
              <a:p>
                <a:pPr marL="285750" indent="-285750">
                  <a:buFont typeface="Wingdings" panose="05000000000000000000" pitchFamily="2" charset="2"/>
                  <a:buChar char="v"/>
                </a:pPr>
                <a:r>
                  <a:rPr lang="en-US" sz="1600" dirty="0">
                    <a:solidFill>
                      <a:srgbClr val="0000CC"/>
                    </a:solidFill>
                  </a:rPr>
                  <a:t> </a:t>
                </a:r>
                <a:r>
                  <a:rPr lang="en-US" sz="1600" dirty="0" smtClean="0"/>
                  <a:t>Alloys are “dirty” superconductors due to their small mean free path and consequently large BCS surface resistivity and poor thermal conductivity. For these reasons, alloys are not suitable for superconducting cavities.</a:t>
                </a:r>
                <a:endParaRPr lang="en-US" sz="1600" dirty="0">
                  <a:solidFill>
                    <a:srgbClr val="0000CC"/>
                  </a:solidFill>
                </a:endParaRPr>
              </a:p>
            </p:txBody>
          </p:sp>
        </mc:Choice>
        <mc:Fallback xmlns="">
          <p:sp>
            <p:nvSpPr>
              <p:cNvPr id="3" name="Textfeld 2"/>
              <p:cNvSpPr txBox="1">
                <a:spLocks noRot="1" noChangeAspect="1" noMove="1" noResize="1" noEditPoints="1" noAdjustHandles="1" noChangeArrowheads="1" noChangeShapeType="1" noTextEdit="1"/>
              </p:cNvSpPr>
              <p:nvPr/>
            </p:nvSpPr>
            <p:spPr>
              <a:xfrm>
                <a:off x="540000" y="720000"/>
                <a:ext cx="8136456" cy="5016758"/>
              </a:xfrm>
              <a:prstGeom prst="rect">
                <a:avLst/>
              </a:prstGeom>
              <a:blipFill rotWithShape="1">
                <a:blip r:embed="rId2"/>
                <a:stretch>
                  <a:fillRect l="-300" t="-365" r="-525"/>
                </a:stretch>
              </a:blipFill>
            </p:spPr>
            <p:txBody>
              <a:bodyPr/>
              <a:lstStyle/>
              <a:p>
                <a:r>
                  <a:rPr lang="en-US">
                    <a:noFill/>
                  </a:rPr>
                  <a:t> </a:t>
                </a:r>
              </a:p>
            </p:txBody>
          </p:sp>
        </mc:Fallback>
      </mc:AlternateContent>
    </p:spTree>
    <p:extLst>
      <p:ext uri="{BB962C8B-B14F-4D97-AF65-F5344CB8AC3E}">
        <p14:creationId xmlns:p14="http://schemas.microsoft.com/office/powerpoint/2010/main" val="1257598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Superconductivity</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8000" y="576001"/>
            <a:ext cx="5011620" cy="59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360000" y="3559656"/>
            <a:ext cx="3851960" cy="2462213"/>
          </a:xfrm>
          <a:prstGeom prst="rect">
            <a:avLst/>
          </a:prstGeom>
          <a:noFill/>
        </p:spPr>
        <p:txBody>
          <a:bodyPr wrap="square" lIns="0" rIns="0" rtlCol="0">
            <a:spAutoFit/>
          </a:bodyPr>
          <a:lstStyle/>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Superconductivity was discovered in 1911 by H. </a:t>
            </a:r>
            <a:r>
              <a:rPr lang="en-US" sz="1400" dirty="0" err="1" smtClean="0">
                <a:latin typeface="Times New Roman" panose="02020603050405020304" pitchFamily="18" charset="0"/>
                <a:cs typeface="Times New Roman" panose="02020603050405020304" pitchFamily="18" charset="0"/>
              </a:rPr>
              <a:t>Kamerlingh</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Onnes</a:t>
            </a:r>
            <a:endParaRPr lang="en-US" sz="14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The temperature at which the transition takes place is called the critical temperature T</a:t>
            </a:r>
            <a:r>
              <a:rPr lang="en-US" sz="1400" baseline="-25000" dirty="0" smtClean="0">
                <a:latin typeface="Times New Roman" panose="02020603050405020304" pitchFamily="18" charset="0"/>
                <a:cs typeface="Times New Roman" panose="02020603050405020304" pitchFamily="18" charset="0"/>
              </a:rPr>
              <a:t>c</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Phase diagram (</a:t>
            </a:r>
            <a:r>
              <a:rPr lang="en-US" sz="1400" dirty="0" err="1" smtClean="0">
                <a:latin typeface="Times New Roman" panose="02020603050405020304" pitchFamily="18" charset="0"/>
                <a:cs typeface="Times New Roman" panose="02020603050405020304" pitchFamily="18" charset="0"/>
              </a:rPr>
              <a:t>NbTi</a:t>
            </a:r>
            <a:r>
              <a:rPr lang="en-US" sz="1400" dirty="0" smtClean="0">
                <a:latin typeface="Times New Roman" panose="02020603050405020304" pitchFamily="18" charset="0"/>
                <a:cs typeface="Times New Roman" panose="02020603050405020304" pitchFamily="18" charset="0"/>
              </a:rPr>
              <a:t>). The critical surface.</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Under the surface the material has no resistance</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Type I and Type II superconductors</a:t>
            </a:r>
            <a:endParaRPr lang="en-US" sz="14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03" y="900000"/>
            <a:ext cx="2840000" cy="15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8097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Superconducting materials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576003"/>
            <a:ext cx="8586382" cy="5924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7142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Persistent currents</a:t>
            </a:r>
            <a:endParaRPr lang="en-US" dirty="0"/>
          </a:p>
        </p:txBody>
      </p:sp>
      <p:sp>
        <p:nvSpPr>
          <p:cNvPr id="4" name="Textfeld 3"/>
          <p:cNvSpPr txBox="1"/>
          <p:nvPr/>
        </p:nvSpPr>
        <p:spPr>
          <a:xfrm>
            <a:off x="539552" y="1052736"/>
            <a:ext cx="8208912" cy="4185761"/>
          </a:xfrm>
          <a:prstGeom prst="rect">
            <a:avLst/>
          </a:prstGeom>
          <a:noFill/>
        </p:spPr>
        <p:txBody>
          <a:bodyPr wrap="square" rtlCol="0">
            <a:spAutoFit/>
          </a:bodyPr>
          <a:lstStyle/>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Currents are produced to counteract a change in magnetic field</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In the copper, eddy currents are minimized by twisting and transposing the stands in the cable</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However in the SC they do not decay</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sz="14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sz="14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sz="14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n-US" sz="14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This persistent currents produce magnetic effects which can be detected outside the cable</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In order to reduce magnetization effects, all magnet conductors are made with the superconductor divided into fine filaments.</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For </a:t>
            </a:r>
            <a:r>
              <a:rPr lang="en-US" sz="1400" dirty="0" err="1" smtClean="0">
                <a:latin typeface="Times New Roman" panose="02020603050405020304" pitchFamily="18" charset="0"/>
                <a:cs typeface="Times New Roman" panose="02020603050405020304" pitchFamily="18" charset="0"/>
              </a:rPr>
              <a:t>NbTi</a:t>
            </a:r>
            <a:r>
              <a:rPr lang="en-US" sz="1400" dirty="0" smtClean="0">
                <a:latin typeface="Times New Roman" panose="02020603050405020304" pitchFamily="18" charset="0"/>
                <a:cs typeface="Times New Roman" panose="02020603050405020304" pitchFamily="18" charset="0"/>
              </a:rPr>
              <a:t> is ~ 50 </a:t>
            </a:r>
            <a:r>
              <a:rPr lang="el-GR" sz="1400" dirty="0" smtClean="0">
                <a:latin typeface="Times New Roman" panose="02020603050405020304" pitchFamily="18" charset="0"/>
                <a:cs typeface="Times New Roman" panose="02020603050405020304" pitchFamily="18" charset="0"/>
              </a:rPr>
              <a:t>μ</a:t>
            </a:r>
            <a:r>
              <a:rPr lang="de-DE" sz="1400" dirty="0" smtClean="0">
                <a:latin typeface="Times New Roman" panose="02020603050405020304" pitchFamily="18" charset="0"/>
                <a:cs typeface="Times New Roman" panose="02020603050405020304" pitchFamily="18" charset="0"/>
              </a:rPr>
              <a:t>m, </a:t>
            </a:r>
            <a:r>
              <a:rPr lang="de-DE" sz="1400" dirty="0" err="1" smtClean="0">
                <a:latin typeface="Times New Roman" panose="02020603050405020304" pitchFamily="18" charset="0"/>
                <a:cs typeface="Times New Roman" panose="02020603050405020304" pitchFamily="18" charset="0"/>
              </a:rPr>
              <a:t>for</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accelerator</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magnets</a:t>
            </a:r>
            <a:r>
              <a:rPr lang="de-DE" sz="1400" dirty="0" smtClean="0">
                <a:latin typeface="Times New Roman" panose="02020603050405020304" pitchFamily="18" charset="0"/>
                <a:cs typeface="Times New Roman" panose="02020603050405020304" pitchFamily="18" charset="0"/>
              </a:rPr>
              <a:t> ~ 6 – 10 </a:t>
            </a:r>
            <a:r>
              <a:rPr lang="el-GR" sz="1400" dirty="0" smtClean="0">
                <a:latin typeface="Times New Roman" panose="02020603050405020304" pitchFamily="18" charset="0"/>
                <a:cs typeface="Times New Roman" panose="02020603050405020304" pitchFamily="18" charset="0"/>
              </a:rPr>
              <a:t>μ</a:t>
            </a:r>
            <a:r>
              <a:rPr lang="de-DE" sz="1400" dirty="0" smtClean="0">
                <a:latin typeface="Times New Roman" panose="02020603050405020304" pitchFamily="18" charset="0"/>
                <a:cs typeface="Times New Roman" panose="02020603050405020304" pitchFamily="18" charset="0"/>
              </a:rPr>
              <a:t>m </a:t>
            </a:r>
            <a:endParaRPr lang="en-US" sz="1400" dirty="0">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000" y="2268000"/>
            <a:ext cx="5190477" cy="155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9970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Practical superconductors I</a:t>
            </a:r>
            <a:endParaRPr lang="en-US" dirty="0"/>
          </a:p>
        </p:txBody>
      </p:sp>
      <p:sp>
        <p:nvSpPr>
          <p:cNvPr id="4" name="Textfeld 3"/>
          <p:cNvSpPr txBox="1"/>
          <p:nvPr/>
        </p:nvSpPr>
        <p:spPr>
          <a:xfrm>
            <a:off x="720000" y="900000"/>
            <a:ext cx="7346948" cy="1169551"/>
          </a:xfrm>
          <a:prstGeom prst="rect">
            <a:avLst/>
          </a:prstGeom>
          <a:noFill/>
        </p:spPr>
        <p:txBody>
          <a:bodyPr wrap="none" rtlCol="0">
            <a:spAutoFit/>
          </a:bodyPr>
          <a:lstStyle/>
          <a:p>
            <a:pPr marL="285750" indent="-285750">
              <a:buFont typeface="Wingdings" panose="05000000000000000000" pitchFamily="2" charset="2"/>
              <a:buChar char="v"/>
            </a:pPr>
            <a:r>
              <a:rPr lang="en-US" sz="1400" dirty="0" err="1" smtClean="0">
                <a:latin typeface="Times New Roman" panose="02020603050405020304" pitchFamily="18" charset="0"/>
                <a:cs typeface="Times New Roman" panose="02020603050405020304" pitchFamily="18" charset="0"/>
              </a:rPr>
              <a:t>NbTi</a:t>
            </a:r>
            <a:r>
              <a:rPr lang="en-US" sz="1400" dirty="0" smtClean="0">
                <a:latin typeface="Times New Roman" panose="02020603050405020304" pitchFamily="18" charset="0"/>
                <a:cs typeface="Times New Roman" panose="02020603050405020304" pitchFamily="18" charset="0"/>
              </a:rPr>
              <a:t> has been developed since many years and can be industrially produced in large quantities.</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Nb</a:t>
            </a:r>
            <a:r>
              <a:rPr lang="en-US" sz="1400" baseline="-25000" dirty="0" smtClean="0">
                <a:latin typeface="Times New Roman" panose="02020603050405020304" pitchFamily="18" charset="0"/>
                <a:cs typeface="Times New Roman" panose="02020603050405020304" pitchFamily="18" charset="0"/>
              </a:rPr>
              <a:t>3</a:t>
            </a:r>
            <a:r>
              <a:rPr lang="en-US" sz="1400" dirty="0" smtClean="0">
                <a:latin typeface="Times New Roman" panose="02020603050405020304" pitchFamily="18" charset="0"/>
                <a:cs typeface="Times New Roman" panose="02020603050405020304" pitchFamily="18" charset="0"/>
              </a:rPr>
              <a:t>Sn is a promising candidate but it is very brittle what makes winding difficult.</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Rutherford cable is the most common used cable in accelerators</a:t>
            </a:r>
            <a:endParaRPr lang="en-US" sz="1400" dirty="0">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2340001"/>
            <a:ext cx="8297619" cy="3545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766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Practical superconductors II</a:t>
            </a:r>
            <a:endParaRPr lang="en-US" dirty="0"/>
          </a:p>
        </p:txBody>
      </p:sp>
      <p:sp>
        <p:nvSpPr>
          <p:cNvPr id="4" name="Textfeld 3"/>
          <p:cNvSpPr txBox="1"/>
          <p:nvPr/>
        </p:nvSpPr>
        <p:spPr>
          <a:xfrm>
            <a:off x="539553" y="1052736"/>
            <a:ext cx="5184575" cy="2031325"/>
          </a:xfrm>
          <a:prstGeom prst="rect">
            <a:avLst/>
          </a:prstGeom>
          <a:noFill/>
        </p:spPr>
        <p:txBody>
          <a:bodyPr wrap="square" rtlCol="0">
            <a:spAutoFit/>
          </a:bodyPr>
          <a:lstStyle/>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Due to their crystalline structure HT superconductors are highly anisotropic and only conduct in a thin surface.</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Conductors are made out of superposition of HTS tape</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Used in LHC to manufacture current leads</a:t>
            </a:r>
          </a:p>
          <a:p>
            <a:pPr marL="285750" indent="-285750">
              <a:buFont typeface="Wingdings" panose="05000000000000000000" pitchFamily="2" charset="2"/>
              <a:buChar char="v"/>
            </a:pP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latin typeface="Times New Roman" panose="02020603050405020304" pitchFamily="18" charset="0"/>
                <a:cs typeface="Times New Roman" panose="02020603050405020304" pitchFamily="18" charset="0"/>
              </a:rPr>
              <a:t>Other high temperature superconductors as MgB2 made the object of intensive research.</a:t>
            </a:r>
            <a:endParaRPr lang="en-US" sz="1400" dirty="0">
              <a:latin typeface="Times New Roman" panose="02020603050405020304" pitchFamily="18" charset="0"/>
              <a:cs typeface="Times New Roman" panose="02020603050405020304"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309370"/>
            <a:ext cx="274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7140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critical surface for niobium titanium</a:t>
            </a:r>
            <a:endParaRPr lang="en-US" dirty="0"/>
          </a:p>
        </p:txBody>
      </p:sp>
      <p:sp>
        <p:nvSpPr>
          <p:cNvPr id="7" name="Rectangle 4"/>
          <p:cNvSpPr txBox="1">
            <a:spLocks noChangeArrowheads="1"/>
          </p:cNvSpPr>
          <p:nvPr/>
        </p:nvSpPr>
        <p:spPr bwMode="auto">
          <a:xfrm>
            <a:off x="4876800" y="914400"/>
            <a:ext cx="4038600" cy="543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marL="190500" marR="0" lvl="0" indent="-190500" algn="l" defTabSz="914400" rtl="0" eaLnBrk="0" fontAlgn="base" latinLnBrk="0" hangingPunct="0">
              <a:lnSpc>
                <a:spcPct val="100000"/>
              </a:lnSpc>
              <a:spcBef>
                <a:spcPct val="25000"/>
              </a:spcBef>
              <a:spcAft>
                <a:spcPct val="25000"/>
              </a:spcAft>
              <a:buClrTx/>
              <a:buSzTx/>
              <a:buFontTx/>
              <a:buChar char="•"/>
              <a:tabLst/>
              <a:defRPr/>
            </a:pP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Niobium titanium </a:t>
            </a:r>
            <a:r>
              <a:rPr kumimoji="0" lang="en-GB" altLang="en-US" sz="1600" b="1" i="0" u="none" strike="noStrike" kern="0" cap="none" spc="0" normalizeH="0" baseline="0" noProof="0" smtClean="0">
                <a:ln>
                  <a:noFill/>
                </a:ln>
                <a:solidFill>
                  <a:srgbClr val="FF0000"/>
                </a:solidFill>
                <a:effectLst/>
                <a:uLnTx/>
                <a:uFillTx/>
                <a:latin typeface="Times New Roman"/>
                <a:ea typeface="+mn-ea"/>
                <a:cs typeface="+mn-cs"/>
              </a:rPr>
              <a:t>NbTi</a:t>
            </a: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 is the standard ‘work horse’ of the superconducting magnet business </a:t>
            </a:r>
          </a:p>
          <a:p>
            <a:pPr marL="190500" marR="0" lvl="0" indent="-190500" algn="l" defTabSz="914400" rtl="0" eaLnBrk="0" fontAlgn="base" latinLnBrk="0" hangingPunct="0">
              <a:lnSpc>
                <a:spcPct val="100000"/>
              </a:lnSpc>
              <a:spcBef>
                <a:spcPct val="25000"/>
              </a:spcBef>
              <a:spcAft>
                <a:spcPct val="25000"/>
              </a:spcAft>
              <a:buClrTx/>
              <a:buSzTx/>
              <a:buFontTx/>
              <a:buChar char="•"/>
              <a:tabLst/>
              <a:defRPr/>
            </a:pP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it is a ductile alloy</a:t>
            </a:r>
          </a:p>
          <a:p>
            <a:pPr marL="190500" marR="0" lvl="0" indent="-190500" algn="l" defTabSz="914400" rtl="0" eaLnBrk="0" fontAlgn="base" latinLnBrk="0" hangingPunct="0">
              <a:lnSpc>
                <a:spcPct val="100000"/>
              </a:lnSpc>
              <a:spcBef>
                <a:spcPct val="25000"/>
              </a:spcBef>
              <a:spcAft>
                <a:spcPct val="25000"/>
              </a:spcAft>
              <a:buClrTx/>
              <a:buSzTx/>
              <a:buFontTx/>
              <a:buChar char="•"/>
              <a:tabLst/>
              <a:defRPr/>
            </a:pP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picture shows the </a:t>
            </a:r>
            <a:r>
              <a:rPr kumimoji="0" lang="en-GB" altLang="en-US" sz="1600" b="1" i="0" u="none" strike="noStrike" kern="0" cap="none" spc="0" normalizeH="0" baseline="0" noProof="0" smtClean="0">
                <a:ln>
                  <a:noFill/>
                </a:ln>
                <a:solidFill>
                  <a:srgbClr val="FF0000"/>
                </a:solidFill>
                <a:effectLst/>
                <a:uLnTx/>
                <a:uFillTx/>
                <a:latin typeface="Times New Roman"/>
                <a:ea typeface="+mn-ea"/>
                <a:cs typeface="+mn-cs"/>
              </a:rPr>
              <a:t>critical surface</a:t>
            </a: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 which is the boundary between superconductivity and normal resistivity in 3 dimensional space</a:t>
            </a:r>
          </a:p>
          <a:p>
            <a:pPr marL="190500" marR="0" lvl="0" indent="-190500" algn="l" defTabSz="914400" rtl="0" eaLnBrk="0" fontAlgn="base" latinLnBrk="0" hangingPunct="0">
              <a:lnSpc>
                <a:spcPct val="100000"/>
              </a:lnSpc>
              <a:spcBef>
                <a:spcPct val="25000"/>
              </a:spcBef>
              <a:spcAft>
                <a:spcPct val="25000"/>
              </a:spcAft>
              <a:buClrTx/>
              <a:buSzTx/>
              <a:buFontTx/>
              <a:buChar char="•"/>
              <a:tabLst/>
              <a:defRPr/>
            </a:pP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superconductivity prevails everywhere below the surface, resistance everywhere above it</a:t>
            </a:r>
          </a:p>
          <a:p>
            <a:pPr marL="190500" marR="0" lvl="0" indent="-190500" algn="l" defTabSz="914400" rtl="0" eaLnBrk="0" fontAlgn="base" latinLnBrk="0" hangingPunct="0">
              <a:lnSpc>
                <a:spcPct val="110000"/>
              </a:lnSpc>
              <a:spcBef>
                <a:spcPct val="25000"/>
              </a:spcBef>
              <a:spcAft>
                <a:spcPct val="25000"/>
              </a:spcAft>
              <a:buClrTx/>
              <a:buSzTx/>
              <a:buFontTx/>
              <a:buChar char="•"/>
              <a:tabLst/>
              <a:defRPr/>
            </a:pP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we define an upper critical field</a:t>
            </a:r>
            <a:r>
              <a:rPr kumimoji="0" lang="en-GB" altLang="en-US" sz="1600" b="0" i="0" u="none" strike="noStrike" kern="0" cap="none" spc="0" normalizeH="0" baseline="0" noProof="0" smtClean="0">
                <a:ln>
                  <a:noFill/>
                </a:ln>
                <a:solidFill>
                  <a:srgbClr val="FF0000"/>
                </a:solidFill>
                <a:effectLst/>
                <a:uLnTx/>
                <a:uFillTx/>
                <a:latin typeface="Times New Roman"/>
                <a:ea typeface="+mn-ea"/>
                <a:cs typeface="+mn-cs"/>
              </a:rPr>
              <a:t> </a:t>
            </a:r>
            <a:r>
              <a:rPr kumimoji="0" lang="en-GB" altLang="en-US" sz="1600" b="1" i="0" u="none" strike="noStrike" kern="0" cap="none" spc="0" normalizeH="0" baseline="0" noProof="0" smtClean="0">
                <a:ln>
                  <a:noFill/>
                </a:ln>
                <a:solidFill>
                  <a:srgbClr val="FF0000"/>
                </a:solidFill>
                <a:effectLst/>
                <a:uLnTx/>
                <a:uFillTx/>
                <a:latin typeface="Times New Roman"/>
                <a:ea typeface="+mn-ea"/>
                <a:cs typeface="+mn-cs"/>
              </a:rPr>
              <a:t>B</a:t>
            </a:r>
            <a:r>
              <a:rPr kumimoji="0" lang="en-GB" altLang="en-US" sz="1600" b="1" i="0" u="none" strike="noStrike" kern="0" cap="none" spc="0" normalizeH="0" baseline="-25000" noProof="0" smtClean="0">
                <a:ln>
                  <a:noFill/>
                </a:ln>
                <a:solidFill>
                  <a:srgbClr val="FF0000"/>
                </a:solidFill>
                <a:effectLst/>
                <a:uLnTx/>
                <a:uFillTx/>
                <a:latin typeface="Times New Roman"/>
                <a:ea typeface="+mn-ea"/>
                <a:cs typeface="+mn-cs"/>
              </a:rPr>
              <a:t>c2</a:t>
            </a:r>
            <a:r>
              <a:rPr kumimoji="0" lang="en-GB" altLang="en-US" sz="1600" b="1" i="0" u="none" strike="noStrike" kern="0" cap="none" spc="0" normalizeH="0" baseline="0" noProof="0" smtClean="0">
                <a:ln>
                  <a:noFill/>
                </a:ln>
                <a:solidFill>
                  <a:srgbClr val="FF0000"/>
                </a:solidFill>
                <a:effectLst/>
                <a:uLnTx/>
                <a:uFillTx/>
                <a:latin typeface="Times New Roman"/>
                <a:ea typeface="+mn-ea"/>
                <a:cs typeface="+mn-cs"/>
              </a:rPr>
              <a:t> </a:t>
            </a: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(at zero temperature and current)</a:t>
            </a:r>
            <a:r>
              <a:rPr kumimoji="0" lang="en-GB" altLang="en-US" sz="1600" b="1" i="0" u="none" strike="noStrike" kern="0" cap="none" spc="0" normalizeH="0" baseline="0" noProof="0" smtClean="0">
                <a:ln>
                  <a:noFill/>
                </a:ln>
                <a:solidFill>
                  <a:srgbClr val="000000"/>
                </a:solidFill>
                <a:effectLst/>
                <a:uLnTx/>
                <a:uFillTx/>
                <a:latin typeface="Times New Roman"/>
                <a:ea typeface="+mn-ea"/>
                <a:cs typeface="+mn-cs"/>
              </a:rPr>
              <a:t> </a:t>
            </a: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and critical temperature </a:t>
            </a:r>
            <a:r>
              <a:rPr kumimoji="0" lang="en-GB" altLang="en-US" sz="1600" b="1" i="0" u="none" strike="noStrike" kern="0" cap="none" spc="0" normalizeH="0" baseline="0" noProof="0" smtClean="0">
                <a:ln>
                  <a:noFill/>
                </a:ln>
                <a:solidFill>
                  <a:srgbClr val="FF0000"/>
                </a:solidFill>
                <a:effectLst/>
                <a:uLnTx/>
                <a:uFillTx/>
                <a:latin typeface="Symbol" pitchFamily="18" charset="2"/>
                <a:ea typeface="+mn-ea"/>
                <a:cs typeface="+mn-cs"/>
              </a:rPr>
              <a:t>q</a:t>
            </a:r>
            <a:r>
              <a:rPr kumimoji="0" lang="en-GB" altLang="en-US" sz="1600" b="1" i="0" u="none" strike="noStrike" kern="0" cap="none" spc="0" normalizeH="0" baseline="-25000" noProof="0" smtClean="0">
                <a:ln>
                  <a:noFill/>
                </a:ln>
                <a:solidFill>
                  <a:srgbClr val="FF0000"/>
                </a:solidFill>
                <a:effectLst/>
                <a:uLnTx/>
                <a:uFillTx/>
                <a:latin typeface="Times New Roman"/>
                <a:ea typeface="+mn-ea"/>
                <a:cs typeface="+mn-cs"/>
              </a:rPr>
              <a:t>c</a:t>
            </a: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 (at zero field and current) which are characteristic of the alloy composition</a:t>
            </a:r>
          </a:p>
          <a:p>
            <a:pPr marL="190500" marR="0" lvl="0" indent="-190500" algn="l" defTabSz="914400" rtl="0" eaLnBrk="0" fontAlgn="base" latinLnBrk="0" hangingPunct="0">
              <a:lnSpc>
                <a:spcPct val="110000"/>
              </a:lnSpc>
              <a:spcBef>
                <a:spcPct val="25000"/>
              </a:spcBef>
              <a:spcAft>
                <a:spcPct val="25000"/>
              </a:spcAft>
              <a:buClrTx/>
              <a:buSzTx/>
              <a:buFontTx/>
              <a:buChar char="•"/>
              <a:tabLst/>
              <a:defRPr/>
            </a:pP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critical current density </a:t>
            </a:r>
            <a:r>
              <a:rPr kumimoji="0" lang="en-GB" altLang="en-US" sz="1600" b="1" i="0" u="none" strike="noStrike" kern="0" cap="none" spc="0" normalizeH="0" baseline="0" noProof="0" smtClean="0">
                <a:ln>
                  <a:noFill/>
                </a:ln>
                <a:solidFill>
                  <a:srgbClr val="FF0000"/>
                </a:solidFill>
                <a:effectLst/>
                <a:uLnTx/>
                <a:uFillTx/>
                <a:latin typeface="Times New Roman"/>
                <a:ea typeface="+mn-ea"/>
                <a:cs typeface="+mn-cs"/>
              </a:rPr>
              <a:t>J</a:t>
            </a:r>
            <a:r>
              <a:rPr kumimoji="0" lang="en-GB" altLang="en-US" sz="1600" b="1" i="0" u="none" strike="noStrike" kern="0" cap="none" spc="0" normalizeH="0" baseline="-25000" noProof="0" smtClean="0">
                <a:ln>
                  <a:noFill/>
                </a:ln>
                <a:solidFill>
                  <a:srgbClr val="FF0000"/>
                </a:solidFill>
                <a:effectLst/>
                <a:uLnTx/>
                <a:uFillTx/>
                <a:latin typeface="Times New Roman"/>
                <a:ea typeface="+mn-ea"/>
                <a:cs typeface="+mn-cs"/>
              </a:rPr>
              <a:t>c</a:t>
            </a:r>
            <a:r>
              <a:rPr kumimoji="0" lang="en-GB" altLang="en-US" sz="1600" b="1" i="0" u="none" strike="noStrike" kern="0" cap="none" spc="0" normalizeH="0" baseline="0" noProof="0" smtClean="0">
                <a:ln>
                  <a:noFill/>
                </a:ln>
                <a:solidFill>
                  <a:srgbClr val="FF0000"/>
                </a:solidFill>
                <a:effectLst/>
                <a:uLnTx/>
                <a:uFillTx/>
                <a:latin typeface="Times New Roman"/>
                <a:ea typeface="+mn-ea"/>
                <a:cs typeface="+mn-cs"/>
              </a:rPr>
              <a:t>(B,</a:t>
            </a:r>
            <a:r>
              <a:rPr kumimoji="0" lang="en-GB" altLang="en-US" sz="1600" b="1" i="0" u="none" strike="noStrike" kern="0" cap="none" spc="0" normalizeH="0" baseline="0" noProof="0" smtClean="0">
                <a:ln>
                  <a:noFill/>
                </a:ln>
                <a:solidFill>
                  <a:srgbClr val="FF0000"/>
                </a:solidFill>
                <a:effectLst/>
                <a:uLnTx/>
                <a:uFillTx/>
                <a:latin typeface="Symbol" pitchFamily="18" charset="2"/>
                <a:ea typeface="+mn-ea"/>
                <a:cs typeface="+mn-cs"/>
              </a:rPr>
              <a:t>q) </a:t>
            </a:r>
            <a:r>
              <a:rPr kumimoji="0" lang="en-GB" altLang="en-US" sz="1600" b="1" i="0" u="none" strike="noStrike" kern="0" cap="none" spc="0" normalizeH="0" baseline="-25000" noProof="0" smtClean="0">
                <a:ln>
                  <a:noFill/>
                </a:ln>
                <a:solidFill>
                  <a:srgbClr val="FF0000"/>
                </a:solidFill>
                <a:effectLst/>
                <a:uLnTx/>
                <a:uFillTx/>
                <a:latin typeface="Times New Roman"/>
                <a:ea typeface="+mn-ea"/>
                <a:cs typeface="+mn-cs"/>
              </a:rPr>
              <a:t> </a:t>
            </a: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depends on processing </a:t>
            </a:r>
            <a:endParaRPr kumimoji="0" lang="en-GB" altLang="en-US" sz="1400" b="0" i="0" u="none" strike="noStrike" kern="0" cap="none" spc="0" normalizeH="0" baseline="0" noProof="0" smtClean="0">
              <a:ln>
                <a:noFill/>
              </a:ln>
              <a:solidFill>
                <a:srgbClr val="000000"/>
              </a:solidFill>
              <a:effectLst/>
              <a:uLnTx/>
              <a:uFillTx/>
              <a:latin typeface="Times New Roman"/>
              <a:ea typeface="+mn-ea"/>
              <a:cs typeface="+mn-cs"/>
            </a:endParaRPr>
          </a:p>
        </p:txBody>
      </p:sp>
      <p:grpSp>
        <p:nvGrpSpPr>
          <p:cNvPr id="8" name="Group 21"/>
          <p:cNvGrpSpPr>
            <a:grpSpLocks/>
          </p:cNvGrpSpPr>
          <p:nvPr/>
        </p:nvGrpSpPr>
        <p:grpSpPr bwMode="auto">
          <a:xfrm>
            <a:off x="381000" y="914400"/>
            <a:ext cx="4194175" cy="5430838"/>
            <a:chOff x="240" y="576"/>
            <a:chExt cx="2692" cy="3216"/>
          </a:xfrm>
        </p:grpSpPr>
        <p:pic>
          <p:nvPicPr>
            <p:cNvPr id="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 y="576"/>
              <a:ext cx="2638" cy="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8"/>
            <p:cNvSpPr txBox="1">
              <a:spLocks noChangeArrowheads="1"/>
            </p:cNvSpPr>
            <p:nvPr/>
          </p:nvSpPr>
          <p:spPr bwMode="auto">
            <a:xfrm rot="1688888">
              <a:off x="1538" y="723"/>
              <a:ext cx="704" cy="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baseline="0" noProof="0" smtClean="0">
                  <a:ln>
                    <a:noFill/>
                  </a:ln>
                  <a:solidFill>
                    <a:srgbClr val="000000"/>
                  </a:solidFill>
                  <a:effectLst/>
                  <a:uLnTx/>
                  <a:uFillTx/>
                </a:rPr>
                <a:t>Field (Tesla)</a:t>
              </a:r>
            </a:p>
          </p:txBody>
        </p:sp>
        <p:sp>
          <p:nvSpPr>
            <p:cNvPr id="11" name="Line 9"/>
            <p:cNvSpPr>
              <a:spLocks noChangeShapeType="1"/>
            </p:cNvSpPr>
            <p:nvPr/>
          </p:nvSpPr>
          <p:spPr bwMode="auto">
            <a:xfrm>
              <a:off x="2208" y="1008"/>
              <a:ext cx="192" cy="96"/>
            </a:xfrm>
            <a:prstGeom prst="line">
              <a:avLst/>
            </a:prstGeom>
            <a:noFill/>
            <a:ln w="952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2" name="Text Box 10"/>
            <p:cNvSpPr txBox="1">
              <a:spLocks noChangeArrowheads="1"/>
            </p:cNvSpPr>
            <p:nvPr/>
          </p:nvSpPr>
          <p:spPr bwMode="auto">
            <a:xfrm rot="-1773101">
              <a:off x="380" y="668"/>
              <a:ext cx="88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baseline="0" noProof="0" smtClean="0">
                  <a:ln>
                    <a:noFill/>
                  </a:ln>
                  <a:solidFill>
                    <a:srgbClr val="000000"/>
                  </a:solidFill>
                  <a:effectLst/>
                  <a:uLnTx/>
                  <a:uFillTx/>
                </a:rPr>
                <a:t>Temperature (K)</a:t>
              </a:r>
            </a:p>
          </p:txBody>
        </p:sp>
        <p:sp>
          <p:nvSpPr>
            <p:cNvPr id="13" name="Line 11"/>
            <p:cNvSpPr>
              <a:spLocks noChangeShapeType="1"/>
            </p:cNvSpPr>
            <p:nvPr/>
          </p:nvSpPr>
          <p:spPr bwMode="auto">
            <a:xfrm flipH="1">
              <a:off x="240" y="960"/>
              <a:ext cx="192" cy="96"/>
            </a:xfrm>
            <a:prstGeom prst="line">
              <a:avLst/>
            </a:prstGeom>
            <a:noFill/>
            <a:ln w="952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4" name="Text Box 12"/>
            <p:cNvSpPr txBox="1">
              <a:spLocks noChangeArrowheads="1"/>
            </p:cNvSpPr>
            <p:nvPr/>
          </p:nvSpPr>
          <p:spPr bwMode="auto">
            <a:xfrm rot="-5400000">
              <a:off x="2218" y="2420"/>
              <a:ext cx="1232"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baseline="0" noProof="0" smtClean="0">
                  <a:ln>
                    <a:noFill/>
                  </a:ln>
                  <a:solidFill>
                    <a:srgbClr val="000000"/>
                  </a:solidFill>
                  <a:effectLst/>
                  <a:uLnTx/>
                  <a:uFillTx/>
                </a:rPr>
                <a:t>Current density (kA.mm</a:t>
              </a:r>
              <a:r>
                <a:rPr kumimoji="0" lang="en-GB" altLang="en-US" sz="1400" b="0" i="0" u="none" strike="noStrike" kern="0" cap="none" spc="0" normalizeH="0" baseline="30000" noProof="0" smtClean="0">
                  <a:ln>
                    <a:noFill/>
                  </a:ln>
                  <a:solidFill>
                    <a:srgbClr val="000000"/>
                  </a:solidFill>
                  <a:effectLst/>
                  <a:uLnTx/>
                  <a:uFillTx/>
                </a:rPr>
                <a:t>-2</a:t>
              </a:r>
              <a:r>
                <a:rPr kumimoji="0" lang="en-GB" altLang="en-US" sz="1400" b="0" i="0" u="none" strike="noStrike" kern="0" cap="none" spc="0" normalizeH="0" baseline="0" noProof="0" smtClean="0">
                  <a:ln>
                    <a:noFill/>
                  </a:ln>
                  <a:solidFill>
                    <a:srgbClr val="000000"/>
                  </a:solidFill>
                  <a:effectLst/>
                  <a:uLnTx/>
                  <a:uFillTx/>
                </a:rPr>
                <a:t>)</a:t>
              </a:r>
            </a:p>
          </p:txBody>
        </p:sp>
        <p:sp>
          <p:nvSpPr>
            <p:cNvPr id="15" name="Line 13"/>
            <p:cNvSpPr>
              <a:spLocks noChangeShapeType="1"/>
            </p:cNvSpPr>
            <p:nvPr/>
          </p:nvSpPr>
          <p:spPr bwMode="auto">
            <a:xfrm flipV="1">
              <a:off x="2832" y="1536"/>
              <a:ext cx="0" cy="192"/>
            </a:xfrm>
            <a:prstGeom prst="line">
              <a:avLst/>
            </a:prstGeom>
            <a:noFill/>
            <a:ln w="952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6" name="Text Box 16"/>
            <p:cNvSpPr txBox="1">
              <a:spLocks noChangeArrowheads="1"/>
            </p:cNvSpPr>
            <p:nvPr/>
          </p:nvSpPr>
          <p:spPr bwMode="auto">
            <a:xfrm>
              <a:off x="1343" y="752"/>
              <a:ext cx="274"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600" b="1" i="0" u="none" strike="noStrike" kern="0" cap="none" spc="0" normalizeH="0" baseline="0" noProof="0" smtClean="0">
                  <a:ln>
                    <a:noFill/>
                  </a:ln>
                  <a:solidFill>
                    <a:srgbClr val="FF0000"/>
                  </a:solidFill>
                  <a:effectLst/>
                  <a:uLnTx/>
                  <a:uFillTx/>
                </a:rPr>
                <a:t>J</a:t>
              </a:r>
              <a:r>
                <a:rPr kumimoji="0" lang="en-GB" altLang="en-US" sz="1600" b="1" i="0" u="none" strike="noStrike" kern="0" cap="none" spc="0" normalizeH="0" baseline="-25000" noProof="0" smtClean="0">
                  <a:ln>
                    <a:noFill/>
                  </a:ln>
                  <a:solidFill>
                    <a:srgbClr val="FF0000"/>
                  </a:solidFill>
                  <a:effectLst/>
                  <a:uLnTx/>
                  <a:uFillTx/>
                </a:rPr>
                <a:t>c</a:t>
              </a:r>
              <a:endParaRPr kumimoji="0" lang="en-US" altLang="en-US" sz="1600" b="1" i="0" u="none" strike="noStrike" kern="0" cap="none" spc="0" normalizeH="0" baseline="-25000" noProof="0" smtClean="0">
                <a:ln>
                  <a:noFill/>
                </a:ln>
                <a:solidFill>
                  <a:srgbClr val="FF0000"/>
                </a:solidFill>
                <a:effectLst/>
                <a:uLnTx/>
                <a:uFillTx/>
              </a:endParaRPr>
            </a:p>
          </p:txBody>
        </p:sp>
        <p:sp>
          <p:nvSpPr>
            <p:cNvPr id="17" name="Line 17"/>
            <p:cNvSpPr>
              <a:spLocks noChangeShapeType="1"/>
            </p:cNvSpPr>
            <p:nvPr/>
          </p:nvSpPr>
          <p:spPr bwMode="auto">
            <a:xfrm flipV="1">
              <a:off x="1352" y="700"/>
              <a:ext cx="0" cy="156"/>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8" name="AutoShape 19"/>
            <p:cNvSpPr>
              <a:spLocks noChangeArrowheads="1"/>
            </p:cNvSpPr>
            <p:nvPr/>
          </p:nvSpPr>
          <p:spPr bwMode="auto">
            <a:xfrm rot="16200000" flipH="1">
              <a:off x="223" y="2458"/>
              <a:ext cx="296" cy="67"/>
            </a:xfrm>
            <a:prstGeom prst="parallelogram">
              <a:avLst>
                <a:gd name="adj" fmla="val 50970"/>
              </a:avLst>
            </a:prstGeom>
            <a:solidFill>
              <a:srgbClr val="FFFFFF"/>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9" name="Text Box 15"/>
            <p:cNvSpPr txBox="1">
              <a:spLocks noChangeArrowheads="1"/>
            </p:cNvSpPr>
            <p:nvPr/>
          </p:nvSpPr>
          <p:spPr bwMode="auto">
            <a:xfrm>
              <a:off x="261" y="2392"/>
              <a:ext cx="21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400" b="1" i="0" u="none" strike="noStrike" kern="0" cap="none" spc="0" normalizeH="0" baseline="0" noProof="0" smtClean="0">
                  <a:ln>
                    <a:noFill/>
                  </a:ln>
                  <a:solidFill>
                    <a:srgbClr val="FF0000"/>
                  </a:solidFill>
                  <a:effectLst/>
                  <a:uLnTx/>
                  <a:uFillTx/>
                  <a:latin typeface="Symbol" pitchFamily="18" charset="2"/>
                </a:rPr>
                <a:t>q</a:t>
              </a:r>
              <a:r>
                <a:rPr kumimoji="0" lang="en-GB" altLang="en-US" sz="1400" b="1" i="0" u="none" strike="noStrike" kern="0" cap="none" spc="0" normalizeH="0" baseline="-25000" noProof="0" smtClean="0">
                  <a:ln>
                    <a:noFill/>
                  </a:ln>
                  <a:solidFill>
                    <a:srgbClr val="FF0000"/>
                  </a:solidFill>
                  <a:effectLst/>
                  <a:uLnTx/>
                  <a:uFillTx/>
                </a:rPr>
                <a:t>c</a:t>
              </a:r>
              <a:endParaRPr kumimoji="0" lang="en-US" altLang="en-US" sz="1400" b="1" i="0" u="none" strike="noStrike" kern="0" cap="none" spc="0" normalizeH="0" baseline="-25000" noProof="0" smtClean="0">
                <a:ln>
                  <a:noFill/>
                </a:ln>
                <a:solidFill>
                  <a:srgbClr val="FF0000"/>
                </a:solidFill>
                <a:effectLst/>
                <a:uLnTx/>
                <a:uFillTx/>
              </a:endParaRPr>
            </a:p>
          </p:txBody>
        </p:sp>
        <p:sp>
          <p:nvSpPr>
            <p:cNvPr id="20" name="AutoShape 20"/>
            <p:cNvSpPr>
              <a:spLocks noChangeArrowheads="1"/>
            </p:cNvSpPr>
            <p:nvPr/>
          </p:nvSpPr>
          <p:spPr bwMode="auto">
            <a:xfrm rot="5400000">
              <a:off x="2545" y="2795"/>
              <a:ext cx="212" cy="165"/>
            </a:xfrm>
            <a:prstGeom prst="parallelogram">
              <a:avLst>
                <a:gd name="adj" fmla="val 14823"/>
              </a:avLst>
            </a:prstGeom>
            <a:solidFill>
              <a:srgbClr val="FFFFFF"/>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1" name="Text Box 14"/>
            <p:cNvSpPr txBox="1">
              <a:spLocks noChangeArrowheads="1"/>
            </p:cNvSpPr>
            <p:nvPr/>
          </p:nvSpPr>
          <p:spPr bwMode="auto">
            <a:xfrm>
              <a:off x="2516" y="2774"/>
              <a:ext cx="264" cy="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400" b="1" i="0" u="none" strike="noStrike" kern="0" cap="none" spc="0" normalizeH="0" baseline="0" noProof="0" smtClean="0">
                  <a:ln>
                    <a:noFill/>
                  </a:ln>
                  <a:solidFill>
                    <a:srgbClr val="FF0000"/>
                  </a:solidFill>
                  <a:effectLst/>
                  <a:uLnTx/>
                  <a:uFillTx/>
                </a:rPr>
                <a:t>B</a:t>
              </a:r>
              <a:r>
                <a:rPr kumimoji="0" lang="en-GB" altLang="en-US" sz="1400" b="1" i="0" u="none" strike="noStrike" kern="0" cap="none" spc="0" normalizeH="0" baseline="-25000" noProof="0" smtClean="0">
                  <a:ln>
                    <a:noFill/>
                  </a:ln>
                  <a:solidFill>
                    <a:srgbClr val="FF0000"/>
                  </a:solidFill>
                  <a:effectLst/>
                  <a:uLnTx/>
                  <a:uFillTx/>
                </a:rPr>
                <a:t>c2</a:t>
              </a:r>
              <a:endParaRPr kumimoji="0" lang="en-US" altLang="en-US" sz="1400" b="1" i="0" u="none" strike="noStrike" kern="0" cap="none" spc="0" normalizeH="0" baseline="-25000" noProof="0" smtClean="0">
                <a:ln>
                  <a:noFill/>
                </a:ln>
                <a:solidFill>
                  <a:srgbClr val="FF0000"/>
                </a:solidFill>
                <a:effectLst/>
                <a:uLnTx/>
                <a:uFillTx/>
              </a:endParaRPr>
            </a:p>
          </p:txBody>
        </p:sp>
      </p:grpSp>
    </p:spTree>
    <p:extLst>
      <p:ext uri="{BB962C8B-B14F-4D97-AF65-F5344CB8AC3E}">
        <p14:creationId xmlns:p14="http://schemas.microsoft.com/office/powerpoint/2010/main" val="5281164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critical line at 4.2K</a:t>
            </a:r>
            <a:endParaRPr lang="en-US" dirty="0"/>
          </a:p>
        </p:txBody>
      </p:sp>
      <p:sp>
        <p:nvSpPr>
          <p:cNvPr id="7" name="Rectangle 4"/>
          <p:cNvSpPr txBox="1">
            <a:spLocks noChangeArrowheads="1"/>
          </p:cNvSpPr>
          <p:nvPr/>
        </p:nvSpPr>
        <p:spPr bwMode="auto">
          <a:xfrm>
            <a:off x="5334000" y="914400"/>
            <a:ext cx="3581400" cy="543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marL="190500" marR="0" lvl="0" indent="-190500" algn="l" defTabSz="914400" rtl="0" eaLnBrk="0" fontAlgn="base" latinLnBrk="0" hangingPunct="0">
              <a:lnSpc>
                <a:spcPct val="100000"/>
              </a:lnSpc>
              <a:spcBef>
                <a:spcPct val="0"/>
              </a:spcBef>
              <a:spcAft>
                <a:spcPct val="60000"/>
              </a:spcAft>
              <a:buClrTx/>
              <a:buSzTx/>
              <a:buFontTx/>
              <a:buChar char="•"/>
              <a:tabLst/>
              <a:defRPr/>
            </a:pP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because magnets usually work in boiling liquid helium, the critical surface is often represented by a curve of current versus field at 4.2K</a:t>
            </a:r>
          </a:p>
          <a:p>
            <a:pPr marL="190500" marR="0" lvl="0" indent="-190500" algn="l" defTabSz="914400" rtl="0" eaLnBrk="0" fontAlgn="base" latinLnBrk="0" hangingPunct="0">
              <a:lnSpc>
                <a:spcPct val="100000"/>
              </a:lnSpc>
              <a:spcBef>
                <a:spcPct val="0"/>
              </a:spcBef>
              <a:spcAft>
                <a:spcPct val="60000"/>
              </a:spcAft>
              <a:buClrTx/>
              <a:buSzTx/>
              <a:buFontTx/>
              <a:buChar char="•"/>
              <a:tabLst/>
              <a:defRPr/>
            </a:pP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niobium tin Nb</a:t>
            </a:r>
            <a:r>
              <a:rPr kumimoji="0" lang="en-GB" altLang="en-US" sz="1600" b="0" i="0" u="none" strike="noStrike" kern="0" cap="none" spc="0" normalizeH="0" baseline="-25000" noProof="0" smtClean="0">
                <a:ln>
                  <a:noFill/>
                </a:ln>
                <a:solidFill>
                  <a:srgbClr val="000000"/>
                </a:solidFill>
                <a:effectLst/>
                <a:uLnTx/>
                <a:uFillTx/>
                <a:latin typeface="Times New Roman"/>
                <a:ea typeface="+mn-ea"/>
                <a:cs typeface="+mn-cs"/>
              </a:rPr>
              <a:t>3</a:t>
            </a: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Sn has a much higher performance in terms of critical current field and temperature than NbTi</a:t>
            </a:r>
          </a:p>
          <a:p>
            <a:pPr marL="190500" marR="0" lvl="0" indent="-190500" algn="l" defTabSz="914400" rtl="0" eaLnBrk="0" fontAlgn="base" latinLnBrk="0" hangingPunct="0">
              <a:lnSpc>
                <a:spcPct val="100000"/>
              </a:lnSpc>
              <a:spcBef>
                <a:spcPct val="0"/>
              </a:spcBef>
              <a:spcAft>
                <a:spcPct val="60000"/>
              </a:spcAft>
              <a:buClrTx/>
              <a:buSzTx/>
              <a:buFontTx/>
              <a:buChar char="•"/>
              <a:tabLst/>
              <a:defRPr/>
            </a:pP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but it is brittle intermetallic compound with poor mechanical properties</a:t>
            </a:r>
          </a:p>
          <a:p>
            <a:pPr marL="190500" marR="0" lvl="0" indent="-190500" algn="l" defTabSz="914400" rtl="0" eaLnBrk="0" fontAlgn="base" latinLnBrk="0" hangingPunct="0">
              <a:lnSpc>
                <a:spcPct val="100000"/>
              </a:lnSpc>
              <a:spcBef>
                <a:spcPct val="0"/>
              </a:spcBef>
              <a:spcAft>
                <a:spcPct val="60000"/>
              </a:spcAft>
              <a:buClrTx/>
              <a:buSzTx/>
              <a:buFontTx/>
              <a:buChar char="•"/>
              <a:tabLst/>
              <a:defRPr/>
            </a:pP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note that both the field and current density of both superconductors are way above the capability of conventional electromagnets</a:t>
            </a:r>
          </a:p>
          <a:p>
            <a:pPr marL="190500" marR="0" lvl="0" indent="-190500" algn="l" defTabSz="914400" rtl="0" eaLnBrk="0" fontAlgn="base" latinLnBrk="0" hangingPunct="0">
              <a:lnSpc>
                <a:spcPct val="100000"/>
              </a:lnSpc>
              <a:spcBef>
                <a:spcPct val="20000"/>
              </a:spcBef>
              <a:spcAft>
                <a:spcPct val="0"/>
              </a:spcAft>
              <a:buClrTx/>
              <a:buSzTx/>
              <a:buFontTx/>
              <a:buChar char="•"/>
              <a:tabLst/>
              <a:defRPr/>
            </a:pPr>
            <a:endParaRPr kumimoji="0" lang="en-GB" altLang="en-US" sz="1400" b="0" i="0" u="none" strike="noStrike" kern="0" cap="none" spc="0" normalizeH="0" baseline="0" noProof="0" smtClean="0">
              <a:ln>
                <a:noFill/>
              </a:ln>
              <a:solidFill>
                <a:srgbClr val="000000"/>
              </a:solidFill>
              <a:effectLst/>
              <a:uLnTx/>
              <a:uFillTx/>
              <a:latin typeface="Times New Roman"/>
              <a:ea typeface="+mn-ea"/>
              <a:cs typeface="+mn-cs"/>
            </a:endParaRPr>
          </a:p>
        </p:txBody>
      </p:sp>
      <p:grpSp>
        <p:nvGrpSpPr>
          <p:cNvPr id="8" name="Group 15"/>
          <p:cNvGrpSpPr>
            <a:grpSpLocks/>
          </p:cNvGrpSpPr>
          <p:nvPr/>
        </p:nvGrpSpPr>
        <p:grpSpPr bwMode="auto">
          <a:xfrm>
            <a:off x="914400" y="949325"/>
            <a:ext cx="4419600" cy="5310188"/>
            <a:chOff x="144" y="597"/>
            <a:chExt cx="3216" cy="3295"/>
          </a:xfrm>
        </p:grpSpPr>
        <p:pic>
          <p:nvPicPr>
            <p:cNvPr id="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10770" b="2960"/>
            <a:stretch>
              <a:fillRect/>
            </a:stretch>
          </p:blipFill>
          <p:spPr bwMode="auto">
            <a:xfrm>
              <a:off x="576" y="597"/>
              <a:ext cx="2784" cy="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7"/>
            <p:cNvSpPr txBox="1">
              <a:spLocks noChangeArrowheads="1"/>
            </p:cNvSpPr>
            <p:nvPr/>
          </p:nvSpPr>
          <p:spPr bwMode="auto">
            <a:xfrm rot="-5400000">
              <a:off x="-494" y="1717"/>
              <a:ext cx="1497" cy="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baseline="0" noProof="0" smtClean="0">
                  <a:ln>
                    <a:noFill/>
                  </a:ln>
                  <a:solidFill>
                    <a:srgbClr val="000000"/>
                  </a:solidFill>
                  <a:effectLst/>
                  <a:uLnTx/>
                  <a:uFillTx/>
                </a:rPr>
                <a:t>Critical current density A.mm</a:t>
              </a:r>
              <a:r>
                <a:rPr kumimoji="0" lang="en-GB" altLang="en-US" sz="1400" b="0" i="0" u="none" strike="noStrike" kern="0" cap="none" spc="0" normalizeH="0" baseline="30000" noProof="0" smtClean="0">
                  <a:ln>
                    <a:noFill/>
                  </a:ln>
                  <a:solidFill>
                    <a:srgbClr val="000000"/>
                  </a:solidFill>
                  <a:effectLst/>
                  <a:uLnTx/>
                  <a:uFillTx/>
                </a:rPr>
                <a:t>-2</a:t>
              </a:r>
              <a:endParaRPr kumimoji="0" lang="en-GB" altLang="en-US" sz="1400" b="0" i="0" u="none" strike="noStrike" kern="0" cap="none" spc="0" normalizeH="0" baseline="0" noProof="0" smtClean="0">
                <a:ln>
                  <a:noFill/>
                </a:ln>
                <a:solidFill>
                  <a:srgbClr val="000000"/>
                </a:solidFill>
                <a:effectLst/>
                <a:uLnTx/>
                <a:uFillTx/>
              </a:endParaRPr>
            </a:p>
          </p:txBody>
        </p:sp>
        <p:sp>
          <p:nvSpPr>
            <p:cNvPr id="11" name="Text Box 8"/>
            <p:cNvSpPr txBox="1">
              <a:spLocks noChangeArrowheads="1"/>
            </p:cNvSpPr>
            <p:nvPr/>
          </p:nvSpPr>
          <p:spPr bwMode="auto">
            <a:xfrm>
              <a:off x="411" y="3236"/>
              <a:ext cx="263"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baseline="0" noProof="0" smtClean="0">
                  <a:ln>
                    <a:noFill/>
                  </a:ln>
                  <a:solidFill>
                    <a:srgbClr val="000000"/>
                  </a:solidFill>
                  <a:effectLst/>
                  <a:uLnTx/>
                  <a:uFillTx/>
                </a:rPr>
                <a:t>10</a:t>
              </a:r>
            </a:p>
          </p:txBody>
        </p:sp>
        <p:sp>
          <p:nvSpPr>
            <p:cNvPr id="12" name="Text Box 9"/>
            <p:cNvSpPr txBox="1">
              <a:spLocks noChangeArrowheads="1"/>
            </p:cNvSpPr>
            <p:nvPr/>
          </p:nvSpPr>
          <p:spPr bwMode="auto">
            <a:xfrm>
              <a:off x="374" y="2503"/>
              <a:ext cx="305"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baseline="0" noProof="0" smtClean="0">
                  <a:ln>
                    <a:noFill/>
                  </a:ln>
                  <a:solidFill>
                    <a:srgbClr val="000000"/>
                  </a:solidFill>
                  <a:effectLst/>
                  <a:uLnTx/>
                  <a:uFillTx/>
                </a:rPr>
                <a:t>10</a:t>
              </a:r>
              <a:r>
                <a:rPr kumimoji="0" lang="en-GB" altLang="en-US" sz="1400" b="0" i="0" u="none" strike="noStrike" kern="0" cap="none" spc="0" normalizeH="0" baseline="30000" noProof="0" smtClean="0">
                  <a:ln>
                    <a:noFill/>
                  </a:ln>
                  <a:solidFill>
                    <a:srgbClr val="000000"/>
                  </a:solidFill>
                  <a:effectLst/>
                  <a:uLnTx/>
                  <a:uFillTx/>
                </a:rPr>
                <a:t>2</a:t>
              </a:r>
              <a:endParaRPr kumimoji="0" lang="en-GB" altLang="en-US" sz="1400" b="0" i="0" u="none" strike="noStrike" kern="0" cap="none" spc="0" normalizeH="0" baseline="0" noProof="0" smtClean="0">
                <a:ln>
                  <a:noFill/>
                </a:ln>
                <a:solidFill>
                  <a:srgbClr val="000000"/>
                </a:solidFill>
                <a:effectLst/>
                <a:uLnTx/>
                <a:uFillTx/>
              </a:endParaRPr>
            </a:p>
          </p:txBody>
        </p:sp>
        <p:sp>
          <p:nvSpPr>
            <p:cNvPr id="13" name="Text Box 10"/>
            <p:cNvSpPr txBox="1">
              <a:spLocks noChangeArrowheads="1"/>
            </p:cNvSpPr>
            <p:nvPr/>
          </p:nvSpPr>
          <p:spPr bwMode="auto">
            <a:xfrm>
              <a:off x="374" y="1735"/>
              <a:ext cx="305"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baseline="0" noProof="0" smtClean="0">
                  <a:ln>
                    <a:noFill/>
                  </a:ln>
                  <a:solidFill>
                    <a:srgbClr val="000000"/>
                  </a:solidFill>
                  <a:effectLst/>
                  <a:uLnTx/>
                  <a:uFillTx/>
                </a:rPr>
                <a:t>10</a:t>
              </a:r>
              <a:r>
                <a:rPr kumimoji="0" lang="en-GB" altLang="en-US" sz="1400" b="0" i="0" u="none" strike="noStrike" kern="0" cap="none" spc="0" normalizeH="0" baseline="30000" noProof="0" smtClean="0">
                  <a:ln>
                    <a:noFill/>
                  </a:ln>
                  <a:solidFill>
                    <a:srgbClr val="000000"/>
                  </a:solidFill>
                  <a:effectLst/>
                  <a:uLnTx/>
                  <a:uFillTx/>
                </a:rPr>
                <a:t>3</a:t>
              </a:r>
              <a:endParaRPr kumimoji="0" lang="en-GB" altLang="en-US" sz="1400" b="0" i="0" u="none" strike="noStrike" kern="0" cap="none" spc="0" normalizeH="0" baseline="0" noProof="0" smtClean="0">
                <a:ln>
                  <a:noFill/>
                </a:ln>
                <a:solidFill>
                  <a:srgbClr val="000000"/>
                </a:solidFill>
                <a:effectLst/>
                <a:uLnTx/>
                <a:uFillTx/>
              </a:endParaRPr>
            </a:p>
          </p:txBody>
        </p:sp>
        <p:sp>
          <p:nvSpPr>
            <p:cNvPr id="14" name="Text Box 11"/>
            <p:cNvSpPr txBox="1">
              <a:spLocks noChangeArrowheads="1"/>
            </p:cNvSpPr>
            <p:nvPr/>
          </p:nvSpPr>
          <p:spPr bwMode="auto">
            <a:xfrm>
              <a:off x="374" y="1015"/>
              <a:ext cx="305"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baseline="0" noProof="0" smtClean="0">
                  <a:ln>
                    <a:noFill/>
                  </a:ln>
                  <a:solidFill>
                    <a:srgbClr val="000000"/>
                  </a:solidFill>
                  <a:effectLst/>
                  <a:uLnTx/>
                  <a:uFillTx/>
                </a:rPr>
                <a:t>10</a:t>
              </a:r>
              <a:r>
                <a:rPr kumimoji="0" lang="en-GB" altLang="en-US" sz="1400" b="0" i="0" u="none" strike="noStrike" kern="0" cap="none" spc="0" normalizeH="0" baseline="30000" noProof="0" smtClean="0">
                  <a:ln>
                    <a:noFill/>
                  </a:ln>
                  <a:solidFill>
                    <a:srgbClr val="000000"/>
                  </a:solidFill>
                  <a:effectLst/>
                  <a:uLnTx/>
                  <a:uFillTx/>
                </a:rPr>
                <a:t>4</a:t>
              </a:r>
              <a:endParaRPr kumimoji="0" lang="en-GB" altLang="en-US" sz="1400" b="0" i="0" u="none" strike="noStrike" kern="0" cap="none" spc="0" normalizeH="0" baseline="0" noProof="0" smtClean="0">
                <a:ln>
                  <a:noFill/>
                </a:ln>
                <a:solidFill>
                  <a:srgbClr val="000000"/>
                </a:solidFill>
                <a:effectLst/>
                <a:uLnTx/>
                <a:uFillTx/>
              </a:endParaRPr>
            </a:p>
          </p:txBody>
        </p:sp>
        <p:sp>
          <p:nvSpPr>
            <p:cNvPr id="15" name="Text Box 6"/>
            <p:cNvSpPr txBox="1">
              <a:spLocks noChangeArrowheads="1"/>
            </p:cNvSpPr>
            <p:nvPr/>
          </p:nvSpPr>
          <p:spPr bwMode="auto">
            <a:xfrm>
              <a:off x="1382" y="3703"/>
              <a:ext cx="1292"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baseline="0" noProof="0" smtClean="0">
                  <a:ln>
                    <a:noFill/>
                  </a:ln>
                  <a:solidFill>
                    <a:srgbClr val="000000"/>
                  </a:solidFill>
                  <a:effectLst/>
                  <a:uLnTx/>
                  <a:uFillTx/>
                </a:rPr>
                <a:t>Magnetic field (Tesla)</a:t>
              </a:r>
            </a:p>
          </p:txBody>
        </p:sp>
        <p:sp>
          <p:nvSpPr>
            <p:cNvPr id="16" name="Text Box 12"/>
            <p:cNvSpPr txBox="1">
              <a:spLocks noChangeArrowheads="1"/>
            </p:cNvSpPr>
            <p:nvPr/>
          </p:nvSpPr>
          <p:spPr bwMode="auto">
            <a:xfrm>
              <a:off x="2160" y="1392"/>
              <a:ext cx="514" cy="19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baseline="0" noProof="0" dirty="0" smtClean="0">
                  <a:ln>
                    <a:noFill/>
                  </a:ln>
                  <a:solidFill>
                    <a:srgbClr val="000000"/>
                  </a:solidFill>
                  <a:effectLst/>
                  <a:uLnTx/>
                  <a:uFillTx/>
                </a:rPr>
                <a:t>Nb</a:t>
              </a:r>
              <a:r>
                <a:rPr kumimoji="0" lang="en-GB" altLang="en-US" sz="1400" b="0" i="0" u="none" strike="noStrike" kern="0" cap="none" spc="0" normalizeH="0" baseline="-25000" noProof="0" dirty="0" smtClean="0">
                  <a:ln>
                    <a:noFill/>
                  </a:ln>
                  <a:solidFill>
                    <a:srgbClr val="000000"/>
                  </a:solidFill>
                  <a:effectLst/>
                  <a:uLnTx/>
                  <a:uFillTx/>
                </a:rPr>
                <a:t>3</a:t>
              </a:r>
              <a:r>
                <a:rPr kumimoji="0" lang="en-GB" altLang="en-US" sz="1400" b="0" i="0" u="none" strike="noStrike" kern="0" cap="none" spc="0" normalizeH="0" baseline="0" noProof="0" dirty="0" smtClean="0">
                  <a:ln>
                    <a:noFill/>
                  </a:ln>
                  <a:solidFill>
                    <a:srgbClr val="000000"/>
                  </a:solidFill>
                  <a:effectLst/>
                  <a:uLnTx/>
                  <a:uFillTx/>
                </a:rPr>
                <a:t>Sn</a:t>
              </a:r>
            </a:p>
          </p:txBody>
        </p:sp>
        <p:sp>
          <p:nvSpPr>
            <p:cNvPr id="17" name="Text Box 13"/>
            <p:cNvSpPr txBox="1">
              <a:spLocks noChangeArrowheads="1"/>
            </p:cNvSpPr>
            <p:nvPr/>
          </p:nvSpPr>
          <p:spPr bwMode="auto">
            <a:xfrm>
              <a:off x="1862" y="2215"/>
              <a:ext cx="406" cy="19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baseline="0" noProof="0" smtClean="0">
                  <a:ln>
                    <a:noFill/>
                  </a:ln>
                  <a:solidFill>
                    <a:srgbClr val="000000"/>
                  </a:solidFill>
                  <a:effectLst/>
                  <a:uLnTx/>
                  <a:uFillTx/>
                </a:rPr>
                <a:t>NbTi</a:t>
              </a:r>
            </a:p>
          </p:txBody>
        </p:sp>
        <p:sp>
          <p:nvSpPr>
            <p:cNvPr id="18" name="Text Box 14"/>
            <p:cNvSpPr txBox="1">
              <a:spLocks noChangeArrowheads="1"/>
            </p:cNvSpPr>
            <p:nvPr/>
          </p:nvSpPr>
          <p:spPr bwMode="auto">
            <a:xfrm>
              <a:off x="960" y="2880"/>
              <a:ext cx="874" cy="5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baseline="0" noProof="0" smtClean="0">
                  <a:ln>
                    <a:noFill/>
                  </a:ln>
                  <a:solidFill>
                    <a:srgbClr val="000000"/>
                  </a:solidFill>
                  <a:effectLst/>
                  <a:uLnTx/>
                  <a:uFillTx/>
                </a:rPr>
                <a:t>Conventional iron yoke electromagnets</a:t>
              </a:r>
            </a:p>
          </p:txBody>
        </p:sp>
      </p:grpSp>
    </p:spTree>
    <p:extLst>
      <p:ext uri="{BB962C8B-B14F-4D97-AF65-F5344CB8AC3E}">
        <p14:creationId xmlns:p14="http://schemas.microsoft.com/office/powerpoint/2010/main" val="21185569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Practical superconductors for magnets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612001"/>
            <a:ext cx="4949048" cy="3628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2" y="4284000"/>
            <a:ext cx="4930953" cy="218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5220000" y="900000"/>
            <a:ext cx="3780000" cy="4770537"/>
          </a:xfrm>
          <a:prstGeom prst="rect">
            <a:avLst/>
          </a:prstGeom>
          <a:noFill/>
        </p:spPr>
        <p:txBody>
          <a:bodyPr wrap="square" rtlCol="0">
            <a:spAutoFit/>
          </a:bodyPr>
          <a:lstStyle/>
          <a:p>
            <a:pPr marL="285750" indent="-285750">
              <a:buFont typeface="Wingdings" panose="05000000000000000000" pitchFamily="2" charset="2"/>
              <a:buChar char="§"/>
            </a:pPr>
            <a:r>
              <a:rPr lang="en-US" sz="1600" dirty="0"/>
              <a:t>s</a:t>
            </a:r>
            <a:r>
              <a:rPr lang="en-US" sz="1600" dirty="0" smtClean="0"/>
              <a:t>uperconducting materials are always used in combination with a good normal conductor such as copper</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smtClean="0"/>
              <a:t>to ensure intimate mixing between the two, the superconductor is made in form of fine filaments embedded in a matrix of copper</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smtClean="0"/>
              <a:t>typical dimensions are:</a:t>
            </a:r>
          </a:p>
          <a:p>
            <a:r>
              <a:rPr lang="en-US" sz="1600" dirty="0" smtClean="0"/>
              <a:t>      - wire diameter: 0.3 – 1.0 mm</a:t>
            </a:r>
          </a:p>
          <a:p>
            <a:r>
              <a:rPr lang="en-US" sz="1600" dirty="0"/>
              <a:t> </a:t>
            </a:r>
            <a:r>
              <a:rPr lang="en-US" sz="1600" dirty="0" smtClean="0"/>
              <a:t>     - filament diameter: 10 – 60 </a:t>
            </a:r>
            <a:r>
              <a:rPr lang="el-GR" sz="1600" dirty="0" smtClean="0"/>
              <a:t>μ</a:t>
            </a:r>
            <a:r>
              <a:rPr lang="de-DE" sz="1600" dirty="0" smtClean="0"/>
              <a:t>m</a:t>
            </a:r>
          </a:p>
          <a:p>
            <a:endParaRPr lang="de-DE" sz="1600" dirty="0"/>
          </a:p>
          <a:p>
            <a:pPr marL="285750" indent="-285750">
              <a:buFont typeface="Wingdings" panose="05000000000000000000" pitchFamily="2" charset="2"/>
              <a:buChar char="§"/>
            </a:pPr>
            <a:r>
              <a:rPr lang="en-US" sz="1600" dirty="0" smtClean="0"/>
              <a:t>for electromagnetic reasons, the composite wires are twisted so that the filaments look like a rope</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smtClean="0"/>
              <a:t>for accelerators, many wires are combined in a cable</a:t>
            </a:r>
            <a:endParaRPr lang="en-US" sz="1600" dirty="0"/>
          </a:p>
        </p:txBody>
      </p:sp>
    </p:spTree>
    <p:extLst>
      <p:ext uri="{BB962C8B-B14F-4D97-AF65-F5344CB8AC3E}">
        <p14:creationId xmlns:p14="http://schemas.microsoft.com/office/powerpoint/2010/main" val="28703849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 typical superconducting cable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0000" y="1080000"/>
            <a:ext cx="3038475"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000" y="1080000"/>
            <a:ext cx="3619748" cy="458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5040000" y="5760000"/>
            <a:ext cx="3132589" cy="523220"/>
          </a:xfrm>
          <a:prstGeom prst="rect">
            <a:avLst/>
          </a:prstGeom>
          <a:noFill/>
        </p:spPr>
        <p:txBody>
          <a:bodyPr wrap="none" rtlCol="0">
            <a:spAutoFit/>
          </a:bodyPr>
          <a:lstStyle/>
          <a:p>
            <a:pPr algn="ctr"/>
            <a:r>
              <a:rPr lang="en-US" sz="1600" dirty="0" smtClean="0">
                <a:solidFill>
                  <a:srgbClr val="0000CC"/>
                </a:solidFill>
              </a:rPr>
              <a:t>Filament in an actual cable</a:t>
            </a:r>
          </a:p>
          <a:p>
            <a:pPr algn="ctr"/>
            <a:r>
              <a:rPr lang="en-US" sz="1200" dirty="0" smtClean="0"/>
              <a:t>(Filament size in SSC/RHIC magnets: 6 micron</a:t>
            </a:r>
            <a:endParaRPr lang="en-US" sz="1200" dirty="0"/>
          </a:p>
        </p:txBody>
      </p:sp>
    </p:spTree>
    <p:extLst>
      <p:ext uri="{BB962C8B-B14F-4D97-AF65-F5344CB8AC3E}">
        <p14:creationId xmlns:p14="http://schemas.microsoft.com/office/powerpoint/2010/main" val="1225364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Generating a B-field from a current</a:t>
            </a:r>
            <a:endParaRPr lang="en-US" dirty="0"/>
          </a:p>
        </p:txBody>
      </p:sp>
      <p:sp>
        <p:nvSpPr>
          <p:cNvPr id="4" name="Textfeld 3"/>
          <p:cNvSpPr txBox="1"/>
          <p:nvPr/>
        </p:nvSpPr>
        <p:spPr>
          <a:xfrm>
            <a:off x="720000" y="720000"/>
            <a:ext cx="7378943" cy="1815882"/>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Recall that a current in a wire generates a magnetic B-field which curls around the wire</a:t>
            </a:r>
          </a:p>
          <a:p>
            <a:endParaRPr lang="en-US" sz="1600" dirty="0">
              <a:latin typeface="Times New Roman" panose="02020603050405020304" pitchFamily="18" charset="0"/>
              <a:cs typeface="Times New Roman" panose="02020603050405020304" pitchFamily="18" charset="0"/>
            </a:endParaRPr>
          </a:p>
          <a:p>
            <a:endParaRPr lang="en-US" sz="1600" dirty="0" smtClean="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Or, by winding many turns on a coil we can create a strong uniform magnetic field</a:t>
            </a:r>
            <a:endParaRPr lang="en-US" sz="1600" dirty="0">
              <a:latin typeface="Times New Roman" panose="02020603050405020304" pitchFamily="18" charset="0"/>
              <a:cs typeface="Times New Roman" panose="02020603050405020304"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002" y="1152000"/>
            <a:ext cx="4053334" cy="95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004" y="3204000"/>
            <a:ext cx="2588572" cy="194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4860000" y="3240000"/>
            <a:ext cx="2664328" cy="584775"/>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The field strength is given by one of Maxwell’s equation:</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feld 5"/>
              <p:cNvSpPr txBox="1"/>
              <p:nvPr/>
            </p:nvSpPr>
            <p:spPr>
              <a:xfrm>
                <a:off x="5040000" y="3960000"/>
                <a:ext cx="1578894" cy="681918"/>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f>
                        <m:fPr>
                          <m:ctrlPr>
                            <a:rPr lang="en-US" i="1" smtClean="0">
                              <a:latin typeface="Cambria Math"/>
                              <a:ea typeface="Cambria Math"/>
                            </a:rPr>
                          </m:ctrlPr>
                        </m:fPr>
                        <m:num>
                          <m:r>
                            <a:rPr lang="de-DE" b="0" i="1" smtClean="0">
                              <a:latin typeface="Cambria Math"/>
                              <a:ea typeface="Cambria Math"/>
                            </a:rPr>
                            <m:t>𝐵</m:t>
                          </m:r>
                        </m:num>
                        <m:den>
                          <m:sSub>
                            <m:sSubPr>
                              <m:ctrlPr>
                                <a:rPr lang="en-US" i="1" smtClean="0">
                                  <a:latin typeface="Cambria Math"/>
                                  <a:ea typeface="Cambria Math"/>
                                </a:rPr>
                              </m:ctrlPr>
                            </m:sSubPr>
                            <m:e>
                              <m:r>
                                <a:rPr lang="en-US" i="1" smtClean="0">
                                  <a:latin typeface="Cambria Math"/>
                                  <a:ea typeface="Cambria Math"/>
                                </a:rPr>
                                <m:t>𝜇</m:t>
                              </m:r>
                            </m:e>
                            <m:sub>
                              <m:r>
                                <a:rPr lang="de-DE" b="0" i="1" smtClean="0">
                                  <a:latin typeface="Cambria Math"/>
                                  <a:ea typeface="Cambria Math"/>
                                </a:rPr>
                                <m:t>𝑟</m:t>
                              </m:r>
                            </m:sub>
                          </m:sSub>
                        </m:den>
                      </m:f>
                      <m:r>
                        <a:rPr lang="de-DE" b="0" i="1" smtClean="0">
                          <a:latin typeface="Cambria Math"/>
                          <a:ea typeface="Cambria Math"/>
                        </a:rPr>
                        <m:t>=</m:t>
                      </m:r>
                      <m:f>
                        <m:fPr>
                          <m:ctrlPr>
                            <a:rPr lang="de-DE" b="0" i="1" smtClean="0">
                              <a:latin typeface="Cambria Math"/>
                              <a:ea typeface="Cambria Math"/>
                            </a:rPr>
                          </m:ctrlPr>
                        </m:fPr>
                        <m:num>
                          <m:r>
                            <a:rPr lang="de-DE" b="0" i="1" smtClean="0">
                              <a:latin typeface="Cambria Math"/>
                              <a:ea typeface="Cambria Math"/>
                            </a:rPr>
                            <m:t>4</m:t>
                          </m:r>
                          <m:r>
                            <a:rPr lang="de-DE" b="0" i="1" smtClean="0">
                              <a:latin typeface="Cambria Math"/>
                              <a:ea typeface="Cambria Math"/>
                            </a:rPr>
                            <m:t>𝜋</m:t>
                          </m:r>
                        </m:num>
                        <m:den>
                          <m:r>
                            <a:rPr lang="de-DE" b="0" i="1" smtClean="0">
                              <a:latin typeface="Cambria Math"/>
                              <a:ea typeface="Cambria Math"/>
                            </a:rPr>
                            <m:t>𝑐</m:t>
                          </m:r>
                        </m:den>
                      </m:f>
                      <m:r>
                        <a:rPr lang="de-DE" b="0" i="1" smtClean="0">
                          <a:latin typeface="Cambria Math"/>
                          <a:ea typeface="Cambria Math"/>
                        </a:rPr>
                        <m:t>𝐽</m:t>
                      </m:r>
                    </m:oMath>
                  </m:oMathPara>
                </a14:m>
                <a:endParaRPr lang="en-US" dirty="0"/>
              </a:p>
            </p:txBody>
          </p:sp>
        </mc:Choice>
        <mc:Fallback xmlns="">
          <p:sp>
            <p:nvSpPr>
              <p:cNvPr id="6" name="Textfeld 5"/>
              <p:cNvSpPr txBox="1">
                <a:spLocks noRot="1" noChangeAspect="1" noMove="1" noResize="1" noEditPoints="1" noAdjustHandles="1" noChangeArrowheads="1" noChangeShapeType="1" noTextEdit="1"/>
              </p:cNvSpPr>
              <p:nvPr/>
            </p:nvSpPr>
            <p:spPr>
              <a:xfrm>
                <a:off x="5040000" y="3960000"/>
                <a:ext cx="1578894" cy="681918"/>
              </a:xfrm>
              <a:prstGeom prst="rect">
                <a:avLst/>
              </a:prstGeom>
              <a:blipFill rotWithShape="1">
                <a:blip r:embed="rId4"/>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5040000" y="4860000"/>
                <a:ext cx="1654363" cy="610103"/>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smtClean="0">
                              <a:latin typeface="Cambria Math"/>
                              <a:ea typeface="Cambria Math"/>
                            </a:rPr>
                            <m:t>𝜇</m:t>
                          </m:r>
                        </m:e>
                        <m:sub>
                          <m:r>
                            <a:rPr lang="de-DE" b="0" i="1" smtClean="0">
                              <a:latin typeface="Cambria Math"/>
                            </a:rPr>
                            <m:t>𝑟</m:t>
                          </m:r>
                        </m:sub>
                      </m:sSub>
                      <m:r>
                        <a:rPr lang="de-DE" b="0" i="1" smtClean="0">
                          <a:latin typeface="Cambria Math"/>
                        </a:rPr>
                        <m:t>=</m:t>
                      </m:r>
                      <m:f>
                        <m:fPr>
                          <m:ctrlPr>
                            <a:rPr lang="de-DE" b="0" i="1" smtClean="0">
                              <a:latin typeface="Cambria Math"/>
                            </a:rPr>
                          </m:ctrlPr>
                        </m:fPr>
                        <m:num>
                          <m:sSub>
                            <m:sSubPr>
                              <m:ctrlPr>
                                <a:rPr lang="de-DE" b="0" i="1" smtClean="0">
                                  <a:latin typeface="Cambria Math"/>
                                </a:rPr>
                              </m:ctrlPr>
                            </m:sSubPr>
                            <m:e>
                              <m:r>
                                <a:rPr lang="de-DE" b="0" i="1" smtClean="0">
                                  <a:latin typeface="Cambria Math"/>
                                  <a:ea typeface="Cambria Math"/>
                                </a:rPr>
                                <m:t>𝜇</m:t>
                              </m:r>
                            </m:e>
                            <m:sub>
                              <m:r>
                                <a:rPr lang="de-DE" b="0" i="1" smtClean="0">
                                  <a:latin typeface="Cambria Math"/>
                                </a:rPr>
                                <m:t>𝑚𝑎𝑡𝑒𝑟𝑖𝑎𝑙</m:t>
                              </m:r>
                            </m:sub>
                          </m:sSub>
                        </m:num>
                        <m:den>
                          <m:sSub>
                            <m:sSubPr>
                              <m:ctrlPr>
                                <a:rPr lang="de-DE" b="0" i="1" smtClean="0">
                                  <a:latin typeface="Cambria Math"/>
                                </a:rPr>
                              </m:ctrlPr>
                            </m:sSubPr>
                            <m:e>
                              <m:r>
                                <a:rPr lang="de-DE" b="0" i="1" smtClean="0">
                                  <a:latin typeface="Cambria Math"/>
                                  <a:ea typeface="Cambria Math"/>
                                </a:rPr>
                                <m:t>𝜇</m:t>
                              </m:r>
                            </m:e>
                            <m:sub>
                              <m:r>
                                <a:rPr lang="de-DE" b="0" i="1" smtClean="0">
                                  <a:latin typeface="Cambria Math"/>
                                </a:rPr>
                                <m:t>0</m:t>
                              </m:r>
                            </m:sub>
                          </m:sSub>
                        </m:den>
                      </m:f>
                    </m:oMath>
                  </m:oMathPara>
                </a14:m>
                <a:endParaRPr lang="en-US" dirty="0"/>
              </a:p>
            </p:txBody>
          </p:sp>
        </mc:Choice>
        <mc:Fallback xmlns="">
          <p:sp>
            <p:nvSpPr>
              <p:cNvPr id="7" name="Textfeld 6"/>
              <p:cNvSpPr txBox="1">
                <a:spLocks noRot="1" noChangeAspect="1" noMove="1" noResize="1" noEditPoints="1" noAdjustHandles="1" noChangeArrowheads="1" noChangeShapeType="1" noTextEdit="1"/>
              </p:cNvSpPr>
              <p:nvPr/>
            </p:nvSpPr>
            <p:spPr>
              <a:xfrm>
                <a:off x="5040000" y="4860000"/>
                <a:ext cx="1654363" cy="610103"/>
              </a:xfrm>
              <a:prstGeom prst="rect">
                <a:avLst/>
              </a:prstGeom>
              <a:blipFill rotWithShape="1">
                <a:blip r:embed="rId5"/>
                <a:stretch>
                  <a:fillRect/>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37536883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Critical properties</a:t>
            </a:r>
            <a:endParaRPr lang="en-US" dirty="0"/>
          </a:p>
        </p:txBody>
      </p:sp>
      <p:sp>
        <p:nvSpPr>
          <p:cNvPr id="19" name="Text Box 3"/>
          <p:cNvSpPr txBox="1">
            <a:spLocks noChangeArrowheads="1"/>
          </p:cNvSpPr>
          <p:nvPr/>
        </p:nvSpPr>
        <p:spPr bwMode="auto">
          <a:xfrm>
            <a:off x="341313" y="1120775"/>
            <a:ext cx="3686175"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a:defRPr sz="2400">
                <a:solidFill>
                  <a:schemeClr val="tx1"/>
                </a:solidFill>
                <a:latin typeface="Times New Roman" pitchFamily="18" charset="0"/>
              </a:defRPr>
            </a:lvl1pPr>
            <a:lvl2pPr marL="6731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292100" marR="0" lvl="0" indent="-292100" defTabSz="914400" eaLnBrk="0" fontAlgn="base" latinLnBrk="0" hangingPunct="0">
              <a:lnSpc>
                <a:spcPct val="100000"/>
              </a:lnSpc>
              <a:spcBef>
                <a:spcPct val="0"/>
              </a:spcBef>
              <a:spcAft>
                <a:spcPct val="100000"/>
              </a:spcAft>
              <a:buClrTx/>
              <a:buSzTx/>
              <a:buFontTx/>
              <a:buChar char="•"/>
              <a:tabLst/>
              <a:defRPr/>
            </a:pPr>
            <a:r>
              <a:rPr kumimoji="0" lang="en-GB" altLang="en-US" sz="1800" b="1" i="0" u="none" strike="noStrike" kern="0" cap="none" spc="0" normalizeH="0" baseline="0" noProof="0" smtClean="0">
                <a:ln>
                  <a:noFill/>
                </a:ln>
                <a:solidFill>
                  <a:srgbClr val="FF0000"/>
                </a:solidFill>
                <a:effectLst/>
                <a:uLnTx/>
                <a:uFillTx/>
                <a:latin typeface="Arial" charset="0"/>
              </a:rPr>
              <a:t>Critical temperature</a:t>
            </a:r>
            <a:r>
              <a:rPr kumimoji="0" lang="en-GB" altLang="en-US" sz="1600" b="1" i="0" u="none" strike="noStrike" kern="0" cap="none" spc="0" normalizeH="0" baseline="0" noProof="0" smtClean="0">
                <a:ln>
                  <a:noFill/>
                </a:ln>
                <a:solidFill>
                  <a:srgbClr val="FF0000"/>
                </a:solidFill>
                <a:effectLst/>
                <a:uLnTx/>
                <a:uFillTx/>
                <a:latin typeface="Arial" charset="0"/>
              </a:rPr>
              <a:t> </a:t>
            </a:r>
            <a:r>
              <a:rPr kumimoji="0" lang="en-GB" altLang="en-US" sz="1600" b="1" i="0" u="none" strike="noStrike" kern="0" cap="none" spc="0" normalizeH="0" baseline="0" noProof="0" smtClean="0">
                <a:ln>
                  <a:noFill/>
                </a:ln>
                <a:solidFill>
                  <a:srgbClr val="FF0000"/>
                </a:solidFill>
                <a:effectLst/>
                <a:uLnTx/>
                <a:uFillTx/>
                <a:latin typeface="Symbol" pitchFamily="18" charset="2"/>
              </a:rPr>
              <a:t>q</a:t>
            </a:r>
            <a:r>
              <a:rPr kumimoji="0" lang="en-GB" altLang="en-US" sz="1600" b="1" i="0" u="none" strike="noStrike" kern="0" cap="none" spc="0" normalizeH="0" baseline="-25000" noProof="0" smtClean="0">
                <a:ln>
                  <a:noFill/>
                </a:ln>
                <a:solidFill>
                  <a:srgbClr val="FF0000"/>
                </a:solidFill>
                <a:effectLst/>
                <a:uLnTx/>
                <a:uFillTx/>
                <a:latin typeface="Arial Narrow" pitchFamily="34" charset="0"/>
              </a:rPr>
              <a:t>c</a:t>
            </a:r>
            <a:r>
              <a:rPr kumimoji="0" lang="en-GB" altLang="en-US" sz="1600" b="0" i="0" u="none" strike="noStrike" kern="0" cap="none" spc="0" normalizeH="0" baseline="0" noProof="0" smtClean="0">
                <a:ln>
                  <a:noFill/>
                </a:ln>
                <a:solidFill>
                  <a:srgbClr val="000000"/>
                </a:solidFill>
                <a:effectLst/>
                <a:uLnTx/>
                <a:uFillTx/>
                <a:latin typeface="Times New Roman" pitchFamily="18" charset="0"/>
              </a:rPr>
              <a:t>: choose the right material to have a large energy gap or 'depairing energy' </a:t>
            </a:r>
            <a:r>
              <a:rPr kumimoji="0" lang="en-GB" altLang="en-US" sz="1800" b="1" i="1" u="none" strike="noStrike" kern="0" cap="none" spc="0" normalizeH="0" baseline="0" noProof="0" smtClean="0">
                <a:ln>
                  <a:noFill/>
                </a:ln>
                <a:solidFill>
                  <a:srgbClr val="FF00FF"/>
                </a:solidFill>
                <a:effectLst/>
                <a:uLnTx/>
                <a:uFillTx/>
                <a:latin typeface="Arial Narrow" pitchFamily="34" charset="0"/>
              </a:rPr>
              <a:t>property of the material</a:t>
            </a:r>
            <a:r>
              <a:rPr kumimoji="0" lang="en-GB" altLang="en-US" sz="1800" b="1" i="0" u="none" strike="noStrike" kern="0" cap="none" spc="0" normalizeH="0" baseline="0" noProof="0" smtClean="0">
                <a:ln>
                  <a:noFill/>
                </a:ln>
                <a:solidFill>
                  <a:srgbClr val="FF00FF"/>
                </a:solidFill>
                <a:effectLst/>
                <a:uLnTx/>
                <a:uFillTx/>
                <a:latin typeface="Arial Narrow" pitchFamily="34" charset="0"/>
              </a:rPr>
              <a:t> </a:t>
            </a:r>
            <a:endParaRPr kumimoji="0" lang="en-GB" altLang="en-US" sz="1800" b="0" i="0" u="none" strike="noStrike" kern="0" cap="none" spc="0" normalizeH="0" baseline="0" noProof="0" smtClean="0">
              <a:ln>
                <a:noFill/>
              </a:ln>
              <a:solidFill>
                <a:srgbClr val="000000"/>
              </a:solidFill>
              <a:effectLst/>
              <a:uLnTx/>
              <a:uFillTx/>
              <a:latin typeface="Times New Roman" pitchFamily="18" charset="0"/>
            </a:endParaRPr>
          </a:p>
          <a:p>
            <a:pPr marL="292100" marR="0" lvl="0" indent="-292100" defTabSz="914400" eaLnBrk="0" fontAlgn="base" latinLnBrk="0" hangingPunct="0">
              <a:lnSpc>
                <a:spcPct val="100000"/>
              </a:lnSpc>
              <a:spcBef>
                <a:spcPct val="0"/>
              </a:spcBef>
              <a:spcAft>
                <a:spcPct val="100000"/>
              </a:spcAft>
              <a:buClrTx/>
              <a:buSzTx/>
              <a:buFontTx/>
              <a:buChar char="•"/>
              <a:tabLst/>
              <a:defRPr/>
            </a:pPr>
            <a:r>
              <a:rPr kumimoji="0" lang="en-GB" altLang="en-US" sz="1600" b="1" i="0" u="none" strike="noStrike" kern="0" cap="none" spc="0" normalizeH="0" baseline="0" noProof="0" smtClean="0">
                <a:ln>
                  <a:noFill/>
                </a:ln>
                <a:solidFill>
                  <a:srgbClr val="FF0000"/>
                </a:solidFill>
                <a:effectLst/>
                <a:uLnTx/>
                <a:uFillTx/>
                <a:latin typeface="Arial" charset="0"/>
              </a:rPr>
              <a:t>Upper Critical field B</a:t>
            </a:r>
            <a:r>
              <a:rPr kumimoji="0" lang="en-GB" altLang="en-US" sz="1600" b="1" i="0" u="none" strike="noStrike" kern="0" cap="none" spc="0" normalizeH="0" baseline="-25000" noProof="0" smtClean="0">
                <a:ln>
                  <a:noFill/>
                </a:ln>
                <a:solidFill>
                  <a:srgbClr val="FF0000"/>
                </a:solidFill>
                <a:effectLst/>
                <a:uLnTx/>
                <a:uFillTx/>
                <a:latin typeface="Arial" charset="0"/>
              </a:rPr>
              <a:t>c2</a:t>
            </a:r>
            <a:r>
              <a:rPr kumimoji="0" lang="en-GB" altLang="en-US" sz="1600" b="1" i="0" u="none" strike="noStrike" kern="0" cap="none" spc="0" normalizeH="0" baseline="0" noProof="0" smtClean="0">
                <a:ln>
                  <a:noFill/>
                </a:ln>
                <a:solidFill>
                  <a:srgbClr val="FF0000"/>
                </a:solidFill>
                <a:effectLst/>
                <a:uLnTx/>
                <a:uFillTx/>
                <a:latin typeface="Arial" charset="0"/>
              </a:rPr>
              <a:t>:</a:t>
            </a:r>
            <a:r>
              <a:rPr kumimoji="0" lang="en-GB" altLang="en-US" sz="1600" b="0" i="0" u="none" strike="noStrike" kern="0" cap="none" spc="0" normalizeH="0" baseline="0" noProof="0" smtClean="0">
                <a:ln>
                  <a:noFill/>
                </a:ln>
                <a:solidFill>
                  <a:srgbClr val="000000"/>
                </a:solidFill>
                <a:effectLst/>
                <a:uLnTx/>
                <a:uFillTx/>
                <a:latin typeface="Arial" charset="0"/>
              </a:rPr>
              <a:t> </a:t>
            </a:r>
            <a:r>
              <a:rPr kumimoji="0" lang="en-GB" altLang="en-US" sz="1600" b="0" i="0" u="none" strike="noStrike" kern="0" cap="none" spc="0" normalizeH="0" baseline="0" noProof="0" smtClean="0">
                <a:ln>
                  <a:noFill/>
                </a:ln>
                <a:solidFill>
                  <a:srgbClr val="000000"/>
                </a:solidFill>
                <a:effectLst/>
                <a:uLnTx/>
                <a:uFillTx/>
                <a:latin typeface="Times New Roman" pitchFamily="18" charset="0"/>
              </a:rPr>
              <a:t>choose a Type 2 superconductor with a high critical temperature and a high normal state resistivity	                     </a:t>
            </a:r>
            <a:r>
              <a:rPr kumimoji="0" lang="en-GB" altLang="en-US" sz="1800" b="1" i="1" u="none" strike="noStrike" kern="0" cap="none" spc="0" normalizeH="0" baseline="0" noProof="0" smtClean="0">
                <a:ln>
                  <a:noFill/>
                </a:ln>
                <a:solidFill>
                  <a:srgbClr val="FF00FF"/>
                </a:solidFill>
                <a:effectLst/>
                <a:uLnTx/>
                <a:uFillTx/>
                <a:latin typeface="Arial Narrow" pitchFamily="34" charset="0"/>
              </a:rPr>
              <a:t>property of the material</a:t>
            </a:r>
            <a:r>
              <a:rPr kumimoji="0" lang="en-GB" altLang="en-US" sz="1800" b="1" i="0" u="none" strike="noStrike" kern="0" cap="none" spc="0" normalizeH="0" baseline="0" noProof="0" smtClean="0">
                <a:ln>
                  <a:noFill/>
                </a:ln>
                <a:solidFill>
                  <a:srgbClr val="000000"/>
                </a:solidFill>
                <a:effectLst/>
                <a:uLnTx/>
                <a:uFillTx/>
                <a:latin typeface="Arial Narrow" pitchFamily="34" charset="0"/>
              </a:rPr>
              <a:t> </a:t>
            </a:r>
            <a:endParaRPr kumimoji="0" lang="en-GB" altLang="en-US" sz="1800" b="0" i="0" u="none" strike="noStrike" kern="0" cap="none" spc="0" normalizeH="0" baseline="0" noProof="0" smtClean="0">
              <a:ln>
                <a:noFill/>
              </a:ln>
              <a:solidFill>
                <a:srgbClr val="000000"/>
              </a:solidFill>
              <a:effectLst/>
              <a:uLnTx/>
              <a:uFillTx/>
              <a:latin typeface="Arial Narrow" pitchFamily="34" charset="0"/>
            </a:endParaRPr>
          </a:p>
          <a:p>
            <a:pPr marL="292100" marR="0" lvl="0" indent="-292100" defTabSz="914400" eaLnBrk="0" fontAlgn="base" latinLnBrk="0" hangingPunct="0">
              <a:lnSpc>
                <a:spcPct val="100000"/>
              </a:lnSpc>
              <a:spcBef>
                <a:spcPct val="0"/>
              </a:spcBef>
              <a:spcAft>
                <a:spcPct val="100000"/>
              </a:spcAft>
              <a:buClrTx/>
              <a:buSzTx/>
              <a:buFontTx/>
              <a:buNone/>
              <a:tabLst/>
              <a:defRPr/>
            </a:pPr>
            <a:endParaRPr kumimoji="0" lang="en-GB" altLang="en-US" sz="1800" b="0" i="0" u="none" strike="noStrike" kern="0" cap="none" spc="0" normalizeH="0" baseline="0" noProof="0" smtClean="0">
              <a:ln>
                <a:noFill/>
              </a:ln>
              <a:solidFill>
                <a:srgbClr val="000000"/>
              </a:solidFill>
              <a:effectLst/>
              <a:uLnTx/>
              <a:uFillTx/>
              <a:latin typeface="Arial Narrow" pitchFamily="34" charset="0"/>
            </a:endParaRPr>
          </a:p>
          <a:p>
            <a:pPr marL="292100" marR="0" lvl="0" indent="-292100" defTabSz="914400" eaLnBrk="0" fontAlgn="base" latinLnBrk="0" hangingPunct="0">
              <a:lnSpc>
                <a:spcPct val="100000"/>
              </a:lnSpc>
              <a:spcBef>
                <a:spcPct val="0"/>
              </a:spcBef>
              <a:spcAft>
                <a:spcPct val="100000"/>
              </a:spcAft>
              <a:buClrTx/>
              <a:buSzTx/>
              <a:buFontTx/>
              <a:buChar char="•"/>
              <a:tabLst/>
              <a:defRPr/>
            </a:pPr>
            <a:r>
              <a:rPr kumimoji="0" lang="en-GB" altLang="en-US" sz="1600" b="1" i="0" u="none" strike="noStrike" kern="0" cap="none" spc="0" normalizeH="0" baseline="0" noProof="0" smtClean="0">
                <a:ln>
                  <a:noFill/>
                </a:ln>
                <a:solidFill>
                  <a:srgbClr val="FF0000"/>
                </a:solidFill>
                <a:effectLst/>
                <a:uLnTx/>
                <a:uFillTx/>
                <a:latin typeface="Arial" charset="0"/>
              </a:rPr>
              <a:t>Critical current density J</a:t>
            </a:r>
            <a:r>
              <a:rPr kumimoji="0" lang="en-GB" altLang="en-US" sz="1600" b="1" i="0" u="none" strike="noStrike" kern="0" cap="none" spc="0" normalizeH="0" baseline="-25000" noProof="0" smtClean="0">
                <a:ln>
                  <a:noFill/>
                </a:ln>
                <a:solidFill>
                  <a:srgbClr val="FF0000"/>
                </a:solidFill>
                <a:effectLst/>
                <a:uLnTx/>
                <a:uFillTx/>
                <a:latin typeface="Arial" charset="0"/>
              </a:rPr>
              <a:t>c</a:t>
            </a:r>
            <a:r>
              <a:rPr kumimoji="0" lang="en-GB" altLang="en-US" sz="1600" b="0" i="0" u="none" strike="noStrike" kern="0" cap="none" spc="0" normalizeH="0" baseline="0" noProof="0" smtClean="0">
                <a:ln>
                  <a:noFill/>
                </a:ln>
                <a:solidFill>
                  <a:srgbClr val="000000"/>
                </a:solidFill>
                <a:effectLst/>
                <a:uLnTx/>
                <a:uFillTx/>
                <a:latin typeface="Times New Roman" pitchFamily="18" charset="0"/>
              </a:rPr>
              <a:t>: mess up the microstructure by cold working and precipitation heat treatments    </a:t>
            </a:r>
            <a:r>
              <a:rPr kumimoji="0" lang="en-GB" altLang="en-US" sz="1800" b="1" i="1" u="none" strike="noStrike" kern="0" cap="none" spc="0" normalizeH="0" baseline="0" noProof="0" smtClean="0">
                <a:ln>
                  <a:noFill/>
                </a:ln>
                <a:solidFill>
                  <a:srgbClr val="FF00FF"/>
                </a:solidFill>
                <a:effectLst/>
                <a:uLnTx/>
                <a:uFillTx/>
                <a:latin typeface="Arial Narrow" pitchFamily="34" charset="0"/>
              </a:rPr>
              <a:t>hard work by the producer</a:t>
            </a:r>
            <a:endParaRPr kumimoji="0" lang="en-GB" altLang="en-US" sz="1600" b="0" i="0" u="none" strike="noStrike" kern="0" cap="none" spc="0" normalizeH="0" baseline="0" noProof="0" smtClean="0">
              <a:ln>
                <a:noFill/>
              </a:ln>
              <a:solidFill>
                <a:srgbClr val="FF00FF"/>
              </a:solidFill>
              <a:effectLst/>
              <a:uLnTx/>
              <a:uFillTx/>
              <a:latin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00" y="720000"/>
            <a:ext cx="3873734" cy="296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000" y="3564000"/>
            <a:ext cx="3983472" cy="296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70559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Critical field &amp; temperature of metallic superconductors</a:t>
            </a:r>
            <a:endParaRPr lang="en-US" dirty="0"/>
          </a:p>
        </p:txBody>
      </p:sp>
      <p:sp>
        <p:nvSpPr>
          <p:cNvPr id="6" name="Rectangle 3"/>
          <p:cNvSpPr txBox="1">
            <a:spLocks noChangeArrowheads="1"/>
          </p:cNvSpPr>
          <p:nvPr/>
        </p:nvSpPr>
        <p:spPr bwMode="auto">
          <a:xfrm>
            <a:off x="304800" y="685800"/>
            <a:ext cx="88392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altLang="en-US" sz="1400" b="0" i="0" u="none" strike="noStrike" kern="0" cap="none" spc="0" normalizeH="0" baseline="0" noProof="0" smtClean="0">
                <a:ln>
                  <a:noFill/>
                </a:ln>
                <a:solidFill>
                  <a:srgbClr val="000000"/>
                </a:solidFill>
                <a:effectLst/>
                <a:uLnTx/>
                <a:uFillTx/>
                <a:latin typeface="Times New Roman"/>
                <a:ea typeface="+mn-ea"/>
                <a:cs typeface="+mn-cs"/>
              </a:rPr>
              <a:t> </a:t>
            </a:r>
          </a:p>
        </p:txBody>
      </p:sp>
      <p:sp>
        <p:nvSpPr>
          <p:cNvPr id="7" name="Text Box 4"/>
          <p:cNvSpPr txBox="1">
            <a:spLocks noChangeArrowheads="1"/>
          </p:cNvSpPr>
          <p:nvPr/>
        </p:nvSpPr>
        <p:spPr bwMode="auto">
          <a:xfrm>
            <a:off x="6807200" y="1958975"/>
            <a:ext cx="193357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GB" altLang="en-US" sz="1800" b="0" i="0" u="none" strike="noStrike" kern="0" cap="none" spc="0" normalizeH="0" baseline="0" noProof="0" smtClean="0">
                <a:ln>
                  <a:noFill/>
                </a:ln>
                <a:solidFill>
                  <a:srgbClr val="3333CC"/>
                </a:solidFill>
                <a:effectLst/>
                <a:uLnTx/>
                <a:uFillTx/>
              </a:rPr>
              <a:t>Note: of all the metallic superconductors, only NbTi is ductile.</a:t>
            </a:r>
          </a:p>
          <a:p>
            <a:pPr marL="0" marR="0" lvl="0" indent="0" algn="r" defTabSz="914400" eaLnBrk="0" fontAlgn="base" latinLnBrk="0" hangingPunct="0">
              <a:lnSpc>
                <a:spcPct val="100000"/>
              </a:lnSpc>
              <a:spcBef>
                <a:spcPct val="0"/>
              </a:spcBef>
              <a:spcAft>
                <a:spcPct val="0"/>
              </a:spcAft>
              <a:buClrTx/>
              <a:buSzTx/>
              <a:buFontTx/>
              <a:buNone/>
              <a:tabLst/>
              <a:defRPr/>
            </a:pPr>
            <a:r>
              <a:rPr kumimoji="0" lang="en-GB" altLang="en-US" sz="1800" b="0" i="0" u="none" strike="noStrike" kern="0" cap="none" spc="0" normalizeH="0" baseline="0" noProof="0" smtClean="0">
                <a:ln>
                  <a:noFill/>
                </a:ln>
                <a:solidFill>
                  <a:srgbClr val="3333CC"/>
                </a:solidFill>
                <a:effectLst/>
                <a:uLnTx/>
                <a:uFillTx/>
              </a:rPr>
              <a:t>  </a:t>
            </a:r>
          </a:p>
          <a:p>
            <a:pPr marL="0" marR="0" lvl="0" indent="0" algn="r" defTabSz="914400" eaLnBrk="0" fontAlgn="base" latinLnBrk="0" hangingPunct="0">
              <a:lnSpc>
                <a:spcPct val="100000"/>
              </a:lnSpc>
              <a:spcBef>
                <a:spcPct val="0"/>
              </a:spcBef>
              <a:spcAft>
                <a:spcPct val="0"/>
              </a:spcAft>
              <a:buClrTx/>
              <a:buSzTx/>
              <a:buFontTx/>
              <a:buNone/>
              <a:tabLst/>
              <a:defRPr/>
            </a:pPr>
            <a:r>
              <a:rPr kumimoji="0" lang="en-GB" altLang="en-US" sz="1800" b="0" i="0" u="none" strike="noStrike" kern="0" cap="none" spc="0" normalizeH="0" baseline="0" noProof="0" smtClean="0">
                <a:ln>
                  <a:noFill/>
                </a:ln>
                <a:solidFill>
                  <a:srgbClr val="3333CC"/>
                </a:solidFill>
                <a:effectLst/>
                <a:uLnTx/>
                <a:uFillTx/>
              </a:rPr>
              <a:t>All the rest are brittle intermetallic compounds</a:t>
            </a:r>
          </a:p>
        </p:txBody>
      </p:sp>
      <p:pic>
        <p:nvPicPr>
          <p:cNvPr id="8" name="Picture 5" descr="LTS Bc te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38" y="763588"/>
            <a:ext cx="6542087" cy="560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5138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Critical field &amp; temperature of metallic superconductors</a:t>
            </a:r>
            <a:endParaRPr lang="en-US" dirty="0"/>
          </a:p>
        </p:txBody>
      </p:sp>
      <p:sp>
        <p:nvSpPr>
          <p:cNvPr id="3" name="Rectangle 2"/>
          <p:cNvSpPr txBox="1">
            <a:spLocks noChangeArrowheads="1"/>
          </p:cNvSpPr>
          <p:nvPr/>
        </p:nvSpPr>
        <p:spPr>
          <a:xfrm>
            <a:off x="7083425" y="1270000"/>
            <a:ext cx="1922463" cy="3971925"/>
          </a:xfrm>
          <a:prstGeom prst="rect">
            <a:avLst/>
          </a:prstGeom>
        </p:spPr>
        <p:txBody>
          <a:bodyPr vert="horz" lIns="83485" tIns="41742" rIns="83485" bIns="41742"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25000"/>
              </a:spcBef>
              <a:spcAft>
                <a:spcPct val="25000"/>
              </a:spcAft>
              <a:buFontTx/>
              <a:buNone/>
            </a:pPr>
            <a:r>
              <a:rPr lang="en-GB" altLang="en-US" sz="2000" smtClean="0">
                <a:solidFill>
                  <a:schemeClr val="accent2"/>
                </a:solidFill>
              </a:rPr>
              <a:t>To date, all superconducting accelerators have </a:t>
            </a:r>
            <a:r>
              <a:rPr lang="en-GB" altLang="en-US" sz="1800" smtClean="0">
                <a:solidFill>
                  <a:schemeClr val="accent2"/>
                </a:solidFill>
              </a:rPr>
              <a:t>used NbTi.</a:t>
            </a:r>
          </a:p>
          <a:p>
            <a:pPr marL="0" indent="0" algn="r">
              <a:spcBef>
                <a:spcPct val="25000"/>
              </a:spcBef>
              <a:spcAft>
                <a:spcPct val="25000"/>
              </a:spcAft>
              <a:buFontTx/>
              <a:buNone/>
            </a:pPr>
            <a:endParaRPr lang="en-GB" altLang="en-US" sz="1800" smtClean="0">
              <a:solidFill>
                <a:schemeClr val="accent2"/>
              </a:solidFill>
            </a:endParaRPr>
          </a:p>
          <a:p>
            <a:pPr marL="0" indent="0" algn="r">
              <a:spcBef>
                <a:spcPct val="25000"/>
              </a:spcBef>
              <a:spcAft>
                <a:spcPct val="25000"/>
              </a:spcAft>
              <a:buFontTx/>
              <a:buNone/>
            </a:pPr>
            <a:r>
              <a:rPr lang="en-GB" altLang="en-US" sz="1800" smtClean="0">
                <a:solidFill>
                  <a:schemeClr val="accent2"/>
                </a:solidFill>
              </a:rPr>
              <a:t>Of the intermetallics, only Nb</a:t>
            </a:r>
            <a:r>
              <a:rPr lang="en-GB" altLang="en-US" sz="1800" baseline="-25000" smtClean="0">
                <a:solidFill>
                  <a:schemeClr val="accent2"/>
                </a:solidFill>
              </a:rPr>
              <a:t>3</a:t>
            </a:r>
            <a:r>
              <a:rPr lang="en-GB" altLang="en-US" sz="2000" smtClean="0">
                <a:solidFill>
                  <a:schemeClr val="accent2"/>
                </a:solidFill>
              </a:rPr>
              <a:t>Sn has  found significant use in magnets</a:t>
            </a:r>
            <a:endParaRPr lang="en-GB" altLang="en-US" sz="2000">
              <a:solidFill>
                <a:schemeClr val="accent2"/>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75" y="735013"/>
            <a:ext cx="6705600" cy="550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2021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Wonderful materials for magnets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80000"/>
            <a:ext cx="7151687"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6540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Magnetic fields and ways to create them: (1) Iron</a:t>
            </a:r>
            <a:endParaRPr lang="en-US" dirty="0"/>
          </a:p>
        </p:txBody>
      </p:sp>
      <p:sp>
        <p:nvSpPr>
          <p:cNvPr id="8" name="Rectangle 5"/>
          <p:cNvSpPr txBox="1">
            <a:spLocks noChangeArrowheads="1"/>
          </p:cNvSpPr>
          <p:nvPr/>
        </p:nvSpPr>
        <p:spPr>
          <a:xfrm>
            <a:off x="454025" y="993775"/>
            <a:ext cx="3946525" cy="1440000"/>
          </a:xfrm>
          <a:prstGeom prst="rect">
            <a:avLst/>
          </a:prstGeom>
          <a:noFill/>
          <a:ln/>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563" indent="-182563" defTabSz="536575"/>
            <a:r>
              <a:rPr lang="en-GB" altLang="en-US" dirty="0" smtClean="0"/>
              <a:t>Conventional electromagnets</a:t>
            </a:r>
          </a:p>
          <a:p>
            <a:pPr marL="182563" indent="-182563" defTabSz="536575"/>
            <a:r>
              <a:rPr lang="en-GB" altLang="en-US" dirty="0" smtClean="0"/>
              <a:t>iron yoke reduces magnetic reluctance</a:t>
            </a:r>
          </a:p>
          <a:p>
            <a:pPr marL="182563" indent="-182563" defTabSz="536575">
              <a:buFontTx/>
              <a:buNone/>
            </a:pPr>
            <a:r>
              <a:rPr lang="en-GB" altLang="en-US" dirty="0" smtClean="0"/>
              <a:t>		</a:t>
            </a:r>
            <a:r>
              <a:rPr lang="en-GB" altLang="en-US" dirty="0" smtClean="0">
                <a:sym typeface="Symbol" pitchFamily="18" charset="2"/>
              </a:rPr>
              <a:t> reduces ampere turns required</a:t>
            </a:r>
          </a:p>
          <a:p>
            <a:pPr marL="182563" indent="-182563" defTabSz="536575">
              <a:buFontTx/>
              <a:buNone/>
            </a:pPr>
            <a:r>
              <a:rPr lang="en-GB" altLang="en-US" dirty="0" smtClean="0">
                <a:sym typeface="Symbol" pitchFamily="18" charset="2"/>
              </a:rPr>
              <a:t>		 reduces power consumption</a:t>
            </a:r>
          </a:p>
          <a:p>
            <a:pPr marL="182563" indent="-182563" defTabSz="536575"/>
            <a:r>
              <a:rPr lang="en-GB" altLang="en-US" dirty="0" smtClean="0"/>
              <a:t>iron guides and shapes the field </a:t>
            </a:r>
            <a:endParaRPr lang="en-US" altLang="en-US" dirty="0"/>
          </a:p>
        </p:txBody>
      </p:sp>
      <p:grpSp>
        <p:nvGrpSpPr>
          <p:cNvPr id="9" name="Group 6"/>
          <p:cNvGrpSpPr>
            <a:grpSpLocks/>
          </p:cNvGrpSpPr>
          <p:nvPr/>
        </p:nvGrpSpPr>
        <p:grpSpPr bwMode="auto">
          <a:xfrm>
            <a:off x="4597400" y="1052513"/>
            <a:ext cx="3792538" cy="3533775"/>
            <a:chOff x="2971" y="1026"/>
            <a:chExt cx="2404" cy="2495"/>
          </a:xfrm>
        </p:grpSpPr>
        <p:sp>
          <p:nvSpPr>
            <p:cNvPr id="10" name="Freeform 7"/>
            <p:cNvSpPr>
              <a:spLocks/>
            </p:cNvSpPr>
            <p:nvPr/>
          </p:nvSpPr>
          <p:spPr bwMode="auto">
            <a:xfrm>
              <a:off x="2971" y="1888"/>
              <a:ext cx="363" cy="317"/>
            </a:xfrm>
            <a:custGeom>
              <a:avLst/>
              <a:gdLst>
                <a:gd name="T0" fmla="*/ 0 w 363"/>
                <a:gd name="T1" fmla="*/ 317 h 317"/>
                <a:gd name="T2" fmla="*/ 317 w 363"/>
                <a:gd name="T3" fmla="*/ 0 h 317"/>
                <a:gd name="T4" fmla="*/ 363 w 363"/>
                <a:gd name="T5" fmla="*/ 0 h 317"/>
                <a:gd name="T6" fmla="*/ 363 w 363"/>
                <a:gd name="T7" fmla="*/ 227 h 317"/>
                <a:gd name="T8" fmla="*/ 272 w 363"/>
                <a:gd name="T9" fmla="*/ 317 h 317"/>
                <a:gd name="T10" fmla="*/ 0 w 363"/>
                <a:gd name="T11" fmla="*/ 317 h 317"/>
              </a:gdLst>
              <a:ahLst/>
              <a:cxnLst>
                <a:cxn ang="0">
                  <a:pos x="T0" y="T1"/>
                </a:cxn>
                <a:cxn ang="0">
                  <a:pos x="T2" y="T3"/>
                </a:cxn>
                <a:cxn ang="0">
                  <a:pos x="T4" y="T5"/>
                </a:cxn>
                <a:cxn ang="0">
                  <a:pos x="T6" y="T7"/>
                </a:cxn>
                <a:cxn ang="0">
                  <a:pos x="T8" y="T9"/>
                </a:cxn>
                <a:cxn ang="0">
                  <a:pos x="T10" y="T11"/>
                </a:cxn>
              </a:cxnLst>
              <a:rect l="0" t="0" r="r" b="b"/>
              <a:pathLst>
                <a:path w="363" h="317">
                  <a:moveTo>
                    <a:pt x="0" y="317"/>
                  </a:moveTo>
                  <a:lnTo>
                    <a:pt x="317" y="0"/>
                  </a:lnTo>
                  <a:lnTo>
                    <a:pt x="363" y="0"/>
                  </a:lnTo>
                  <a:lnTo>
                    <a:pt x="363" y="227"/>
                  </a:lnTo>
                  <a:lnTo>
                    <a:pt x="272" y="317"/>
                  </a:lnTo>
                  <a:lnTo>
                    <a:pt x="0" y="317"/>
                  </a:lnTo>
                  <a:close/>
                </a:path>
              </a:pathLst>
            </a:custGeom>
            <a:solidFill>
              <a:srgbClr val="FE000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Freeform 8"/>
            <p:cNvSpPr>
              <a:spLocks/>
            </p:cNvSpPr>
            <p:nvPr/>
          </p:nvSpPr>
          <p:spPr bwMode="auto">
            <a:xfrm flipH="1" flipV="1">
              <a:off x="3107" y="1979"/>
              <a:ext cx="227" cy="181"/>
            </a:xfrm>
            <a:custGeom>
              <a:avLst/>
              <a:gdLst>
                <a:gd name="T0" fmla="*/ 136 w 227"/>
                <a:gd name="T1" fmla="*/ 0 h 181"/>
                <a:gd name="T2" fmla="*/ 45 w 227"/>
                <a:gd name="T3" fmla="*/ 90 h 181"/>
                <a:gd name="T4" fmla="*/ 0 w 227"/>
                <a:gd name="T5" fmla="*/ 90 h 181"/>
                <a:gd name="T6" fmla="*/ 0 w 227"/>
                <a:gd name="T7" fmla="*/ 181 h 181"/>
                <a:gd name="T8" fmla="*/ 181 w 227"/>
                <a:gd name="T9" fmla="*/ 90 h 181"/>
                <a:gd name="T10" fmla="*/ 136 w 227"/>
                <a:gd name="T11" fmla="*/ 90 h 181"/>
                <a:gd name="T12" fmla="*/ 227 w 227"/>
                <a:gd name="T13" fmla="*/ 0 h 181"/>
                <a:gd name="T14" fmla="*/ 136 w 227"/>
                <a:gd name="T15" fmla="*/ 0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 h="181">
                  <a:moveTo>
                    <a:pt x="136" y="0"/>
                  </a:moveTo>
                  <a:lnTo>
                    <a:pt x="45" y="90"/>
                  </a:lnTo>
                  <a:lnTo>
                    <a:pt x="0" y="90"/>
                  </a:lnTo>
                  <a:lnTo>
                    <a:pt x="0" y="181"/>
                  </a:lnTo>
                  <a:lnTo>
                    <a:pt x="181" y="90"/>
                  </a:lnTo>
                  <a:lnTo>
                    <a:pt x="136" y="90"/>
                  </a:lnTo>
                  <a:lnTo>
                    <a:pt x="227" y="0"/>
                  </a:lnTo>
                  <a:lnTo>
                    <a:pt x="136" y="0"/>
                  </a:lnTo>
                  <a:close/>
                </a:path>
              </a:pathLst>
            </a:custGeom>
            <a:solidFill>
              <a:schemeClr val="bg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Freeform 9"/>
            <p:cNvSpPr>
              <a:spLocks/>
            </p:cNvSpPr>
            <p:nvPr/>
          </p:nvSpPr>
          <p:spPr bwMode="auto">
            <a:xfrm>
              <a:off x="3334" y="1253"/>
              <a:ext cx="1815" cy="2268"/>
            </a:xfrm>
            <a:custGeom>
              <a:avLst/>
              <a:gdLst>
                <a:gd name="T0" fmla="*/ 454 w 1815"/>
                <a:gd name="T1" fmla="*/ 454 h 2268"/>
                <a:gd name="T2" fmla="*/ 454 w 1815"/>
                <a:gd name="T3" fmla="*/ 1815 h 2268"/>
                <a:gd name="T4" fmla="*/ 1361 w 1815"/>
                <a:gd name="T5" fmla="*/ 1815 h 2268"/>
                <a:gd name="T6" fmla="*/ 1361 w 1815"/>
                <a:gd name="T7" fmla="*/ 1361 h 2268"/>
                <a:gd name="T8" fmla="*/ 1815 w 1815"/>
                <a:gd name="T9" fmla="*/ 1361 h 2268"/>
                <a:gd name="T10" fmla="*/ 1815 w 1815"/>
                <a:gd name="T11" fmla="*/ 2268 h 2268"/>
                <a:gd name="T12" fmla="*/ 0 w 1815"/>
                <a:gd name="T13" fmla="*/ 2268 h 2268"/>
                <a:gd name="T14" fmla="*/ 0 w 1815"/>
                <a:gd name="T15" fmla="*/ 0 h 2268"/>
                <a:gd name="T16" fmla="*/ 1815 w 1815"/>
                <a:gd name="T17" fmla="*/ 0 h 2268"/>
                <a:gd name="T18" fmla="*/ 1815 w 1815"/>
                <a:gd name="T19" fmla="*/ 907 h 2268"/>
                <a:gd name="T20" fmla="*/ 1361 w 1815"/>
                <a:gd name="T21" fmla="*/ 907 h 2268"/>
                <a:gd name="T22" fmla="*/ 1361 w 1815"/>
                <a:gd name="T23" fmla="*/ 454 h 2268"/>
                <a:gd name="T24" fmla="*/ 454 w 1815"/>
                <a:gd name="T25" fmla="*/ 454 h 2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5" h="2268">
                  <a:moveTo>
                    <a:pt x="454" y="454"/>
                  </a:moveTo>
                  <a:lnTo>
                    <a:pt x="454" y="1815"/>
                  </a:lnTo>
                  <a:lnTo>
                    <a:pt x="1361" y="1815"/>
                  </a:lnTo>
                  <a:lnTo>
                    <a:pt x="1361" y="1361"/>
                  </a:lnTo>
                  <a:lnTo>
                    <a:pt x="1815" y="1361"/>
                  </a:lnTo>
                  <a:lnTo>
                    <a:pt x="1815" y="2268"/>
                  </a:lnTo>
                  <a:lnTo>
                    <a:pt x="0" y="2268"/>
                  </a:lnTo>
                  <a:lnTo>
                    <a:pt x="0" y="0"/>
                  </a:lnTo>
                  <a:lnTo>
                    <a:pt x="1815" y="0"/>
                  </a:lnTo>
                  <a:lnTo>
                    <a:pt x="1815" y="907"/>
                  </a:lnTo>
                  <a:lnTo>
                    <a:pt x="1361" y="907"/>
                  </a:lnTo>
                  <a:lnTo>
                    <a:pt x="1361" y="454"/>
                  </a:lnTo>
                  <a:lnTo>
                    <a:pt x="454" y="454"/>
                  </a:lnTo>
                  <a:close/>
                </a:path>
              </a:pathLst>
            </a:custGeom>
            <a:solidFill>
              <a:srgbClr val="CCEADA"/>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10"/>
            <p:cNvSpPr>
              <a:spLocks noChangeShapeType="1"/>
            </p:cNvSpPr>
            <p:nvPr/>
          </p:nvSpPr>
          <p:spPr bwMode="auto">
            <a:xfrm flipV="1">
              <a:off x="3787" y="2840"/>
              <a:ext cx="227"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Freeform 11"/>
            <p:cNvSpPr>
              <a:spLocks/>
            </p:cNvSpPr>
            <p:nvPr/>
          </p:nvSpPr>
          <p:spPr bwMode="auto">
            <a:xfrm>
              <a:off x="3787" y="2840"/>
              <a:ext cx="907" cy="227"/>
            </a:xfrm>
            <a:custGeom>
              <a:avLst/>
              <a:gdLst>
                <a:gd name="T0" fmla="*/ 227 w 907"/>
                <a:gd name="T1" fmla="*/ 0 h 227"/>
                <a:gd name="T2" fmla="*/ 907 w 907"/>
                <a:gd name="T3" fmla="*/ 0 h 227"/>
                <a:gd name="T4" fmla="*/ 907 w 907"/>
                <a:gd name="T5" fmla="*/ 227 h 227"/>
                <a:gd name="T6" fmla="*/ 0 w 907"/>
                <a:gd name="T7" fmla="*/ 227 h 227"/>
              </a:gdLst>
              <a:ahLst/>
              <a:cxnLst>
                <a:cxn ang="0">
                  <a:pos x="T0" y="T1"/>
                </a:cxn>
                <a:cxn ang="0">
                  <a:pos x="T2" y="T3"/>
                </a:cxn>
                <a:cxn ang="0">
                  <a:pos x="T4" y="T5"/>
                </a:cxn>
                <a:cxn ang="0">
                  <a:pos x="T6" y="T7"/>
                </a:cxn>
              </a:cxnLst>
              <a:rect l="0" t="0" r="r" b="b"/>
              <a:pathLst>
                <a:path w="907" h="227">
                  <a:moveTo>
                    <a:pt x="227" y="0"/>
                  </a:moveTo>
                  <a:lnTo>
                    <a:pt x="907" y="0"/>
                  </a:lnTo>
                  <a:lnTo>
                    <a:pt x="907" y="227"/>
                  </a:lnTo>
                  <a:lnTo>
                    <a:pt x="0" y="227"/>
                  </a:lnTo>
                </a:path>
              </a:pathLst>
            </a:custGeom>
            <a:solidFill>
              <a:srgbClr val="70C498"/>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Freeform 12"/>
            <p:cNvSpPr>
              <a:spLocks/>
            </p:cNvSpPr>
            <p:nvPr/>
          </p:nvSpPr>
          <p:spPr bwMode="auto">
            <a:xfrm>
              <a:off x="3787" y="1706"/>
              <a:ext cx="227" cy="1361"/>
            </a:xfrm>
            <a:custGeom>
              <a:avLst/>
              <a:gdLst>
                <a:gd name="T0" fmla="*/ 0 w 227"/>
                <a:gd name="T1" fmla="*/ 1361 h 1361"/>
                <a:gd name="T2" fmla="*/ 227 w 227"/>
                <a:gd name="T3" fmla="*/ 1134 h 1361"/>
                <a:gd name="T4" fmla="*/ 227 w 227"/>
                <a:gd name="T5" fmla="*/ 0 h 1361"/>
                <a:gd name="T6" fmla="*/ 0 w 227"/>
                <a:gd name="T7" fmla="*/ 0 h 1361"/>
                <a:gd name="T8" fmla="*/ 0 w 227"/>
                <a:gd name="T9" fmla="*/ 1361 h 1361"/>
              </a:gdLst>
              <a:ahLst/>
              <a:cxnLst>
                <a:cxn ang="0">
                  <a:pos x="T0" y="T1"/>
                </a:cxn>
                <a:cxn ang="0">
                  <a:pos x="T2" y="T3"/>
                </a:cxn>
                <a:cxn ang="0">
                  <a:pos x="T4" y="T5"/>
                </a:cxn>
                <a:cxn ang="0">
                  <a:pos x="T6" y="T7"/>
                </a:cxn>
                <a:cxn ang="0">
                  <a:pos x="T8" y="T9"/>
                </a:cxn>
              </a:cxnLst>
              <a:rect l="0" t="0" r="r" b="b"/>
              <a:pathLst>
                <a:path w="227" h="1361">
                  <a:moveTo>
                    <a:pt x="0" y="1361"/>
                  </a:moveTo>
                  <a:lnTo>
                    <a:pt x="227" y="1134"/>
                  </a:lnTo>
                  <a:lnTo>
                    <a:pt x="227" y="0"/>
                  </a:lnTo>
                  <a:lnTo>
                    <a:pt x="0" y="0"/>
                  </a:lnTo>
                  <a:lnTo>
                    <a:pt x="0" y="1361"/>
                  </a:lnTo>
                  <a:close/>
                </a:path>
              </a:pathLst>
            </a:custGeom>
            <a:solidFill>
              <a:srgbClr val="70C498"/>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13"/>
            <p:cNvSpPr>
              <a:spLocks/>
            </p:cNvSpPr>
            <p:nvPr/>
          </p:nvSpPr>
          <p:spPr bwMode="auto">
            <a:xfrm>
              <a:off x="4694" y="2387"/>
              <a:ext cx="681" cy="227"/>
            </a:xfrm>
            <a:custGeom>
              <a:avLst/>
              <a:gdLst>
                <a:gd name="T0" fmla="*/ 0 w 681"/>
                <a:gd name="T1" fmla="*/ 227 h 227"/>
                <a:gd name="T2" fmla="*/ 227 w 681"/>
                <a:gd name="T3" fmla="*/ 0 h 227"/>
                <a:gd name="T4" fmla="*/ 681 w 681"/>
                <a:gd name="T5" fmla="*/ 0 h 227"/>
                <a:gd name="T6" fmla="*/ 454 w 681"/>
                <a:gd name="T7" fmla="*/ 227 h 227"/>
                <a:gd name="T8" fmla="*/ 0 w 681"/>
                <a:gd name="T9" fmla="*/ 227 h 227"/>
              </a:gdLst>
              <a:ahLst/>
              <a:cxnLst>
                <a:cxn ang="0">
                  <a:pos x="T0" y="T1"/>
                </a:cxn>
                <a:cxn ang="0">
                  <a:pos x="T2" y="T3"/>
                </a:cxn>
                <a:cxn ang="0">
                  <a:pos x="T4" y="T5"/>
                </a:cxn>
                <a:cxn ang="0">
                  <a:pos x="T6" y="T7"/>
                </a:cxn>
                <a:cxn ang="0">
                  <a:pos x="T8" y="T9"/>
                </a:cxn>
              </a:cxnLst>
              <a:rect l="0" t="0" r="r" b="b"/>
              <a:pathLst>
                <a:path w="681" h="227">
                  <a:moveTo>
                    <a:pt x="0" y="227"/>
                  </a:moveTo>
                  <a:lnTo>
                    <a:pt x="227" y="0"/>
                  </a:lnTo>
                  <a:lnTo>
                    <a:pt x="681" y="0"/>
                  </a:lnTo>
                  <a:lnTo>
                    <a:pt x="454" y="227"/>
                  </a:lnTo>
                  <a:lnTo>
                    <a:pt x="0" y="227"/>
                  </a:lnTo>
                  <a:close/>
                </a:path>
              </a:pathLst>
            </a:custGeom>
            <a:solidFill>
              <a:srgbClr val="70C498"/>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Freeform 14"/>
            <p:cNvSpPr>
              <a:spLocks/>
            </p:cNvSpPr>
            <p:nvPr/>
          </p:nvSpPr>
          <p:spPr bwMode="auto">
            <a:xfrm>
              <a:off x="5148" y="2387"/>
              <a:ext cx="227" cy="1134"/>
            </a:xfrm>
            <a:custGeom>
              <a:avLst/>
              <a:gdLst>
                <a:gd name="T0" fmla="*/ 0 w 227"/>
                <a:gd name="T1" fmla="*/ 227 h 1134"/>
                <a:gd name="T2" fmla="*/ 227 w 227"/>
                <a:gd name="T3" fmla="*/ 0 h 1134"/>
                <a:gd name="T4" fmla="*/ 227 w 227"/>
                <a:gd name="T5" fmla="*/ 907 h 1134"/>
                <a:gd name="T6" fmla="*/ 0 w 227"/>
                <a:gd name="T7" fmla="*/ 1134 h 1134"/>
                <a:gd name="T8" fmla="*/ 0 w 227"/>
                <a:gd name="T9" fmla="*/ 227 h 1134"/>
              </a:gdLst>
              <a:ahLst/>
              <a:cxnLst>
                <a:cxn ang="0">
                  <a:pos x="T0" y="T1"/>
                </a:cxn>
                <a:cxn ang="0">
                  <a:pos x="T2" y="T3"/>
                </a:cxn>
                <a:cxn ang="0">
                  <a:pos x="T4" y="T5"/>
                </a:cxn>
                <a:cxn ang="0">
                  <a:pos x="T6" y="T7"/>
                </a:cxn>
                <a:cxn ang="0">
                  <a:pos x="T8" y="T9"/>
                </a:cxn>
              </a:cxnLst>
              <a:rect l="0" t="0" r="r" b="b"/>
              <a:pathLst>
                <a:path w="227" h="1134">
                  <a:moveTo>
                    <a:pt x="0" y="227"/>
                  </a:moveTo>
                  <a:lnTo>
                    <a:pt x="227" y="0"/>
                  </a:lnTo>
                  <a:lnTo>
                    <a:pt x="227" y="907"/>
                  </a:lnTo>
                  <a:lnTo>
                    <a:pt x="0" y="1134"/>
                  </a:lnTo>
                  <a:lnTo>
                    <a:pt x="0" y="227"/>
                  </a:lnTo>
                  <a:close/>
                </a:path>
              </a:pathLst>
            </a:custGeom>
            <a:solidFill>
              <a:srgbClr val="70C498"/>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Freeform 15"/>
            <p:cNvSpPr>
              <a:spLocks/>
            </p:cNvSpPr>
            <p:nvPr/>
          </p:nvSpPr>
          <p:spPr bwMode="auto">
            <a:xfrm>
              <a:off x="5148" y="1026"/>
              <a:ext cx="227" cy="1134"/>
            </a:xfrm>
            <a:custGeom>
              <a:avLst/>
              <a:gdLst>
                <a:gd name="T0" fmla="*/ 0 w 227"/>
                <a:gd name="T1" fmla="*/ 227 h 1134"/>
                <a:gd name="T2" fmla="*/ 227 w 227"/>
                <a:gd name="T3" fmla="*/ 0 h 1134"/>
                <a:gd name="T4" fmla="*/ 227 w 227"/>
                <a:gd name="T5" fmla="*/ 907 h 1134"/>
                <a:gd name="T6" fmla="*/ 0 w 227"/>
                <a:gd name="T7" fmla="*/ 1134 h 1134"/>
                <a:gd name="T8" fmla="*/ 0 w 227"/>
                <a:gd name="T9" fmla="*/ 227 h 1134"/>
              </a:gdLst>
              <a:ahLst/>
              <a:cxnLst>
                <a:cxn ang="0">
                  <a:pos x="T0" y="T1"/>
                </a:cxn>
                <a:cxn ang="0">
                  <a:pos x="T2" y="T3"/>
                </a:cxn>
                <a:cxn ang="0">
                  <a:pos x="T4" y="T5"/>
                </a:cxn>
                <a:cxn ang="0">
                  <a:pos x="T6" y="T7"/>
                </a:cxn>
                <a:cxn ang="0">
                  <a:pos x="T8" y="T9"/>
                </a:cxn>
              </a:cxnLst>
              <a:rect l="0" t="0" r="r" b="b"/>
              <a:pathLst>
                <a:path w="227" h="1134">
                  <a:moveTo>
                    <a:pt x="0" y="227"/>
                  </a:moveTo>
                  <a:lnTo>
                    <a:pt x="227" y="0"/>
                  </a:lnTo>
                  <a:lnTo>
                    <a:pt x="227" y="907"/>
                  </a:lnTo>
                  <a:lnTo>
                    <a:pt x="0" y="1134"/>
                  </a:lnTo>
                  <a:lnTo>
                    <a:pt x="0" y="227"/>
                  </a:lnTo>
                  <a:close/>
                </a:path>
              </a:pathLst>
            </a:custGeom>
            <a:solidFill>
              <a:srgbClr val="70C498"/>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Freeform 16"/>
            <p:cNvSpPr>
              <a:spLocks/>
            </p:cNvSpPr>
            <p:nvPr/>
          </p:nvSpPr>
          <p:spPr bwMode="auto">
            <a:xfrm>
              <a:off x="3334" y="1026"/>
              <a:ext cx="2041" cy="227"/>
            </a:xfrm>
            <a:custGeom>
              <a:avLst/>
              <a:gdLst>
                <a:gd name="T0" fmla="*/ 0 w 2041"/>
                <a:gd name="T1" fmla="*/ 227 h 227"/>
                <a:gd name="T2" fmla="*/ 1814 w 2041"/>
                <a:gd name="T3" fmla="*/ 227 h 227"/>
                <a:gd name="T4" fmla="*/ 2041 w 2041"/>
                <a:gd name="T5" fmla="*/ 0 h 227"/>
                <a:gd name="T6" fmla="*/ 226 w 2041"/>
                <a:gd name="T7" fmla="*/ 0 h 227"/>
                <a:gd name="T8" fmla="*/ 0 w 2041"/>
                <a:gd name="T9" fmla="*/ 227 h 227"/>
              </a:gdLst>
              <a:ahLst/>
              <a:cxnLst>
                <a:cxn ang="0">
                  <a:pos x="T0" y="T1"/>
                </a:cxn>
                <a:cxn ang="0">
                  <a:pos x="T2" y="T3"/>
                </a:cxn>
                <a:cxn ang="0">
                  <a:pos x="T4" y="T5"/>
                </a:cxn>
                <a:cxn ang="0">
                  <a:pos x="T6" y="T7"/>
                </a:cxn>
                <a:cxn ang="0">
                  <a:pos x="T8" y="T9"/>
                </a:cxn>
              </a:cxnLst>
              <a:rect l="0" t="0" r="r" b="b"/>
              <a:pathLst>
                <a:path w="2041" h="227">
                  <a:moveTo>
                    <a:pt x="0" y="227"/>
                  </a:moveTo>
                  <a:lnTo>
                    <a:pt x="1814" y="227"/>
                  </a:lnTo>
                  <a:lnTo>
                    <a:pt x="2041" y="0"/>
                  </a:lnTo>
                  <a:lnTo>
                    <a:pt x="226" y="0"/>
                  </a:lnTo>
                  <a:lnTo>
                    <a:pt x="0" y="227"/>
                  </a:lnTo>
                  <a:close/>
                </a:path>
              </a:pathLst>
            </a:custGeom>
            <a:solidFill>
              <a:srgbClr val="70C498"/>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17"/>
            <p:cNvSpPr>
              <a:spLocks noChangeArrowheads="1"/>
            </p:cNvSpPr>
            <p:nvPr/>
          </p:nvSpPr>
          <p:spPr bwMode="auto">
            <a:xfrm>
              <a:off x="2971" y="2205"/>
              <a:ext cx="272" cy="363"/>
            </a:xfrm>
            <a:prstGeom prst="rect">
              <a:avLst/>
            </a:prstGeom>
            <a:solidFill>
              <a:srgbClr val="FFA7A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 name="Group 18"/>
            <p:cNvGrpSpPr>
              <a:grpSpLocks/>
            </p:cNvGrpSpPr>
            <p:nvPr/>
          </p:nvGrpSpPr>
          <p:grpSpPr bwMode="auto">
            <a:xfrm>
              <a:off x="3878" y="1933"/>
              <a:ext cx="544" cy="635"/>
              <a:chOff x="3969" y="1888"/>
              <a:chExt cx="544" cy="635"/>
            </a:xfrm>
          </p:grpSpPr>
          <p:sp>
            <p:nvSpPr>
              <p:cNvPr id="107" name="Rectangle 19"/>
              <p:cNvSpPr>
                <a:spLocks noChangeArrowheads="1"/>
              </p:cNvSpPr>
              <p:nvPr/>
            </p:nvSpPr>
            <p:spPr bwMode="auto">
              <a:xfrm>
                <a:off x="3969" y="2160"/>
                <a:ext cx="272" cy="363"/>
              </a:xfrm>
              <a:prstGeom prst="rect">
                <a:avLst/>
              </a:prstGeom>
              <a:solidFill>
                <a:srgbClr val="FFA7A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Freeform 20"/>
              <p:cNvSpPr>
                <a:spLocks/>
              </p:cNvSpPr>
              <p:nvPr/>
            </p:nvSpPr>
            <p:spPr bwMode="auto">
              <a:xfrm>
                <a:off x="3969" y="1888"/>
                <a:ext cx="544" cy="272"/>
              </a:xfrm>
              <a:custGeom>
                <a:avLst/>
                <a:gdLst>
                  <a:gd name="T0" fmla="*/ 0 w 544"/>
                  <a:gd name="T1" fmla="*/ 272 h 272"/>
                  <a:gd name="T2" fmla="*/ 272 w 544"/>
                  <a:gd name="T3" fmla="*/ 0 h 272"/>
                  <a:gd name="T4" fmla="*/ 544 w 544"/>
                  <a:gd name="T5" fmla="*/ 0 h 272"/>
                  <a:gd name="T6" fmla="*/ 272 w 544"/>
                  <a:gd name="T7" fmla="*/ 272 h 272"/>
                  <a:gd name="T8" fmla="*/ 0 w 544"/>
                  <a:gd name="T9" fmla="*/ 272 h 272"/>
                </a:gdLst>
                <a:ahLst/>
                <a:cxnLst>
                  <a:cxn ang="0">
                    <a:pos x="T0" y="T1"/>
                  </a:cxn>
                  <a:cxn ang="0">
                    <a:pos x="T2" y="T3"/>
                  </a:cxn>
                  <a:cxn ang="0">
                    <a:pos x="T4" y="T5"/>
                  </a:cxn>
                  <a:cxn ang="0">
                    <a:pos x="T6" y="T7"/>
                  </a:cxn>
                  <a:cxn ang="0">
                    <a:pos x="T8" y="T9"/>
                  </a:cxn>
                </a:cxnLst>
                <a:rect l="0" t="0" r="r" b="b"/>
                <a:pathLst>
                  <a:path w="544" h="272">
                    <a:moveTo>
                      <a:pt x="0" y="272"/>
                    </a:moveTo>
                    <a:lnTo>
                      <a:pt x="272" y="0"/>
                    </a:lnTo>
                    <a:lnTo>
                      <a:pt x="544" y="0"/>
                    </a:lnTo>
                    <a:lnTo>
                      <a:pt x="272" y="272"/>
                    </a:lnTo>
                    <a:lnTo>
                      <a:pt x="0" y="272"/>
                    </a:lnTo>
                    <a:close/>
                  </a:path>
                </a:pathLst>
              </a:custGeom>
              <a:solidFill>
                <a:srgbClr val="FE000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Freeform 21"/>
              <p:cNvSpPr>
                <a:spLocks/>
              </p:cNvSpPr>
              <p:nvPr/>
            </p:nvSpPr>
            <p:spPr bwMode="auto">
              <a:xfrm>
                <a:off x="4241" y="1888"/>
                <a:ext cx="272" cy="635"/>
              </a:xfrm>
              <a:custGeom>
                <a:avLst/>
                <a:gdLst>
                  <a:gd name="T0" fmla="*/ 0 w 272"/>
                  <a:gd name="T1" fmla="*/ 272 h 635"/>
                  <a:gd name="T2" fmla="*/ 0 w 272"/>
                  <a:gd name="T3" fmla="*/ 635 h 635"/>
                  <a:gd name="T4" fmla="*/ 272 w 272"/>
                  <a:gd name="T5" fmla="*/ 363 h 635"/>
                  <a:gd name="T6" fmla="*/ 272 w 272"/>
                  <a:gd name="T7" fmla="*/ 0 h 635"/>
                  <a:gd name="T8" fmla="*/ 0 w 272"/>
                  <a:gd name="T9" fmla="*/ 272 h 635"/>
                </a:gdLst>
                <a:ahLst/>
                <a:cxnLst>
                  <a:cxn ang="0">
                    <a:pos x="T0" y="T1"/>
                  </a:cxn>
                  <a:cxn ang="0">
                    <a:pos x="T2" y="T3"/>
                  </a:cxn>
                  <a:cxn ang="0">
                    <a:pos x="T4" y="T5"/>
                  </a:cxn>
                  <a:cxn ang="0">
                    <a:pos x="T6" y="T7"/>
                  </a:cxn>
                  <a:cxn ang="0">
                    <a:pos x="T8" y="T9"/>
                  </a:cxn>
                </a:cxnLst>
                <a:rect l="0" t="0" r="r" b="b"/>
                <a:pathLst>
                  <a:path w="272" h="635">
                    <a:moveTo>
                      <a:pt x="0" y="272"/>
                    </a:moveTo>
                    <a:lnTo>
                      <a:pt x="0" y="635"/>
                    </a:lnTo>
                    <a:lnTo>
                      <a:pt x="272" y="363"/>
                    </a:lnTo>
                    <a:lnTo>
                      <a:pt x="272" y="0"/>
                    </a:lnTo>
                    <a:lnTo>
                      <a:pt x="0" y="272"/>
                    </a:lnTo>
                    <a:close/>
                  </a:path>
                </a:pathLst>
              </a:custGeom>
              <a:solidFill>
                <a:srgbClr val="FE000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 name="Freeform 22"/>
            <p:cNvSpPr>
              <a:spLocks/>
            </p:cNvSpPr>
            <p:nvPr/>
          </p:nvSpPr>
          <p:spPr bwMode="auto">
            <a:xfrm>
              <a:off x="3243" y="2115"/>
              <a:ext cx="91" cy="453"/>
            </a:xfrm>
            <a:custGeom>
              <a:avLst/>
              <a:gdLst>
                <a:gd name="T0" fmla="*/ 0 w 91"/>
                <a:gd name="T1" fmla="*/ 453 h 453"/>
                <a:gd name="T2" fmla="*/ 91 w 91"/>
                <a:gd name="T3" fmla="*/ 363 h 453"/>
                <a:gd name="T4" fmla="*/ 91 w 91"/>
                <a:gd name="T5" fmla="*/ 0 h 453"/>
                <a:gd name="T6" fmla="*/ 0 w 91"/>
                <a:gd name="T7" fmla="*/ 90 h 453"/>
                <a:gd name="T8" fmla="*/ 0 w 91"/>
                <a:gd name="T9" fmla="*/ 453 h 453"/>
              </a:gdLst>
              <a:ahLst/>
              <a:cxnLst>
                <a:cxn ang="0">
                  <a:pos x="T0" y="T1"/>
                </a:cxn>
                <a:cxn ang="0">
                  <a:pos x="T2" y="T3"/>
                </a:cxn>
                <a:cxn ang="0">
                  <a:pos x="T4" y="T5"/>
                </a:cxn>
                <a:cxn ang="0">
                  <a:pos x="T6" y="T7"/>
                </a:cxn>
                <a:cxn ang="0">
                  <a:pos x="T8" y="T9"/>
                </a:cxn>
              </a:cxnLst>
              <a:rect l="0" t="0" r="r" b="b"/>
              <a:pathLst>
                <a:path w="91" h="453">
                  <a:moveTo>
                    <a:pt x="0" y="453"/>
                  </a:moveTo>
                  <a:lnTo>
                    <a:pt x="91" y="363"/>
                  </a:lnTo>
                  <a:lnTo>
                    <a:pt x="91" y="0"/>
                  </a:lnTo>
                  <a:lnTo>
                    <a:pt x="0" y="90"/>
                  </a:lnTo>
                  <a:lnTo>
                    <a:pt x="0" y="453"/>
                  </a:lnTo>
                  <a:close/>
                </a:path>
              </a:pathLst>
            </a:custGeom>
            <a:solidFill>
              <a:srgbClr val="FE000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23"/>
            <p:cNvSpPr>
              <a:spLocks noChangeShapeType="1"/>
            </p:cNvSpPr>
            <p:nvPr/>
          </p:nvSpPr>
          <p:spPr bwMode="auto">
            <a:xfrm flipV="1">
              <a:off x="2971" y="2205"/>
              <a:ext cx="272"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24"/>
            <p:cNvSpPr>
              <a:spLocks noChangeShapeType="1"/>
            </p:cNvSpPr>
            <p:nvPr/>
          </p:nvSpPr>
          <p:spPr bwMode="auto">
            <a:xfrm>
              <a:off x="2971" y="2205"/>
              <a:ext cx="272"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25"/>
            <p:cNvSpPr>
              <a:spLocks noChangeShapeType="1"/>
            </p:cNvSpPr>
            <p:nvPr/>
          </p:nvSpPr>
          <p:spPr bwMode="auto">
            <a:xfrm>
              <a:off x="3878" y="2205"/>
              <a:ext cx="272"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26"/>
            <p:cNvSpPr>
              <a:spLocks noChangeShapeType="1"/>
            </p:cNvSpPr>
            <p:nvPr/>
          </p:nvSpPr>
          <p:spPr bwMode="auto">
            <a:xfrm flipV="1">
              <a:off x="3878" y="2205"/>
              <a:ext cx="272"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 name="Group 27"/>
            <p:cNvGrpSpPr>
              <a:grpSpLocks/>
            </p:cNvGrpSpPr>
            <p:nvPr/>
          </p:nvGrpSpPr>
          <p:grpSpPr bwMode="auto">
            <a:xfrm>
              <a:off x="4241" y="2160"/>
              <a:ext cx="816" cy="1270"/>
              <a:chOff x="4241" y="2160"/>
              <a:chExt cx="816" cy="1270"/>
            </a:xfrm>
          </p:grpSpPr>
          <p:grpSp>
            <p:nvGrpSpPr>
              <p:cNvPr id="89" name="Group 28"/>
              <p:cNvGrpSpPr>
                <a:grpSpLocks/>
              </p:cNvGrpSpPr>
              <p:nvPr/>
            </p:nvGrpSpPr>
            <p:grpSpPr bwMode="auto">
              <a:xfrm flipH="1" flipV="1">
                <a:off x="4241" y="2160"/>
                <a:ext cx="816" cy="1270"/>
                <a:chOff x="3424" y="1344"/>
                <a:chExt cx="816" cy="1270"/>
              </a:xfrm>
            </p:grpSpPr>
            <p:grpSp>
              <p:nvGrpSpPr>
                <p:cNvPr id="94" name="Group 29"/>
                <p:cNvGrpSpPr>
                  <a:grpSpLocks/>
                </p:cNvGrpSpPr>
                <p:nvPr/>
              </p:nvGrpSpPr>
              <p:grpSpPr bwMode="auto">
                <a:xfrm flipH="1">
                  <a:off x="3424" y="1344"/>
                  <a:ext cx="816" cy="1270"/>
                  <a:chOff x="4241" y="1344"/>
                  <a:chExt cx="816" cy="1270"/>
                </a:xfrm>
              </p:grpSpPr>
              <p:sp>
                <p:nvSpPr>
                  <p:cNvPr id="96" name="Line 30"/>
                  <p:cNvSpPr>
                    <a:spLocks noChangeShapeType="1"/>
                  </p:cNvSpPr>
                  <p:nvPr/>
                </p:nvSpPr>
                <p:spPr bwMode="auto">
                  <a:xfrm>
                    <a:off x="4785" y="1706"/>
                    <a:ext cx="0" cy="90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Line 31"/>
                  <p:cNvSpPr>
                    <a:spLocks noChangeShapeType="1"/>
                  </p:cNvSpPr>
                  <p:nvPr/>
                </p:nvSpPr>
                <p:spPr bwMode="auto">
                  <a:xfrm>
                    <a:off x="4876" y="1706"/>
                    <a:ext cx="0" cy="90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Line 32"/>
                  <p:cNvSpPr>
                    <a:spLocks noChangeShapeType="1"/>
                  </p:cNvSpPr>
                  <p:nvPr/>
                </p:nvSpPr>
                <p:spPr bwMode="auto">
                  <a:xfrm>
                    <a:off x="4967" y="1706"/>
                    <a:ext cx="0" cy="90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Line 33"/>
                  <p:cNvSpPr>
                    <a:spLocks noChangeShapeType="1"/>
                  </p:cNvSpPr>
                  <p:nvPr/>
                </p:nvSpPr>
                <p:spPr bwMode="auto">
                  <a:xfrm>
                    <a:off x="5057" y="1706"/>
                    <a:ext cx="0" cy="90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Line 34"/>
                  <p:cNvSpPr>
                    <a:spLocks noChangeShapeType="1"/>
                  </p:cNvSpPr>
                  <p:nvPr/>
                </p:nvSpPr>
                <p:spPr bwMode="auto">
                  <a:xfrm>
                    <a:off x="4241" y="1616"/>
                    <a:ext cx="453"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Line 35"/>
                  <p:cNvSpPr>
                    <a:spLocks noChangeShapeType="1"/>
                  </p:cNvSpPr>
                  <p:nvPr/>
                </p:nvSpPr>
                <p:spPr bwMode="auto">
                  <a:xfrm>
                    <a:off x="4241" y="1525"/>
                    <a:ext cx="453"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Line 36"/>
                  <p:cNvSpPr>
                    <a:spLocks noChangeShapeType="1"/>
                  </p:cNvSpPr>
                  <p:nvPr/>
                </p:nvSpPr>
                <p:spPr bwMode="auto">
                  <a:xfrm>
                    <a:off x="4241" y="1434"/>
                    <a:ext cx="453"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Line 37"/>
                  <p:cNvSpPr>
                    <a:spLocks noChangeShapeType="1"/>
                  </p:cNvSpPr>
                  <p:nvPr/>
                </p:nvSpPr>
                <p:spPr bwMode="auto">
                  <a:xfrm>
                    <a:off x="4241" y="1344"/>
                    <a:ext cx="453"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Arc 38"/>
                  <p:cNvSpPr>
                    <a:spLocks/>
                  </p:cNvSpPr>
                  <p:nvPr/>
                </p:nvSpPr>
                <p:spPr bwMode="auto">
                  <a:xfrm>
                    <a:off x="4694" y="1525"/>
                    <a:ext cx="182" cy="18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Arc 39"/>
                  <p:cNvSpPr>
                    <a:spLocks/>
                  </p:cNvSpPr>
                  <p:nvPr/>
                </p:nvSpPr>
                <p:spPr bwMode="auto">
                  <a:xfrm>
                    <a:off x="4694" y="1434"/>
                    <a:ext cx="273" cy="27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Arc 40"/>
                  <p:cNvSpPr>
                    <a:spLocks/>
                  </p:cNvSpPr>
                  <p:nvPr/>
                </p:nvSpPr>
                <p:spPr bwMode="auto">
                  <a:xfrm>
                    <a:off x="4694" y="1344"/>
                    <a:ext cx="363" cy="3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5" name="Arc 41"/>
                <p:cNvSpPr>
                  <a:spLocks/>
                </p:cNvSpPr>
                <p:nvPr/>
              </p:nvSpPr>
              <p:spPr bwMode="auto">
                <a:xfrm flipH="1">
                  <a:off x="3696" y="1616"/>
                  <a:ext cx="91" cy="9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0" name="Line 42"/>
              <p:cNvSpPr>
                <a:spLocks noChangeShapeType="1"/>
              </p:cNvSpPr>
              <p:nvPr/>
            </p:nvSpPr>
            <p:spPr bwMode="auto">
              <a:xfrm flipV="1">
                <a:off x="4785" y="2251"/>
                <a:ext cx="0" cy="9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Line 43"/>
              <p:cNvSpPr>
                <a:spLocks noChangeShapeType="1"/>
              </p:cNvSpPr>
              <p:nvPr/>
            </p:nvSpPr>
            <p:spPr bwMode="auto">
              <a:xfrm flipV="1">
                <a:off x="4876" y="2251"/>
                <a:ext cx="0" cy="9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Line 44"/>
              <p:cNvSpPr>
                <a:spLocks noChangeShapeType="1"/>
              </p:cNvSpPr>
              <p:nvPr/>
            </p:nvSpPr>
            <p:spPr bwMode="auto">
              <a:xfrm flipV="1">
                <a:off x="4967" y="2251"/>
                <a:ext cx="0" cy="9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Line 45"/>
              <p:cNvSpPr>
                <a:spLocks noChangeShapeType="1"/>
              </p:cNvSpPr>
              <p:nvPr/>
            </p:nvSpPr>
            <p:spPr bwMode="auto">
              <a:xfrm flipV="1">
                <a:off x="5057" y="2251"/>
                <a:ext cx="0" cy="9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 name="Group 46"/>
            <p:cNvGrpSpPr>
              <a:grpSpLocks/>
            </p:cNvGrpSpPr>
            <p:nvPr/>
          </p:nvGrpSpPr>
          <p:grpSpPr bwMode="auto">
            <a:xfrm>
              <a:off x="4195" y="1344"/>
              <a:ext cx="862" cy="1270"/>
              <a:chOff x="4195" y="1344"/>
              <a:chExt cx="862" cy="1270"/>
            </a:xfrm>
          </p:grpSpPr>
          <p:sp>
            <p:nvSpPr>
              <p:cNvPr id="71" name="Arc 47"/>
              <p:cNvSpPr>
                <a:spLocks/>
              </p:cNvSpPr>
              <p:nvPr/>
            </p:nvSpPr>
            <p:spPr bwMode="auto">
              <a:xfrm>
                <a:off x="4694" y="1616"/>
                <a:ext cx="91" cy="9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2" name="Group 48"/>
              <p:cNvGrpSpPr>
                <a:grpSpLocks/>
              </p:cNvGrpSpPr>
              <p:nvPr/>
            </p:nvGrpSpPr>
            <p:grpSpPr bwMode="auto">
              <a:xfrm>
                <a:off x="4195" y="1344"/>
                <a:ext cx="862" cy="1270"/>
                <a:chOff x="4195" y="1344"/>
                <a:chExt cx="862" cy="1270"/>
              </a:xfrm>
            </p:grpSpPr>
            <p:grpSp>
              <p:nvGrpSpPr>
                <p:cNvPr id="73" name="Group 49"/>
                <p:cNvGrpSpPr>
                  <a:grpSpLocks/>
                </p:cNvGrpSpPr>
                <p:nvPr/>
              </p:nvGrpSpPr>
              <p:grpSpPr bwMode="auto">
                <a:xfrm>
                  <a:off x="4241" y="1344"/>
                  <a:ext cx="816" cy="1270"/>
                  <a:chOff x="4241" y="1344"/>
                  <a:chExt cx="816" cy="1270"/>
                </a:xfrm>
              </p:grpSpPr>
              <p:sp>
                <p:nvSpPr>
                  <p:cNvPr id="78" name="Line 50"/>
                  <p:cNvSpPr>
                    <a:spLocks noChangeShapeType="1"/>
                  </p:cNvSpPr>
                  <p:nvPr/>
                </p:nvSpPr>
                <p:spPr bwMode="auto">
                  <a:xfrm>
                    <a:off x="4785" y="1706"/>
                    <a:ext cx="0" cy="90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51"/>
                  <p:cNvSpPr>
                    <a:spLocks noChangeShapeType="1"/>
                  </p:cNvSpPr>
                  <p:nvPr/>
                </p:nvSpPr>
                <p:spPr bwMode="auto">
                  <a:xfrm>
                    <a:off x="4876" y="1706"/>
                    <a:ext cx="0" cy="90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52"/>
                  <p:cNvSpPr>
                    <a:spLocks noChangeShapeType="1"/>
                  </p:cNvSpPr>
                  <p:nvPr/>
                </p:nvSpPr>
                <p:spPr bwMode="auto">
                  <a:xfrm>
                    <a:off x="4967" y="1706"/>
                    <a:ext cx="0" cy="90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Line 53"/>
                  <p:cNvSpPr>
                    <a:spLocks noChangeShapeType="1"/>
                  </p:cNvSpPr>
                  <p:nvPr/>
                </p:nvSpPr>
                <p:spPr bwMode="auto">
                  <a:xfrm>
                    <a:off x="5057" y="1706"/>
                    <a:ext cx="0" cy="90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Line 54"/>
                  <p:cNvSpPr>
                    <a:spLocks noChangeShapeType="1"/>
                  </p:cNvSpPr>
                  <p:nvPr/>
                </p:nvSpPr>
                <p:spPr bwMode="auto">
                  <a:xfrm>
                    <a:off x="4241" y="1616"/>
                    <a:ext cx="453"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Line 55"/>
                  <p:cNvSpPr>
                    <a:spLocks noChangeShapeType="1"/>
                  </p:cNvSpPr>
                  <p:nvPr/>
                </p:nvSpPr>
                <p:spPr bwMode="auto">
                  <a:xfrm>
                    <a:off x="4241" y="1525"/>
                    <a:ext cx="453"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Line 56"/>
                  <p:cNvSpPr>
                    <a:spLocks noChangeShapeType="1"/>
                  </p:cNvSpPr>
                  <p:nvPr/>
                </p:nvSpPr>
                <p:spPr bwMode="auto">
                  <a:xfrm>
                    <a:off x="4241" y="1434"/>
                    <a:ext cx="453"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Line 57"/>
                  <p:cNvSpPr>
                    <a:spLocks noChangeShapeType="1"/>
                  </p:cNvSpPr>
                  <p:nvPr/>
                </p:nvSpPr>
                <p:spPr bwMode="auto">
                  <a:xfrm>
                    <a:off x="4241" y="1344"/>
                    <a:ext cx="453"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Arc 58"/>
                  <p:cNvSpPr>
                    <a:spLocks/>
                  </p:cNvSpPr>
                  <p:nvPr/>
                </p:nvSpPr>
                <p:spPr bwMode="auto">
                  <a:xfrm>
                    <a:off x="4694" y="1525"/>
                    <a:ext cx="182" cy="18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Arc 59"/>
                  <p:cNvSpPr>
                    <a:spLocks/>
                  </p:cNvSpPr>
                  <p:nvPr/>
                </p:nvSpPr>
                <p:spPr bwMode="auto">
                  <a:xfrm>
                    <a:off x="4694" y="1434"/>
                    <a:ext cx="273" cy="27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Arc 60"/>
                  <p:cNvSpPr>
                    <a:spLocks/>
                  </p:cNvSpPr>
                  <p:nvPr/>
                </p:nvSpPr>
                <p:spPr bwMode="auto">
                  <a:xfrm>
                    <a:off x="4694" y="1344"/>
                    <a:ext cx="363" cy="3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4" name="Line 61"/>
                <p:cNvSpPr>
                  <a:spLocks noChangeShapeType="1"/>
                </p:cNvSpPr>
                <p:nvPr/>
              </p:nvSpPr>
              <p:spPr bwMode="auto">
                <a:xfrm flipH="1">
                  <a:off x="4195" y="1616"/>
                  <a:ext cx="91"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Line 62"/>
                <p:cNvSpPr>
                  <a:spLocks noChangeShapeType="1"/>
                </p:cNvSpPr>
                <p:nvPr/>
              </p:nvSpPr>
              <p:spPr bwMode="auto">
                <a:xfrm flipH="1">
                  <a:off x="4195" y="1525"/>
                  <a:ext cx="91"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63"/>
                <p:cNvSpPr>
                  <a:spLocks noChangeShapeType="1"/>
                </p:cNvSpPr>
                <p:nvPr/>
              </p:nvSpPr>
              <p:spPr bwMode="auto">
                <a:xfrm flipH="1">
                  <a:off x="4195" y="1434"/>
                  <a:ext cx="91"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64"/>
                <p:cNvSpPr>
                  <a:spLocks noChangeShapeType="1"/>
                </p:cNvSpPr>
                <p:nvPr/>
              </p:nvSpPr>
              <p:spPr bwMode="auto">
                <a:xfrm flipH="1">
                  <a:off x="4195" y="1344"/>
                  <a:ext cx="91"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 name="Group 65"/>
            <p:cNvGrpSpPr>
              <a:grpSpLocks/>
            </p:cNvGrpSpPr>
            <p:nvPr/>
          </p:nvGrpSpPr>
          <p:grpSpPr bwMode="auto">
            <a:xfrm>
              <a:off x="3424" y="2160"/>
              <a:ext cx="862" cy="1270"/>
              <a:chOff x="3424" y="2160"/>
              <a:chExt cx="862" cy="1270"/>
            </a:xfrm>
          </p:grpSpPr>
          <p:grpSp>
            <p:nvGrpSpPr>
              <p:cNvPr id="53" name="Group 66"/>
              <p:cNvGrpSpPr>
                <a:grpSpLocks/>
              </p:cNvGrpSpPr>
              <p:nvPr/>
            </p:nvGrpSpPr>
            <p:grpSpPr bwMode="auto">
              <a:xfrm flipV="1">
                <a:off x="3424" y="2160"/>
                <a:ext cx="816" cy="1270"/>
                <a:chOff x="3424" y="1344"/>
                <a:chExt cx="816" cy="1270"/>
              </a:xfrm>
            </p:grpSpPr>
            <p:grpSp>
              <p:nvGrpSpPr>
                <p:cNvPr id="58" name="Group 67"/>
                <p:cNvGrpSpPr>
                  <a:grpSpLocks/>
                </p:cNvGrpSpPr>
                <p:nvPr/>
              </p:nvGrpSpPr>
              <p:grpSpPr bwMode="auto">
                <a:xfrm flipH="1">
                  <a:off x="3424" y="1344"/>
                  <a:ext cx="816" cy="1270"/>
                  <a:chOff x="4241" y="1344"/>
                  <a:chExt cx="816" cy="1270"/>
                </a:xfrm>
              </p:grpSpPr>
              <p:sp>
                <p:nvSpPr>
                  <p:cNvPr id="60" name="Line 68"/>
                  <p:cNvSpPr>
                    <a:spLocks noChangeShapeType="1"/>
                  </p:cNvSpPr>
                  <p:nvPr/>
                </p:nvSpPr>
                <p:spPr bwMode="auto">
                  <a:xfrm>
                    <a:off x="4785" y="1706"/>
                    <a:ext cx="0" cy="90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69"/>
                  <p:cNvSpPr>
                    <a:spLocks noChangeShapeType="1"/>
                  </p:cNvSpPr>
                  <p:nvPr/>
                </p:nvSpPr>
                <p:spPr bwMode="auto">
                  <a:xfrm>
                    <a:off x="4876" y="1706"/>
                    <a:ext cx="0" cy="90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70"/>
                  <p:cNvSpPr>
                    <a:spLocks noChangeShapeType="1"/>
                  </p:cNvSpPr>
                  <p:nvPr/>
                </p:nvSpPr>
                <p:spPr bwMode="auto">
                  <a:xfrm>
                    <a:off x="4967" y="1706"/>
                    <a:ext cx="0" cy="90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Line 71"/>
                  <p:cNvSpPr>
                    <a:spLocks noChangeShapeType="1"/>
                  </p:cNvSpPr>
                  <p:nvPr/>
                </p:nvSpPr>
                <p:spPr bwMode="auto">
                  <a:xfrm>
                    <a:off x="5057" y="1706"/>
                    <a:ext cx="0" cy="90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Line 72"/>
                  <p:cNvSpPr>
                    <a:spLocks noChangeShapeType="1"/>
                  </p:cNvSpPr>
                  <p:nvPr/>
                </p:nvSpPr>
                <p:spPr bwMode="auto">
                  <a:xfrm>
                    <a:off x="4241" y="1616"/>
                    <a:ext cx="453"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Line 73"/>
                  <p:cNvSpPr>
                    <a:spLocks noChangeShapeType="1"/>
                  </p:cNvSpPr>
                  <p:nvPr/>
                </p:nvSpPr>
                <p:spPr bwMode="auto">
                  <a:xfrm>
                    <a:off x="4241" y="1525"/>
                    <a:ext cx="453"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74"/>
                  <p:cNvSpPr>
                    <a:spLocks noChangeShapeType="1"/>
                  </p:cNvSpPr>
                  <p:nvPr/>
                </p:nvSpPr>
                <p:spPr bwMode="auto">
                  <a:xfrm>
                    <a:off x="4241" y="1434"/>
                    <a:ext cx="453"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75"/>
                  <p:cNvSpPr>
                    <a:spLocks noChangeShapeType="1"/>
                  </p:cNvSpPr>
                  <p:nvPr/>
                </p:nvSpPr>
                <p:spPr bwMode="auto">
                  <a:xfrm>
                    <a:off x="4241" y="1344"/>
                    <a:ext cx="453"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Arc 76"/>
                  <p:cNvSpPr>
                    <a:spLocks/>
                  </p:cNvSpPr>
                  <p:nvPr/>
                </p:nvSpPr>
                <p:spPr bwMode="auto">
                  <a:xfrm>
                    <a:off x="4694" y="1525"/>
                    <a:ext cx="182" cy="18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Arc 77"/>
                  <p:cNvSpPr>
                    <a:spLocks/>
                  </p:cNvSpPr>
                  <p:nvPr/>
                </p:nvSpPr>
                <p:spPr bwMode="auto">
                  <a:xfrm>
                    <a:off x="4694" y="1434"/>
                    <a:ext cx="273" cy="27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Arc 78"/>
                  <p:cNvSpPr>
                    <a:spLocks/>
                  </p:cNvSpPr>
                  <p:nvPr/>
                </p:nvSpPr>
                <p:spPr bwMode="auto">
                  <a:xfrm>
                    <a:off x="4694" y="1344"/>
                    <a:ext cx="363" cy="3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9" name="Arc 79"/>
                <p:cNvSpPr>
                  <a:spLocks/>
                </p:cNvSpPr>
                <p:nvPr/>
              </p:nvSpPr>
              <p:spPr bwMode="auto">
                <a:xfrm flipH="1">
                  <a:off x="3696" y="1616"/>
                  <a:ext cx="91" cy="9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 name="Line 80"/>
              <p:cNvSpPr>
                <a:spLocks noChangeShapeType="1"/>
              </p:cNvSpPr>
              <p:nvPr/>
            </p:nvSpPr>
            <p:spPr bwMode="auto">
              <a:xfrm>
                <a:off x="4195" y="3430"/>
                <a:ext cx="91"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81"/>
              <p:cNvSpPr>
                <a:spLocks noChangeShapeType="1"/>
              </p:cNvSpPr>
              <p:nvPr/>
            </p:nvSpPr>
            <p:spPr bwMode="auto">
              <a:xfrm>
                <a:off x="4195" y="3339"/>
                <a:ext cx="91"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82"/>
              <p:cNvSpPr>
                <a:spLocks noChangeShapeType="1"/>
              </p:cNvSpPr>
              <p:nvPr/>
            </p:nvSpPr>
            <p:spPr bwMode="auto">
              <a:xfrm>
                <a:off x="4195" y="3248"/>
                <a:ext cx="91"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83"/>
              <p:cNvSpPr>
                <a:spLocks noChangeShapeType="1"/>
              </p:cNvSpPr>
              <p:nvPr/>
            </p:nvSpPr>
            <p:spPr bwMode="auto">
              <a:xfrm>
                <a:off x="4195" y="3158"/>
                <a:ext cx="91"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 name="Group 84"/>
            <p:cNvGrpSpPr>
              <a:grpSpLocks/>
            </p:cNvGrpSpPr>
            <p:nvPr/>
          </p:nvGrpSpPr>
          <p:grpSpPr bwMode="auto">
            <a:xfrm>
              <a:off x="3424" y="1344"/>
              <a:ext cx="816" cy="1270"/>
              <a:chOff x="3424" y="1344"/>
              <a:chExt cx="816" cy="1270"/>
            </a:xfrm>
          </p:grpSpPr>
          <p:grpSp>
            <p:nvGrpSpPr>
              <p:cNvPr id="35" name="Group 85"/>
              <p:cNvGrpSpPr>
                <a:grpSpLocks/>
              </p:cNvGrpSpPr>
              <p:nvPr/>
            </p:nvGrpSpPr>
            <p:grpSpPr bwMode="auto">
              <a:xfrm>
                <a:off x="3424" y="1344"/>
                <a:ext cx="816" cy="1270"/>
                <a:chOff x="3424" y="1344"/>
                <a:chExt cx="816" cy="1270"/>
              </a:xfrm>
            </p:grpSpPr>
            <p:grpSp>
              <p:nvGrpSpPr>
                <p:cNvPr id="40" name="Group 86"/>
                <p:cNvGrpSpPr>
                  <a:grpSpLocks/>
                </p:cNvGrpSpPr>
                <p:nvPr/>
              </p:nvGrpSpPr>
              <p:grpSpPr bwMode="auto">
                <a:xfrm flipH="1">
                  <a:off x="3424" y="1344"/>
                  <a:ext cx="816" cy="1270"/>
                  <a:chOff x="4241" y="1344"/>
                  <a:chExt cx="816" cy="1270"/>
                </a:xfrm>
              </p:grpSpPr>
              <p:sp>
                <p:nvSpPr>
                  <p:cNvPr id="42" name="Line 87"/>
                  <p:cNvSpPr>
                    <a:spLocks noChangeShapeType="1"/>
                  </p:cNvSpPr>
                  <p:nvPr/>
                </p:nvSpPr>
                <p:spPr bwMode="auto">
                  <a:xfrm>
                    <a:off x="4785" y="1706"/>
                    <a:ext cx="0" cy="90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88"/>
                  <p:cNvSpPr>
                    <a:spLocks noChangeShapeType="1"/>
                  </p:cNvSpPr>
                  <p:nvPr/>
                </p:nvSpPr>
                <p:spPr bwMode="auto">
                  <a:xfrm>
                    <a:off x="4876" y="1706"/>
                    <a:ext cx="0" cy="90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Line 89"/>
                  <p:cNvSpPr>
                    <a:spLocks noChangeShapeType="1"/>
                  </p:cNvSpPr>
                  <p:nvPr/>
                </p:nvSpPr>
                <p:spPr bwMode="auto">
                  <a:xfrm>
                    <a:off x="4967" y="1706"/>
                    <a:ext cx="0" cy="90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90"/>
                  <p:cNvSpPr>
                    <a:spLocks noChangeShapeType="1"/>
                  </p:cNvSpPr>
                  <p:nvPr/>
                </p:nvSpPr>
                <p:spPr bwMode="auto">
                  <a:xfrm>
                    <a:off x="5057" y="1706"/>
                    <a:ext cx="0" cy="90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91"/>
                  <p:cNvSpPr>
                    <a:spLocks noChangeShapeType="1"/>
                  </p:cNvSpPr>
                  <p:nvPr/>
                </p:nvSpPr>
                <p:spPr bwMode="auto">
                  <a:xfrm>
                    <a:off x="4241" y="1616"/>
                    <a:ext cx="453"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92"/>
                  <p:cNvSpPr>
                    <a:spLocks noChangeShapeType="1"/>
                  </p:cNvSpPr>
                  <p:nvPr/>
                </p:nvSpPr>
                <p:spPr bwMode="auto">
                  <a:xfrm>
                    <a:off x="4241" y="1525"/>
                    <a:ext cx="453"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93"/>
                  <p:cNvSpPr>
                    <a:spLocks noChangeShapeType="1"/>
                  </p:cNvSpPr>
                  <p:nvPr/>
                </p:nvSpPr>
                <p:spPr bwMode="auto">
                  <a:xfrm>
                    <a:off x="4241" y="1434"/>
                    <a:ext cx="453"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94"/>
                  <p:cNvSpPr>
                    <a:spLocks noChangeShapeType="1"/>
                  </p:cNvSpPr>
                  <p:nvPr/>
                </p:nvSpPr>
                <p:spPr bwMode="auto">
                  <a:xfrm>
                    <a:off x="4241" y="1344"/>
                    <a:ext cx="453"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Arc 95"/>
                  <p:cNvSpPr>
                    <a:spLocks/>
                  </p:cNvSpPr>
                  <p:nvPr/>
                </p:nvSpPr>
                <p:spPr bwMode="auto">
                  <a:xfrm>
                    <a:off x="4694" y="1525"/>
                    <a:ext cx="182" cy="18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Arc 96"/>
                  <p:cNvSpPr>
                    <a:spLocks/>
                  </p:cNvSpPr>
                  <p:nvPr/>
                </p:nvSpPr>
                <p:spPr bwMode="auto">
                  <a:xfrm>
                    <a:off x="4694" y="1434"/>
                    <a:ext cx="273" cy="27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Arc 97"/>
                  <p:cNvSpPr>
                    <a:spLocks/>
                  </p:cNvSpPr>
                  <p:nvPr/>
                </p:nvSpPr>
                <p:spPr bwMode="auto">
                  <a:xfrm>
                    <a:off x="4694" y="1344"/>
                    <a:ext cx="363" cy="3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 name="Arc 98"/>
                <p:cNvSpPr>
                  <a:spLocks/>
                </p:cNvSpPr>
                <p:nvPr/>
              </p:nvSpPr>
              <p:spPr bwMode="auto">
                <a:xfrm flipH="1">
                  <a:off x="3696" y="1616"/>
                  <a:ext cx="91" cy="9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 name="Line 99"/>
              <p:cNvSpPr>
                <a:spLocks noChangeShapeType="1"/>
              </p:cNvSpPr>
              <p:nvPr/>
            </p:nvSpPr>
            <p:spPr bwMode="auto">
              <a:xfrm>
                <a:off x="3424" y="2296"/>
                <a:ext cx="0" cy="9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100"/>
              <p:cNvSpPr>
                <a:spLocks noChangeShapeType="1"/>
              </p:cNvSpPr>
              <p:nvPr/>
            </p:nvSpPr>
            <p:spPr bwMode="auto">
              <a:xfrm>
                <a:off x="3515" y="2296"/>
                <a:ext cx="0" cy="9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101"/>
              <p:cNvSpPr>
                <a:spLocks noChangeShapeType="1"/>
              </p:cNvSpPr>
              <p:nvPr/>
            </p:nvSpPr>
            <p:spPr bwMode="auto">
              <a:xfrm>
                <a:off x="3606" y="2296"/>
                <a:ext cx="0" cy="9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02"/>
              <p:cNvSpPr>
                <a:spLocks noChangeShapeType="1"/>
              </p:cNvSpPr>
              <p:nvPr/>
            </p:nvSpPr>
            <p:spPr bwMode="auto">
              <a:xfrm>
                <a:off x="3696" y="2296"/>
                <a:ext cx="0" cy="9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 name="Text Box 103"/>
            <p:cNvSpPr txBox="1">
              <a:spLocks noChangeArrowheads="1"/>
            </p:cNvSpPr>
            <p:nvPr/>
          </p:nvSpPr>
          <p:spPr bwMode="auto">
            <a:xfrm>
              <a:off x="4455" y="1947"/>
              <a:ext cx="173"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1800" b="1">
                  <a:solidFill>
                    <a:srgbClr val="FE0000"/>
                  </a:solidFill>
                </a:rPr>
                <a:t>I</a:t>
              </a:r>
              <a:endParaRPr lang="en-US" altLang="en-US" sz="1800" b="1">
                <a:solidFill>
                  <a:srgbClr val="FE0000"/>
                </a:solidFill>
              </a:endParaRPr>
            </a:p>
          </p:txBody>
        </p:sp>
        <p:sp>
          <p:nvSpPr>
            <p:cNvPr id="32" name="Freeform 104"/>
            <p:cNvSpPr>
              <a:spLocks/>
            </p:cNvSpPr>
            <p:nvPr/>
          </p:nvSpPr>
          <p:spPr bwMode="auto">
            <a:xfrm>
              <a:off x="4059" y="1979"/>
              <a:ext cx="227" cy="181"/>
            </a:xfrm>
            <a:custGeom>
              <a:avLst/>
              <a:gdLst>
                <a:gd name="T0" fmla="*/ 136 w 227"/>
                <a:gd name="T1" fmla="*/ 0 h 181"/>
                <a:gd name="T2" fmla="*/ 45 w 227"/>
                <a:gd name="T3" fmla="*/ 90 h 181"/>
                <a:gd name="T4" fmla="*/ 0 w 227"/>
                <a:gd name="T5" fmla="*/ 90 h 181"/>
                <a:gd name="T6" fmla="*/ 0 w 227"/>
                <a:gd name="T7" fmla="*/ 181 h 181"/>
                <a:gd name="T8" fmla="*/ 181 w 227"/>
                <a:gd name="T9" fmla="*/ 90 h 181"/>
                <a:gd name="T10" fmla="*/ 136 w 227"/>
                <a:gd name="T11" fmla="*/ 90 h 181"/>
                <a:gd name="T12" fmla="*/ 227 w 227"/>
                <a:gd name="T13" fmla="*/ 0 h 181"/>
                <a:gd name="T14" fmla="*/ 136 w 227"/>
                <a:gd name="T15" fmla="*/ 0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 h="181">
                  <a:moveTo>
                    <a:pt x="136" y="0"/>
                  </a:moveTo>
                  <a:lnTo>
                    <a:pt x="45" y="90"/>
                  </a:lnTo>
                  <a:lnTo>
                    <a:pt x="0" y="90"/>
                  </a:lnTo>
                  <a:lnTo>
                    <a:pt x="0" y="181"/>
                  </a:lnTo>
                  <a:lnTo>
                    <a:pt x="181" y="90"/>
                  </a:lnTo>
                  <a:lnTo>
                    <a:pt x="136" y="90"/>
                  </a:lnTo>
                  <a:lnTo>
                    <a:pt x="227" y="0"/>
                  </a:lnTo>
                  <a:lnTo>
                    <a:pt x="136" y="0"/>
                  </a:lnTo>
                  <a:close/>
                </a:path>
              </a:pathLst>
            </a:custGeom>
            <a:solidFill>
              <a:schemeClr val="bg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Text Box 105"/>
            <p:cNvSpPr txBox="1">
              <a:spLocks noChangeArrowheads="1"/>
            </p:cNvSpPr>
            <p:nvPr/>
          </p:nvSpPr>
          <p:spPr bwMode="auto">
            <a:xfrm>
              <a:off x="2971" y="1843"/>
              <a:ext cx="173"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1800" b="1">
                  <a:solidFill>
                    <a:srgbClr val="FE0000"/>
                  </a:solidFill>
                </a:rPr>
                <a:t>I</a:t>
              </a:r>
              <a:endParaRPr lang="en-US" altLang="en-US" sz="1800" b="1">
                <a:solidFill>
                  <a:srgbClr val="FE0000"/>
                </a:solidFill>
              </a:endParaRPr>
            </a:p>
          </p:txBody>
        </p:sp>
        <p:sp>
          <p:nvSpPr>
            <p:cNvPr id="34" name="Text Box 106"/>
            <p:cNvSpPr txBox="1">
              <a:spLocks noChangeArrowheads="1"/>
            </p:cNvSpPr>
            <p:nvPr/>
          </p:nvSpPr>
          <p:spPr bwMode="auto">
            <a:xfrm>
              <a:off x="5090" y="2128"/>
              <a:ext cx="214"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1800" b="1">
                  <a:solidFill>
                    <a:schemeClr val="accent2"/>
                  </a:solidFill>
                </a:rPr>
                <a:t>B</a:t>
              </a:r>
              <a:endParaRPr lang="en-US" altLang="en-US" sz="1800" b="1">
                <a:solidFill>
                  <a:schemeClr val="accent2"/>
                </a:solidFill>
              </a:endParaRPr>
            </a:p>
          </p:txBody>
        </p:sp>
      </p:grpSp>
      <p:grpSp>
        <p:nvGrpSpPr>
          <p:cNvPr id="110" name="Group 107"/>
          <p:cNvGrpSpPr>
            <a:grpSpLocks/>
          </p:cNvGrpSpPr>
          <p:nvPr/>
        </p:nvGrpSpPr>
        <p:grpSpPr bwMode="auto">
          <a:xfrm>
            <a:off x="538163" y="3341688"/>
            <a:ext cx="3205162" cy="2740025"/>
            <a:chOff x="339" y="1767"/>
            <a:chExt cx="2386" cy="2070"/>
          </a:xfrm>
        </p:grpSpPr>
        <p:sp>
          <p:nvSpPr>
            <p:cNvPr id="111" name="Line 108"/>
            <p:cNvSpPr>
              <a:spLocks noChangeShapeType="1"/>
            </p:cNvSpPr>
            <p:nvPr/>
          </p:nvSpPr>
          <p:spPr bwMode="auto">
            <a:xfrm flipH="1">
              <a:off x="1513" y="1838"/>
              <a:ext cx="4" cy="19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 name="Freeform 109"/>
            <p:cNvSpPr>
              <a:spLocks/>
            </p:cNvSpPr>
            <p:nvPr/>
          </p:nvSpPr>
          <p:spPr bwMode="auto">
            <a:xfrm>
              <a:off x="421" y="1841"/>
              <a:ext cx="2164" cy="1929"/>
            </a:xfrm>
            <a:custGeom>
              <a:avLst/>
              <a:gdLst>
                <a:gd name="T0" fmla="*/ 0 w 2164"/>
                <a:gd name="T1" fmla="*/ 1929 h 1929"/>
                <a:gd name="T2" fmla="*/ 184 w 2164"/>
                <a:gd name="T3" fmla="*/ 1901 h 1929"/>
                <a:gd name="T4" fmla="*/ 452 w 2164"/>
                <a:gd name="T5" fmla="*/ 1821 h 1929"/>
                <a:gd name="T6" fmla="*/ 632 w 2164"/>
                <a:gd name="T7" fmla="*/ 1701 h 1929"/>
                <a:gd name="T8" fmla="*/ 744 w 2164"/>
                <a:gd name="T9" fmla="*/ 1537 h 1929"/>
                <a:gd name="T10" fmla="*/ 808 w 2164"/>
                <a:gd name="T11" fmla="*/ 1281 h 1929"/>
                <a:gd name="T12" fmla="*/ 836 w 2164"/>
                <a:gd name="T13" fmla="*/ 1105 h 1929"/>
                <a:gd name="T14" fmla="*/ 860 w 2164"/>
                <a:gd name="T15" fmla="*/ 957 h 1929"/>
                <a:gd name="T16" fmla="*/ 896 w 2164"/>
                <a:gd name="T17" fmla="*/ 729 h 1929"/>
                <a:gd name="T18" fmla="*/ 928 w 2164"/>
                <a:gd name="T19" fmla="*/ 573 h 1929"/>
                <a:gd name="T20" fmla="*/ 976 w 2164"/>
                <a:gd name="T21" fmla="*/ 449 h 1929"/>
                <a:gd name="T22" fmla="*/ 1064 w 2164"/>
                <a:gd name="T23" fmla="*/ 325 h 1929"/>
                <a:gd name="T24" fmla="*/ 1204 w 2164"/>
                <a:gd name="T25" fmla="*/ 205 h 1929"/>
                <a:gd name="T26" fmla="*/ 1356 w 2164"/>
                <a:gd name="T27" fmla="*/ 121 h 1929"/>
                <a:gd name="T28" fmla="*/ 1532 w 2164"/>
                <a:gd name="T29" fmla="*/ 65 h 1929"/>
                <a:gd name="T30" fmla="*/ 1684 w 2164"/>
                <a:gd name="T31" fmla="*/ 25 h 1929"/>
                <a:gd name="T32" fmla="*/ 1848 w 2164"/>
                <a:gd name="T33" fmla="*/ 9 h 1929"/>
                <a:gd name="T34" fmla="*/ 1988 w 2164"/>
                <a:gd name="T35" fmla="*/ 1 h 1929"/>
                <a:gd name="T36" fmla="*/ 2164 w 2164"/>
                <a:gd name="T37" fmla="*/ 1 h 1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64" h="1929">
                  <a:moveTo>
                    <a:pt x="0" y="1929"/>
                  </a:moveTo>
                  <a:cubicBezTo>
                    <a:pt x="54" y="1924"/>
                    <a:pt x="109" y="1919"/>
                    <a:pt x="184" y="1901"/>
                  </a:cubicBezTo>
                  <a:cubicBezTo>
                    <a:pt x="259" y="1883"/>
                    <a:pt x="377" y="1854"/>
                    <a:pt x="452" y="1821"/>
                  </a:cubicBezTo>
                  <a:cubicBezTo>
                    <a:pt x="527" y="1788"/>
                    <a:pt x="583" y="1748"/>
                    <a:pt x="632" y="1701"/>
                  </a:cubicBezTo>
                  <a:cubicBezTo>
                    <a:pt x="681" y="1654"/>
                    <a:pt x="715" y="1607"/>
                    <a:pt x="744" y="1537"/>
                  </a:cubicBezTo>
                  <a:cubicBezTo>
                    <a:pt x="773" y="1467"/>
                    <a:pt x="793" y="1353"/>
                    <a:pt x="808" y="1281"/>
                  </a:cubicBezTo>
                  <a:cubicBezTo>
                    <a:pt x="823" y="1209"/>
                    <a:pt x="827" y="1159"/>
                    <a:pt x="836" y="1105"/>
                  </a:cubicBezTo>
                  <a:cubicBezTo>
                    <a:pt x="845" y="1051"/>
                    <a:pt x="850" y="1020"/>
                    <a:pt x="860" y="957"/>
                  </a:cubicBezTo>
                  <a:cubicBezTo>
                    <a:pt x="870" y="894"/>
                    <a:pt x="885" y="793"/>
                    <a:pt x="896" y="729"/>
                  </a:cubicBezTo>
                  <a:cubicBezTo>
                    <a:pt x="907" y="665"/>
                    <a:pt x="915" y="620"/>
                    <a:pt x="928" y="573"/>
                  </a:cubicBezTo>
                  <a:cubicBezTo>
                    <a:pt x="941" y="526"/>
                    <a:pt x="953" y="490"/>
                    <a:pt x="976" y="449"/>
                  </a:cubicBezTo>
                  <a:cubicBezTo>
                    <a:pt x="999" y="408"/>
                    <a:pt x="1026" y="366"/>
                    <a:pt x="1064" y="325"/>
                  </a:cubicBezTo>
                  <a:cubicBezTo>
                    <a:pt x="1102" y="284"/>
                    <a:pt x="1155" y="239"/>
                    <a:pt x="1204" y="205"/>
                  </a:cubicBezTo>
                  <a:cubicBezTo>
                    <a:pt x="1253" y="171"/>
                    <a:pt x="1301" y="144"/>
                    <a:pt x="1356" y="121"/>
                  </a:cubicBezTo>
                  <a:cubicBezTo>
                    <a:pt x="1411" y="98"/>
                    <a:pt x="1477" y="81"/>
                    <a:pt x="1532" y="65"/>
                  </a:cubicBezTo>
                  <a:cubicBezTo>
                    <a:pt x="1587" y="49"/>
                    <a:pt x="1631" y="34"/>
                    <a:pt x="1684" y="25"/>
                  </a:cubicBezTo>
                  <a:cubicBezTo>
                    <a:pt x="1737" y="16"/>
                    <a:pt x="1797" y="13"/>
                    <a:pt x="1848" y="9"/>
                  </a:cubicBezTo>
                  <a:cubicBezTo>
                    <a:pt x="1899" y="5"/>
                    <a:pt x="1935" y="2"/>
                    <a:pt x="1988" y="1"/>
                  </a:cubicBezTo>
                  <a:cubicBezTo>
                    <a:pt x="2041" y="0"/>
                    <a:pt x="2135" y="1"/>
                    <a:pt x="2164" y="1"/>
                  </a:cubicBezTo>
                </a:path>
              </a:pathLst>
            </a:custGeom>
            <a:noFill/>
            <a:ln w="222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Freeform 110"/>
            <p:cNvSpPr>
              <a:spLocks/>
            </p:cNvSpPr>
            <p:nvPr/>
          </p:nvSpPr>
          <p:spPr bwMode="auto">
            <a:xfrm flipH="1" flipV="1">
              <a:off x="426" y="1846"/>
              <a:ext cx="2164" cy="1929"/>
            </a:xfrm>
            <a:custGeom>
              <a:avLst/>
              <a:gdLst>
                <a:gd name="T0" fmla="*/ 0 w 2164"/>
                <a:gd name="T1" fmla="*/ 1929 h 1929"/>
                <a:gd name="T2" fmla="*/ 184 w 2164"/>
                <a:gd name="T3" fmla="*/ 1901 h 1929"/>
                <a:gd name="T4" fmla="*/ 452 w 2164"/>
                <a:gd name="T5" fmla="*/ 1821 h 1929"/>
                <a:gd name="T6" fmla="*/ 632 w 2164"/>
                <a:gd name="T7" fmla="*/ 1701 h 1929"/>
                <a:gd name="T8" fmla="*/ 744 w 2164"/>
                <a:gd name="T9" fmla="*/ 1537 h 1929"/>
                <a:gd name="T10" fmla="*/ 808 w 2164"/>
                <a:gd name="T11" fmla="*/ 1281 h 1929"/>
                <a:gd name="T12" fmla="*/ 836 w 2164"/>
                <a:gd name="T13" fmla="*/ 1105 h 1929"/>
                <a:gd name="T14" fmla="*/ 860 w 2164"/>
                <a:gd name="T15" fmla="*/ 957 h 1929"/>
                <a:gd name="T16" fmla="*/ 896 w 2164"/>
                <a:gd name="T17" fmla="*/ 729 h 1929"/>
                <a:gd name="T18" fmla="*/ 928 w 2164"/>
                <a:gd name="T19" fmla="*/ 573 h 1929"/>
                <a:gd name="T20" fmla="*/ 976 w 2164"/>
                <a:gd name="T21" fmla="*/ 449 h 1929"/>
                <a:gd name="T22" fmla="*/ 1064 w 2164"/>
                <a:gd name="T23" fmla="*/ 325 h 1929"/>
                <a:gd name="T24" fmla="*/ 1204 w 2164"/>
                <a:gd name="T25" fmla="*/ 205 h 1929"/>
                <a:gd name="T26" fmla="*/ 1356 w 2164"/>
                <a:gd name="T27" fmla="*/ 121 h 1929"/>
                <a:gd name="T28" fmla="*/ 1532 w 2164"/>
                <a:gd name="T29" fmla="*/ 65 h 1929"/>
                <a:gd name="T30" fmla="*/ 1684 w 2164"/>
                <a:gd name="T31" fmla="*/ 25 h 1929"/>
                <a:gd name="T32" fmla="*/ 1848 w 2164"/>
                <a:gd name="T33" fmla="*/ 9 h 1929"/>
                <a:gd name="T34" fmla="*/ 1988 w 2164"/>
                <a:gd name="T35" fmla="*/ 1 h 1929"/>
                <a:gd name="T36" fmla="*/ 2164 w 2164"/>
                <a:gd name="T37" fmla="*/ 1 h 1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64" h="1929">
                  <a:moveTo>
                    <a:pt x="0" y="1929"/>
                  </a:moveTo>
                  <a:cubicBezTo>
                    <a:pt x="54" y="1924"/>
                    <a:pt x="109" y="1919"/>
                    <a:pt x="184" y="1901"/>
                  </a:cubicBezTo>
                  <a:cubicBezTo>
                    <a:pt x="259" y="1883"/>
                    <a:pt x="377" y="1854"/>
                    <a:pt x="452" y="1821"/>
                  </a:cubicBezTo>
                  <a:cubicBezTo>
                    <a:pt x="527" y="1788"/>
                    <a:pt x="583" y="1748"/>
                    <a:pt x="632" y="1701"/>
                  </a:cubicBezTo>
                  <a:cubicBezTo>
                    <a:pt x="681" y="1654"/>
                    <a:pt x="715" y="1607"/>
                    <a:pt x="744" y="1537"/>
                  </a:cubicBezTo>
                  <a:cubicBezTo>
                    <a:pt x="773" y="1467"/>
                    <a:pt x="793" y="1353"/>
                    <a:pt x="808" y="1281"/>
                  </a:cubicBezTo>
                  <a:cubicBezTo>
                    <a:pt x="823" y="1209"/>
                    <a:pt x="827" y="1159"/>
                    <a:pt x="836" y="1105"/>
                  </a:cubicBezTo>
                  <a:cubicBezTo>
                    <a:pt x="845" y="1051"/>
                    <a:pt x="850" y="1020"/>
                    <a:pt x="860" y="957"/>
                  </a:cubicBezTo>
                  <a:cubicBezTo>
                    <a:pt x="870" y="894"/>
                    <a:pt x="885" y="793"/>
                    <a:pt x="896" y="729"/>
                  </a:cubicBezTo>
                  <a:cubicBezTo>
                    <a:pt x="907" y="665"/>
                    <a:pt x="915" y="620"/>
                    <a:pt x="928" y="573"/>
                  </a:cubicBezTo>
                  <a:cubicBezTo>
                    <a:pt x="941" y="526"/>
                    <a:pt x="953" y="490"/>
                    <a:pt x="976" y="449"/>
                  </a:cubicBezTo>
                  <a:cubicBezTo>
                    <a:pt x="999" y="408"/>
                    <a:pt x="1026" y="366"/>
                    <a:pt x="1064" y="325"/>
                  </a:cubicBezTo>
                  <a:cubicBezTo>
                    <a:pt x="1102" y="284"/>
                    <a:pt x="1155" y="239"/>
                    <a:pt x="1204" y="205"/>
                  </a:cubicBezTo>
                  <a:cubicBezTo>
                    <a:pt x="1253" y="171"/>
                    <a:pt x="1301" y="144"/>
                    <a:pt x="1356" y="121"/>
                  </a:cubicBezTo>
                  <a:cubicBezTo>
                    <a:pt x="1411" y="98"/>
                    <a:pt x="1477" y="81"/>
                    <a:pt x="1532" y="65"/>
                  </a:cubicBezTo>
                  <a:cubicBezTo>
                    <a:pt x="1587" y="49"/>
                    <a:pt x="1631" y="34"/>
                    <a:pt x="1684" y="25"/>
                  </a:cubicBezTo>
                  <a:cubicBezTo>
                    <a:pt x="1737" y="16"/>
                    <a:pt x="1797" y="13"/>
                    <a:pt x="1848" y="9"/>
                  </a:cubicBezTo>
                  <a:cubicBezTo>
                    <a:pt x="1899" y="5"/>
                    <a:pt x="1935" y="2"/>
                    <a:pt x="1988" y="1"/>
                  </a:cubicBezTo>
                  <a:cubicBezTo>
                    <a:pt x="2041" y="0"/>
                    <a:pt x="2135" y="1"/>
                    <a:pt x="2164" y="1"/>
                  </a:cubicBezTo>
                </a:path>
              </a:pathLst>
            </a:custGeom>
            <a:noFill/>
            <a:ln w="22225"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Text Box 111"/>
            <p:cNvSpPr txBox="1">
              <a:spLocks noChangeArrowheads="1"/>
            </p:cNvSpPr>
            <p:nvPr/>
          </p:nvSpPr>
          <p:spPr bwMode="auto">
            <a:xfrm>
              <a:off x="2133" y="2830"/>
              <a:ext cx="59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1400">
                  <a:latin typeface="Arial" charset="0"/>
                </a:rPr>
                <a:t>100A/m</a:t>
              </a:r>
              <a:endParaRPr lang="en-US" altLang="en-US" sz="1400">
                <a:latin typeface="Arial" charset="0"/>
              </a:endParaRPr>
            </a:p>
          </p:txBody>
        </p:sp>
        <p:sp>
          <p:nvSpPr>
            <p:cNvPr id="115" name="Text Box 112"/>
            <p:cNvSpPr txBox="1">
              <a:spLocks noChangeArrowheads="1"/>
            </p:cNvSpPr>
            <p:nvPr/>
          </p:nvSpPr>
          <p:spPr bwMode="auto">
            <a:xfrm>
              <a:off x="339" y="2830"/>
              <a:ext cx="636"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1400">
                  <a:latin typeface="Arial" charset="0"/>
                </a:rPr>
                <a:t>-100A/m</a:t>
              </a:r>
              <a:endParaRPr lang="en-US" altLang="en-US" sz="1400">
                <a:latin typeface="Arial" charset="0"/>
              </a:endParaRPr>
            </a:p>
          </p:txBody>
        </p:sp>
        <p:sp>
          <p:nvSpPr>
            <p:cNvPr id="116" name="Line 113"/>
            <p:cNvSpPr>
              <a:spLocks noChangeShapeType="1"/>
            </p:cNvSpPr>
            <p:nvPr/>
          </p:nvSpPr>
          <p:spPr bwMode="auto">
            <a:xfrm>
              <a:off x="1476" y="1840"/>
              <a:ext cx="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 name="Line 114"/>
            <p:cNvSpPr>
              <a:spLocks noChangeShapeType="1"/>
            </p:cNvSpPr>
            <p:nvPr/>
          </p:nvSpPr>
          <p:spPr bwMode="auto">
            <a:xfrm>
              <a:off x="416" y="2804"/>
              <a:ext cx="216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Line 115"/>
            <p:cNvSpPr>
              <a:spLocks noChangeShapeType="1"/>
            </p:cNvSpPr>
            <p:nvPr/>
          </p:nvSpPr>
          <p:spPr bwMode="auto">
            <a:xfrm>
              <a:off x="2580" y="2772"/>
              <a:ext cx="0" cy="6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Line 116"/>
            <p:cNvSpPr>
              <a:spLocks noChangeShapeType="1"/>
            </p:cNvSpPr>
            <p:nvPr/>
          </p:nvSpPr>
          <p:spPr bwMode="auto">
            <a:xfrm>
              <a:off x="419" y="2767"/>
              <a:ext cx="0" cy="6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Line 117"/>
            <p:cNvSpPr>
              <a:spLocks noChangeShapeType="1"/>
            </p:cNvSpPr>
            <p:nvPr/>
          </p:nvSpPr>
          <p:spPr bwMode="auto">
            <a:xfrm>
              <a:off x="1467" y="3763"/>
              <a:ext cx="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Text Box 118"/>
            <p:cNvSpPr txBox="1">
              <a:spLocks noChangeArrowheads="1"/>
            </p:cNvSpPr>
            <p:nvPr/>
          </p:nvSpPr>
          <p:spPr bwMode="auto">
            <a:xfrm>
              <a:off x="1154" y="1767"/>
              <a:ext cx="347" cy="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1400">
                  <a:latin typeface="Arial" charset="0"/>
                </a:rPr>
                <a:t>1.6T</a:t>
              </a:r>
              <a:endParaRPr lang="en-US" altLang="en-US" sz="1400">
                <a:latin typeface="Arial" charset="0"/>
              </a:endParaRPr>
            </a:p>
          </p:txBody>
        </p:sp>
        <p:sp>
          <p:nvSpPr>
            <p:cNvPr id="122" name="Text Box 119"/>
            <p:cNvSpPr txBox="1">
              <a:spLocks noChangeArrowheads="1"/>
            </p:cNvSpPr>
            <p:nvPr/>
          </p:nvSpPr>
          <p:spPr bwMode="auto">
            <a:xfrm>
              <a:off x="2206" y="2579"/>
              <a:ext cx="233"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1400">
                  <a:latin typeface="Arial" charset="0"/>
                </a:rPr>
                <a:t>H</a:t>
              </a:r>
              <a:endParaRPr lang="en-GB" altLang="en-US" sz="1400">
                <a:latin typeface="Arial" charset="0"/>
                <a:sym typeface="Symbol" pitchFamily="18" charset="2"/>
              </a:endParaRPr>
            </a:p>
          </p:txBody>
        </p:sp>
        <p:sp>
          <p:nvSpPr>
            <p:cNvPr id="123" name="Text Box 120"/>
            <p:cNvSpPr txBox="1">
              <a:spLocks noChangeArrowheads="1"/>
            </p:cNvSpPr>
            <p:nvPr/>
          </p:nvSpPr>
          <p:spPr bwMode="auto">
            <a:xfrm>
              <a:off x="1530" y="3607"/>
              <a:ext cx="445"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1400">
                  <a:latin typeface="Arial" charset="0"/>
                </a:rPr>
                <a:t>-1.6T</a:t>
              </a:r>
              <a:endParaRPr lang="en-US" altLang="en-US" sz="1400">
                <a:latin typeface="Arial" charset="0"/>
              </a:endParaRPr>
            </a:p>
          </p:txBody>
        </p:sp>
        <p:sp>
          <p:nvSpPr>
            <p:cNvPr id="124" name="Text Box 121"/>
            <p:cNvSpPr txBox="1">
              <a:spLocks noChangeArrowheads="1"/>
            </p:cNvSpPr>
            <p:nvPr/>
          </p:nvSpPr>
          <p:spPr bwMode="auto">
            <a:xfrm>
              <a:off x="1074" y="2135"/>
              <a:ext cx="2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1400">
                  <a:latin typeface="Arial" charset="0"/>
                </a:rPr>
                <a:t>B</a:t>
              </a:r>
              <a:endParaRPr lang="en-US" altLang="en-US" sz="1400">
                <a:latin typeface="Arial" charset="0"/>
              </a:endParaRPr>
            </a:p>
          </p:txBody>
        </p:sp>
        <p:sp>
          <p:nvSpPr>
            <p:cNvPr id="125" name="Line 122"/>
            <p:cNvSpPr>
              <a:spLocks noChangeShapeType="1"/>
            </p:cNvSpPr>
            <p:nvPr/>
          </p:nvSpPr>
          <p:spPr bwMode="auto">
            <a:xfrm flipV="1">
              <a:off x="1164" y="2008"/>
              <a:ext cx="0" cy="15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 name="Line 123"/>
            <p:cNvSpPr>
              <a:spLocks noChangeShapeType="1"/>
            </p:cNvSpPr>
            <p:nvPr/>
          </p:nvSpPr>
          <p:spPr bwMode="auto">
            <a:xfrm>
              <a:off x="2392" y="2680"/>
              <a:ext cx="1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7" name="Text Box 124"/>
          <p:cNvSpPr txBox="1">
            <a:spLocks noChangeArrowheads="1"/>
          </p:cNvSpPr>
          <p:nvPr/>
        </p:nvSpPr>
        <p:spPr bwMode="auto">
          <a:xfrm>
            <a:off x="5112000" y="4680000"/>
            <a:ext cx="3600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GB" altLang="en-US" b="1" i="1" dirty="0">
                <a:solidFill>
                  <a:srgbClr val="25A169"/>
                </a:solidFill>
              </a:rPr>
              <a:t>Iron electromagnet </a:t>
            </a:r>
          </a:p>
          <a:p>
            <a:pPr eaLnBrk="1" hangingPunct="1"/>
            <a:r>
              <a:rPr lang="en-GB" altLang="en-US" b="1" i="1" dirty="0">
                <a:solidFill>
                  <a:srgbClr val="25A169"/>
                </a:solidFill>
              </a:rPr>
              <a:t>– for accelerator,  HEP experiment transformer, motor, generator, </a:t>
            </a:r>
            <a:r>
              <a:rPr lang="en-GB" altLang="en-US" b="1" i="1" dirty="0" smtClean="0">
                <a:solidFill>
                  <a:srgbClr val="25A169"/>
                </a:solidFill>
              </a:rPr>
              <a:t>etc.</a:t>
            </a:r>
            <a:endParaRPr lang="en-US" altLang="en-US" b="1" i="1" dirty="0">
              <a:solidFill>
                <a:srgbClr val="25A169"/>
              </a:solidFill>
            </a:endParaRPr>
          </a:p>
        </p:txBody>
      </p:sp>
      <p:sp>
        <p:nvSpPr>
          <p:cNvPr id="128" name="Text Box 125"/>
          <p:cNvSpPr txBox="1">
            <a:spLocks noChangeArrowheads="1"/>
          </p:cNvSpPr>
          <p:nvPr/>
        </p:nvSpPr>
        <p:spPr bwMode="auto">
          <a:xfrm>
            <a:off x="2867025" y="5749925"/>
            <a:ext cx="3024000" cy="3460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b="1">
                <a:solidFill>
                  <a:schemeClr val="accent2"/>
                </a:solidFill>
                <a:latin typeface="Arial" charset="0"/>
              </a:rPr>
              <a:t>BUT iron saturates at ~ 2T</a:t>
            </a:r>
            <a:endParaRPr lang="en-US" altLang="en-US" b="1">
              <a:solidFill>
                <a:schemeClr val="accent2"/>
              </a:solidFill>
              <a:latin typeface="Arial" charset="0"/>
            </a:endParaRPr>
          </a:p>
        </p:txBody>
      </p:sp>
    </p:spTree>
    <p:extLst>
      <p:ext uri="{BB962C8B-B14F-4D97-AF65-F5344CB8AC3E}">
        <p14:creationId xmlns:p14="http://schemas.microsoft.com/office/powerpoint/2010/main" val="22868297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Magnetic fields and ways to create them: (2) Solenoids</a:t>
            </a:r>
            <a:endParaRPr lang="en-US" dirty="0"/>
          </a:p>
        </p:txBody>
      </p:sp>
      <p:sp>
        <p:nvSpPr>
          <p:cNvPr id="240" name="Rectangle 5"/>
          <p:cNvSpPr txBox="1">
            <a:spLocks noChangeArrowheads="1"/>
          </p:cNvSpPr>
          <p:nvPr/>
        </p:nvSpPr>
        <p:spPr bwMode="auto">
          <a:xfrm>
            <a:off x="500063" y="1220788"/>
            <a:ext cx="2703512" cy="190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82563" marR="0" lvl="0" indent="-182563" algn="l" defTabSz="354013" rtl="0" eaLnBrk="0" fontAlgn="base" latinLnBrk="0" hangingPunct="0">
              <a:lnSpc>
                <a:spcPct val="100000"/>
              </a:lnSpc>
              <a:spcBef>
                <a:spcPct val="20000"/>
              </a:spcBef>
              <a:spcAft>
                <a:spcPct val="0"/>
              </a:spcAft>
              <a:buClrTx/>
              <a:buSzTx/>
              <a:buFontTx/>
              <a:buChar char="•"/>
              <a:tabLst/>
              <a:defRPr/>
            </a:pPr>
            <a:r>
              <a:rPr kumimoji="0" lang="en-GB" altLang="en-US" sz="1600" b="0" i="0" u="none" strike="noStrike" kern="0" cap="none" spc="0" normalizeH="0" baseline="0" noProof="0" dirty="0" smtClean="0">
                <a:ln>
                  <a:noFill/>
                </a:ln>
                <a:solidFill>
                  <a:srgbClr val="000000"/>
                </a:solidFill>
                <a:effectLst/>
                <a:uLnTx/>
                <a:uFillTx/>
                <a:latin typeface="Times New Roman"/>
                <a:ea typeface="+mn-ea"/>
                <a:cs typeface="+mn-cs"/>
              </a:rPr>
              <a:t>no iron – field shape is set solely by the winding </a:t>
            </a:r>
          </a:p>
          <a:p>
            <a:pPr marL="182563" marR="0" lvl="0" indent="-182563" algn="l" defTabSz="354013" rtl="0" eaLnBrk="0" fontAlgn="base" latinLnBrk="0" hangingPunct="0">
              <a:lnSpc>
                <a:spcPct val="100000"/>
              </a:lnSpc>
              <a:spcBef>
                <a:spcPct val="20000"/>
              </a:spcBef>
              <a:spcAft>
                <a:spcPct val="0"/>
              </a:spcAft>
              <a:buClrTx/>
              <a:buSzTx/>
              <a:buFontTx/>
              <a:buChar char="•"/>
              <a:tabLst/>
              <a:defRPr/>
            </a:pPr>
            <a:r>
              <a:rPr kumimoji="0" lang="en-GB" altLang="en-US" sz="1600" b="0" i="0" u="none" strike="noStrike" kern="0" cap="none" spc="0" normalizeH="0" baseline="0" noProof="0" dirty="0" smtClean="0">
                <a:ln>
                  <a:noFill/>
                </a:ln>
                <a:solidFill>
                  <a:srgbClr val="000000"/>
                </a:solidFill>
                <a:effectLst/>
                <a:uLnTx/>
                <a:uFillTx/>
                <a:latin typeface="Times New Roman"/>
                <a:ea typeface="+mn-ea"/>
                <a:cs typeface="+mn-cs"/>
              </a:rPr>
              <a:t>cylindrical winding</a:t>
            </a:r>
          </a:p>
          <a:p>
            <a:pPr marL="182563" marR="0" lvl="0" indent="-182563" algn="l" defTabSz="354013" rtl="0" eaLnBrk="0" fontAlgn="base" latinLnBrk="0" hangingPunct="0">
              <a:lnSpc>
                <a:spcPct val="100000"/>
              </a:lnSpc>
              <a:spcBef>
                <a:spcPct val="20000"/>
              </a:spcBef>
              <a:spcAft>
                <a:spcPct val="0"/>
              </a:spcAft>
              <a:buClrTx/>
              <a:buSzTx/>
              <a:buFontTx/>
              <a:buChar char="•"/>
              <a:tabLst/>
              <a:defRPr/>
            </a:pPr>
            <a:r>
              <a:rPr kumimoji="0" lang="en-GB" altLang="en-US" sz="1600" b="0" i="0" u="none" strike="noStrike" kern="0" cap="none" spc="0" normalizeH="0" baseline="0" noProof="0" dirty="0" smtClean="0">
                <a:ln>
                  <a:noFill/>
                </a:ln>
                <a:solidFill>
                  <a:srgbClr val="000000"/>
                </a:solidFill>
                <a:effectLst/>
                <a:uLnTx/>
                <a:uFillTx/>
                <a:latin typeface="Times New Roman"/>
                <a:ea typeface="+mn-ea"/>
                <a:cs typeface="+mn-cs"/>
              </a:rPr>
              <a:t>azimuthal current flow</a:t>
            </a:r>
          </a:p>
          <a:p>
            <a:pPr marL="182563" marR="0" lvl="0" indent="-182563" algn="l" defTabSz="354013" rtl="0" eaLnBrk="0" fontAlgn="base" latinLnBrk="0" hangingPunct="0">
              <a:lnSpc>
                <a:spcPct val="100000"/>
              </a:lnSpc>
              <a:spcBef>
                <a:spcPct val="20000"/>
              </a:spcBef>
              <a:spcAft>
                <a:spcPct val="0"/>
              </a:spcAft>
              <a:buClrTx/>
              <a:buSzTx/>
              <a:buFontTx/>
              <a:buNone/>
              <a:tabLst/>
              <a:defRPr/>
            </a:pPr>
            <a:r>
              <a:rPr kumimoji="0" lang="en-GB" altLang="en-US" sz="1600" b="0" i="0" u="none" strike="noStrike" kern="0" cap="none" spc="0" normalizeH="0" baseline="0" noProof="0" dirty="0" smtClean="0">
                <a:ln>
                  <a:noFill/>
                </a:ln>
                <a:solidFill>
                  <a:srgbClr val="000000"/>
                </a:solidFill>
                <a:effectLst/>
                <a:uLnTx/>
                <a:uFillTx/>
                <a:latin typeface="Times New Roman"/>
                <a:ea typeface="+mn-ea"/>
                <a:cs typeface="+mn-cs"/>
              </a:rPr>
              <a:t>	- </a:t>
            </a:r>
            <a:r>
              <a:rPr kumimoji="0" lang="en-GB" altLang="en-US" sz="1600" b="0" i="0" u="none" strike="noStrike" kern="0" cap="none" spc="0" normalizeH="0" baseline="0" noProof="0" dirty="0" err="1" smtClean="0">
                <a:ln>
                  <a:noFill/>
                </a:ln>
                <a:solidFill>
                  <a:srgbClr val="000000"/>
                </a:solidFill>
                <a:effectLst/>
                <a:uLnTx/>
                <a:uFillTx/>
                <a:latin typeface="Times New Roman"/>
                <a:ea typeface="+mn-ea"/>
                <a:cs typeface="+mn-cs"/>
              </a:rPr>
              <a:t>eg</a:t>
            </a:r>
            <a:r>
              <a:rPr kumimoji="0" lang="en-GB" altLang="en-US" sz="1600" b="0" i="0" u="none" strike="noStrike" kern="0" cap="none" spc="0" normalizeH="0" baseline="0" noProof="0" dirty="0" smtClean="0">
                <a:ln>
                  <a:noFill/>
                </a:ln>
                <a:solidFill>
                  <a:srgbClr val="000000"/>
                </a:solidFill>
                <a:effectLst/>
                <a:uLnTx/>
                <a:uFillTx/>
                <a:latin typeface="Times New Roman"/>
                <a:ea typeface="+mn-ea"/>
                <a:cs typeface="+mn-cs"/>
              </a:rPr>
              <a:t> wire wound on bobbin</a:t>
            </a:r>
          </a:p>
          <a:p>
            <a:pPr marL="182563" marR="0" lvl="0" indent="-182563" algn="l" defTabSz="354013" rtl="0" eaLnBrk="0" fontAlgn="base" latinLnBrk="0" hangingPunct="0">
              <a:lnSpc>
                <a:spcPct val="100000"/>
              </a:lnSpc>
              <a:spcBef>
                <a:spcPct val="20000"/>
              </a:spcBef>
              <a:spcAft>
                <a:spcPct val="0"/>
              </a:spcAft>
              <a:buClrTx/>
              <a:buSzTx/>
              <a:buFontTx/>
              <a:buChar char="•"/>
              <a:tabLst/>
              <a:defRPr/>
            </a:pPr>
            <a:r>
              <a:rPr kumimoji="0" lang="en-GB" altLang="en-US" sz="1600" b="0" i="0" u="none" strike="noStrike" kern="0" cap="none" spc="0" normalizeH="0" baseline="0" noProof="0" dirty="0" smtClean="0">
                <a:ln>
                  <a:noFill/>
                </a:ln>
                <a:solidFill>
                  <a:srgbClr val="000000"/>
                </a:solidFill>
                <a:effectLst/>
                <a:uLnTx/>
                <a:uFillTx/>
                <a:latin typeface="Times New Roman"/>
                <a:ea typeface="+mn-ea"/>
                <a:cs typeface="+mn-cs"/>
              </a:rPr>
              <a:t>axial field </a:t>
            </a:r>
            <a:endParaRPr kumimoji="0" lang="en-US" altLang="en-US" sz="1600" b="0" i="0" u="none" strike="noStrike" kern="0" cap="none" spc="0" normalizeH="0" baseline="0" noProof="0" dirty="0" smtClean="0">
              <a:ln>
                <a:noFill/>
              </a:ln>
              <a:solidFill>
                <a:srgbClr val="000000"/>
              </a:solidFill>
              <a:effectLst/>
              <a:uLnTx/>
              <a:uFillTx/>
              <a:latin typeface="Times New Roman"/>
              <a:ea typeface="+mn-ea"/>
              <a:cs typeface="+mn-cs"/>
            </a:endParaRPr>
          </a:p>
        </p:txBody>
      </p:sp>
      <p:grpSp>
        <p:nvGrpSpPr>
          <p:cNvPr id="241" name="Group 6"/>
          <p:cNvGrpSpPr>
            <a:grpSpLocks/>
          </p:cNvGrpSpPr>
          <p:nvPr/>
        </p:nvGrpSpPr>
        <p:grpSpPr bwMode="auto">
          <a:xfrm>
            <a:off x="3379788" y="973138"/>
            <a:ext cx="1679575" cy="2436812"/>
            <a:chOff x="1987" y="611"/>
            <a:chExt cx="1058" cy="1535"/>
          </a:xfrm>
        </p:grpSpPr>
        <p:sp>
          <p:nvSpPr>
            <p:cNvPr id="242" name="Oval 7"/>
            <p:cNvSpPr>
              <a:spLocks noChangeArrowheads="1"/>
            </p:cNvSpPr>
            <p:nvPr/>
          </p:nvSpPr>
          <p:spPr bwMode="auto">
            <a:xfrm>
              <a:off x="1997" y="1602"/>
              <a:ext cx="1043" cy="544"/>
            </a:xfrm>
            <a:prstGeom prst="ellipse">
              <a:avLst/>
            </a:pr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43" name="Rectangle 8"/>
            <p:cNvSpPr>
              <a:spLocks noChangeArrowheads="1"/>
            </p:cNvSpPr>
            <p:nvPr/>
          </p:nvSpPr>
          <p:spPr bwMode="auto">
            <a:xfrm>
              <a:off x="2001" y="1129"/>
              <a:ext cx="1043" cy="726"/>
            </a:xfrm>
            <a:prstGeom prst="rect">
              <a:avLst/>
            </a:prstGeom>
            <a:solidFill>
              <a:srgbClr val="FFA19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44" name="Line 9"/>
            <p:cNvSpPr>
              <a:spLocks noChangeShapeType="1"/>
            </p:cNvSpPr>
            <p:nvPr/>
          </p:nvSpPr>
          <p:spPr bwMode="auto">
            <a:xfrm>
              <a:off x="1999" y="1129"/>
              <a:ext cx="0" cy="77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45" name="Line 10"/>
            <p:cNvSpPr>
              <a:spLocks noChangeShapeType="1"/>
            </p:cNvSpPr>
            <p:nvPr/>
          </p:nvSpPr>
          <p:spPr bwMode="auto">
            <a:xfrm flipH="1">
              <a:off x="3040" y="1129"/>
              <a:ext cx="0" cy="7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246" name="Group 11"/>
            <p:cNvGrpSpPr>
              <a:grpSpLocks/>
            </p:cNvGrpSpPr>
            <p:nvPr/>
          </p:nvGrpSpPr>
          <p:grpSpPr bwMode="auto">
            <a:xfrm>
              <a:off x="1999" y="1673"/>
              <a:ext cx="1043" cy="438"/>
              <a:chOff x="1746" y="1661"/>
              <a:chExt cx="1043" cy="438"/>
            </a:xfrm>
          </p:grpSpPr>
          <p:sp>
            <p:nvSpPr>
              <p:cNvPr id="269" name="Arc 12"/>
              <p:cNvSpPr>
                <a:spLocks/>
              </p:cNvSpPr>
              <p:nvPr/>
            </p:nvSpPr>
            <p:spPr bwMode="auto">
              <a:xfrm flipH="1" flipV="1">
                <a:off x="1746" y="1797"/>
                <a:ext cx="1043" cy="302"/>
              </a:xfrm>
              <a:custGeom>
                <a:avLst/>
                <a:gdLst>
                  <a:gd name="G0" fmla="+- 21600 0 0"/>
                  <a:gd name="G1" fmla="+- 21600 0 0"/>
                  <a:gd name="G2" fmla="+- 21600 0 0"/>
                  <a:gd name="T0" fmla="*/ 70 w 43200"/>
                  <a:gd name="T1" fmla="*/ 23340 h 23340"/>
                  <a:gd name="T2" fmla="*/ 43158 w 43200"/>
                  <a:gd name="T3" fmla="*/ 22941 h 23340"/>
                  <a:gd name="T4" fmla="*/ 21600 w 43200"/>
                  <a:gd name="T5" fmla="*/ 21600 h 23340"/>
                </a:gdLst>
                <a:ahLst/>
                <a:cxnLst>
                  <a:cxn ang="0">
                    <a:pos x="T0" y="T1"/>
                  </a:cxn>
                  <a:cxn ang="0">
                    <a:pos x="T2" y="T3"/>
                  </a:cxn>
                  <a:cxn ang="0">
                    <a:pos x="T4" y="T5"/>
                  </a:cxn>
                </a:cxnLst>
                <a:rect l="0" t="0" r="r" b="b"/>
                <a:pathLst>
                  <a:path w="43200" h="23340" fill="none"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path>
                  <a:path w="43200" h="23340" stroke="0"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lnTo>
                      <a:pt x="21600" y="21600"/>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70" name="Arc 13"/>
              <p:cNvSpPr>
                <a:spLocks/>
              </p:cNvSpPr>
              <p:nvPr/>
            </p:nvSpPr>
            <p:spPr bwMode="auto">
              <a:xfrm flipH="1" flipV="1">
                <a:off x="1746" y="1752"/>
                <a:ext cx="1043" cy="302"/>
              </a:xfrm>
              <a:custGeom>
                <a:avLst/>
                <a:gdLst>
                  <a:gd name="G0" fmla="+- 21600 0 0"/>
                  <a:gd name="G1" fmla="+- 21600 0 0"/>
                  <a:gd name="G2" fmla="+- 21600 0 0"/>
                  <a:gd name="T0" fmla="*/ 70 w 43200"/>
                  <a:gd name="T1" fmla="*/ 23340 h 23340"/>
                  <a:gd name="T2" fmla="*/ 43158 w 43200"/>
                  <a:gd name="T3" fmla="*/ 22941 h 23340"/>
                  <a:gd name="T4" fmla="*/ 21600 w 43200"/>
                  <a:gd name="T5" fmla="*/ 21600 h 23340"/>
                </a:gdLst>
                <a:ahLst/>
                <a:cxnLst>
                  <a:cxn ang="0">
                    <a:pos x="T0" y="T1"/>
                  </a:cxn>
                  <a:cxn ang="0">
                    <a:pos x="T2" y="T3"/>
                  </a:cxn>
                  <a:cxn ang="0">
                    <a:pos x="T4" y="T5"/>
                  </a:cxn>
                </a:cxnLst>
                <a:rect l="0" t="0" r="r" b="b"/>
                <a:pathLst>
                  <a:path w="43200" h="23340" fill="none"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path>
                  <a:path w="43200" h="23340" stroke="0"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lnTo>
                      <a:pt x="21600" y="21600"/>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71" name="Arc 14"/>
              <p:cNvSpPr>
                <a:spLocks/>
              </p:cNvSpPr>
              <p:nvPr/>
            </p:nvSpPr>
            <p:spPr bwMode="auto">
              <a:xfrm flipH="1" flipV="1">
                <a:off x="1746" y="1706"/>
                <a:ext cx="1043" cy="302"/>
              </a:xfrm>
              <a:custGeom>
                <a:avLst/>
                <a:gdLst>
                  <a:gd name="G0" fmla="+- 21600 0 0"/>
                  <a:gd name="G1" fmla="+- 21600 0 0"/>
                  <a:gd name="G2" fmla="+- 21600 0 0"/>
                  <a:gd name="T0" fmla="*/ 70 w 43200"/>
                  <a:gd name="T1" fmla="*/ 23340 h 23340"/>
                  <a:gd name="T2" fmla="*/ 43158 w 43200"/>
                  <a:gd name="T3" fmla="*/ 22941 h 23340"/>
                  <a:gd name="T4" fmla="*/ 21600 w 43200"/>
                  <a:gd name="T5" fmla="*/ 21600 h 23340"/>
                </a:gdLst>
                <a:ahLst/>
                <a:cxnLst>
                  <a:cxn ang="0">
                    <a:pos x="T0" y="T1"/>
                  </a:cxn>
                  <a:cxn ang="0">
                    <a:pos x="T2" y="T3"/>
                  </a:cxn>
                  <a:cxn ang="0">
                    <a:pos x="T4" y="T5"/>
                  </a:cxn>
                </a:cxnLst>
                <a:rect l="0" t="0" r="r" b="b"/>
                <a:pathLst>
                  <a:path w="43200" h="23340" fill="none"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path>
                  <a:path w="43200" h="23340" stroke="0"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lnTo>
                      <a:pt x="21600" y="21600"/>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72" name="Arc 15"/>
              <p:cNvSpPr>
                <a:spLocks/>
              </p:cNvSpPr>
              <p:nvPr/>
            </p:nvSpPr>
            <p:spPr bwMode="auto">
              <a:xfrm flipH="1" flipV="1">
                <a:off x="1746" y="1661"/>
                <a:ext cx="1043" cy="302"/>
              </a:xfrm>
              <a:custGeom>
                <a:avLst/>
                <a:gdLst>
                  <a:gd name="G0" fmla="+- 21600 0 0"/>
                  <a:gd name="G1" fmla="+- 21600 0 0"/>
                  <a:gd name="G2" fmla="+- 21600 0 0"/>
                  <a:gd name="T0" fmla="*/ 70 w 43200"/>
                  <a:gd name="T1" fmla="*/ 23340 h 23340"/>
                  <a:gd name="T2" fmla="*/ 43158 w 43200"/>
                  <a:gd name="T3" fmla="*/ 22941 h 23340"/>
                  <a:gd name="T4" fmla="*/ 21600 w 43200"/>
                  <a:gd name="T5" fmla="*/ 21600 h 23340"/>
                </a:gdLst>
                <a:ahLst/>
                <a:cxnLst>
                  <a:cxn ang="0">
                    <a:pos x="T0" y="T1"/>
                  </a:cxn>
                  <a:cxn ang="0">
                    <a:pos x="T2" y="T3"/>
                  </a:cxn>
                  <a:cxn ang="0">
                    <a:pos x="T4" y="T5"/>
                  </a:cxn>
                </a:cxnLst>
                <a:rect l="0" t="0" r="r" b="b"/>
                <a:pathLst>
                  <a:path w="43200" h="23340" fill="none"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path>
                  <a:path w="43200" h="23340" stroke="0"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lnTo>
                      <a:pt x="21600" y="21600"/>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247" name="Arc 16"/>
            <p:cNvSpPr>
              <a:spLocks/>
            </p:cNvSpPr>
            <p:nvPr/>
          </p:nvSpPr>
          <p:spPr bwMode="auto">
            <a:xfrm flipH="1" flipV="1">
              <a:off x="1999" y="1628"/>
              <a:ext cx="1043" cy="302"/>
            </a:xfrm>
            <a:custGeom>
              <a:avLst/>
              <a:gdLst>
                <a:gd name="G0" fmla="+- 21600 0 0"/>
                <a:gd name="G1" fmla="+- 21600 0 0"/>
                <a:gd name="G2" fmla="+- 21600 0 0"/>
                <a:gd name="T0" fmla="*/ 70 w 43200"/>
                <a:gd name="T1" fmla="*/ 23340 h 23340"/>
                <a:gd name="T2" fmla="*/ 43158 w 43200"/>
                <a:gd name="T3" fmla="*/ 22941 h 23340"/>
                <a:gd name="T4" fmla="*/ 21600 w 43200"/>
                <a:gd name="T5" fmla="*/ 21600 h 23340"/>
              </a:gdLst>
              <a:ahLst/>
              <a:cxnLst>
                <a:cxn ang="0">
                  <a:pos x="T0" y="T1"/>
                </a:cxn>
                <a:cxn ang="0">
                  <a:pos x="T2" y="T3"/>
                </a:cxn>
                <a:cxn ang="0">
                  <a:pos x="T4" y="T5"/>
                </a:cxn>
              </a:cxnLst>
              <a:rect l="0" t="0" r="r" b="b"/>
              <a:pathLst>
                <a:path w="43200" h="23340" fill="none"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path>
                <a:path w="43200" h="23340" stroke="0"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lnTo>
                    <a:pt x="21600" y="21600"/>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248" name="Group 17"/>
            <p:cNvGrpSpPr>
              <a:grpSpLocks/>
            </p:cNvGrpSpPr>
            <p:nvPr/>
          </p:nvGrpSpPr>
          <p:grpSpPr bwMode="auto">
            <a:xfrm>
              <a:off x="2002" y="1440"/>
              <a:ext cx="1043" cy="438"/>
              <a:chOff x="1746" y="1661"/>
              <a:chExt cx="1043" cy="438"/>
            </a:xfrm>
          </p:grpSpPr>
          <p:sp>
            <p:nvSpPr>
              <p:cNvPr id="265" name="Arc 18"/>
              <p:cNvSpPr>
                <a:spLocks/>
              </p:cNvSpPr>
              <p:nvPr/>
            </p:nvSpPr>
            <p:spPr bwMode="auto">
              <a:xfrm flipH="1" flipV="1">
                <a:off x="1746" y="1797"/>
                <a:ext cx="1043" cy="302"/>
              </a:xfrm>
              <a:custGeom>
                <a:avLst/>
                <a:gdLst>
                  <a:gd name="G0" fmla="+- 21600 0 0"/>
                  <a:gd name="G1" fmla="+- 21600 0 0"/>
                  <a:gd name="G2" fmla="+- 21600 0 0"/>
                  <a:gd name="T0" fmla="*/ 70 w 43200"/>
                  <a:gd name="T1" fmla="*/ 23340 h 23340"/>
                  <a:gd name="T2" fmla="*/ 43158 w 43200"/>
                  <a:gd name="T3" fmla="*/ 22941 h 23340"/>
                  <a:gd name="T4" fmla="*/ 21600 w 43200"/>
                  <a:gd name="T5" fmla="*/ 21600 h 23340"/>
                </a:gdLst>
                <a:ahLst/>
                <a:cxnLst>
                  <a:cxn ang="0">
                    <a:pos x="T0" y="T1"/>
                  </a:cxn>
                  <a:cxn ang="0">
                    <a:pos x="T2" y="T3"/>
                  </a:cxn>
                  <a:cxn ang="0">
                    <a:pos x="T4" y="T5"/>
                  </a:cxn>
                </a:cxnLst>
                <a:rect l="0" t="0" r="r" b="b"/>
                <a:pathLst>
                  <a:path w="43200" h="23340" fill="none"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path>
                  <a:path w="43200" h="23340" stroke="0"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lnTo>
                      <a:pt x="21600" y="21600"/>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66" name="Arc 19"/>
              <p:cNvSpPr>
                <a:spLocks/>
              </p:cNvSpPr>
              <p:nvPr/>
            </p:nvSpPr>
            <p:spPr bwMode="auto">
              <a:xfrm flipH="1" flipV="1">
                <a:off x="1746" y="1752"/>
                <a:ext cx="1043" cy="302"/>
              </a:xfrm>
              <a:custGeom>
                <a:avLst/>
                <a:gdLst>
                  <a:gd name="G0" fmla="+- 21600 0 0"/>
                  <a:gd name="G1" fmla="+- 21600 0 0"/>
                  <a:gd name="G2" fmla="+- 21600 0 0"/>
                  <a:gd name="T0" fmla="*/ 70 w 43200"/>
                  <a:gd name="T1" fmla="*/ 23340 h 23340"/>
                  <a:gd name="T2" fmla="*/ 43158 w 43200"/>
                  <a:gd name="T3" fmla="*/ 22941 h 23340"/>
                  <a:gd name="T4" fmla="*/ 21600 w 43200"/>
                  <a:gd name="T5" fmla="*/ 21600 h 23340"/>
                </a:gdLst>
                <a:ahLst/>
                <a:cxnLst>
                  <a:cxn ang="0">
                    <a:pos x="T0" y="T1"/>
                  </a:cxn>
                  <a:cxn ang="0">
                    <a:pos x="T2" y="T3"/>
                  </a:cxn>
                  <a:cxn ang="0">
                    <a:pos x="T4" y="T5"/>
                  </a:cxn>
                </a:cxnLst>
                <a:rect l="0" t="0" r="r" b="b"/>
                <a:pathLst>
                  <a:path w="43200" h="23340" fill="none"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path>
                  <a:path w="43200" h="23340" stroke="0"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lnTo>
                      <a:pt x="21600" y="21600"/>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67" name="Arc 20"/>
              <p:cNvSpPr>
                <a:spLocks/>
              </p:cNvSpPr>
              <p:nvPr/>
            </p:nvSpPr>
            <p:spPr bwMode="auto">
              <a:xfrm flipH="1" flipV="1">
                <a:off x="1746" y="1706"/>
                <a:ext cx="1043" cy="302"/>
              </a:xfrm>
              <a:custGeom>
                <a:avLst/>
                <a:gdLst>
                  <a:gd name="G0" fmla="+- 21600 0 0"/>
                  <a:gd name="G1" fmla="+- 21600 0 0"/>
                  <a:gd name="G2" fmla="+- 21600 0 0"/>
                  <a:gd name="T0" fmla="*/ 70 w 43200"/>
                  <a:gd name="T1" fmla="*/ 23340 h 23340"/>
                  <a:gd name="T2" fmla="*/ 43158 w 43200"/>
                  <a:gd name="T3" fmla="*/ 22941 h 23340"/>
                  <a:gd name="T4" fmla="*/ 21600 w 43200"/>
                  <a:gd name="T5" fmla="*/ 21600 h 23340"/>
                </a:gdLst>
                <a:ahLst/>
                <a:cxnLst>
                  <a:cxn ang="0">
                    <a:pos x="T0" y="T1"/>
                  </a:cxn>
                  <a:cxn ang="0">
                    <a:pos x="T2" y="T3"/>
                  </a:cxn>
                  <a:cxn ang="0">
                    <a:pos x="T4" y="T5"/>
                  </a:cxn>
                </a:cxnLst>
                <a:rect l="0" t="0" r="r" b="b"/>
                <a:pathLst>
                  <a:path w="43200" h="23340" fill="none"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path>
                  <a:path w="43200" h="23340" stroke="0"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lnTo>
                      <a:pt x="21600" y="21600"/>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68" name="Arc 21"/>
              <p:cNvSpPr>
                <a:spLocks/>
              </p:cNvSpPr>
              <p:nvPr/>
            </p:nvSpPr>
            <p:spPr bwMode="auto">
              <a:xfrm flipH="1" flipV="1">
                <a:off x="1746" y="1661"/>
                <a:ext cx="1043" cy="302"/>
              </a:xfrm>
              <a:custGeom>
                <a:avLst/>
                <a:gdLst>
                  <a:gd name="G0" fmla="+- 21600 0 0"/>
                  <a:gd name="G1" fmla="+- 21600 0 0"/>
                  <a:gd name="G2" fmla="+- 21600 0 0"/>
                  <a:gd name="T0" fmla="*/ 70 w 43200"/>
                  <a:gd name="T1" fmla="*/ 23340 h 23340"/>
                  <a:gd name="T2" fmla="*/ 43158 w 43200"/>
                  <a:gd name="T3" fmla="*/ 22941 h 23340"/>
                  <a:gd name="T4" fmla="*/ 21600 w 43200"/>
                  <a:gd name="T5" fmla="*/ 21600 h 23340"/>
                </a:gdLst>
                <a:ahLst/>
                <a:cxnLst>
                  <a:cxn ang="0">
                    <a:pos x="T0" y="T1"/>
                  </a:cxn>
                  <a:cxn ang="0">
                    <a:pos x="T2" y="T3"/>
                  </a:cxn>
                  <a:cxn ang="0">
                    <a:pos x="T4" y="T5"/>
                  </a:cxn>
                </a:cxnLst>
                <a:rect l="0" t="0" r="r" b="b"/>
                <a:pathLst>
                  <a:path w="43200" h="23340" fill="none"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path>
                  <a:path w="43200" h="23340" stroke="0"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lnTo>
                      <a:pt x="21600" y="21600"/>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249" name="Arc 22"/>
            <p:cNvSpPr>
              <a:spLocks/>
            </p:cNvSpPr>
            <p:nvPr/>
          </p:nvSpPr>
          <p:spPr bwMode="auto">
            <a:xfrm flipH="1" flipV="1">
              <a:off x="1999" y="1404"/>
              <a:ext cx="1043" cy="304"/>
            </a:xfrm>
            <a:custGeom>
              <a:avLst/>
              <a:gdLst>
                <a:gd name="G0" fmla="+- 21600 0 0"/>
                <a:gd name="G1" fmla="+- 21600 0 0"/>
                <a:gd name="G2" fmla="+- 21600 0 0"/>
                <a:gd name="T0" fmla="*/ 70 w 43200"/>
                <a:gd name="T1" fmla="*/ 23340 h 23340"/>
                <a:gd name="T2" fmla="*/ 43158 w 43200"/>
                <a:gd name="T3" fmla="*/ 22941 h 23340"/>
                <a:gd name="T4" fmla="*/ 21600 w 43200"/>
                <a:gd name="T5" fmla="*/ 21600 h 23340"/>
              </a:gdLst>
              <a:ahLst/>
              <a:cxnLst>
                <a:cxn ang="0">
                  <a:pos x="T0" y="T1"/>
                </a:cxn>
                <a:cxn ang="0">
                  <a:pos x="T2" y="T3"/>
                </a:cxn>
                <a:cxn ang="0">
                  <a:pos x="T4" y="T5"/>
                </a:cxn>
              </a:cxnLst>
              <a:rect l="0" t="0" r="r" b="b"/>
              <a:pathLst>
                <a:path w="43200" h="23340" fill="none"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path>
                <a:path w="43200" h="23340" stroke="0"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lnTo>
                    <a:pt x="21600" y="21600"/>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50" name="Oval 23"/>
            <p:cNvSpPr>
              <a:spLocks noChangeArrowheads="1"/>
            </p:cNvSpPr>
            <p:nvPr/>
          </p:nvSpPr>
          <p:spPr bwMode="auto">
            <a:xfrm>
              <a:off x="1999" y="839"/>
              <a:ext cx="1043" cy="544"/>
            </a:xfrm>
            <a:prstGeom prst="ellipse">
              <a:avLst/>
            </a:pr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51" name="Arc 24"/>
            <p:cNvSpPr>
              <a:spLocks/>
            </p:cNvSpPr>
            <p:nvPr/>
          </p:nvSpPr>
          <p:spPr bwMode="auto">
            <a:xfrm flipH="1" flipV="1">
              <a:off x="1999" y="1355"/>
              <a:ext cx="1043" cy="304"/>
            </a:xfrm>
            <a:custGeom>
              <a:avLst/>
              <a:gdLst>
                <a:gd name="G0" fmla="+- 21600 0 0"/>
                <a:gd name="G1" fmla="+- 21600 0 0"/>
                <a:gd name="G2" fmla="+- 21600 0 0"/>
                <a:gd name="T0" fmla="*/ 70 w 43200"/>
                <a:gd name="T1" fmla="*/ 23340 h 23340"/>
                <a:gd name="T2" fmla="*/ 43158 w 43200"/>
                <a:gd name="T3" fmla="*/ 22941 h 23340"/>
                <a:gd name="T4" fmla="*/ 21600 w 43200"/>
                <a:gd name="T5" fmla="*/ 21600 h 23340"/>
              </a:gdLst>
              <a:ahLst/>
              <a:cxnLst>
                <a:cxn ang="0">
                  <a:pos x="T0" y="T1"/>
                </a:cxn>
                <a:cxn ang="0">
                  <a:pos x="T2" y="T3"/>
                </a:cxn>
                <a:cxn ang="0">
                  <a:pos x="T4" y="T5"/>
                </a:cxn>
              </a:cxnLst>
              <a:rect l="0" t="0" r="r" b="b"/>
              <a:pathLst>
                <a:path w="43200" h="23340" fill="none"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path>
                <a:path w="43200" h="23340" stroke="0"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lnTo>
                    <a:pt x="21600" y="21600"/>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52" name="AutoShape 25"/>
            <p:cNvSpPr>
              <a:spLocks noChangeArrowheads="1"/>
            </p:cNvSpPr>
            <p:nvPr/>
          </p:nvSpPr>
          <p:spPr bwMode="auto">
            <a:xfrm>
              <a:off x="2005" y="1170"/>
              <a:ext cx="534" cy="711"/>
            </a:xfrm>
            <a:prstGeom prst="curvedRightArrow">
              <a:avLst>
                <a:gd name="adj1" fmla="val 18147"/>
                <a:gd name="adj2" fmla="val 44185"/>
                <a:gd name="adj3" fmla="val 29963"/>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53" name="Arc 26"/>
            <p:cNvSpPr>
              <a:spLocks/>
            </p:cNvSpPr>
            <p:nvPr/>
          </p:nvSpPr>
          <p:spPr bwMode="auto">
            <a:xfrm flipH="1" flipV="1">
              <a:off x="1999" y="1307"/>
              <a:ext cx="1043" cy="303"/>
            </a:xfrm>
            <a:custGeom>
              <a:avLst/>
              <a:gdLst>
                <a:gd name="G0" fmla="+- 21600 0 0"/>
                <a:gd name="G1" fmla="+- 21600 0 0"/>
                <a:gd name="G2" fmla="+- 21600 0 0"/>
                <a:gd name="T0" fmla="*/ 70 w 43200"/>
                <a:gd name="T1" fmla="*/ 23340 h 23340"/>
                <a:gd name="T2" fmla="*/ 43158 w 43200"/>
                <a:gd name="T3" fmla="*/ 22941 h 23340"/>
                <a:gd name="T4" fmla="*/ 21600 w 43200"/>
                <a:gd name="T5" fmla="*/ 21600 h 23340"/>
              </a:gdLst>
              <a:ahLst/>
              <a:cxnLst>
                <a:cxn ang="0">
                  <a:pos x="T0" y="T1"/>
                </a:cxn>
                <a:cxn ang="0">
                  <a:pos x="T2" y="T3"/>
                </a:cxn>
                <a:cxn ang="0">
                  <a:pos x="T4" y="T5"/>
                </a:cxn>
              </a:cxnLst>
              <a:rect l="0" t="0" r="r" b="b"/>
              <a:pathLst>
                <a:path w="43200" h="23340" fill="none"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path>
                <a:path w="43200" h="23340" stroke="0"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lnTo>
                    <a:pt x="21600" y="21600"/>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254" name="Group 27"/>
            <p:cNvGrpSpPr>
              <a:grpSpLocks/>
            </p:cNvGrpSpPr>
            <p:nvPr/>
          </p:nvGrpSpPr>
          <p:grpSpPr bwMode="auto">
            <a:xfrm>
              <a:off x="1999" y="1129"/>
              <a:ext cx="1043" cy="438"/>
              <a:chOff x="1746" y="1661"/>
              <a:chExt cx="1043" cy="438"/>
            </a:xfrm>
          </p:grpSpPr>
          <p:sp>
            <p:nvSpPr>
              <p:cNvPr id="261" name="Arc 28"/>
              <p:cNvSpPr>
                <a:spLocks/>
              </p:cNvSpPr>
              <p:nvPr/>
            </p:nvSpPr>
            <p:spPr bwMode="auto">
              <a:xfrm flipH="1" flipV="1">
                <a:off x="1746" y="1797"/>
                <a:ext cx="1043" cy="302"/>
              </a:xfrm>
              <a:custGeom>
                <a:avLst/>
                <a:gdLst>
                  <a:gd name="G0" fmla="+- 21600 0 0"/>
                  <a:gd name="G1" fmla="+- 21600 0 0"/>
                  <a:gd name="G2" fmla="+- 21600 0 0"/>
                  <a:gd name="T0" fmla="*/ 70 w 43200"/>
                  <a:gd name="T1" fmla="*/ 23340 h 23340"/>
                  <a:gd name="T2" fmla="*/ 43158 w 43200"/>
                  <a:gd name="T3" fmla="*/ 22941 h 23340"/>
                  <a:gd name="T4" fmla="*/ 21600 w 43200"/>
                  <a:gd name="T5" fmla="*/ 21600 h 23340"/>
                </a:gdLst>
                <a:ahLst/>
                <a:cxnLst>
                  <a:cxn ang="0">
                    <a:pos x="T0" y="T1"/>
                  </a:cxn>
                  <a:cxn ang="0">
                    <a:pos x="T2" y="T3"/>
                  </a:cxn>
                  <a:cxn ang="0">
                    <a:pos x="T4" y="T5"/>
                  </a:cxn>
                </a:cxnLst>
                <a:rect l="0" t="0" r="r" b="b"/>
                <a:pathLst>
                  <a:path w="43200" h="23340" fill="none"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path>
                  <a:path w="43200" h="23340" stroke="0"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lnTo>
                      <a:pt x="21600" y="21600"/>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62" name="Arc 29"/>
              <p:cNvSpPr>
                <a:spLocks/>
              </p:cNvSpPr>
              <p:nvPr/>
            </p:nvSpPr>
            <p:spPr bwMode="auto">
              <a:xfrm flipH="1" flipV="1">
                <a:off x="1746" y="1752"/>
                <a:ext cx="1043" cy="302"/>
              </a:xfrm>
              <a:custGeom>
                <a:avLst/>
                <a:gdLst>
                  <a:gd name="G0" fmla="+- 21600 0 0"/>
                  <a:gd name="G1" fmla="+- 21600 0 0"/>
                  <a:gd name="G2" fmla="+- 21600 0 0"/>
                  <a:gd name="T0" fmla="*/ 70 w 43200"/>
                  <a:gd name="T1" fmla="*/ 23340 h 23340"/>
                  <a:gd name="T2" fmla="*/ 43158 w 43200"/>
                  <a:gd name="T3" fmla="*/ 22941 h 23340"/>
                  <a:gd name="T4" fmla="*/ 21600 w 43200"/>
                  <a:gd name="T5" fmla="*/ 21600 h 23340"/>
                </a:gdLst>
                <a:ahLst/>
                <a:cxnLst>
                  <a:cxn ang="0">
                    <a:pos x="T0" y="T1"/>
                  </a:cxn>
                  <a:cxn ang="0">
                    <a:pos x="T2" y="T3"/>
                  </a:cxn>
                  <a:cxn ang="0">
                    <a:pos x="T4" y="T5"/>
                  </a:cxn>
                </a:cxnLst>
                <a:rect l="0" t="0" r="r" b="b"/>
                <a:pathLst>
                  <a:path w="43200" h="23340" fill="none"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path>
                  <a:path w="43200" h="23340" stroke="0"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lnTo>
                      <a:pt x="21600" y="21600"/>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63" name="Arc 30"/>
              <p:cNvSpPr>
                <a:spLocks/>
              </p:cNvSpPr>
              <p:nvPr/>
            </p:nvSpPr>
            <p:spPr bwMode="auto">
              <a:xfrm flipH="1" flipV="1">
                <a:off x="1746" y="1706"/>
                <a:ext cx="1043" cy="302"/>
              </a:xfrm>
              <a:custGeom>
                <a:avLst/>
                <a:gdLst>
                  <a:gd name="G0" fmla="+- 21600 0 0"/>
                  <a:gd name="G1" fmla="+- 21600 0 0"/>
                  <a:gd name="G2" fmla="+- 21600 0 0"/>
                  <a:gd name="T0" fmla="*/ 70 w 43200"/>
                  <a:gd name="T1" fmla="*/ 23340 h 23340"/>
                  <a:gd name="T2" fmla="*/ 43158 w 43200"/>
                  <a:gd name="T3" fmla="*/ 22941 h 23340"/>
                  <a:gd name="T4" fmla="*/ 21600 w 43200"/>
                  <a:gd name="T5" fmla="*/ 21600 h 23340"/>
                </a:gdLst>
                <a:ahLst/>
                <a:cxnLst>
                  <a:cxn ang="0">
                    <a:pos x="T0" y="T1"/>
                  </a:cxn>
                  <a:cxn ang="0">
                    <a:pos x="T2" y="T3"/>
                  </a:cxn>
                  <a:cxn ang="0">
                    <a:pos x="T4" y="T5"/>
                  </a:cxn>
                </a:cxnLst>
                <a:rect l="0" t="0" r="r" b="b"/>
                <a:pathLst>
                  <a:path w="43200" h="23340" fill="none"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path>
                  <a:path w="43200" h="23340" stroke="0"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lnTo>
                      <a:pt x="21600" y="21600"/>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64" name="Arc 31"/>
              <p:cNvSpPr>
                <a:spLocks/>
              </p:cNvSpPr>
              <p:nvPr/>
            </p:nvSpPr>
            <p:spPr bwMode="auto">
              <a:xfrm flipH="1" flipV="1">
                <a:off x="1746" y="1661"/>
                <a:ext cx="1043" cy="302"/>
              </a:xfrm>
              <a:custGeom>
                <a:avLst/>
                <a:gdLst>
                  <a:gd name="G0" fmla="+- 21600 0 0"/>
                  <a:gd name="G1" fmla="+- 21600 0 0"/>
                  <a:gd name="G2" fmla="+- 21600 0 0"/>
                  <a:gd name="T0" fmla="*/ 70 w 43200"/>
                  <a:gd name="T1" fmla="*/ 23340 h 23340"/>
                  <a:gd name="T2" fmla="*/ 43158 w 43200"/>
                  <a:gd name="T3" fmla="*/ 22941 h 23340"/>
                  <a:gd name="T4" fmla="*/ 21600 w 43200"/>
                  <a:gd name="T5" fmla="*/ 21600 h 23340"/>
                </a:gdLst>
                <a:ahLst/>
                <a:cxnLst>
                  <a:cxn ang="0">
                    <a:pos x="T0" y="T1"/>
                  </a:cxn>
                  <a:cxn ang="0">
                    <a:pos x="T2" y="T3"/>
                  </a:cxn>
                  <a:cxn ang="0">
                    <a:pos x="T4" y="T5"/>
                  </a:cxn>
                </a:cxnLst>
                <a:rect l="0" t="0" r="r" b="b"/>
                <a:pathLst>
                  <a:path w="43200" h="23340" fill="none"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path>
                  <a:path w="43200" h="23340" stroke="0" extrusionOk="0">
                    <a:moveTo>
                      <a:pt x="70" y="23339"/>
                    </a:moveTo>
                    <a:cubicBezTo>
                      <a:pt x="23" y="22761"/>
                      <a:pt x="0" y="22180"/>
                      <a:pt x="0" y="21600"/>
                    </a:cubicBezTo>
                    <a:cubicBezTo>
                      <a:pt x="0" y="9670"/>
                      <a:pt x="9670" y="0"/>
                      <a:pt x="21600" y="0"/>
                    </a:cubicBezTo>
                    <a:cubicBezTo>
                      <a:pt x="33529" y="0"/>
                      <a:pt x="43200" y="9670"/>
                      <a:pt x="43200" y="21600"/>
                    </a:cubicBezTo>
                    <a:cubicBezTo>
                      <a:pt x="43200" y="22047"/>
                      <a:pt x="43186" y="22494"/>
                      <a:pt x="43158" y="22941"/>
                    </a:cubicBezTo>
                    <a:lnTo>
                      <a:pt x="21600" y="21600"/>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255" name="AutoShape 32"/>
            <p:cNvSpPr>
              <a:spLocks noChangeArrowheads="1"/>
            </p:cNvSpPr>
            <p:nvPr/>
          </p:nvSpPr>
          <p:spPr bwMode="auto">
            <a:xfrm rot="57295536">
              <a:off x="1973" y="1420"/>
              <a:ext cx="75" cy="48"/>
            </a:xfrm>
            <a:prstGeom prst="rtTriangle">
              <a:avLst/>
            </a:prstGeom>
            <a:solidFill>
              <a:srgbClr val="FFA19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56" name="Oval 33"/>
            <p:cNvSpPr>
              <a:spLocks noChangeArrowheads="1"/>
            </p:cNvSpPr>
            <p:nvPr/>
          </p:nvSpPr>
          <p:spPr bwMode="auto">
            <a:xfrm>
              <a:off x="2226" y="977"/>
              <a:ext cx="589" cy="272"/>
            </a:xfrm>
            <a:prstGeom prst="ellipse">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57" name="AutoShape 34"/>
            <p:cNvSpPr>
              <a:spLocks noChangeArrowheads="1"/>
            </p:cNvSpPr>
            <p:nvPr/>
          </p:nvSpPr>
          <p:spPr bwMode="auto">
            <a:xfrm rot="-5400000">
              <a:off x="2332" y="837"/>
              <a:ext cx="404" cy="156"/>
            </a:xfrm>
            <a:prstGeom prst="rightArrow">
              <a:avLst>
                <a:gd name="adj1" fmla="val 35898"/>
                <a:gd name="adj2" fmla="val 68592"/>
              </a:avLst>
            </a:prstGeom>
            <a:solidFill>
              <a:srgbClr val="0066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58" name="Line 35"/>
            <p:cNvSpPr>
              <a:spLocks noChangeShapeType="1"/>
            </p:cNvSpPr>
            <p:nvPr/>
          </p:nvSpPr>
          <p:spPr bwMode="auto">
            <a:xfrm>
              <a:off x="2001" y="1428"/>
              <a:ext cx="32" cy="5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59" name="Text Box 36"/>
            <p:cNvSpPr txBox="1">
              <a:spLocks noChangeArrowheads="1"/>
            </p:cNvSpPr>
            <p:nvPr/>
          </p:nvSpPr>
          <p:spPr bwMode="auto">
            <a:xfrm>
              <a:off x="2583" y="611"/>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1800" b="1" i="0" u="none" strike="noStrike" kern="0" cap="none" spc="0" normalizeH="0" baseline="0" noProof="0" smtClean="0">
                  <a:ln>
                    <a:noFill/>
                  </a:ln>
                  <a:solidFill>
                    <a:srgbClr val="0000FF"/>
                  </a:solidFill>
                  <a:effectLst/>
                  <a:uLnTx/>
                  <a:uFillTx/>
                </a:rPr>
                <a:t>B</a:t>
              </a:r>
              <a:endParaRPr kumimoji="0" lang="en-US" altLang="en-US" sz="1800" b="1" i="0" u="none" strike="noStrike" kern="0" cap="none" spc="0" normalizeH="0" baseline="0" noProof="0" smtClean="0">
                <a:ln>
                  <a:noFill/>
                </a:ln>
                <a:solidFill>
                  <a:srgbClr val="0000FF"/>
                </a:solidFill>
                <a:effectLst/>
                <a:uLnTx/>
                <a:uFillTx/>
              </a:endParaRPr>
            </a:p>
          </p:txBody>
        </p:sp>
        <p:sp>
          <p:nvSpPr>
            <p:cNvPr id="260" name="Text Box 37"/>
            <p:cNvSpPr txBox="1">
              <a:spLocks noChangeArrowheads="1"/>
            </p:cNvSpPr>
            <p:nvPr/>
          </p:nvSpPr>
          <p:spPr bwMode="auto">
            <a:xfrm>
              <a:off x="2558" y="1638"/>
              <a:ext cx="178" cy="237"/>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1800" b="1" i="0" u="none" strike="noStrike" kern="0" cap="none" spc="0" normalizeH="0" baseline="0" noProof="0" smtClean="0">
                  <a:ln>
                    <a:noFill/>
                  </a:ln>
                  <a:solidFill>
                    <a:srgbClr val="FF0000"/>
                  </a:solidFill>
                  <a:effectLst/>
                  <a:uLnTx/>
                  <a:uFillTx/>
                </a:rPr>
                <a:t>I</a:t>
              </a:r>
              <a:endParaRPr kumimoji="0" lang="en-US" altLang="en-US" sz="1800" b="1" i="0" u="none" strike="noStrike" kern="0" cap="none" spc="0" normalizeH="0" baseline="0" noProof="0" smtClean="0">
                <a:ln>
                  <a:noFill/>
                </a:ln>
                <a:solidFill>
                  <a:srgbClr val="FF0000"/>
                </a:solidFill>
                <a:effectLst/>
                <a:uLnTx/>
                <a:uFillTx/>
              </a:endParaRPr>
            </a:p>
          </p:txBody>
        </p:sp>
      </p:grpSp>
      <p:grpSp>
        <p:nvGrpSpPr>
          <p:cNvPr id="273" name="Group 38"/>
          <p:cNvGrpSpPr>
            <a:grpSpLocks/>
          </p:cNvGrpSpPr>
          <p:nvPr/>
        </p:nvGrpSpPr>
        <p:grpSpPr bwMode="auto">
          <a:xfrm>
            <a:off x="3006725" y="3616325"/>
            <a:ext cx="2554288" cy="2228850"/>
            <a:chOff x="1612" y="2106"/>
            <a:chExt cx="1609" cy="1404"/>
          </a:xfrm>
        </p:grpSpPr>
        <p:sp>
          <p:nvSpPr>
            <p:cNvPr id="274" name="AutoShape 39"/>
            <p:cNvSpPr>
              <a:spLocks noChangeArrowheads="1"/>
            </p:cNvSpPr>
            <p:nvPr/>
          </p:nvSpPr>
          <p:spPr bwMode="auto">
            <a:xfrm>
              <a:off x="1974" y="2316"/>
              <a:ext cx="885" cy="417"/>
            </a:xfrm>
            <a:custGeom>
              <a:avLst/>
              <a:gdLst>
                <a:gd name="G0" fmla="+- 5701 0 0"/>
                <a:gd name="G1" fmla="+- 11677263 0 0"/>
                <a:gd name="G2" fmla="+- 0 0 11677263"/>
                <a:gd name="T0" fmla="*/ 0 256 1"/>
                <a:gd name="T1" fmla="*/ 180 256 1"/>
                <a:gd name="G3" fmla="+- 11677263 T0 T1"/>
                <a:gd name="T2" fmla="*/ 0 256 1"/>
                <a:gd name="T3" fmla="*/ 90 256 1"/>
                <a:gd name="G4" fmla="+- 11677263 T2 T3"/>
                <a:gd name="G5" fmla="*/ G4 2 1"/>
                <a:gd name="T4" fmla="*/ 90 256 1"/>
                <a:gd name="T5" fmla="*/ 0 256 1"/>
                <a:gd name="G6" fmla="+- 11677263 T4 T5"/>
                <a:gd name="G7" fmla="*/ G6 2 1"/>
                <a:gd name="G8" fmla="abs 1167726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701"/>
                <a:gd name="G18" fmla="*/ 5701 1 2"/>
                <a:gd name="G19" fmla="+- G18 5400 0"/>
                <a:gd name="G20" fmla="cos G19 11677263"/>
                <a:gd name="G21" fmla="sin G19 11677263"/>
                <a:gd name="G22" fmla="+- G20 10800 0"/>
                <a:gd name="G23" fmla="+- G21 10800 0"/>
                <a:gd name="G24" fmla="+- 10800 0 G20"/>
                <a:gd name="G25" fmla="+- 5701 10800 0"/>
                <a:gd name="G26" fmla="?: G9 G17 G25"/>
                <a:gd name="G27" fmla="?: G9 0 21600"/>
                <a:gd name="G28" fmla="cos 10800 11677263"/>
                <a:gd name="G29" fmla="sin 10800 11677263"/>
                <a:gd name="G30" fmla="sin 5701 11677263"/>
                <a:gd name="G31" fmla="+- G28 10800 0"/>
                <a:gd name="G32" fmla="+- G29 10800 0"/>
                <a:gd name="G33" fmla="+- G30 10800 0"/>
                <a:gd name="G34" fmla="?: G4 0 G31"/>
                <a:gd name="G35" fmla="?: 11677263 G34 0"/>
                <a:gd name="G36" fmla="?: G6 G35 G31"/>
                <a:gd name="G37" fmla="+- 21600 0 G36"/>
                <a:gd name="G38" fmla="?: G4 0 G33"/>
                <a:gd name="G39" fmla="?: 11677263 G38 G32"/>
                <a:gd name="G40" fmla="?: G6 G39 0"/>
                <a:gd name="G41" fmla="?: G4 G32 21600"/>
                <a:gd name="G42" fmla="?: G6 G41 G33"/>
                <a:gd name="T12" fmla="*/ 10800 w 21600"/>
                <a:gd name="T13" fmla="*/ 0 h 21600"/>
                <a:gd name="T14" fmla="*/ 2553 w 21600"/>
                <a:gd name="T15" fmla="*/ 11061 h 21600"/>
                <a:gd name="T16" fmla="*/ 10800 w 21600"/>
                <a:gd name="T17" fmla="*/ 5099 h 21600"/>
                <a:gd name="T18" fmla="*/ 19047 w 21600"/>
                <a:gd name="T19" fmla="*/ 1106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101" y="10980"/>
                  </a:moveTo>
                  <a:cubicBezTo>
                    <a:pt x="5099" y="10920"/>
                    <a:pt x="5099" y="10860"/>
                    <a:pt x="5099" y="10800"/>
                  </a:cubicBezTo>
                  <a:cubicBezTo>
                    <a:pt x="5099" y="7651"/>
                    <a:pt x="7651" y="5099"/>
                    <a:pt x="10800" y="5099"/>
                  </a:cubicBezTo>
                  <a:cubicBezTo>
                    <a:pt x="13948" y="5099"/>
                    <a:pt x="16501" y="7651"/>
                    <a:pt x="16501" y="10800"/>
                  </a:cubicBezTo>
                  <a:cubicBezTo>
                    <a:pt x="16501" y="10860"/>
                    <a:pt x="16500" y="10920"/>
                    <a:pt x="16498" y="10980"/>
                  </a:cubicBezTo>
                  <a:lnTo>
                    <a:pt x="21594" y="11142"/>
                  </a:lnTo>
                  <a:cubicBezTo>
                    <a:pt x="21598" y="11028"/>
                    <a:pt x="21600" y="10914"/>
                    <a:pt x="21600" y="10800"/>
                  </a:cubicBezTo>
                  <a:cubicBezTo>
                    <a:pt x="21600" y="4835"/>
                    <a:pt x="16764" y="0"/>
                    <a:pt x="10800" y="0"/>
                  </a:cubicBezTo>
                  <a:cubicBezTo>
                    <a:pt x="4835" y="0"/>
                    <a:pt x="0" y="4835"/>
                    <a:pt x="0" y="10800"/>
                  </a:cubicBezTo>
                  <a:cubicBezTo>
                    <a:pt x="-1" y="10914"/>
                    <a:pt x="1" y="11028"/>
                    <a:pt x="5" y="11142"/>
                  </a:cubicBezTo>
                  <a:close/>
                </a:path>
              </a:pathLst>
            </a:custGeom>
            <a:solidFill>
              <a:srgbClr val="FFCCCC"/>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275" name="Group 40"/>
            <p:cNvGrpSpPr>
              <a:grpSpLocks/>
            </p:cNvGrpSpPr>
            <p:nvPr/>
          </p:nvGrpSpPr>
          <p:grpSpPr bwMode="auto">
            <a:xfrm>
              <a:off x="1612" y="2239"/>
              <a:ext cx="1609" cy="1271"/>
              <a:chOff x="1612" y="2242"/>
              <a:chExt cx="1609" cy="1271"/>
            </a:xfrm>
          </p:grpSpPr>
          <p:sp>
            <p:nvSpPr>
              <p:cNvPr id="279" name="Line 41"/>
              <p:cNvSpPr>
                <a:spLocks noChangeShapeType="1"/>
              </p:cNvSpPr>
              <p:nvPr/>
            </p:nvSpPr>
            <p:spPr bwMode="auto">
              <a:xfrm>
                <a:off x="2421" y="2266"/>
                <a:ext cx="0" cy="1247"/>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280" name="Group 42"/>
              <p:cNvGrpSpPr>
                <a:grpSpLocks/>
              </p:cNvGrpSpPr>
              <p:nvPr/>
            </p:nvGrpSpPr>
            <p:grpSpPr bwMode="auto">
              <a:xfrm>
                <a:off x="1612" y="2242"/>
                <a:ext cx="767" cy="1212"/>
                <a:chOff x="1612" y="2242"/>
                <a:chExt cx="767" cy="1212"/>
              </a:xfrm>
            </p:grpSpPr>
            <p:sp>
              <p:nvSpPr>
                <p:cNvPr id="299" name="Rectangle 43"/>
                <p:cNvSpPr>
                  <a:spLocks noChangeArrowheads="1"/>
                </p:cNvSpPr>
                <p:nvPr/>
              </p:nvSpPr>
              <p:spPr bwMode="auto">
                <a:xfrm>
                  <a:off x="1973" y="2527"/>
                  <a:ext cx="208" cy="631"/>
                </a:xfrm>
                <a:prstGeom prst="rect">
                  <a:avLst/>
                </a:prstGeom>
                <a:solidFill>
                  <a:srgbClr val="FFA19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00" name="Arc 44"/>
                <p:cNvSpPr>
                  <a:spLocks/>
                </p:cNvSpPr>
                <p:nvPr/>
              </p:nvSpPr>
              <p:spPr bwMode="auto">
                <a:xfrm>
                  <a:off x="2167" y="2452"/>
                  <a:ext cx="131" cy="794"/>
                </a:xfrm>
                <a:custGeom>
                  <a:avLst/>
                  <a:gdLst>
                    <a:gd name="G0" fmla="+- 0 0 0"/>
                    <a:gd name="G1" fmla="+- 20207 0 0"/>
                    <a:gd name="G2" fmla="+- 21600 0 0"/>
                    <a:gd name="T0" fmla="*/ 7631 w 21600"/>
                    <a:gd name="T1" fmla="*/ 0 h 40447"/>
                    <a:gd name="T2" fmla="*/ 7542 w 21600"/>
                    <a:gd name="T3" fmla="*/ 40447 h 40447"/>
                    <a:gd name="T4" fmla="*/ 0 w 21600"/>
                    <a:gd name="T5" fmla="*/ 20207 h 40447"/>
                  </a:gdLst>
                  <a:ahLst/>
                  <a:cxnLst>
                    <a:cxn ang="0">
                      <a:pos x="T0" y="T1"/>
                    </a:cxn>
                    <a:cxn ang="0">
                      <a:pos x="T2" y="T3"/>
                    </a:cxn>
                    <a:cxn ang="0">
                      <a:pos x="T4" y="T5"/>
                    </a:cxn>
                  </a:cxnLst>
                  <a:rect l="0" t="0" r="r" b="b"/>
                  <a:pathLst>
                    <a:path w="21600" h="40447" fill="none" extrusionOk="0">
                      <a:moveTo>
                        <a:pt x="7631" y="-1"/>
                      </a:moveTo>
                      <a:cubicBezTo>
                        <a:pt x="16037" y="3174"/>
                        <a:pt x="21600" y="11221"/>
                        <a:pt x="21600" y="20207"/>
                      </a:cubicBezTo>
                      <a:cubicBezTo>
                        <a:pt x="21600" y="29227"/>
                        <a:pt x="15994" y="37297"/>
                        <a:pt x="7542" y="40447"/>
                      </a:cubicBezTo>
                    </a:path>
                    <a:path w="21600" h="40447" stroke="0" extrusionOk="0">
                      <a:moveTo>
                        <a:pt x="7631" y="-1"/>
                      </a:moveTo>
                      <a:cubicBezTo>
                        <a:pt x="16037" y="3174"/>
                        <a:pt x="21600" y="11221"/>
                        <a:pt x="21600" y="20207"/>
                      </a:cubicBezTo>
                      <a:cubicBezTo>
                        <a:pt x="21600" y="29227"/>
                        <a:pt x="15994" y="37297"/>
                        <a:pt x="7542" y="40447"/>
                      </a:cubicBezTo>
                      <a:lnTo>
                        <a:pt x="0" y="20207"/>
                      </a:lnTo>
                      <a:close/>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301" name="Group 45"/>
                <p:cNvGrpSpPr>
                  <a:grpSpLocks/>
                </p:cNvGrpSpPr>
                <p:nvPr/>
              </p:nvGrpSpPr>
              <p:grpSpPr bwMode="auto">
                <a:xfrm>
                  <a:off x="1612" y="2242"/>
                  <a:ext cx="767" cy="1212"/>
                  <a:chOff x="1612" y="2242"/>
                  <a:chExt cx="767" cy="1212"/>
                </a:xfrm>
              </p:grpSpPr>
              <p:grpSp>
                <p:nvGrpSpPr>
                  <p:cNvPr id="314" name="Group 46"/>
                  <p:cNvGrpSpPr>
                    <a:grpSpLocks/>
                  </p:cNvGrpSpPr>
                  <p:nvPr/>
                </p:nvGrpSpPr>
                <p:grpSpPr bwMode="auto">
                  <a:xfrm>
                    <a:off x="1612" y="2242"/>
                    <a:ext cx="767" cy="1212"/>
                    <a:chOff x="2713" y="2248"/>
                    <a:chExt cx="767" cy="1212"/>
                  </a:xfrm>
                </p:grpSpPr>
                <p:sp>
                  <p:nvSpPr>
                    <p:cNvPr id="318" name="Arc 47"/>
                    <p:cNvSpPr>
                      <a:spLocks/>
                    </p:cNvSpPr>
                    <p:nvPr/>
                  </p:nvSpPr>
                  <p:spPr bwMode="auto">
                    <a:xfrm>
                      <a:off x="3283" y="2305"/>
                      <a:ext cx="197" cy="1109"/>
                    </a:xfrm>
                    <a:custGeom>
                      <a:avLst/>
                      <a:gdLst>
                        <a:gd name="G0" fmla="+- 0 0 0"/>
                        <a:gd name="G1" fmla="+- 20945 0 0"/>
                        <a:gd name="G2" fmla="+- 21600 0 0"/>
                        <a:gd name="T0" fmla="*/ 5280 w 21600"/>
                        <a:gd name="T1" fmla="*/ 0 h 42213"/>
                        <a:gd name="T2" fmla="*/ 3771 w 21600"/>
                        <a:gd name="T3" fmla="*/ 42213 h 42213"/>
                        <a:gd name="T4" fmla="*/ 0 w 21600"/>
                        <a:gd name="T5" fmla="*/ 20945 h 42213"/>
                      </a:gdLst>
                      <a:ahLst/>
                      <a:cxnLst>
                        <a:cxn ang="0">
                          <a:pos x="T0" y="T1"/>
                        </a:cxn>
                        <a:cxn ang="0">
                          <a:pos x="T2" y="T3"/>
                        </a:cxn>
                        <a:cxn ang="0">
                          <a:pos x="T4" y="T5"/>
                        </a:cxn>
                      </a:cxnLst>
                      <a:rect l="0" t="0" r="r" b="b"/>
                      <a:pathLst>
                        <a:path w="21600" h="42213" fill="none" extrusionOk="0">
                          <a:moveTo>
                            <a:pt x="5279" y="0"/>
                          </a:moveTo>
                          <a:cubicBezTo>
                            <a:pt x="14875" y="2419"/>
                            <a:pt x="21600" y="11049"/>
                            <a:pt x="21600" y="20945"/>
                          </a:cubicBezTo>
                          <a:cubicBezTo>
                            <a:pt x="21600" y="31419"/>
                            <a:pt x="14084" y="40384"/>
                            <a:pt x="3771" y="42213"/>
                          </a:cubicBezTo>
                        </a:path>
                        <a:path w="21600" h="42213" stroke="0" extrusionOk="0">
                          <a:moveTo>
                            <a:pt x="5279" y="0"/>
                          </a:moveTo>
                          <a:cubicBezTo>
                            <a:pt x="14875" y="2419"/>
                            <a:pt x="21600" y="11049"/>
                            <a:pt x="21600" y="20945"/>
                          </a:cubicBezTo>
                          <a:cubicBezTo>
                            <a:pt x="21600" y="31419"/>
                            <a:pt x="14084" y="40384"/>
                            <a:pt x="3771" y="42213"/>
                          </a:cubicBezTo>
                          <a:lnTo>
                            <a:pt x="0" y="20945"/>
                          </a:lnTo>
                          <a:close/>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19" name="Arc 48"/>
                    <p:cNvSpPr>
                      <a:spLocks/>
                    </p:cNvSpPr>
                    <p:nvPr/>
                  </p:nvSpPr>
                  <p:spPr bwMode="auto">
                    <a:xfrm flipH="1">
                      <a:off x="2713" y="2248"/>
                      <a:ext cx="616" cy="1212"/>
                    </a:xfrm>
                    <a:custGeom>
                      <a:avLst/>
                      <a:gdLst>
                        <a:gd name="G0" fmla="+- 8945 0 0"/>
                        <a:gd name="G1" fmla="+- 21600 0 0"/>
                        <a:gd name="G2" fmla="+- 21600 0 0"/>
                        <a:gd name="T0" fmla="*/ 0 w 30545"/>
                        <a:gd name="T1" fmla="*/ 1939 h 43200"/>
                        <a:gd name="T2" fmla="*/ 218 w 30545"/>
                        <a:gd name="T3" fmla="*/ 41358 h 43200"/>
                        <a:gd name="T4" fmla="*/ 8945 w 30545"/>
                        <a:gd name="T5" fmla="*/ 21600 h 43200"/>
                      </a:gdLst>
                      <a:ahLst/>
                      <a:cxnLst>
                        <a:cxn ang="0">
                          <a:pos x="T0" y="T1"/>
                        </a:cxn>
                        <a:cxn ang="0">
                          <a:pos x="T2" y="T3"/>
                        </a:cxn>
                        <a:cxn ang="0">
                          <a:pos x="T4" y="T5"/>
                        </a:cxn>
                      </a:cxnLst>
                      <a:rect l="0" t="0" r="r" b="b"/>
                      <a:pathLst>
                        <a:path w="30545" h="43200" fill="none" extrusionOk="0">
                          <a:moveTo>
                            <a:pt x="0" y="1939"/>
                          </a:moveTo>
                          <a:cubicBezTo>
                            <a:pt x="2808" y="661"/>
                            <a:pt x="5859" y="-1"/>
                            <a:pt x="8945" y="0"/>
                          </a:cubicBezTo>
                          <a:cubicBezTo>
                            <a:pt x="20874" y="0"/>
                            <a:pt x="30545" y="9670"/>
                            <a:pt x="30545" y="21600"/>
                          </a:cubicBezTo>
                          <a:cubicBezTo>
                            <a:pt x="30545" y="33529"/>
                            <a:pt x="20874" y="43200"/>
                            <a:pt x="8945" y="43200"/>
                          </a:cubicBezTo>
                          <a:cubicBezTo>
                            <a:pt x="5939" y="43200"/>
                            <a:pt x="2967" y="42572"/>
                            <a:pt x="217" y="41358"/>
                          </a:cubicBezTo>
                        </a:path>
                        <a:path w="30545" h="43200" stroke="0" extrusionOk="0">
                          <a:moveTo>
                            <a:pt x="0" y="1939"/>
                          </a:moveTo>
                          <a:cubicBezTo>
                            <a:pt x="2808" y="661"/>
                            <a:pt x="5859" y="-1"/>
                            <a:pt x="8945" y="0"/>
                          </a:cubicBezTo>
                          <a:cubicBezTo>
                            <a:pt x="20874" y="0"/>
                            <a:pt x="30545" y="9670"/>
                            <a:pt x="30545" y="21600"/>
                          </a:cubicBezTo>
                          <a:cubicBezTo>
                            <a:pt x="30545" y="33529"/>
                            <a:pt x="20874" y="43200"/>
                            <a:pt x="8945" y="43200"/>
                          </a:cubicBezTo>
                          <a:cubicBezTo>
                            <a:pt x="5939" y="43200"/>
                            <a:pt x="2967" y="42572"/>
                            <a:pt x="217" y="41358"/>
                          </a:cubicBezTo>
                          <a:lnTo>
                            <a:pt x="8945" y="21600"/>
                          </a:lnTo>
                          <a:close/>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315" name="Line 49"/>
                  <p:cNvSpPr>
                    <a:spLocks noChangeShapeType="1"/>
                  </p:cNvSpPr>
                  <p:nvPr/>
                </p:nvSpPr>
                <p:spPr bwMode="auto">
                  <a:xfrm flipH="1" flipV="1">
                    <a:off x="2193" y="2277"/>
                    <a:ext cx="57" cy="4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16" name="Line 50"/>
                  <p:cNvSpPr>
                    <a:spLocks noChangeShapeType="1"/>
                  </p:cNvSpPr>
                  <p:nvPr/>
                </p:nvSpPr>
                <p:spPr bwMode="auto">
                  <a:xfrm flipV="1">
                    <a:off x="2209" y="3364"/>
                    <a:ext cx="57" cy="48"/>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17" name="Line 51"/>
                  <p:cNvSpPr>
                    <a:spLocks noChangeShapeType="1"/>
                  </p:cNvSpPr>
                  <p:nvPr/>
                </p:nvSpPr>
                <p:spPr bwMode="auto">
                  <a:xfrm>
                    <a:off x="1613" y="2795"/>
                    <a:ext cx="0" cy="99"/>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302" name="Group 52"/>
                <p:cNvGrpSpPr>
                  <a:grpSpLocks/>
                </p:cNvGrpSpPr>
                <p:nvPr/>
              </p:nvGrpSpPr>
              <p:grpSpPr bwMode="auto">
                <a:xfrm>
                  <a:off x="1744" y="2376"/>
                  <a:ext cx="496" cy="942"/>
                  <a:chOff x="1744" y="2376"/>
                  <a:chExt cx="496" cy="942"/>
                </a:xfrm>
              </p:grpSpPr>
              <p:sp>
                <p:nvSpPr>
                  <p:cNvPr id="310" name="Arc 53"/>
                  <p:cNvSpPr>
                    <a:spLocks/>
                  </p:cNvSpPr>
                  <p:nvPr/>
                </p:nvSpPr>
                <p:spPr bwMode="auto">
                  <a:xfrm flipH="1">
                    <a:off x="1744" y="2376"/>
                    <a:ext cx="472" cy="942"/>
                  </a:xfrm>
                  <a:custGeom>
                    <a:avLst/>
                    <a:gdLst>
                      <a:gd name="G0" fmla="+- 11651 0 0"/>
                      <a:gd name="G1" fmla="+- 21600 0 0"/>
                      <a:gd name="G2" fmla="+- 21600 0 0"/>
                      <a:gd name="T0" fmla="*/ 150 w 33251"/>
                      <a:gd name="T1" fmla="*/ 3316 h 43200"/>
                      <a:gd name="T2" fmla="*/ 0 w 33251"/>
                      <a:gd name="T3" fmla="*/ 39788 h 43200"/>
                      <a:gd name="T4" fmla="*/ 11651 w 33251"/>
                      <a:gd name="T5" fmla="*/ 21600 h 43200"/>
                    </a:gdLst>
                    <a:ahLst/>
                    <a:cxnLst>
                      <a:cxn ang="0">
                        <a:pos x="T0" y="T1"/>
                      </a:cxn>
                      <a:cxn ang="0">
                        <a:pos x="T2" y="T3"/>
                      </a:cxn>
                      <a:cxn ang="0">
                        <a:pos x="T4" y="T5"/>
                      </a:cxn>
                    </a:cxnLst>
                    <a:rect l="0" t="0" r="r" b="b"/>
                    <a:pathLst>
                      <a:path w="33251" h="43200" fill="none" extrusionOk="0">
                        <a:moveTo>
                          <a:pt x="150" y="3316"/>
                        </a:moveTo>
                        <a:cubicBezTo>
                          <a:pt x="3594" y="1149"/>
                          <a:pt x="7581" y="-1"/>
                          <a:pt x="11651" y="0"/>
                        </a:cubicBezTo>
                        <a:cubicBezTo>
                          <a:pt x="23580" y="0"/>
                          <a:pt x="33251" y="9670"/>
                          <a:pt x="33251" y="21600"/>
                        </a:cubicBezTo>
                        <a:cubicBezTo>
                          <a:pt x="33251" y="33529"/>
                          <a:pt x="23580" y="43200"/>
                          <a:pt x="11651" y="43200"/>
                        </a:cubicBezTo>
                        <a:cubicBezTo>
                          <a:pt x="7520" y="43200"/>
                          <a:pt x="3477" y="42015"/>
                          <a:pt x="-1" y="39788"/>
                        </a:cubicBezTo>
                      </a:path>
                      <a:path w="33251" h="43200" stroke="0" extrusionOk="0">
                        <a:moveTo>
                          <a:pt x="150" y="3316"/>
                        </a:moveTo>
                        <a:cubicBezTo>
                          <a:pt x="3594" y="1149"/>
                          <a:pt x="7581" y="-1"/>
                          <a:pt x="11651" y="0"/>
                        </a:cubicBezTo>
                        <a:cubicBezTo>
                          <a:pt x="23580" y="0"/>
                          <a:pt x="33251" y="9670"/>
                          <a:pt x="33251" y="21600"/>
                        </a:cubicBezTo>
                        <a:cubicBezTo>
                          <a:pt x="33251" y="33529"/>
                          <a:pt x="23580" y="43200"/>
                          <a:pt x="11651" y="43200"/>
                        </a:cubicBezTo>
                        <a:cubicBezTo>
                          <a:pt x="7520" y="43200"/>
                          <a:pt x="3477" y="42015"/>
                          <a:pt x="-1" y="39788"/>
                        </a:cubicBezTo>
                        <a:lnTo>
                          <a:pt x="11651" y="21600"/>
                        </a:lnTo>
                        <a:close/>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11" name="Line 54"/>
                  <p:cNvSpPr>
                    <a:spLocks noChangeShapeType="1"/>
                  </p:cNvSpPr>
                  <p:nvPr/>
                </p:nvSpPr>
                <p:spPr bwMode="auto">
                  <a:xfrm flipH="1" flipV="1">
                    <a:off x="2183" y="2417"/>
                    <a:ext cx="42" cy="48"/>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12" name="Line 55"/>
                  <p:cNvSpPr>
                    <a:spLocks noChangeShapeType="1"/>
                  </p:cNvSpPr>
                  <p:nvPr/>
                </p:nvSpPr>
                <p:spPr bwMode="auto">
                  <a:xfrm flipV="1">
                    <a:off x="2192" y="3206"/>
                    <a:ext cx="48" cy="57"/>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13" name="Line 56"/>
                  <p:cNvSpPr>
                    <a:spLocks noChangeShapeType="1"/>
                  </p:cNvSpPr>
                  <p:nvPr/>
                </p:nvSpPr>
                <p:spPr bwMode="auto">
                  <a:xfrm>
                    <a:off x="1744" y="2788"/>
                    <a:ext cx="0" cy="99"/>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303" name="Group 57"/>
                <p:cNvGrpSpPr>
                  <a:grpSpLocks/>
                </p:cNvGrpSpPr>
                <p:nvPr/>
              </p:nvGrpSpPr>
              <p:grpSpPr bwMode="auto">
                <a:xfrm>
                  <a:off x="1896" y="2482"/>
                  <a:ext cx="317" cy="736"/>
                  <a:chOff x="1896" y="2482"/>
                  <a:chExt cx="317" cy="736"/>
                </a:xfrm>
              </p:grpSpPr>
              <p:grpSp>
                <p:nvGrpSpPr>
                  <p:cNvPr id="304" name="Group 58"/>
                  <p:cNvGrpSpPr>
                    <a:grpSpLocks/>
                  </p:cNvGrpSpPr>
                  <p:nvPr/>
                </p:nvGrpSpPr>
                <p:grpSpPr bwMode="auto">
                  <a:xfrm>
                    <a:off x="1896" y="2483"/>
                    <a:ext cx="317" cy="735"/>
                    <a:chOff x="2902" y="2160"/>
                    <a:chExt cx="506" cy="906"/>
                  </a:xfrm>
                </p:grpSpPr>
                <p:sp>
                  <p:nvSpPr>
                    <p:cNvPr id="308" name="Arc 59"/>
                    <p:cNvSpPr>
                      <a:spLocks/>
                    </p:cNvSpPr>
                    <p:nvPr/>
                  </p:nvSpPr>
                  <p:spPr bwMode="auto">
                    <a:xfrm>
                      <a:off x="3288" y="2233"/>
                      <a:ext cx="120" cy="764"/>
                    </a:xfrm>
                    <a:custGeom>
                      <a:avLst/>
                      <a:gdLst>
                        <a:gd name="G0" fmla="+- 0 0 0"/>
                        <a:gd name="G1" fmla="+- 20207 0 0"/>
                        <a:gd name="G2" fmla="+- 21600 0 0"/>
                        <a:gd name="T0" fmla="*/ 7631 w 21600"/>
                        <a:gd name="T1" fmla="*/ 0 h 40447"/>
                        <a:gd name="T2" fmla="*/ 7542 w 21600"/>
                        <a:gd name="T3" fmla="*/ 40447 h 40447"/>
                        <a:gd name="T4" fmla="*/ 0 w 21600"/>
                        <a:gd name="T5" fmla="*/ 20207 h 40447"/>
                      </a:gdLst>
                      <a:ahLst/>
                      <a:cxnLst>
                        <a:cxn ang="0">
                          <a:pos x="T0" y="T1"/>
                        </a:cxn>
                        <a:cxn ang="0">
                          <a:pos x="T2" y="T3"/>
                        </a:cxn>
                        <a:cxn ang="0">
                          <a:pos x="T4" y="T5"/>
                        </a:cxn>
                      </a:cxnLst>
                      <a:rect l="0" t="0" r="r" b="b"/>
                      <a:pathLst>
                        <a:path w="21600" h="40447" fill="none" extrusionOk="0">
                          <a:moveTo>
                            <a:pt x="7631" y="-1"/>
                          </a:moveTo>
                          <a:cubicBezTo>
                            <a:pt x="16037" y="3174"/>
                            <a:pt x="21600" y="11221"/>
                            <a:pt x="21600" y="20207"/>
                          </a:cubicBezTo>
                          <a:cubicBezTo>
                            <a:pt x="21600" y="29227"/>
                            <a:pt x="15994" y="37297"/>
                            <a:pt x="7542" y="40447"/>
                          </a:cubicBezTo>
                        </a:path>
                        <a:path w="21600" h="40447" stroke="0" extrusionOk="0">
                          <a:moveTo>
                            <a:pt x="7631" y="-1"/>
                          </a:moveTo>
                          <a:cubicBezTo>
                            <a:pt x="16037" y="3174"/>
                            <a:pt x="21600" y="11221"/>
                            <a:pt x="21600" y="20207"/>
                          </a:cubicBezTo>
                          <a:cubicBezTo>
                            <a:pt x="21600" y="29227"/>
                            <a:pt x="15994" y="37297"/>
                            <a:pt x="7542" y="40447"/>
                          </a:cubicBezTo>
                          <a:lnTo>
                            <a:pt x="0" y="20207"/>
                          </a:lnTo>
                          <a:close/>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09" name="Arc 60"/>
                    <p:cNvSpPr>
                      <a:spLocks/>
                    </p:cNvSpPr>
                    <p:nvPr/>
                  </p:nvSpPr>
                  <p:spPr bwMode="auto">
                    <a:xfrm flipH="1">
                      <a:off x="2902" y="2160"/>
                      <a:ext cx="431" cy="906"/>
                    </a:xfrm>
                    <a:custGeom>
                      <a:avLst/>
                      <a:gdLst>
                        <a:gd name="G0" fmla="+- 11651 0 0"/>
                        <a:gd name="G1" fmla="+- 21600 0 0"/>
                        <a:gd name="G2" fmla="+- 21600 0 0"/>
                        <a:gd name="T0" fmla="*/ 150 w 33251"/>
                        <a:gd name="T1" fmla="*/ 3316 h 43200"/>
                        <a:gd name="T2" fmla="*/ 0 w 33251"/>
                        <a:gd name="T3" fmla="*/ 39788 h 43200"/>
                        <a:gd name="T4" fmla="*/ 11651 w 33251"/>
                        <a:gd name="T5" fmla="*/ 21600 h 43200"/>
                      </a:gdLst>
                      <a:ahLst/>
                      <a:cxnLst>
                        <a:cxn ang="0">
                          <a:pos x="T0" y="T1"/>
                        </a:cxn>
                        <a:cxn ang="0">
                          <a:pos x="T2" y="T3"/>
                        </a:cxn>
                        <a:cxn ang="0">
                          <a:pos x="T4" y="T5"/>
                        </a:cxn>
                      </a:cxnLst>
                      <a:rect l="0" t="0" r="r" b="b"/>
                      <a:pathLst>
                        <a:path w="33251" h="43200" fill="none" extrusionOk="0">
                          <a:moveTo>
                            <a:pt x="150" y="3316"/>
                          </a:moveTo>
                          <a:cubicBezTo>
                            <a:pt x="3594" y="1149"/>
                            <a:pt x="7581" y="-1"/>
                            <a:pt x="11651" y="0"/>
                          </a:cubicBezTo>
                          <a:cubicBezTo>
                            <a:pt x="23580" y="0"/>
                            <a:pt x="33251" y="9670"/>
                            <a:pt x="33251" y="21600"/>
                          </a:cubicBezTo>
                          <a:cubicBezTo>
                            <a:pt x="33251" y="33529"/>
                            <a:pt x="23580" y="43200"/>
                            <a:pt x="11651" y="43200"/>
                          </a:cubicBezTo>
                          <a:cubicBezTo>
                            <a:pt x="7520" y="43200"/>
                            <a:pt x="3477" y="42015"/>
                            <a:pt x="-1" y="39788"/>
                          </a:cubicBezTo>
                        </a:path>
                        <a:path w="33251" h="43200" stroke="0" extrusionOk="0">
                          <a:moveTo>
                            <a:pt x="150" y="3316"/>
                          </a:moveTo>
                          <a:cubicBezTo>
                            <a:pt x="3594" y="1149"/>
                            <a:pt x="7581" y="-1"/>
                            <a:pt x="11651" y="0"/>
                          </a:cubicBezTo>
                          <a:cubicBezTo>
                            <a:pt x="23580" y="0"/>
                            <a:pt x="33251" y="9670"/>
                            <a:pt x="33251" y="21600"/>
                          </a:cubicBezTo>
                          <a:cubicBezTo>
                            <a:pt x="33251" y="33529"/>
                            <a:pt x="23580" y="43200"/>
                            <a:pt x="11651" y="43200"/>
                          </a:cubicBezTo>
                          <a:cubicBezTo>
                            <a:pt x="7520" y="43200"/>
                            <a:pt x="3477" y="42015"/>
                            <a:pt x="-1" y="39788"/>
                          </a:cubicBezTo>
                          <a:lnTo>
                            <a:pt x="11651" y="21600"/>
                          </a:lnTo>
                          <a:close/>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305" name="Line 61"/>
                  <p:cNvSpPr>
                    <a:spLocks noChangeShapeType="1"/>
                  </p:cNvSpPr>
                  <p:nvPr/>
                </p:nvSpPr>
                <p:spPr bwMode="auto">
                  <a:xfrm flipH="1" flipV="1">
                    <a:off x="2092" y="2482"/>
                    <a:ext cx="57" cy="36"/>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06" name="Line 62"/>
                  <p:cNvSpPr>
                    <a:spLocks noChangeShapeType="1"/>
                  </p:cNvSpPr>
                  <p:nvPr/>
                </p:nvSpPr>
                <p:spPr bwMode="auto">
                  <a:xfrm flipV="1">
                    <a:off x="2130" y="3138"/>
                    <a:ext cx="42" cy="57"/>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07" name="Line 63"/>
                  <p:cNvSpPr>
                    <a:spLocks noChangeShapeType="1"/>
                  </p:cNvSpPr>
                  <p:nvPr/>
                </p:nvSpPr>
                <p:spPr bwMode="auto">
                  <a:xfrm>
                    <a:off x="1896" y="2799"/>
                    <a:ext cx="3" cy="63"/>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sp>
            <p:nvSpPr>
              <p:cNvPr id="281" name="Rectangle 64"/>
              <p:cNvSpPr>
                <a:spLocks noChangeArrowheads="1"/>
              </p:cNvSpPr>
              <p:nvPr/>
            </p:nvSpPr>
            <p:spPr bwMode="auto">
              <a:xfrm rot="10800000" flipH="1">
                <a:off x="2652" y="2524"/>
                <a:ext cx="208" cy="631"/>
              </a:xfrm>
              <a:prstGeom prst="rect">
                <a:avLst/>
              </a:prstGeom>
              <a:solidFill>
                <a:srgbClr val="FFA19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82" name="Arc 65"/>
              <p:cNvSpPr>
                <a:spLocks/>
              </p:cNvSpPr>
              <p:nvPr/>
            </p:nvSpPr>
            <p:spPr bwMode="auto">
              <a:xfrm rot="10800000">
                <a:off x="2534" y="2437"/>
                <a:ext cx="131" cy="794"/>
              </a:xfrm>
              <a:custGeom>
                <a:avLst/>
                <a:gdLst>
                  <a:gd name="G0" fmla="+- 0 0 0"/>
                  <a:gd name="G1" fmla="+- 20207 0 0"/>
                  <a:gd name="G2" fmla="+- 21600 0 0"/>
                  <a:gd name="T0" fmla="*/ 7631 w 21600"/>
                  <a:gd name="T1" fmla="*/ 0 h 40447"/>
                  <a:gd name="T2" fmla="*/ 7542 w 21600"/>
                  <a:gd name="T3" fmla="*/ 40447 h 40447"/>
                  <a:gd name="T4" fmla="*/ 0 w 21600"/>
                  <a:gd name="T5" fmla="*/ 20207 h 40447"/>
                </a:gdLst>
                <a:ahLst/>
                <a:cxnLst>
                  <a:cxn ang="0">
                    <a:pos x="T0" y="T1"/>
                  </a:cxn>
                  <a:cxn ang="0">
                    <a:pos x="T2" y="T3"/>
                  </a:cxn>
                  <a:cxn ang="0">
                    <a:pos x="T4" y="T5"/>
                  </a:cxn>
                </a:cxnLst>
                <a:rect l="0" t="0" r="r" b="b"/>
                <a:pathLst>
                  <a:path w="21600" h="40447" fill="none" extrusionOk="0">
                    <a:moveTo>
                      <a:pt x="7631" y="-1"/>
                    </a:moveTo>
                    <a:cubicBezTo>
                      <a:pt x="16037" y="3174"/>
                      <a:pt x="21600" y="11221"/>
                      <a:pt x="21600" y="20207"/>
                    </a:cubicBezTo>
                    <a:cubicBezTo>
                      <a:pt x="21600" y="29227"/>
                      <a:pt x="15994" y="37297"/>
                      <a:pt x="7542" y="40447"/>
                    </a:cubicBezTo>
                  </a:path>
                  <a:path w="21600" h="40447" stroke="0" extrusionOk="0">
                    <a:moveTo>
                      <a:pt x="7631" y="-1"/>
                    </a:moveTo>
                    <a:cubicBezTo>
                      <a:pt x="16037" y="3174"/>
                      <a:pt x="21600" y="11221"/>
                      <a:pt x="21600" y="20207"/>
                    </a:cubicBezTo>
                    <a:cubicBezTo>
                      <a:pt x="21600" y="29227"/>
                      <a:pt x="15994" y="37297"/>
                      <a:pt x="7542" y="40447"/>
                    </a:cubicBezTo>
                    <a:lnTo>
                      <a:pt x="0" y="20207"/>
                    </a:lnTo>
                    <a:close/>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283" name="Group 66"/>
              <p:cNvGrpSpPr>
                <a:grpSpLocks/>
              </p:cNvGrpSpPr>
              <p:nvPr/>
            </p:nvGrpSpPr>
            <p:grpSpPr bwMode="auto">
              <a:xfrm rot="10800000">
                <a:off x="2454" y="2244"/>
                <a:ext cx="767" cy="1212"/>
                <a:chOff x="2713" y="2248"/>
                <a:chExt cx="767" cy="1212"/>
              </a:xfrm>
            </p:grpSpPr>
            <p:sp>
              <p:nvSpPr>
                <p:cNvPr id="297" name="Arc 67"/>
                <p:cNvSpPr>
                  <a:spLocks/>
                </p:cNvSpPr>
                <p:nvPr/>
              </p:nvSpPr>
              <p:spPr bwMode="auto">
                <a:xfrm>
                  <a:off x="3283" y="2305"/>
                  <a:ext cx="197" cy="1109"/>
                </a:xfrm>
                <a:custGeom>
                  <a:avLst/>
                  <a:gdLst>
                    <a:gd name="G0" fmla="+- 0 0 0"/>
                    <a:gd name="G1" fmla="+- 20945 0 0"/>
                    <a:gd name="G2" fmla="+- 21600 0 0"/>
                    <a:gd name="T0" fmla="*/ 5280 w 21600"/>
                    <a:gd name="T1" fmla="*/ 0 h 42213"/>
                    <a:gd name="T2" fmla="*/ 3771 w 21600"/>
                    <a:gd name="T3" fmla="*/ 42213 h 42213"/>
                    <a:gd name="T4" fmla="*/ 0 w 21600"/>
                    <a:gd name="T5" fmla="*/ 20945 h 42213"/>
                  </a:gdLst>
                  <a:ahLst/>
                  <a:cxnLst>
                    <a:cxn ang="0">
                      <a:pos x="T0" y="T1"/>
                    </a:cxn>
                    <a:cxn ang="0">
                      <a:pos x="T2" y="T3"/>
                    </a:cxn>
                    <a:cxn ang="0">
                      <a:pos x="T4" y="T5"/>
                    </a:cxn>
                  </a:cxnLst>
                  <a:rect l="0" t="0" r="r" b="b"/>
                  <a:pathLst>
                    <a:path w="21600" h="42213" fill="none" extrusionOk="0">
                      <a:moveTo>
                        <a:pt x="5279" y="0"/>
                      </a:moveTo>
                      <a:cubicBezTo>
                        <a:pt x="14875" y="2419"/>
                        <a:pt x="21600" y="11049"/>
                        <a:pt x="21600" y="20945"/>
                      </a:cubicBezTo>
                      <a:cubicBezTo>
                        <a:pt x="21600" y="31419"/>
                        <a:pt x="14084" y="40384"/>
                        <a:pt x="3771" y="42213"/>
                      </a:cubicBezTo>
                    </a:path>
                    <a:path w="21600" h="42213" stroke="0" extrusionOk="0">
                      <a:moveTo>
                        <a:pt x="5279" y="0"/>
                      </a:moveTo>
                      <a:cubicBezTo>
                        <a:pt x="14875" y="2419"/>
                        <a:pt x="21600" y="11049"/>
                        <a:pt x="21600" y="20945"/>
                      </a:cubicBezTo>
                      <a:cubicBezTo>
                        <a:pt x="21600" y="31419"/>
                        <a:pt x="14084" y="40384"/>
                        <a:pt x="3771" y="42213"/>
                      </a:cubicBezTo>
                      <a:lnTo>
                        <a:pt x="0" y="20945"/>
                      </a:lnTo>
                      <a:close/>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98" name="Arc 68"/>
                <p:cNvSpPr>
                  <a:spLocks/>
                </p:cNvSpPr>
                <p:nvPr/>
              </p:nvSpPr>
              <p:spPr bwMode="auto">
                <a:xfrm flipH="1">
                  <a:off x="2713" y="2248"/>
                  <a:ext cx="616" cy="1212"/>
                </a:xfrm>
                <a:custGeom>
                  <a:avLst/>
                  <a:gdLst>
                    <a:gd name="G0" fmla="+- 8945 0 0"/>
                    <a:gd name="G1" fmla="+- 21600 0 0"/>
                    <a:gd name="G2" fmla="+- 21600 0 0"/>
                    <a:gd name="T0" fmla="*/ 0 w 30545"/>
                    <a:gd name="T1" fmla="*/ 1939 h 43200"/>
                    <a:gd name="T2" fmla="*/ 218 w 30545"/>
                    <a:gd name="T3" fmla="*/ 41358 h 43200"/>
                    <a:gd name="T4" fmla="*/ 8945 w 30545"/>
                    <a:gd name="T5" fmla="*/ 21600 h 43200"/>
                  </a:gdLst>
                  <a:ahLst/>
                  <a:cxnLst>
                    <a:cxn ang="0">
                      <a:pos x="T0" y="T1"/>
                    </a:cxn>
                    <a:cxn ang="0">
                      <a:pos x="T2" y="T3"/>
                    </a:cxn>
                    <a:cxn ang="0">
                      <a:pos x="T4" y="T5"/>
                    </a:cxn>
                  </a:cxnLst>
                  <a:rect l="0" t="0" r="r" b="b"/>
                  <a:pathLst>
                    <a:path w="30545" h="43200" fill="none" extrusionOk="0">
                      <a:moveTo>
                        <a:pt x="0" y="1939"/>
                      </a:moveTo>
                      <a:cubicBezTo>
                        <a:pt x="2808" y="661"/>
                        <a:pt x="5859" y="-1"/>
                        <a:pt x="8945" y="0"/>
                      </a:cubicBezTo>
                      <a:cubicBezTo>
                        <a:pt x="20874" y="0"/>
                        <a:pt x="30545" y="9670"/>
                        <a:pt x="30545" y="21600"/>
                      </a:cubicBezTo>
                      <a:cubicBezTo>
                        <a:pt x="30545" y="33529"/>
                        <a:pt x="20874" y="43200"/>
                        <a:pt x="8945" y="43200"/>
                      </a:cubicBezTo>
                      <a:cubicBezTo>
                        <a:pt x="5939" y="43200"/>
                        <a:pt x="2967" y="42572"/>
                        <a:pt x="217" y="41358"/>
                      </a:cubicBezTo>
                    </a:path>
                    <a:path w="30545" h="43200" stroke="0" extrusionOk="0">
                      <a:moveTo>
                        <a:pt x="0" y="1939"/>
                      </a:moveTo>
                      <a:cubicBezTo>
                        <a:pt x="2808" y="661"/>
                        <a:pt x="5859" y="-1"/>
                        <a:pt x="8945" y="0"/>
                      </a:cubicBezTo>
                      <a:cubicBezTo>
                        <a:pt x="20874" y="0"/>
                        <a:pt x="30545" y="9670"/>
                        <a:pt x="30545" y="21600"/>
                      </a:cubicBezTo>
                      <a:cubicBezTo>
                        <a:pt x="30545" y="33529"/>
                        <a:pt x="20874" y="43200"/>
                        <a:pt x="8945" y="43200"/>
                      </a:cubicBezTo>
                      <a:cubicBezTo>
                        <a:pt x="5939" y="43200"/>
                        <a:pt x="2967" y="42572"/>
                        <a:pt x="217" y="41358"/>
                      </a:cubicBezTo>
                      <a:lnTo>
                        <a:pt x="8945" y="21600"/>
                      </a:lnTo>
                      <a:close/>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284" name="Line 69"/>
              <p:cNvSpPr>
                <a:spLocks noChangeShapeType="1"/>
              </p:cNvSpPr>
              <p:nvPr/>
            </p:nvSpPr>
            <p:spPr bwMode="auto">
              <a:xfrm rot="10800000">
                <a:off x="2576" y="3376"/>
                <a:ext cx="63" cy="4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85" name="Line 70"/>
              <p:cNvSpPr>
                <a:spLocks noChangeShapeType="1"/>
              </p:cNvSpPr>
              <p:nvPr/>
            </p:nvSpPr>
            <p:spPr bwMode="auto">
              <a:xfrm rot="10800000" flipH="1">
                <a:off x="2569" y="2283"/>
                <a:ext cx="57" cy="4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86" name="Line 71"/>
              <p:cNvSpPr>
                <a:spLocks noChangeShapeType="1"/>
              </p:cNvSpPr>
              <p:nvPr/>
            </p:nvSpPr>
            <p:spPr bwMode="auto">
              <a:xfrm rot="10800000" flipV="1">
                <a:off x="3220" y="2788"/>
                <a:ext cx="0" cy="99"/>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87" name="Arc 72"/>
              <p:cNvSpPr>
                <a:spLocks/>
              </p:cNvSpPr>
              <p:nvPr/>
            </p:nvSpPr>
            <p:spPr bwMode="auto">
              <a:xfrm rot="10800000" flipH="1">
                <a:off x="2617" y="2365"/>
                <a:ext cx="472" cy="942"/>
              </a:xfrm>
              <a:custGeom>
                <a:avLst/>
                <a:gdLst>
                  <a:gd name="G0" fmla="+- 11651 0 0"/>
                  <a:gd name="G1" fmla="+- 21600 0 0"/>
                  <a:gd name="G2" fmla="+- 21600 0 0"/>
                  <a:gd name="T0" fmla="*/ 150 w 33251"/>
                  <a:gd name="T1" fmla="*/ 3316 h 43200"/>
                  <a:gd name="T2" fmla="*/ 0 w 33251"/>
                  <a:gd name="T3" fmla="*/ 39788 h 43200"/>
                  <a:gd name="T4" fmla="*/ 11651 w 33251"/>
                  <a:gd name="T5" fmla="*/ 21600 h 43200"/>
                </a:gdLst>
                <a:ahLst/>
                <a:cxnLst>
                  <a:cxn ang="0">
                    <a:pos x="T0" y="T1"/>
                  </a:cxn>
                  <a:cxn ang="0">
                    <a:pos x="T2" y="T3"/>
                  </a:cxn>
                  <a:cxn ang="0">
                    <a:pos x="T4" y="T5"/>
                  </a:cxn>
                </a:cxnLst>
                <a:rect l="0" t="0" r="r" b="b"/>
                <a:pathLst>
                  <a:path w="33251" h="43200" fill="none" extrusionOk="0">
                    <a:moveTo>
                      <a:pt x="150" y="3316"/>
                    </a:moveTo>
                    <a:cubicBezTo>
                      <a:pt x="3594" y="1149"/>
                      <a:pt x="7581" y="-1"/>
                      <a:pt x="11651" y="0"/>
                    </a:cubicBezTo>
                    <a:cubicBezTo>
                      <a:pt x="23580" y="0"/>
                      <a:pt x="33251" y="9670"/>
                      <a:pt x="33251" y="21600"/>
                    </a:cubicBezTo>
                    <a:cubicBezTo>
                      <a:pt x="33251" y="33529"/>
                      <a:pt x="23580" y="43200"/>
                      <a:pt x="11651" y="43200"/>
                    </a:cubicBezTo>
                    <a:cubicBezTo>
                      <a:pt x="7520" y="43200"/>
                      <a:pt x="3477" y="42015"/>
                      <a:pt x="-1" y="39788"/>
                    </a:cubicBezTo>
                  </a:path>
                  <a:path w="33251" h="43200" stroke="0" extrusionOk="0">
                    <a:moveTo>
                      <a:pt x="150" y="3316"/>
                    </a:moveTo>
                    <a:cubicBezTo>
                      <a:pt x="3594" y="1149"/>
                      <a:pt x="7581" y="-1"/>
                      <a:pt x="11651" y="0"/>
                    </a:cubicBezTo>
                    <a:cubicBezTo>
                      <a:pt x="23580" y="0"/>
                      <a:pt x="33251" y="9670"/>
                      <a:pt x="33251" y="21600"/>
                    </a:cubicBezTo>
                    <a:cubicBezTo>
                      <a:pt x="33251" y="33529"/>
                      <a:pt x="23580" y="43200"/>
                      <a:pt x="11651" y="43200"/>
                    </a:cubicBezTo>
                    <a:cubicBezTo>
                      <a:pt x="7520" y="43200"/>
                      <a:pt x="3477" y="42015"/>
                      <a:pt x="-1" y="39788"/>
                    </a:cubicBezTo>
                    <a:lnTo>
                      <a:pt x="11651" y="21600"/>
                    </a:lnTo>
                    <a:close/>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88" name="Line 73"/>
              <p:cNvSpPr>
                <a:spLocks noChangeShapeType="1"/>
              </p:cNvSpPr>
              <p:nvPr/>
            </p:nvSpPr>
            <p:spPr bwMode="auto">
              <a:xfrm rot="10800000">
                <a:off x="2596" y="3203"/>
                <a:ext cx="60" cy="63"/>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89" name="Line 74"/>
              <p:cNvSpPr>
                <a:spLocks noChangeShapeType="1"/>
              </p:cNvSpPr>
              <p:nvPr/>
            </p:nvSpPr>
            <p:spPr bwMode="auto">
              <a:xfrm rot="10800000" flipH="1">
                <a:off x="2599" y="2401"/>
                <a:ext cx="54" cy="63"/>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90" name="Line 75"/>
              <p:cNvSpPr>
                <a:spLocks noChangeShapeType="1"/>
              </p:cNvSpPr>
              <p:nvPr/>
            </p:nvSpPr>
            <p:spPr bwMode="auto">
              <a:xfrm rot="10800000" flipV="1">
                <a:off x="3089" y="2795"/>
                <a:ext cx="0" cy="99"/>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291" name="Group 76"/>
              <p:cNvGrpSpPr>
                <a:grpSpLocks/>
              </p:cNvGrpSpPr>
              <p:nvPr/>
            </p:nvGrpSpPr>
            <p:grpSpPr bwMode="auto">
              <a:xfrm rot="10800000">
                <a:off x="2619" y="2464"/>
                <a:ext cx="317" cy="735"/>
                <a:chOff x="2902" y="2160"/>
                <a:chExt cx="506" cy="906"/>
              </a:xfrm>
            </p:grpSpPr>
            <p:sp>
              <p:nvSpPr>
                <p:cNvPr id="295" name="Arc 77"/>
                <p:cNvSpPr>
                  <a:spLocks/>
                </p:cNvSpPr>
                <p:nvPr/>
              </p:nvSpPr>
              <p:spPr bwMode="auto">
                <a:xfrm>
                  <a:off x="3288" y="2233"/>
                  <a:ext cx="120" cy="764"/>
                </a:xfrm>
                <a:custGeom>
                  <a:avLst/>
                  <a:gdLst>
                    <a:gd name="G0" fmla="+- 0 0 0"/>
                    <a:gd name="G1" fmla="+- 20207 0 0"/>
                    <a:gd name="G2" fmla="+- 21600 0 0"/>
                    <a:gd name="T0" fmla="*/ 7631 w 21600"/>
                    <a:gd name="T1" fmla="*/ 0 h 40447"/>
                    <a:gd name="T2" fmla="*/ 7542 w 21600"/>
                    <a:gd name="T3" fmla="*/ 40447 h 40447"/>
                    <a:gd name="T4" fmla="*/ 0 w 21600"/>
                    <a:gd name="T5" fmla="*/ 20207 h 40447"/>
                  </a:gdLst>
                  <a:ahLst/>
                  <a:cxnLst>
                    <a:cxn ang="0">
                      <a:pos x="T0" y="T1"/>
                    </a:cxn>
                    <a:cxn ang="0">
                      <a:pos x="T2" y="T3"/>
                    </a:cxn>
                    <a:cxn ang="0">
                      <a:pos x="T4" y="T5"/>
                    </a:cxn>
                  </a:cxnLst>
                  <a:rect l="0" t="0" r="r" b="b"/>
                  <a:pathLst>
                    <a:path w="21600" h="40447" fill="none" extrusionOk="0">
                      <a:moveTo>
                        <a:pt x="7631" y="-1"/>
                      </a:moveTo>
                      <a:cubicBezTo>
                        <a:pt x="16037" y="3174"/>
                        <a:pt x="21600" y="11221"/>
                        <a:pt x="21600" y="20207"/>
                      </a:cubicBezTo>
                      <a:cubicBezTo>
                        <a:pt x="21600" y="29227"/>
                        <a:pt x="15994" y="37297"/>
                        <a:pt x="7542" y="40447"/>
                      </a:cubicBezTo>
                    </a:path>
                    <a:path w="21600" h="40447" stroke="0" extrusionOk="0">
                      <a:moveTo>
                        <a:pt x="7631" y="-1"/>
                      </a:moveTo>
                      <a:cubicBezTo>
                        <a:pt x="16037" y="3174"/>
                        <a:pt x="21600" y="11221"/>
                        <a:pt x="21600" y="20207"/>
                      </a:cubicBezTo>
                      <a:cubicBezTo>
                        <a:pt x="21600" y="29227"/>
                        <a:pt x="15994" y="37297"/>
                        <a:pt x="7542" y="40447"/>
                      </a:cubicBezTo>
                      <a:lnTo>
                        <a:pt x="0" y="20207"/>
                      </a:lnTo>
                      <a:close/>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96" name="Arc 78"/>
                <p:cNvSpPr>
                  <a:spLocks/>
                </p:cNvSpPr>
                <p:nvPr/>
              </p:nvSpPr>
              <p:spPr bwMode="auto">
                <a:xfrm flipH="1">
                  <a:off x="2902" y="2160"/>
                  <a:ext cx="431" cy="906"/>
                </a:xfrm>
                <a:custGeom>
                  <a:avLst/>
                  <a:gdLst>
                    <a:gd name="G0" fmla="+- 11651 0 0"/>
                    <a:gd name="G1" fmla="+- 21600 0 0"/>
                    <a:gd name="G2" fmla="+- 21600 0 0"/>
                    <a:gd name="T0" fmla="*/ 150 w 33251"/>
                    <a:gd name="T1" fmla="*/ 3316 h 43200"/>
                    <a:gd name="T2" fmla="*/ 0 w 33251"/>
                    <a:gd name="T3" fmla="*/ 39788 h 43200"/>
                    <a:gd name="T4" fmla="*/ 11651 w 33251"/>
                    <a:gd name="T5" fmla="*/ 21600 h 43200"/>
                  </a:gdLst>
                  <a:ahLst/>
                  <a:cxnLst>
                    <a:cxn ang="0">
                      <a:pos x="T0" y="T1"/>
                    </a:cxn>
                    <a:cxn ang="0">
                      <a:pos x="T2" y="T3"/>
                    </a:cxn>
                    <a:cxn ang="0">
                      <a:pos x="T4" y="T5"/>
                    </a:cxn>
                  </a:cxnLst>
                  <a:rect l="0" t="0" r="r" b="b"/>
                  <a:pathLst>
                    <a:path w="33251" h="43200" fill="none" extrusionOk="0">
                      <a:moveTo>
                        <a:pt x="150" y="3316"/>
                      </a:moveTo>
                      <a:cubicBezTo>
                        <a:pt x="3594" y="1149"/>
                        <a:pt x="7581" y="-1"/>
                        <a:pt x="11651" y="0"/>
                      </a:cubicBezTo>
                      <a:cubicBezTo>
                        <a:pt x="23580" y="0"/>
                        <a:pt x="33251" y="9670"/>
                        <a:pt x="33251" y="21600"/>
                      </a:cubicBezTo>
                      <a:cubicBezTo>
                        <a:pt x="33251" y="33529"/>
                        <a:pt x="23580" y="43200"/>
                        <a:pt x="11651" y="43200"/>
                      </a:cubicBezTo>
                      <a:cubicBezTo>
                        <a:pt x="7520" y="43200"/>
                        <a:pt x="3477" y="42015"/>
                        <a:pt x="-1" y="39788"/>
                      </a:cubicBezTo>
                    </a:path>
                    <a:path w="33251" h="43200" stroke="0" extrusionOk="0">
                      <a:moveTo>
                        <a:pt x="150" y="3316"/>
                      </a:moveTo>
                      <a:cubicBezTo>
                        <a:pt x="3594" y="1149"/>
                        <a:pt x="7581" y="-1"/>
                        <a:pt x="11651" y="0"/>
                      </a:cubicBezTo>
                      <a:cubicBezTo>
                        <a:pt x="23580" y="0"/>
                        <a:pt x="33251" y="9670"/>
                        <a:pt x="33251" y="21600"/>
                      </a:cubicBezTo>
                      <a:cubicBezTo>
                        <a:pt x="33251" y="33529"/>
                        <a:pt x="23580" y="43200"/>
                        <a:pt x="11651" y="43200"/>
                      </a:cubicBezTo>
                      <a:cubicBezTo>
                        <a:pt x="7520" y="43200"/>
                        <a:pt x="3477" y="42015"/>
                        <a:pt x="-1" y="39788"/>
                      </a:cubicBezTo>
                      <a:lnTo>
                        <a:pt x="11651" y="21600"/>
                      </a:lnTo>
                      <a:close/>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292" name="Line 79"/>
              <p:cNvSpPr>
                <a:spLocks noChangeShapeType="1"/>
              </p:cNvSpPr>
              <p:nvPr/>
            </p:nvSpPr>
            <p:spPr bwMode="auto">
              <a:xfrm rot="10800000">
                <a:off x="2683" y="3159"/>
                <a:ext cx="54" cy="33"/>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93" name="Line 80"/>
              <p:cNvSpPr>
                <a:spLocks noChangeShapeType="1"/>
              </p:cNvSpPr>
              <p:nvPr/>
            </p:nvSpPr>
            <p:spPr bwMode="auto">
              <a:xfrm rot="10800000" flipH="1">
                <a:off x="2667" y="2475"/>
                <a:ext cx="42" cy="48"/>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94" name="Line 81"/>
              <p:cNvSpPr>
                <a:spLocks noChangeShapeType="1"/>
              </p:cNvSpPr>
              <p:nvPr/>
            </p:nvSpPr>
            <p:spPr bwMode="auto">
              <a:xfrm rot="10800000" flipV="1">
                <a:off x="2933" y="2820"/>
                <a:ext cx="3" cy="63"/>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276" name="AutoShape 82"/>
            <p:cNvSpPr>
              <a:spLocks noChangeArrowheads="1"/>
            </p:cNvSpPr>
            <p:nvPr/>
          </p:nvSpPr>
          <p:spPr bwMode="auto">
            <a:xfrm rot="10800000">
              <a:off x="2328" y="2325"/>
              <a:ext cx="98" cy="77"/>
            </a:xfrm>
            <a:prstGeom prst="rightArrow">
              <a:avLst>
                <a:gd name="adj1" fmla="val 50000"/>
                <a:gd name="adj2" fmla="val 31818"/>
              </a:avLst>
            </a:prstGeom>
            <a:solidFill>
              <a:srgbClr val="FF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77" name="Arc 83"/>
            <p:cNvSpPr>
              <a:spLocks/>
            </p:cNvSpPr>
            <p:nvPr/>
          </p:nvSpPr>
          <p:spPr bwMode="auto">
            <a:xfrm rot="10751031" flipV="1">
              <a:off x="2178" y="3022"/>
              <a:ext cx="470" cy="129"/>
            </a:xfrm>
            <a:custGeom>
              <a:avLst/>
              <a:gdLst>
                <a:gd name="G0" fmla="+- 21519 0 0"/>
                <a:gd name="G1" fmla="+- 21600 0 0"/>
                <a:gd name="G2" fmla="+- 21600 0 0"/>
                <a:gd name="T0" fmla="*/ 0 w 43119"/>
                <a:gd name="T1" fmla="*/ 19726 h 21600"/>
                <a:gd name="T2" fmla="*/ 43119 w 43119"/>
                <a:gd name="T3" fmla="*/ 21600 h 21600"/>
                <a:gd name="T4" fmla="*/ 21519 w 43119"/>
                <a:gd name="T5" fmla="*/ 21600 h 21600"/>
              </a:gdLst>
              <a:ahLst/>
              <a:cxnLst>
                <a:cxn ang="0">
                  <a:pos x="T0" y="T1"/>
                </a:cxn>
                <a:cxn ang="0">
                  <a:pos x="T2" y="T3"/>
                </a:cxn>
                <a:cxn ang="0">
                  <a:pos x="T4" y="T5"/>
                </a:cxn>
              </a:cxnLst>
              <a:rect l="0" t="0" r="r" b="b"/>
              <a:pathLst>
                <a:path w="43119" h="21600" fill="none" extrusionOk="0">
                  <a:moveTo>
                    <a:pt x="0" y="19726"/>
                  </a:moveTo>
                  <a:cubicBezTo>
                    <a:pt x="972" y="8565"/>
                    <a:pt x="10315" y="-1"/>
                    <a:pt x="21519" y="0"/>
                  </a:cubicBezTo>
                  <a:cubicBezTo>
                    <a:pt x="33448" y="0"/>
                    <a:pt x="43119" y="9670"/>
                    <a:pt x="43119" y="21600"/>
                  </a:cubicBezTo>
                </a:path>
                <a:path w="43119" h="21600" stroke="0" extrusionOk="0">
                  <a:moveTo>
                    <a:pt x="0" y="19726"/>
                  </a:moveTo>
                  <a:cubicBezTo>
                    <a:pt x="972" y="8565"/>
                    <a:pt x="10315" y="-1"/>
                    <a:pt x="21519" y="0"/>
                  </a:cubicBezTo>
                  <a:cubicBezTo>
                    <a:pt x="33448" y="0"/>
                    <a:pt x="43119" y="9670"/>
                    <a:pt x="43119" y="21600"/>
                  </a:cubicBezTo>
                  <a:lnTo>
                    <a:pt x="21519" y="21600"/>
                  </a:lnTo>
                  <a:close/>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78" name="Text Box 84"/>
            <p:cNvSpPr txBox="1">
              <a:spLocks noChangeArrowheads="1"/>
            </p:cNvSpPr>
            <p:nvPr/>
          </p:nvSpPr>
          <p:spPr bwMode="auto">
            <a:xfrm>
              <a:off x="2303" y="2106"/>
              <a:ext cx="1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1800" b="0" i="0" u="none" strike="noStrike" kern="0" cap="none" spc="0" normalizeH="0" baseline="0" noProof="0" smtClean="0">
                  <a:ln>
                    <a:noFill/>
                  </a:ln>
                  <a:solidFill>
                    <a:srgbClr val="FF0000"/>
                  </a:solidFill>
                  <a:effectLst/>
                  <a:uLnTx/>
                  <a:uFillTx/>
                </a:rPr>
                <a:t>I</a:t>
              </a:r>
              <a:endParaRPr kumimoji="0" lang="en-US" altLang="en-US" sz="1800" b="0" i="0" u="none" strike="noStrike" kern="0" cap="none" spc="0" normalizeH="0" baseline="0" noProof="0" smtClean="0">
                <a:ln>
                  <a:noFill/>
                </a:ln>
                <a:solidFill>
                  <a:srgbClr val="FF0000"/>
                </a:solidFill>
                <a:effectLst/>
                <a:uLnTx/>
                <a:uFillTx/>
              </a:endParaRPr>
            </a:p>
          </p:txBody>
        </p:sp>
      </p:grpSp>
      <p:sp>
        <p:nvSpPr>
          <p:cNvPr id="320" name="Text Box 85"/>
          <p:cNvSpPr txBox="1">
            <a:spLocks noChangeArrowheads="1"/>
          </p:cNvSpPr>
          <p:nvPr/>
        </p:nvSpPr>
        <p:spPr bwMode="auto">
          <a:xfrm>
            <a:off x="476250" y="3562350"/>
            <a:ext cx="23749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2563" marR="0" lvl="0" indent="-182563" defTabSz="914400" eaLnBrk="1" fontAlgn="base" latinLnBrk="0" hangingPunct="1">
              <a:lnSpc>
                <a:spcPct val="100000"/>
              </a:lnSpc>
              <a:spcBef>
                <a:spcPct val="0"/>
              </a:spcBef>
              <a:spcAft>
                <a:spcPct val="55000"/>
              </a:spcAft>
              <a:buClrTx/>
              <a:buSzTx/>
              <a:buFontTx/>
              <a:buChar char="•"/>
              <a:tabLst/>
              <a:defRPr/>
            </a:pPr>
            <a:r>
              <a:rPr kumimoji="0" lang="en-GB" altLang="en-US" sz="1600" b="0" i="0" u="none" strike="noStrike" kern="0" cap="none" spc="0" normalizeH="0" baseline="0" noProof="0" dirty="0" smtClean="0">
                <a:ln>
                  <a:noFill/>
                </a:ln>
                <a:solidFill>
                  <a:srgbClr val="000000"/>
                </a:solidFill>
                <a:effectLst/>
                <a:uLnTx/>
                <a:uFillTx/>
                <a:latin typeface="Times New Roman" pitchFamily="18" charset="0"/>
              </a:rPr>
              <a:t>field lines curve outwards at the ends</a:t>
            </a:r>
          </a:p>
          <a:p>
            <a:pPr marL="182563" marR="0" lvl="0" indent="-182563" defTabSz="914400" eaLnBrk="1" fontAlgn="base" latinLnBrk="0" hangingPunct="1">
              <a:lnSpc>
                <a:spcPct val="100000"/>
              </a:lnSpc>
              <a:spcBef>
                <a:spcPct val="0"/>
              </a:spcBef>
              <a:spcAft>
                <a:spcPct val="55000"/>
              </a:spcAft>
              <a:buClrTx/>
              <a:buSzTx/>
              <a:buFontTx/>
              <a:buChar char="•"/>
              <a:tabLst/>
              <a:defRPr/>
            </a:pPr>
            <a:r>
              <a:rPr kumimoji="0" lang="en-GB" altLang="en-US" sz="1600" b="0" i="0" u="none" strike="noStrike" kern="0" cap="none" spc="0" normalizeH="0" baseline="0" noProof="0" dirty="0" smtClean="0">
                <a:ln>
                  <a:noFill/>
                </a:ln>
                <a:solidFill>
                  <a:srgbClr val="000000"/>
                </a:solidFill>
                <a:effectLst/>
                <a:uLnTx/>
                <a:uFillTx/>
                <a:latin typeface="Times New Roman" pitchFamily="18" charset="0"/>
              </a:rPr>
              <a:t>this curvature produces non uniformity of field </a:t>
            </a:r>
          </a:p>
          <a:p>
            <a:pPr marL="182563" marR="0" lvl="0" indent="-182563" defTabSz="914400" eaLnBrk="1" fontAlgn="base" latinLnBrk="0" hangingPunct="1">
              <a:lnSpc>
                <a:spcPct val="100000"/>
              </a:lnSpc>
              <a:spcBef>
                <a:spcPct val="0"/>
              </a:spcBef>
              <a:spcAft>
                <a:spcPct val="55000"/>
              </a:spcAft>
              <a:buClrTx/>
              <a:buSzTx/>
              <a:buFontTx/>
              <a:buChar char="•"/>
              <a:tabLst/>
              <a:defRPr/>
            </a:pPr>
            <a:r>
              <a:rPr kumimoji="0" lang="en-GB" altLang="en-US" sz="1600" b="0" i="0" u="none" strike="noStrike" kern="0" cap="none" spc="0" normalizeH="0" baseline="0" noProof="0" dirty="0" smtClean="0">
                <a:ln>
                  <a:noFill/>
                </a:ln>
                <a:solidFill>
                  <a:srgbClr val="000000"/>
                </a:solidFill>
                <a:effectLst/>
                <a:uLnTx/>
                <a:uFillTx/>
                <a:latin typeface="Times New Roman" pitchFamily="18" charset="0"/>
              </a:rPr>
              <a:t>very long solenoids have less curvature and more uniform field  </a:t>
            </a:r>
            <a:endParaRPr kumimoji="0" lang="en-US" altLang="en-US" sz="1600" b="0" i="0" u="none" strike="noStrike" kern="0" cap="none" spc="0" normalizeH="0" baseline="0" noProof="0" dirty="0" smtClean="0">
              <a:ln>
                <a:noFill/>
              </a:ln>
              <a:solidFill>
                <a:srgbClr val="000000"/>
              </a:solidFill>
              <a:effectLst/>
              <a:uLnTx/>
              <a:uFillTx/>
              <a:latin typeface="Times New Roman" pitchFamily="18" charset="0"/>
            </a:endParaRPr>
          </a:p>
        </p:txBody>
      </p:sp>
      <p:sp>
        <p:nvSpPr>
          <p:cNvPr id="321" name="Text Box 86"/>
          <p:cNvSpPr txBox="1">
            <a:spLocks noChangeArrowheads="1"/>
          </p:cNvSpPr>
          <p:nvPr/>
        </p:nvSpPr>
        <p:spPr bwMode="auto">
          <a:xfrm>
            <a:off x="7524750" y="860425"/>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1800" b="1" i="0" u="none" strike="noStrike" kern="0" cap="none" spc="0" normalizeH="0" baseline="0" noProof="0" smtClean="0">
                <a:ln>
                  <a:noFill/>
                </a:ln>
                <a:solidFill>
                  <a:srgbClr val="0000FF"/>
                </a:solidFill>
                <a:effectLst/>
                <a:uLnTx/>
                <a:uFillTx/>
              </a:rPr>
              <a:t>B</a:t>
            </a:r>
            <a:endParaRPr kumimoji="0" lang="en-US" altLang="en-US" sz="1800" b="1" i="0" u="none" strike="noStrike" kern="0" cap="none" spc="0" normalizeH="0" baseline="0" noProof="0" smtClean="0">
              <a:ln>
                <a:noFill/>
              </a:ln>
              <a:solidFill>
                <a:srgbClr val="0000FF"/>
              </a:solidFill>
              <a:effectLst/>
              <a:uLnTx/>
              <a:uFillTx/>
            </a:endParaRPr>
          </a:p>
        </p:txBody>
      </p:sp>
      <p:grpSp>
        <p:nvGrpSpPr>
          <p:cNvPr id="322" name="Group 87"/>
          <p:cNvGrpSpPr>
            <a:grpSpLocks/>
          </p:cNvGrpSpPr>
          <p:nvPr/>
        </p:nvGrpSpPr>
        <p:grpSpPr bwMode="auto">
          <a:xfrm>
            <a:off x="7123113" y="1068388"/>
            <a:ext cx="1419225" cy="3738562"/>
            <a:chOff x="4487" y="673"/>
            <a:chExt cx="894" cy="2355"/>
          </a:xfrm>
        </p:grpSpPr>
        <p:grpSp>
          <p:nvGrpSpPr>
            <p:cNvPr id="323" name="Group 88"/>
            <p:cNvGrpSpPr>
              <a:grpSpLocks/>
            </p:cNvGrpSpPr>
            <p:nvPr/>
          </p:nvGrpSpPr>
          <p:grpSpPr bwMode="auto">
            <a:xfrm>
              <a:off x="4487" y="835"/>
              <a:ext cx="894" cy="2193"/>
              <a:chOff x="4227" y="758"/>
              <a:chExt cx="894" cy="2193"/>
            </a:xfrm>
          </p:grpSpPr>
          <p:sp>
            <p:nvSpPr>
              <p:cNvPr id="328" name="Rectangle 89"/>
              <p:cNvSpPr>
                <a:spLocks noChangeArrowheads="1"/>
              </p:cNvSpPr>
              <p:nvPr/>
            </p:nvSpPr>
            <p:spPr bwMode="auto">
              <a:xfrm rot="16200000">
                <a:off x="4481" y="2081"/>
                <a:ext cx="385" cy="894"/>
              </a:xfrm>
              <a:prstGeom prst="rect">
                <a:avLst/>
              </a:prstGeom>
              <a:solidFill>
                <a:srgbClr val="FFA19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29" name="Oval 90"/>
              <p:cNvSpPr>
                <a:spLocks noChangeArrowheads="1"/>
              </p:cNvSpPr>
              <p:nvPr/>
            </p:nvSpPr>
            <p:spPr bwMode="auto">
              <a:xfrm rot="16200000">
                <a:off x="4405" y="1889"/>
                <a:ext cx="538" cy="894"/>
              </a:xfrm>
              <a:prstGeom prst="ellipse">
                <a:avLst/>
              </a:pr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30" name="Line 91"/>
              <p:cNvSpPr>
                <a:spLocks noChangeShapeType="1"/>
              </p:cNvSpPr>
              <p:nvPr/>
            </p:nvSpPr>
            <p:spPr bwMode="auto">
              <a:xfrm rot="16200000" flipH="1">
                <a:off x="4054" y="2509"/>
                <a:ext cx="34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31" name="Arc 92"/>
              <p:cNvSpPr>
                <a:spLocks/>
              </p:cNvSpPr>
              <p:nvPr/>
            </p:nvSpPr>
            <p:spPr bwMode="auto">
              <a:xfrm rot="16200000" flipH="1">
                <a:off x="4307" y="2602"/>
                <a:ext cx="269" cy="429"/>
              </a:xfrm>
              <a:custGeom>
                <a:avLst/>
                <a:gdLst>
                  <a:gd name="G0" fmla="+- 0 0 0"/>
                  <a:gd name="G1" fmla="+- 21597 0 0"/>
                  <a:gd name="G2" fmla="+- 21600 0 0"/>
                  <a:gd name="T0" fmla="*/ 368 w 21600"/>
                  <a:gd name="T1" fmla="*/ 0 h 21597"/>
                  <a:gd name="T2" fmla="*/ 21600 w 21600"/>
                  <a:gd name="T3" fmla="*/ 21597 h 21597"/>
                  <a:gd name="T4" fmla="*/ 0 w 21600"/>
                  <a:gd name="T5" fmla="*/ 21597 h 21597"/>
                </a:gdLst>
                <a:ahLst/>
                <a:cxnLst>
                  <a:cxn ang="0">
                    <a:pos x="T0" y="T1"/>
                  </a:cxn>
                  <a:cxn ang="0">
                    <a:pos x="T2" y="T3"/>
                  </a:cxn>
                  <a:cxn ang="0">
                    <a:pos x="T4" y="T5"/>
                  </a:cxn>
                </a:cxnLst>
                <a:rect l="0" t="0" r="r" b="b"/>
                <a:pathLst>
                  <a:path w="21600" h="21597" fill="none" extrusionOk="0">
                    <a:moveTo>
                      <a:pt x="367" y="0"/>
                    </a:moveTo>
                    <a:cubicBezTo>
                      <a:pt x="12152" y="200"/>
                      <a:pt x="21600" y="9811"/>
                      <a:pt x="21600" y="21597"/>
                    </a:cubicBezTo>
                  </a:path>
                  <a:path w="21600" h="21597" stroke="0" extrusionOk="0">
                    <a:moveTo>
                      <a:pt x="367" y="0"/>
                    </a:moveTo>
                    <a:cubicBezTo>
                      <a:pt x="12152" y="200"/>
                      <a:pt x="21600" y="9811"/>
                      <a:pt x="21600" y="21597"/>
                    </a:cubicBezTo>
                    <a:lnTo>
                      <a:pt x="0" y="21597"/>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32" name="Arc 93"/>
              <p:cNvSpPr>
                <a:spLocks/>
              </p:cNvSpPr>
              <p:nvPr/>
            </p:nvSpPr>
            <p:spPr bwMode="auto">
              <a:xfrm rot="16200000" flipH="1" flipV="1">
                <a:off x="4753" y="2585"/>
                <a:ext cx="269" cy="464"/>
              </a:xfrm>
              <a:custGeom>
                <a:avLst/>
                <a:gdLst>
                  <a:gd name="G0" fmla="+- 0 0 0"/>
                  <a:gd name="G1" fmla="+- 21597 0 0"/>
                  <a:gd name="G2" fmla="+- 21600 0 0"/>
                  <a:gd name="T0" fmla="*/ 368 w 21600"/>
                  <a:gd name="T1" fmla="*/ 0 h 21597"/>
                  <a:gd name="T2" fmla="*/ 21600 w 21600"/>
                  <a:gd name="T3" fmla="*/ 21597 h 21597"/>
                  <a:gd name="T4" fmla="*/ 0 w 21600"/>
                  <a:gd name="T5" fmla="*/ 21597 h 21597"/>
                </a:gdLst>
                <a:ahLst/>
                <a:cxnLst>
                  <a:cxn ang="0">
                    <a:pos x="T0" y="T1"/>
                  </a:cxn>
                  <a:cxn ang="0">
                    <a:pos x="T2" y="T3"/>
                  </a:cxn>
                  <a:cxn ang="0">
                    <a:pos x="T4" y="T5"/>
                  </a:cxn>
                </a:cxnLst>
                <a:rect l="0" t="0" r="r" b="b"/>
                <a:pathLst>
                  <a:path w="21600" h="21597" fill="none" extrusionOk="0">
                    <a:moveTo>
                      <a:pt x="367" y="0"/>
                    </a:moveTo>
                    <a:cubicBezTo>
                      <a:pt x="12152" y="200"/>
                      <a:pt x="21600" y="9811"/>
                      <a:pt x="21600" y="21597"/>
                    </a:cubicBezTo>
                  </a:path>
                  <a:path w="21600" h="21597" stroke="0" extrusionOk="0">
                    <a:moveTo>
                      <a:pt x="367" y="0"/>
                    </a:moveTo>
                    <a:cubicBezTo>
                      <a:pt x="12152" y="200"/>
                      <a:pt x="21600" y="9811"/>
                      <a:pt x="21600" y="21597"/>
                    </a:cubicBezTo>
                    <a:lnTo>
                      <a:pt x="0" y="21597"/>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33" name="Line 94"/>
              <p:cNvSpPr>
                <a:spLocks noChangeShapeType="1"/>
              </p:cNvSpPr>
              <p:nvPr/>
            </p:nvSpPr>
            <p:spPr bwMode="auto">
              <a:xfrm rot="16200000">
                <a:off x="4948" y="2509"/>
                <a:ext cx="34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34" name="Oval 95"/>
              <p:cNvSpPr>
                <a:spLocks noChangeArrowheads="1"/>
              </p:cNvSpPr>
              <p:nvPr/>
            </p:nvSpPr>
            <p:spPr bwMode="auto">
              <a:xfrm rot="16200000">
                <a:off x="4520" y="2067"/>
                <a:ext cx="308" cy="537"/>
              </a:xfrm>
              <a:prstGeom prst="ellipse">
                <a:avLst/>
              </a:pr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35" name="Rectangle 96"/>
              <p:cNvSpPr>
                <a:spLocks noChangeArrowheads="1"/>
              </p:cNvSpPr>
              <p:nvPr/>
            </p:nvSpPr>
            <p:spPr bwMode="auto">
              <a:xfrm rot="16200000">
                <a:off x="4116" y="1557"/>
                <a:ext cx="1116" cy="751"/>
              </a:xfrm>
              <a:prstGeom prst="rect">
                <a:avLst/>
              </a:prstGeom>
              <a:solidFill>
                <a:srgbClr val="FFA19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36" name="Rectangle 97"/>
              <p:cNvSpPr>
                <a:spLocks noChangeArrowheads="1"/>
              </p:cNvSpPr>
              <p:nvPr/>
            </p:nvSpPr>
            <p:spPr bwMode="auto">
              <a:xfrm rot="16200000">
                <a:off x="4482" y="773"/>
                <a:ext cx="384" cy="894"/>
              </a:xfrm>
              <a:prstGeom prst="rect">
                <a:avLst/>
              </a:prstGeom>
              <a:solidFill>
                <a:srgbClr val="FFA19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337" name="Group 98"/>
              <p:cNvGrpSpPr>
                <a:grpSpLocks/>
              </p:cNvGrpSpPr>
              <p:nvPr/>
            </p:nvGrpSpPr>
            <p:grpSpPr bwMode="auto">
              <a:xfrm rot="16200000">
                <a:off x="4231" y="754"/>
                <a:ext cx="885" cy="894"/>
                <a:chOff x="2290" y="2614"/>
                <a:chExt cx="1044" cy="1134"/>
              </a:xfrm>
            </p:grpSpPr>
            <p:sp>
              <p:nvSpPr>
                <p:cNvPr id="344" name="Oval 99"/>
                <p:cNvSpPr>
                  <a:spLocks noChangeArrowheads="1"/>
                </p:cNvSpPr>
                <p:nvPr/>
              </p:nvSpPr>
              <p:spPr bwMode="auto">
                <a:xfrm>
                  <a:off x="2699" y="2614"/>
                  <a:ext cx="635" cy="1134"/>
                </a:xfrm>
                <a:prstGeom prst="ellipse">
                  <a:avLst/>
                </a:pr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45" name="Line 100"/>
                <p:cNvSpPr>
                  <a:spLocks noChangeShapeType="1"/>
                </p:cNvSpPr>
                <p:nvPr/>
              </p:nvSpPr>
              <p:spPr bwMode="auto">
                <a:xfrm flipH="1">
                  <a:off x="2608" y="2614"/>
                  <a:ext cx="40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46" name="Arc 101"/>
                <p:cNvSpPr>
                  <a:spLocks/>
                </p:cNvSpPr>
                <p:nvPr/>
              </p:nvSpPr>
              <p:spPr bwMode="auto">
                <a:xfrm flipH="1">
                  <a:off x="2290" y="2614"/>
                  <a:ext cx="317" cy="544"/>
                </a:xfrm>
                <a:custGeom>
                  <a:avLst/>
                  <a:gdLst>
                    <a:gd name="G0" fmla="+- 0 0 0"/>
                    <a:gd name="G1" fmla="+- 21597 0 0"/>
                    <a:gd name="G2" fmla="+- 21600 0 0"/>
                    <a:gd name="T0" fmla="*/ 368 w 21600"/>
                    <a:gd name="T1" fmla="*/ 0 h 21597"/>
                    <a:gd name="T2" fmla="*/ 21600 w 21600"/>
                    <a:gd name="T3" fmla="*/ 21597 h 21597"/>
                    <a:gd name="T4" fmla="*/ 0 w 21600"/>
                    <a:gd name="T5" fmla="*/ 21597 h 21597"/>
                  </a:gdLst>
                  <a:ahLst/>
                  <a:cxnLst>
                    <a:cxn ang="0">
                      <a:pos x="T0" y="T1"/>
                    </a:cxn>
                    <a:cxn ang="0">
                      <a:pos x="T2" y="T3"/>
                    </a:cxn>
                    <a:cxn ang="0">
                      <a:pos x="T4" y="T5"/>
                    </a:cxn>
                  </a:cxnLst>
                  <a:rect l="0" t="0" r="r" b="b"/>
                  <a:pathLst>
                    <a:path w="21600" h="21597" fill="none" extrusionOk="0">
                      <a:moveTo>
                        <a:pt x="367" y="0"/>
                      </a:moveTo>
                      <a:cubicBezTo>
                        <a:pt x="12152" y="200"/>
                        <a:pt x="21600" y="9811"/>
                        <a:pt x="21600" y="21597"/>
                      </a:cubicBezTo>
                    </a:path>
                    <a:path w="21600" h="21597" stroke="0" extrusionOk="0">
                      <a:moveTo>
                        <a:pt x="367" y="0"/>
                      </a:moveTo>
                      <a:cubicBezTo>
                        <a:pt x="12152" y="200"/>
                        <a:pt x="21600" y="9811"/>
                        <a:pt x="21600" y="21597"/>
                      </a:cubicBezTo>
                      <a:lnTo>
                        <a:pt x="0" y="21597"/>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47" name="Arc 102"/>
                <p:cNvSpPr>
                  <a:spLocks/>
                </p:cNvSpPr>
                <p:nvPr/>
              </p:nvSpPr>
              <p:spPr bwMode="auto">
                <a:xfrm flipH="1" flipV="1">
                  <a:off x="2290" y="3158"/>
                  <a:ext cx="317" cy="589"/>
                </a:xfrm>
                <a:custGeom>
                  <a:avLst/>
                  <a:gdLst>
                    <a:gd name="G0" fmla="+- 0 0 0"/>
                    <a:gd name="G1" fmla="+- 21597 0 0"/>
                    <a:gd name="G2" fmla="+- 21600 0 0"/>
                    <a:gd name="T0" fmla="*/ 368 w 21600"/>
                    <a:gd name="T1" fmla="*/ 0 h 21597"/>
                    <a:gd name="T2" fmla="*/ 21600 w 21600"/>
                    <a:gd name="T3" fmla="*/ 21597 h 21597"/>
                    <a:gd name="T4" fmla="*/ 0 w 21600"/>
                    <a:gd name="T5" fmla="*/ 21597 h 21597"/>
                  </a:gdLst>
                  <a:ahLst/>
                  <a:cxnLst>
                    <a:cxn ang="0">
                      <a:pos x="T0" y="T1"/>
                    </a:cxn>
                    <a:cxn ang="0">
                      <a:pos x="T2" y="T3"/>
                    </a:cxn>
                    <a:cxn ang="0">
                      <a:pos x="T4" y="T5"/>
                    </a:cxn>
                  </a:cxnLst>
                  <a:rect l="0" t="0" r="r" b="b"/>
                  <a:pathLst>
                    <a:path w="21600" h="21597" fill="none" extrusionOk="0">
                      <a:moveTo>
                        <a:pt x="367" y="0"/>
                      </a:moveTo>
                      <a:cubicBezTo>
                        <a:pt x="12152" y="200"/>
                        <a:pt x="21600" y="9811"/>
                        <a:pt x="21600" y="21597"/>
                      </a:cubicBezTo>
                    </a:path>
                    <a:path w="21600" h="21597" stroke="0" extrusionOk="0">
                      <a:moveTo>
                        <a:pt x="367" y="0"/>
                      </a:moveTo>
                      <a:cubicBezTo>
                        <a:pt x="12152" y="200"/>
                        <a:pt x="21600" y="9811"/>
                        <a:pt x="21600" y="21597"/>
                      </a:cubicBezTo>
                      <a:lnTo>
                        <a:pt x="0" y="21597"/>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48" name="Line 103"/>
                <p:cNvSpPr>
                  <a:spLocks noChangeShapeType="1"/>
                </p:cNvSpPr>
                <p:nvPr/>
              </p:nvSpPr>
              <p:spPr bwMode="auto">
                <a:xfrm>
                  <a:off x="2608" y="3748"/>
                  <a:ext cx="40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338" name="Oval 104"/>
              <p:cNvSpPr>
                <a:spLocks noChangeArrowheads="1"/>
              </p:cNvSpPr>
              <p:nvPr/>
            </p:nvSpPr>
            <p:spPr bwMode="auto">
              <a:xfrm rot="16200000">
                <a:off x="4520" y="758"/>
                <a:ext cx="308" cy="537"/>
              </a:xfrm>
              <a:prstGeom prst="ellipse">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39" name="Line 105"/>
              <p:cNvSpPr>
                <a:spLocks noChangeShapeType="1"/>
              </p:cNvSpPr>
              <p:nvPr/>
            </p:nvSpPr>
            <p:spPr bwMode="auto">
              <a:xfrm rot="16200000">
                <a:off x="3894" y="1932"/>
                <a:ext cx="807"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40" name="Line 106"/>
              <p:cNvSpPr>
                <a:spLocks noChangeShapeType="1"/>
              </p:cNvSpPr>
              <p:nvPr/>
            </p:nvSpPr>
            <p:spPr bwMode="auto">
              <a:xfrm rot="16200000">
                <a:off x="4664" y="1913"/>
                <a:ext cx="769"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41" name="Arc 107"/>
              <p:cNvSpPr>
                <a:spLocks/>
              </p:cNvSpPr>
              <p:nvPr/>
            </p:nvSpPr>
            <p:spPr bwMode="auto">
              <a:xfrm rot="16200000" flipH="1">
                <a:off x="4383" y="2251"/>
                <a:ext cx="192" cy="361"/>
              </a:xfrm>
              <a:custGeom>
                <a:avLst/>
                <a:gdLst>
                  <a:gd name="G0" fmla="+- 0 0 0"/>
                  <a:gd name="G1" fmla="+- 21597 0 0"/>
                  <a:gd name="G2" fmla="+- 21600 0 0"/>
                  <a:gd name="T0" fmla="*/ 368 w 21600"/>
                  <a:gd name="T1" fmla="*/ 0 h 21597"/>
                  <a:gd name="T2" fmla="*/ 21600 w 21600"/>
                  <a:gd name="T3" fmla="*/ 21597 h 21597"/>
                  <a:gd name="T4" fmla="*/ 0 w 21600"/>
                  <a:gd name="T5" fmla="*/ 21597 h 21597"/>
                </a:gdLst>
                <a:ahLst/>
                <a:cxnLst>
                  <a:cxn ang="0">
                    <a:pos x="T0" y="T1"/>
                  </a:cxn>
                  <a:cxn ang="0">
                    <a:pos x="T2" y="T3"/>
                  </a:cxn>
                  <a:cxn ang="0">
                    <a:pos x="T4" y="T5"/>
                  </a:cxn>
                </a:cxnLst>
                <a:rect l="0" t="0" r="r" b="b"/>
                <a:pathLst>
                  <a:path w="21600" h="21597" fill="none" extrusionOk="0">
                    <a:moveTo>
                      <a:pt x="367" y="0"/>
                    </a:moveTo>
                    <a:cubicBezTo>
                      <a:pt x="12152" y="200"/>
                      <a:pt x="21600" y="9811"/>
                      <a:pt x="21600" y="21597"/>
                    </a:cubicBezTo>
                  </a:path>
                  <a:path w="21600" h="21597" stroke="0" extrusionOk="0">
                    <a:moveTo>
                      <a:pt x="367" y="0"/>
                    </a:moveTo>
                    <a:cubicBezTo>
                      <a:pt x="12152" y="200"/>
                      <a:pt x="21600" y="9811"/>
                      <a:pt x="21600" y="21597"/>
                    </a:cubicBezTo>
                    <a:lnTo>
                      <a:pt x="0" y="21597"/>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42" name="Arc 108"/>
              <p:cNvSpPr>
                <a:spLocks/>
              </p:cNvSpPr>
              <p:nvPr/>
            </p:nvSpPr>
            <p:spPr bwMode="auto">
              <a:xfrm rot="16200000" flipH="1" flipV="1">
                <a:off x="4758" y="2237"/>
                <a:ext cx="192" cy="390"/>
              </a:xfrm>
              <a:custGeom>
                <a:avLst/>
                <a:gdLst>
                  <a:gd name="G0" fmla="+- 0 0 0"/>
                  <a:gd name="G1" fmla="+- 21597 0 0"/>
                  <a:gd name="G2" fmla="+- 21600 0 0"/>
                  <a:gd name="T0" fmla="*/ 368 w 21600"/>
                  <a:gd name="T1" fmla="*/ 0 h 21597"/>
                  <a:gd name="T2" fmla="*/ 21600 w 21600"/>
                  <a:gd name="T3" fmla="*/ 21597 h 21597"/>
                  <a:gd name="T4" fmla="*/ 0 w 21600"/>
                  <a:gd name="T5" fmla="*/ 21597 h 21597"/>
                </a:gdLst>
                <a:ahLst/>
                <a:cxnLst>
                  <a:cxn ang="0">
                    <a:pos x="T0" y="T1"/>
                  </a:cxn>
                  <a:cxn ang="0">
                    <a:pos x="T2" y="T3"/>
                  </a:cxn>
                  <a:cxn ang="0">
                    <a:pos x="T4" y="T5"/>
                  </a:cxn>
                </a:cxnLst>
                <a:rect l="0" t="0" r="r" b="b"/>
                <a:pathLst>
                  <a:path w="21600" h="21597" fill="none" extrusionOk="0">
                    <a:moveTo>
                      <a:pt x="367" y="0"/>
                    </a:moveTo>
                    <a:cubicBezTo>
                      <a:pt x="12152" y="200"/>
                      <a:pt x="21600" y="9811"/>
                      <a:pt x="21600" y="21597"/>
                    </a:cubicBezTo>
                  </a:path>
                  <a:path w="21600" h="21597" stroke="0" extrusionOk="0">
                    <a:moveTo>
                      <a:pt x="367" y="0"/>
                    </a:moveTo>
                    <a:cubicBezTo>
                      <a:pt x="12152" y="200"/>
                      <a:pt x="21600" y="9811"/>
                      <a:pt x="21600" y="21597"/>
                    </a:cubicBezTo>
                    <a:lnTo>
                      <a:pt x="0" y="21597"/>
                    </a:lnTo>
                    <a:close/>
                  </a:path>
                </a:pathLst>
              </a:custGeom>
              <a:solidFill>
                <a:srgbClr val="FFA19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43" name="Line 109"/>
              <p:cNvSpPr>
                <a:spLocks noChangeShapeType="1"/>
              </p:cNvSpPr>
              <p:nvPr/>
            </p:nvSpPr>
            <p:spPr bwMode="auto">
              <a:xfrm rot="16200000">
                <a:off x="4645" y="1932"/>
                <a:ext cx="807"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324" name="AutoShape 110"/>
            <p:cNvSpPr>
              <a:spLocks noChangeArrowheads="1"/>
            </p:cNvSpPr>
            <p:nvPr/>
          </p:nvSpPr>
          <p:spPr bwMode="auto">
            <a:xfrm rot="-5400000">
              <a:off x="4740" y="797"/>
              <a:ext cx="404" cy="156"/>
            </a:xfrm>
            <a:prstGeom prst="rightArrow">
              <a:avLst>
                <a:gd name="adj1" fmla="val 35898"/>
                <a:gd name="adj2" fmla="val 68592"/>
              </a:avLst>
            </a:prstGeom>
            <a:solidFill>
              <a:srgbClr val="0066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25" name="AutoShape 111"/>
            <p:cNvSpPr>
              <a:spLocks noChangeArrowheads="1"/>
            </p:cNvSpPr>
            <p:nvPr/>
          </p:nvSpPr>
          <p:spPr bwMode="auto">
            <a:xfrm>
              <a:off x="4557" y="1763"/>
              <a:ext cx="400" cy="529"/>
            </a:xfrm>
            <a:prstGeom prst="curvedRightArrow">
              <a:avLst>
                <a:gd name="adj1" fmla="val 18025"/>
                <a:gd name="adj2" fmla="val 43887"/>
                <a:gd name="adj3" fmla="val 29963"/>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26" name="Text Box 112"/>
            <p:cNvSpPr txBox="1">
              <a:spLocks noChangeArrowheads="1"/>
            </p:cNvSpPr>
            <p:nvPr/>
          </p:nvSpPr>
          <p:spPr bwMode="auto">
            <a:xfrm>
              <a:off x="4992" y="2049"/>
              <a:ext cx="178" cy="237"/>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1800" b="1" i="0" u="none" strike="noStrike" kern="0" cap="none" spc="0" normalizeH="0" baseline="0" noProof="0" smtClean="0">
                  <a:ln>
                    <a:noFill/>
                  </a:ln>
                  <a:solidFill>
                    <a:srgbClr val="FF0000"/>
                  </a:solidFill>
                  <a:effectLst/>
                  <a:uLnTx/>
                  <a:uFillTx/>
                </a:rPr>
                <a:t>I</a:t>
              </a:r>
              <a:endParaRPr kumimoji="0" lang="en-US" altLang="en-US" sz="1800" b="1" i="0" u="none" strike="noStrike" kern="0" cap="none" spc="0" normalizeH="0" baseline="0" noProof="0" smtClean="0">
                <a:ln>
                  <a:noFill/>
                </a:ln>
                <a:solidFill>
                  <a:srgbClr val="FF0000"/>
                </a:solidFill>
                <a:effectLst/>
                <a:uLnTx/>
                <a:uFillTx/>
              </a:endParaRPr>
            </a:p>
          </p:txBody>
        </p:sp>
        <p:sp>
          <p:nvSpPr>
            <p:cNvPr id="327" name="Rectangle 113"/>
            <p:cNvSpPr>
              <a:spLocks noChangeArrowheads="1"/>
            </p:cNvSpPr>
            <p:nvPr/>
          </p:nvSpPr>
          <p:spPr bwMode="auto">
            <a:xfrm>
              <a:off x="4563" y="1752"/>
              <a:ext cx="518" cy="249"/>
            </a:xfrm>
            <a:prstGeom prst="rect">
              <a:avLst/>
            </a:prstGeom>
            <a:solidFill>
              <a:srgbClr val="FFA19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349" name="Text Box 114"/>
          <p:cNvSpPr txBox="1">
            <a:spLocks noChangeArrowheads="1"/>
          </p:cNvSpPr>
          <p:nvPr/>
        </p:nvSpPr>
        <p:spPr bwMode="auto">
          <a:xfrm>
            <a:off x="5519738" y="1241425"/>
            <a:ext cx="1457325" cy="289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2563" marR="0" lvl="0" indent="-182563" defTabSz="914400" eaLnBrk="1" fontAlgn="base" latinLnBrk="0" hangingPunct="1">
              <a:lnSpc>
                <a:spcPct val="100000"/>
              </a:lnSpc>
              <a:spcBef>
                <a:spcPct val="0"/>
              </a:spcBef>
              <a:spcAft>
                <a:spcPct val="45000"/>
              </a:spcAft>
              <a:buClrTx/>
              <a:buSzTx/>
              <a:buFontTx/>
              <a:buChar char="•"/>
              <a:tabLst/>
              <a:defRPr/>
            </a:pPr>
            <a:r>
              <a:rPr kumimoji="0" lang="en-GB" altLang="en-US" sz="1600" b="0" i="0" u="none" strike="noStrike" kern="0" cap="none" spc="0" normalizeH="0" baseline="0" noProof="0" smtClean="0">
                <a:ln>
                  <a:noFill/>
                </a:ln>
                <a:solidFill>
                  <a:srgbClr val="000000"/>
                </a:solidFill>
                <a:effectLst/>
                <a:uLnTx/>
                <a:uFillTx/>
                <a:latin typeface="Times New Roman" pitchFamily="18" charset="0"/>
              </a:rPr>
              <a:t>can also reduce field  curvature by making the winding thicker at the ends</a:t>
            </a:r>
          </a:p>
          <a:p>
            <a:pPr marL="182563" marR="0" lvl="0" indent="-182563" defTabSz="914400" eaLnBrk="1" fontAlgn="base" latinLnBrk="0" hangingPunct="1">
              <a:lnSpc>
                <a:spcPct val="100000"/>
              </a:lnSpc>
              <a:spcBef>
                <a:spcPct val="0"/>
              </a:spcBef>
              <a:spcAft>
                <a:spcPct val="0"/>
              </a:spcAft>
              <a:buClrTx/>
              <a:buSzTx/>
              <a:buFontTx/>
              <a:buChar char="•"/>
              <a:tabLst/>
              <a:defRPr/>
            </a:pPr>
            <a:r>
              <a:rPr kumimoji="0" lang="en-GB" altLang="en-US" sz="1600" b="0" i="0" u="none" strike="noStrike" kern="0" cap="none" spc="0" normalizeH="0" baseline="0" noProof="0" smtClean="0">
                <a:ln>
                  <a:noFill/>
                </a:ln>
                <a:solidFill>
                  <a:srgbClr val="000000"/>
                </a:solidFill>
                <a:effectLst/>
                <a:uLnTx/>
                <a:uFillTx/>
                <a:latin typeface="Times New Roman" pitchFamily="18" charset="0"/>
              </a:rPr>
              <a:t>this makes the field more uniform</a:t>
            </a:r>
            <a:endParaRPr kumimoji="0" lang="en-US" altLang="en-US" sz="1600" b="0" i="0" u="none" strike="noStrike" kern="0" cap="none" spc="0" normalizeH="0" baseline="0" noProof="0" smtClean="0">
              <a:ln>
                <a:noFill/>
              </a:ln>
              <a:solidFill>
                <a:srgbClr val="000000"/>
              </a:solidFill>
              <a:effectLst/>
              <a:uLnTx/>
              <a:uFillTx/>
              <a:latin typeface="Times New Roman" pitchFamily="18" charset="0"/>
            </a:endParaRPr>
          </a:p>
        </p:txBody>
      </p:sp>
      <p:sp>
        <p:nvSpPr>
          <p:cNvPr id="350" name="Text Box 115"/>
          <p:cNvSpPr txBox="1">
            <a:spLocks noChangeArrowheads="1"/>
          </p:cNvSpPr>
          <p:nvPr/>
        </p:nvSpPr>
        <p:spPr bwMode="auto">
          <a:xfrm>
            <a:off x="5903913" y="5203825"/>
            <a:ext cx="29305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82563" marR="0" lvl="0" indent="-182563" defTabSz="914400" eaLnBrk="1" fontAlgn="base" latinLnBrk="0" hangingPunct="1">
              <a:lnSpc>
                <a:spcPct val="100000"/>
              </a:lnSpc>
              <a:spcBef>
                <a:spcPct val="0"/>
              </a:spcBef>
              <a:spcAft>
                <a:spcPct val="0"/>
              </a:spcAft>
              <a:buClrTx/>
              <a:buSzTx/>
              <a:buFontTx/>
              <a:buChar char="•"/>
              <a:tabLst/>
              <a:defRPr/>
            </a:pPr>
            <a:r>
              <a:rPr kumimoji="0" lang="en-GB" altLang="en-US" sz="1600" b="0" i="0" u="none" strike="noStrike" kern="0" cap="none" spc="0" normalizeH="0" baseline="0" noProof="0" smtClean="0">
                <a:ln>
                  <a:noFill/>
                </a:ln>
                <a:solidFill>
                  <a:srgbClr val="000000"/>
                </a:solidFill>
                <a:effectLst/>
                <a:uLnTx/>
                <a:uFillTx/>
                <a:latin typeface="Times New Roman" pitchFamily="18" charset="0"/>
              </a:rPr>
              <a:t>more complicated winding shapes can be used to make very uniform fields </a:t>
            </a:r>
            <a:endParaRPr kumimoji="0" lang="en-US" altLang="en-US" sz="1600" b="0" i="0" u="none" strike="noStrike" kern="0" cap="none" spc="0" normalizeH="0" baseline="0" noProof="0" smtClean="0">
              <a:ln>
                <a:noFill/>
              </a:ln>
              <a:solidFill>
                <a:srgbClr val="000000"/>
              </a:solidFill>
              <a:effectLst/>
              <a:uLnTx/>
              <a:uFillTx/>
              <a:latin typeface="Times New Roman" pitchFamily="18" charset="0"/>
            </a:endParaRPr>
          </a:p>
        </p:txBody>
      </p:sp>
    </p:spTree>
    <p:extLst>
      <p:ext uri="{BB962C8B-B14F-4D97-AF65-F5344CB8AC3E}">
        <p14:creationId xmlns:p14="http://schemas.microsoft.com/office/powerpoint/2010/main" val="7137204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Magnetic fields and ways to create them: (3) transverse uniform fields</a:t>
            </a:r>
            <a:endParaRPr lang="en-US" dirty="0"/>
          </a:p>
        </p:txBody>
      </p:sp>
      <p:sp>
        <p:nvSpPr>
          <p:cNvPr id="114" name="Text Box 7"/>
          <p:cNvSpPr txBox="1">
            <a:spLocks noChangeArrowheads="1"/>
          </p:cNvSpPr>
          <p:nvPr/>
        </p:nvSpPr>
        <p:spPr bwMode="auto">
          <a:xfrm>
            <a:off x="193675" y="3652664"/>
            <a:ext cx="19177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400" b="0" i="0" u="none" strike="noStrike" kern="0" cap="none" spc="0" normalizeH="0" baseline="0" noProof="0" smtClean="0">
                <a:ln>
                  <a:noFill/>
                </a:ln>
                <a:solidFill>
                  <a:srgbClr val="000000"/>
                </a:solidFill>
                <a:effectLst/>
                <a:uLnTx/>
                <a:uFillTx/>
              </a:rPr>
              <a:t>special winding cross sections for good uniformity</a:t>
            </a:r>
            <a:endParaRPr kumimoji="0" lang="en-US" altLang="en-US" sz="1400" b="0" i="1" u="none" strike="noStrike" kern="0" cap="none" spc="0" normalizeH="0" baseline="0" noProof="0" smtClean="0">
              <a:ln>
                <a:noFill/>
              </a:ln>
              <a:solidFill>
                <a:srgbClr val="000000"/>
              </a:solidFill>
              <a:effectLst/>
              <a:uLnTx/>
              <a:uFillTx/>
            </a:endParaRPr>
          </a:p>
        </p:txBody>
      </p:sp>
      <p:sp>
        <p:nvSpPr>
          <p:cNvPr id="115" name="Rectangle 8"/>
          <p:cNvSpPr txBox="1">
            <a:spLocks noChangeArrowheads="1"/>
          </p:cNvSpPr>
          <p:nvPr/>
        </p:nvSpPr>
        <p:spPr bwMode="auto">
          <a:xfrm>
            <a:off x="5395913" y="1485726"/>
            <a:ext cx="3479800" cy="164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82563" marR="0" lvl="0" indent="-182563" algn="l" defTabSz="354013" rtl="0" eaLnBrk="0" fontAlgn="base" latinLnBrk="0" hangingPunct="0">
              <a:lnSpc>
                <a:spcPct val="100000"/>
              </a:lnSpc>
              <a:spcBef>
                <a:spcPct val="20000"/>
              </a:spcBef>
              <a:spcAft>
                <a:spcPct val="0"/>
              </a:spcAft>
              <a:buClrTx/>
              <a:buSzTx/>
              <a:buFontTx/>
              <a:buChar char="•"/>
              <a:tabLst/>
              <a:defRPr/>
            </a:pPr>
            <a:r>
              <a:rPr kumimoji="0" lang="en-GB" altLang="en-US" sz="1400" b="0" i="0" u="none" strike="noStrike" kern="0" cap="none" spc="0" normalizeH="0" baseline="0" noProof="0" dirty="0" smtClean="0">
                <a:ln>
                  <a:noFill/>
                </a:ln>
                <a:solidFill>
                  <a:srgbClr val="000000"/>
                </a:solidFill>
                <a:effectLst/>
                <a:uLnTx/>
                <a:uFillTx/>
                <a:latin typeface="Times New Roman"/>
                <a:ea typeface="+mn-ea"/>
                <a:cs typeface="+mn-cs"/>
              </a:rPr>
              <a:t>some iron - but field shape is set mainly by the winding </a:t>
            </a:r>
          </a:p>
          <a:p>
            <a:pPr marL="182563" marR="0" lvl="0" indent="-182563" algn="l" defTabSz="354013" rtl="0" eaLnBrk="0" fontAlgn="base" latinLnBrk="0" hangingPunct="0">
              <a:lnSpc>
                <a:spcPct val="100000"/>
              </a:lnSpc>
              <a:spcBef>
                <a:spcPct val="20000"/>
              </a:spcBef>
              <a:spcAft>
                <a:spcPct val="0"/>
              </a:spcAft>
              <a:buClrTx/>
              <a:buSzTx/>
              <a:buFontTx/>
              <a:buChar char="•"/>
              <a:tabLst/>
              <a:defRPr/>
            </a:pPr>
            <a:r>
              <a:rPr kumimoji="0" lang="en-GB" altLang="en-US" sz="1400" b="0" i="0" u="none" strike="noStrike" kern="0" cap="none" spc="0" normalizeH="0" baseline="0" noProof="0" dirty="0" smtClean="0">
                <a:ln>
                  <a:noFill/>
                </a:ln>
                <a:solidFill>
                  <a:srgbClr val="000000"/>
                </a:solidFill>
                <a:effectLst/>
                <a:uLnTx/>
                <a:uFillTx/>
                <a:latin typeface="Times New Roman"/>
                <a:ea typeface="+mn-ea"/>
                <a:cs typeface="+mn-cs"/>
              </a:rPr>
              <a:t>used when the long dimension is transverse to the field, </a:t>
            </a:r>
            <a:r>
              <a:rPr kumimoji="0" lang="en-GB" altLang="en-US" sz="1400" b="0" i="0" u="none" strike="noStrike" kern="0" cap="none" spc="0" normalizeH="0" baseline="0" noProof="0" dirty="0" err="1" smtClean="0">
                <a:ln>
                  <a:noFill/>
                </a:ln>
                <a:solidFill>
                  <a:srgbClr val="000000"/>
                </a:solidFill>
                <a:effectLst/>
                <a:uLnTx/>
                <a:uFillTx/>
                <a:latin typeface="Times New Roman"/>
                <a:ea typeface="+mn-ea"/>
                <a:cs typeface="+mn-cs"/>
              </a:rPr>
              <a:t>eg</a:t>
            </a:r>
            <a:r>
              <a:rPr kumimoji="0" lang="en-GB" altLang="en-US" sz="1400" b="0" i="0" u="none" strike="noStrike" kern="0" cap="none" spc="0" normalizeH="0" baseline="0" noProof="0" dirty="0" smtClean="0">
                <a:ln>
                  <a:noFill/>
                </a:ln>
                <a:solidFill>
                  <a:srgbClr val="000000"/>
                </a:solidFill>
                <a:effectLst/>
                <a:uLnTx/>
                <a:uFillTx/>
                <a:latin typeface="Times New Roman"/>
                <a:ea typeface="+mn-ea"/>
                <a:cs typeface="+mn-cs"/>
              </a:rPr>
              <a:t>. accelerator magnets</a:t>
            </a:r>
          </a:p>
          <a:p>
            <a:pPr marL="182563" marR="0" lvl="0" indent="-182563" algn="l" defTabSz="354013" rtl="0" eaLnBrk="0" fontAlgn="base" latinLnBrk="0" hangingPunct="0">
              <a:lnSpc>
                <a:spcPct val="100000"/>
              </a:lnSpc>
              <a:spcBef>
                <a:spcPct val="20000"/>
              </a:spcBef>
              <a:spcAft>
                <a:spcPct val="0"/>
              </a:spcAft>
              <a:buClrTx/>
              <a:buSzTx/>
              <a:buFontTx/>
              <a:buChar char="•"/>
              <a:tabLst/>
              <a:defRPr/>
            </a:pPr>
            <a:r>
              <a:rPr kumimoji="0" lang="en-GB" altLang="en-US" sz="1400" b="0" i="0" u="none" strike="noStrike" kern="0" cap="none" spc="0" normalizeH="0" baseline="0" noProof="0" dirty="0" smtClean="0">
                <a:ln>
                  <a:noFill/>
                </a:ln>
                <a:solidFill>
                  <a:srgbClr val="000000"/>
                </a:solidFill>
                <a:effectLst/>
                <a:uLnTx/>
                <a:uFillTx/>
                <a:latin typeface="Times New Roman"/>
                <a:ea typeface="+mn-ea"/>
                <a:cs typeface="+mn-cs"/>
              </a:rPr>
              <a:t>known as </a:t>
            </a:r>
            <a:r>
              <a:rPr kumimoji="0" lang="en-GB" altLang="en-US" sz="1400" b="1" i="1" u="none" strike="noStrike" kern="0" cap="none" spc="0" normalizeH="0" baseline="0" noProof="0" dirty="0" smtClean="0">
                <a:ln>
                  <a:noFill/>
                </a:ln>
                <a:solidFill>
                  <a:srgbClr val="3333CC"/>
                </a:solidFill>
                <a:effectLst/>
                <a:uLnTx/>
                <a:uFillTx/>
                <a:latin typeface="Times New Roman"/>
                <a:ea typeface="+mn-ea"/>
                <a:cs typeface="+mn-cs"/>
              </a:rPr>
              <a:t>dipole </a:t>
            </a:r>
            <a:r>
              <a:rPr kumimoji="0" lang="en-GB" altLang="en-US" sz="1400" b="0" i="0" u="none" strike="noStrike" kern="0" cap="none" spc="0" normalizeH="0" baseline="0" noProof="0" dirty="0" smtClean="0">
                <a:ln>
                  <a:noFill/>
                </a:ln>
                <a:solidFill>
                  <a:srgbClr val="000000"/>
                </a:solidFill>
                <a:effectLst/>
                <a:uLnTx/>
                <a:uFillTx/>
                <a:latin typeface="Times New Roman"/>
                <a:ea typeface="+mn-ea"/>
                <a:cs typeface="+mn-cs"/>
              </a:rPr>
              <a:t>magnets (because the iron version has 2 poles)</a:t>
            </a:r>
          </a:p>
        </p:txBody>
      </p:sp>
      <p:grpSp>
        <p:nvGrpSpPr>
          <p:cNvPr id="116" name="Group 53"/>
          <p:cNvGrpSpPr>
            <a:grpSpLocks/>
          </p:cNvGrpSpPr>
          <p:nvPr/>
        </p:nvGrpSpPr>
        <p:grpSpPr bwMode="auto">
          <a:xfrm>
            <a:off x="477838" y="4116214"/>
            <a:ext cx="3008312" cy="2697162"/>
            <a:chOff x="301" y="2287"/>
            <a:chExt cx="1895" cy="1699"/>
          </a:xfrm>
        </p:grpSpPr>
        <p:sp>
          <p:nvSpPr>
            <p:cNvPr id="117" name="Arc 10"/>
            <p:cNvSpPr>
              <a:spLocks/>
            </p:cNvSpPr>
            <p:nvPr/>
          </p:nvSpPr>
          <p:spPr bwMode="auto">
            <a:xfrm>
              <a:off x="1539" y="2354"/>
              <a:ext cx="657" cy="1064"/>
            </a:xfrm>
            <a:custGeom>
              <a:avLst/>
              <a:gdLst>
                <a:gd name="G0" fmla="+- 0 0 0"/>
                <a:gd name="G1" fmla="+- 17576 0 0"/>
                <a:gd name="G2" fmla="+- 21600 0 0"/>
                <a:gd name="T0" fmla="*/ 12555 w 21600"/>
                <a:gd name="T1" fmla="*/ 0 h 34682"/>
                <a:gd name="T2" fmla="*/ 13189 w 21600"/>
                <a:gd name="T3" fmla="*/ 34682 h 34682"/>
                <a:gd name="T4" fmla="*/ 0 w 21600"/>
                <a:gd name="T5" fmla="*/ 17576 h 34682"/>
              </a:gdLst>
              <a:ahLst/>
              <a:cxnLst>
                <a:cxn ang="0">
                  <a:pos x="T0" y="T1"/>
                </a:cxn>
                <a:cxn ang="0">
                  <a:pos x="T2" y="T3"/>
                </a:cxn>
                <a:cxn ang="0">
                  <a:pos x="T4" y="T5"/>
                </a:cxn>
              </a:cxnLst>
              <a:rect l="0" t="0" r="r" b="b"/>
              <a:pathLst>
                <a:path w="21600" h="34682" fill="none" extrusionOk="0">
                  <a:moveTo>
                    <a:pt x="12555" y="-1"/>
                  </a:moveTo>
                  <a:cubicBezTo>
                    <a:pt x="18231" y="4054"/>
                    <a:pt x="21600" y="10600"/>
                    <a:pt x="21600" y="17576"/>
                  </a:cubicBezTo>
                  <a:cubicBezTo>
                    <a:pt x="21600" y="24273"/>
                    <a:pt x="18493" y="30592"/>
                    <a:pt x="13188" y="34681"/>
                  </a:cubicBezTo>
                </a:path>
                <a:path w="21600" h="34682" stroke="0" extrusionOk="0">
                  <a:moveTo>
                    <a:pt x="12555" y="-1"/>
                  </a:moveTo>
                  <a:cubicBezTo>
                    <a:pt x="18231" y="4054"/>
                    <a:pt x="21600" y="10600"/>
                    <a:pt x="21600" y="17576"/>
                  </a:cubicBezTo>
                  <a:cubicBezTo>
                    <a:pt x="21600" y="24273"/>
                    <a:pt x="18493" y="30592"/>
                    <a:pt x="13188" y="34681"/>
                  </a:cubicBezTo>
                  <a:lnTo>
                    <a:pt x="0" y="17576"/>
                  </a:lnTo>
                  <a:close/>
                </a:path>
              </a:pathLst>
            </a:custGeom>
            <a:solidFill>
              <a:srgbClr val="F8C7A6"/>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1800" b="1" i="0" u="none" strike="noStrike" kern="0" cap="none" spc="0" normalizeH="0" baseline="0" noProof="0" smtClean="0">
                  <a:ln>
                    <a:noFill/>
                  </a:ln>
                  <a:solidFill>
                    <a:srgbClr val="000000"/>
                  </a:solidFill>
                  <a:effectLst/>
                  <a:uLnTx/>
                  <a:uFillTx/>
                </a:rPr>
                <a:t>I</a:t>
              </a:r>
              <a:endParaRPr kumimoji="0" lang="en-US" altLang="en-US" sz="1800" b="1" i="0" u="none" strike="noStrike" kern="0" cap="none" spc="0" normalizeH="0" baseline="0" noProof="0" smtClean="0">
                <a:ln>
                  <a:noFill/>
                </a:ln>
                <a:solidFill>
                  <a:srgbClr val="000000"/>
                </a:solidFill>
                <a:effectLst/>
                <a:uLnTx/>
                <a:uFillTx/>
              </a:endParaRPr>
            </a:p>
          </p:txBody>
        </p:sp>
        <p:pic>
          <p:nvPicPr>
            <p:cNvPr id="118" name="Picture 11" descr="dipsec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 y="2594"/>
              <a:ext cx="1449" cy="1164"/>
            </a:xfrm>
            <a:prstGeom prst="rect">
              <a:avLst/>
            </a:prstGeom>
            <a:noFill/>
            <a:extLst>
              <a:ext uri="{909E8E84-426E-40DD-AFC4-6F175D3DCCD1}">
                <a14:hiddenFill xmlns:a14="http://schemas.microsoft.com/office/drawing/2010/main">
                  <a:solidFill>
                    <a:srgbClr val="FFFFFF"/>
                  </a:solidFill>
                </a14:hiddenFill>
              </a:ext>
            </a:extLst>
          </p:spPr>
        </p:pic>
        <p:sp>
          <p:nvSpPr>
            <p:cNvPr id="119" name="AutoShape 12"/>
            <p:cNvSpPr>
              <a:spLocks noChangeArrowheads="1"/>
            </p:cNvSpPr>
            <p:nvPr/>
          </p:nvSpPr>
          <p:spPr bwMode="auto">
            <a:xfrm rot="-2034893">
              <a:off x="855" y="2524"/>
              <a:ext cx="600" cy="186"/>
            </a:xfrm>
            <a:prstGeom prst="parallelogram">
              <a:avLst>
                <a:gd name="adj" fmla="val 9812"/>
              </a:avLst>
            </a:prstGeom>
            <a:solidFill>
              <a:srgbClr val="F8C7A6"/>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20" name="AutoShape 13"/>
            <p:cNvSpPr>
              <a:spLocks noChangeArrowheads="1"/>
            </p:cNvSpPr>
            <p:nvPr/>
          </p:nvSpPr>
          <p:spPr bwMode="auto">
            <a:xfrm rot="8797440" flipH="1">
              <a:off x="1197" y="2533"/>
              <a:ext cx="621" cy="75"/>
            </a:xfrm>
            <a:prstGeom prst="parallelogram">
              <a:avLst>
                <a:gd name="adj" fmla="val 73830"/>
              </a:avLst>
            </a:prstGeom>
            <a:solidFill>
              <a:srgbClr val="F8C7A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21" name="AutoShape 14"/>
            <p:cNvSpPr>
              <a:spLocks noChangeArrowheads="1"/>
            </p:cNvSpPr>
            <p:nvPr/>
          </p:nvSpPr>
          <p:spPr bwMode="auto">
            <a:xfrm rot="19584613" flipV="1">
              <a:off x="621" y="2441"/>
              <a:ext cx="602" cy="187"/>
            </a:xfrm>
            <a:prstGeom prst="parallelogram">
              <a:avLst>
                <a:gd name="adj" fmla="val 23623"/>
              </a:avLst>
            </a:prstGeom>
            <a:solidFill>
              <a:srgbClr val="F8C7A6"/>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122" name="Group 15"/>
            <p:cNvGrpSpPr>
              <a:grpSpLocks/>
            </p:cNvGrpSpPr>
            <p:nvPr/>
          </p:nvGrpSpPr>
          <p:grpSpPr bwMode="auto">
            <a:xfrm>
              <a:off x="1232" y="2401"/>
              <a:ext cx="539" cy="296"/>
              <a:chOff x="3388" y="2080"/>
              <a:chExt cx="716" cy="428"/>
            </a:xfrm>
          </p:grpSpPr>
          <p:sp>
            <p:nvSpPr>
              <p:cNvPr id="149" name="Line 16"/>
              <p:cNvSpPr>
                <a:spLocks noChangeShapeType="1"/>
              </p:cNvSpPr>
              <p:nvPr/>
            </p:nvSpPr>
            <p:spPr bwMode="auto">
              <a:xfrm flipV="1">
                <a:off x="3388" y="2084"/>
                <a:ext cx="624" cy="42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50" name="Line 17"/>
              <p:cNvSpPr>
                <a:spLocks noChangeShapeType="1"/>
              </p:cNvSpPr>
              <p:nvPr/>
            </p:nvSpPr>
            <p:spPr bwMode="auto">
              <a:xfrm>
                <a:off x="4008" y="2080"/>
                <a:ext cx="96" cy="5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sp>
          <p:nvSpPr>
            <p:cNvPr id="123" name="Arc 18"/>
            <p:cNvSpPr>
              <a:spLocks/>
            </p:cNvSpPr>
            <p:nvPr/>
          </p:nvSpPr>
          <p:spPr bwMode="auto">
            <a:xfrm>
              <a:off x="1084" y="2638"/>
              <a:ext cx="657" cy="1080"/>
            </a:xfrm>
            <a:custGeom>
              <a:avLst/>
              <a:gdLst>
                <a:gd name="G0" fmla="+- 0 0 0"/>
                <a:gd name="G1" fmla="+- 17347 0 0"/>
                <a:gd name="G2" fmla="+- 21600 0 0"/>
                <a:gd name="T0" fmla="*/ 12870 w 21600"/>
                <a:gd name="T1" fmla="*/ 0 h 35107"/>
                <a:gd name="T2" fmla="*/ 12294 w 21600"/>
                <a:gd name="T3" fmla="*/ 35107 h 35107"/>
                <a:gd name="T4" fmla="*/ 0 w 21600"/>
                <a:gd name="T5" fmla="*/ 17347 h 35107"/>
              </a:gdLst>
              <a:ahLst/>
              <a:cxnLst>
                <a:cxn ang="0">
                  <a:pos x="T0" y="T1"/>
                </a:cxn>
                <a:cxn ang="0">
                  <a:pos x="T2" y="T3"/>
                </a:cxn>
                <a:cxn ang="0">
                  <a:pos x="T4" y="T5"/>
                </a:cxn>
              </a:cxnLst>
              <a:rect l="0" t="0" r="r" b="b"/>
              <a:pathLst>
                <a:path w="21600" h="35107" fill="none" extrusionOk="0">
                  <a:moveTo>
                    <a:pt x="12870" y="-1"/>
                  </a:moveTo>
                  <a:cubicBezTo>
                    <a:pt x="18361" y="4074"/>
                    <a:pt x="21600" y="10508"/>
                    <a:pt x="21600" y="17347"/>
                  </a:cubicBezTo>
                  <a:cubicBezTo>
                    <a:pt x="21600" y="24435"/>
                    <a:pt x="18122" y="31072"/>
                    <a:pt x="12293" y="35106"/>
                  </a:cubicBezTo>
                </a:path>
                <a:path w="21600" h="35107" stroke="0" extrusionOk="0">
                  <a:moveTo>
                    <a:pt x="12870" y="-1"/>
                  </a:moveTo>
                  <a:cubicBezTo>
                    <a:pt x="18361" y="4074"/>
                    <a:pt x="21600" y="10508"/>
                    <a:pt x="21600" y="17347"/>
                  </a:cubicBezTo>
                  <a:cubicBezTo>
                    <a:pt x="21600" y="24435"/>
                    <a:pt x="18122" y="31072"/>
                    <a:pt x="12293" y="35106"/>
                  </a:cubicBezTo>
                  <a:lnTo>
                    <a:pt x="0" y="17347"/>
                  </a:lnTo>
                  <a:close/>
                </a:path>
              </a:pathLst>
            </a:custGeom>
            <a:noFill/>
            <a:ln w="12700">
              <a:solidFill>
                <a:srgbClr val="000000"/>
              </a:solidFill>
              <a:round/>
              <a:headEnd/>
              <a:tailEnd/>
            </a:ln>
            <a:effectLst/>
            <a:extLst>
              <a:ext uri="{909E8E84-426E-40DD-AFC4-6F175D3DCCD1}">
                <a14:hiddenFill xmlns:a14="http://schemas.microsoft.com/office/drawing/2010/main">
                  <a:solidFill>
                    <a:srgbClr val="F8C7A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24" name="Rectangle 19"/>
            <p:cNvSpPr>
              <a:spLocks noChangeArrowheads="1"/>
            </p:cNvSpPr>
            <p:nvPr/>
          </p:nvSpPr>
          <p:spPr bwMode="auto">
            <a:xfrm rot="-2951095">
              <a:off x="1312" y="2676"/>
              <a:ext cx="119" cy="42"/>
            </a:xfrm>
            <a:prstGeom prst="rect">
              <a:avLst/>
            </a:prstGeom>
            <a:solidFill>
              <a:srgbClr val="F8C7A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25" name="AutoShape 20"/>
            <p:cNvSpPr>
              <a:spLocks noChangeArrowheads="1"/>
            </p:cNvSpPr>
            <p:nvPr/>
          </p:nvSpPr>
          <p:spPr bwMode="auto">
            <a:xfrm rot="3678264">
              <a:off x="299" y="2295"/>
              <a:ext cx="1699" cy="1683"/>
            </a:xfrm>
            <a:custGeom>
              <a:avLst/>
              <a:gdLst>
                <a:gd name="G0" fmla="+- 7598 0 0"/>
                <a:gd name="G1" fmla="+- -7335001 0 0"/>
                <a:gd name="G2" fmla="+- 0 0 -7335001"/>
                <a:gd name="T0" fmla="*/ 0 256 1"/>
                <a:gd name="T1" fmla="*/ 180 256 1"/>
                <a:gd name="G3" fmla="+- -7335001 T0 T1"/>
                <a:gd name="T2" fmla="*/ 0 256 1"/>
                <a:gd name="T3" fmla="*/ 90 256 1"/>
                <a:gd name="G4" fmla="+- -7335001 T2 T3"/>
                <a:gd name="G5" fmla="*/ G4 2 1"/>
                <a:gd name="T4" fmla="*/ 90 256 1"/>
                <a:gd name="T5" fmla="*/ 0 256 1"/>
                <a:gd name="G6" fmla="+- -7335001 T4 T5"/>
                <a:gd name="G7" fmla="*/ G6 2 1"/>
                <a:gd name="G8" fmla="abs -733500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598"/>
                <a:gd name="G18" fmla="*/ 7598 1 2"/>
                <a:gd name="G19" fmla="+- G18 5400 0"/>
                <a:gd name="G20" fmla="cos G19 -7335001"/>
                <a:gd name="G21" fmla="sin G19 -7335001"/>
                <a:gd name="G22" fmla="+- G20 10800 0"/>
                <a:gd name="G23" fmla="+- G21 10800 0"/>
                <a:gd name="G24" fmla="+- 10800 0 G20"/>
                <a:gd name="G25" fmla="+- 7598 10800 0"/>
                <a:gd name="G26" fmla="?: G9 G17 G25"/>
                <a:gd name="G27" fmla="?: G9 0 21600"/>
                <a:gd name="G28" fmla="cos 10800 -7335001"/>
                <a:gd name="G29" fmla="sin 10800 -7335001"/>
                <a:gd name="G30" fmla="sin 7598 -7335001"/>
                <a:gd name="G31" fmla="+- G28 10800 0"/>
                <a:gd name="G32" fmla="+- G29 10800 0"/>
                <a:gd name="G33" fmla="+- G30 10800 0"/>
                <a:gd name="G34" fmla="?: G4 0 G31"/>
                <a:gd name="G35" fmla="?: -7335001 G34 0"/>
                <a:gd name="G36" fmla="?: G6 G35 G31"/>
                <a:gd name="G37" fmla="+- 21600 0 G36"/>
                <a:gd name="G38" fmla="?: G4 0 G33"/>
                <a:gd name="G39" fmla="?: -7335001 G38 G32"/>
                <a:gd name="G40" fmla="?: G6 G39 0"/>
                <a:gd name="G41" fmla="?: G4 G32 21600"/>
                <a:gd name="G42" fmla="?: G6 G41 G33"/>
                <a:gd name="T12" fmla="*/ 10800 w 21600"/>
                <a:gd name="T13" fmla="*/ 0 h 21600"/>
                <a:gd name="T14" fmla="*/ 7365 w 21600"/>
                <a:gd name="T15" fmla="*/ 2266 h 21600"/>
                <a:gd name="T16" fmla="*/ 10800 w 21600"/>
                <a:gd name="T17" fmla="*/ 3202 h 21600"/>
                <a:gd name="T18" fmla="*/ 14235 w 21600"/>
                <a:gd name="T19" fmla="*/ 226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963" y="3751"/>
                  </a:moveTo>
                  <a:cubicBezTo>
                    <a:pt x="8864" y="3388"/>
                    <a:pt x="9827" y="3201"/>
                    <a:pt x="10800" y="3202"/>
                  </a:cubicBezTo>
                  <a:cubicBezTo>
                    <a:pt x="11772" y="3202"/>
                    <a:pt x="12735" y="3388"/>
                    <a:pt x="13636" y="3751"/>
                  </a:cubicBezTo>
                  <a:lnTo>
                    <a:pt x="14832" y="781"/>
                  </a:lnTo>
                  <a:cubicBezTo>
                    <a:pt x="13550" y="265"/>
                    <a:pt x="12181" y="-1"/>
                    <a:pt x="10799" y="0"/>
                  </a:cubicBezTo>
                  <a:cubicBezTo>
                    <a:pt x="9418" y="0"/>
                    <a:pt x="8049" y="265"/>
                    <a:pt x="6767" y="781"/>
                  </a:cubicBezTo>
                  <a:close/>
                </a:path>
              </a:pathLst>
            </a:custGeom>
            <a:solidFill>
              <a:srgbClr val="F8C7A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26" name="AutoShape 21"/>
            <p:cNvSpPr>
              <a:spLocks noChangeArrowheads="1"/>
            </p:cNvSpPr>
            <p:nvPr/>
          </p:nvSpPr>
          <p:spPr bwMode="auto">
            <a:xfrm rot="5400000">
              <a:off x="538" y="2564"/>
              <a:ext cx="1556" cy="1216"/>
            </a:xfrm>
            <a:custGeom>
              <a:avLst/>
              <a:gdLst>
                <a:gd name="G0" fmla="+- 7598 0 0"/>
                <a:gd name="G1" fmla="+- -7335001 0 0"/>
                <a:gd name="G2" fmla="+- 0 0 -7335001"/>
                <a:gd name="T0" fmla="*/ 0 256 1"/>
                <a:gd name="T1" fmla="*/ 180 256 1"/>
                <a:gd name="G3" fmla="+- -7335001 T0 T1"/>
                <a:gd name="T2" fmla="*/ 0 256 1"/>
                <a:gd name="T3" fmla="*/ 90 256 1"/>
                <a:gd name="G4" fmla="+- -7335001 T2 T3"/>
                <a:gd name="G5" fmla="*/ G4 2 1"/>
                <a:gd name="T4" fmla="*/ 90 256 1"/>
                <a:gd name="T5" fmla="*/ 0 256 1"/>
                <a:gd name="G6" fmla="+- -7335001 T4 T5"/>
                <a:gd name="G7" fmla="*/ G6 2 1"/>
                <a:gd name="G8" fmla="abs -733500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598"/>
                <a:gd name="G18" fmla="*/ 7598 1 2"/>
                <a:gd name="G19" fmla="+- G18 5400 0"/>
                <a:gd name="G20" fmla="cos G19 -7335001"/>
                <a:gd name="G21" fmla="sin G19 -7335001"/>
                <a:gd name="G22" fmla="+- G20 10800 0"/>
                <a:gd name="G23" fmla="+- G21 10800 0"/>
                <a:gd name="G24" fmla="+- 10800 0 G20"/>
                <a:gd name="G25" fmla="+- 7598 10800 0"/>
                <a:gd name="G26" fmla="?: G9 G17 G25"/>
                <a:gd name="G27" fmla="?: G9 0 21600"/>
                <a:gd name="G28" fmla="cos 10800 -7335001"/>
                <a:gd name="G29" fmla="sin 10800 -7335001"/>
                <a:gd name="G30" fmla="sin 7598 -7335001"/>
                <a:gd name="G31" fmla="+- G28 10800 0"/>
                <a:gd name="G32" fmla="+- G29 10800 0"/>
                <a:gd name="G33" fmla="+- G30 10800 0"/>
                <a:gd name="G34" fmla="?: G4 0 G31"/>
                <a:gd name="G35" fmla="?: -7335001 G34 0"/>
                <a:gd name="G36" fmla="?: G6 G35 G31"/>
                <a:gd name="G37" fmla="+- 21600 0 G36"/>
                <a:gd name="G38" fmla="?: G4 0 G33"/>
                <a:gd name="G39" fmla="?: -7335001 G38 G32"/>
                <a:gd name="G40" fmla="?: G6 G39 0"/>
                <a:gd name="G41" fmla="?: G4 G32 21600"/>
                <a:gd name="G42" fmla="?: G6 G41 G33"/>
                <a:gd name="T12" fmla="*/ 10800 w 21600"/>
                <a:gd name="T13" fmla="*/ 0 h 21600"/>
                <a:gd name="T14" fmla="*/ 7365 w 21600"/>
                <a:gd name="T15" fmla="*/ 2266 h 21600"/>
                <a:gd name="T16" fmla="*/ 10800 w 21600"/>
                <a:gd name="T17" fmla="*/ 3202 h 21600"/>
                <a:gd name="T18" fmla="*/ 14235 w 21600"/>
                <a:gd name="T19" fmla="*/ 226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963" y="3751"/>
                  </a:moveTo>
                  <a:cubicBezTo>
                    <a:pt x="8864" y="3388"/>
                    <a:pt x="9827" y="3201"/>
                    <a:pt x="10800" y="3202"/>
                  </a:cubicBezTo>
                  <a:cubicBezTo>
                    <a:pt x="11772" y="3202"/>
                    <a:pt x="12735" y="3388"/>
                    <a:pt x="13636" y="3751"/>
                  </a:cubicBezTo>
                  <a:lnTo>
                    <a:pt x="14832" y="781"/>
                  </a:lnTo>
                  <a:cubicBezTo>
                    <a:pt x="13550" y="265"/>
                    <a:pt x="12181" y="-1"/>
                    <a:pt x="10799" y="0"/>
                  </a:cubicBezTo>
                  <a:cubicBezTo>
                    <a:pt x="9418" y="0"/>
                    <a:pt x="8049" y="265"/>
                    <a:pt x="6767" y="781"/>
                  </a:cubicBezTo>
                  <a:close/>
                </a:path>
              </a:pathLst>
            </a:custGeom>
            <a:solidFill>
              <a:srgbClr val="F8C7A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27" name="Rectangle 22"/>
            <p:cNvSpPr>
              <a:spLocks noChangeArrowheads="1"/>
            </p:cNvSpPr>
            <p:nvPr/>
          </p:nvSpPr>
          <p:spPr bwMode="auto">
            <a:xfrm rot="-1986641">
              <a:off x="1482" y="2468"/>
              <a:ext cx="506" cy="112"/>
            </a:xfrm>
            <a:prstGeom prst="rect">
              <a:avLst/>
            </a:prstGeom>
            <a:solidFill>
              <a:srgbClr val="F8C7A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28" name="Line 23"/>
            <p:cNvSpPr>
              <a:spLocks noChangeShapeType="1"/>
            </p:cNvSpPr>
            <p:nvPr/>
          </p:nvSpPr>
          <p:spPr bwMode="auto">
            <a:xfrm flipV="1">
              <a:off x="1463" y="2354"/>
              <a:ext cx="455" cy="28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29" name="AutoShape 24"/>
            <p:cNvSpPr>
              <a:spLocks noChangeArrowheads="1"/>
            </p:cNvSpPr>
            <p:nvPr/>
          </p:nvSpPr>
          <p:spPr bwMode="auto">
            <a:xfrm rot="19576837" flipH="1">
              <a:off x="1463" y="3407"/>
              <a:ext cx="480" cy="139"/>
            </a:xfrm>
            <a:prstGeom prst="rtTriangle">
              <a:avLst/>
            </a:prstGeom>
            <a:solidFill>
              <a:srgbClr val="F8C7A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30" name="Line 25"/>
            <p:cNvSpPr>
              <a:spLocks noChangeShapeType="1"/>
            </p:cNvSpPr>
            <p:nvPr/>
          </p:nvSpPr>
          <p:spPr bwMode="auto">
            <a:xfrm flipV="1">
              <a:off x="1466" y="3410"/>
              <a:ext cx="485" cy="30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31" name="AutoShape 26"/>
            <p:cNvSpPr>
              <a:spLocks noChangeArrowheads="1"/>
            </p:cNvSpPr>
            <p:nvPr/>
          </p:nvSpPr>
          <p:spPr bwMode="auto">
            <a:xfrm rot="18892305" flipH="1">
              <a:off x="1516" y="3473"/>
              <a:ext cx="273" cy="84"/>
            </a:xfrm>
            <a:prstGeom prst="rtTriangle">
              <a:avLst/>
            </a:prstGeom>
            <a:solidFill>
              <a:srgbClr val="F8C7A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32" name="AutoShape 27"/>
            <p:cNvSpPr>
              <a:spLocks noChangeArrowheads="1"/>
            </p:cNvSpPr>
            <p:nvPr/>
          </p:nvSpPr>
          <p:spPr bwMode="auto">
            <a:xfrm rot="18343118" flipH="1">
              <a:off x="1551" y="3398"/>
              <a:ext cx="273" cy="84"/>
            </a:xfrm>
            <a:prstGeom prst="rtTriangle">
              <a:avLst/>
            </a:prstGeom>
            <a:solidFill>
              <a:srgbClr val="F8C7A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33" name="AutoShape 28"/>
            <p:cNvSpPr>
              <a:spLocks noChangeArrowheads="1"/>
            </p:cNvSpPr>
            <p:nvPr/>
          </p:nvSpPr>
          <p:spPr bwMode="auto">
            <a:xfrm rot="-1848406">
              <a:off x="1488" y="2596"/>
              <a:ext cx="133" cy="67"/>
            </a:xfrm>
            <a:custGeom>
              <a:avLst/>
              <a:gdLst>
                <a:gd name="G0" fmla="+- 3752 0 0"/>
                <a:gd name="G1" fmla="+- 21600 0 3752"/>
                <a:gd name="G2" fmla="*/ 3752 1 2"/>
                <a:gd name="G3" fmla="+- 21600 0 G2"/>
                <a:gd name="G4" fmla="+/ 3752 21600 2"/>
                <a:gd name="G5" fmla="+/ G1 0 2"/>
                <a:gd name="G6" fmla="*/ 21600 21600 3752"/>
                <a:gd name="G7" fmla="*/ G6 1 2"/>
                <a:gd name="G8" fmla="+- 21600 0 G7"/>
                <a:gd name="G9" fmla="*/ 21600 1 2"/>
                <a:gd name="G10" fmla="+- 3752 0 G9"/>
                <a:gd name="G11" fmla="?: G10 G8 0"/>
                <a:gd name="G12" fmla="?: G10 G7 21600"/>
                <a:gd name="T0" fmla="*/ 19724 w 21600"/>
                <a:gd name="T1" fmla="*/ 10800 h 21600"/>
                <a:gd name="T2" fmla="*/ 10800 w 21600"/>
                <a:gd name="T3" fmla="*/ 21600 h 21600"/>
                <a:gd name="T4" fmla="*/ 1876 w 21600"/>
                <a:gd name="T5" fmla="*/ 10800 h 21600"/>
                <a:gd name="T6" fmla="*/ 10800 w 21600"/>
                <a:gd name="T7" fmla="*/ 0 h 21600"/>
                <a:gd name="T8" fmla="*/ 3676 w 21600"/>
                <a:gd name="T9" fmla="*/ 3676 h 21600"/>
                <a:gd name="T10" fmla="*/ 17924 w 21600"/>
                <a:gd name="T11" fmla="*/ 17924 h 21600"/>
              </a:gdLst>
              <a:ahLst/>
              <a:cxnLst>
                <a:cxn ang="0">
                  <a:pos x="T0" y="T1"/>
                </a:cxn>
                <a:cxn ang="0">
                  <a:pos x="T2" y="T3"/>
                </a:cxn>
                <a:cxn ang="0">
                  <a:pos x="T4" y="T5"/>
                </a:cxn>
                <a:cxn ang="0">
                  <a:pos x="T6" y="T7"/>
                </a:cxn>
              </a:cxnLst>
              <a:rect l="T8" t="T9" r="T10" b="T11"/>
              <a:pathLst>
                <a:path w="21600" h="21600">
                  <a:moveTo>
                    <a:pt x="0" y="0"/>
                  </a:moveTo>
                  <a:lnTo>
                    <a:pt x="3752" y="21600"/>
                  </a:lnTo>
                  <a:lnTo>
                    <a:pt x="17848" y="21600"/>
                  </a:lnTo>
                  <a:lnTo>
                    <a:pt x="21600" y="0"/>
                  </a:lnTo>
                  <a:close/>
                </a:path>
              </a:pathLst>
            </a:custGeom>
            <a:solidFill>
              <a:srgbClr val="F8C7A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34" name="Line 29"/>
            <p:cNvSpPr>
              <a:spLocks noChangeShapeType="1"/>
            </p:cNvSpPr>
            <p:nvPr/>
          </p:nvSpPr>
          <p:spPr bwMode="auto">
            <a:xfrm>
              <a:off x="1235" y="2699"/>
              <a:ext cx="117" cy="5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35" name="Line 30"/>
            <p:cNvSpPr>
              <a:spLocks noChangeShapeType="1"/>
            </p:cNvSpPr>
            <p:nvPr/>
          </p:nvSpPr>
          <p:spPr bwMode="auto">
            <a:xfrm flipV="1">
              <a:off x="1349" y="2636"/>
              <a:ext cx="120" cy="119"/>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36" name="AutoShape 31"/>
            <p:cNvSpPr>
              <a:spLocks noChangeArrowheads="1"/>
            </p:cNvSpPr>
            <p:nvPr/>
          </p:nvSpPr>
          <p:spPr bwMode="auto">
            <a:xfrm rot="-2153951">
              <a:off x="981" y="3449"/>
              <a:ext cx="107" cy="80"/>
            </a:xfrm>
            <a:prstGeom prst="rtTriangle">
              <a:avLst/>
            </a:prstGeom>
            <a:solidFill>
              <a:srgbClr val="F8C7A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37" name="AutoShape 32"/>
            <p:cNvSpPr>
              <a:spLocks noChangeArrowheads="1"/>
            </p:cNvSpPr>
            <p:nvPr/>
          </p:nvSpPr>
          <p:spPr bwMode="auto">
            <a:xfrm rot="19408951" flipH="1">
              <a:off x="822" y="3526"/>
              <a:ext cx="190" cy="81"/>
            </a:xfrm>
            <a:prstGeom prst="rtTriangle">
              <a:avLst/>
            </a:prstGeom>
            <a:solidFill>
              <a:srgbClr val="F8C7A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38" name="Line 33"/>
            <p:cNvSpPr>
              <a:spLocks noChangeShapeType="1"/>
            </p:cNvSpPr>
            <p:nvPr/>
          </p:nvSpPr>
          <p:spPr bwMode="auto">
            <a:xfrm flipV="1">
              <a:off x="867" y="3488"/>
              <a:ext cx="244" cy="16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39" name="AutoShape 34"/>
            <p:cNvSpPr>
              <a:spLocks noChangeArrowheads="1"/>
            </p:cNvSpPr>
            <p:nvPr/>
          </p:nvSpPr>
          <p:spPr bwMode="auto">
            <a:xfrm rot="8048969">
              <a:off x="626" y="3653"/>
              <a:ext cx="164" cy="37"/>
            </a:xfrm>
            <a:prstGeom prst="rtTriangle">
              <a:avLst/>
            </a:prstGeom>
            <a:solidFill>
              <a:srgbClr val="F8C7A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40" name="Line 35"/>
            <p:cNvSpPr>
              <a:spLocks noChangeShapeType="1"/>
            </p:cNvSpPr>
            <p:nvPr/>
          </p:nvSpPr>
          <p:spPr bwMode="auto">
            <a:xfrm flipV="1">
              <a:off x="626" y="3629"/>
              <a:ext cx="157" cy="9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41" name="Line 36"/>
            <p:cNvSpPr>
              <a:spLocks noChangeShapeType="1"/>
            </p:cNvSpPr>
            <p:nvPr/>
          </p:nvSpPr>
          <p:spPr bwMode="auto">
            <a:xfrm>
              <a:off x="1434" y="2547"/>
              <a:ext cx="32" cy="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42" name="Line 37"/>
            <p:cNvSpPr>
              <a:spLocks noChangeShapeType="1"/>
            </p:cNvSpPr>
            <p:nvPr/>
          </p:nvSpPr>
          <p:spPr bwMode="auto">
            <a:xfrm flipH="1">
              <a:off x="1143" y="2695"/>
              <a:ext cx="92" cy="16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43" name="AutoShape 38"/>
            <p:cNvSpPr>
              <a:spLocks noChangeArrowheads="1"/>
            </p:cNvSpPr>
            <p:nvPr/>
          </p:nvSpPr>
          <p:spPr bwMode="auto">
            <a:xfrm rot="8902329" flipH="1" flipV="1">
              <a:off x="1668" y="2530"/>
              <a:ext cx="228" cy="91"/>
            </a:xfrm>
            <a:prstGeom prst="rightArrow">
              <a:avLst>
                <a:gd name="adj1" fmla="val 48139"/>
                <a:gd name="adj2" fmla="val 102076"/>
              </a:avLst>
            </a:prstGeom>
            <a:solidFill>
              <a:srgbClr val="FE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44" name="Text Box 39"/>
            <p:cNvSpPr txBox="1">
              <a:spLocks noChangeArrowheads="1"/>
            </p:cNvSpPr>
            <p:nvPr/>
          </p:nvSpPr>
          <p:spPr bwMode="auto">
            <a:xfrm>
              <a:off x="1852" y="2640"/>
              <a:ext cx="163" cy="218"/>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600" b="1" i="0" u="none" strike="noStrike" kern="0" cap="none" spc="0" normalizeH="0" baseline="0" noProof="0" smtClean="0">
                  <a:ln>
                    <a:noFill/>
                  </a:ln>
                  <a:solidFill>
                    <a:srgbClr val="FE0000"/>
                  </a:solidFill>
                  <a:effectLst/>
                  <a:uLnTx/>
                  <a:uFillTx/>
                </a:rPr>
                <a:t>I</a:t>
              </a:r>
              <a:endParaRPr kumimoji="0" lang="en-US" altLang="en-US" sz="1600" b="1" i="0" u="none" strike="noStrike" kern="0" cap="none" spc="0" normalizeH="0" baseline="0" noProof="0" smtClean="0">
                <a:ln>
                  <a:noFill/>
                </a:ln>
                <a:solidFill>
                  <a:srgbClr val="FE0000"/>
                </a:solidFill>
                <a:effectLst/>
                <a:uLnTx/>
                <a:uFillTx/>
              </a:endParaRPr>
            </a:p>
          </p:txBody>
        </p:sp>
        <p:sp>
          <p:nvSpPr>
            <p:cNvPr id="145" name="AutoShape 40"/>
            <p:cNvSpPr>
              <a:spLocks noChangeArrowheads="1"/>
            </p:cNvSpPr>
            <p:nvPr/>
          </p:nvSpPr>
          <p:spPr bwMode="auto">
            <a:xfrm rot="-2003319" flipH="1" flipV="1">
              <a:off x="735" y="2518"/>
              <a:ext cx="192" cy="95"/>
            </a:xfrm>
            <a:prstGeom prst="rightArrow">
              <a:avLst>
                <a:gd name="adj1" fmla="val 33806"/>
                <a:gd name="adj2" fmla="val 60313"/>
              </a:avLst>
            </a:prstGeom>
            <a:solidFill>
              <a:srgbClr val="FE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46" name="Text Box 41"/>
            <p:cNvSpPr txBox="1">
              <a:spLocks noChangeArrowheads="1"/>
            </p:cNvSpPr>
            <p:nvPr/>
          </p:nvSpPr>
          <p:spPr bwMode="auto">
            <a:xfrm>
              <a:off x="990" y="2436"/>
              <a:ext cx="150" cy="218"/>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600" b="1" i="0" u="none" strike="noStrike" kern="0" cap="none" spc="0" normalizeH="0" baseline="0" noProof="0" smtClean="0">
                  <a:ln>
                    <a:noFill/>
                  </a:ln>
                  <a:solidFill>
                    <a:srgbClr val="FE0000"/>
                  </a:solidFill>
                  <a:effectLst/>
                  <a:uLnTx/>
                  <a:uFillTx/>
                </a:rPr>
                <a:t>I</a:t>
              </a:r>
              <a:endParaRPr kumimoji="0" lang="en-US" altLang="en-US" sz="1600" b="1" i="0" u="none" strike="noStrike" kern="0" cap="none" spc="0" normalizeH="0" baseline="0" noProof="0" smtClean="0">
                <a:ln>
                  <a:noFill/>
                </a:ln>
                <a:solidFill>
                  <a:srgbClr val="FE0000"/>
                </a:solidFill>
                <a:effectLst/>
                <a:uLnTx/>
                <a:uFillTx/>
              </a:endParaRPr>
            </a:p>
          </p:txBody>
        </p:sp>
        <p:sp>
          <p:nvSpPr>
            <p:cNvPr id="147" name="AutoShape 42"/>
            <p:cNvSpPr>
              <a:spLocks noChangeArrowheads="1"/>
            </p:cNvSpPr>
            <p:nvPr/>
          </p:nvSpPr>
          <p:spPr bwMode="auto">
            <a:xfrm>
              <a:off x="1011" y="2867"/>
              <a:ext cx="102" cy="213"/>
            </a:xfrm>
            <a:prstGeom prst="upArrow">
              <a:avLst>
                <a:gd name="adj1" fmla="val 50000"/>
                <a:gd name="adj2" fmla="val 52206"/>
              </a:avLst>
            </a:prstGeom>
            <a:solidFill>
              <a:srgbClr val="6F6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48" name="Text Box 43"/>
            <p:cNvSpPr txBox="1">
              <a:spLocks noChangeArrowheads="1"/>
            </p:cNvSpPr>
            <p:nvPr/>
          </p:nvSpPr>
          <p:spPr bwMode="auto">
            <a:xfrm>
              <a:off x="969" y="3136"/>
              <a:ext cx="194" cy="212"/>
            </a:xfrm>
            <a:prstGeom prst="rect">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600" b="1" i="0" u="none" strike="noStrike" kern="0" cap="none" spc="0" normalizeH="0" baseline="0" noProof="0" smtClean="0">
                  <a:ln>
                    <a:noFill/>
                  </a:ln>
                  <a:solidFill>
                    <a:srgbClr val="6F6FFF"/>
                  </a:solidFill>
                  <a:effectLst/>
                  <a:uLnTx/>
                  <a:uFillTx/>
                </a:rPr>
                <a:t>B</a:t>
              </a:r>
              <a:endParaRPr kumimoji="0" lang="en-US" altLang="en-US" sz="1600" b="1" i="0" u="none" strike="noStrike" kern="0" cap="none" spc="0" normalizeH="0" baseline="0" noProof="0" smtClean="0">
                <a:ln>
                  <a:noFill/>
                </a:ln>
                <a:solidFill>
                  <a:srgbClr val="6F6FFF"/>
                </a:solidFill>
                <a:effectLst/>
                <a:uLnTx/>
                <a:uFillTx/>
              </a:endParaRPr>
            </a:p>
          </p:txBody>
        </p:sp>
      </p:grpSp>
      <p:grpSp>
        <p:nvGrpSpPr>
          <p:cNvPr id="151" name="Group 55"/>
          <p:cNvGrpSpPr>
            <a:grpSpLocks/>
          </p:cNvGrpSpPr>
          <p:nvPr/>
        </p:nvGrpSpPr>
        <p:grpSpPr bwMode="auto">
          <a:xfrm>
            <a:off x="3917950" y="3119264"/>
            <a:ext cx="5016500" cy="3351212"/>
            <a:chOff x="2714" y="1803"/>
            <a:chExt cx="2914" cy="2083"/>
          </a:xfrm>
        </p:grpSpPr>
        <p:pic>
          <p:nvPicPr>
            <p:cNvPr id="152" name="Picture 47" descr="lhc-pho-1998-3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 y="1818"/>
              <a:ext cx="2844" cy="1999"/>
            </a:xfrm>
            <a:prstGeom prst="rect">
              <a:avLst/>
            </a:prstGeom>
            <a:noFill/>
            <a:extLst>
              <a:ext uri="{909E8E84-426E-40DD-AFC4-6F175D3DCCD1}">
                <a14:hiddenFill xmlns:a14="http://schemas.microsoft.com/office/drawing/2010/main">
                  <a:solidFill>
                    <a:srgbClr val="FFFFFF"/>
                  </a:solidFill>
                </a14:hiddenFill>
              </a:ext>
            </a:extLst>
          </p:spPr>
        </p:pic>
        <p:sp>
          <p:nvSpPr>
            <p:cNvPr id="153" name="AutoShape 51"/>
            <p:cNvSpPr>
              <a:spLocks noChangeArrowheads="1"/>
            </p:cNvSpPr>
            <p:nvPr/>
          </p:nvSpPr>
          <p:spPr bwMode="auto">
            <a:xfrm flipV="1">
              <a:off x="2714" y="1803"/>
              <a:ext cx="1544" cy="823"/>
            </a:xfrm>
            <a:prstGeom prst="rtTriangle">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altLang="en-US" sz="1400" b="0" i="0" u="none" strike="noStrike" kern="0" cap="none" spc="0" normalizeH="0" baseline="0" noProof="0" smtClean="0">
                <a:ln>
                  <a:noFill/>
                </a:ln>
                <a:solidFill>
                  <a:srgbClr val="000000"/>
                </a:solidFill>
                <a:effectLst/>
                <a:uLnTx/>
                <a:uFillTx/>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en-US" sz="1400" b="0" i="0" u="none" strike="noStrike" kern="0" cap="none" spc="0" normalizeH="0" baseline="0" noProof="0" smtClean="0">
                <a:ln>
                  <a:noFill/>
                </a:ln>
                <a:solidFill>
                  <a:srgbClr val="000000"/>
                </a:solidFill>
                <a:effectLst/>
                <a:uLnTx/>
                <a:uFillTx/>
              </a:endParaRPr>
            </a:p>
          </p:txBody>
        </p:sp>
        <p:sp>
          <p:nvSpPr>
            <p:cNvPr id="154" name="AutoShape 52"/>
            <p:cNvSpPr>
              <a:spLocks noChangeArrowheads="1"/>
            </p:cNvSpPr>
            <p:nvPr/>
          </p:nvSpPr>
          <p:spPr bwMode="auto">
            <a:xfrm flipH="1">
              <a:off x="3955" y="2933"/>
              <a:ext cx="1673" cy="953"/>
            </a:xfrm>
            <a:prstGeom prst="rtTriangle">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en-US" sz="1400" b="0" i="0" u="none" strike="noStrike" kern="0" cap="none" spc="0" normalizeH="0" baseline="0" noProof="0" smtClean="0">
                <a:ln>
                  <a:noFill/>
                </a:ln>
                <a:solidFill>
                  <a:srgbClr val="000000"/>
                </a:solidFill>
                <a:effectLst/>
                <a:uLnTx/>
                <a:uFillTx/>
              </a:endParaRPr>
            </a:p>
          </p:txBody>
        </p:sp>
      </p:grpSp>
      <p:sp>
        <p:nvSpPr>
          <p:cNvPr id="155" name="Text Box 56"/>
          <p:cNvSpPr txBox="1">
            <a:spLocks noChangeArrowheads="1"/>
          </p:cNvSpPr>
          <p:nvPr/>
        </p:nvSpPr>
        <p:spPr bwMode="auto">
          <a:xfrm>
            <a:off x="7223125" y="5603701"/>
            <a:ext cx="162718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baseline="0" noProof="0" smtClean="0">
                <a:ln>
                  <a:noFill/>
                </a:ln>
                <a:solidFill>
                  <a:srgbClr val="000000"/>
                </a:solidFill>
                <a:effectLst/>
                <a:uLnTx/>
                <a:uFillTx/>
              </a:rPr>
              <a:t>LHC has </a:t>
            </a:r>
          </a:p>
          <a:p>
            <a:pPr marL="0" marR="0" lvl="0" indent="0" algn="r" defTabSz="91440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baseline="0" noProof="0" smtClean="0">
                <a:ln>
                  <a:noFill/>
                </a:ln>
                <a:solidFill>
                  <a:srgbClr val="000000"/>
                </a:solidFill>
                <a:effectLst/>
                <a:uLnTx/>
                <a:uFillTx/>
              </a:rPr>
              <a:t>'up' &amp; 'down' dipoles side by side</a:t>
            </a:r>
            <a:endParaRPr kumimoji="0" lang="en-US" altLang="en-US" sz="1400" b="0" i="0" u="none" strike="noStrike" kern="0" cap="none" spc="0" normalizeH="0" baseline="0" noProof="0" smtClean="0">
              <a:ln>
                <a:noFill/>
              </a:ln>
              <a:solidFill>
                <a:srgbClr val="000000"/>
              </a:solidFill>
              <a:effectLst/>
              <a:uLnTx/>
              <a:uFillTx/>
            </a:endParaRPr>
          </a:p>
        </p:txBody>
      </p:sp>
      <p:grpSp>
        <p:nvGrpSpPr>
          <p:cNvPr id="156" name="Group 60"/>
          <p:cNvGrpSpPr>
            <a:grpSpLocks/>
          </p:cNvGrpSpPr>
          <p:nvPr/>
        </p:nvGrpSpPr>
        <p:grpSpPr bwMode="auto">
          <a:xfrm>
            <a:off x="153988" y="571326"/>
            <a:ext cx="5114925" cy="2900363"/>
            <a:chOff x="97" y="170"/>
            <a:chExt cx="3222" cy="1827"/>
          </a:xfrm>
        </p:grpSpPr>
        <p:pic>
          <p:nvPicPr>
            <p:cNvPr id="15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 y="375"/>
              <a:ext cx="3222" cy="1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8" name="Text Box 6"/>
            <p:cNvSpPr txBox="1">
              <a:spLocks noChangeArrowheads="1"/>
            </p:cNvSpPr>
            <p:nvPr/>
          </p:nvSpPr>
          <p:spPr bwMode="auto">
            <a:xfrm>
              <a:off x="105" y="170"/>
              <a:ext cx="974"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0"/>
                </a:spcBef>
                <a:spcAft>
                  <a:spcPct val="55000"/>
                </a:spcAft>
                <a:buClrTx/>
                <a:buSzTx/>
                <a:buFontTx/>
                <a:buNone/>
                <a:tabLst/>
                <a:defRPr/>
              </a:pPr>
              <a:r>
                <a:rPr kumimoji="0" lang="en-GB" altLang="en-US" sz="1400" b="0" i="0" u="none" strike="noStrike" kern="0" cap="none" spc="0" normalizeH="0" baseline="0" noProof="0" dirty="0" smtClean="0">
                  <a:ln>
                    <a:noFill/>
                  </a:ln>
                  <a:solidFill>
                    <a:srgbClr val="000000"/>
                  </a:solidFill>
                  <a:effectLst/>
                  <a:uLnTx/>
                  <a:uFillTx/>
                </a:rPr>
                <a:t>simplest winding uses racetrack coils</a:t>
              </a:r>
              <a:endParaRPr kumimoji="0" lang="en-US" altLang="en-US" sz="1400" b="0" i="0" u="none" strike="noStrike" kern="0" cap="none" spc="0" normalizeH="0" baseline="0" noProof="0" dirty="0" smtClean="0">
                <a:ln>
                  <a:noFill/>
                </a:ln>
                <a:solidFill>
                  <a:srgbClr val="000000"/>
                </a:solidFill>
                <a:effectLst/>
                <a:uLnTx/>
                <a:uFillTx/>
              </a:endParaRPr>
            </a:p>
          </p:txBody>
        </p:sp>
        <p:sp>
          <p:nvSpPr>
            <p:cNvPr id="159" name="Rectangle 49"/>
            <p:cNvSpPr>
              <a:spLocks noChangeArrowheads="1"/>
            </p:cNvSpPr>
            <p:nvPr/>
          </p:nvSpPr>
          <p:spPr bwMode="auto">
            <a:xfrm>
              <a:off x="919" y="1818"/>
              <a:ext cx="179" cy="1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60" name="Rectangle 50"/>
            <p:cNvSpPr>
              <a:spLocks noChangeArrowheads="1"/>
            </p:cNvSpPr>
            <p:nvPr/>
          </p:nvSpPr>
          <p:spPr bwMode="auto">
            <a:xfrm>
              <a:off x="2789" y="1672"/>
              <a:ext cx="179" cy="1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61" name="Rectangle 57"/>
            <p:cNvSpPr>
              <a:spLocks noChangeArrowheads="1"/>
            </p:cNvSpPr>
            <p:nvPr/>
          </p:nvSpPr>
          <p:spPr bwMode="auto">
            <a:xfrm>
              <a:off x="736" y="1638"/>
              <a:ext cx="166" cy="159"/>
            </a:xfrm>
            <a:prstGeom prst="rect">
              <a:avLst/>
            </a:prstGeom>
            <a:solidFill>
              <a:srgbClr val="FFFFFF"/>
            </a:solidFill>
            <a:ln>
              <a:noFill/>
            </a:ln>
            <a:effectLst/>
            <a:extLst>
              <a:ext uri="{91240B29-F687-4F45-9708-019B960494DF}">
                <a14:hiddenLine xmlns:a14="http://schemas.microsoft.com/office/drawing/2010/main" w="9525">
                  <a:solidFill>
                    <a:srgbClr val="CC009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62" name="Rectangle 58"/>
            <p:cNvSpPr>
              <a:spLocks noChangeArrowheads="1"/>
            </p:cNvSpPr>
            <p:nvPr/>
          </p:nvSpPr>
          <p:spPr bwMode="auto">
            <a:xfrm>
              <a:off x="2558" y="1470"/>
              <a:ext cx="166" cy="159"/>
            </a:xfrm>
            <a:prstGeom prst="rect">
              <a:avLst/>
            </a:prstGeom>
            <a:solidFill>
              <a:srgbClr val="FFFFFF"/>
            </a:solidFill>
            <a:ln>
              <a:noFill/>
            </a:ln>
            <a:effectLst/>
            <a:extLst>
              <a:ext uri="{91240B29-F687-4F45-9708-019B960494DF}">
                <a14:hiddenLine xmlns:a14="http://schemas.microsoft.com/office/drawing/2010/main" w="9525">
                  <a:solidFill>
                    <a:srgbClr val="CC009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63" name="Text Box 48"/>
            <p:cNvSpPr txBox="1">
              <a:spLocks noChangeArrowheads="1"/>
            </p:cNvSpPr>
            <p:nvPr/>
          </p:nvSpPr>
          <p:spPr bwMode="auto">
            <a:xfrm>
              <a:off x="1997" y="1498"/>
              <a:ext cx="116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2438" algn="l"/>
                  <a:tab pos="715963" algn="l"/>
                </a:tabLst>
                <a:defRPr sz="2400">
                  <a:solidFill>
                    <a:schemeClr val="tx1"/>
                  </a:solidFill>
                  <a:latin typeface="Times New Roman" pitchFamily="18" charset="0"/>
                </a:defRPr>
              </a:lvl1pPr>
              <a:lvl2pPr>
                <a:tabLst>
                  <a:tab pos="452438" algn="l"/>
                  <a:tab pos="715963" algn="l"/>
                </a:tabLst>
                <a:defRPr sz="2400">
                  <a:solidFill>
                    <a:schemeClr val="tx1"/>
                  </a:solidFill>
                  <a:latin typeface="Times New Roman" pitchFamily="18" charset="0"/>
                </a:defRPr>
              </a:lvl2pPr>
              <a:lvl3pPr>
                <a:tabLst>
                  <a:tab pos="452438" algn="l"/>
                  <a:tab pos="715963" algn="l"/>
                </a:tabLst>
                <a:defRPr sz="2400">
                  <a:solidFill>
                    <a:schemeClr val="tx1"/>
                  </a:solidFill>
                  <a:latin typeface="Times New Roman" pitchFamily="18" charset="0"/>
                </a:defRPr>
              </a:lvl3pPr>
              <a:lvl4pPr>
                <a:tabLst>
                  <a:tab pos="452438" algn="l"/>
                  <a:tab pos="715963" algn="l"/>
                </a:tabLst>
                <a:defRPr sz="2400">
                  <a:solidFill>
                    <a:schemeClr val="tx1"/>
                  </a:solidFill>
                  <a:latin typeface="Times New Roman" pitchFamily="18" charset="0"/>
                </a:defRPr>
              </a:lvl4pPr>
              <a:lvl5pPr>
                <a:tabLst>
                  <a:tab pos="452438" algn="l"/>
                  <a:tab pos="715963" algn="l"/>
                </a:tabLst>
                <a:defRPr sz="2400">
                  <a:solidFill>
                    <a:schemeClr val="tx1"/>
                  </a:solidFill>
                  <a:latin typeface="Times New Roman" pitchFamily="18" charset="0"/>
                </a:defRPr>
              </a:lvl5pPr>
              <a:lvl6pPr eaLnBrk="0" fontAlgn="base" hangingPunct="0">
                <a:spcBef>
                  <a:spcPct val="0"/>
                </a:spcBef>
                <a:spcAft>
                  <a:spcPct val="0"/>
                </a:spcAft>
                <a:tabLst>
                  <a:tab pos="452438" algn="l"/>
                  <a:tab pos="715963" algn="l"/>
                </a:tabLst>
                <a:defRPr sz="2400">
                  <a:solidFill>
                    <a:schemeClr val="tx1"/>
                  </a:solidFill>
                  <a:latin typeface="Times New Roman" pitchFamily="18" charset="0"/>
                </a:defRPr>
              </a:lvl6pPr>
              <a:lvl7pPr eaLnBrk="0" fontAlgn="base" hangingPunct="0">
                <a:spcBef>
                  <a:spcPct val="0"/>
                </a:spcBef>
                <a:spcAft>
                  <a:spcPct val="0"/>
                </a:spcAft>
                <a:tabLst>
                  <a:tab pos="452438" algn="l"/>
                  <a:tab pos="715963" algn="l"/>
                </a:tabLst>
                <a:defRPr sz="2400">
                  <a:solidFill>
                    <a:schemeClr val="tx1"/>
                  </a:solidFill>
                  <a:latin typeface="Times New Roman" pitchFamily="18" charset="0"/>
                </a:defRPr>
              </a:lvl7pPr>
              <a:lvl8pPr eaLnBrk="0" fontAlgn="base" hangingPunct="0">
                <a:spcBef>
                  <a:spcPct val="0"/>
                </a:spcBef>
                <a:spcAft>
                  <a:spcPct val="0"/>
                </a:spcAft>
                <a:tabLst>
                  <a:tab pos="452438" algn="l"/>
                  <a:tab pos="715963" algn="l"/>
                </a:tabLst>
                <a:defRPr sz="2400">
                  <a:solidFill>
                    <a:schemeClr val="tx1"/>
                  </a:solidFill>
                  <a:latin typeface="Times New Roman" pitchFamily="18" charset="0"/>
                </a:defRPr>
              </a:lvl8pPr>
              <a:lvl9pPr eaLnBrk="0" fontAlgn="base" hangingPunct="0">
                <a:spcBef>
                  <a:spcPct val="0"/>
                </a:spcBef>
                <a:spcAft>
                  <a:spcPct val="0"/>
                </a:spcAft>
                <a:tabLst>
                  <a:tab pos="452438" algn="l"/>
                  <a:tab pos="715963" algn="l"/>
                </a:tabLst>
                <a:defRPr sz="2400">
                  <a:solidFill>
                    <a:schemeClr val="tx1"/>
                  </a:solidFill>
                  <a:latin typeface="Times New Roman"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tab pos="452438" algn="l"/>
                  <a:tab pos="715963" algn="l"/>
                </a:tabLst>
                <a:defRPr/>
              </a:pPr>
              <a:r>
                <a:rPr kumimoji="0" lang="en-GB" altLang="en-US" sz="1400" b="0" i="0" u="none" strike="noStrike" kern="0" cap="none" spc="0" normalizeH="0" baseline="0" noProof="0" smtClean="0">
                  <a:ln>
                    <a:noFill/>
                  </a:ln>
                  <a:solidFill>
                    <a:srgbClr val="000000"/>
                  </a:solidFill>
                  <a:effectLst/>
                  <a:uLnTx/>
                  <a:uFillTx/>
                  <a:latin typeface="Times New Roman" pitchFamily="18" charset="0"/>
                </a:rPr>
                <a:t>'		saddle' coils 	make better </a:t>
              </a:r>
            </a:p>
            <a:p>
              <a:pPr marL="0" marR="0" lvl="0" indent="0" defTabSz="914400" eaLnBrk="1" fontAlgn="base" latinLnBrk="0" hangingPunct="1">
                <a:lnSpc>
                  <a:spcPct val="100000"/>
                </a:lnSpc>
                <a:spcBef>
                  <a:spcPct val="0"/>
                </a:spcBef>
                <a:spcAft>
                  <a:spcPct val="0"/>
                </a:spcAft>
                <a:buClrTx/>
                <a:buSzTx/>
                <a:buFontTx/>
                <a:buNone/>
                <a:tabLst>
                  <a:tab pos="452438" algn="l"/>
                  <a:tab pos="715963" algn="l"/>
                </a:tabLst>
                <a:defRPr/>
              </a:pPr>
              <a:r>
                <a:rPr kumimoji="0" lang="en-GB" altLang="en-US" sz="1400" b="0" i="0" u="none" strike="noStrike" kern="0" cap="none" spc="0" normalizeH="0" baseline="0" noProof="0" smtClean="0">
                  <a:ln>
                    <a:noFill/>
                  </a:ln>
                  <a:solidFill>
                    <a:srgbClr val="000000"/>
                  </a:solidFill>
                  <a:effectLst/>
                  <a:uLnTx/>
                  <a:uFillTx/>
                  <a:latin typeface="Times New Roman" pitchFamily="18" charset="0"/>
                </a:rPr>
                <a:t>field shapes</a:t>
              </a:r>
            </a:p>
          </p:txBody>
        </p:sp>
      </p:grpSp>
    </p:spTree>
    <p:extLst>
      <p:ext uri="{BB962C8B-B14F-4D97-AF65-F5344CB8AC3E}">
        <p14:creationId xmlns:p14="http://schemas.microsoft.com/office/powerpoint/2010/main" val="16120879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Dipole magnets</a:t>
            </a:r>
            <a:endParaRPr lang="en-US" dirty="0"/>
          </a:p>
        </p:txBody>
      </p:sp>
      <p:sp>
        <p:nvSpPr>
          <p:cNvPr id="53" name="Rectangle 6"/>
          <p:cNvSpPr txBox="1">
            <a:spLocks noChangeArrowheads="1"/>
          </p:cNvSpPr>
          <p:nvPr/>
        </p:nvSpPr>
        <p:spPr bwMode="auto">
          <a:xfrm>
            <a:off x="6718300" y="1648544"/>
            <a:ext cx="2318196"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82563" marR="0" lvl="0" indent="-182563" algn="l" defTabSz="354013" rtl="0" eaLnBrk="0" fontAlgn="base" latinLnBrk="0" hangingPunct="0">
              <a:lnSpc>
                <a:spcPct val="100000"/>
              </a:lnSpc>
              <a:spcBef>
                <a:spcPct val="20000"/>
              </a:spcBef>
              <a:spcAft>
                <a:spcPct val="0"/>
              </a:spcAft>
              <a:buClrTx/>
              <a:buSzTx/>
              <a:buFontTx/>
              <a:buChar char="•"/>
              <a:tabLst/>
              <a:defRPr/>
            </a:pPr>
            <a:r>
              <a:rPr kumimoji="0" lang="en-GB" altLang="en-US" sz="1600" b="0" i="0" u="none" strike="noStrike" kern="0" cap="none" spc="0" normalizeH="0" baseline="0" noProof="0" dirty="0" smtClean="0">
                <a:ln>
                  <a:noFill/>
                </a:ln>
                <a:solidFill>
                  <a:srgbClr val="000000"/>
                </a:solidFill>
                <a:effectLst/>
                <a:uLnTx/>
                <a:uFillTx/>
                <a:latin typeface="Times New Roman"/>
                <a:ea typeface="+mn-ea"/>
                <a:cs typeface="+mn-cs"/>
              </a:rPr>
              <a:t>made from superconducting  cable</a:t>
            </a:r>
          </a:p>
          <a:p>
            <a:pPr marL="182563" marR="0" lvl="0" indent="-182563" algn="l" defTabSz="354013" rtl="0" eaLnBrk="0" fontAlgn="base" latinLnBrk="0" hangingPunct="0">
              <a:lnSpc>
                <a:spcPct val="100000"/>
              </a:lnSpc>
              <a:spcBef>
                <a:spcPct val="20000"/>
              </a:spcBef>
              <a:spcAft>
                <a:spcPct val="0"/>
              </a:spcAft>
              <a:buClrTx/>
              <a:buSzTx/>
              <a:buFontTx/>
              <a:buChar char="•"/>
              <a:tabLst/>
              <a:defRPr/>
            </a:pPr>
            <a:r>
              <a:rPr kumimoji="0" lang="en-GB" altLang="en-US" sz="1600" b="0" i="0" u="none" strike="noStrike" kern="0" cap="none" spc="0" normalizeH="0" baseline="0" noProof="0" dirty="0" smtClean="0">
                <a:ln>
                  <a:noFill/>
                </a:ln>
                <a:solidFill>
                  <a:srgbClr val="000000"/>
                </a:solidFill>
                <a:effectLst/>
                <a:uLnTx/>
                <a:uFillTx/>
                <a:latin typeface="Times New Roman"/>
                <a:ea typeface="+mn-ea"/>
                <a:cs typeface="+mn-cs"/>
              </a:rPr>
              <a:t>winding must have the right cross section </a:t>
            </a:r>
          </a:p>
          <a:p>
            <a:pPr marL="182563" marR="0" lvl="0" indent="-182563" algn="l" defTabSz="354013" rtl="0" eaLnBrk="0" fontAlgn="base" latinLnBrk="0" hangingPunct="0">
              <a:lnSpc>
                <a:spcPct val="100000"/>
              </a:lnSpc>
              <a:spcBef>
                <a:spcPct val="20000"/>
              </a:spcBef>
              <a:spcAft>
                <a:spcPct val="0"/>
              </a:spcAft>
              <a:buClrTx/>
              <a:buSzTx/>
              <a:buFontTx/>
              <a:buChar char="•"/>
              <a:tabLst/>
              <a:defRPr/>
            </a:pPr>
            <a:r>
              <a:rPr kumimoji="0" lang="en-GB" altLang="en-US" sz="1600" b="0" i="0" u="none" strike="noStrike" kern="0" cap="none" spc="0" normalizeH="0" baseline="0" noProof="0" dirty="0" smtClean="0">
                <a:ln>
                  <a:noFill/>
                </a:ln>
                <a:solidFill>
                  <a:srgbClr val="000000"/>
                </a:solidFill>
                <a:effectLst/>
                <a:uLnTx/>
                <a:uFillTx/>
                <a:latin typeface="Times New Roman"/>
                <a:ea typeface="+mn-ea"/>
                <a:cs typeface="+mn-cs"/>
              </a:rPr>
              <a:t>also need to shape the end turns</a:t>
            </a:r>
          </a:p>
        </p:txBody>
      </p:sp>
      <p:pic>
        <p:nvPicPr>
          <p:cNvPr id="54" name="Picture 46" descr="M6 high res"/>
          <p:cNvPicPr>
            <a:picLocks noChangeAspect="1" noChangeArrowheads="1"/>
          </p:cNvPicPr>
          <p:nvPr/>
        </p:nvPicPr>
        <p:blipFill>
          <a:blip r:embed="rId2" cstate="print">
            <a:extLst>
              <a:ext uri="{28A0092B-C50C-407E-A947-70E740481C1C}">
                <a14:useLocalDpi xmlns:a14="http://schemas.microsoft.com/office/drawing/2010/main" val="0"/>
              </a:ext>
            </a:extLst>
          </a:blip>
          <a:srcRect b="19057"/>
          <a:stretch>
            <a:fillRect/>
          </a:stretch>
        </p:blipFill>
        <p:spPr bwMode="auto">
          <a:xfrm>
            <a:off x="293688" y="553169"/>
            <a:ext cx="6259512" cy="380047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7" descr="Picture7"/>
          <p:cNvPicPr>
            <a:picLocks noChangeAspect="1" noChangeArrowheads="1"/>
          </p:cNvPicPr>
          <p:nvPr/>
        </p:nvPicPr>
        <p:blipFill>
          <a:blip r:embed="rId3">
            <a:extLst>
              <a:ext uri="{28A0092B-C50C-407E-A947-70E740481C1C}">
                <a14:useLocalDpi xmlns:a14="http://schemas.microsoft.com/office/drawing/2010/main" val="0"/>
              </a:ext>
            </a:extLst>
          </a:blip>
          <a:srcRect t="19301" b="10049"/>
          <a:stretch>
            <a:fillRect/>
          </a:stretch>
        </p:blipFill>
        <p:spPr bwMode="auto">
          <a:xfrm>
            <a:off x="296863" y="4347294"/>
            <a:ext cx="4627562" cy="217805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8" descr="coil end 2"/>
          <p:cNvPicPr>
            <a:picLocks noChangeAspect="1" noChangeArrowheads="1"/>
          </p:cNvPicPr>
          <p:nvPr/>
        </p:nvPicPr>
        <p:blipFill>
          <a:blip r:embed="rId4">
            <a:extLst>
              <a:ext uri="{28A0092B-C50C-407E-A947-70E740481C1C}">
                <a14:useLocalDpi xmlns:a14="http://schemas.microsoft.com/office/drawing/2010/main" val="0"/>
              </a:ext>
            </a:extLst>
          </a:blip>
          <a:srcRect l="10258"/>
          <a:stretch>
            <a:fillRect/>
          </a:stretch>
        </p:blipFill>
        <p:spPr bwMode="auto">
          <a:xfrm>
            <a:off x="4137025" y="3709119"/>
            <a:ext cx="4749800" cy="2811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1173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Fields and ways to create them: (4) transverse gradient fields</a:t>
            </a:r>
            <a:endParaRPr lang="en-US" dirty="0"/>
          </a:p>
        </p:txBody>
      </p:sp>
      <p:sp>
        <p:nvSpPr>
          <p:cNvPr id="7" name="Rectangle 3"/>
          <p:cNvSpPr txBox="1">
            <a:spLocks noChangeArrowheads="1"/>
          </p:cNvSpPr>
          <p:nvPr/>
        </p:nvSpPr>
        <p:spPr bwMode="auto">
          <a:xfrm>
            <a:off x="241300" y="781050"/>
            <a:ext cx="3190875"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174625" marR="0" lvl="0" indent="-174625" algn="l" defTabSz="354013" rtl="0" eaLnBrk="0" fontAlgn="base" latinLnBrk="0" hangingPunct="0">
              <a:lnSpc>
                <a:spcPct val="100000"/>
              </a:lnSpc>
              <a:spcBef>
                <a:spcPct val="20000"/>
              </a:spcBef>
              <a:spcAft>
                <a:spcPct val="0"/>
              </a:spcAft>
              <a:buClrTx/>
              <a:buSzTx/>
              <a:buFontTx/>
              <a:buChar char="•"/>
              <a:tabLst/>
              <a:defRPr/>
            </a:pP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gradient fields produce focussing</a:t>
            </a:r>
          </a:p>
          <a:p>
            <a:pPr marL="174625" marR="0" lvl="0" indent="-174625" algn="l" defTabSz="354013" rtl="0" eaLnBrk="0" fontAlgn="base" latinLnBrk="0" hangingPunct="0">
              <a:lnSpc>
                <a:spcPct val="100000"/>
              </a:lnSpc>
              <a:spcBef>
                <a:spcPct val="20000"/>
              </a:spcBef>
              <a:spcAft>
                <a:spcPct val="0"/>
              </a:spcAft>
              <a:buClrTx/>
              <a:buSzTx/>
              <a:buFontTx/>
              <a:buChar char="•"/>
              <a:tabLst/>
              <a:defRPr/>
            </a:pPr>
            <a:r>
              <a:rPr kumimoji="0" lang="en-GB" altLang="en-US" sz="1600" b="0" i="0" u="none" strike="noStrike" kern="0" cap="none" spc="0" normalizeH="0" baseline="0" noProof="0" smtClean="0">
                <a:ln>
                  <a:noFill/>
                </a:ln>
                <a:solidFill>
                  <a:srgbClr val="000000"/>
                </a:solidFill>
                <a:effectLst/>
                <a:uLnTx/>
                <a:uFillTx/>
                <a:latin typeface="Times New Roman"/>
                <a:ea typeface="+mn-ea"/>
                <a:cs typeface="+mn-cs"/>
              </a:rPr>
              <a:t> quadrupole windings</a:t>
            </a:r>
          </a:p>
        </p:txBody>
      </p:sp>
      <p:grpSp>
        <p:nvGrpSpPr>
          <p:cNvPr id="8" name="Group 56"/>
          <p:cNvGrpSpPr>
            <a:grpSpLocks/>
          </p:cNvGrpSpPr>
          <p:nvPr/>
        </p:nvGrpSpPr>
        <p:grpSpPr bwMode="auto">
          <a:xfrm>
            <a:off x="6175375" y="735013"/>
            <a:ext cx="2617788" cy="2427287"/>
            <a:chOff x="1154" y="754"/>
            <a:chExt cx="1649" cy="1529"/>
          </a:xfrm>
        </p:grpSpPr>
        <p:grpSp>
          <p:nvGrpSpPr>
            <p:cNvPr id="9" name="Group 51"/>
            <p:cNvGrpSpPr>
              <a:grpSpLocks/>
            </p:cNvGrpSpPr>
            <p:nvPr/>
          </p:nvGrpSpPr>
          <p:grpSpPr bwMode="auto">
            <a:xfrm>
              <a:off x="1154" y="754"/>
              <a:ext cx="1649" cy="1529"/>
              <a:chOff x="1154" y="754"/>
              <a:chExt cx="2824" cy="2619"/>
            </a:xfrm>
          </p:grpSpPr>
          <p:grpSp>
            <p:nvGrpSpPr>
              <p:cNvPr id="17" name="Group 15"/>
              <p:cNvGrpSpPr>
                <a:grpSpLocks/>
              </p:cNvGrpSpPr>
              <p:nvPr/>
            </p:nvGrpSpPr>
            <p:grpSpPr bwMode="auto">
              <a:xfrm>
                <a:off x="1770" y="932"/>
                <a:ext cx="2208" cy="2441"/>
                <a:chOff x="1770" y="932"/>
                <a:chExt cx="2208" cy="2441"/>
              </a:xfrm>
            </p:grpSpPr>
            <p:pic>
              <p:nvPicPr>
                <p:cNvPr id="49" name="Picture 10" descr="crop se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4" y="1357"/>
                  <a:ext cx="1571" cy="1605"/>
                </a:xfrm>
                <a:prstGeom prst="rect">
                  <a:avLst/>
                </a:prstGeom>
                <a:noFill/>
                <a:extLst>
                  <a:ext uri="{909E8E84-426E-40DD-AFC4-6F175D3DCCD1}">
                    <a14:hiddenFill xmlns:a14="http://schemas.microsoft.com/office/drawing/2010/main">
                      <a:solidFill>
                        <a:srgbClr val="FFFFFF"/>
                      </a:solidFill>
                    </a14:hiddenFill>
                  </a:ext>
                </a:extLst>
              </p:spPr>
            </p:pic>
            <p:sp>
              <p:nvSpPr>
                <p:cNvPr id="50" name="AutoShape 14"/>
                <p:cNvSpPr>
                  <a:spLocks noChangeArrowheads="1"/>
                </p:cNvSpPr>
                <p:nvPr/>
              </p:nvSpPr>
              <p:spPr bwMode="auto">
                <a:xfrm rot="2049110">
                  <a:off x="1770" y="932"/>
                  <a:ext cx="2208" cy="2441"/>
                </a:xfrm>
                <a:custGeom>
                  <a:avLst/>
                  <a:gdLst>
                    <a:gd name="G0" fmla="+- 3441 0 0"/>
                    <a:gd name="G1" fmla="+- 21600 0 3441"/>
                    <a:gd name="G2" fmla="+- 21600 0 344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441" y="10800"/>
                      </a:moveTo>
                      <a:cubicBezTo>
                        <a:pt x="3441" y="14864"/>
                        <a:pt x="6736" y="18159"/>
                        <a:pt x="10800" y="18159"/>
                      </a:cubicBezTo>
                      <a:cubicBezTo>
                        <a:pt x="14864" y="18159"/>
                        <a:pt x="18159" y="14864"/>
                        <a:pt x="18159" y="10800"/>
                      </a:cubicBezTo>
                      <a:cubicBezTo>
                        <a:pt x="18159" y="6736"/>
                        <a:pt x="14864" y="3441"/>
                        <a:pt x="10800" y="3441"/>
                      </a:cubicBezTo>
                      <a:cubicBezTo>
                        <a:pt x="6736" y="3441"/>
                        <a:pt x="3441" y="6736"/>
                        <a:pt x="3441" y="10800"/>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18" name="Group 47"/>
              <p:cNvGrpSpPr>
                <a:grpSpLocks/>
              </p:cNvGrpSpPr>
              <p:nvPr/>
            </p:nvGrpSpPr>
            <p:grpSpPr bwMode="auto">
              <a:xfrm>
                <a:off x="1154" y="754"/>
                <a:ext cx="2457" cy="2147"/>
                <a:chOff x="1154" y="754"/>
                <a:chExt cx="2457" cy="2147"/>
              </a:xfrm>
            </p:grpSpPr>
            <p:sp>
              <p:nvSpPr>
                <p:cNvPr id="19" name="AutoShape 18"/>
                <p:cNvSpPr>
                  <a:spLocks noChangeArrowheads="1"/>
                </p:cNvSpPr>
                <p:nvPr/>
              </p:nvSpPr>
              <p:spPr bwMode="auto">
                <a:xfrm rot="1821253" flipV="1">
                  <a:off x="1518" y="1336"/>
                  <a:ext cx="1290" cy="234"/>
                </a:xfrm>
                <a:prstGeom prst="parallelogram">
                  <a:avLst>
                    <a:gd name="adj" fmla="val 155099"/>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0" name="Freeform 21"/>
                <p:cNvSpPr>
                  <a:spLocks/>
                </p:cNvSpPr>
                <p:nvPr/>
              </p:nvSpPr>
              <p:spPr bwMode="auto">
                <a:xfrm>
                  <a:off x="1662" y="875"/>
                  <a:ext cx="1572" cy="654"/>
                </a:xfrm>
                <a:custGeom>
                  <a:avLst/>
                  <a:gdLst>
                    <a:gd name="T0" fmla="*/ 1054 w 1572"/>
                    <a:gd name="T1" fmla="*/ 505 h 654"/>
                    <a:gd name="T2" fmla="*/ 1202 w 1572"/>
                    <a:gd name="T3" fmla="*/ 477 h 654"/>
                    <a:gd name="T4" fmla="*/ 1310 w 1572"/>
                    <a:gd name="T5" fmla="*/ 481 h 654"/>
                    <a:gd name="T6" fmla="*/ 1434 w 1572"/>
                    <a:gd name="T7" fmla="*/ 489 h 654"/>
                    <a:gd name="T8" fmla="*/ 1514 w 1572"/>
                    <a:gd name="T9" fmla="*/ 509 h 654"/>
                    <a:gd name="T10" fmla="*/ 1562 w 1572"/>
                    <a:gd name="T11" fmla="*/ 525 h 654"/>
                    <a:gd name="T12" fmla="*/ 1514 w 1572"/>
                    <a:gd name="T13" fmla="*/ 493 h 654"/>
                    <a:gd name="T14" fmla="*/ 1214 w 1572"/>
                    <a:gd name="T15" fmla="*/ 317 h 654"/>
                    <a:gd name="T16" fmla="*/ 874 w 1572"/>
                    <a:gd name="T17" fmla="*/ 109 h 654"/>
                    <a:gd name="T18" fmla="*/ 806 w 1572"/>
                    <a:gd name="T19" fmla="*/ 77 h 654"/>
                    <a:gd name="T20" fmla="*/ 774 w 1572"/>
                    <a:gd name="T21" fmla="*/ 53 h 654"/>
                    <a:gd name="T22" fmla="*/ 730 w 1572"/>
                    <a:gd name="T23" fmla="*/ 45 h 654"/>
                    <a:gd name="T24" fmla="*/ 626 w 1572"/>
                    <a:gd name="T25" fmla="*/ 13 h 654"/>
                    <a:gd name="T26" fmla="*/ 406 w 1572"/>
                    <a:gd name="T27" fmla="*/ 5 h 654"/>
                    <a:gd name="T28" fmla="*/ 234 w 1572"/>
                    <a:gd name="T29" fmla="*/ 41 h 654"/>
                    <a:gd name="T30" fmla="*/ 142 w 1572"/>
                    <a:gd name="T31" fmla="*/ 81 h 654"/>
                    <a:gd name="T32" fmla="*/ 78 w 1572"/>
                    <a:gd name="T33" fmla="*/ 105 h 654"/>
                    <a:gd name="T34" fmla="*/ 50 w 1572"/>
                    <a:gd name="T35" fmla="*/ 125 h 654"/>
                    <a:gd name="T36" fmla="*/ 6 w 1572"/>
                    <a:gd name="T37" fmla="*/ 157 h 654"/>
                    <a:gd name="T38" fmla="*/ 34 w 1572"/>
                    <a:gd name="T39" fmla="*/ 185 h 654"/>
                    <a:gd name="T40" fmla="*/ 210 w 1572"/>
                    <a:gd name="T41" fmla="*/ 273 h 654"/>
                    <a:gd name="T42" fmla="*/ 514 w 1572"/>
                    <a:gd name="T43" fmla="*/ 453 h 654"/>
                    <a:gd name="T44" fmla="*/ 770 w 1572"/>
                    <a:gd name="T45" fmla="*/ 625 h 654"/>
                    <a:gd name="T46" fmla="*/ 806 w 1572"/>
                    <a:gd name="T47" fmla="*/ 625 h 654"/>
                    <a:gd name="T48" fmla="*/ 838 w 1572"/>
                    <a:gd name="T49" fmla="*/ 605 h 654"/>
                    <a:gd name="T50" fmla="*/ 950 w 1572"/>
                    <a:gd name="T51" fmla="*/ 541 h 654"/>
                    <a:gd name="T52" fmla="*/ 1118 w 1572"/>
                    <a:gd name="T53" fmla="*/ 489 h 654"/>
                    <a:gd name="T54" fmla="*/ 1214 w 1572"/>
                    <a:gd name="T55" fmla="*/ 485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2" h="654">
                      <a:moveTo>
                        <a:pt x="1054" y="505"/>
                      </a:moveTo>
                      <a:cubicBezTo>
                        <a:pt x="1106" y="493"/>
                        <a:pt x="1159" y="481"/>
                        <a:pt x="1202" y="477"/>
                      </a:cubicBezTo>
                      <a:cubicBezTo>
                        <a:pt x="1245" y="473"/>
                        <a:pt x="1271" y="479"/>
                        <a:pt x="1310" y="481"/>
                      </a:cubicBezTo>
                      <a:cubicBezTo>
                        <a:pt x="1349" y="483"/>
                        <a:pt x="1400" y="484"/>
                        <a:pt x="1434" y="489"/>
                      </a:cubicBezTo>
                      <a:cubicBezTo>
                        <a:pt x="1468" y="494"/>
                        <a:pt x="1493" y="503"/>
                        <a:pt x="1514" y="509"/>
                      </a:cubicBezTo>
                      <a:cubicBezTo>
                        <a:pt x="1535" y="515"/>
                        <a:pt x="1562" y="528"/>
                        <a:pt x="1562" y="525"/>
                      </a:cubicBezTo>
                      <a:cubicBezTo>
                        <a:pt x="1562" y="522"/>
                        <a:pt x="1572" y="528"/>
                        <a:pt x="1514" y="493"/>
                      </a:cubicBezTo>
                      <a:cubicBezTo>
                        <a:pt x="1456" y="458"/>
                        <a:pt x="1321" y="381"/>
                        <a:pt x="1214" y="317"/>
                      </a:cubicBezTo>
                      <a:cubicBezTo>
                        <a:pt x="1107" y="253"/>
                        <a:pt x="942" y="149"/>
                        <a:pt x="874" y="109"/>
                      </a:cubicBezTo>
                      <a:cubicBezTo>
                        <a:pt x="806" y="69"/>
                        <a:pt x="823" y="86"/>
                        <a:pt x="806" y="77"/>
                      </a:cubicBezTo>
                      <a:cubicBezTo>
                        <a:pt x="789" y="68"/>
                        <a:pt x="787" y="58"/>
                        <a:pt x="774" y="53"/>
                      </a:cubicBezTo>
                      <a:cubicBezTo>
                        <a:pt x="761" y="48"/>
                        <a:pt x="755" y="52"/>
                        <a:pt x="730" y="45"/>
                      </a:cubicBezTo>
                      <a:cubicBezTo>
                        <a:pt x="705" y="38"/>
                        <a:pt x="680" y="20"/>
                        <a:pt x="626" y="13"/>
                      </a:cubicBezTo>
                      <a:cubicBezTo>
                        <a:pt x="572" y="6"/>
                        <a:pt x="471" y="0"/>
                        <a:pt x="406" y="5"/>
                      </a:cubicBezTo>
                      <a:cubicBezTo>
                        <a:pt x="341" y="10"/>
                        <a:pt x="278" y="28"/>
                        <a:pt x="234" y="41"/>
                      </a:cubicBezTo>
                      <a:cubicBezTo>
                        <a:pt x="190" y="54"/>
                        <a:pt x="168" y="70"/>
                        <a:pt x="142" y="81"/>
                      </a:cubicBezTo>
                      <a:cubicBezTo>
                        <a:pt x="116" y="92"/>
                        <a:pt x="93" y="98"/>
                        <a:pt x="78" y="105"/>
                      </a:cubicBezTo>
                      <a:cubicBezTo>
                        <a:pt x="63" y="112"/>
                        <a:pt x="62" y="116"/>
                        <a:pt x="50" y="125"/>
                      </a:cubicBezTo>
                      <a:cubicBezTo>
                        <a:pt x="38" y="134"/>
                        <a:pt x="9" y="147"/>
                        <a:pt x="6" y="157"/>
                      </a:cubicBezTo>
                      <a:cubicBezTo>
                        <a:pt x="3" y="167"/>
                        <a:pt x="0" y="166"/>
                        <a:pt x="34" y="185"/>
                      </a:cubicBezTo>
                      <a:cubicBezTo>
                        <a:pt x="68" y="204"/>
                        <a:pt x="130" y="228"/>
                        <a:pt x="210" y="273"/>
                      </a:cubicBezTo>
                      <a:cubicBezTo>
                        <a:pt x="290" y="318"/>
                        <a:pt x="421" y="394"/>
                        <a:pt x="514" y="453"/>
                      </a:cubicBezTo>
                      <a:cubicBezTo>
                        <a:pt x="607" y="512"/>
                        <a:pt x="721" y="596"/>
                        <a:pt x="770" y="625"/>
                      </a:cubicBezTo>
                      <a:cubicBezTo>
                        <a:pt x="819" y="654"/>
                        <a:pt x="795" y="628"/>
                        <a:pt x="806" y="625"/>
                      </a:cubicBezTo>
                      <a:cubicBezTo>
                        <a:pt x="817" y="622"/>
                        <a:pt x="814" y="619"/>
                        <a:pt x="838" y="605"/>
                      </a:cubicBezTo>
                      <a:cubicBezTo>
                        <a:pt x="862" y="591"/>
                        <a:pt x="903" y="560"/>
                        <a:pt x="950" y="541"/>
                      </a:cubicBezTo>
                      <a:cubicBezTo>
                        <a:pt x="997" y="522"/>
                        <a:pt x="1074" y="498"/>
                        <a:pt x="1118" y="489"/>
                      </a:cubicBezTo>
                      <a:cubicBezTo>
                        <a:pt x="1162" y="480"/>
                        <a:pt x="1219" y="491"/>
                        <a:pt x="1214" y="485"/>
                      </a:cubicBezTo>
                    </a:path>
                  </a:pathLst>
                </a:custGeom>
                <a:solidFill>
                  <a:srgbClr val="FF99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1" name="Arc 8"/>
                <p:cNvSpPr>
                  <a:spLocks/>
                </p:cNvSpPr>
                <p:nvPr/>
              </p:nvSpPr>
              <p:spPr bwMode="auto">
                <a:xfrm rot="12834759" flipV="1">
                  <a:off x="1671" y="754"/>
                  <a:ext cx="755" cy="770"/>
                </a:xfrm>
                <a:custGeom>
                  <a:avLst/>
                  <a:gdLst>
                    <a:gd name="G0" fmla="+- 0 0 0"/>
                    <a:gd name="G1" fmla="+- 21099 0 0"/>
                    <a:gd name="G2" fmla="+- 21600 0 0"/>
                    <a:gd name="T0" fmla="*/ 4623 w 20316"/>
                    <a:gd name="T1" fmla="*/ 0 h 21099"/>
                    <a:gd name="T2" fmla="*/ 20316 w 20316"/>
                    <a:gd name="T3" fmla="*/ 13762 h 21099"/>
                    <a:gd name="T4" fmla="*/ 0 w 20316"/>
                    <a:gd name="T5" fmla="*/ 21099 h 21099"/>
                  </a:gdLst>
                  <a:ahLst/>
                  <a:cxnLst>
                    <a:cxn ang="0">
                      <a:pos x="T0" y="T1"/>
                    </a:cxn>
                    <a:cxn ang="0">
                      <a:pos x="T2" y="T3"/>
                    </a:cxn>
                    <a:cxn ang="0">
                      <a:pos x="T4" y="T5"/>
                    </a:cxn>
                  </a:cxnLst>
                  <a:rect l="0" t="0" r="r" b="b"/>
                  <a:pathLst>
                    <a:path w="20316" h="21099" fill="none" extrusionOk="0">
                      <a:moveTo>
                        <a:pt x="4623" y="-1"/>
                      </a:moveTo>
                      <a:cubicBezTo>
                        <a:pt x="11870" y="1587"/>
                        <a:pt x="17795" y="6783"/>
                        <a:pt x="20315" y="13762"/>
                      </a:cubicBezTo>
                    </a:path>
                    <a:path w="20316" h="21099" stroke="0" extrusionOk="0">
                      <a:moveTo>
                        <a:pt x="4623" y="-1"/>
                      </a:moveTo>
                      <a:cubicBezTo>
                        <a:pt x="11870" y="1587"/>
                        <a:pt x="17795" y="6783"/>
                        <a:pt x="20315" y="13762"/>
                      </a:cubicBezTo>
                      <a:lnTo>
                        <a:pt x="0" y="21099"/>
                      </a:lnTo>
                      <a:close/>
                    </a:path>
                  </a:pathLst>
                </a:cu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2" name="Arc 22"/>
                <p:cNvSpPr>
                  <a:spLocks/>
                </p:cNvSpPr>
                <p:nvPr/>
              </p:nvSpPr>
              <p:spPr bwMode="auto">
                <a:xfrm rot="12834759" flipV="1">
                  <a:off x="2475" y="1232"/>
                  <a:ext cx="765" cy="762"/>
                </a:xfrm>
                <a:custGeom>
                  <a:avLst/>
                  <a:gdLst>
                    <a:gd name="G0" fmla="+- 0 0 0"/>
                    <a:gd name="G1" fmla="+- 21099 0 0"/>
                    <a:gd name="G2" fmla="+- 21600 0 0"/>
                    <a:gd name="T0" fmla="*/ 4623 w 20316"/>
                    <a:gd name="T1" fmla="*/ 0 h 21099"/>
                    <a:gd name="T2" fmla="*/ 20316 w 20316"/>
                    <a:gd name="T3" fmla="*/ 13762 h 21099"/>
                    <a:gd name="T4" fmla="*/ 0 w 20316"/>
                    <a:gd name="T5" fmla="*/ 21099 h 21099"/>
                  </a:gdLst>
                  <a:ahLst/>
                  <a:cxnLst>
                    <a:cxn ang="0">
                      <a:pos x="T0" y="T1"/>
                    </a:cxn>
                    <a:cxn ang="0">
                      <a:pos x="T2" y="T3"/>
                    </a:cxn>
                    <a:cxn ang="0">
                      <a:pos x="T4" y="T5"/>
                    </a:cxn>
                  </a:cxnLst>
                  <a:rect l="0" t="0" r="r" b="b"/>
                  <a:pathLst>
                    <a:path w="20316" h="21099" fill="none" extrusionOk="0">
                      <a:moveTo>
                        <a:pt x="4623" y="-1"/>
                      </a:moveTo>
                      <a:cubicBezTo>
                        <a:pt x="11870" y="1587"/>
                        <a:pt x="17795" y="6783"/>
                        <a:pt x="20315" y="13762"/>
                      </a:cubicBezTo>
                    </a:path>
                    <a:path w="20316" h="21099" stroke="0" extrusionOk="0">
                      <a:moveTo>
                        <a:pt x="4623" y="-1"/>
                      </a:moveTo>
                      <a:cubicBezTo>
                        <a:pt x="11870" y="1587"/>
                        <a:pt x="17795" y="6783"/>
                        <a:pt x="20315" y="13762"/>
                      </a:cubicBezTo>
                      <a:lnTo>
                        <a:pt x="0" y="21099"/>
                      </a:lnTo>
                      <a:close/>
                    </a:path>
                  </a:pathLst>
                </a:cu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3" name="Line 7"/>
                <p:cNvSpPr>
                  <a:spLocks noChangeShapeType="1"/>
                </p:cNvSpPr>
                <p:nvPr/>
              </p:nvSpPr>
              <p:spPr bwMode="auto">
                <a:xfrm flipH="1" flipV="1">
                  <a:off x="2431" y="929"/>
                  <a:ext cx="796" cy="47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4" name="Line 17"/>
                <p:cNvSpPr>
                  <a:spLocks noChangeShapeType="1"/>
                </p:cNvSpPr>
                <p:nvPr/>
              </p:nvSpPr>
              <p:spPr bwMode="auto">
                <a:xfrm>
                  <a:off x="1670" y="1031"/>
                  <a:ext cx="183" cy="37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5" name="Line 6"/>
                <p:cNvSpPr>
                  <a:spLocks noChangeShapeType="1"/>
                </p:cNvSpPr>
                <p:nvPr/>
              </p:nvSpPr>
              <p:spPr bwMode="auto">
                <a:xfrm flipH="1" flipV="1">
                  <a:off x="1683" y="1022"/>
                  <a:ext cx="796" cy="47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6" name="Line 16"/>
                <p:cNvSpPr>
                  <a:spLocks noChangeShapeType="1"/>
                </p:cNvSpPr>
                <p:nvPr/>
              </p:nvSpPr>
              <p:spPr bwMode="auto">
                <a:xfrm flipH="1" flipV="1">
                  <a:off x="1848" y="1393"/>
                  <a:ext cx="796" cy="47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7" name="Line 24"/>
                <p:cNvSpPr>
                  <a:spLocks noChangeShapeType="1"/>
                </p:cNvSpPr>
                <p:nvPr/>
              </p:nvSpPr>
              <p:spPr bwMode="auto">
                <a:xfrm flipH="1" flipV="1">
                  <a:off x="3251" y="1518"/>
                  <a:ext cx="304" cy="18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8" name="AutoShape 27"/>
                <p:cNvSpPr>
                  <a:spLocks noChangeArrowheads="1"/>
                </p:cNvSpPr>
                <p:nvPr/>
              </p:nvSpPr>
              <p:spPr bwMode="auto">
                <a:xfrm rot="-25093568" flipH="1" flipV="1">
                  <a:off x="2323" y="1713"/>
                  <a:ext cx="87" cy="375"/>
                </a:xfrm>
                <a:prstGeom prst="rtTriangle">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29" name="AutoShape 28"/>
                <p:cNvSpPr>
                  <a:spLocks noChangeArrowheads="1"/>
                </p:cNvSpPr>
                <p:nvPr/>
              </p:nvSpPr>
              <p:spPr bwMode="auto">
                <a:xfrm rot="61208624">
                  <a:off x="1532" y="1226"/>
                  <a:ext cx="80" cy="397"/>
                </a:xfrm>
                <a:prstGeom prst="rtTriangle">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0" name="Freeform 32"/>
                <p:cNvSpPr>
                  <a:spLocks/>
                </p:cNvSpPr>
                <p:nvPr/>
              </p:nvSpPr>
              <p:spPr bwMode="auto">
                <a:xfrm>
                  <a:off x="1272" y="1353"/>
                  <a:ext cx="957" cy="1272"/>
                </a:xfrm>
                <a:custGeom>
                  <a:avLst/>
                  <a:gdLst>
                    <a:gd name="T0" fmla="*/ 20 w 961"/>
                    <a:gd name="T1" fmla="*/ 223 h 1264"/>
                    <a:gd name="T2" fmla="*/ 4 w 961"/>
                    <a:gd name="T3" fmla="*/ 331 h 1264"/>
                    <a:gd name="T4" fmla="*/ 4 w 961"/>
                    <a:gd name="T5" fmla="*/ 467 h 1264"/>
                    <a:gd name="T6" fmla="*/ 28 w 961"/>
                    <a:gd name="T7" fmla="*/ 603 h 1264"/>
                    <a:gd name="T8" fmla="*/ 92 w 961"/>
                    <a:gd name="T9" fmla="*/ 755 h 1264"/>
                    <a:gd name="T10" fmla="*/ 108 w 961"/>
                    <a:gd name="T11" fmla="*/ 783 h 1264"/>
                    <a:gd name="T12" fmla="*/ 156 w 961"/>
                    <a:gd name="T13" fmla="*/ 811 h 1264"/>
                    <a:gd name="T14" fmla="*/ 248 w 961"/>
                    <a:gd name="T15" fmla="*/ 863 h 1264"/>
                    <a:gd name="T16" fmla="*/ 796 w 961"/>
                    <a:gd name="T17" fmla="*/ 1191 h 1264"/>
                    <a:gd name="T18" fmla="*/ 852 w 961"/>
                    <a:gd name="T19" fmla="*/ 1231 h 1264"/>
                    <a:gd name="T20" fmla="*/ 908 w 961"/>
                    <a:gd name="T21" fmla="*/ 1263 h 1264"/>
                    <a:gd name="T22" fmla="*/ 908 w 961"/>
                    <a:gd name="T23" fmla="*/ 1239 h 1264"/>
                    <a:gd name="T24" fmla="*/ 868 w 961"/>
                    <a:gd name="T25" fmla="*/ 1159 h 1264"/>
                    <a:gd name="T26" fmla="*/ 824 w 961"/>
                    <a:gd name="T27" fmla="*/ 991 h 1264"/>
                    <a:gd name="T28" fmla="*/ 820 w 961"/>
                    <a:gd name="T29" fmla="*/ 787 h 1264"/>
                    <a:gd name="T30" fmla="*/ 860 w 961"/>
                    <a:gd name="T31" fmla="*/ 619 h 1264"/>
                    <a:gd name="T32" fmla="*/ 888 w 961"/>
                    <a:gd name="T33" fmla="*/ 547 h 1264"/>
                    <a:gd name="T34" fmla="*/ 904 w 961"/>
                    <a:gd name="T35" fmla="*/ 507 h 1264"/>
                    <a:gd name="T36" fmla="*/ 916 w 961"/>
                    <a:gd name="T37" fmla="*/ 483 h 1264"/>
                    <a:gd name="T38" fmla="*/ 860 w 961"/>
                    <a:gd name="T39" fmla="*/ 419 h 1264"/>
                    <a:gd name="T40" fmla="*/ 312 w 961"/>
                    <a:gd name="T41" fmla="*/ 107 h 1264"/>
                    <a:gd name="T42" fmla="*/ 212 w 961"/>
                    <a:gd name="T43" fmla="*/ 55 h 1264"/>
                    <a:gd name="T44" fmla="*/ 128 w 961"/>
                    <a:gd name="T45" fmla="*/ 15 h 1264"/>
                    <a:gd name="T46" fmla="*/ 104 w 961"/>
                    <a:gd name="T47" fmla="*/ 11 h 1264"/>
                    <a:gd name="T48" fmla="*/ 64 w 961"/>
                    <a:gd name="T49" fmla="*/ 83 h 1264"/>
                    <a:gd name="T50" fmla="*/ 20 w 961"/>
                    <a:gd name="T51" fmla="*/ 223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1" h="1264">
                      <a:moveTo>
                        <a:pt x="20" y="223"/>
                      </a:moveTo>
                      <a:cubicBezTo>
                        <a:pt x="10" y="264"/>
                        <a:pt x="7" y="290"/>
                        <a:pt x="4" y="331"/>
                      </a:cubicBezTo>
                      <a:cubicBezTo>
                        <a:pt x="1" y="372"/>
                        <a:pt x="0" y="422"/>
                        <a:pt x="4" y="467"/>
                      </a:cubicBezTo>
                      <a:cubicBezTo>
                        <a:pt x="8" y="512"/>
                        <a:pt x="13" y="555"/>
                        <a:pt x="28" y="603"/>
                      </a:cubicBezTo>
                      <a:cubicBezTo>
                        <a:pt x="43" y="651"/>
                        <a:pt x="79" y="725"/>
                        <a:pt x="92" y="755"/>
                      </a:cubicBezTo>
                      <a:cubicBezTo>
                        <a:pt x="105" y="785"/>
                        <a:pt x="97" y="774"/>
                        <a:pt x="108" y="783"/>
                      </a:cubicBezTo>
                      <a:cubicBezTo>
                        <a:pt x="119" y="792"/>
                        <a:pt x="133" y="798"/>
                        <a:pt x="156" y="811"/>
                      </a:cubicBezTo>
                      <a:cubicBezTo>
                        <a:pt x="179" y="824"/>
                        <a:pt x="141" y="800"/>
                        <a:pt x="248" y="863"/>
                      </a:cubicBezTo>
                      <a:cubicBezTo>
                        <a:pt x="355" y="926"/>
                        <a:pt x="695" y="1130"/>
                        <a:pt x="796" y="1191"/>
                      </a:cubicBezTo>
                      <a:cubicBezTo>
                        <a:pt x="897" y="1252"/>
                        <a:pt x="833" y="1219"/>
                        <a:pt x="852" y="1231"/>
                      </a:cubicBezTo>
                      <a:cubicBezTo>
                        <a:pt x="871" y="1243"/>
                        <a:pt x="899" y="1262"/>
                        <a:pt x="908" y="1263"/>
                      </a:cubicBezTo>
                      <a:cubicBezTo>
                        <a:pt x="917" y="1264"/>
                        <a:pt x="915" y="1256"/>
                        <a:pt x="908" y="1239"/>
                      </a:cubicBezTo>
                      <a:cubicBezTo>
                        <a:pt x="901" y="1222"/>
                        <a:pt x="882" y="1200"/>
                        <a:pt x="868" y="1159"/>
                      </a:cubicBezTo>
                      <a:cubicBezTo>
                        <a:pt x="854" y="1118"/>
                        <a:pt x="832" y="1053"/>
                        <a:pt x="824" y="991"/>
                      </a:cubicBezTo>
                      <a:cubicBezTo>
                        <a:pt x="816" y="929"/>
                        <a:pt x="814" y="849"/>
                        <a:pt x="820" y="787"/>
                      </a:cubicBezTo>
                      <a:cubicBezTo>
                        <a:pt x="826" y="725"/>
                        <a:pt x="849" y="659"/>
                        <a:pt x="860" y="619"/>
                      </a:cubicBezTo>
                      <a:cubicBezTo>
                        <a:pt x="871" y="579"/>
                        <a:pt x="881" y="566"/>
                        <a:pt x="888" y="547"/>
                      </a:cubicBezTo>
                      <a:cubicBezTo>
                        <a:pt x="895" y="528"/>
                        <a:pt x="899" y="518"/>
                        <a:pt x="904" y="507"/>
                      </a:cubicBezTo>
                      <a:cubicBezTo>
                        <a:pt x="909" y="496"/>
                        <a:pt x="923" y="498"/>
                        <a:pt x="916" y="483"/>
                      </a:cubicBezTo>
                      <a:cubicBezTo>
                        <a:pt x="909" y="468"/>
                        <a:pt x="961" y="482"/>
                        <a:pt x="860" y="419"/>
                      </a:cubicBezTo>
                      <a:cubicBezTo>
                        <a:pt x="759" y="356"/>
                        <a:pt x="420" y="168"/>
                        <a:pt x="312" y="107"/>
                      </a:cubicBezTo>
                      <a:cubicBezTo>
                        <a:pt x="204" y="46"/>
                        <a:pt x="243" y="70"/>
                        <a:pt x="212" y="55"/>
                      </a:cubicBezTo>
                      <a:cubicBezTo>
                        <a:pt x="181" y="40"/>
                        <a:pt x="146" y="22"/>
                        <a:pt x="128" y="15"/>
                      </a:cubicBezTo>
                      <a:cubicBezTo>
                        <a:pt x="110" y="8"/>
                        <a:pt x="115" y="0"/>
                        <a:pt x="104" y="11"/>
                      </a:cubicBezTo>
                      <a:cubicBezTo>
                        <a:pt x="93" y="22"/>
                        <a:pt x="76" y="50"/>
                        <a:pt x="64" y="83"/>
                      </a:cubicBezTo>
                      <a:cubicBezTo>
                        <a:pt x="52" y="116"/>
                        <a:pt x="30" y="182"/>
                        <a:pt x="20" y="223"/>
                      </a:cubicBezTo>
                      <a:close/>
                    </a:path>
                  </a:pathLst>
                </a:custGeom>
                <a:solidFill>
                  <a:srgbClr val="FF99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1" name="Rectangle 30"/>
                <p:cNvSpPr>
                  <a:spLocks noChangeArrowheads="1"/>
                </p:cNvSpPr>
                <p:nvPr/>
              </p:nvSpPr>
              <p:spPr bwMode="auto">
                <a:xfrm rot="12601482">
                  <a:off x="1693" y="1616"/>
                  <a:ext cx="559" cy="88"/>
                </a:xfrm>
                <a:prstGeom prst="rect">
                  <a:avLst/>
                </a:prstGeom>
                <a:solidFill>
                  <a:srgbClr val="FF99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2" name="Arc 9"/>
                <p:cNvSpPr>
                  <a:spLocks/>
                </p:cNvSpPr>
                <p:nvPr/>
              </p:nvSpPr>
              <p:spPr bwMode="auto">
                <a:xfrm rot="7805266" flipV="1">
                  <a:off x="1152" y="1387"/>
                  <a:ext cx="765" cy="762"/>
                </a:xfrm>
                <a:custGeom>
                  <a:avLst/>
                  <a:gdLst>
                    <a:gd name="G0" fmla="+- 0 0 0"/>
                    <a:gd name="G1" fmla="+- 21099 0 0"/>
                    <a:gd name="G2" fmla="+- 21600 0 0"/>
                    <a:gd name="T0" fmla="*/ 4623 w 20316"/>
                    <a:gd name="T1" fmla="*/ 0 h 21099"/>
                    <a:gd name="T2" fmla="*/ 20316 w 20316"/>
                    <a:gd name="T3" fmla="*/ 13762 h 21099"/>
                    <a:gd name="T4" fmla="*/ 0 w 20316"/>
                    <a:gd name="T5" fmla="*/ 21099 h 21099"/>
                  </a:gdLst>
                  <a:ahLst/>
                  <a:cxnLst>
                    <a:cxn ang="0">
                      <a:pos x="T0" y="T1"/>
                    </a:cxn>
                    <a:cxn ang="0">
                      <a:pos x="T2" y="T3"/>
                    </a:cxn>
                    <a:cxn ang="0">
                      <a:pos x="T4" y="T5"/>
                    </a:cxn>
                  </a:cxnLst>
                  <a:rect l="0" t="0" r="r" b="b"/>
                  <a:pathLst>
                    <a:path w="20316" h="21099" fill="none" extrusionOk="0">
                      <a:moveTo>
                        <a:pt x="4623" y="-1"/>
                      </a:moveTo>
                      <a:cubicBezTo>
                        <a:pt x="11870" y="1587"/>
                        <a:pt x="17795" y="6783"/>
                        <a:pt x="20315" y="13762"/>
                      </a:cubicBezTo>
                    </a:path>
                    <a:path w="20316" h="21099" stroke="0" extrusionOk="0">
                      <a:moveTo>
                        <a:pt x="4623" y="-1"/>
                      </a:moveTo>
                      <a:cubicBezTo>
                        <a:pt x="11870" y="1587"/>
                        <a:pt x="17795" y="6783"/>
                        <a:pt x="20315" y="13762"/>
                      </a:cubicBezTo>
                      <a:lnTo>
                        <a:pt x="0" y="21099"/>
                      </a:lnTo>
                      <a:close/>
                    </a:path>
                  </a:pathLst>
                </a:cu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3" name="Arc 33"/>
                <p:cNvSpPr>
                  <a:spLocks/>
                </p:cNvSpPr>
                <p:nvPr/>
              </p:nvSpPr>
              <p:spPr bwMode="auto">
                <a:xfrm rot="7751133" flipV="1">
                  <a:off x="1954" y="1872"/>
                  <a:ext cx="776" cy="762"/>
                </a:xfrm>
                <a:custGeom>
                  <a:avLst/>
                  <a:gdLst>
                    <a:gd name="G0" fmla="+- 0 0 0"/>
                    <a:gd name="G1" fmla="+- 21099 0 0"/>
                    <a:gd name="G2" fmla="+- 21600 0 0"/>
                    <a:gd name="T0" fmla="*/ 4623 w 20607"/>
                    <a:gd name="T1" fmla="*/ 0 h 21099"/>
                    <a:gd name="T2" fmla="*/ 20607 w 20607"/>
                    <a:gd name="T3" fmla="*/ 14624 h 21099"/>
                    <a:gd name="T4" fmla="*/ 0 w 20607"/>
                    <a:gd name="T5" fmla="*/ 21099 h 21099"/>
                  </a:gdLst>
                  <a:ahLst/>
                  <a:cxnLst>
                    <a:cxn ang="0">
                      <a:pos x="T0" y="T1"/>
                    </a:cxn>
                    <a:cxn ang="0">
                      <a:pos x="T2" y="T3"/>
                    </a:cxn>
                    <a:cxn ang="0">
                      <a:pos x="T4" y="T5"/>
                    </a:cxn>
                  </a:cxnLst>
                  <a:rect l="0" t="0" r="r" b="b"/>
                  <a:pathLst>
                    <a:path w="20607" h="21099" fill="none" extrusionOk="0">
                      <a:moveTo>
                        <a:pt x="4623" y="-1"/>
                      </a:moveTo>
                      <a:cubicBezTo>
                        <a:pt x="12187" y="1656"/>
                        <a:pt x="18285" y="7236"/>
                        <a:pt x="20606" y="14624"/>
                      </a:cubicBezTo>
                    </a:path>
                    <a:path w="20607" h="21099" stroke="0" extrusionOk="0">
                      <a:moveTo>
                        <a:pt x="4623" y="-1"/>
                      </a:moveTo>
                      <a:cubicBezTo>
                        <a:pt x="12187" y="1656"/>
                        <a:pt x="18285" y="7236"/>
                        <a:pt x="20606" y="14624"/>
                      </a:cubicBezTo>
                      <a:lnTo>
                        <a:pt x="0" y="21099"/>
                      </a:lnTo>
                      <a:close/>
                    </a:path>
                  </a:pathLst>
                </a:cu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4" name="Line 11"/>
                <p:cNvSpPr>
                  <a:spLocks noChangeShapeType="1"/>
                </p:cNvSpPr>
                <p:nvPr/>
              </p:nvSpPr>
              <p:spPr bwMode="auto">
                <a:xfrm flipH="1" flipV="1">
                  <a:off x="1391" y="1366"/>
                  <a:ext cx="796" cy="47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5" name="Line 23"/>
                <p:cNvSpPr>
                  <a:spLocks noChangeShapeType="1"/>
                </p:cNvSpPr>
                <p:nvPr/>
              </p:nvSpPr>
              <p:spPr bwMode="auto">
                <a:xfrm flipH="1" flipV="1">
                  <a:off x="1751" y="1482"/>
                  <a:ext cx="796" cy="47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6" name="Line 34"/>
                <p:cNvSpPr>
                  <a:spLocks noChangeShapeType="1"/>
                </p:cNvSpPr>
                <p:nvPr/>
              </p:nvSpPr>
              <p:spPr bwMode="auto">
                <a:xfrm>
                  <a:off x="1388" y="1360"/>
                  <a:ext cx="372" cy="12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7" name="Rectangle 36"/>
                <p:cNvSpPr>
                  <a:spLocks noChangeArrowheads="1"/>
                </p:cNvSpPr>
                <p:nvPr/>
              </p:nvSpPr>
              <p:spPr bwMode="auto">
                <a:xfrm rot="-3549583">
                  <a:off x="2087" y="2175"/>
                  <a:ext cx="70" cy="887"/>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8" name="Line 35"/>
                <p:cNvSpPr>
                  <a:spLocks noChangeShapeType="1"/>
                </p:cNvSpPr>
                <p:nvPr/>
              </p:nvSpPr>
              <p:spPr bwMode="auto">
                <a:xfrm flipH="1">
                  <a:off x="1728" y="2356"/>
                  <a:ext cx="20" cy="5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39" name="Line 12"/>
                <p:cNvSpPr>
                  <a:spLocks noChangeShapeType="1"/>
                </p:cNvSpPr>
                <p:nvPr/>
              </p:nvSpPr>
              <p:spPr bwMode="auto">
                <a:xfrm flipH="1" flipV="1">
                  <a:off x="1390" y="2146"/>
                  <a:ext cx="796" cy="47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0" name="AutoShape 37"/>
                <p:cNvSpPr>
                  <a:spLocks noChangeArrowheads="1"/>
                </p:cNvSpPr>
                <p:nvPr/>
              </p:nvSpPr>
              <p:spPr bwMode="auto">
                <a:xfrm rot="13244127">
                  <a:off x="2295" y="2444"/>
                  <a:ext cx="389" cy="380"/>
                </a:xfrm>
                <a:custGeom>
                  <a:avLst/>
                  <a:gdLst>
                    <a:gd name="G0" fmla="+- 7253 0 0"/>
                    <a:gd name="G1" fmla="+- 21600 0 7253"/>
                    <a:gd name="G2" fmla="*/ 7253 1 2"/>
                    <a:gd name="G3" fmla="+- 21600 0 G2"/>
                    <a:gd name="G4" fmla="+/ 7253 21600 2"/>
                    <a:gd name="G5" fmla="+/ G1 0 2"/>
                    <a:gd name="G6" fmla="*/ 21600 21600 7253"/>
                    <a:gd name="G7" fmla="*/ G6 1 2"/>
                    <a:gd name="G8" fmla="+- 21600 0 G7"/>
                    <a:gd name="G9" fmla="*/ 21600 1 2"/>
                    <a:gd name="G10" fmla="+- 7253 0 G9"/>
                    <a:gd name="G11" fmla="?: G10 G8 0"/>
                    <a:gd name="G12" fmla="?: G10 G7 21600"/>
                    <a:gd name="T0" fmla="*/ 17973 w 21600"/>
                    <a:gd name="T1" fmla="*/ 10800 h 21600"/>
                    <a:gd name="T2" fmla="*/ 10800 w 21600"/>
                    <a:gd name="T3" fmla="*/ 21600 h 21600"/>
                    <a:gd name="T4" fmla="*/ 3627 w 21600"/>
                    <a:gd name="T5" fmla="*/ 10800 h 21600"/>
                    <a:gd name="T6" fmla="*/ 10800 w 21600"/>
                    <a:gd name="T7" fmla="*/ 0 h 21600"/>
                    <a:gd name="T8" fmla="*/ 5427 w 21600"/>
                    <a:gd name="T9" fmla="*/ 5427 h 21600"/>
                    <a:gd name="T10" fmla="*/ 16173 w 21600"/>
                    <a:gd name="T11" fmla="*/ 16173 h 21600"/>
                  </a:gdLst>
                  <a:ahLst/>
                  <a:cxnLst>
                    <a:cxn ang="0">
                      <a:pos x="T0" y="T1"/>
                    </a:cxn>
                    <a:cxn ang="0">
                      <a:pos x="T2" y="T3"/>
                    </a:cxn>
                    <a:cxn ang="0">
                      <a:pos x="T4" y="T5"/>
                    </a:cxn>
                    <a:cxn ang="0">
                      <a:pos x="T6" y="T7"/>
                    </a:cxn>
                  </a:cxnLst>
                  <a:rect l="T8" t="T9" r="T10" b="T11"/>
                  <a:pathLst>
                    <a:path w="21600" h="21600">
                      <a:moveTo>
                        <a:pt x="0" y="0"/>
                      </a:moveTo>
                      <a:lnTo>
                        <a:pt x="7253" y="21600"/>
                      </a:lnTo>
                      <a:lnTo>
                        <a:pt x="14347" y="21600"/>
                      </a:lnTo>
                      <a:lnTo>
                        <a:pt x="21600" y="0"/>
                      </a:lnTo>
                      <a:close/>
                    </a:path>
                  </a:pathLst>
                </a:cu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1" name="Line 13"/>
                <p:cNvSpPr>
                  <a:spLocks noChangeShapeType="1"/>
                </p:cNvSpPr>
                <p:nvPr/>
              </p:nvSpPr>
              <p:spPr bwMode="auto">
                <a:xfrm flipH="1" flipV="1">
                  <a:off x="1727" y="2428"/>
                  <a:ext cx="796" cy="47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2" name="Line 38"/>
                <p:cNvSpPr>
                  <a:spLocks noChangeShapeType="1"/>
                </p:cNvSpPr>
                <p:nvPr/>
              </p:nvSpPr>
              <p:spPr bwMode="auto">
                <a:xfrm>
                  <a:off x="2540" y="2460"/>
                  <a:ext cx="132" cy="6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3" name="AutoShape 39"/>
                <p:cNvSpPr>
                  <a:spLocks noChangeArrowheads="1"/>
                </p:cNvSpPr>
                <p:nvPr/>
              </p:nvSpPr>
              <p:spPr bwMode="auto">
                <a:xfrm rot="2528255" flipV="1">
                  <a:off x="2542" y="2465"/>
                  <a:ext cx="128" cy="46"/>
                </a:xfrm>
                <a:prstGeom prst="rtTriangle">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4" name="AutoShape 41"/>
                <p:cNvSpPr>
                  <a:spLocks noChangeArrowheads="1"/>
                </p:cNvSpPr>
                <p:nvPr/>
              </p:nvSpPr>
              <p:spPr bwMode="auto">
                <a:xfrm rot="2488836">
                  <a:off x="3105" y="1587"/>
                  <a:ext cx="316" cy="303"/>
                </a:xfrm>
                <a:custGeom>
                  <a:avLst/>
                  <a:gdLst>
                    <a:gd name="G0" fmla="+- 7293 0 0"/>
                    <a:gd name="G1" fmla="+- 21600 0 7293"/>
                    <a:gd name="G2" fmla="*/ 7293 1 2"/>
                    <a:gd name="G3" fmla="+- 21600 0 G2"/>
                    <a:gd name="G4" fmla="+/ 7293 21600 2"/>
                    <a:gd name="G5" fmla="+/ G1 0 2"/>
                    <a:gd name="G6" fmla="*/ 21600 21600 7293"/>
                    <a:gd name="G7" fmla="*/ G6 1 2"/>
                    <a:gd name="G8" fmla="+- 21600 0 G7"/>
                    <a:gd name="G9" fmla="*/ 21600 1 2"/>
                    <a:gd name="G10" fmla="+- 7293 0 G9"/>
                    <a:gd name="G11" fmla="?: G10 G8 0"/>
                    <a:gd name="G12" fmla="?: G10 G7 21600"/>
                    <a:gd name="T0" fmla="*/ 17953 w 21600"/>
                    <a:gd name="T1" fmla="*/ 10800 h 21600"/>
                    <a:gd name="T2" fmla="*/ 10800 w 21600"/>
                    <a:gd name="T3" fmla="*/ 21600 h 21600"/>
                    <a:gd name="T4" fmla="*/ 3647 w 21600"/>
                    <a:gd name="T5" fmla="*/ 10800 h 21600"/>
                    <a:gd name="T6" fmla="*/ 10800 w 21600"/>
                    <a:gd name="T7" fmla="*/ 0 h 21600"/>
                    <a:gd name="T8" fmla="*/ 5447 w 21600"/>
                    <a:gd name="T9" fmla="*/ 5447 h 21600"/>
                    <a:gd name="T10" fmla="*/ 16153 w 21600"/>
                    <a:gd name="T11" fmla="*/ 16153 h 21600"/>
                  </a:gdLst>
                  <a:ahLst/>
                  <a:cxnLst>
                    <a:cxn ang="0">
                      <a:pos x="T0" y="T1"/>
                    </a:cxn>
                    <a:cxn ang="0">
                      <a:pos x="T2" y="T3"/>
                    </a:cxn>
                    <a:cxn ang="0">
                      <a:pos x="T4" y="T5"/>
                    </a:cxn>
                    <a:cxn ang="0">
                      <a:pos x="T6" y="T7"/>
                    </a:cxn>
                  </a:cxnLst>
                  <a:rect l="T8" t="T9" r="T10" b="T11"/>
                  <a:pathLst>
                    <a:path w="21600" h="21600">
                      <a:moveTo>
                        <a:pt x="0" y="0"/>
                      </a:moveTo>
                      <a:lnTo>
                        <a:pt x="7293" y="21600"/>
                      </a:lnTo>
                      <a:lnTo>
                        <a:pt x="14307" y="21600"/>
                      </a:lnTo>
                      <a:lnTo>
                        <a:pt x="21600" y="0"/>
                      </a:lnTo>
                      <a:close/>
                    </a:path>
                  </a:pathLst>
                </a:cu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5" name="AutoShape 40"/>
                <p:cNvSpPr>
                  <a:spLocks noChangeArrowheads="1"/>
                </p:cNvSpPr>
                <p:nvPr/>
              </p:nvSpPr>
              <p:spPr bwMode="auto">
                <a:xfrm rot="3706958" flipH="1">
                  <a:off x="3237" y="1513"/>
                  <a:ext cx="306" cy="185"/>
                </a:xfrm>
                <a:prstGeom prst="rtTriangle">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6" name="AutoShape 43"/>
                <p:cNvSpPr>
                  <a:spLocks noChangeArrowheads="1"/>
                </p:cNvSpPr>
                <p:nvPr/>
              </p:nvSpPr>
              <p:spPr bwMode="auto">
                <a:xfrm rot="1855250" flipH="1">
                  <a:off x="3229" y="1511"/>
                  <a:ext cx="382" cy="98"/>
                </a:xfrm>
                <a:prstGeom prst="parallelogram">
                  <a:avLst>
                    <a:gd name="adj" fmla="val 12325"/>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7" name="Line 44"/>
                <p:cNvSpPr>
                  <a:spLocks noChangeShapeType="1"/>
                </p:cNvSpPr>
                <p:nvPr/>
              </p:nvSpPr>
              <p:spPr bwMode="auto">
                <a:xfrm>
                  <a:off x="3238" y="1514"/>
                  <a:ext cx="320" cy="1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48" name="AutoShape 46"/>
                <p:cNvSpPr>
                  <a:spLocks noChangeArrowheads="1"/>
                </p:cNvSpPr>
                <p:nvPr/>
              </p:nvSpPr>
              <p:spPr bwMode="auto">
                <a:xfrm rot="7910600">
                  <a:off x="3089" y="2361"/>
                  <a:ext cx="454" cy="375"/>
                </a:xfrm>
                <a:custGeom>
                  <a:avLst/>
                  <a:gdLst>
                    <a:gd name="G0" fmla="+- 7743 0 0"/>
                    <a:gd name="G1" fmla="+- 21600 0 7743"/>
                    <a:gd name="G2" fmla="*/ 7743 1 2"/>
                    <a:gd name="G3" fmla="+- 21600 0 G2"/>
                    <a:gd name="G4" fmla="+/ 7743 21600 2"/>
                    <a:gd name="G5" fmla="+/ G1 0 2"/>
                    <a:gd name="G6" fmla="*/ 21600 21600 7743"/>
                    <a:gd name="G7" fmla="*/ G6 1 2"/>
                    <a:gd name="G8" fmla="+- 21600 0 G7"/>
                    <a:gd name="G9" fmla="*/ 21600 1 2"/>
                    <a:gd name="G10" fmla="+- 7743 0 G9"/>
                    <a:gd name="G11" fmla="?: G10 G8 0"/>
                    <a:gd name="G12" fmla="?: G10 G7 21600"/>
                    <a:gd name="T0" fmla="*/ 17728 w 21600"/>
                    <a:gd name="T1" fmla="*/ 10800 h 21600"/>
                    <a:gd name="T2" fmla="*/ 10800 w 21600"/>
                    <a:gd name="T3" fmla="*/ 21600 h 21600"/>
                    <a:gd name="T4" fmla="*/ 3872 w 21600"/>
                    <a:gd name="T5" fmla="*/ 10800 h 21600"/>
                    <a:gd name="T6" fmla="*/ 10800 w 21600"/>
                    <a:gd name="T7" fmla="*/ 0 h 21600"/>
                    <a:gd name="T8" fmla="*/ 5672 w 21600"/>
                    <a:gd name="T9" fmla="*/ 5672 h 21600"/>
                    <a:gd name="T10" fmla="*/ 15928 w 21600"/>
                    <a:gd name="T11" fmla="*/ 15928 h 21600"/>
                  </a:gdLst>
                  <a:ahLst/>
                  <a:cxnLst>
                    <a:cxn ang="0">
                      <a:pos x="T0" y="T1"/>
                    </a:cxn>
                    <a:cxn ang="0">
                      <a:pos x="T2" y="T3"/>
                    </a:cxn>
                    <a:cxn ang="0">
                      <a:pos x="T4" y="T5"/>
                    </a:cxn>
                    <a:cxn ang="0">
                      <a:pos x="T6" y="T7"/>
                    </a:cxn>
                  </a:cxnLst>
                  <a:rect l="T8" t="T9" r="T10" b="T11"/>
                  <a:pathLst>
                    <a:path w="21600" h="21600">
                      <a:moveTo>
                        <a:pt x="0" y="0"/>
                      </a:moveTo>
                      <a:lnTo>
                        <a:pt x="7743" y="21600"/>
                      </a:lnTo>
                      <a:lnTo>
                        <a:pt x="13857" y="21600"/>
                      </a:lnTo>
                      <a:lnTo>
                        <a:pt x="21600" y="0"/>
                      </a:lnTo>
                      <a:close/>
                    </a:path>
                  </a:pathLst>
                </a:cu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sp>
          <p:nvSpPr>
            <p:cNvPr id="10" name="Text Box 48"/>
            <p:cNvSpPr txBox="1">
              <a:spLocks noChangeArrowheads="1"/>
            </p:cNvSpPr>
            <p:nvPr/>
          </p:nvSpPr>
          <p:spPr bwMode="auto">
            <a:xfrm>
              <a:off x="1316" y="1279"/>
              <a:ext cx="144" cy="2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GB" altLang="en-US" sz="1600" b="0" i="0" u="none" strike="noStrike" kern="0" cap="none" spc="0" normalizeH="0" baseline="0" noProof="0" smtClean="0">
                  <a:ln>
                    <a:noFill/>
                  </a:ln>
                  <a:solidFill>
                    <a:srgbClr val="FF0000"/>
                  </a:solidFill>
                  <a:effectLst/>
                  <a:uLnTx/>
                  <a:uFillTx/>
                </a:rPr>
                <a:t>I</a:t>
              </a:r>
              <a:endParaRPr kumimoji="0" lang="en-US" altLang="en-US" sz="1600" b="0" i="0" u="none" strike="noStrike" kern="0" cap="none" spc="0" normalizeH="0" baseline="0" noProof="0" smtClean="0">
                <a:ln>
                  <a:noFill/>
                </a:ln>
                <a:solidFill>
                  <a:srgbClr val="FF0000"/>
                </a:solidFill>
                <a:effectLst/>
                <a:uLnTx/>
                <a:uFillTx/>
              </a:endParaRPr>
            </a:p>
          </p:txBody>
        </p:sp>
        <p:sp>
          <p:nvSpPr>
            <p:cNvPr id="11" name="Text Box 49"/>
            <p:cNvSpPr txBox="1">
              <a:spLocks noChangeArrowheads="1"/>
            </p:cNvSpPr>
            <p:nvPr/>
          </p:nvSpPr>
          <p:spPr bwMode="auto">
            <a:xfrm>
              <a:off x="1842" y="903"/>
              <a:ext cx="144" cy="2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GB" altLang="en-US" sz="1600" b="0" i="0" u="none" strike="noStrike" kern="0" cap="none" spc="0" normalizeH="0" baseline="0" noProof="0" smtClean="0">
                  <a:ln>
                    <a:noFill/>
                  </a:ln>
                  <a:solidFill>
                    <a:srgbClr val="FF0000"/>
                  </a:solidFill>
                  <a:effectLst/>
                  <a:uLnTx/>
                  <a:uFillTx/>
                </a:rPr>
                <a:t>I</a:t>
              </a:r>
              <a:endParaRPr kumimoji="0" lang="en-US" altLang="en-US" sz="1600" b="0" i="0" u="none" strike="noStrike" kern="0" cap="none" spc="0" normalizeH="0" baseline="0" noProof="0" smtClean="0">
                <a:ln>
                  <a:noFill/>
                </a:ln>
                <a:solidFill>
                  <a:srgbClr val="FF0000"/>
                </a:solidFill>
                <a:effectLst/>
                <a:uLnTx/>
                <a:uFillTx/>
              </a:endParaRPr>
            </a:p>
          </p:txBody>
        </p:sp>
        <p:sp>
          <p:nvSpPr>
            <p:cNvPr id="12" name="Line 50"/>
            <p:cNvSpPr>
              <a:spLocks noChangeShapeType="1"/>
            </p:cNvSpPr>
            <p:nvPr/>
          </p:nvSpPr>
          <p:spPr bwMode="auto">
            <a:xfrm flipH="1" flipV="1">
              <a:off x="1653" y="885"/>
              <a:ext cx="125" cy="7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3" name="Line 52"/>
            <p:cNvSpPr>
              <a:spLocks noChangeShapeType="1"/>
            </p:cNvSpPr>
            <p:nvPr/>
          </p:nvSpPr>
          <p:spPr bwMode="auto">
            <a:xfrm>
              <a:off x="1509" y="1445"/>
              <a:ext cx="116" cy="8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4" name="Line 53"/>
            <p:cNvSpPr>
              <a:spLocks noChangeShapeType="1"/>
            </p:cNvSpPr>
            <p:nvPr/>
          </p:nvSpPr>
          <p:spPr bwMode="auto">
            <a:xfrm>
              <a:off x="2373" y="1277"/>
              <a:ext cx="88" cy="5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5" name="Line 54"/>
            <p:cNvSpPr>
              <a:spLocks noChangeShapeType="1"/>
            </p:cNvSpPr>
            <p:nvPr/>
          </p:nvSpPr>
          <p:spPr bwMode="auto">
            <a:xfrm flipH="1" flipV="1">
              <a:off x="1837" y="1853"/>
              <a:ext cx="89" cy="5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6" name="Rectangle 55"/>
            <p:cNvSpPr>
              <a:spLocks noChangeArrowheads="1"/>
            </p:cNvSpPr>
            <p:nvPr/>
          </p:nvSpPr>
          <p:spPr bwMode="auto">
            <a:xfrm>
              <a:off x="2592" y="2004"/>
              <a:ext cx="56" cy="68"/>
            </a:xfrm>
            <a:prstGeom prst="rect">
              <a:avLst/>
            </a:prstGeom>
            <a:solidFill>
              <a:srgbClr val="FFFFFF"/>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51" name="Group 57"/>
          <p:cNvGrpSpPr>
            <a:grpSpLocks/>
          </p:cNvGrpSpPr>
          <p:nvPr/>
        </p:nvGrpSpPr>
        <p:grpSpPr bwMode="auto">
          <a:xfrm>
            <a:off x="3773488" y="947738"/>
            <a:ext cx="2247900" cy="2243137"/>
            <a:chOff x="895" y="599"/>
            <a:chExt cx="1800" cy="1796"/>
          </a:xfrm>
        </p:grpSpPr>
        <p:sp>
          <p:nvSpPr>
            <p:cNvPr id="52" name="Line 58"/>
            <p:cNvSpPr>
              <a:spLocks noChangeShapeType="1"/>
            </p:cNvSpPr>
            <p:nvPr/>
          </p:nvSpPr>
          <p:spPr bwMode="auto">
            <a:xfrm flipV="1">
              <a:off x="931" y="612"/>
              <a:ext cx="1671" cy="1739"/>
            </a:xfrm>
            <a:prstGeom prst="line">
              <a:avLst/>
            </a:prstGeom>
            <a:noFill/>
            <a:ln w="12700">
              <a:solidFill>
                <a:srgbClr val="3333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57" name="Line 59"/>
            <p:cNvSpPr>
              <a:spLocks noChangeShapeType="1"/>
            </p:cNvSpPr>
            <p:nvPr/>
          </p:nvSpPr>
          <p:spPr bwMode="auto">
            <a:xfrm>
              <a:off x="956" y="668"/>
              <a:ext cx="1739" cy="1727"/>
            </a:xfrm>
            <a:prstGeom prst="line">
              <a:avLst/>
            </a:prstGeom>
            <a:noFill/>
            <a:ln w="12700">
              <a:solidFill>
                <a:srgbClr val="3333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nvGrpSpPr>
            <p:cNvPr id="58" name="Group 60"/>
            <p:cNvGrpSpPr>
              <a:grpSpLocks/>
            </p:cNvGrpSpPr>
            <p:nvPr/>
          </p:nvGrpSpPr>
          <p:grpSpPr bwMode="auto">
            <a:xfrm>
              <a:off x="1845" y="1115"/>
              <a:ext cx="762" cy="710"/>
              <a:chOff x="3814" y="1412"/>
              <a:chExt cx="1413" cy="1316"/>
            </a:xfrm>
          </p:grpSpPr>
          <p:sp>
            <p:nvSpPr>
              <p:cNvPr id="119" name="Rectangle 61"/>
              <p:cNvSpPr>
                <a:spLocks noChangeArrowheads="1"/>
              </p:cNvSpPr>
              <p:nvPr/>
            </p:nvSpPr>
            <p:spPr bwMode="auto">
              <a:xfrm rot="-1447168">
                <a:off x="4256" y="1546"/>
                <a:ext cx="654" cy="156"/>
              </a:xfrm>
              <a:prstGeom prst="rect">
                <a:avLst/>
              </a:prstGeom>
              <a:solidFill>
                <a:srgbClr val="FF99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20" name="Line 62"/>
              <p:cNvSpPr>
                <a:spLocks noChangeShapeType="1"/>
              </p:cNvSpPr>
              <p:nvPr/>
            </p:nvSpPr>
            <p:spPr bwMode="auto">
              <a:xfrm flipV="1">
                <a:off x="4244" y="1424"/>
                <a:ext cx="612" cy="2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21" name="Rectangle 63"/>
              <p:cNvSpPr>
                <a:spLocks noChangeArrowheads="1"/>
              </p:cNvSpPr>
              <p:nvPr/>
            </p:nvSpPr>
            <p:spPr bwMode="auto">
              <a:xfrm rot="1340608">
                <a:off x="4253" y="2447"/>
                <a:ext cx="644" cy="156"/>
              </a:xfrm>
              <a:prstGeom prst="rect">
                <a:avLst/>
              </a:prstGeom>
              <a:solidFill>
                <a:srgbClr val="FF99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22" name="Line 64"/>
              <p:cNvSpPr>
                <a:spLocks noChangeShapeType="1"/>
              </p:cNvSpPr>
              <p:nvPr/>
            </p:nvSpPr>
            <p:spPr bwMode="auto">
              <a:xfrm>
                <a:off x="4240" y="2468"/>
                <a:ext cx="602" cy="2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23" name="Freeform 65"/>
              <p:cNvSpPr>
                <a:spLocks/>
              </p:cNvSpPr>
              <p:nvPr/>
            </p:nvSpPr>
            <p:spPr bwMode="auto">
              <a:xfrm>
                <a:off x="4294" y="1552"/>
                <a:ext cx="713" cy="1067"/>
              </a:xfrm>
              <a:custGeom>
                <a:avLst/>
                <a:gdLst>
                  <a:gd name="T0" fmla="*/ 0 w 713"/>
                  <a:gd name="T1" fmla="*/ 206 h 1067"/>
                  <a:gd name="T2" fmla="*/ 34 w 713"/>
                  <a:gd name="T3" fmla="*/ 292 h 1067"/>
                  <a:gd name="T4" fmla="*/ 68 w 713"/>
                  <a:gd name="T5" fmla="*/ 436 h 1067"/>
                  <a:gd name="T6" fmla="*/ 68 w 713"/>
                  <a:gd name="T7" fmla="*/ 558 h 1067"/>
                  <a:gd name="T8" fmla="*/ 52 w 713"/>
                  <a:gd name="T9" fmla="*/ 678 h 1067"/>
                  <a:gd name="T10" fmla="*/ 20 w 713"/>
                  <a:gd name="T11" fmla="*/ 780 h 1067"/>
                  <a:gd name="T12" fmla="*/ 8 w 713"/>
                  <a:gd name="T13" fmla="*/ 808 h 1067"/>
                  <a:gd name="T14" fmla="*/ 40 w 713"/>
                  <a:gd name="T15" fmla="*/ 844 h 1067"/>
                  <a:gd name="T16" fmla="*/ 136 w 713"/>
                  <a:gd name="T17" fmla="*/ 910 h 1067"/>
                  <a:gd name="T18" fmla="*/ 496 w 713"/>
                  <a:gd name="T19" fmla="*/ 1044 h 1067"/>
                  <a:gd name="T20" fmla="*/ 520 w 713"/>
                  <a:gd name="T21" fmla="*/ 1050 h 1067"/>
                  <a:gd name="T22" fmla="*/ 556 w 713"/>
                  <a:gd name="T23" fmla="*/ 1046 h 1067"/>
                  <a:gd name="T24" fmla="*/ 584 w 713"/>
                  <a:gd name="T25" fmla="*/ 1040 h 1067"/>
                  <a:gd name="T26" fmla="*/ 614 w 713"/>
                  <a:gd name="T27" fmla="*/ 1010 h 1067"/>
                  <a:gd name="T28" fmla="*/ 640 w 713"/>
                  <a:gd name="T29" fmla="*/ 934 h 1067"/>
                  <a:gd name="T30" fmla="*/ 668 w 713"/>
                  <a:gd name="T31" fmla="*/ 834 h 1067"/>
                  <a:gd name="T32" fmla="*/ 700 w 713"/>
                  <a:gd name="T33" fmla="*/ 702 h 1067"/>
                  <a:gd name="T34" fmla="*/ 712 w 713"/>
                  <a:gd name="T35" fmla="*/ 522 h 1067"/>
                  <a:gd name="T36" fmla="*/ 708 w 713"/>
                  <a:gd name="T37" fmla="*/ 378 h 1067"/>
                  <a:gd name="T38" fmla="*/ 690 w 713"/>
                  <a:gd name="T39" fmla="*/ 248 h 1067"/>
                  <a:gd name="T40" fmla="*/ 652 w 713"/>
                  <a:gd name="T41" fmla="*/ 100 h 1067"/>
                  <a:gd name="T42" fmla="*/ 632 w 713"/>
                  <a:gd name="T43" fmla="*/ 48 h 1067"/>
                  <a:gd name="T44" fmla="*/ 576 w 713"/>
                  <a:gd name="T45" fmla="*/ 2 h 1067"/>
                  <a:gd name="T46" fmla="*/ 398 w 713"/>
                  <a:gd name="T47" fmla="*/ 60 h 1067"/>
                  <a:gd name="T48" fmla="*/ 228 w 713"/>
                  <a:gd name="T49" fmla="*/ 106 h 1067"/>
                  <a:gd name="T50" fmla="*/ 52 w 713"/>
                  <a:gd name="T51" fmla="*/ 194 h 1067"/>
                  <a:gd name="T52" fmla="*/ 20 w 713"/>
                  <a:gd name="T53" fmla="*/ 25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3" h="1067">
                    <a:moveTo>
                      <a:pt x="0" y="206"/>
                    </a:moveTo>
                    <a:cubicBezTo>
                      <a:pt x="11" y="230"/>
                      <a:pt x="23" y="254"/>
                      <a:pt x="34" y="292"/>
                    </a:cubicBezTo>
                    <a:cubicBezTo>
                      <a:pt x="45" y="330"/>
                      <a:pt x="62" y="392"/>
                      <a:pt x="68" y="436"/>
                    </a:cubicBezTo>
                    <a:cubicBezTo>
                      <a:pt x="74" y="480"/>
                      <a:pt x="71" y="518"/>
                      <a:pt x="68" y="558"/>
                    </a:cubicBezTo>
                    <a:cubicBezTo>
                      <a:pt x="65" y="598"/>
                      <a:pt x="60" y="641"/>
                      <a:pt x="52" y="678"/>
                    </a:cubicBezTo>
                    <a:cubicBezTo>
                      <a:pt x="44" y="715"/>
                      <a:pt x="27" y="758"/>
                      <a:pt x="20" y="780"/>
                    </a:cubicBezTo>
                    <a:cubicBezTo>
                      <a:pt x="13" y="802"/>
                      <a:pt x="5" y="797"/>
                      <a:pt x="8" y="808"/>
                    </a:cubicBezTo>
                    <a:cubicBezTo>
                      <a:pt x="11" y="819"/>
                      <a:pt x="19" y="827"/>
                      <a:pt x="40" y="844"/>
                    </a:cubicBezTo>
                    <a:cubicBezTo>
                      <a:pt x="61" y="861"/>
                      <a:pt x="60" y="877"/>
                      <a:pt x="136" y="910"/>
                    </a:cubicBezTo>
                    <a:cubicBezTo>
                      <a:pt x="212" y="943"/>
                      <a:pt x="432" y="1021"/>
                      <a:pt x="496" y="1044"/>
                    </a:cubicBezTo>
                    <a:cubicBezTo>
                      <a:pt x="560" y="1067"/>
                      <a:pt x="510" y="1050"/>
                      <a:pt x="520" y="1050"/>
                    </a:cubicBezTo>
                    <a:cubicBezTo>
                      <a:pt x="530" y="1050"/>
                      <a:pt x="545" y="1048"/>
                      <a:pt x="556" y="1046"/>
                    </a:cubicBezTo>
                    <a:cubicBezTo>
                      <a:pt x="567" y="1044"/>
                      <a:pt x="575" y="1046"/>
                      <a:pt x="584" y="1040"/>
                    </a:cubicBezTo>
                    <a:cubicBezTo>
                      <a:pt x="593" y="1034"/>
                      <a:pt x="605" y="1028"/>
                      <a:pt x="614" y="1010"/>
                    </a:cubicBezTo>
                    <a:cubicBezTo>
                      <a:pt x="623" y="992"/>
                      <a:pt x="631" y="963"/>
                      <a:pt x="640" y="934"/>
                    </a:cubicBezTo>
                    <a:cubicBezTo>
                      <a:pt x="649" y="905"/>
                      <a:pt x="658" y="873"/>
                      <a:pt x="668" y="834"/>
                    </a:cubicBezTo>
                    <a:cubicBezTo>
                      <a:pt x="678" y="795"/>
                      <a:pt x="693" y="754"/>
                      <a:pt x="700" y="702"/>
                    </a:cubicBezTo>
                    <a:cubicBezTo>
                      <a:pt x="707" y="650"/>
                      <a:pt x="711" y="576"/>
                      <a:pt x="712" y="522"/>
                    </a:cubicBezTo>
                    <a:cubicBezTo>
                      <a:pt x="713" y="468"/>
                      <a:pt x="712" y="424"/>
                      <a:pt x="708" y="378"/>
                    </a:cubicBezTo>
                    <a:cubicBezTo>
                      <a:pt x="704" y="332"/>
                      <a:pt x="699" y="294"/>
                      <a:pt x="690" y="248"/>
                    </a:cubicBezTo>
                    <a:cubicBezTo>
                      <a:pt x="681" y="202"/>
                      <a:pt x="662" y="133"/>
                      <a:pt x="652" y="100"/>
                    </a:cubicBezTo>
                    <a:cubicBezTo>
                      <a:pt x="642" y="67"/>
                      <a:pt x="645" y="64"/>
                      <a:pt x="632" y="48"/>
                    </a:cubicBezTo>
                    <a:cubicBezTo>
                      <a:pt x="619" y="32"/>
                      <a:pt x="615" y="0"/>
                      <a:pt x="576" y="2"/>
                    </a:cubicBezTo>
                    <a:cubicBezTo>
                      <a:pt x="537" y="4"/>
                      <a:pt x="456" y="43"/>
                      <a:pt x="398" y="60"/>
                    </a:cubicBezTo>
                    <a:cubicBezTo>
                      <a:pt x="340" y="77"/>
                      <a:pt x="286" y="84"/>
                      <a:pt x="228" y="106"/>
                    </a:cubicBezTo>
                    <a:cubicBezTo>
                      <a:pt x="170" y="128"/>
                      <a:pt x="87" y="170"/>
                      <a:pt x="52" y="194"/>
                    </a:cubicBezTo>
                    <a:cubicBezTo>
                      <a:pt x="17" y="218"/>
                      <a:pt x="18" y="234"/>
                      <a:pt x="20" y="250"/>
                    </a:cubicBezTo>
                  </a:path>
                </a:pathLst>
              </a:custGeom>
              <a:solidFill>
                <a:srgbClr val="FF9999"/>
              </a:solidFill>
              <a:ln w="1270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24" name="Arc 66"/>
              <p:cNvSpPr>
                <a:spLocks/>
              </p:cNvSpPr>
              <p:nvPr/>
            </p:nvSpPr>
            <p:spPr bwMode="auto">
              <a:xfrm rot="2684200">
                <a:off x="3814" y="1730"/>
                <a:ext cx="678" cy="681"/>
              </a:xfrm>
              <a:custGeom>
                <a:avLst/>
                <a:gdLst>
                  <a:gd name="G0" fmla="+- 0 0 0"/>
                  <a:gd name="G1" fmla="+- 21222 0 0"/>
                  <a:gd name="G2" fmla="+- 21600 0 0"/>
                  <a:gd name="T0" fmla="*/ 4024 w 21265"/>
                  <a:gd name="T1" fmla="*/ 0 h 21222"/>
                  <a:gd name="T2" fmla="*/ 21265 w 21265"/>
                  <a:gd name="T3" fmla="*/ 17434 h 21222"/>
                  <a:gd name="T4" fmla="*/ 0 w 21265"/>
                  <a:gd name="T5" fmla="*/ 21222 h 21222"/>
                </a:gdLst>
                <a:ahLst/>
                <a:cxnLst>
                  <a:cxn ang="0">
                    <a:pos x="T0" y="T1"/>
                  </a:cxn>
                  <a:cxn ang="0">
                    <a:pos x="T2" y="T3"/>
                  </a:cxn>
                  <a:cxn ang="0">
                    <a:pos x="T4" y="T5"/>
                  </a:cxn>
                </a:cxnLst>
                <a:rect l="0" t="0" r="r" b="b"/>
                <a:pathLst>
                  <a:path w="21265" h="21222" fill="none" extrusionOk="0">
                    <a:moveTo>
                      <a:pt x="4023" y="0"/>
                    </a:moveTo>
                    <a:cubicBezTo>
                      <a:pt x="12832" y="1670"/>
                      <a:pt x="19693" y="8607"/>
                      <a:pt x="21265" y="17433"/>
                    </a:cubicBezTo>
                  </a:path>
                  <a:path w="21265" h="21222" stroke="0" extrusionOk="0">
                    <a:moveTo>
                      <a:pt x="4023" y="0"/>
                    </a:moveTo>
                    <a:cubicBezTo>
                      <a:pt x="12832" y="1670"/>
                      <a:pt x="19693" y="8607"/>
                      <a:pt x="21265" y="17433"/>
                    </a:cubicBezTo>
                    <a:lnTo>
                      <a:pt x="0" y="21222"/>
                    </a:lnTo>
                    <a:close/>
                  </a:path>
                </a:pathLst>
              </a:cu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25" name="Arc 67"/>
              <p:cNvSpPr>
                <a:spLocks/>
              </p:cNvSpPr>
              <p:nvPr/>
            </p:nvSpPr>
            <p:spPr bwMode="auto">
              <a:xfrm rot="2694793">
                <a:off x="3921" y="1412"/>
                <a:ext cx="1306" cy="1304"/>
              </a:xfrm>
              <a:custGeom>
                <a:avLst/>
                <a:gdLst>
                  <a:gd name="G0" fmla="+- 0 0 0"/>
                  <a:gd name="G1" fmla="+- 20677 0 0"/>
                  <a:gd name="G2" fmla="+- 21600 0 0"/>
                  <a:gd name="T0" fmla="*/ 6248 w 20776"/>
                  <a:gd name="T1" fmla="*/ 0 h 20677"/>
                  <a:gd name="T2" fmla="*/ 20776 w 20776"/>
                  <a:gd name="T3" fmla="*/ 14767 h 20677"/>
                  <a:gd name="T4" fmla="*/ 0 w 20776"/>
                  <a:gd name="T5" fmla="*/ 20677 h 20677"/>
                </a:gdLst>
                <a:ahLst/>
                <a:cxnLst>
                  <a:cxn ang="0">
                    <a:pos x="T0" y="T1"/>
                  </a:cxn>
                  <a:cxn ang="0">
                    <a:pos x="T2" y="T3"/>
                  </a:cxn>
                  <a:cxn ang="0">
                    <a:pos x="T4" y="T5"/>
                  </a:cxn>
                </a:cxnLst>
                <a:rect l="0" t="0" r="r" b="b"/>
                <a:pathLst>
                  <a:path w="20776" h="20677" fill="none" extrusionOk="0">
                    <a:moveTo>
                      <a:pt x="6247" y="0"/>
                    </a:moveTo>
                    <a:cubicBezTo>
                      <a:pt x="13288" y="2127"/>
                      <a:pt x="18763" y="7692"/>
                      <a:pt x="20775" y="14767"/>
                    </a:cubicBezTo>
                  </a:path>
                  <a:path w="20776" h="20677" stroke="0" extrusionOk="0">
                    <a:moveTo>
                      <a:pt x="6247" y="0"/>
                    </a:moveTo>
                    <a:cubicBezTo>
                      <a:pt x="13288" y="2127"/>
                      <a:pt x="18763" y="7692"/>
                      <a:pt x="20775" y="14767"/>
                    </a:cubicBezTo>
                    <a:lnTo>
                      <a:pt x="0" y="20677"/>
                    </a:lnTo>
                    <a:close/>
                  </a:path>
                </a:pathLst>
              </a:cu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59" name="Group 68"/>
            <p:cNvGrpSpPr>
              <a:grpSpLocks/>
            </p:cNvGrpSpPr>
            <p:nvPr/>
          </p:nvGrpSpPr>
          <p:grpSpPr bwMode="auto">
            <a:xfrm rot="10800000">
              <a:off x="937" y="1115"/>
              <a:ext cx="762" cy="710"/>
              <a:chOff x="3814" y="1412"/>
              <a:chExt cx="1413" cy="1316"/>
            </a:xfrm>
          </p:grpSpPr>
          <p:sp>
            <p:nvSpPr>
              <p:cNvPr id="112" name="Rectangle 69"/>
              <p:cNvSpPr>
                <a:spLocks noChangeArrowheads="1"/>
              </p:cNvSpPr>
              <p:nvPr/>
            </p:nvSpPr>
            <p:spPr bwMode="auto">
              <a:xfrm rot="-1447168">
                <a:off x="4256" y="1546"/>
                <a:ext cx="654" cy="156"/>
              </a:xfrm>
              <a:prstGeom prst="rect">
                <a:avLst/>
              </a:prstGeom>
              <a:solidFill>
                <a:srgbClr val="FF99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3" name="Line 70"/>
              <p:cNvSpPr>
                <a:spLocks noChangeShapeType="1"/>
              </p:cNvSpPr>
              <p:nvPr/>
            </p:nvSpPr>
            <p:spPr bwMode="auto">
              <a:xfrm flipV="1">
                <a:off x="4244" y="1424"/>
                <a:ext cx="612" cy="2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4" name="Rectangle 71"/>
              <p:cNvSpPr>
                <a:spLocks noChangeArrowheads="1"/>
              </p:cNvSpPr>
              <p:nvPr/>
            </p:nvSpPr>
            <p:spPr bwMode="auto">
              <a:xfrm rot="1340608">
                <a:off x="4253" y="2447"/>
                <a:ext cx="644" cy="156"/>
              </a:xfrm>
              <a:prstGeom prst="rect">
                <a:avLst/>
              </a:prstGeom>
              <a:solidFill>
                <a:srgbClr val="FF99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5" name="Line 72"/>
              <p:cNvSpPr>
                <a:spLocks noChangeShapeType="1"/>
              </p:cNvSpPr>
              <p:nvPr/>
            </p:nvSpPr>
            <p:spPr bwMode="auto">
              <a:xfrm>
                <a:off x="4240" y="2468"/>
                <a:ext cx="602" cy="2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6" name="Freeform 73"/>
              <p:cNvSpPr>
                <a:spLocks/>
              </p:cNvSpPr>
              <p:nvPr/>
            </p:nvSpPr>
            <p:spPr bwMode="auto">
              <a:xfrm>
                <a:off x="4294" y="1552"/>
                <a:ext cx="713" cy="1067"/>
              </a:xfrm>
              <a:custGeom>
                <a:avLst/>
                <a:gdLst>
                  <a:gd name="T0" fmla="*/ 0 w 713"/>
                  <a:gd name="T1" fmla="*/ 206 h 1067"/>
                  <a:gd name="T2" fmla="*/ 34 w 713"/>
                  <a:gd name="T3" fmla="*/ 292 h 1067"/>
                  <a:gd name="T4" fmla="*/ 68 w 713"/>
                  <a:gd name="T5" fmla="*/ 436 h 1067"/>
                  <a:gd name="T6" fmla="*/ 68 w 713"/>
                  <a:gd name="T7" fmla="*/ 558 h 1067"/>
                  <a:gd name="T8" fmla="*/ 52 w 713"/>
                  <a:gd name="T9" fmla="*/ 678 h 1067"/>
                  <a:gd name="T10" fmla="*/ 20 w 713"/>
                  <a:gd name="T11" fmla="*/ 780 h 1067"/>
                  <a:gd name="T12" fmla="*/ 8 w 713"/>
                  <a:gd name="T13" fmla="*/ 808 h 1067"/>
                  <a:gd name="T14" fmla="*/ 40 w 713"/>
                  <a:gd name="T15" fmla="*/ 844 h 1067"/>
                  <a:gd name="T16" fmla="*/ 136 w 713"/>
                  <a:gd name="T17" fmla="*/ 910 h 1067"/>
                  <a:gd name="T18" fmla="*/ 496 w 713"/>
                  <a:gd name="T19" fmla="*/ 1044 h 1067"/>
                  <a:gd name="T20" fmla="*/ 520 w 713"/>
                  <a:gd name="T21" fmla="*/ 1050 h 1067"/>
                  <a:gd name="T22" fmla="*/ 556 w 713"/>
                  <a:gd name="T23" fmla="*/ 1046 h 1067"/>
                  <a:gd name="T24" fmla="*/ 584 w 713"/>
                  <a:gd name="T25" fmla="*/ 1040 h 1067"/>
                  <a:gd name="T26" fmla="*/ 614 w 713"/>
                  <a:gd name="T27" fmla="*/ 1010 h 1067"/>
                  <a:gd name="T28" fmla="*/ 640 w 713"/>
                  <a:gd name="T29" fmla="*/ 934 h 1067"/>
                  <a:gd name="T30" fmla="*/ 668 w 713"/>
                  <a:gd name="T31" fmla="*/ 834 h 1067"/>
                  <a:gd name="T32" fmla="*/ 700 w 713"/>
                  <a:gd name="T33" fmla="*/ 702 h 1067"/>
                  <a:gd name="T34" fmla="*/ 712 w 713"/>
                  <a:gd name="T35" fmla="*/ 522 h 1067"/>
                  <a:gd name="T36" fmla="*/ 708 w 713"/>
                  <a:gd name="T37" fmla="*/ 378 h 1067"/>
                  <a:gd name="T38" fmla="*/ 690 w 713"/>
                  <a:gd name="T39" fmla="*/ 248 h 1067"/>
                  <a:gd name="T40" fmla="*/ 652 w 713"/>
                  <a:gd name="T41" fmla="*/ 100 h 1067"/>
                  <a:gd name="T42" fmla="*/ 632 w 713"/>
                  <a:gd name="T43" fmla="*/ 48 h 1067"/>
                  <a:gd name="T44" fmla="*/ 576 w 713"/>
                  <a:gd name="T45" fmla="*/ 2 h 1067"/>
                  <a:gd name="T46" fmla="*/ 398 w 713"/>
                  <a:gd name="T47" fmla="*/ 60 h 1067"/>
                  <a:gd name="T48" fmla="*/ 228 w 713"/>
                  <a:gd name="T49" fmla="*/ 106 h 1067"/>
                  <a:gd name="T50" fmla="*/ 52 w 713"/>
                  <a:gd name="T51" fmla="*/ 194 h 1067"/>
                  <a:gd name="T52" fmla="*/ 20 w 713"/>
                  <a:gd name="T53" fmla="*/ 25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3" h="1067">
                    <a:moveTo>
                      <a:pt x="0" y="206"/>
                    </a:moveTo>
                    <a:cubicBezTo>
                      <a:pt x="11" y="230"/>
                      <a:pt x="23" y="254"/>
                      <a:pt x="34" y="292"/>
                    </a:cubicBezTo>
                    <a:cubicBezTo>
                      <a:pt x="45" y="330"/>
                      <a:pt x="62" y="392"/>
                      <a:pt x="68" y="436"/>
                    </a:cubicBezTo>
                    <a:cubicBezTo>
                      <a:pt x="74" y="480"/>
                      <a:pt x="71" y="518"/>
                      <a:pt x="68" y="558"/>
                    </a:cubicBezTo>
                    <a:cubicBezTo>
                      <a:pt x="65" y="598"/>
                      <a:pt x="60" y="641"/>
                      <a:pt x="52" y="678"/>
                    </a:cubicBezTo>
                    <a:cubicBezTo>
                      <a:pt x="44" y="715"/>
                      <a:pt x="27" y="758"/>
                      <a:pt x="20" y="780"/>
                    </a:cubicBezTo>
                    <a:cubicBezTo>
                      <a:pt x="13" y="802"/>
                      <a:pt x="5" y="797"/>
                      <a:pt x="8" y="808"/>
                    </a:cubicBezTo>
                    <a:cubicBezTo>
                      <a:pt x="11" y="819"/>
                      <a:pt x="19" y="827"/>
                      <a:pt x="40" y="844"/>
                    </a:cubicBezTo>
                    <a:cubicBezTo>
                      <a:pt x="61" y="861"/>
                      <a:pt x="60" y="877"/>
                      <a:pt x="136" y="910"/>
                    </a:cubicBezTo>
                    <a:cubicBezTo>
                      <a:pt x="212" y="943"/>
                      <a:pt x="432" y="1021"/>
                      <a:pt x="496" y="1044"/>
                    </a:cubicBezTo>
                    <a:cubicBezTo>
                      <a:pt x="560" y="1067"/>
                      <a:pt x="510" y="1050"/>
                      <a:pt x="520" y="1050"/>
                    </a:cubicBezTo>
                    <a:cubicBezTo>
                      <a:pt x="530" y="1050"/>
                      <a:pt x="545" y="1048"/>
                      <a:pt x="556" y="1046"/>
                    </a:cubicBezTo>
                    <a:cubicBezTo>
                      <a:pt x="567" y="1044"/>
                      <a:pt x="575" y="1046"/>
                      <a:pt x="584" y="1040"/>
                    </a:cubicBezTo>
                    <a:cubicBezTo>
                      <a:pt x="593" y="1034"/>
                      <a:pt x="605" y="1028"/>
                      <a:pt x="614" y="1010"/>
                    </a:cubicBezTo>
                    <a:cubicBezTo>
                      <a:pt x="623" y="992"/>
                      <a:pt x="631" y="963"/>
                      <a:pt x="640" y="934"/>
                    </a:cubicBezTo>
                    <a:cubicBezTo>
                      <a:pt x="649" y="905"/>
                      <a:pt x="658" y="873"/>
                      <a:pt x="668" y="834"/>
                    </a:cubicBezTo>
                    <a:cubicBezTo>
                      <a:pt x="678" y="795"/>
                      <a:pt x="693" y="754"/>
                      <a:pt x="700" y="702"/>
                    </a:cubicBezTo>
                    <a:cubicBezTo>
                      <a:pt x="707" y="650"/>
                      <a:pt x="711" y="576"/>
                      <a:pt x="712" y="522"/>
                    </a:cubicBezTo>
                    <a:cubicBezTo>
                      <a:pt x="713" y="468"/>
                      <a:pt x="712" y="424"/>
                      <a:pt x="708" y="378"/>
                    </a:cubicBezTo>
                    <a:cubicBezTo>
                      <a:pt x="704" y="332"/>
                      <a:pt x="699" y="294"/>
                      <a:pt x="690" y="248"/>
                    </a:cubicBezTo>
                    <a:cubicBezTo>
                      <a:pt x="681" y="202"/>
                      <a:pt x="662" y="133"/>
                      <a:pt x="652" y="100"/>
                    </a:cubicBezTo>
                    <a:cubicBezTo>
                      <a:pt x="642" y="67"/>
                      <a:pt x="645" y="64"/>
                      <a:pt x="632" y="48"/>
                    </a:cubicBezTo>
                    <a:cubicBezTo>
                      <a:pt x="619" y="32"/>
                      <a:pt x="615" y="0"/>
                      <a:pt x="576" y="2"/>
                    </a:cubicBezTo>
                    <a:cubicBezTo>
                      <a:pt x="537" y="4"/>
                      <a:pt x="456" y="43"/>
                      <a:pt x="398" y="60"/>
                    </a:cubicBezTo>
                    <a:cubicBezTo>
                      <a:pt x="340" y="77"/>
                      <a:pt x="286" y="84"/>
                      <a:pt x="228" y="106"/>
                    </a:cubicBezTo>
                    <a:cubicBezTo>
                      <a:pt x="170" y="128"/>
                      <a:pt x="87" y="170"/>
                      <a:pt x="52" y="194"/>
                    </a:cubicBezTo>
                    <a:cubicBezTo>
                      <a:pt x="17" y="218"/>
                      <a:pt x="18" y="234"/>
                      <a:pt x="20" y="250"/>
                    </a:cubicBezTo>
                  </a:path>
                </a:pathLst>
              </a:custGeom>
              <a:solidFill>
                <a:srgbClr val="FF9999"/>
              </a:solidFill>
              <a:ln w="1270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7" name="Arc 74"/>
              <p:cNvSpPr>
                <a:spLocks/>
              </p:cNvSpPr>
              <p:nvPr/>
            </p:nvSpPr>
            <p:spPr bwMode="auto">
              <a:xfrm rot="2684200">
                <a:off x="3814" y="1730"/>
                <a:ext cx="678" cy="681"/>
              </a:xfrm>
              <a:custGeom>
                <a:avLst/>
                <a:gdLst>
                  <a:gd name="G0" fmla="+- 0 0 0"/>
                  <a:gd name="G1" fmla="+- 21222 0 0"/>
                  <a:gd name="G2" fmla="+- 21600 0 0"/>
                  <a:gd name="T0" fmla="*/ 4024 w 21265"/>
                  <a:gd name="T1" fmla="*/ 0 h 21222"/>
                  <a:gd name="T2" fmla="*/ 21265 w 21265"/>
                  <a:gd name="T3" fmla="*/ 17434 h 21222"/>
                  <a:gd name="T4" fmla="*/ 0 w 21265"/>
                  <a:gd name="T5" fmla="*/ 21222 h 21222"/>
                </a:gdLst>
                <a:ahLst/>
                <a:cxnLst>
                  <a:cxn ang="0">
                    <a:pos x="T0" y="T1"/>
                  </a:cxn>
                  <a:cxn ang="0">
                    <a:pos x="T2" y="T3"/>
                  </a:cxn>
                  <a:cxn ang="0">
                    <a:pos x="T4" y="T5"/>
                  </a:cxn>
                </a:cxnLst>
                <a:rect l="0" t="0" r="r" b="b"/>
                <a:pathLst>
                  <a:path w="21265" h="21222" fill="none" extrusionOk="0">
                    <a:moveTo>
                      <a:pt x="4023" y="0"/>
                    </a:moveTo>
                    <a:cubicBezTo>
                      <a:pt x="12832" y="1670"/>
                      <a:pt x="19693" y="8607"/>
                      <a:pt x="21265" y="17433"/>
                    </a:cubicBezTo>
                  </a:path>
                  <a:path w="21265" h="21222" stroke="0" extrusionOk="0">
                    <a:moveTo>
                      <a:pt x="4023" y="0"/>
                    </a:moveTo>
                    <a:cubicBezTo>
                      <a:pt x="12832" y="1670"/>
                      <a:pt x="19693" y="8607"/>
                      <a:pt x="21265" y="17433"/>
                    </a:cubicBezTo>
                    <a:lnTo>
                      <a:pt x="0" y="21222"/>
                    </a:lnTo>
                    <a:close/>
                  </a:path>
                </a:pathLst>
              </a:cu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8" name="Arc 75"/>
              <p:cNvSpPr>
                <a:spLocks/>
              </p:cNvSpPr>
              <p:nvPr/>
            </p:nvSpPr>
            <p:spPr bwMode="auto">
              <a:xfrm rot="2694793">
                <a:off x="3921" y="1412"/>
                <a:ext cx="1306" cy="1304"/>
              </a:xfrm>
              <a:custGeom>
                <a:avLst/>
                <a:gdLst>
                  <a:gd name="G0" fmla="+- 0 0 0"/>
                  <a:gd name="G1" fmla="+- 20677 0 0"/>
                  <a:gd name="G2" fmla="+- 21600 0 0"/>
                  <a:gd name="T0" fmla="*/ 6248 w 20776"/>
                  <a:gd name="T1" fmla="*/ 0 h 20677"/>
                  <a:gd name="T2" fmla="*/ 20776 w 20776"/>
                  <a:gd name="T3" fmla="*/ 14767 h 20677"/>
                  <a:gd name="T4" fmla="*/ 0 w 20776"/>
                  <a:gd name="T5" fmla="*/ 20677 h 20677"/>
                </a:gdLst>
                <a:ahLst/>
                <a:cxnLst>
                  <a:cxn ang="0">
                    <a:pos x="T0" y="T1"/>
                  </a:cxn>
                  <a:cxn ang="0">
                    <a:pos x="T2" y="T3"/>
                  </a:cxn>
                  <a:cxn ang="0">
                    <a:pos x="T4" y="T5"/>
                  </a:cxn>
                </a:cxnLst>
                <a:rect l="0" t="0" r="r" b="b"/>
                <a:pathLst>
                  <a:path w="20776" h="20677" fill="none" extrusionOk="0">
                    <a:moveTo>
                      <a:pt x="6247" y="0"/>
                    </a:moveTo>
                    <a:cubicBezTo>
                      <a:pt x="13288" y="2127"/>
                      <a:pt x="18763" y="7692"/>
                      <a:pt x="20775" y="14767"/>
                    </a:cubicBezTo>
                  </a:path>
                  <a:path w="20776" h="20677" stroke="0" extrusionOk="0">
                    <a:moveTo>
                      <a:pt x="6247" y="0"/>
                    </a:moveTo>
                    <a:cubicBezTo>
                      <a:pt x="13288" y="2127"/>
                      <a:pt x="18763" y="7692"/>
                      <a:pt x="20775" y="14767"/>
                    </a:cubicBezTo>
                    <a:lnTo>
                      <a:pt x="0" y="20677"/>
                    </a:lnTo>
                    <a:close/>
                  </a:path>
                </a:pathLst>
              </a:cu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60" name="Group 76"/>
            <p:cNvGrpSpPr>
              <a:grpSpLocks/>
            </p:cNvGrpSpPr>
            <p:nvPr/>
          </p:nvGrpSpPr>
          <p:grpSpPr bwMode="auto">
            <a:xfrm>
              <a:off x="1414" y="1546"/>
              <a:ext cx="710" cy="762"/>
              <a:chOff x="3015" y="2211"/>
              <a:chExt cx="1316" cy="1413"/>
            </a:xfrm>
          </p:grpSpPr>
          <p:sp>
            <p:nvSpPr>
              <p:cNvPr id="105" name="Rectangle 77"/>
              <p:cNvSpPr>
                <a:spLocks noChangeArrowheads="1"/>
              </p:cNvSpPr>
              <p:nvPr/>
            </p:nvSpPr>
            <p:spPr bwMode="auto">
              <a:xfrm rot="3952832">
                <a:off x="3792" y="2902"/>
                <a:ext cx="654" cy="156"/>
              </a:xfrm>
              <a:prstGeom prst="rect">
                <a:avLst/>
              </a:prstGeom>
              <a:solidFill>
                <a:srgbClr val="CCCC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6" name="Line 78"/>
              <p:cNvSpPr>
                <a:spLocks noChangeShapeType="1"/>
              </p:cNvSpPr>
              <p:nvPr/>
            </p:nvSpPr>
            <p:spPr bwMode="auto">
              <a:xfrm rot="5400000" flipV="1">
                <a:off x="3883" y="2817"/>
                <a:ext cx="612" cy="2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7" name="Rectangle 79"/>
              <p:cNvSpPr>
                <a:spLocks noChangeArrowheads="1"/>
              </p:cNvSpPr>
              <p:nvPr/>
            </p:nvSpPr>
            <p:spPr bwMode="auto">
              <a:xfrm rot="6740608">
                <a:off x="2896" y="2894"/>
                <a:ext cx="644" cy="156"/>
              </a:xfrm>
              <a:prstGeom prst="rect">
                <a:avLst/>
              </a:prstGeom>
              <a:solidFill>
                <a:srgbClr val="CCCC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8" name="Line 80"/>
              <p:cNvSpPr>
                <a:spLocks noChangeShapeType="1"/>
              </p:cNvSpPr>
              <p:nvPr/>
            </p:nvSpPr>
            <p:spPr bwMode="auto">
              <a:xfrm rot="5400000">
                <a:off x="2844" y="2808"/>
                <a:ext cx="602" cy="2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9" name="Freeform 81"/>
              <p:cNvSpPr>
                <a:spLocks/>
              </p:cNvSpPr>
              <p:nvPr/>
            </p:nvSpPr>
            <p:spPr bwMode="auto">
              <a:xfrm rot="5400000">
                <a:off x="3300" y="2514"/>
                <a:ext cx="713" cy="1067"/>
              </a:xfrm>
              <a:custGeom>
                <a:avLst/>
                <a:gdLst>
                  <a:gd name="T0" fmla="*/ 0 w 713"/>
                  <a:gd name="T1" fmla="*/ 206 h 1067"/>
                  <a:gd name="T2" fmla="*/ 34 w 713"/>
                  <a:gd name="T3" fmla="*/ 292 h 1067"/>
                  <a:gd name="T4" fmla="*/ 68 w 713"/>
                  <a:gd name="T5" fmla="*/ 436 h 1067"/>
                  <a:gd name="T6" fmla="*/ 68 w 713"/>
                  <a:gd name="T7" fmla="*/ 558 h 1067"/>
                  <a:gd name="T8" fmla="*/ 52 w 713"/>
                  <a:gd name="T9" fmla="*/ 678 h 1067"/>
                  <a:gd name="T10" fmla="*/ 20 w 713"/>
                  <a:gd name="T11" fmla="*/ 780 h 1067"/>
                  <a:gd name="T12" fmla="*/ 8 w 713"/>
                  <a:gd name="T13" fmla="*/ 808 h 1067"/>
                  <a:gd name="T14" fmla="*/ 40 w 713"/>
                  <a:gd name="T15" fmla="*/ 844 h 1067"/>
                  <a:gd name="T16" fmla="*/ 136 w 713"/>
                  <a:gd name="T17" fmla="*/ 910 h 1067"/>
                  <a:gd name="T18" fmla="*/ 496 w 713"/>
                  <a:gd name="T19" fmla="*/ 1044 h 1067"/>
                  <a:gd name="T20" fmla="*/ 520 w 713"/>
                  <a:gd name="T21" fmla="*/ 1050 h 1067"/>
                  <a:gd name="T22" fmla="*/ 556 w 713"/>
                  <a:gd name="T23" fmla="*/ 1046 h 1067"/>
                  <a:gd name="T24" fmla="*/ 584 w 713"/>
                  <a:gd name="T25" fmla="*/ 1040 h 1067"/>
                  <a:gd name="T26" fmla="*/ 614 w 713"/>
                  <a:gd name="T27" fmla="*/ 1010 h 1067"/>
                  <a:gd name="T28" fmla="*/ 640 w 713"/>
                  <a:gd name="T29" fmla="*/ 934 h 1067"/>
                  <a:gd name="T30" fmla="*/ 668 w 713"/>
                  <a:gd name="T31" fmla="*/ 834 h 1067"/>
                  <a:gd name="T32" fmla="*/ 700 w 713"/>
                  <a:gd name="T33" fmla="*/ 702 h 1067"/>
                  <a:gd name="T34" fmla="*/ 712 w 713"/>
                  <a:gd name="T35" fmla="*/ 522 h 1067"/>
                  <a:gd name="T36" fmla="*/ 708 w 713"/>
                  <a:gd name="T37" fmla="*/ 378 h 1067"/>
                  <a:gd name="T38" fmla="*/ 690 w 713"/>
                  <a:gd name="T39" fmla="*/ 248 h 1067"/>
                  <a:gd name="T40" fmla="*/ 652 w 713"/>
                  <a:gd name="T41" fmla="*/ 100 h 1067"/>
                  <a:gd name="T42" fmla="*/ 632 w 713"/>
                  <a:gd name="T43" fmla="*/ 48 h 1067"/>
                  <a:gd name="T44" fmla="*/ 576 w 713"/>
                  <a:gd name="T45" fmla="*/ 2 h 1067"/>
                  <a:gd name="T46" fmla="*/ 398 w 713"/>
                  <a:gd name="T47" fmla="*/ 60 h 1067"/>
                  <a:gd name="T48" fmla="*/ 228 w 713"/>
                  <a:gd name="T49" fmla="*/ 106 h 1067"/>
                  <a:gd name="T50" fmla="*/ 52 w 713"/>
                  <a:gd name="T51" fmla="*/ 194 h 1067"/>
                  <a:gd name="T52" fmla="*/ 20 w 713"/>
                  <a:gd name="T53" fmla="*/ 25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3" h="1067">
                    <a:moveTo>
                      <a:pt x="0" y="206"/>
                    </a:moveTo>
                    <a:cubicBezTo>
                      <a:pt x="11" y="230"/>
                      <a:pt x="23" y="254"/>
                      <a:pt x="34" y="292"/>
                    </a:cubicBezTo>
                    <a:cubicBezTo>
                      <a:pt x="45" y="330"/>
                      <a:pt x="62" y="392"/>
                      <a:pt x="68" y="436"/>
                    </a:cubicBezTo>
                    <a:cubicBezTo>
                      <a:pt x="74" y="480"/>
                      <a:pt x="71" y="518"/>
                      <a:pt x="68" y="558"/>
                    </a:cubicBezTo>
                    <a:cubicBezTo>
                      <a:pt x="65" y="598"/>
                      <a:pt x="60" y="641"/>
                      <a:pt x="52" y="678"/>
                    </a:cubicBezTo>
                    <a:cubicBezTo>
                      <a:pt x="44" y="715"/>
                      <a:pt x="27" y="758"/>
                      <a:pt x="20" y="780"/>
                    </a:cubicBezTo>
                    <a:cubicBezTo>
                      <a:pt x="13" y="802"/>
                      <a:pt x="5" y="797"/>
                      <a:pt x="8" y="808"/>
                    </a:cubicBezTo>
                    <a:cubicBezTo>
                      <a:pt x="11" y="819"/>
                      <a:pt x="19" y="827"/>
                      <a:pt x="40" y="844"/>
                    </a:cubicBezTo>
                    <a:cubicBezTo>
                      <a:pt x="61" y="861"/>
                      <a:pt x="60" y="877"/>
                      <a:pt x="136" y="910"/>
                    </a:cubicBezTo>
                    <a:cubicBezTo>
                      <a:pt x="212" y="943"/>
                      <a:pt x="432" y="1021"/>
                      <a:pt x="496" y="1044"/>
                    </a:cubicBezTo>
                    <a:cubicBezTo>
                      <a:pt x="560" y="1067"/>
                      <a:pt x="510" y="1050"/>
                      <a:pt x="520" y="1050"/>
                    </a:cubicBezTo>
                    <a:cubicBezTo>
                      <a:pt x="530" y="1050"/>
                      <a:pt x="545" y="1048"/>
                      <a:pt x="556" y="1046"/>
                    </a:cubicBezTo>
                    <a:cubicBezTo>
                      <a:pt x="567" y="1044"/>
                      <a:pt x="575" y="1046"/>
                      <a:pt x="584" y="1040"/>
                    </a:cubicBezTo>
                    <a:cubicBezTo>
                      <a:pt x="593" y="1034"/>
                      <a:pt x="605" y="1028"/>
                      <a:pt x="614" y="1010"/>
                    </a:cubicBezTo>
                    <a:cubicBezTo>
                      <a:pt x="623" y="992"/>
                      <a:pt x="631" y="963"/>
                      <a:pt x="640" y="934"/>
                    </a:cubicBezTo>
                    <a:cubicBezTo>
                      <a:pt x="649" y="905"/>
                      <a:pt x="658" y="873"/>
                      <a:pt x="668" y="834"/>
                    </a:cubicBezTo>
                    <a:cubicBezTo>
                      <a:pt x="678" y="795"/>
                      <a:pt x="693" y="754"/>
                      <a:pt x="700" y="702"/>
                    </a:cubicBezTo>
                    <a:cubicBezTo>
                      <a:pt x="707" y="650"/>
                      <a:pt x="711" y="576"/>
                      <a:pt x="712" y="522"/>
                    </a:cubicBezTo>
                    <a:cubicBezTo>
                      <a:pt x="713" y="468"/>
                      <a:pt x="712" y="424"/>
                      <a:pt x="708" y="378"/>
                    </a:cubicBezTo>
                    <a:cubicBezTo>
                      <a:pt x="704" y="332"/>
                      <a:pt x="699" y="294"/>
                      <a:pt x="690" y="248"/>
                    </a:cubicBezTo>
                    <a:cubicBezTo>
                      <a:pt x="681" y="202"/>
                      <a:pt x="662" y="133"/>
                      <a:pt x="652" y="100"/>
                    </a:cubicBezTo>
                    <a:cubicBezTo>
                      <a:pt x="642" y="67"/>
                      <a:pt x="645" y="64"/>
                      <a:pt x="632" y="48"/>
                    </a:cubicBezTo>
                    <a:cubicBezTo>
                      <a:pt x="619" y="32"/>
                      <a:pt x="615" y="0"/>
                      <a:pt x="576" y="2"/>
                    </a:cubicBezTo>
                    <a:cubicBezTo>
                      <a:pt x="537" y="4"/>
                      <a:pt x="456" y="43"/>
                      <a:pt x="398" y="60"/>
                    </a:cubicBezTo>
                    <a:cubicBezTo>
                      <a:pt x="340" y="77"/>
                      <a:pt x="286" y="84"/>
                      <a:pt x="228" y="106"/>
                    </a:cubicBezTo>
                    <a:cubicBezTo>
                      <a:pt x="170" y="128"/>
                      <a:pt x="87" y="170"/>
                      <a:pt x="52" y="194"/>
                    </a:cubicBezTo>
                    <a:cubicBezTo>
                      <a:pt x="17" y="218"/>
                      <a:pt x="18" y="234"/>
                      <a:pt x="20" y="250"/>
                    </a:cubicBezTo>
                  </a:path>
                </a:pathLst>
              </a:custGeom>
              <a:solidFill>
                <a:srgbClr val="CCCCFF"/>
              </a:solidFill>
              <a:ln w="1270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0" name="Arc 82"/>
              <p:cNvSpPr>
                <a:spLocks/>
              </p:cNvSpPr>
              <p:nvPr/>
            </p:nvSpPr>
            <p:spPr bwMode="auto">
              <a:xfrm rot="8084200">
                <a:off x="3333" y="2209"/>
                <a:ext cx="678" cy="681"/>
              </a:xfrm>
              <a:custGeom>
                <a:avLst/>
                <a:gdLst>
                  <a:gd name="G0" fmla="+- 0 0 0"/>
                  <a:gd name="G1" fmla="+- 21222 0 0"/>
                  <a:gd name="G2" fmla="+- 21600 0 0"/>
                  <a:gd name="T0" fmla="*/ 4024 w 21265"/>
                  <a:gd name="T1" fmla="*/ 0 h 21222"/>
                  <a:gd name="T2" fmla="*/ 21265 w 21265"/>
                  <a:gd name="T3" fmla="*/ 17434 h 21222"/>
                  <a:gd name="T4" fmla="*/ 0 w 21265"/>
                  <a:gd name="T5" fmla="*/ 21222 h 21222"/>
                </a:gdLst>
                <a:ahLst/>
                <a:cxnLst>
                  <a:cxn ang="0">
                    <a:pos x="T0" y="T1"/>
                  </a:cxn>
                  <a:cxn ang="0">
                    <a:pos x="T2" y="T3"/>
                  </a:cxn>
                  <a:cxn ang="0">
                    <a:pos x="T4" y="T5"/>
                  </a:cxn>
                </a:cxnLst>
                <a:rect l="0" t="0" r="r" b="b"/>
                <a:pathLst>
                  <a:path w="21265" h="21222" fill="none" extrusionOk="0">
                    <a:moveTo>
                      <a:pt x="4023" y="0"/>
                    </a:moveTo>
                    <a:cubicBezTo>
                      <a:pt x="12832" y="1670"/>
                      <a:pt x="19693" y="8607"/>
                      <a:pt x="21265" y="17433"/>
                    </a:cubicBezTo>
                  </a:path>
                  <a:path w="21265" h="21222" stroke="0" extrusionOk="0">
                    <a:moveTo>
                      <a:pt x="4023" y="0"/>
                    </a:moveTo>
                    <a:cubicBezTo>
                      <a:pt x="12832" y="1670"/>
                      <a:pt x="19693" y="8607"/>
                      <a:pt x="21265" y="17433"/>
                    </a:cubicBezTo>
                    <a:lnTo>
                      <a:pt x="0" y="21222"/>
                    </a:lnTo>
                    <a:close/>
                  </a:path>
                </a:pathLst>
              </a:cu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11" name="Arc 83"/>
              <p:cNvSpPr>
                <a:spLocks/>
              </p:cNvSpPr>
              <p:nvPr/>
            </p:nvSpPr>
            <p:spPr bwMode="auto">
              <a:xfrm rot="8094793">
                <a:off x="3026" y="2319"/>
                <a:ext cx="1306" cy="1304"/>
              </a:xfrm>
              <a:custGeom>
                <a:avLst/>
                <a:gdLst>
                  <a:gd name="G0" fmla="+- 0 0 0"/>
                  <a:gd name="G1" fmla="+- 20677 0 0"/>
                  <a:gd name="G2" fmla="+- 21600 0 0"/>
                  <a:gd name="T0" fmla="*/ 6248 w 20776"/>
                  <a:gd name="T1" fmla="*/ 0 h 20677"/>
                  <a:gd name="T2" fmla="*/ 20776 w 20776"/>
                  <a:gd name="T3" fmla="*/ 14767 h 20677"/>
                  <a:gd name="T4" fmla="*/ 0 w 20776"/>
                  <a:gd name="T5" fmla="*/ 20677 h 20677"/>
                </a:gdLst>
                <a:ahLst/>
                <a:cxnLst>
                  <a:cxn ang="0">
                    <a:pos x="T0" y="T1"/>
                  </a:cxn>
                  <a:cxn ang="0">
                    <a:pos x="T2" y="T3"/>
                  </a:cxn>
                  <a:cxn ang="0">
                    <a:pos x="T4" y="T5"/>
                  </a:cxn>
                </a:cxnLst>
                <a:rect l="0" t="0" r="r" b="b"/>
                <a:pathLst>
                  <a:path w="20776" h="20677" fill="none" extrusionOk="0">
                    <a:moveTo>
                      <a:pt x="6247" y="0"/>
                    </a:moveTo>
                    <a:cubicBezTo>
                      <a:pt x="13288" y="2127"/>
                      <a:pt x="18763" y="7692"/>
                      <a:pt x="20775" y="14767"/>
                    </a:cubicBezTo>
                  </a:path>
                  <a:path w="20776" h="20677" stroke="0" extrusionOk="0">
                    <a:moveTo>
                      <a:pt x="6247" y="0"/>
                    </a:moveTo>
                    <a:cubicBezTo>
                      <a:pt x="13288" y="2127"/>
                      <a:pt x="18763" y="7692"/>
                      <a:pt x="20775" y="14767"/>
                    </a:cubicBezTo>
                    <a:lnTo>
                      <a:pt x="0" y="20677"/>
                    </a:lnTo>
                    <a:close/>
                  </a:path>
                </a:pathLst>
              </a:cu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61" name="Group 84"/>
            <p:cNvGrpSpPr>
              <a:grpSpLocks/>
            </p:cNvGrpSpPr>
            <p:nvPr/>
          </p:nvGrpSpPr>
          <p:grpSpPr bwMode="auto">
            <a:xfrm rot="10800000">
              <a:off x="1416" y="645"/>
              <a:ext cx="710" cy="762"/>
              <a:chOff x="3015" y="2211"/>
              <a:chExt cx="1316" cy="1413"/>
            </a:xfrm>
          </p:grpSpPr>
          <p:sp>
            <p:nvSpPr>
              <p:cNvPr id="98" name="Rectangle 85"/>
              <p:cNvSpPr>
                <a:spLocks noChangeArrowheads="1"/>
              </p:cNvSpPr>
              <p:nvPr/>
            </p:nvSpPr>
            <p:spPr bwMode="auto">
              <a:xfrm rot="3952832">
                <a:off x="3792" y="2902"/>
                <a:ext cx="654" cy="156"/>
              </a:xfrm>
              <a:prstGeom prst="rect">
                <a:avLst/>
              </a:prstGeom>
              <a:solidFill>
                <a:srgbClr val="CCCC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9" name="Line 86"/>
              <p:cNvSpPr>
                <a:spLocks noChangeShapeType="1"/>
              </p:cNvSpPr>
              <p:nvPr/>
            </p:nvSpPr>
            <p:spPr bwMode="auto">
              <a:xfrm rot="5400000" flipV="1">
                <a:off x="3883" y="2817"/>
                <a:ext cx="612" cy="2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0" name="Rectangle 87"/>
              <p:cNvSpPr>
                <a:spLocks noChangeArrowheads="1"/>
              </p:cNvSpPr>
              <p:nvPr/>
            </p:nvSpPr>
            <p:spPr bwMode="auto">
              <a:xfrm rot="6740608">
                <a:off x="2896" y="2894"/>
                <a:ext cx="644" cy="156"/>
              </a:xfrm>
              <a:prstGeom prst="rect">
                <a:avLst/>
              </a:prstGeom>
              <a:solidFill>
                <a:srgbClr val="CCCC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1" name="Line 88"/>
              <p:cNvSpPr>
                <a:spLocks noChangeShapeType="1"/>
              </p:cNvSpPr>
              <p:nvPr/>
            </p:nvSpPr>
            <p:spPr bwMode="auto">
              <a:xfrm rot="5400000">
                <a:off x="2844" y="2808"/>
                <a:ext cx="602" cy="2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2" name="Freeform 89"/>
              <p:cNvSpPr>
                <a:spLocks/>
              </p:cNvSpPr>
              <p:nvPr/>
            </p:nvSpPr>
            <p:spPr bwMode="auto">
              <a:xfrm rot="5400000">
                <a:off x="3300" y="2514"/>
                <a:ext cx="713" cy="1067"/>
              </a:xfrm>
              <a:custGeom>
                <a:avLst/>
                <a:gdLst>
                  <a:gd name="T0" fmla="*/ 0 w 713"/>
                  <a:gd name="T1" fmla="*/ 206 h 1067"/>
                  <a:gd name="T2" fmla="*/ 34 w 713"/>
                  <a:gd name="T3" fmla="*/ 292 h 1067"/>
                  <a:gd name="T4" fmla="*/ 68 w 713"/>
                  <a:gd name="T5" fmla="*/ 436 h 1067"/>
                  <a:gd name="T6" fmla="*/ 68 w 713"/>
                  <a:gd name="T7" fmla="*/ 558 h 1067"/>
                  <a:gd name="T8" fmla="*/ 52 w 713"/>
                  <a:gd name="T9" fmla="*/ 678 h 1067"/>
                  <a:gd name="T10" fmla="*/ 20 w 713"/>
                  <a:gd name="T11" fmla="*/ 780 h 1067"/>
                  <a:gd name="T12" fmla="*/ 8 w 713"/>
                  <a:gd name="T13" fmla="*/ 808 h 1067"/>
                  <a:gd name="T14" fmla="*/ 40 w 713"/>
                  <a:gd name="T15" fmla="*/ 844 h 1067"/>
                  <a:gd name="T16" fmla="*/ 136 w 713"/>
                  <a:gd name="T17" fmla="*/ 910 h 1067"/>
                  <a:gd name="T18" fmla="*/ 496 w 713"/>
                  <a:gd name="T19" fmla="*/ 1044 h 1067"/>
                  <a:gd name="T20" fmla="*/ 520 w 713"/>
                  <a:gd name="T21" fmla="*/ 1050 h 1067"/>
                  <a:gd name="T22" fmla="*/ 556 w 713"/>
                  <a:gd name="T23" fmla="*/ 1046 h 1067"/>
                  <a:gd name="T24" fmla="*/ 584 w 713"/>
                  <a:gd name="T25" fmla="*/ 1040 h 1067"/>
                  <a:gd name="T26" fmla="*/ 614 w 713"/>
                  <a:gd name="T27" fmla="*/ 1010 h 1067"/>
                  <a:gd name="T28" fmla="*/ 640 w 713"/>
                  <a:gd name="T29" fmla="*/ 934 h 1067"/>
                  <a:gd name="T30" fmla="*/ 668 w 713"/>
                  <a:gd name="T31" fmla="*/ 834 h 1067"/>
                  <a:gd name="T32" fmla="*/ 700 w 713"/>
                  <a:gd name="T33" fmla="*/ 702 h 1067"/>
                  <a:gd name="T34" fmla="*/ 712 w 713"/>
                  <a:gd name="T35" fmla="*/ 522 h 1067"/>
                  <a:gd name="T36" fmla="*/ 708 w 713"/>
                  <a:gd name="T37" fmla="*/ 378 h 1067"/>
                  <a:gd name="T38" fmla="*/ 690 w 713"/>
                  <a:gd name="T39" fmla="*/ 248 h 1067"/>
                  <a:gd name="T40" fmla="*/ 652 w 713"/>
                  <a:gd name="T41" fmla="*/ 100 h 1067"/>
                  <a:gd name="T42" fmla="*/ 632 w 713"/>
                  <a:gd name="T43" fmla="*/ 48 h 1067"/>
                  <a:gd name="T44" fmla="*/ 576 w 713"/>
                  <a:gd name="T45" fmla="*/ 2 h 1067"/>
                  <a:gd name="T46" fmla="*/ 398 w 713"/>
                  <a:gd name="T47" fmla="*/ 60 h 1067"/>
                  <a:gd name="T48" fmla="*/ 228 w 713"/>
                  <a:gd name="T49" fmla="*/ 106 h 1067"/>
                  <a:gd name="T50" fmla="*/ 52 w 713"/>
                  <a:gd name="T51" fmla="*/ 194 h 1067"/>
                  <a:gd name="T52" fmla="*/ 20 w 713"/>
                  <a:gd name="T53" fmla="*/ 25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3" h="1067">
                    <a:moveTo>
                      <a:pt x="0" y="206"/>
                    </a:moveTo>
                    <a:cubicBezTo>
                      <a:pt x="11" y="230"/>
                      <a:pt x="23" y="254"/>
                      <a:pt x="34" y="292"/>
                    </a:cubicBezTo>
                    <a:cubicBezTo>
                      <a:pt x="45" y="330"/>
                      <a:pt x="62" y="392"/>
                      <a:pt x="68" y="436"/>
                    </a:cubicBezTo>
                    <a:cubicBezTo>
                      <a:pt x="74" y="480"/>
                      <a:pt x="71" y="518"/>
                      <a:pt x="68" y="558"/>
                    </a:cubicBezTo>
                    <a:cubicBezTo>
                      <a:pt x="65" y="598"/>
                      <a:pt x="60" y="641"/>
                      <a:pt x="52" y="678"/>
                    </a:cubicBezTo>
                    <a:cubicBezTo>
                      <a:pt x="44" y="715"/>
                      <a:pt x="27" y="758"/>
                      <a:pt x="20" y="780"/>
                    </a:cubicBezTo>
                    <a:cubicBezTo>
                      <a:pt x="13" y="802"/>
                      <a:pt x="5" y="797"/>
                      <a:pt x="8" y="808"/>
                    </a:cubicBezTo>
                    <a:cubicBezTo>
                      <a:pt x="11" y="819"/>
                      <a:pt x="19" y="827"/>
                      <a:pt x="40" y="844"/>
                    </a:cubicBezTo>
                    <a:cubicBezTo>
                      <a:pt x="61" y="861"/>
                      <a:pt x="60" y="877"/>
                      <a:pt x="136" y="910"/>
                    </a:cubicBezTo>
                    <a:cubicBezTo>
                      <a:pt x="212" y="943"/>
                      <a:pt x="432" y="1021"/>
                      <a:pt x="496" y="1044"/>
                    </a:cubicBezTo>
                    <a:cubicBezTo>
                      <a:pt x="560" y="1067"/>
                      <a:pt x="510" y="1050"/>
                      <a:pt x="520" y="1050"/>
                    </a:cubicBezTo>
                    <a:cubicBezTo>
                      <a:pt x="530" y="1050"/>
                      <a:pt x="545" y="1048"/>
                      <a:pt x="556" y="1046"/>
                    </a:cubicBezTo>
                    <a:cubicBezTo>
                      <a:pt x="567" y="1044"/>
                      <a:pt x="575" y="1046"/>
                      <a:pt x="584" y="1040"/>
                    </a:cubicBezTo>
                    <a:cubicBezTo>
                      <a:pt x="593" y="1034"/>
                      <a:pt x="605" y="1028"/>
                      <a:pt x="614" y="1010"/>
                    </a:cubicBezTo>
                    <a:cubicBezTo>
                      <a:pt x="623" y="992"/>
                      <a:pt x="631" y="963"/>
                      <a:pt x="640" y="934"/>
                    </a:cubicBezTo>
                    <a:cubicBezTo>
                      <a:pt x="649" y="905"/>
                      <a:pt x="658" y="873"/>
                      <a:pt x="668" y="834"/>
                    </a:cubicBezTo>
                    <a:cubicBezTo>
                      <a:pt x="678" y="795"/>
                      <a:pt x="693" y="754"/>
                      <a:pt x="700" y="702"/>
                    </a:cubicBezTo>
                    <a:cubicBezTo>
                      <a:pt x="707" y="650"/>
                      <a:pt x="711" y="576"/>
                      <a:pt x="712" y="522"/>
                    </a:cubicBezTo>
                    <a:cubicBezTo>
                      <a:pt x="713" y="468"/>
                      <a:pt x="712" y="424"/>
                      <a:pt x="708" y="378"/>
                    </a:cubicBezTo>
                    <a:cubicBezTo>
                      <a:pt x="704" y="332"/>
                      <a:pt x="699" y="294"/>
                      <a:pt x="690" y="248"/>
                    </a:cubicBezTo>
                    <a:cubicBezTo>
                      <a:pt x="681" y="202"/>
                      <a:pt x="662" y="133"/>
                      <a:pt x="652" y="100"/>
                    </a:cubicBezTo>
                    <a:cubicBezTo>
                      <a:pt x="642" y="67"/>
                      <a:pt x="645" y="64"/>
                      <a:pt x="632" y="48"/>
                    </a:cubicBezTo>
                    <a:cubicBezTo>
                      <a:pt x="619" y="32"/>
                      <a:pt x="615" y="0"/>
                      <a:pt x="576" y="2"/>
                    </a:cubicBezTo>
                    <a:cubicBezTo>
                      <a:pt x="537" y="4"/>
                      <a:pt x="456" y="43"/>
                      <a:pt x="398" y="60"/>
                    </a:cubicBezTo>
                    <a:cubicBezTo>
                      <a:pt x="340" y="77"/>
                      <a:pt x="286" y="84"/>
                      <a:pt x="228" y="106"/>
                    </a:cubicBezTo>
                    <a:cubicBezTo>
                      <a:pt x="170" y="128"/>
                      <a:pt x="87" y="170"/>
                      <a:pt x="52" y="194"/>
                    </a:cubicBezTo>
                    <a:cubicBezTo>
                      <a:pt x="17" y="218"/>
                      <a:pt x="18" y="234"/>
                      <a:pt x="20" y="250"/>
                    </a:cubicBezTo>
                  </a:path>
                </a:pathLst>
              </a:custGeom>
              <a:solidFill>
                <a:srgbClr val="CCCCFF"/>
              </a:solidFill>
              <a:ln w="1270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3" name="Arc 90"/>
              <p:cNvSpPr>
                <a:spLocks/>
              </p:cNvSpPr>
              <p:nvPr/>
            </p:nvSpPr>
            <p:spPr bwMode="auto">
              <a:xfrm rot="8084200">
                <a:off x="3333" y="2209"/>
                <a:ext cx="678" cy="681"/>
              </a:xfrm>
              <a:custGeom>
                <a:avLst/>
                <a:gdLst>
                  <a:gd name="G0" fmla="+- 0 0 0"/>
                  <a:gd name="G1" fmla="+- 21222 0 0"/>
                  <a:gd name="G2" fmla="+- 21600 0 0"/>
                  <a:gd name="T0" fmla="*/ 4024 w 21265"/>
                  <a:gd name="T1" fmla="*/ 0 h 21222"/>
                  <a:gd name="T2" fmla="*/ 21265 w 21265"/>
                  <a:gd name="T3" fmla="*/ 17434 h 21222"/>
                  <a:gd name="T4" fmla="*/ 0 w 21265"/>
                  <a:gd name="T5" fmla="*/ 21222 h 21222"/>
                </a:gdLst>
                <a:ahLst/>
                <a:cxnLst>
                  <a:cxn ang="0">
                    <a:pos x="T0" y="T1"/>
                  </a:cxn>
                  <a:cxn ang="0">
                    <a:pos x="T2" y="T3"/>
                  </a:cxn>
                  <a:cxn ang="0">
                    <a:pos x="T4" y="T5"/>
                  </a:cxn>
                </a:cxnLst>
                <a:rect l="0" t="0" r="r" b="b"/>
                <a:pathLst>
                  <a:path w="21265" h="21222" fill="none" extrusionOk="0">
                    <a:moveTo>
                      <a:pt x="4023" y="0"/>
                    </a:moveTo>
                    <a:cubicBezTo>
                      <a:pt x="12832" y="1670"/>
                      <a:pt x="19693" y="8607"/>
                      <a:pt x="21265" y="17433"/>
                    </a:cubicBezTo>
                  </a:path>
                  <a:path w="21265" h="21222" stroke="0" extrusionOk="0">
                    <a:moveTo>
                      <a:pt x="4023" y="0"/>
                    </a:moveTo>
                    <a:cubicBezTo>
                      <a:pt x="12832" y="1670"/>
                      <a:pt x="19693" y="8607"/>
                      <a:pt x="21265" y="17433"/>
                    </a:cubicBezTo>
                    <a:lnTo>
                      <a:pt x="0" y="21222"/>
                    </a:lnTo>
                    <a:close/>
                  </a:path>
                </a:pathLst>
              </a:cu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104" name="Arc 91"/>
              <p:cNvSpPr>
                <a:spLocks/>
              </p:cNvSpPr>
              <p:nvPr/>
            </p:nvSpPr>
            <p:spPr bwMode="auto">
              <a:xfrm rot="8094793">
                <a:off x="3026" y="2319"/>
                <a:ext cx="1306" cy="1304"/>
              </a:xfrm>
              <a:custGeom>
                <a:avLst/>
                <a:gdLst>
                  <a:gd name="G0" fmla="+- 0 0 0"/>
                  <a:gd name="G1" fmla="+- 20677 0 0"/>
                  <a:gd name="G2" fmla="+- 21600 0 0"/>
                  <a:gd name="T0" fmla="*/ 6248 w 20776"/>
                  <a:gd name="T1" fmla="*/ 0 h 20677"/>
                  <a:gd name="T2" fmla="*/ 20776 w 20776"/>
                  <a:gd name="T3" fmla="*/ 14767 h 20677"/>
                  <a:gd name="T4" fmla="*/ 0 w 20776"/>
                  <a:gd name="T5" fmla="*/ 20677 h 20677"/>
                </a:gdLst>
                <a:ahLst/>
                <a:cxnLst>
                  <a:cxn ang="0">
                    <a:pos x="T0" y="T1"/>
                  </a:cxn>
                  <a:cxn ang="0">
                    <a:pos x="T2" y="T3"/>
                  </a:cxn>
                  <a:cxn ang="0">
                    <a:pos x="T4" y="T5"/>
                  </a:cxn>
                </a:cxnLst>
                <a:rect l="0" t="0" r="r" b="b"/>
                <a:pathLst>
                  <a:path w="20776" h="20677" fill="none" extrusionOk="0">
                    <a:moveTo>
                      <a:pt x="6247" y="0"/>
                    </a:moveTo>
                    <a:cubicBezTo>
                      <a:pt x="13288" y="2127"/>
                      <a:pt x="18763" y="7692"/>
                      <a:pt x="20775" y="14767"/>
                    </a:cubicBezTo>
                  </a:path>
                  <a:path w="20776" h="20677" stroke="0" extrusionOk="0">
                    <a:moveTo>
                      <a:pt x="6247" y="0"/>
                    </a:moveTo>
                    <a:cubicBezTo>
                      <a:pt x="13288" y="2127"/>
                      <a:pt x="18763" y="7692"/>
                      <a:pt x="20775" y="14767"/>
                    </a:cubicBezTo>
                    <a:lnTo>
                      <a:pt x="0" y="20677"/>
                    </a:lnTo>
                    <a:close/>
                  </a:path>
                </a:pathLst>
              </a:custGeom>
              <a:noFill/>
              <a:ln w="127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62" name="Group 92"/>
            <p:cNvGrpSpPr>
              <a:grpSpLocks/>
            </p:cNvGrpSpPr>
            <p:nvPr/>
          </p:nvGrpSpPr>
          <p:grpSpPr bwMode="auto">
            <a:xfrm>
              <a:off x="895" y="890"/>
              <a:ext cx="674" cy="1156"/>
              <a:chOff x="2053" y="994"/>
              <a:chExt cx="1249" cy="2144"/>
            </a:xfrm>
          </p:grpSpPr>
          <p:grpSp>
            <p:nvGrpSpPr>
              <p:cNvPr id="92" name="Group 93"/>
              <p:cNvGrpSpPr>
                <a:grpSpLocks/>
              </p:cNvGrpSpPr>
              <p:nvPr/>
            </p:nvGrpSpPr>
            <p:grpSpPr bwMode="auto">
              <a:xfrm>
                <a:off x="2053" y="1436"/>
                <a:ext cx="986" cy="1235"/>
                <a:chOff x="2053" y="1436"/>
                <a:chExt cx="986" cy="1235"/>
              </a:xfrm>
            </p:grpSpPr>
            <p:sp>
              <p:nvSpPr>
                <p:cNvPr id="96" name="Freeform 94"/>
                <p:cNvSpPr>
                  <a:spLocks/>
                </p:cNvSpPr>
                <p:nvPr/>
              </p:nvSpPr>
              <p:spPr bwMode="auto">
                <a:xfrm>
                  <a:off x="2053" y="2032"/>
                  <a:ext cx="986" cy="639"/>
                </a:xfrm>
                <a:custGeom>
                  <a:avLst/>
                  <a:gdLst>
                    <a:gd name="T0" fmla="*/ 985 w 986"/>
                    <a:gd name="T1" fmla="*/ 12 h 639"/>
                    <a:gd name="T2" fmla="*/ 985 w 986"/>
                    <a:gd name="T3" fmla="*/ 72 h 639"/>
                    <a:gd name="T4" fmla="*/ 983 w 986"/>
                    <a:gd name="T5" fmla="*/ 124 h 639"/>
                    <a:gd name="T6" fmla="*/ 965 w 986"/>
                    <a:gd name="T7" fmla="*/ 222 h 639"/>
                    <a:gd name="T8" fmla="*/ 897 w 986"/>
                    <a:gd name="T9" fmla="*/ 378 h 639"/>
                    <a:gd name="T10" fmla="*/ 775 w 986"/>
                    <a:gd name="T11" fmla="*/ 516 h 639"/>
                    <a:gd name="T12" fmla="*/ 599 w 986"/>
                    <a:gd name="T13" fmla="*/ 616 h 639"/>
                    <a:gd name="T14" fmla="*/ 385 w 986"/>
                    <a:gd name="T15" fmla="*/ 624 h 639"/>
                    <a:gd name="T16" fmla="*/ 193 w 986"/>
                    <a:gd name="T17" fmla="*/ 524 h 639"/>
                    <a:gd name="T18" fmla="*/ 55 w 986"/>
                    <a:gd name="T19" fmla="*/ 332 h 639"/>
                    <a:gd name="T20" fmla="*/ 9 w 986"/>
                    <a:gd name="T21" fmla="*/ 104 h 639"/>
                    <a:gd name="T22" fmla="*/ 3 w 986"/>
                    <a:gd name="T23"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6" h="639">
                      <a:moveTo>
                        <a:pt x="985" y="12"/>
                      </a:moveTo>
                      <a:cubicBezTo>
                        <a:pt x="985" y="32"/>
                        <a:pt x="985" y="53"/>
                        <a:pt x="985" y="72"/>
                      </a:cubicBezTo>
                      <a:cubicBezTo>
                        <a:pt x="985" y="91"/>
                        <a:pt x="986" y="99"/>
                        <a:pt x="983" y="124"/>
                      </a:cubicBezTo>
                      <a:cubicBezTo>
                        <a:pt x="980" y="149"/>
                        <a:pt x="979" y="180"/>
                        <a:pt x="965" y="222"/>
                      </a:cubicBezTo>
                      <a:cubicBezTo>
                        <a:pt x="951" y="264"/>
                        <a:pt x="929" y="329"/>
                        <a:pt x="897" y="378"/>
                      </a:cubicBezTo>
                      <a:cubicBezTo>
                        <a:pt x="865" y="427"/>
                        <a:pt x="825" y="476"/>
                        <a:pt x="775" y="516"/>
                      </a:cubicBezTo>
                      <a:cubicBezTo>
                        <a:pt x="725" y="556"/>
                        <a:pt x="664" y="598"/>
                        <a:pt x="599" y="616"/>
                      </a:cubicBezTo>
                      <a:cubicBezTo>
                        <a:pt x="534" y="634"/>
                        <a:pt x="453" y="639"/>
                        <a:pt x="385" y="624"/>
                      </a:cubicBezTo>
                      <a:cubicBezTo>
                        <a:pt x="317" y="609"/>
                        <a:pt x="248" y="573"/>
                        <a:pt x="193" y="524"/>
                      </a:cubicBezTo>
                      <a:cubicBezTo>
                        <a:pt x="138" y="475"/>
                        <a:pt x="86" y="402"/>
                        <a:pt x="55" y="332"/>
                      </a:cubicBezTo>
                      <a:cubicBezTo>
                        <a:pt x="24" y="262"/>
                        <a:pt x="18" y="159"/>
                        <a:pt x="9" y="104"/>
                      </a:cubicBezTo>
                      <a:cubicBezTo>
                        <a:pt x="0" y="49"/>
                        <a:pt x="1" y="24"/>
                        <a:pt x="3" y="0"/>
                      </a:cubicBezTo>
                    </a:path>
                  </a:pathLst>
                </a:custGeom>
                <a:noFill/>
                <a:ln w="1270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7" name="Freeform 95"/>
                <p:cNvSpPr>
                  <a:spLocks/>
                </p:cNvSpPr>
                <p:nvPr/>
              </p:nvSpPr>
              <p:spPr bwMode="auto">
                <a:xfrm flipV="1">
                  <a:off x="2053" y="1436"/>
                  <a:ext cx="986" cy="639"/>
                </a:xfrm>
                <a:custGeom>
                  <a:avLst/>
                  <a:gdLst>
                    <a:gd name="T0" fmla="*/ 985 w 986"/>
                    <a:gd name="T1" fmla="*/ 12 h 639"/>
                    <a:gd name="T2" fmla="*/ 985 w 986"/>
                    <a:gd name="T3" fmla="*/ 72 h 639"/>
                    <a:gd name="T4" fmla="*/ 983 w 986"/>
                    <a:gd name="T5" fmla="*/ 124 h 639"/>
                    <a:gd name="T6" fmla="*/ 965 w 986"/>
                    <a:gd name="T7" fmla="*/ 222 h 639"/>
                    <a:gd name="T8" fmla="*/ 897 w 986"/>
                    <a:gd name="T9" fmla="*/ 378 h 639"/>
                    <a:gd name="T10" fmla="*/ 775 w 986"/>
                    <a:gd name="T11" fmla="*/ 516 h 639"/>
                    <a:gd name="T12" fmla="*/ 599 w 986"/>
                    <a:gd name="T13" fmla="*/ 616 h 639"/>
                    <a:gd name="T14" fmla="*/ 385 w 986"/>
                    <a:gd name="T15" fmla="*/ 624 h 639"/>
                    <a:gd name="T16" fmla="*/ 193 w 986"/>
                    <a:gd name="T17" fmla="*/ 524 h 639"/>
                    <a:gd name="T18" fmla="*/ 55 w 986"/>
                    <a:gd name="T19" fmla="*/ 332 h 639"/>
                    <a:gd name="T20" fmla="*/ 9 w 986"/>
                    <a:gd name="T21" fmla="*/ 104 h 639"/>
                    <a:gd name="T22" fmla="*/ 3 w 986"/>
                    <a:gd name="T23"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6" h="639">
                      <a:moveTo>
                        <a:pt x="985" y="12"/>
                      </a:moveTo>
                      <a:cubicBezTo>
                        <a:pt x="985" y="32"/>
                        <a:pt x="985" y="53"/>
                        <a:pt x="985" y="72"/>
                      </a:cubicBezTo>
                      <a:cubicBezTo>
                        <a:pt x="985" y="91"/>
                        <a:pt x="986" y="99"/>
                        <a:pt x="983" y="124"/>
                      </a:cubicBezTo>
                      <a:cubicBezTo>
                        <a:pt x="980" y="149"/>
                        <a:pt x="979" y="180"/>
                        <a:pt x="965" y="222"/>
                      </a:cubicBezTo>
                      <a:cubicBezTo>
                        <a:pt x="951" y="264"/>
                        <a:pt x="929" y="329"/>
                        <a:pt x="897" y="378"/>
                      </a:cubicBezTo>
                      <a:cubicBezTo>
                        <a:pt x="865" y="427"/>
                        <a:pt x="825" y="476"/>
                        <a:pt x="775" y="516"/>
                      </a:cubicBezTo>
                      <a:cubicBezTo>
                        <a:pt x="725" y="556"/>
                        <a:pt x="664" y="598"/>
                        <a:pt x="599" y="616"/>
                      </a:cubicBezTo>
                      <a:cubicBezTo>
                        <a:pt x="534" y="634"/>
                        <a:pt x="453" y="639"/>
                        <a:pt x="385" y="624"/>
                      </a:cubicBezTo>
                      <a:cubicBezTo>
                        <a:pt x="317" y="609"/>
                        <a:pt x="248" y="573"/>
                        <a:pt x="193" y="524"/>
                      </a:cubicBezTo>
                      <a:cubicBezTo>
                        <a:pt x="138" y="475"/>
                        <a:pt x="86" y="402"/>
                        <a:pt x="55" y="332"/>
                      </a:cubicBezTo>
                      <a:cubicBezTo>
                        <a:pt x="24" y="262"/>
                        <a:pt x="18" y="159"/>
                        <a:pt x="9" y="104"/>
                      </a:cubicBezTo>
                      <a:cubicBezTo>
                        <a:pt x="0" y="49"/>
                        <a:pt x="1" y="24"/>
                        <a:pt x="3" y="0"/>
                      </a:cubicBezTo>
                    </a:path>
                  </a:pathLst>
                </a:custGeom>
                <a:noFill/>
                <a:ln w="1270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93" name="Group 96"/>
              <p:cNvGrpSpPr>
                <a:grpSpLocks/>
              </p:cNvGrpSpPr>
              <p:nvPr/>
            </p:nvGrpSpPr>
            <p:grpSpPr bwMode="auto">
              <a:xfrm>
                <a:off x="2062" y="994"/>
                <a:ext cx="1240" cy="2144"/>
                <a:chOff x="2062" y="994"/>
                <a:chExt cx="1240" cy="2144"/>
              </a:xfrm>
            </p:grpSpPr>
            <p:sp>
              <p:nvSpPr>
                <p:cNvPr id="94" name="Freeform 97"/>
                <p:cNvSpPr>
                  <a:spLocks/>
                </p:cNvSpPr>
                <p:nvPr/>
              </p:nvSpPr>
              <p:spPr bwMode="auto">
                <a:xfrm>
                  <a:off x="2066" y="2006"/>
                  <a:ext cx="1236" cy="1132"/>
                </a:xfrm>
                <a:custGeom>
                  <a:avLst/>
                  <a:gdLst>
                    <a:gd name="T0" fmla="*/ 1232 w 1236"/>
                    <a:gd name="T1" fmla="*/ 0 h 1132"/>
                    <a:gd name="T2" fmla="*/ 1234 w 1236"/>
                    <a:gd name="T3" fmla="*/ 74 h 1132"/>
                    <a:gd name="T4" fmla="*/ 1224 w 1236"/>
                    <a:gd name="T5" fmla="*/ 156 h 1132"/>
                    <a:gd name="T6" fmla="*/ 1164 w 1236"/>
                    <a:gd name="T7" fmla="*/ 314 h 1132"/>
                    <a:gd name="T8" fmla="*/ 1074 w 1236"/>
                    <a:gd name="T9" fmla="*/ 464 h 1132"/>
                    <a:gd name="T10" fmla="*/ 846 w 1236"/>
                    <a:gd name="T11" fmla="*/ 702 h 1132"/>
                    <a:gd name="T12" fmla="*/ 518 w 1236"/>
                    <a:gd name="T13" fmla="*/ 926 h 1132"/>
                    <a:gd name="T14" fmla="*/ 272 w 1236"/>
                    <a:gd name="T15" fmla="*/ 1048 h 1132"/>
                    <a:gd name="T16" fmla="*/ 0 w 1236"/>
                    <a:gd name="T17" fmla="*/ 1132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6" h="1132">
                      <a:moveTo>
                        <a:pt x="1232" y="0"/>
                      </a:moveTo>
                      <a:cubicBezTo>
                        <a:pt x="1233" y="24"/>
                        <a:pt x="1235" y="48"/>
                        <a:pt x="1234" y="74"/>
                      </a:cubicBezTo>
                      <a:cubicBezTo>
                        <a:pt x="1233" y="100"/>
                        <a:pt x="1236" y="116"/>
                        <a:pt x="1224" y="156"/>
                      </a:cubicBezTo>
                      <a:cubicBezTo>
                        <a:pt x="1212" y="196"/>
                        <a:pt x="1189" y="263"/>
                        <a:pt x="1164" y="314"/>
                      </a:cubicBezTo>
                      <a:cubicBezTo>
                        <a:pt x="1139" y="365"/>
                        <a:pt x="1127" y="399"/>
                        <a:pt x="1074" y="464"/>
                      </a:cubicBezTo>
                      <a:cubicBezTo>
                        <a:pt x="1021" y="529"/>
                        <a:pt x="939" y="625"/>
                        <a:pt x="846" y="702"/>
                      </a:cubicBezTo>
                      <a:cubicBezTo>
                        <a:pt x="753" y="779"/>
                        <a:pt x="614" y="868"/>
                        <a:pt x="518" y="926"/>
                      </a:cubicBezTo>
                      <a:cubicBezTo>
                        <a:pt x="422" y="984"/>
                        <a:pt x="358" y="1014"/>
                        <a:pt x="272" y="1048"/>
                      </a:cubicBezTo>
                      <a:cubicBezTo>
                        <a:pt x="186" y="1082"/>
                        <a:pt x="93" y="1107"/>
                        <a:pt x="0" y="1132"/>
                      </a:cubicBezTo>
                    </a:path>
                  </a:pathLst>
                </a:custGeom>
                <a:noFill/>
                <a:ln w="1270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5" name="Freeform 98"/>
                <p:cNvSpPr>
                  <a:spLocks/>
                </p:cNvSpPr>
                <p:nvPr/>
              </p:nvSpPr>
              <p:spPr bwMode="auto">
                <a:xfrm flipV="1">
                  <a:off x="2062" y="994"/>
                  <a:ext cx="1236" cy="1132"/>
                </a:xfrm>
                <a:custGeom>
                  <a:avLst/>
                  <a:gdLst>
                    <a:gd name="T0" fmla="*/ 1232 w 1236"/>
                    <a:gd name="T1" fmla="*/ 0 h 1132"/>
                    <a:gd name="T2" fmla="*/ 1234 w 1236"/>
                    <a:gd name="T3" fmla="*/ 74 h 1132"/>
                    <a:gd name="T4" fmla="*/ 1224 w 1236"/>
                    <a:gd name="T5" fmla="*/ 156 h 1132"/>
                    <a:gd name="T6" fmla="*/ 1164 w 1236"/>
                    <a:gd name="T7" fmla="*/ 314 h 1132"/>
                    <a:gd name="T8" fmla="*/ 1074 w 1236"/>
                    <a:gd name="T9" fmla="*/ 464 h 1132"/>
                    <a:gd name="T10" fmla="*/ 846 w 1236"/>
                    <a:gd name="T11" fmla="*/ 702 h 1132"/>
                    <a:gd name="T12" fmla="*/ 518 w 1236"/>
                    <a:gd name="T13" fmla="*/ 926 h 1132"/>
                    <a:gd name="T14" fmla="*/ 272 w 1236"/>
                    <a:gd name="T15" fmla="*/ 1048 h 1132"/>
                    <a:gd name="T16" fmla="*/ 0 w 1236"/>
                    <a:gd name="T17" fmla="*/ 1132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6" h="1132">
                      <a:moveTo>
                        <a:pt x="1232" y="0"/>
                      </a:moveTo>
                      <a:cubicBezTo>
                        <a:pt x="1233" y="24"/>
                        <a:pt x="1235" y="48"/>
                        <a:pt x="1234" y="74"/>
                      </a:cubicBezTo>
                      <a:cubicBezTo>
                        <a:pt x="1233" y="100"/>
                        <a:pt x="1236" y="116"/>
                        <a:pt x="1224" y="156"/>
                      </a:cubicBezTo>
                      <a:cubicBezTo>
                        <a:pt x="1212" y="196"/>
                        <a:pt x="1189" y="263"/>
                        <a:pt x="1164" y="314"/>
                      </a:cubicBezTo>
                      <a:cubicBezTo>
                        <a:pt x="1139" y="365"/>
                        <a:pt x="1127" y="399"/>
                        <a:pt x="1074" y="464"/>
                      </a:cubicBezTo>
                      <a:cubicBezTo>
                        <a:pt x="1021" y="529"/>
                        <a:pt x="939" y="625"/>
                        <a:pt x="846" y="702"/>
                      </a:cubicBezTo>
                      <a:cubicBezTo>
                        <a:pt x="753" y="779"/>
                        <a:pt x="614" y="868"/>
                        <a:pt x="518" y="926"/>
                      </a:cubicBezTo>
                      <a:cubicBezTo>
                        <a:pt x="422" y="984"/>
                        <a:pt x="358" y="1014"/>
                        <a:pt x="272" y="1048"/>
                      </a:cubicBezTo>
                      <a:cubicBezTo>
                        <a:pt x="186" y="1082"/>
                        <a:pt x="93" y="1107"/>
                        <a:pt x="0" y="1132"/>
                      </a:cubicBezTo>
                    </a:path>
                  </a:pathLst>
                </a:custGeom>
                <a:noFill/>
                <a:ln w="1270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63" name="Group 99"/>
            <p:cNvGrpSpPr>
              <a:grpSpLocks/>
            </p:cNvGrpSpPr>
            <p:nvPr/>
          </p:nvGrpSpPr>
          <p:grpSpPr bwMode="auto">
            <a:xfrm rot="15821027">
              <a:off x="1424" y="1446"/>
              <a:ext cx="674" cy="1156"/>
              <a:chOff x="2053" y="994"/>
              <a:chExt cx="1249" cy="2144"/>
            </a:xfrm>
          </p:grpSpPr>
          <p:grpSp>
            <p:nvGrpSpPr>
              <p:cNvPr id="86" name="Group 100"/>
              <p:cNvGrpSpPr>
                <a:grpSpLocks/>
              </p:cNvGrpSpPr>
              <p:nvPr/>
            </p:nvGrpSpPr>
            <p:grpSpPr bwMode="auto">
              <a:xfrm>
                <a:off x="2053" y="1436"/>
                <a:ext cx="986" cy="1235"/>
                <a:chOff x="2053" y="1436"/>
                <a:chExt cx="986" cy="1235"/>
              </a:xfrm>
            </p:grpSpPr>
            <p:sp>
              <p:nvSpPr>
                <p:cNvPr id="90" name="Freeform 101"/>
                <p:cNvSpPr>
                  <a:spLocks/>
                </p:cNvSpPr>
                <p:nvPr/>
              </p:nvSpPr>
              <p:spPr bwMode="auto">
                <a:xfrm>
                  <a:off x="2053" y="2032"/>
                  <a:ext cx="986" cy="639"/>
                </a:xfrm>
                <a:custGeom>
                  <a:avLst/>
                  <a:gdLst>
                    <a:gd name="T0" fmla="*/ 985 w 986"/>
                    <a:gd name="T1" fmla="*/ 12 h 639"/>
                    <a:gd name="T2" fmla="*/ 985 w 986"/>
                    <a:gd name="T3" fmla="*/ 72 h 639"/>
                    <a:gd name="T4" fmla="*/ 983 w 986"/>
                    <a:gd name="T5" fmla="*/ 124 h 639"/>
                    <a:gd name="T6" fmla="*/ 965 w 986"/>
                    <a:gd name="T7" fmla="*/ 222 h 639"/>
                    <a:gd name="T8" fmla="*/ 897 w 986"/>
                    <a:gd name="T9" fmla="*/ 378 h 639"/>
                    <a:gd name="T10" fmla="*/ 775 w 986"/>
                    <a:gd name="T11" fmla="*/ 516 h 639"/>
                    <a:gd name="T12" fmla="*/ 599 w 986"/>
                    <a:gd name="T13" fmla="*/ 616 h 639"/>
                    <a:gd name="T14" fmla="*/ 385 w 986"/>
                    <a:gd name="T15" fmla="*/ 624 h 639"/>
                    <a:gd name="T16" fmla="*/ 193 w 986"/>
                    <a:gd name="T17" fmla="*/ 524 h 639"/>
                    <a:gd name="T18" fmla="*/ 55 w 986"/>
                    <a:gd name="T19" fmla="*/ 332 h 639"/>
                    <a:gd name="T20" fmla="*/ 9 w 986"/>
                    <a:gd name="T21" fmla="*/ 104 h 639"/>
                    <a:gd name="T22" fmla="*/ 3 w 986"/>
                    <a:gd name="T23"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6" h="639">
                      <a:moveTo>
                        <a:pt x="985" y="12"/>
                      </a:moveTo>
                      <a:cubicBezTo>
                        <a:pt x="985" y="32"/>
                        <a:pt x="985" y="53"/>
                        <a:pt x="985" y="72"/>
                      </a:cubicBezTo>
                      <a:cubicBezTo>
                        <a:pt x="985" y="91"/>
                        <a:pt x="986" y="99"/>
                        <a:pt x="983" y="124"/>
                      </a:cubicBezTo>
                      <a:cubicBezTo>
                        <a:pt x="980" y="149"/>
                        <a:pt x="979" y="180"/>
                        <a:pt x="965" y="222"/>
                      </a:cubicBezTo>
                      <a:cubicBezTo>
                        <a:pt x="951" y="264"/>
                        <a:pt x="929" y="329"/>
                        <a:pt x="897" y="378"/>
                      </a:cubicBezTo>
                      <a:cubicBezTo>
                        <a:pt x="865" y="427"/>
                        <a:pt x="825" y="476"/>
                        <a:pt x="775" y="516"/>
                      </a:cubicBezTo>
                      <a:cubicBezTo>
                        <a:pt x="725" y="556"/>
                        <a:pt x="664" y="598"/>
                        <a:pt x="599" y="616"/>
                      </a:cubicBezTo>
                      <a:cubicBezTo>
                        <a:pt x="534" y="634"/>
                        <a:pt x="453" y="639"/>
                        <a:pt x="385" y="624"/>
                      </a:cubicBezTo>
                      <a:cubicBezTo>
                        <a:pt x="317" y="609"/>
                        <a:pt x="248" y="573"/>
                        <a:pt x="193" y="524"/>
                      </a:cubicBezTo>
                      <a:cubicBezTo>
                        <a:pt x="138" y="475"/>
                        <a:pt x="86" y="402"/>
                        <a:pt x="55" y="332"/>
                      </a:cubicBezTo>
                      <a:cubicBezTo>
                        <a:pt x="24" y="262"/>
                        <a:pt x="18" y="159"/>
                        <a:pt x="9" y="104"/>
                      </a:cubicBezTo>
                      <a:cubicBezTo>
                        <a:pt x="0" y="49"/>
                        <a:pt x="1" y="24"/>
                        <a:pt x="3" y="0"/>
                      </a:cubicBezTo>
                    </a:path>
                  </a:pathLst>
                </a:custGeom>
                <a:noFill/>
                <a:ln w="1270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91" name="Freeform 102"/>
                <p:cNvSpPr>
                  <a:spLocks/>
                </p:cNvSpPr>
                <p:nvPr/>
              </p:nvSpPr>
              <p:spPr bwMode="auto">
                <a:xfrm flipV="1">
                  <a:off x="2053" y="1436"/>
                  <a:ext cx="986" cy="639"/>
                </a:xfrm>
                <a:custGeom>
                  <a:avLst/>
                  <a:gdLst>
                    <a:gd name="T0" fmla="*/ 985 w 986"/>
                    <a:gd name="T1" fmla="*/ 12 h 639"/>
                    <a:gd name="T2" fmla="*/ 985 w 986"/>
                    <a:gd name="T3" fmla="*/ 72 h 639"/>
                    <a:gd name="T4" fmla="*/ 983 w 986"/>
                    <a:gd name="T5" fmla="*/ 124 h 639"/>
                    <a:gd name="T6" fmla="*/ 965 w 986"/>
                    <a:gd name="T7" fmla="*/ 222 h 639"/>
                    <a:gd name="T8" fmla="*/ 897 w 986"/>
                    <a:gd name="T9" fmla="*/ 378 h 639"/>
                    <a:gd name="T10" fmla="*/ 775 w 986"/>
                    <a:gd name="T11" fmla="*/ 516 h 639"/>
                    <a:gd name="T12" fmla="*/ 599 w 986"/>
                    <a:gd name="T13" fmla="*/ 616 h 639"/>
                    <a:gd name="T14" fmla="*/ 385 w 986"/>
                    <a:gd name="T15" fmla="*/ 624 h 639"/>
                    <a:gd name="T16" fmla="*/ 193 w 986"/>
                    <a:gd name="T17" fmla="*/ 524 h 639"/>
                    <a:gd name="T18" fmla="*/ 55 w 986"/>
                    <a:gd name="T19" fmla="*/ 332 h 639"/>
                    <a:gd name="T20" fmla="*/ 9 w 986"/>
                    <a:gd name="T21" fmla="*/ 104 h 639"/>
                    <a:gd name="T22" fmla="*/ 3 w 986"/>
                    <a:gd name="T23"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6" h="639">
                      <a:moveTo>
                        <a:pt x="985" y="12"/>
                      </a:moveTo>
                      <a:cubicBezTo>
                        <a:pt x="985" y="32"/>
                        <a:pt x="985" y="53"/>
                        <a:pt x="985" y="72"/>
                      </a:cubicBezTo>
                      <a:cubicBezTo>
                        <a:pt x="985" y="91"/>
                        <a:pt x="986" y="99"/>
                        <a:pt x="983" y="124"/>
                      </a:cubicBezTo>
                      <a:cubicBezTo>
                        <a:pt x="980" y="149"/>
                        <a:pt x="979" y="180"/>
                        <a:pt x="965" y="222"/>
                      </a:cubicBezTo>
                      <a:cubicBezTo>
                        <a:pt x="951" y="264"/>
                        <a:pt x="929" y="329"/>
                        <a:pt x="897" y="378"/>
                      </a:cubicBezTo>
                      <a:cubicBezTo>
                        <a:pt x="865" y="427"/>
                        <a:pt x="825" y="476"/>
                        <a:pt x="775" y="516"/>
                      </a:cubicBezTo>
                      <a:cubicBezTo>
                        <a:pt x="725" y="556"/>
                        <a:pt x="664" y="598"/>
                        <a:pt x="599" y="616"/>
                      </a:cubicBezTo>
                      <a:cubicBezTo>
                        <a:pt x="534" y="634"/>
                        <a:pt x="453" y="639"/>
                        <a:pt x="385" y="624"/>
                      </a:cubicBezTo>
                      <a:cubicBezTo>
                        <a:pt x="317" y="609"/>
                        <a:pt x="248" y="573"/>
                        <a:pt x="193" y="524"/>
                      </a:cubicBezTo>
                      <a:cubicBezTo>
                        <a:pt x="138" y="475"/>
                        <a:pt x="86" y="402"/>
                        <a:pt x="55" y="332"/>
                      </a:cubicBezTo>
                      <a:cubicBezTo>
                        <a:pt x="24" y="262"/>
                        <a:pt x="18" y="159"/>
                        <a:pt x="9" y="104"/>
                      </a:cubicBezTo>
                      <a:cubicBezTo>
                        <a:pt x="0" y="49"/>
                        <a:pt x="1" y="24"/>
                        <a:pt x="3" y="0"/>
                      </a:cubicBezTo>
                    </a:path>
                  </a:pathLst>
                </a:custGeom>
                <a:noFill/>
                <a:ln w="1270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87" name="Group 103"/>
              <p:cNvGrpSpPr>
                <a:grpSpLocks/>
              </p:cNvGrpSpPr>
              <p:nvPr/>
            </p:nvGrpSpPr>
            <p:grpSpPr bwMode="auto">
              <a:xfrm>
                <a:off x="2062" y="994"/>
                <a:ext cx="1240" cy="2144"/>
                <a:chOff x="2062" y="994"/>
                <a:chExt cx="1240" cy="2144"/>
              </a:xfrm>
            </p:grpSpPr>
            <p:sp>
              <p:nvSpPr>
                <p:cNvPr id="88" name="Freeform 104"/>
                <p:cNvSpPr>
                  <a:spLocks/>
                </p:cNvSpPr>
                <p:nvPr/>
              </p:nvSpPr>
              <p:spPr bwMode="auto">
                <a:xfrm>
                  <a:off x="2066" y="2006"/>
                  <a:ext cx="1236" cy="1132"/>
                </a:xfrm>
                <a:custGeom>
                  <a:avLst/>
                  <a:gdLst>
                    <a:gd name="T0" fmla="*/ 1232 w 1236"/>
                    <a:gd name="T1" fmla="*/ 0 h 1132"/>
                    <a:gd name="T2" fmla="*/ 1234 w 1236"/>
                    <a:gd name="T3" fmla="*/ 74 h 1132"/>
                    <a:gd name="T4" fmla="*/ 1224 w 1236"/>
                    <a:gd name="T5" fmla="*/ 156 h 1132"/>
                    <a:gd name="T6" fmla="*/ 1164 w 1236"/>
                    <a:gd name="T7" fmla="*/ 314 h 1132"/>
                    <a:gd name="T8" fmla="*/ 1074 w 1236"/>
                    <a:gd name="T9" fmla="*/ 464 h 1132"/>
                    <a:gd name="T10" fmla="*/ 846 w 1236"/>
                    <a:gd name="T11" fmla="*/ 702 h 1132"/>
                    <a:gd name="T12" fmla="*/ 518 w 1236"/>
                    <a:gd name="T13" fmla="*/ 926 h 1132"/>
                    <a:gd name="T14" fmla="*/ 272 w 1236"/>
                    <a:gd name="T15" fmla="*/ 1048 h 1132"/>
                    <a:gd name="T16" fmla="*/ 0 w 1236"/>
                    <a:gd name="T17" fmla="*/ 1132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6" h="1132">
                      <a:moveTo>
                        <a:pt x="1232" y="0"/>
                      </a:moveTo>
                      <a:cubicBezTo>
                        <a:pt x="1233" y="24"/>
                        <a:pt x="1235" y="48"/>
                        <a:pt x="1234" y="74"/>
                      </a:cubicBezTo>
                      <a:cubicBezTo>
                        <a:pt x="1233" y="100"/>
                        <a:pt x="1236" y="116"/>
                        <a:pt x="1224" y="156"/>
                      </a:cubicBezTo>
                      <a:cubicBezTo>
                        <a:pt x="1212" y="196"/>
                        <a:pt x="1189" y="263"/>
                        <a:pt x="1164" y="314"/>
                      </a:cubicBezTo>
                      <a:cubicBezTo>
                        <a:pt x="1139" y="365"/>
                        <a:pt x="1127" y="399"/>
                        <a:pt x="1074" y="464"/>
                      </a:cubicBezTo>
                      <a:cubicBezTo>
                        <a:pt x="1021" y="529"/>
                        <a:pt x="939" y="625"/>
                        <a:pt x="846" y="702"/>
                      </a:cubicBezTo>
                      <a:cubicBezTo>
                        <a:pt x="753" y="779"/>
                        <a:pt x="614" y="868"/>
                        <a:pt x="518" y="926"/>
                      </a:cubicBezTo>
                      <a:cubicBezTo>
                        <a:pt x="422" y="984"/>
                        <a:pt x="358" y="1014"/>
                        <a:pt x="272" y="1048"/>
                      </a:cubicBezTo>
                      <a:cubicBezTo>
                        <a:pt x="186" y="1082"/>
                        <a:pt x="93" y="1107"/>
                        <a:pt x="0" y="1132"/>
                      </a:cubicBezTo>
                    </a:path>
                  </a:pathLst>
                </a:custGeom>
                <a:noFill/>
                <a:ln w="1270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9" name="Freeform 105"/>
                <p:cNvSpPr>
                  <a:spLocks/>
                </p:cNvSpPr>
                <p:nvPr/>
              </p:nvSpPr>
              <p:spPr bwMode="auto">
                <a:xfrm flipV="1">
                  <a:off x="2062" y="994"/>
                  <a:ext cx="1236" cy="1132"/>
                </a:xfrm>
                <a:custGeom>
                  <a:avLst/>
                  <a:gdLst>
                    <a:gd name="T0" fmla="*/ 1232 w 1236"/>
                    <a:gd name="T1" fmla="*/ 0 h 1132"/>
                    <a:gd name="T2" fmla="*/ 1234 w 1236"/>
                    <a:gd name="T3" fmla="*/ 74 h 1132"/>
                    <a:gd name="T4" fmla="*/ 1224 w 1236"/>
                    <a:gd name="T5" fmla="*/ 156 h 1132"/>
                    <a:gd name="T6" fmla="*/ 1164 w 1236"/>
                    <a:gd name="T7" fmla="*/ 314 h 1132"/>
                    <a:gd name="T8" fmla="*/ 1074 w 1236"/>
                    <a:gd name="T9" fmla="*/ 464 h 1132"/>
                    <a:gd name="T10" fmla="*/ 846 w 1236"/>
                    <a:gd name="T11" fmla="*/ 702 h 1132"/>
                    <a:gd name="T12" fmla="*/ 518 w 1236"/>
                    <a:gd name="T13" fmla="*/ 926 h 1132"/>
                    <a:gd name="T14" fmla="*/ 272 w 1236"/>
                    <a:gd name="T15" fmla="*/ 1048 h 1132"/>
                    <a:gd name="T16" fmla="*/ 0 w 1236"/>
                    <a:gd name="T17" fmla="*/ 1132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6" h="1132">
                      <a:moveTo>
                        <a:pt x="1232" y="0"/>
                      </a:moveTo>
                      <a:cubicBezTo>
                        <a:pt x="1233" y="24"/>
                        <a:pt x="1235" y="48"/>
                        <a:pt x="1234" y="74"/>
                      </a:cubicBezTo>
                      <a:cubicBezTo>
                        <a:pt x="1233" y="100"/>
                        <a:pt x="1236" y="116"/>
                        <a:pt x="1224" y="156"/>
                      </a:cubicBezTo>
                      <a:cubicBezTo>
                        <a:pt x="1212" y="196"/>
                        <a:pt x="1189" y="263"/>
                        <a:pt x="1164" y="314"/>
                      </a:cubicBezTo>
                      <a:cubicBezTo>
                        <a:pt x="1139" y="365"/>
                        <a:pt x="1127" y="399"/>
                        <a:pt x="1074" y="464"/>
                      </a:cubicBezTo>
                      <a:cubicBezTo>
                        <a:pt x="1021" y="529"/>
                        <a:pt x="939" y="625"/>
                        <a:pt x="846" y="702"/>
                      </a:cubicBezTo>
                      <a:cubicBezTo>
                        <a:pt x="753" y="779"/>
                        <a:pt x="614" y="868"/>
                        <a:pt x="518" y="926"/>
                      </a:cubicBezTo>
                      <a:cubicBezTo>
                        <a:pt x="422" y="984"/>
                        <a:pt x="358" y="1014"/>
                        <a:pt x="272" y="1048"/>
                      </a:cubicBezTo>
                      <a:cubicBezTo>
                        <a:pt x="186" y="1082"/>
                        <a:pt x="93" y="1107"/>
                        <a:pt x="0" y="1132"/>
                      </a:cubicBezTo>
                    </a:path>
                  </a:pathLst>
                </a:custGeom>
                <a:noFill/>
                <a:ln w="1270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64" name="Group 106"/>
            <p:cNvGrpSpPr>
              <a:grpSpLocks/>
            </p:cNvGrpSpPr>
            <p:nvPr/>
          </p:nvGrpSpPr>
          <p:grpSpPr bwMode="auto">
            <a:xfrm rot="10636271">
              <a:off x="1968" y="897"/>
              <a:ext cx="674" cy="1157"/>
              <a:chOff x="2053" y="994"/>
              <a:chExt cx="1249" cy="2144"/>
            </a:xfrm>
          </p:grpSpPr>
          <p:grpSp>
            <p:nvGrpSpPr>
              <p:cNvPr id="80" name="Group 107"/>
              <p:cNvGrpSpPr>
                <a:grpSpLocks/>
              </p:cNvGrpSpPr>
              <p:nvPr/>
            </p:nvGrpSpPr>
            <p:grpSpPr bwMode="auto">
              <a:xfrm>
                <a:off x="2053" y="1436"/>
                <a:ext cx="986" cy="1235"/>
                <a:chOff x="2053" y="1436"/>
                <a:chExt cx="986" cy="1235"/>
              </a:xfrm>
            </p:grpSpPr>
            <p:sp>
              <p:nvSpPr>
                <p:cNvPr id="84" name="Freeform 108"/>
                <p:cNvSpPr>
                  <a:spLocks/>
                </p:cNvSpPr>
                <p:nvPr/>
              </p:nvSpPr>
              <p:spPr bwMode="auto">
                <a:xfrm>
                  <a:off x="2053" y="2032"/>
                  <a:ext cx="986" cy="639"/>
                </a:xfrm>
                <a:custGeom>
                  <a:avLst/>
                  <a:gdLst>
                    <a:gd name="T0" fmla="*/ 985 w 986"/>
                    <a:gd name="T1" fmla="*/ 12 h 639"/>
                    <a:gd name="T2" fmla="*/ 985 w 986"/>
                    <a:gd name="T3" fmla="*/ 72 h 639"/>
                    <a:gd name="T4" fmla="*/ 983 w 986"/>
                    <a:gd name="T5" fmla="*/ 124 h 639"/>
                    <a:gd name="T6" fmla="*/ 965 w 986"/>
                    <a:gd name="T7" fmla="*/ 222 h 639"/>
                    <a:gd name="T8" fmla="*/ 897 w 986"/>
                    <a:gd name="T9" fmla="*/ 378 h 639"/>
                    <a:gd name="T10" fmla="*/ 775 w 986"/>
                    <a:gd name="T11" fmla="*/ 516 h 639"/>
                    <a:gd name="T12" fmla="*/ 599 w 986"/>
                    <a:gd name="T13" fmla="*/ 616 h 639"/>
                    <a:gd name="T14" fmla="*/ 385 w 986"/>
                    <a:gd name="T15" fmla="*/ 624 h 639"/>
                    <a:gd name="T16" fmla="*/ 193 w 986"/>
                    <a:gd name="T17" fmla="*/ 524 h 639"/>
                    <a:gd name="T18" fmla="*/ 55 w 986"/>
                    <a:gd name="T19" fmla="*/ 332 h 639"/>
                    <a:gd name="T20" fmla="*/ 9 w 986"/>
                    <a:gd name="T21" fmla="*/ 104 h 639"/>
                    <a:gd name="T22" fmla="*/ 3 w 986"/>
                    <a:gd name="T23"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6" h="639">
                      <a:moveTo>
                        <a:pt x="985" y="12"/>
                      </a:moveTo>
                      <a:cubicBezTo>
                        <a:pt x="985" y="32"/>
                        <a:pt x="985" y="53"/>
                        <a:pt x="985" y="72"/>
                      </a:cubicBezTo>
                      <a:cubicBezTo>
                        <a:pt x="985" y="91"/>
                        <a:pt x="986" y="99"/>
                        <a:pt x="983" y="124"/>
                      </a:cubicBezTo>
                      <a:cubicBezTo>
                        <a:pt x="980" y="149"/>
                        <a:pt x="979" y="180"/>
                        <a:pt x="965" y="222"/>
                      </a:cubicBezTo>
                      <a:cubicBezTo>
                        <a:pt x="951" y="264"/>
                        <a:pt x="929" y="329"/>
                        <a:pt x="897" y="378"/>
                      </a:cubicBezTo>
                      <a:cubicBezTo>
                        <a:pt x="865" y="427"/>
                        <a:pt x="825" y="476"/>
                        <a:pt x="775" y="516"/>
                      </a:cubicBezTo>
                      <a:cubicBezTo>
                        <a:pt x="725" y="556"/>
                        <a:pt x="664" y="598"/>
                        <a:pt x="599" y="616"/>
                      </a:cubicBezTo>
                      <a:cubicBezTo>
                        <a:pt x="534" y="634"/>
                        <a:pt x="453" y="639"/>
                        <a:pt x="385" y="624"/>
                      </a:cubicBezTo>
                      <a:cubicBezTo>
                        <a:pt x="317" y="609"/>
                        <a:pt x="248" y="573"/>
                        <a:pt x="193" y="524"/>
                      </a:cubicBezTo>
                      <a:cubicBezTo>
                        <a:pt x="138" y="475"/>
                        <a:pt x="86" y="402"/>
                        <a:pt x="55" y="332"/>
                      </a:cubicBezTo>
                      <a:cubicBezTo>
                        <a:pt x="24" y="262"/>
                        <a:pt x="18" y="159"/>
                        <a:pt x="9" y="104"/>
                      </a:cubicBezTo>
                      <a:cubicBezTo>
                        <a:pt x="0" y="49"/>
                        <a:pt x="1" y="24"/>
                        <a:pt x="3" y="0"/>
                      </a:cubicBezTo>
                    </a:path>
                  </a:pathLst>
                </a:custGeom>
                <a:noFill/>
                <a:ln w="1270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5" name="Freeform 109"/>
                <p:cNvSpPr>
                  <a:spLocks/>
                </p:cNvSpPr>
                <p:nvPr/>
              </p:nvSpPr>
              <p:spPr bwMode="auto">
                <a:xfrm flipV="1">
                  <a:off x="2053" y="1436"/>
                  <a:ext cx="986" cy="639"/>
                </a:xfrm>
                <a:custGeom>
                  <a:avLst/>
                  <a:gdLst>
                    <a:gd name="T0" fmla="*/ 985 w 986"/>
                    <a:gd name="T1" fmla="*/ 12 h 639"/>
                    <a:gd name="T2" fmla="*/ 985 w 986"/>
                    <a:gd name="T3" fmla="*/ 72 h 639"/>
                    <a:gd name="T4" fmla="*/ 983 w 986"/>
                    <a:gd name="T5" fmla="*/ 124 h 639"/>
                    <a:gd name="T6" fmla="*/ 965 w 986"/>
                    <a:gd name="T7" fmla="*/ 222 h 639"/>
                    <a:gd name="T8" fmla="*/ 897 w 986"/>
                    <a:gd name="T9" fmla="*/ 378 h 639"/>
                    <a:gd name="T10" fmla="*/ 775 w 986"/>
                    <a:gd name="T11" fmla="*/ 516 h 639"/>
                    <a:gd name="T12" fmla="*/ 599 w 986"/>
                    <a:gd name="T13" fmla="*/ 616 h 639"/>
                    <a:gd name="T14" fmla="*/ 385 w 986"/>
                    <a:gd name="T15" fmla="*/ 624 h 639"/>
                    <a:gd name="T16" fmla="*/ 193 w 986"/>
                    <a:gd name="T17" fmla="*/ 524 h 639"/>
                    <a:gd name="T18" fmla="*/ 55 w 986"/>
                    <a:gd name="T19" fmla="*/ 332 h 639"/>
                    <a:gd name="T20" fmla="*/ 9 w 986"/>
                    <a:gd name="T21" fmla="*/ 104 h 639"/>
                    <a:gd name="T22" fmla="*/ 3 w 986"/>
                    <a:gd name="T23"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6" h="639">
                      <a:moveTo>
                        <a:pt x="985" y="12"/>
                      </a:moveTo>
                      <a:cubicBezTo>
                        <a:pt x="985" y="32"/>
                        <a:pt x="985" y="53"/>
                        <a:pt x="985" y="72"/>
                      </a:cubicBezTo>
                      <a:cubicBezTo>
                        <a:pt x="985" y="91"/>
                        <a:pt x="986" y="99"/>
                        <a:pt x="983" y="124"/>
                      </a:cubicBezTo>
                      <a:cubicBezTo>
                        <a:pt x="980" y="149"/>
                        <a:pt x="979" y="180"/>
                        <a:pt x="965" y="222"/>
                      </a:cubicBezTo>
                      <a:cubicBezTo>
                        <a:pt x="951" y="264"/>
                        <a:pt x="929" y="329"/>
                        <a:pt x="897" y="378"/>
                      </a:cubicBezTo>
                      <a:cubicBezTo>
                        <a:pt x="865" y="427"/>
                        <a:pt x="825" y="476"/>
                        <a:pt x="775" y="516"/>
                      </a:cubicBezTo>
                      <a:cubicBezTo>
                        <a:pt x="725" y="556"/>
                        <a:pt x="664" y="598"/>
                        <a:pt x="599" y="616"/>
                      </a:cubicBezTo>
                      <a:cubicBezTo>
                        <a:pt x="534" y="634"/>
                        <a:pt x="453" y="639"/>
                        <a:pt x="385" y="624"/>
                      </a:cubicBezTo>
                      <a:cubicBezTo>
                        <a:pt x="317" y="609"/>
                        <a:pt x="248" y="573"/>
                        <a:pt x="193" y="524"/>
                      </a:cubicBezTo>
                      <a:cubicBezTo>
                        <a:pt x="138" y="475"/>
                        <a:pt x="86" y="402"/>
                        <a:pt x="55" y="332"/>
                      </a:cubicBezTo>
                      <a:cubicBezTo>
                        <a:pt x="24" y="262"/>
                        <a:pt x="18" y="159"/>
                        <a:pt x="9" y="104"/>
                      </a:cubicBezTo>
                      <a:cubicBezTo>
                        <a:pt x="0" y="49"/>
                        <a:pt x="1" y="24"/>
                        <a:pt x="3" y="0"/>
                      </a:cubicBezTo>
                    </a:path>
                  </a:pathLst>
                </a:custGeom>
                <a:noFill/>
                <a:ln w="1270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81" name="Group 110"/>
              <p:cNvGrpSpPr>
                <a:grpSpLocks/>
              </p:cNvGrpSpPr>
              <p:nvPr/>
            </p:nvGrpSpPr>
            <p:grpSpPr bwMode="auto">
              <a:xfrm>
                <a:off x="2062" y="994"/>
                <a:ext cx="1240" cy="2144"/>
                <a:chOff x="2062" y="994"/>
                <a:chExt cx="1240" cy="2144"/>
              </a:xfrm>
            </p:grpSpPr>
            <p:sp>
              <p:nvSpPr>
                <p:cNvPr id="82" name="Freeform 111"/>
                <p:cNvSpPr>
                  <a:spLocks/>
                </p:cNvSpPr>
                <p:nvPr/>
              </p:nvSpPr>
              <p:spPr bwMode="auto">
                <a:xfrm>
                  <a:off x="2066" y="2006"/>
                  <a:ext cx="1236" cy="1132"/>
                </a:xfrm>
                <a:custGeom>
                  <a:avLst/>
                  <a:gdLst>
                    <a:gd name="T0" fmla="*/ 1232 w 1236"/>
                    <a:gd name="T1" fmla="*/ 0 h 1132"/>
                    <a:gd name="T2" fmla="*/ 1234 w 1236"/>
                    <a:gd name="T3" fmla="*/ 74 h 1132"/>
                    <a:gd name="T4" fmla="*/ 1224 w 1236"/>
                    <a:gd name="T5" fmla="*/ 156 h 1132"/>
                    <a:gd name="T6" fmla="*/ 1164 w 1236"/>
                    <a:gd name="T7" fmla="*/ 314 h 1132"/>
                    <a:gd name="T8" fmla="*/ 1074 w 1236"/>
                    <a:gd name="T9" fmla="*/ 464 h 1132"/>
                    <a:gd name="T10" fmla="*/ 846 w 1236"/>
                    <a:gd name="T11" fmla="*/ 702 h 1132"/>
                    <a:gd name="T12" fmla="*/ 518 w 1236"/>
                    <a:gd name="T13" fmla="*/ 926 h 1132"/>
                    <a:gd name="T14" fmla="*/ 272 w 1236"/>
                    <a:gd name="T15" fmla="*/ 1048 h 1132"/>
                    <a:gd name="T16" fmla="*/ 0 w 1236"/>
                    <a:gd name="T17" fmla="*/ 1132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6" h="1132">
                      <a:moveTo>
                        <a:pt x="1232" y="0"/>
                      </a:moveTo>
                      <a:cubicBezTo>
                        <a:pt x="1233" y="24"/>
                        <a:pt x="1235" y="48"/>
                        <a:pt x="1234" y="74"/>
                      </a:cubicBezTo>
                      <a:cubicBezTo>
                        <a:pt x="1233" y="100"/>
                        <a:pt x="1236" y="116"/>
                        <a:pt x="1224" y="156"/>
                      </a:cubicBezTo>
                      <a:cubicBezTo>
                        <a:pt x="1212" y="196"/>
                        <a:pt x="1189" y="263"/>
                        <a:pt x="1164" y="314"/>
                      </a:cubicBezTo>
                      <a:cubicBezTo>
                        <a:pt x="1139" y="365"/>
                        <a:pt x="1127" y="399"/>
                        <a:pt x="1074" y="464"/>
                      </a:cubicBezTo>
                      <a:cubicBezTo>
                        <a:pt x="1021" y="529"/>
                        <a:pt x="939" y="625"/>
                        <a:pt x="846" y="702"/>
                      </a:cubicBezTo>
                      <a:cubicBezTo>
                        <a:pt x="753" y="779"/>
                        <a:pt x="614" y="868"/>
                        <a:pt x="518" y="926"/>
                      </a:cubicBezTo>
                      <a:cubicBezTo>
                        <a:pt x="422" y="984"/>
                        <a:pt x="358" y="1014"/>
                        <a:pt x="272" y="1048"/>
                      </a:cubicBezTo>
                      <a:cubicBezTo>
                        <a:pt x="186" y="1082"/>
                        <a:pt x="93" y="1107"/>
                        <a:pt x="0" y="1132"/>
                      </a:cubicBezTo>
                    </a:path>
                  </a:pathLst>
                </a:custGeom>
                <a:noFill/>
                <a:ln w="1270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83" name="Freeform 112"/>
                <p:cNvSpPr>
                  <a:spLocks/>
                </p:cNvSpPr>
                <p:nvPr/>
              </p:nvSpPr>
              <p:spPr bwMode="auto">
                <a:xfrm flipV="1">
                  <a:off x="2062" y="994"/>
                  <a:ext cx="1236" cy="1132"/>
                </a:xfrm>
                <a:custGeom>
                  <a:avLst/>
                  <a:gdLst>
                    <a:gd name="T0" fmla="*/ 1232 w 1236"/>
                    <a:gd name="T1" fmla="*/ 0 h 1132"/>
                    <a:gd name="T2" fmla="*/ 1234 w 1236"/>
                    <a:gd name="T3" fmla="*/ 74 h 1132"/>
                    <a:gd name="T4" fmla="*/ 1224 w 1236"/>
                    <a:gd name="T5" fmla="*/ 156 h 1132"/>
                    <a:gd name="T6" fmla="*/ 1164 w 1236"/>
                    <a:gd name="T7" fmla="*/ 314 h 1132"/>
                    <a:gd name="T8" fmla="*/ 1074 w 1236"/>
                    <a:gd name="T9" fmla="*/ 464 h 1132"/>
                    <a:gd name="T10" fmla="*/ 846 w 1236"/>
                    <a:gd name="T11" fmla="*/ 702 h 1132"/>
                    <a:gd name="T12" fmla="*/ 518 w 1236"/>
                    <a:gd name="T13" fmla="*/ 926 h 1132"/>
                    <a:gd name="T14" fmla="*/ 272 w 1236"/>
                    <a:gd name="T15" fmla="*/ 1048 h 1132"/>
                    <a:gd name="T16" fmla="*/ 0 w 1236"/>
                    <a:gd name="T17" fmla="*/ 1132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6" h="1132">
                      <a:moveTo>
                        <a:pt x="1232" y="0"/>
                      </a:moveTo>
                      <a:cubicBezTo>
                        <a:pt x="1233" y="24"/>
                        <a:pt x="1235" y="48"/>
                        <a:pt x="1234" y="74"/>
                      </a:cubicBezTo>
                      <a:cubicBezTo>
                        <a:pt x="1233" y="100"/>
                        <a:pt x="1236" y="116"/>
                        <a:pt x="1224" y="156"/>
                      </a:cubicBezTo>
                      <a:cubicBezTo>
                        <a:pt x="1212" y="196"/>
                        <a:pt x="1189" y="263"/>
                        <a:pt x="1164" y="314"/>
                      </a:cubicBezTo>
                      <a:cubicBezTo>
                        <a:pt x="1139" y="365"/>
                        <a:pt x="1127" y="399"/>
                        <a:pt x="1074" y="464"/>
                      </a:cubicBezTo>
                      <a:cubicBezTo>
                        <a:pt x="1021" y="529"/>
                        <a:pt x="939" y="625"/>
                        <a:pt x="846" y="702"/>
                      </a:cubicBezTo>
                      <a:cubicBezTo>
                        <a:pt x="753" y="779"/>
                        <a:pt x="614" y="868"/>
                        <a:pt x="518" y="926"/>
                      </a:cubicBezTo>
                      <a:cubicBezTo>
                        <a:pt x="422" y="984"/>
                        <a:pt x="358" y="1014"/>
                        <a:pt x="272" y="1048"/>
                      </a:cubicBezTo>
                      <a:cubicBezTo>
                        <a:pt x="186" y="1082"/>
                        <a:pt x="93" y="1107"/>
                        <a:pt x="0" y="1132"/>
                      </a:cubicBezTo>
                    </a:path>
                  </a:pathLst>
                </a:custGeom>
                <a:noFill/>
                <a:ln w="1270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grpSp>
          <p:nvGrpSpPr>
            <p:cNvPr id="65" name="Group 113"/>
            <p:cNvGrpSpPr>
              <a:grpSpLocks/>
            </p:cNvGrpSpPr>
            <p:nvPr/>
          </p:nvGrpSpPr>
          <p:grpSpPr bwMode="auto">
            <a:xfrm rot="5400000">
              <a:off x="1430" y="357"/>
              <a:ext cx="674" cy="1157"/>
              <a:chOff x="2053" y="994"/>
              <a:chExt cx="1249" cy="2144"/>
            </a:xfrm>
          </p:grpSpPr>
          <p:grpSp>
            <p:nvGrpSpPr>
              <p:cNvPr id="74" name="Group 114"/>
              <p:cNvGrpSpPr>
                <a:grpSpLocks/>
              </p:cNvGrpSpPr>
              <p:nvPr/>
            </p:nvGrpSpPr>
            <p:grpSpPr bwMode="auto">
              <a:xfrm>
                <a:off x="2053" y="1436"/>
                <a:ext cx="986" cy="1235"/>
                <a:chOff x="2053" y="1436"/>
                <a:chExt cx="986" cy="1235"/>
              </a:xfrm>
            </p:grpSpPr>
            <p:sp>
              <p:nvSpPr>
                <p:cNvPr id="78" name="Freeform 115"/>
                <p:cNvSpPr>
                  <a:spLocks/>
                </p:cNvSpPr>
                <p:nvPr/>
              </p:nvSpPr>
              <p:spPr bwMode="auto">
                <a:xfrm>
                  <a:off x="2053" y="2032"/>
                  <a:ext cx="986" cy="639"/>
                </a:xfrm>
                <a:custGeom>
                  <a:avLst/>
                  <a:gdLst>
                    <a:gd name="T0" fmla="*/ 985 w 986"/>
                    <a:gd name="T1" fmla="*/ 12 h 639"/>
                    <a:gd name="T2" fmla="*/ 985 w 986"/>
                    <a:gd name="T3" fmla="*/ 72 h 639"/>
                    <a:gd name="T4" fmla="*/ 983 w 986"/>
                    <a:gd name="T5" fmla="*/ 124 h 639"/>
                    <a:gd name="T6" fmla="*/ 965 w 986"/>
                    <a:gd name="T7" fmla="*/ 222 h 639"/>
                    <a:gd name="T8" fmla="*/ 897 w 986"/>
                    <a:gd name="T9" fmla="*/ 378 h 639"/>
                    <a:gd name="T10" fmla="*/ 775 w 986"/>
                    <a:gd name="T11" fmla="*/ 516 h 639"/>
                    <a:gd name="T12" fmla="*/ 599 w 986"/>
                    <a:gd name="T13" fmla="*/ 616 h 639"/>
                    <a:gd name="T14" fmla="*/ 385 w 986"/>
                    <a:gd name="T15" fmla="*/ 624 h 639"/>
                    <a:gd name="T16" fmla="*/ 193 w 986"/>
                    <a:gd name="T17" fmla="*/ 524 h 639"/>
                    <a:gd name="T18" fmla="*/ 55 w 986"/>
                    <a:gd name="T19" fmla="*/ 332 h 639"/>
                    <a:gd name="T20" fmla="*/ 9 w 986"/>
                    <a:gd name="T21" fmla="*/ 104 h 639"/>
                    <a:gd name="T22" fmla="*/ 3 w 986"/>
                    <a:gd name="T23"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6" h="639">
                      <a:moveTo>
                        <a:pt x="985" y="12"/>
                      </a:moveTo>
                      <a:cubicBezTo>
                        <a:pt x="985" y="32"/>
                        <a:pt x="985" y="53"/>
                        <a:pt x="985" y="72"/>
                      </a:cubicBezTo>
                      <a:cubicBezTo>
                        <a:pt x="985" y="91"/>
                        <a:pt x="986" y="99"/>
                        <a:pt x="983" y="124"/>
                      </a:cubicBezTo>
                      <a:cubicBezTo>
                        <a:pt x="980" y="149"/>
                        <a:pt x="979" y="180"/>
                        <a:pt x="965" y="222"/>
                      </a:cubicBezTo>
                      <a:cubicBezTo>
                        <a:pt x="951" y="264"/>
                        <a:pt x="929" y="329"/>
                        <a:pt x="897" y="378"/>
                      </a:cubicBezTo>
                      <a:cubicBezTo>
                        <a:pt x="865" y="427"/>
                        <a:pt x="825" y="476"/>
                        <a:pt x="775" y="516"/>
                      </a:cubicBezTo>
                      <a:cubicBezTo>
                        <a:pt x="725" y="556"/>
                        <a:pt x="664" y="598"/>
                        <a:pt x="599" y="616"/>
                      </a:cubicBezTo>
                      <a:cubicBezTo>
                        <a:pt x="534" y="634"/>
                        <a:pt x="453" y="639"/>
                        <a:pt x="385" y="624"/>
                      </a:cubicBezTo>
                      <a:cubicBezTo>
                        <a:pt x="317" y="609"/>
                        <a:pt x="248" y="573"/>
                        <a:pt x="193" y="524"/>
                      </a:cubicBezTo>
                      <a:cubicBezTo>
                        <a:pt x="138" y="475"/>
                        <a:pt x="86" y="402"/>
                        <a:pt x="55" y="332"/>
                      </a:cubicBezTo>
                      <a:cubicBezTo>
                        <a:pt x="24" y="262"/>
                        <a:pt x="18" y="159"/>
                        <a:pt x="9" y="104"/>
                      </a:cubicBezTo>
                      <a:cubicBezTo>
                        <a:pt x="0" y="49"/>
                        <a:pt x="1" y="24"/>
                        <a:pt x="3" y="0"/>
                      </a:cubicBezTo>
                    </a:path>
                  </a:pathLst>
                </a:custGeom>
                <a:noFill/>
                <a:ln w="1270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9" name="Freeform 116"/>
                <p:cNvSpPr>
                  <a:spLocks/>
                </p:cNvSpPr>
                <p:nvPr/>
              </p:nvSpPr>
              <p:spPr bwMode="auto">
                <a:xfrm flipV="1">
                  <a:off x="2053" y="1436"/>
                  <a:ext cx="986" cy="639"/>
                </a:xfrm>
                <a:custGeom>
                  <a:avLst/>
                  <a:gdLst>
                    <a:gd name="T0" fmla="*/ 985 w 986"/>
                    <a:gd name="T1" fmla="*/ 12 h 639"/>
                    <a:gd name="T2" fmla="*/ 985 w 986"/>
                    <a:gd name="T3" fmla="*/ 72 h 639"/>
                    <a:gd name="T4" fmla="*/ 983 w 986"/>
                    <a:gd name="T5" fmla="*/ 124 h 639"/>
                    <a:gd name="T6" fmla="*/ 965 w 986"/>
                    <a:gd name="T7" fmla="*/ 222 h 639"/>
                    <a:gd name="T8" fmla="*/ 897 w 986"/>
                    <a:gd name="T9" fmla="*/ 378 h 639"/>
                    <a:gd name="T10" fmla="*/ 775 w 986"/>
                    <a:gd name="T11" fmla="*/ 516 h 639"/>
                    <a:gd name="T12" fmla="*/ 599 w 986"/>
                    <a:gd name="T13" fmla="*/ 616 h 639"/>
                    <a:gd name="T14" fmla="*/ 385 w 986"/>
                    <a:gd name="T15" fmla="*/ 624 h 639"/>
                    <a:gd name="T16" fmla="*/ 193 w 986"/>
                    <a:gd name="T17" fmla="*/ 524 h 639"/>
                    <a:gd name="T18" fmla="*/ 55 w 986"/>
                    <a:gd name="T19" fmla="*/ 332 h 639"/>
                    <a:gd name="T20" fmla="*/ 9 w 986"/>
                    <a:gd name="T21" fmla="*/ 104 h 639"/>
                    <a:gd name="T22" fmla="*/ 3 w 986"/>
                    <a:gd name="T23"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6" h="639">
                      <a:moveTo>
                        <a:pt x="985" y="12"/>
                      </a:moveTo>
                      <a:cubicBezTo>
                        <a:pt x="985" y="32"/>
                        <a:pt x="985" y="53"/>
                        <a:pt x="985" y="72"/>
                      </a:cubicBezTo>
                      <a:cubicBezTo>
                        <a:pt x="985" y="91"/>
                        <a:pt x="986" y="99"/>
                        <a:pt x="983" y="124"/>
                      </a:cubicBezTo>
                      <a:cubicBezTo>
                        <a:pt x="980" y="149"/>
                        <a:pt x="979" y="180"/>
                        <a:pt x="965" y="222"/>
                      </a:cubicBezTo>
                      <a:cubicBezTo>
                        <a:pt x="951" y="264"/>
                        <a:pt x="929" y="329"/>
                        <a:pt x="897" y="378"/>
                      </a:cubicBezTo>
                      <a:cubicBezTo>
                        <a:pt x="865" y="427"/>
                        <a:pt x="825" y="476"/>
                        <a:pt x="775" y="516"/>
                      </a:cubicBezTo>
                      <a:cubicBezTo>
                        <a:pt x="725" y="556"/>
                        <a:pt x="664" y="598"/>
                        <a:pt x="599" y="616"/>
                      </a:cubicBezTo>
                      <a:cubicBezTo>
                        <a:pt x="534" y="634"/>
                        <a:pt x="453" y="639"/>
                        <a:pt x="385" y="624"/>
                      </a:cubicBezTo>
                      <a:cubicBezTo>
                        <a:pt x="317" y="609"/>
                        <a:pt x="248" y="573"/>
                        <a:pt x="193" y="524"/>
                      </a:cubicBezTo>
                      <a:cubicBezTo>
                        <a:pt x="138" y="475"/>
                        <a:pt x="86" y="402"/>
                        <a:pt x="55" y="332"/>
                      </a:cubicBezTo>
                      <a:cubicBezTo>
                        <a:pt x="24" y="262"/>
                        <a:pt x="18" y="159"/>
                        <a:pt x="9" y="104"/>
                      </a:cubicBezTo>
                      <a:cubicBezTo>
                        <a:pt x="0" y="49"/>
                        <a:pt x="1" y="24"/>
                        <a:pt x="3" y="0"/>
                      </a:cubicBezTo>
                    </a:path>
                  </a:pathLst>
                </a:custGeom>
                <a:noFill/>
                <a:ln w="1270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nvGrpSpPr>
              <p:cNvPr id="75" name="Group 117"/>
              <p:cNvGrpSpPr>
                <a:grpSpLocks/>
              </p:cNvGrpSpPr>
              <p:nvPr/>
            </p:nvGrpSpPr>
            <p:grpSpPr bwMode="auto">
              <a:xfrm>
                <a:off x="2062" y="994"/>
                <a:ext cx="1240" cy="2144"/>
                <a:chOff x="2062" y="994"/>
                <a:chExt cx="1240" cy="2144"/>
              </a:xfrm>
            </p:grpSpPr>
            <p:sp>
              <p:nvSpPr>
                <p:cNvPr id="76" name="Freeform 118"/>
                <p:cNvSpPr>
                  <a:spLocks/>
                </p:cNvSpPr>
                <p:nvPr/>
              </p:nvSpPr>
              <p:spPr bwMode="auto">
                <a:xfrm>
                  <a:off x="2066" y="2006"/>
                  <a:ext cx="1236" cy="1132"/>
                </a:xfrm>
                <a:custGeom>
                  <a:avLst/>
                  <a:gdLst>
                    <a:gd name="T0" fmla="*/ 1232 w 1236"/>
                    <a:gd name="T1" fmla="*/ 0 h 1132"/>
                    <a:gd name="T2" fmla="*/ 1234 w 1236"/>
                    <a:gd name="T3" fmla="*/ 74 h 1132"/>
                    <a:gd name="T4" fmla="*/ 1224 w 1236"/>
                    <a:gd name="T5" fmla="*/ 156 h 1132"/>
                    <a:gd name="T6" fmla="*/ 1164 w 1236"/>
                    <a:gd name="T7" fmla="*/ 314 h 1132"/>
                    <a:gd name="T8" fmla="*/ 1074 w 1236"/>
                    <a:gd name="T9" fmla="*/ 464 h 1132"/>
                    <a:gd name="T10" fmla="*/ 846 w 1236"/>
                    <a:gd name="T11" fmla="*/ 702 h 1132"/>
                    <a:gd name="T12" fmla="*/ 518 w 1236"/>
                    <a:gd name="T13" fmla="*/ 926 h 1132"/>
                    <a:gd name="T14" fmla="*/ 272 w 1236"/>
                    <a:gd name="T15" fmla="*/ 1048 h 1132"/>
                    <a:gd name="T16" fmla="*/ 0 w 1236"/>
                    <a:gd name="T17" fmla="*/ 1132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6" h="1132">
                      <a:moveTo>
                        <a:pt x="1232" y="0"/>
                      </a:moveTo>
                      <a:cubicBezTo>
                        <a:pt x="1233" y="24"/>
                        <a:pt x="1235" y="48"/>
                        <a:pt x="1234" y="74"/>
                      </a:cubicBezTo>
                      <a:cubicBezTo>
                        <a:pt x="1233" y="100"/>
                        <a:pt x="1236" y="116"/>
                        <a:pt x="1224" y="156"/>
                      </a:cubicBezTo>
                      <a:cubicBezTo>
                        <a:pt x="1212" y="196"/>
                        <a:pt x="1189" y="263"/>
                        <a:pt x="1164" y="314"/>
                      </a:cubicBezTo>
                      <a:cubicBezTo>
                        <a:pt x="1139" y="365"/>
                        <a:pt x="1127" y="399"/>
                        <a:pt x="1074" y="464"/>
                      </a:cubicBezTo>
                      <a:cubicBezTo>
                        <a:pt x="1021" y="529"/>
                        <a:pt x="939" y="625"/>
                        <a:pt x="846" y="702"/>
                      </a:cubicBezTo>
                      <a:cubicBezTo>
                        <a:pt x="753" y="779"/>
                        <a:pt x="614" y="868"/>
                        <a:pt x="518" y="926"/>
                      </a:cubicBezTo>
                      <a:cubicBezTo>
                        <a:pt x="422" y="984"/>
                        <a:pt x="358" y="1014"/>
                        <a:pt x="272" y="1048"/>
                      </a:cubicBezTo>
                      <a:cubicBezTo>
                        <a:pt x="186" y="1082"/>
                        <a:pt x="93" y="1107"/>
                        <a:pt x="0" y="1132"/>
                      </a:cubicBezTo>
                    </a:path>
                  </a:pathLst>
                </a:custGeom>
                <a:noFill/>
                <a:ln w="1270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7" name="Freeform 119"/>
                <p:cNvSpPr>
                  <a:spLocks/>
                </p:cNvSpPr>
                <p:nvPr/>
              </p:nvSpPr>
              <p:spPr bwMode="auto">
                <a:xfrm flipV="1">
                  <a:off x="2062" y="994"/>
                  <a:ext cx="1236" cy="1132"/>
                </a:xfrm>
                <a:custGeom>
                  <a:avLst/>
                  <a:gdLst>
                    <a:gd name="T0" fmla="*/ 1232 w 1236"/>
                    <a:gd name="T1" fmla="*/ 0 h 1132"/>
                    <a:gd name="T2" fmla="*/ 1234 w 1236"/>
                    <a:gd name="T3" fmla="*/ 74 h 1132"/>
                    <a:gd name="T4" fmla="*/ 1224 w 1236"/>
                    <a:gd name="T5" fmla="*/ 156 h 1132"/>
                    <a:gd name="T6" fmla="*/ 1164 w 1236"/>
                    <a:gd name="T7" fmla="*/ 314 h 1132"/>
                    <a:gd name="T8" fmla="*/ 1074 w 1236"/>
                    <a:gd name="T9" fmla="*/ 464 h 1132"/>
                    <a:gd name="T10" fmla="*/ 846 w 1236"/>
                    <a:gd name="T11" fmla="*/ 702 h 1132"/>
                    <a:gd name="T12" fmla="*/ 518 w 1236"/>
                    <a:gd name="T13" fmla="*/ 926 h 1132"/>
                    <a:gd name="T14" fmla="*/ 272 w 1236"/>
                    <a:gd name="T15" fmla="*/ 1048 h 1132"/>
                    <a:gd name="T16" fmla="*/ 0 w 1236"/>
                    <a:gd name="T17" fmla="*/ 1132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6" h="1132">
                      <a:moveTo>
                        <a:pt x="1232" y="0"/>
                      </a:moveTo>
                      <a:cubicBezTo>
                        <a:pt x="1233" y="24"/>
                        <a:pt x="1235" y="48"/>
                        <a:pt x="1234" y="74"/>
                      </a:cubicBezTo>
                      <a:cubicBezTo>
                        <a:pt x="1233" y="100"/>
                        <a:pt x="1236" y="116"/>
                        <a:pt x="1224" y="156"/>
                      </a:cubicBezTo>
                      <a:cubicBezTo>
                        <a:pt x="1212" y="196"/>
                        <a:pt x="1189" y="263"/>
                        <a:pt x="1164" y="314"/>
                      </a:cubicBezTo>
                      <a:cubicBezTo>
                        <a:pt x="1139" y="365"/>
                        <a:pt x="1127" y="399"/>
                        <a:pt x="1074" y="464"/>
                      </a:cubicBezTo>
                      <a:cubicBezTo>
                        <a:pt x="1021" y="529"/>
                        <a:pt x="939" y="625"/>
                        <a:pt x="846" y="702"/>
                      </a:cubicBezTo>
                      <a:cubicBezTo>
                        <a:pt x="753" y="779"/>
                        <a:pt x="614" y="868"/>
                        <a:pt x="518" y="926"/>
                      </a:cubicBezTo>
                      <a:cubicBezTo>
                        <a:pt x="422" y="984"/>
                        <a:pt x="358" y="1014"/>
                        <a:pt x="272" y="1048"/>
                      </a:cubicBezTo>
                      <a:cubicBezTo>
                        <a:pt x="186" y="1082"/>
                        <a:pt x="93" y="1107"/>
                        <a:pt x="0" y="1132"/>
                      </a:cubicBezTo>
                    </a:path>
                  </a:pathLst>
                </a:custGeom>
                <a:noFill/>
                <a:ln w="12700" cmpd="sng">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grpSp>
        <p:sp>
          <p:nvSpPr>
            <p:cNvPr id="66" name="Line 120"/>
            <p:cNvSpPr>
              <a:spLocks noChangeShapeType="1"/>
            </p:cNvSpPr>
            <p:nvPr/>
          </p:nvSpPr>
          <p:spPr bwMode="auto">
            <a:xfrm flipV="1">
              <a:off x="1972" y="1444"/>
              <a:ext cx="0" cy="62"/>
            </a:xfrm>
            <a:prstGeom prst="line">
              <a:avLst/>
            </a:prstGeom>
            <a:noFill/>
            <a:ln w="1270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7" name="Line 121"/>
            <p:cNvSpPr>
              <a:spLocks noChangeShapeType="1"/>
            </p:cNvSpPr>
            <p:nvPr/>
          </p:nvSpPr>
          <p:spPr bwMode="auto">
            <a:xfrm flipV="1">
              <a:off x="2110" y="1450"/>
              <a:ext cx="0" cy="61"/>
            </a:xfrm>
            <a:prstGeom prst="line">
              <a:avLst/>
            </a:prstGeom>
            <a:noFill/>
            <a:ln w="1270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8" name="Line 122"/>
            <p:cNvSpPr>
              <a:spLocks noChangeShapeType="1"/>
            </p:cNvSpPr>
            <p:nvPr/>
          </p:nvSpPr>
          <p:spPr bwMode="auto">
            <a:xfrm>
              <a:off x="1564" y="1431"/>
              <a:ext cx="0" cy="88"/>
            </a:xfrm>
            <a:prstGeom prst="line">
              <a:avLst/>
            </a:prstGeom>
            <a:noFill/>
            <a:ln w="1270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69" name="Line 123"/>
            <p:cNvSpPr>
              <a:spLocks noChangeShapeType="1"/>
            </p:cNvSpPr>
            <p:nvPr/>
          </p:nvSpPr>
          <p:spPr bwMode="auto">
            <a:xfrm>
              <a:off x="1424" y="1417"/>
              <a:ext cx="0" cy="88"/>
            </a:xfrm>
            <a:prstGeom prst="line">
              <a:avLst/>
            </a:prstGeom>
            <a:noFill/>
            <a:ln w="1270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0" name="Line 124"/>
            <p:cNvSpPr>
              <a:spLocks noChangeShapeType="1"/>
            </p:cNvSpPr>
            <p:nvPr/>
          </p:nvSpPr>
          <p:spPr bwMode="auto">
            <a:xfrm flipH="1">
              <a:off x="1717" y="1693"/>
              <a:ext cx="74" cy="0"/>
            </a:xfrm>
            <a:prstGeom prst="line">
              <a:avLst/>
            </a:prstGeom>
            <a:noFill/>
            <a:ln w="1270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1" name="Line 125"/>
            <p:cNvSpPr>
              <a:spLocks noChangeShapeType="1"/>
            </p:cNvSpPr>
            <p:nvPr/>
          </p:nvSpPr>
          <p:spPr bwMode="auto">
            <a:xfrm flipH="1">
              <a:off x="1735" y="1828"/>
              <a:ext cx="74" cy="0"/>
            </a:xfrm>
            <a:prstGeom prst="line">
              <a:avLst/>
            </a:prstGeom>
            <a:noFill/>
            <a:ln w="1270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2" name="Line 126"/>
            <p:cNvSpPr>
              <a:spLocks noChangeShapeType="1"/>
            </p:cNvSpPr>
            <p:nvPr/>
          </p:nvSpPr>
          <p:spPr bwMode="auto">
            <a:xfrm>
              <a:off x="1739" y="1269"/>
              <a:ext cx="75" cy="0"/>
            </a:xfrm>
            <a:prstGeom prst="line">
              <a:avLst/>
            </a:prstGeom>
            <a:noFill/>
            <a:ln w="1270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sp>
          <p:nvSpPr>
            <p:cNvPr id="73" name="Line 127"/>
            <p:cNvSpPr>
              <a:spLocks noChangeShapeType="1"/>
            </p:cNvSpPr>
            <p:nvPr/>
          </p:nvSpPr>
          <p:spPr bwMode="auto">
            <a:xfrm>
              <a:off x="1738" y="1132"/>
              <a:ext cx="75" cy="0"/>
            </a:xfrm>
            <a:prstGeom prst="line">
              <a:avLst/>
            </a:prstGeom>
            <a:noFill/>
            <a:ln w="1270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smtClean="0">
                <a:ln>
                  <a:noFill/>
                </a:ln>
                <a:solidFill>
                  <a:srgbClr val="000000"/>
                </a:solidFill>
                <a:effectLst/>
                <a:uLnTx/>
                <a:uFillTx/>
              </a:endParaRPr>
            </a:p>
          </p:txBody>
        </p:sp>
      </p:grpSp>
      <p:pic>
        <p:nvPicPr>
          <p:cNvPr id="126" name="Picture 128" descr="DSC00230"/>
          <p:cNvPicPr>
            <a:picLocks noChangeAspect="1" noChangeArrowheads="1"/>
          </p:cNvPicPr>
          <p:nvPr/>
        </p:nvPicPr>
        <p:blipFill>
          <a:blip r:embed="rId3">
            <a:extLst>
              <a:ext uri="{28A0092B-C50C-407E-A947-70E740481C1C}">
                <a14:useLocalDpi xmlns:a14="http://schemas.microsoft.com/office/drawing/2010/main" val="0"/>
              </a:ext>
            </a:extLst>
          </a:blip>
          <a:srcRect t="41010" r="29604" b="26608"/>
          <a:stretch>
            <a:fillRect/>
          </a:stretch>
        </p:blipFill>
        <p:spPr bwMode="auto">
          <a:xfrm>
            <a:off x="4443413" y="3741738"/>
            <a:ext cx="3952875" cy="2273300"/>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129" descr="EndView"/>
          <p:cNvPicPr>
            <a:picLocks noChangeAspect="1" noChangeArrowheads="1"/>
          </p:cNvPicPr>
          <p:nvPr/>
        </p:nvPicPr>
        <p:blipFill>
          <a:blip r:embed="rId4">
            <a:extLst>
              <a:ext uri="{28A0092B-C50C-407E-A947-70E740481C1C}">
                <a14:useLocalDpi xmlns:a14="http://schemas.microsoft.com/office/drawing/2010/main" val="0"/>
              </a:ext>
            </a:extLst>
          </a:blip>
          <a:srcRect l="22261" t="3516" r="32495" b="22751"/>
          <a:stretch>
            <a:fillRect/>
          </a:stretch>
        </p:blipFill>
        <p:spPr bwMode="auto">
          <a:xfrm>
            <a:off x="268288" y="1755775"/>
            <a:ext cx="3246437" cy="4232275"/>
          </a:xfrm>
          <a:prstGeom prst="rect">
            <a:avLst/>
          </a:prstGeom>
          <a:noFill/>
          <a:extLst>
            <a:ext uri="{909E8E84-426E-40DD-AFC4-6F175D3DCCD1}">
              <a14:hiddenFill xmlns:a14="http://schemas.microsoft.com/office/drawing/2010/main">
                <a:solidFill>
                  <a:srgbClr val="FFFFFF"/>
                </a:solidFill>
              </a14:hiddenFill>
            </a:ext>
          </a:extLst>
        </p:spPr>
      </p:pic>
      <p:sp>
        <p:nvSpPr>
          <p:cNvPr id="128" name="Text Box 130"/>
          <p:cNvSpPr txBox="1">
            <a:spLocks noChangeArrowheads="1"/>
          </p:cNvSpPr>
          <p:nvPr/>
        </p:nvSpPr>
        <p:spPr bwMode="auto">
          <a:xfrm>
            <a:off x="6481763" y="3098800"/>
            <a:ext cx="808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600" b="0" i="0" u="none" strike="noStrike" kern="0" cap="none" spc="0" normalizeH="0" baseline="0" noProof="0" smtClean="0">
                <a:ln>
                  <a:noFill/>
                </a:ln>
                <a:solidFill>
                  <a:srgbClr val="000000"/>
                </a:solidFill>
                <a:effectLst/>
                <a:uLnTx/>
                <a:uFillTx/>
              </a:rPr>
              <a:t>B</a:t>
            </a:r>
            <a:r>
              <a:rPr kumimoji="0" lang="en-GB" altLang="en-US" sz="1600" b="0" i="0" u="none" strike="noStrike" kern="0" cap="none" spc="0" normalizeH="0" baseline="-25000" noProof="0" smtClean="0">
                <a:ln>
                  <a:noFill/>
                </a:ln>
                <a:solidFill>
                  <a:srgbClr val="000000"/>
                </a:solidFill>
                <a:effectLst/>
                <a:uLnTx/>
                <a:uFillTx/>
              </a:rPr>
              <a:t>x</a:t>
            </a:r>
            <a:r>
              <a:rPr kumimoji="0" lang="en-GB" altLang="en-US" sz="1600" b="0" i="0" u="none" strike="noStrike" kern="0" cap="none" spc="0" normalizeH="0" baseline="0" noProof="0" smtClean="0">
                <a:ln>
                  <a:noFill/>
                </a:ln>
                <a:solidFill>
                  <a:srgbClr val="000000"/>
                </a:solidFill>
                <a:effectLst/>
                <a:uLnTx/>
                <a:uFillTx/>
              </a:rPr>
              <a:t> = ky</a:t>
            </a:r>
            <a:endParaRPr kumimoji="0" lang="en-US" altLang="en-US" sz="1600" b="0" i="0" u="none" strike="noStrike" kern="0" cap="none" spc="0" normalizeH="0" baseline="0" noProof="0" smtClean="0">
              <a:ln>
                <a:noFill/>
              </a:ln>
              <a:solidFill>
                <a:srgbClr val="000000"/>
              </a:solidFill>
              <a:effectLst/>
              <a:uLnTx/>
              <a:uFillTx/>
            </a:endParaRPr>
          </a:p>
        </p:txBody>
      </p:sp>
      <p:sp>
        <p:nvSpPr>
          <p:cNvPr id="129" name="Text Box 131"/>
          <p:cNvSpPr txBox="1">
            <a:spLocks noChangeArrowheads="1"/>
          </p:cNvSpPr>
          <p:nvPr/>
        </p:nvSpPr>
        <p:spPr bwMode="auto">
          <a:xfrm>
            <a:off x="7593013" y="3086100"/>
            <a:ext cx="808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altLang="en-US" sz="1600" b="0" i="0" u="none" strike="noStrike" kern="0" cap="none" spc="0" normalizeH="0" baseline="0" noProof="0" smtClean="0">
                <a:ln>
                  <a:noFill/>
                </a:ln>
                <a:solidFill>
                  <a:srgbClr val="000000"/>
                </a:solidFill>
                <a:effectLst/>
                <a:uLnTx/>
                <a:uFillTx/>
              </a:rPr>
              <a:t>B</a:t>
            </a:r>
            <a:r>
              <a:rPr kumimoji="0" lang="en-GB" altLang="en-US" sz="1600" b="0" i="0" u="none" strike="noStrike" kern="0" cap="none" spc="0" normalizeH="0" baseline="-25000" noProof="0" smtClean="0">
                <a:ln>
                  <a:noFill/>
                </a:ln>
                <a:solidFill>
                  <a:srgbClr val="000000"/>
                </a:solidFill>
                <a:effectLst/>
                <a:uLnTx/>
                <a:uFillTx/>
              </a:rPr>
              <a:t>y</a:t>
            </a:r>
            <a:r>
              <a:rPr kumimoji="0" lang="en-GB" altLang="en-US" sz="1600" b="0" i="0" u="none" strike="noStrike" kern="0" cap="none" spc="0" normalizeH="0" baseline="0" noProof="0" smtClean="0">
                <a:ln>
                  <a:noFill/>
                </a:ln>
                <a:solidFill>
                  <a:srgbClr val="000000"/>
                </a:solidFill>
                <a:effectLst/>
                <a:uLnTx/>
                <a:uFillTx/>
              </a:rPr>
              <a:t> = kx</a:t>
            </a:r>
            <a:endParaRPr kumimoji="0" lang="en-US" altLang="en-US" sz="1600" b="0" i="0" u="none" strike="noStrike" kern="0" cap="none" spc="0" normalizeH="0" baseline="0" noProof="0" smtClean="0">
              <a:ln>
                <a:noFill/>
              </a:ln>
              <a:solidFill>
                <a:srgbClr val="000000"/>
              </a:solidFill>
              <a:effectLst/>
              <a:uLnTx/>
              <a:uFillTx/>
            </a:endParaRPr>
          </a:p>
        </p:txBody>
      </p:sp>
    </p:spTree>
    <p:extLst>
      <p:ext uri="{BB962C8B-B14F-4D97-AF65-F5344CB8AC3E}">
        <p14:creationId xmlns:p14="http://schemas.microsoft.com/office/powerpoint/2010/main" val="33737971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Engineering current density</a:t>
            </a:r>
            <a:endParaRPr lang="en-US" dirty="0"/>
          </a:p>
        </p:txBody>
      </p:sp>
      <p:graphicFrame>
        <p:nvGraphicFramePr>
          <p:cNvPr id="130" name="Object 3"/>
          <p:cNvGraphicFramePr>
            <a:graphicFrameLocks noChangeAspect="1"/>
          </p:cNvGraphicFramePr>
          <p:nvPr/>
        </p:nvGraphicFramePr>
        <p:xfrm>
          <a:off x="4368800" y="1058863"/>
          <a:ext cx="4391025" cy="709612"/>
        </p:xfrm>
        <a:graphic>
          <a:graphicData uri="http://schemas.openxmlformats.org/presentationml/2006/ole">
            <mc:AlternateContent xmlns:mc="http://schemas.openxmlformats.org/markup-compatibility/2006">
              <mc:Choice xmlns:v="urn:schemas-microsoft-com:vml" Requires="v">
                <p:oleObj spid="_x0000_s3092" name="Equation" r:id="rId3" imgW="2844720" imgH="431640" progId="Equation.3">
                  <p:embed/>
                </p:oleObj>
              </mc:Choice>
              <mc:Fallback>
                <p:oleObj name="Equation" r:id="rId3" imgW="284472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800" y="1058863"/>
                        <a:ext cx="4391025" cy="709612"/>
                      </a:xfrm>
                      <a:prstGeom prst="rect">
                        <a:avLst/>
                      </a:prstGeom>
                    </p:spPr>
                  </p:pic>
                </p:oleObj>
              </mc:Fallback>
            </mc:AlternateContent>
          </a:graphicData>
        </a:graphic>
      </p:graphicFrame>
      <p:sp>
        <p:nvSpPr>
          <p:cNvPr id="131" name="Text Box 4"/>
          <p:cNvSpPr txBox="1">
            <a:spLocks noChangeArrowheads="1"/>
          </p:cNvSpPr>
          <p:nvPr/>
        </p:nvSpPr>
        <p:spPr bwMode="auto">
          <a:xfrm>
            <a:off x="569913" y="931863"/>
            <a:ext cx="3297237"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Aft>
                <a:spcPct val="30000"/>
              </a:spcAft>
            </a:pPr>
            <a:r>
              <a:rPr lang="en-GB" altLang="en-US"/>
              <a:t>In designing a magnet, what really matters is the overall 'engineering' current density  </a:t>
            </a:r>
            <a:r>
              <a:rPr lang="en-GB" altLang="en-US" sz="1800" b="1" i="1"/>
              <a:t>J</a:t>
            </a:r>
            <a:r>
              <a:rPr lang="en-GB" altLang="en-US" sz="1800" b="1" i="1" baseline="-25000"/>
              <a:t>eng</a:t>
            </a:r>
            <a:endParaRPr lang="en-GB" altLang="en-US" sz="1800" b="1"/>
          </a:p>
        </p:txBody>
      </p:sp>
      <p:sp>
        <p:nvSpPr>
          <p:cNvPr id="132" name="Text Box 5"/>
          <p:cNvSpPr txBox="1">
            <a:spLocks noChangeArrowheads="1"/>
          </p:cNvSpPr>
          <p:nvPr/>
        </p:nvSpPr>
        <p:spPr bwMode="auto">
          <a:xfrm>
            <a:off x="4238625" y="2459038"/>
            <a:ext cx="4454525" cy="282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71500">
              <a:defRPr sz="2400">
                <a:solidFill>
                  <a:schemeClr val="tx1"/>
                </a:solidFill>
                <a:latin typeface="Times New Roman" pitchFamily="18" charset="0"/>
              </a:defRPr>
            </a:lvl1pPr>
            <a:lvl2pPr defTabSz="571500">
              <a:defRPr sz="2400">
                <a:solidFill>
                  <a:schemeClr val="tx1"/>
                </a:solidFill>
                <a:latin typeface="Times New Roman" pitchFamily="18" charset="0"/>
              </a:defRPr>
            </a:lvl2pPr>
            <a:lvl3pPr defTabSz="571500">
              <a:defRPr sz="2400">
                <a:solidFill>
                  <a:schemeClr val="tx1"/>
                </a:solidFill>
                <a:latin typeface="Times New Roman" pitchFamily="18" charset="0"/>
              </a:defRPr>
            </a:lvl3pPr>
            <a:lvl4pPr defTabSz="571500">
              <a:defRPr sz="2400">
                <a:solidFill>
                  <a:schemeClr val="tx1"/>
                </a:solidFill>
                <a:latin typeface="Times New Roman" pitchFamily="18" charset="0"/>
              </a:defRPr>
            </a:lvl4pPr>
            <a:lvl5pPr defTabSz="571500">
              <a:defRPr sz="2400">
                <a:solidFill>
                  <a:schemeClr val="tx1"/>
                </a:solidFill>
                <a:latin typeface="Times New Roman" pitchFamily="18" charset="0"/>
              </a:defRPr>
            </a:lvl5pPr>
            <a:lvl6pPr defTabSz="571500" eaLnBrk="0" fontAlgn="base" hangingPunct="0">
              <a:spcBef>
                <a:spcPct val="0"/>
              </a:spcBef>
              <a:spcAft>
                <a:spcPct val="0"/>
              </a:spcAft>
              <a:defRPr sz="2400">
                <a:solidFill>
                  <a:schemeClr val="tx1"/>
                </a:solidFill>
                <a:latin typeface="Times New Roman" pitchFamily="18" charset="0"/>
              </a:defRPr>
            </a:lvl6pPr>
            <a:lvl7pPr defTabSz="571500" eaLnBrk="0" fontAlgn="base" hangingPunct="0">
              <a:spcBef>
                <a:spcPct val="0"/>
              </a:spcBef>
              <a:spcAft>
                <a:spcPct val="0"/>
              </a:spcAft>
              <a:defRPr sz="2400">
                <a:solidFill>
                  <a:schemeClr val="tx1"/>
                </a:solidFill>
                <a:latin typeface="Times New Roman" pitchFamily="18" charset="0"/>
              </a:defRPr>
            </a:lvl7pPr>
            <a:lvl8pPr defTabSz="571500" eaLnBrk="0" fontAlgn="base" hangingPunct="0">
              <a:spcBef>
                <a:spcPct val="0"/>
              </a:spcBef>
              <a:spcAft>
                <a:spcPct val="0"/>
              </a:spcAft>
              <a:defRPr sz="2400">
                <a:solidFill>
                  <a:schemeClr val="tx1"/>
                </a:solidFill>
                <a:latin typeface="Times New Roman" pitchFamily="18" charset="0"/>
              </a:defRPr>
            </a:lvl8pPr>
            <a:lvl9pPr defTabSz="571500" eaLnBrk="0" fontAlgn="base" hangingPunct="0">
              <a:spcBef>
                <a:spcPct val="0"/>
              </a:spcBef>
              <a:spcAft>
                <a:spcPct val="0"/>
              </a:spcAft>
              <a:defRPr sz="2400">
                <a:solidFill>
                  <a:schemeClr val="tx1"/>
                </a:solidFill>
                <a:latin typeface="Times New Roman" pitchFamily="18" charset="0"/>
              </a:defRPr>
            </a:lvl9pPr>
          </a:lstStyle>
          <a:p>
            <a:r>
              <a:rPr lang="en-GB" altLang="en-US" sz="1600"/>
              <a:t>where </a:t>
            </a:r>
            <a:r>
              <a:rPr lang="en-GB" altLang="en-US" sz="1600" i="1"/>
              <a:t>mat</a:t>
            </a:r>
            <a:r>
              <a:rPr lang="en-GB" altLang="en-US" sz="1600"/>
              <a:t> = matrix : superconductor ratio</a:t>
            </a:r>
          </a:p>
          <a:p>
            <a:endParaRPr lang="en-GB" altLang="en-US" sz="1600"/>
          </a:p>
          <a:p>
            <a:r>
              <a:rPr lang="en-GB" altLang="en-US" sz="1600"/>
              <a:t>typically:</a:t>
            </a:r>
          </a:p>
          <a:p>
            <a:pPr>
              <a:spcBef>
                <a:spcPts val="600"/>
              </a:spcBef>
              <a:spcAft>
                <a:spcPts val="600"/>
              </a:spcAft>
            </a:pPr>
            <a:r>
              <a:rPr lang="en-GB" altLang="en-US" sz="1600"/>
              <a:t>for NbTi   </a:t>
            </a:r>
            <a:r>
              <a:rPr lang="en-GB" altLang="en-US" sz="1600" i="1"/>
              <a:t>mat</a:t>
            </a:r>
            <a:r>
              <a:rPr lang="en-GB" altLang="en-US" sz="1600"/>
              <a:t> = 1.5 to 3.0  ie </a:t>
            </a:r>
            <a:r>
              <a:rPr lang="en-GB" altLang="en-US" sz="1600">
                <a:latin typeface="Symbol" pitchFamily="18" charset="2"/>
              </a:rPr>
              <a:t> l</a:t>
            </a:r>
            <a:r>
              <a:rPr lang="en-GB" altLang="en-US" sz="1600" baseline="-25000"/>
              <a:t>metal</a:t>
            </a:r>
            <a:r>
              <a:rPr lang="en-GB" altLang="en-US" sz="1600"/>
              <a:t> = 0.4  to   0.25</a:t>
            </a:r>
          </a:p>
          <a:p>
            <a:pPr>
              <a:spcBef>
                <a:spcPts val="600"/>
              </a:spcBef>
              <a:spcAft>
                <a:spcPts val="600"/>
              </a:spcAft>
            </a:pPr>
            <a:r>
              <a:rPr lang="en-GB" altLang="en-US" sz="1600"/>
              <a:t>for Nb</a:t>
            </a:r>
            <a:r>
              <a:rPr lang="en-GB" altLang="en-US" sz="1600" baseline="-25000"/>
              <a:t>3</a:t>
            </a:r>
            <a:r>
              <a:rPr lang="en-GB" altLang="en-US" sz="1600"/>
              <a:t>Sn   </a:t>
            </a:r>
            <a:r>
              <a:rPr lang="en-GB" altLang="en-US" sz="1600" i="1"/>
              <a:t>mat</a:t>
            </a:r>
            <a:r>
              <a:rPr lang="en-GB" altLang="en-US" sz="1600"/>
              <a:t> ~  3.0    ie     </a:t>
            </a:r>
            <a:r>
              <a:rPr lang="en-GB" altLang="en-US" sz="1600">
                <a:latin typeface="Symbol" pitchFamily="18" charset="2"/>
              </a:rPr>
              <a:t>l</a:t>
            </a:r>
            <a:r>
              <a:rPr lang="en-GB" altLang="en-US" sz="1600" baseline="-25000"/>
              <a:t>metal</a:t>
            </a:r>
            <a:r>
              <a:rPr lang="en-GB" altLang="en-US" sz="1600"/>
              <a:t> ~   0.25</a:t>
            </a:r>
          </a:p>
          <a:p>
            <a:pPr>
              <a:spcBef>
                <a:spcPts val="600"/>
              </a:spcBef>
              <a:spcAft>
                <a:spcPts val="600"/>
              </a:spcAft>
            </a:pPr>
            <a:r>
              <a:rPr lang="en-GB" altLang="en-US" sz="1600"/>
              <a:t>for B2212  </a:t>
            </a:r>
            <a:r>
              <a:rPr lang="en-GB" altLang="en-US" sz="1600" i="1"/>
              <a:t>mat</a:t>
            </a:r>
            <a:r>
              <a:rPr lang="en-GB" altLang="en-US" sz="1600"/>
              <a:t> = 3.0 to 4.0  ie </a:t>
            </a:r>
            <a:r>
              <a:rPr lang="en-GB" altLang="en-US" sz="1600">
                <a:latin typeface="Symbol" pitchFamily="18" charset="2"/>
              </a:rPr>
              <a:t>l</a:t>
            </a:r>
            <a:r>
              <a:rPr lang="en-GB" altLang="en-US" sz="1600" baseline="-25000"/>
              <a:t>metal</a:t>
            </a:r>
            <a:r>
              <a:rPr lang="en-GB" altLang="en-US" sz="1600"/>
              <a:t> = 0.25  to   0.2</a:t>
            </a:r>
          </a:p>
          <a:p>
            <a:pPr>
              <a:spcBef>
                <a:spcPts val="600"/>
              </a:spcBef>
            </a:pPr>
            <a:r>
              <a:rPr lang="en-GB" altLang="en-US" sz="1600">
                <a:latin typeface="Symbol" pitchFamily="18" charset="2"/>
              </a:rPr>
              <a:t>l</a:t>
            </a:r>
            <a:r>
              <a:rPr lang="en-GB" altLang="en-US" sz="1600" baseline="-25000"/>
              <a:t>winding</a:t>
            </a:r>
            <a:r>
              <a:rPr lang="en-GB" altLang="en-US" sz="1600"/>
              <a:t> takes account of space occupied by insulation, cooling channels, mechanical reinforcement etc and is typically 0.7 to 0.8</a:t>
            </a:r>
          </a:p>
        </p:txBody>
      </p:sp>
      <p:graphicFrame>
        <p:nvGraphicFramePr>
          <p:cNvPr id="133" name="Object 6"/>
          <p:cNvGraphicFramePr>
            <a:graphicFrameLocks noChangeAspect="1"/>
          </p:cNvGraphicFramePr>
          <p:nvPr/>
        </p:nvGraphicFramePr>
        <p:xfrm>
          <a:off x="6464300" y="1865313"/>
          <a:ext cx="1535113" cy="561975"/>
        </p:xfrm>
        <a:graphic>
          <a:graphicData uri="http://schemas.openxmlformats.org/presentationml/2006/ole">
            <mc:AlternateContent xmlns:mc="http://schemas.openxmlformats.org/markup-compatibility/2006">
              <mc:Choice xmlns:v="urn:schemas-microsoft-com:vml" Requires="v">
                <p:oleObj spid="_x0000_s3093" name="Equation" r:id="rId5" imgW="1803240" imgH="660240" progId="Equation.3">
                  <p:embed/>
                </p:oleObj>
              </mc:Choice>
              <mc:Fallback>
                <p:oleObj name="Equation" r:id="rId5" imgW="1803240" imgH="660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4300" y="1865313"/>
                        <a:ext cx="1535113"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4" name="Text Box 7"/>
          <p:cNvSpPr txBox="1">
            <a:spLocks noChangeArrowheads="1"/>
          </p:cNvSpPr>
          <p:nvPr/>
        </p:nvSpPr>
        <p:spPr bwMode="auto">
          <a:xfrm>
            <a:off x="4267200" y="1931988"/>
            <a:ext cx="1873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fill factor in the wire</a:t>
            </a:r>
            <a:endParaRPr lang="en-US" altLang="en-US"/>
          </a:p>
        </p:txBody>
      </p:sp>
      <p:sp>
        <p:nvSpPr>
          <p:cNvPr id="135" name="AutoShape 8"/>
          <p:cNvSpPr>
            <a:spLocks noChangeAspect="1" noChangeArrowheads="1" noTextEdit="1"/>
          </p:cNvSpPr>
          <p:nvPr/>
        </p:nvSpPr>
        <p:spPr bwMode="auto">
          <a:xfrm>
            <a:off x="446088" y="2409825"/>
            <a:ext cx="307816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36" name="Group 9"/>
          <p:cNvGrpSpPr>
            <a:grpSpLocks/>
          </p:cNvGrpSpPr>
          <p:nvPr/>
        </p:nvGrpSpPr>
        <p:grpSpPr bwMode="auto">
          <a:xfrm>
            <a:off x="452438" y="2513013"/>
            <a:ext cx="3067050" cy="3168650"/>
            <a:chOff x="285" y="1583"/>
            <a:chExt cx="1932" cy="1996"/>
          </a:xfrm>
        </p:grpSpPr>
        <p:grpSp>
          <p:nvGrpSpPr>
            <p:cNvPr id="137" name="Group 10"/>
            <p:cNvGrpSpPr>
              <a:grpSpLocks/>
            </p:cNvGrpSpPr>
            <p:nvPr/>
          </p:nvGrpSpPr>
          <p:grpSpPr bwMode="auto">
            <a:xfrm>
              <a:off x="631" y="1608"/>
              <a:ext cx="747" cy="719"/>
              <a:chOff x="631" y="1608"/>
              <a:chExt cx="747" cy="719"/>
            </a:xfrm>
          </p:grpSpPr>
          <p:sp>
            <p:nvSpPr>
              <p:cNvPr id="353" name="Oval 11"/>
              <p:cNvSpPr>
                <a:spLocks noChangeArrowheads="1"/>
              </p:cNvSpPr>
              <p:nvPr/>
            </p:nvSpPr>
            <p:spPr bwMode="auto">
              <a:xfrm>
                <a:off x="658" y="1634"/>
                <a:ext cx="693" cy="667"/>
              </a:xfrm>
              <a:prstGeom prst="ellipse">
                <a:avLst/>
              </a:prstGeom>
              <a:solidFill>
                <a:srgbClr val="FF3300"/>
              </a:solidFill>
              <a:ln w="7938">
                <a:solidFill>
                  <a:srgbClr val="000000"/>
                </a:solidFill>
                <a:round/>
                <a:headEnd/>
                <a:tailEnd/>
              </a:ln>
            </p:spPr>
            <p:txBody>
              <a:bodyPr/>
              <a:lstStyle/>
              <a:p>
                <a:endParaRPr lang="en-US"/>
              </a:p>
            </p:txBody>
          </p:sp>
          <p:sp>
            <p:nvSpPr>
              <p:cNvPr id="354" name="Oval 12"/>
              <p:cNvSpPr>
                <a:spLocks noChangeArrowheads="1"/>
              </p:cNvSpPr>
              <p:nvPr/>
            </p:nvSpPr>
            <p:spPr bwMode="auto">
              <a:xfrm>
                <a:off x="818" y="1711"/>
                <a:ext cx="54" cy="52"/>
              </a:xfrm>
              <a:prstGeom prst="ellipse">
                <a:avLst/>
              </a:prstGeom>
              <a:solidFill>
                <a:srgbClr val="00CC99"/>
              </a:solidFill>
              <a:ln w="7938">
                <a:solidFill>
                  <a:srgbClr val="000000"/>
                </a:solidFill>
                <a:round/>
                <a:headEnd/>
                <a:tailEnd/>
              </a:ln>
            </p:spPr>
            <p:txBody>
              <a:bodyPr/>
              <a:lstStyle/>
              <a:p>
                <a:endParaRPr lang="en-US"/>
              </a:p>
            </p:txBody>
          </p:sp>
          <p:sp>
            <p:nvSpPr>
              <p:cNvPr id="355" name="Oval 13"/>
              <p:cNvSpPr>
                <a:spLocks noChangeArrowheads="1"/>
              </p:cNvSpPr>
              <p:nvPr/>
            </p:nvSpPr>
            <p:spPr bwMode="auto">
              <a:xfrm>
                <a:off x="871" y="1762"/>
                <a:ext cx="54" cy="52"/>
              </a:xfrm>
              <a:prstGeom prst="ellipse">
                <a:avLst/>
              </a:prstGeom>
              <a:solidFill>
                <a:srgbClr val="00CC99"/>
              </a:solidFill>
              <a:ln w="7938">
                <a:solidFill>
                  <a:srgbClr val="000000"/>
                </a:solidFill>
                <a:round/>
                <a:headEnd/>
                <a:tailEnd/>
              </a:ln>
            </p:spPr>
            <p:txBody>
              <a:bodyPr/>
              <a:lstStyle/>
              <a:p>
                <a:endParaRPr lang="en-US"/>
              </a:p>
            </p:txBody>
          </p:sp>
          <p:sp>
            <p:nvSpPr>
              <p:cNvPr id="356" name="Oval 14"/>
              <p:cNvSpPr>
                <a:spLocks noChangeArrowheads="1"/>
              </p:cNvSpPr>
              <p:nvPr/>
            </p:nvSpPr>
            <p:spPr bwMode="auto">
              <a:xfrm>
                <a:off x="924" y="1839"/>
                <a:ext cx="54" cy="52"/>
              </a:xfrm>
              <a:prstGeom prst="ellipse">
                <a:avLst/>
              </a:prstGeom>
              <a:solidFill>
                <a:srgbClr val="00CC99"/>
              </a:solidFill>
              <a:ln w="7938">
                <a:solidFill>
                  <a:srgbClr val="000000"/>
                </a:solidFill>
                <a:round/>
                <a:headEnd/>
                <a:tailEnd/>
              </a:ln>
            </p:spPr>
            <p:txBody>
              <a:bodyPr/>
              <a:lstStyle/>
              <a:p>
                <a:endParaRPr lang="en-US"/>
              </a:p>
            </p:txBody>
          </p:sp>
          <p:sp>
            <p:nvSpPr>
              <p:cNvPr id="357" name="Oval 15"/>
              <p:cNvSpPr>
                <a:spLocks noChangeArrowheads="1"/>
              </p:cNvSpPr>
              <p:nvPr/>
            </p:nvSpPr>
            <p:spPr bwMode="auto">
              <a:xfrm>
                <a:off x="977" y="1890"/>
                <a:ext cx="55" cy="52"/>
              </a:xfrm>
              <a:prstGeom prst="ellipse">
                <a:avLst/>
              </a:prstGeom>
              <a:solidFill>
                <a:srgbClr val="00CC99"/>
              </a:solidFill>
              <a:ln w="7938">
                <a:solidFill>
                  <a:srgbClr val="000000"/>
                </a:solidFill>
                <a:round/>
                <a:headEnd/>
                <a:tailEnd/>
              </a:ln>
            </p:spPr>
            <p:txBody>
              <a:bodyPr/>
              <a:lstStyle/>
              <a:p>
                <a:endParaRPr lang="en-US"/>
              </a:p>
            </p:txBody>
          </p:sp>
          <p:sp>
            <p:nvSpPr>
              <p:cNvPr id="358" name="Oval 16"/>
              <p:cNvSpPr>
                <a:spLocks noChangeArrowheads="1"/>
              </p:cNvSpPr>
              <p:nvPr/>
            </p:nvSpPr>
            <p:spPr bwMode="auto">
              <a:xfrm>
                <a:off x="1031" y="1942"/>
                <a:ext cx="54" cy="52"/>
              </a:xfrm>
              <a:prstGeom prst="ellipse">
                <a:avLst/>
              </a:prstGeom>
              <a:solidFill>
                <a:srgbClr val="00CC99"/>
              </a:solidFill>
              <a:ln w="7938">
                <a:solidFill>
                  <a:srgbClr val="000000"/>
                </a:solidFill>
                <a:round/>
                <a:headEnd/>
                <a:tailEnd/>
              </a:ln>
            </p:spPr>
            <p:txBody>
              <a:bodyPr/>
              <a:lstStyle/>
              <a:p>
                <a:endParaRPr lang="en-US"/>
              </a:p>
            </p:txBody>
          </p:sp>
          <p:sp>
            <p:nvSpPr>
              <p:cNvPr id="359" name="Oval 17"/>
              <p:cNvSpPr>
                <a:spLocks noChangeArrowheads="1"/>
              </p:cNvSpPr>
              <p:nvPr/>
            </p:nvSpPr>
            <p:spPr bwMode="auto">
              <a:xfrm>
                <a:off x="1084" y="1993"/>
                <a:ext cx="54" cy="52"/>
              </a:xfrm>
              <a:prstGeom prst="ellipse">
                <a:avLst/>
              </a:prstGeom>
              <a:solidFill>
                <a:srgbClr val="00CC99"/>
              </a:solidFill>
              <a:ln w="7938">
                <a:solidFill>
                  <a:srgbClr val="000000"/>
                </a:solidFill>
                <a:round/>
                <a:headEnd/>
                <a:tailEnd/>
              </a:ln>
            </p:spPr>
            <p:txBody>
              <a:bodyPr/>
              <a:lstStyle/>
              <a:p>
                <a:endParaRPr lang="en-US"/>
              </a:p>
            </p:txBody>
          </p:sp>
          <p:sp>
            <p:nvSpPr>
              <p:cNvPr id="360" name="Oval 18"/>
              <p:cNvSpPr>
                <a:spLocks noChangeArrowheads="1"/>
              </p:cNvSpPr>
              <p:nvPr/>
            </p:nvSpPr>
            <p:spPr bwMode="auto">
              <a:xfrm>
                <a:off x="1137" y="2045"/>
                <a:ext cx="54" cy="51"/>
              </a:xfrm>
              <a:prstGeom prst="ellipse">
                <a:avLst/>
              </a:prstGeom>
              <a:solidFill>
                <a:srgbClr val="00CC99"/>
              </a:solidFill>
              <a:ln w="7938">
                <a:solidFill>
                  <a:srgbClr val="000000"/>
                </a:solidFill>
                <a:round/>
                <a:headEnd/>
                <a:tailEnd/>
              </a:ln>
            </p:spPr>
            <p:txBody>
              <a:bodyPr/>
              <a:lstStyle/>
              <a:p>
                <a:endParaRPr lang="en-US"/>
              </a:p>
            </p:txBody>
          </p:sp>
          <p:sp>
            <p:nvSpPr>
              <p:cNvPr id="361" name="Oval 19"/>
              <p:cNvSpPr>
                <a:spLocks noChangeArrowheads="1"/>
              </p:cNvSpPr>
              <p:nvPr/>
            </p:nvSpPr>
            <p:spPr bwMode="auto">
              <a:xfrm>
                <a:off x="924" y="1711"/>
                <a:ext cx="54" cy="52"/>
              </a:xfrm>
              <a:prstGeom prst="ellipse">
                <a:avLst/>
              </a:prstGeom>
              <a:solidFill>
                <a:srgbClr val="00CC99"/>
              </a:solidFill>
              <a:ln w="7938">
                <a:solidFill>
                  <a:srgbClr val="000000"/>
                </a:solidFill>
                <a:round/>
                <a:headEnd/>
                <a:tailEnd/>
              </a:ln>
            </p:spPr>
            <p:txBody>
              <a:bodyPr/>
              <a:lstStyle/>
              <a:p>
                <a:endParaRPr lang="en-US"/>
              </a:p>
            </p:txBody>
          </p:sp>
          <p:sp>
            <p:nvSpPr>
              <p:cNvPr id="362" name="Oval 20"/>
              <p:cNvSpPr>
                <a:spLocks noChangeArrowheads="1"/>
              </p:cNvSpPr>
              <p:nvPr/>
            </p:nvSpPr>
            <p:spPr bwMode="auto">
              <a:xfrm>
                <a:off x="977" y="1762"/>
                <a:ext cx="55" cy="52"/>
              </a:xfrm>
              <a:prstGeom prst="ellipse">
                <a:avLst/>
              </a:prstGeom>
              <a:solidFill>
                <a:srgbClr val="00CC99"/>
              </a:solidFill>
              <a:ln w="7938">
                <a:solidFill>
                  <a:srgbClr val="000000"/>
                </a:solidFill>
                <a:round/>
                <a:headEnd/>
                <a:tailEnd/>
              </a:ln>
            </p:spPr>
            <p:txBody>
              <a:bodyPr/>
              <a:lstStyle/>
              <a:p>
                <a:endParaRPr lang="en-US"/>
              </a:p>
            </p:txBody>
          </p:sp>
          <p:sp>
            <p:nvSpPr>
              <p:cNvPr id="363" name="Oval 21"/>
              <p:cNvSpPr>
                <a:spLocks noChangeArrowheads="1"/>
              </p:cNvSpPr>
              <p:nvPr/>
            </p:nvSpPr>
            <p:spPr bwMode="auto">
              <a:xfrm>
                <a:off x="1031" y="1814"/>
                <a:ext cx="54" cy="52"/>
              </a:xfrm>
              <a:prstGeom prst="ellipse">
                <a:avLst/>
              </a:prstGeom>
              <a:solidFill>
                <a:srgbClr val="00CC99"/>
              </a:solidFill>
              <a:ln w="7938">
                <a:solidFill>
                  <a:srgbClr val="000000"/>
                </a:solidFill>
                <a:round/>
                <a:headEnd/>
                <a:tailEnd/>
              </a:ln>
            </p:spPr>
            <p:txBody>
              <a:bodyPr/>
              <a:lstStyle/>
              <a:p>
                <a:endParaRPr lang="en-US"/>
              </a:p>
            </p:txBody>
          </p:sp>
          <p:sp>
            <p:nvSpPr>
              <p:cNvPr id="364" name="Oval 22"/>
              <p:cNvSpPr>
                <a:spLocks noChangeArrowheads="1"/>
              </p:cNvSpPr>
              <p:nvPr/>
            </p:nvSpPr>
            <p:spPr bwMode="auto">
              <a:xfrm>
                <a:off x="1084" y="1865"/>
                <a:ext cx="54" cy="52"/>
              </a:xfrm>
              <a:prstGeom prst="ellipse">
                <a:avLst/>
              </a:prstGeom>
              <a:solidFill>
                <a:srgbClr val="00CC99"/>
              </a:solidFill>
              <a:ln w="7938">
                <a:solidFill>
                  <a:srgbClr val="000000"/>
                </a:solidFill>
                <a:round/>
                <a:headEnd/>
                <a:tailEnd/>
              </a:ln>
            </p:spPr>
            <p:txBody>
              <a:bodyPr/>
              <a:lstStyle/>
              <a:p>
                <a:endParaRPr lang="en-US"/>
              </a:p>
            </p:txBody>
          </p:sp>
          <p:sp>
            <p:nvSpPr>
              <p:cNvPr id="365" name="Oval 23"/>
              <p:cNvSpPr>
                <a:spLocks noChangeArrowheads="1"/>
              </p:cNvSpPr>
              <p:nvPr/>
            </p:nvSpPr>
            <p:spPr bwMode="auto">
              <a:xfrm>
                <a:off x="1137" y="1916"/>
                <a:ext cx="54" cy="52"/>
              </a:xfrm>
              <a:prstGeom prst="ellipse">
                <a:avLst/>
              </a:prstGeom>
              <a:solidFill>
                <a:srgbClr val="00CC99"/>
              </a:solidFill>
              <a:ln w="7938">
                <a:solidFill>
                  <a:srgbClr val="000000"/>
                </a:solidFill>
                <a:round/>
                <a:headEnd/>
                <a:tailEnd/>
              </a:ln>
            </p:spPr>
            <p:txBody>
              <a:bodyPr/>
              <a:lstStyle/>
              <a:p>
                <a:endParaRPr lang="en-US"/>
              </a:p>
            </p:txBody>
          </p:sp>
          <p:sp>
            <p:nvSpPr>
              <p:cNvPr id="366" name="Oval 24"/>
              <p:cNvSpPr>
                <a:spLocks noChangeArrowheads="1"/>
              </p:cNvSpPr>
              <p:nvPr/>
            </p:nvSpPr>
            <p:spPr bwMode="auto">
              <a:xfrm>
                <a:off x="1190" y="1967"/>
                <a:ext cx="55" cy="52"/>
              </a:xfrm>
              <a:prstGeom prst="ellipse">
                <a:avLst/>
              </a:prstGeom>
              <a:solidFill>
                <a:srgbClr val="00CC99"/>
              </a:solidFill>
              <a:ln w="7938">
                <a:solidFill>
                  <a:srgbClr val="000000"/>
                </a:solidFill>
                <a:round/>
                <a:headEnd/>
                <a:tailEnd/>
              </a:ln>
            </p:spPr>
            <p:txBody>
              <a:bodyPr/>
              <a:lstStyle/>
              <a:p>
                <a:endParaRPr lang="en-US"/>
              </a:p>
            </p:txBody>
          </p:sp>
          <p:sp>
            <p:nvSpPr>
              <p:cNvPr id="367" name="Oval 25"/>
              <p:cNvSpPr>
                <a:spLocks noChangeArrowheads="1"/>
              </p:cNvSpPr>
              <p:nvPr/>
            </p:nvSpPr>
            <p:spPr bwMode="auto">
              <a:xfrm>
                <a:off x="1031" y="1686"/>
                <a:ext cx="54" cy="51"/>
              </a:xfrm>
              <a:prstGeom prst="ellipse">
                <a:avLst/>
              </a:prstGeom>
              <a:solidFill>
                <a:srgbClr val="00CC99"/>
              </a:solidFill>
              <a:ln w="7938">
                <a:solidFill>
                  <a:srgbClr val="000000"/>
                </a:solidFill>
                <a:round/>
                <a:headEnd/>
                <a:tailEnd/>
              </a:ln>
            </p:spPr>
            <p:txBody>
              <a:bodyPr/>
              <a:lstStyle/>
              <a:p>
                <a:endParaRPr lang="en-US"/>
              </a:p>
            </p:txBody>
          </p:sp>
          <p:sp>
            <p:nvSpPr>
              <p:cNvPr id="368" name="Oval 26"/>
              <p:cNvSpPr>
                <a:spLocks noChangeArrowheads="1"/>
              </p:cNvSpPr>
              <p:nvPr/>
            </p:nvSpPr>
            <p:spPr bwMode="auto">
              <a:xfrm>
                <a:off x="1244" y="2019"/>
                <a:ext cx="54" cy="51"/>
              </a:xfrm>
              <a:prstGeom prst="ellipse">
                <a:avLst/>
              </a:prstGeom>
              <a:solidFill>
                <a:srgbClr val="00CC99"/>
              </a:solidFill>
              <a:ln w="7938">
                <a:solidFill>
                  <a:srgbClr val="000000"/>
                </a:solidFill>
                <a:round/>
                <a:headEnd/>
                <a:tailEnd/>
              </a:ln>
            </p:spPr>
            <p:txBody>
              <a:bodyPr/>
              <a:lstStyle/>
              <a:p>
                <a:endParaRPr lang="en-US"/>
              </a:p>
            </p:txBody>
          </p:sp>
          <p:sp>
            <p:nvSpPr>
              <p:cNvPr id="369" name="Oval 27"/>
              <p:cNvSpPr>
                <a:spLocks noChangeArrowheads="1"/>
              </p:cNvSpPr>
              <p:nvPr/>
            </p:nvSpPr>
            <p:spPr bwMode="auto">
              <a:xfrm>
                <a:off x="764" y="1788"/>
                <a:ext cx="55" cy="52"/>
              </a:xfrm>
              <a:prstGeom prst="ellipse">
                <a:avLst/>
              </a:prstGeom>
              <a:solidFill>
                <a:srgbClr val="00CC99"/>
              </a:solidFill>
              <a:ln w="7938">
                <a:solidFill>
                  <a:srgbClr val="000000"/>
                </a:solidFill>
                <a:round/>
                <a:headEnd/>
                <a:tailEnd/>
              </a:ln>
            </p:spPr>
            <p:txBody>
              <a:bodyPr/>
              <a:lstStyle/>
              <a:p>
                <a:endParaRPr lang="en-US"/>
              </a:p>
            </p:txBody>
          </p:sp>
          <p:sp>
            <p:nvSpPr>
              <p:cNvPr id="370" name="Oval 28"/>
              <p:cNvSpPr>
                <a:spLocks noChangeArrowheads="1"/>
              </p:cNvSpPr>
              <p:nvPr/>
            </p:nvSpPr>
            <p:spPr bwMode="auto">
              <a:xfrm>
                <a:off x="711" y="1865"/>
                <a:ext cx="54" cy="52"/>
              </a:xfrm>
              <a:prstGeom prst="ellipse">
                <a:avLst/>
              </a:prstGeom>
              <a:solidFill>
                <a:srgbClr val="00CC99"/>
              </a:solidFill>
              <a:ln w="7938">
                <a:solidFill>
                  <a:srgbClr val="000000"/>
                </a:solidFill>
                <a:round/>
                <a:headEnd/>
                <a:tailEnd/>
              </a:ln>
            </p:spPr>
            <p:txBody>
              <a:bodyPr/>
              <a:lstStyle/>
              <a:p>
                <a:endParaRPr lang="en-US"/>
              </a:p>
            </p:txBody>
          </p:sp>
          <p:sp>
            <p:nvSpPr>
              <p:cNvPr id="371" name="Oval 29"/>
              <p:cNvSpPr>
                <a:spLocks noChangeArrowheads="1"/>
              </p:cNvSpPr>
              <p:nvPr/>
            </p:nvSpPr>
            <p:spPr bwMode="auto">
              <a:xfrm>
                <a:off x="711" y="1993"/>
                <a:ext cx="54" cy="52"/>
              </a:xfrm>
              <a:prstGeom prst="ellipse">
                <a:avLst/>
              </a:prstGeom>
              <a:solidFill>
                <a:srgbClr val="00CC99"/>
              </a:solidFill>
              <a:ln w="7938">
                <a:solidFill>
                  <a:srgbClr val="000000"/>
                </a:solidFill>
                <a:round/>
                <a:headEnd/>
                <a:tailEnd/>
              </a:ln>
            </p:spPr>
            <p:txBody>
              <a:bodyPr/>
              <a:lstStyle/>
              <a:p>
                <a:endParaRPr lang="en-US"/>
              </a:p>
            </p:txBody>
          </p:sp>
          <p:sp>
            <p:nvSpPr>
              <p:cNvPr id="372" name="Oval 30"/>
              <p:cNvSpPr>
                <a:spLocks noChangeArrowheads="1"/>
              </p:cNvSpPr>
              <p:nvPr/>
            </p:nvSpPr>
            <p:spPr bwMode="auto">
              <a:xfrm>
                <a:off x="1084" y="1736"/>
                <a:ext cx="54" cy="53"/>
              </a:xfrm>
              <a:prstGeom prst="ellipse">
                <a:avLst/>
              </a:prstGeom>
              <a:solidFill>
                <a:srgbClr val="00CC99"/>
              </a:solidFill>
              <a:ln w="7938">
                <a:solidFill>
                  <a:srgbClr val="000000"/>
                </a:solidFill>
                <a:round/>
                <a:headEnd/>
                <a:tailEnd/>
              </a:ln>
            </p:spPr>
            <p:txBody>
              <a:bodyPr/>
              <a:lstStyle/>
              <a:p>
                <a:endParaRPr lang="en-US"/>
              </a:p>
            </p:txBody>
          </p:sp>
          <p:sp>
            <p:nvSpPr>
              <p:cNvPr id="373" name="Oval 31"/>
              <p:cNvSpPr>
                <a:spLocks noChangeArrowheads="1"/>
              </p:cNvSpPr>
              <p:nvPr/>
            </p:nvSpPr>
            <p:spPr bwMode="auto">
              <a:xfrm>
                <a:off x="1137" y="1788"/>
                <a:ext cx="54" cy="52"/>
              </a:xfrm>
              <a:prstGeom prst="ellipse">
                <a:avLst/>
              </a:prstGeom>
              <a:solidFill>
                <a:srgbClr val="00CC99"/>
              </a:solidFill>
              <a:ln w="7938">
                <a:solidFill>
                  <a:srgbClr val="000000"/>
                </a:solidFill>
                <a:round/>
                <a:headEnd/>
                <a:tailEnd/>
              </a:ln>
            </p:spPr>
            <p:txBody>
              <a:bodyPr/>
              <a:lstStyle/>
              <a:p>
                <a:endParaRPr lang="en-US"/>
              </a:p>
            </p:txBody>
          </p:sp>
          <p:sp>
            <p:nvSpPr>
              <p:cNvPr id="374" name="Oval 32"/>
              <p:cNvSpPr>
                <a:spLocks noChangeArrowheads="1"/>
              </p:cNvSpPr>
              <p:nvPr/>
            </p:nvSpPr>
            <p:spPr bwMode="auto">
              <a:xfrm>
                <a:off x="1190" y="1839"/>
                <a:ext cx="55" cy="52"/>
              </a:xfrm>
              <a:prstGeom prst="ellipse">
                <a:avLst/>
              </a:prstGeom>
              <a:solidFill>
                <a:srgbClr val="00CC99"/>
              </a:solidFill>
              <a:ln w="7938">
                <a:solidFill>
                  <a:srgbClr val="000000"/>
                </a:solidFill>
                <a:round/>
                <a:headEnd/>
                <a:tailEnd/>
              </a:ln>
            </p:spPr>
            <p:txBody>
              <a:bodyPr/>
              <a:lstStyle/>
              <a:p>
                <a:endParaRPr lang="en-US"/>
              </a:p>
            </p:txBody>
          </p:sp>
          <p:sp>
            <p:nvSpPr>
              <p:cNvPr id="375" name="Oval 33"/>
              <p:cNvSpPr>
                <a:spLocks noChangeArrowheads="1"/>
              </p:cNvSpPr>
              <p:nvPr/>
            </p:nvSpPr>
            <p:spPr bwMode="auto">
              <a:xfrm>
                <a:off x="1244" y="1890"/>
                <a:ext cx="54" cy="52"/>
              </a:xfrm>
              <a:prstGeom prst="ellipse">
                <a:avLst/>
              </a:prstGeom>
              <a:solidFill>
                <a:srgbClr val="00CC99"/>
              </a:solidFill>
              <a:ln w="7938">
                <a:solidFill>
                  <a:srgbClr val="000000"/>
                </a:solidFill>
                <a:round/>
                <a:headEnd/>
                <a:tailEnd/>
              </a:ln>
            </p:spPr>
            <p:txBody>
              <a:bodyPr/>
              <a:lstStyle/>
              <a:p>
                <a:endParaRPr lang="en-US"/>
              </a:p>
            </p:txBody>
          </p:sp>
          <p:sp>
            <p:nvSpPr>
              <p:cNvPr id="376" name="Oval 34"/>
              <p:cNvSpPr>
                <a:spLocks noChangeArrowheads="1"/>
              </p:cNvSpPr>
              <p:nvPr/>
            </p:nvSpPr>
            <p:spPr bwMode="auto">
              <a:xfrm>
                <a:off x="818" y="1839"/>
                <a:ext cx="54" cy="52"/>
              </a:xfrm>
              <a:prstGeom prst="ellipse">
                <a:avLst/>
              </a:prstGeom>
              <a:solidFill>
                <a:srgbClr val="00CC99"/>
              </a:solidFill>
              <a:ln w="7938">
                <a:solidFill>
                  <a:srgbClr val="000000"/>
                </a:solidFill>
                <a:round/>
                <a:headEnd/>
                <a:tailEnd/>
              </a:ln>
            </p:spPr>
            <p:txBody>
              <a:bodyPr/>
              <a:lstStyle/>
              <a:p>
                <a:endParaRPr lang="en-US"/>
              </a:p>
            </p:txBody>
          </p:sp>
          <p:sp>
            <p:nvSpPr>
              <p:cNvPr id="377" name="Oval 35"/>
              <p:cNvSpPr>
                <a:spLocks noChangeArrowheads="1"/>
              </p:cNvSpPr>
              <p:nvPr/>
            </p:nvSpPr>
            <p:spPr bwMode="auto">
              <a:xfrm>
                <a:off x="871" y="1890"/>
                <a:ext cx="54" cy="52"/>
              </a:xfrm>
              <a:prstGeom prst="ellipse">
                <a:avLst/>
              </a:prstGeom>
              <a:solidFill>
                <a:srgbClr val="00CC99"/>
              </a:solidFill>
              <a:ln w="7938">
                <a:solidFill>
                  <a:srgbClr val="000000"/>
                </a:solidFill>
                <a:round/>
                <a:headEnd/>
                <a:tailEnd/>
              </a:ln>
            </p:spPr>
            <p:txBody>
              <a:bodyPr/>
              <a:lstStyle/>
              <a:p>
                <a:endParaRPr lang="en-US"/>
              </a:p>
            </p:txBody>
          </p:sp>
          <p:sp>
            <p:nvSpPr>
              <p:cNvPr id="378" name="Oval 36"/>
              <p:cNvSpPr>
                <a:spLocks noChangeArrowheads="1"/>
              </p:cNvSpPr>
              <p:nvPr/>
            </p:nvSpPr>
            <p:spPr bwMode="auto">
              <a:xfrm>
                <a:off x="924" y="1942"/>
                <a:ext cx="54" cy="52"/>
              </a:xfrm>
              <a:prstGeom prst="ellipse">
                <a:avLst/>
              </a:prstGeom>
              <a:solidFill>
                <a:srgbClr val="00CC99"/>
              </a:solidFill>
              <a:ln w="7938">
                <a:solidFill>
                  <a:srgbClr val="000000"/>
                </a:solidFill>
                <a:round/>
                <a:headEnd/>
                <a:tailEnd/>
              </a:ln>
            </p:spPr>
            <p:txBody>
              <a:bodyPr/>
              <a:lstStyle/>
              <a:p>
                <a:endParaRPr lang="en-US"/>
              </a:p>
            </p:txBody>
          </p:sp>
          <p:sp>
            <p:nvSpPr>
              <p:cNvPr id="379" name="Oval 37"/>
              <p:cNvSpPr>
                <a:spLocks noChangeArrowheads="1"/>
              </p:cNvSpPr>
              <p:nvPr/>
            </p:nvSpPr>
            <p:spPr bwMode="auto">
              <a:xfrm>
                <a:off x="977" y="1993"/>
                <a:ext cx="55" cy="52"/>
              </a:xfrm>
              <a:prstGeom prst="ellipse">
                <a:avLst/>
              </a:prstGeom>
              <a:solidFill>
                <a:srgbClr val="00CC99"/>
              </a:solidFill>
              <a:ln w="7938">
                <a:solidFill>
                  <a:srgbClr val="000000"/>
                </a:solidFill>
                <a:round/>
                <a:headEnd/>
                <a:tailEnd/>
              </a:ln>
            </p:spPr>
            <p:txBody>
              <a:bodyPr/>
              <a:lstStyle/>
              <a:p>
                <a:endParaRPr lang="en-US"/>
              </a:p>
            </p:txBody>
          </p:sp>
          <p:sp>
            <p:nvSpPr>
              <p:cNvPr id="380" name="Oval 38"/>
              <p:cNvSpPr>
                <a:spLocks noChangeArrowheads="1"/>
              </p:cNvSpPr>
              <p:nvPr/>
            </p:nvSpPr>
            <p:spPr bwMode="auto">
              <a:xfrm>
                <a:off x="1031" y="2045"/>
                <a:ext cx="54" cy="51"/>
              </a:xfrm>
              <a:prstGeom prst="ellipse">
                <a:avLst/>
              </a:prstGeom>
              <a:solidFill>
                <a:srgbClr val="00CC99"/>
              </a:solidFill>
              <a:ln w="7938">
                <a:solidFill>
                  <a:srgbClr val="000000"/>
                </a:solidFill>
                <a:round/>
                <a:headEnd/>
                <a:tailEnd/>
              </a:ln>
            </p:spPr>
            <p:txBody>
              <a:bodyPr/>
              <a:lstStyle/>
              <a:p>
                <a:endParaRPr lang="en-US"/>
              </a:p>
            </p:txBody>
          </p:sp>
          <p:sp>
            <p:nvSpPr>
              <p:cNvPr id="381" name="Oval 39"/>
              <p:cNvSpPr>
                <a:spLocks noChangeArrowheads="1"/>
              </p:cNvSpPr>
              <p:nvPr/>
            </p:nvSpPr>
            <p:spPr bwMode="auto">
              <a:xfrm>
                <a:off x="1084" y="2095"/>
                <a:ext cx="54" cy="52"/>
              </a:xfrm>
              <a:prstGeom prst="ellipse">
                <a:avLst/>
              </a:prstGeom>
              <a:solidFill>
                <a:srgbClr val="00CC99"/>
              </a:solidFill>
              <a:ln w="7938">
                <a:solidFill>
                  <a:srgbClr val="000000"/>
                </a:solidFill>
                <a:round/>
                <a:headEnd/>
                <a:tailEnd/>
              </a:ln>
            </p:spPr>
            <p:txBody>
              <a:bodyPr/>
              <a:lstStyle/>
              <a:p>
                <a:endParaRPr lang="en-US"/>
              </a:p>
            </p:txBody>
          </p:sp>
          <p:sp>
            <p:nvSpPr>
              <p:cNvPr id="382" name="Oval 40"/>
              <p:cNvSpPr>
                <a:spLocks noChangeArrowheads="1"/>
              </p:cNvSpPr>
              <p:nvPr/>
            </p:nvSpPr>
            <p:spPr bwMode="auto">
              <a:xfrm>
                <a:off x="1137" y="2147"/>
                <a:ext cx="54" cy="52"/>
              </a:xfrm>
              <a:prstGeom prst="ellipse">
                <a:avLst/>
              </a:prstGeom>
              <a:solidFill>
                <a:srgbClr val="00CC99"/>
              </a:solidFill>
              <a:ln w="7938">
                <a:solidFill>
                  <a:srgbClr val="000000"/>
                </a:solidFill>
                <a:round/>
                <a:headEnd/>
                <a:tailEnd/>
              </a:ln>
            </p:spPr>
            <p:txBody>
              <a:bodyPr/>
              <a:lstStyle/>
              <a:p>
                <a:endParaRPr lang="en-US"/>
              </a:p>
            </p:txBody>
          </p:sp>
          <p:sp>
            <p:nvSpPr>
              <p:cNvPr id="383" name="Oval 41"/>
              <p:cNvSpPr>
                <a:spLocks noChangeArrowheads="1"/>
              </p:cNvSpPr>
              <p:nvPr/>
            </p:nvSpPr>
            <p:spPr bwMode="auto">
              <a:xfrm>
                <a:off x="764" y="1916"/>
                <a:ext cx="55" cy="52"/>
              </a:xfrm>
              <a:prstGeom prst="ellipse">
                <a:avLst/>
              </a:prstGeom>
              <a:solidFill>
                <a:srgbClr val="00CC99"/>
              </a:solidFill>
              <a:ln w="7938">
                <a:solidFill>
                  <a:srgbClr val="000000"/>
                </a:solidFill>
                <a:round/>
                <a:headEnd/>
                <a:tailEnd/>
              </a:ln>
            </p:spPr>
            <p:txBody>
              <a:bodyPr/>
              <a:lstStyle/>
              <a:p>
                <a:endParaRPr lang="en-US"/>
              </a:p>
            </p:txBody>
          </p:sp>
          <p:sp>
            <p:nvSpPr>
              <p:cNvPr id="384" name="Oval 42"/>
              <p:cNvSpPr>
                <a:spLocks noChangeArrowheads="1"/>
              </p:cNvSpPr>
              <p:nvPr/>
            </p:nvSpPr>
            <p:spPr bwMode="auto">
              <a:xfrm>
                <a:off x="818" y="1967"/>
                <a:ext cx="54" cy="52"/>
              </a:xfrm>
              <a:prstGeom prst="ellipse">
                <a:avLst/>
              </a:prstGeom>
              <a:solidFill>
                <a:srgbClr val="00CC99"/>
              </a:solidFill>
              <a:ln w="7938">
                <a:solidFill>
                  <a:srgbClr val="000000"/>
                </a:solidFill>
                <a:round/>
                <a:headEnd/>
                <a:tailEnd/>
              </a:ln>
            </p:spPr>
            <p:txBody>
              <a:bodyPr/>
              <a:lstStyle/>
              <a:p>
                <a:endParaRPr lang="en-US"/>
              </a:p>
            </p:txBody>
          </p:sp>
          <p:sp>
            <p:nvSpPr>
              <p:cNvPr id="385" name="Oval 43"/>
              <p:cNvSpPr>
                <a:spLocks noChangeArrowheads="1"/>
              </p:cNvSpPr>
              <p:nvPr/>
            </p:nvSpPr>
            <p:spPr bwMode="auto">
              <a:xfrm>
                <a:off x="871" y="2019"/>
                <a:ext cx="54" cy="51"/>
              </a:xfrm>
              <a:prstGeom prst="ellipse">
                <a:avLst/>
              </a:prstGeom>
              <a:solidFill>
                <a:srgbClr val="00CC99"/>
              </a:solidFill>
              <a:ln w="7938">
                <a:solidFill>
                  <a:srgbClr val="000000"/>
                </a:solidFill>
                <a:round/>
                <a:headEnd/>
                <a:tailEnd/>
              </a:ln>
            </p:spPr>
            <p:txBody>
              <a:bodyPr/>
              <a:lstStyle/>
              <a:p>
                <a:endParaRPr lang="en-US"/>
              </a:p>
            </p:txBody>
          </p:sp>
          <p:sp>
            <p:nvSpPr>
              <p:cNvPr id="386" name="Oval 44"/>
              <p:cNvSpPr>
                <a:spLocks noChangeArrowheads="1"/>
              </p:cNvSpPr>
              <p:nvPr/>
            </p:nvSpPr>
            <p:spPr bwMode="auto">
              <a:xfrm>
                <a:off x="924" y="2070"/>
                <a:ext cx="54" cy="52"/>
              </a:xfrm>
              <a:prstGeom prst="ellipse">
                <a:avLst/>
              </a:prstGeom>
              <a:solidFill>
                <a:srgbClr val="00CC99"/>
              </a:solidFill>
              <a:ln w="7938">
                <a:solidFill>
                  <a:srgbClr val="000000"/>
                </a:solidFill>
                <a:round/>
                <a:headEnd/>
                <a:tailEnd/>
              </a:ln>
            </p:spPr>
            <p:txBody>
              <a:bodyPr/>
              <a:lstStyle/>
              <a:p>
                <a:endParaRPr lang="en-US"/>
              </a:p>
            </p:txBody>
          </p:sp>
          <p:sp>
            <p:nvSpPr>
              <p:cNvPr id="387" name="Oval 45"/>
              <p:cNvSpPr>
                <a:spLocks noChangeArrowheads="1"/>
              </p:cNvSpPr>
              <p:nvPr/>
            </p:nvSpPr>
            <p:spPr bwMode="auto">
              <a:xfrm>
                <a:off x="977" y="2121"/>
                <a:ext cx="55" cy="52"/>
              </a:xfrm>
              <a:prstGeom prst="ellipse">
                <a:avLst/>
              </a:prstGeom>
              <a:solidFill>
                <a:srgbClr val="00CC99"/>
              </a:solidFill>
              <a:ln w="7938">
                <a:solidFill>
                  <a:srgbClr val="000000"/>
                </a:solidFill>
                <a:round/>
                <a:headEnd/>
                <a:tailEnd/>
              </a:ln>
            </p:spPr>
            <p:txBody>
              <a:bodyPr/>
              <a:lstStyle/>
              <a:p>
                <a:endParaRPr lang="en-US"/>
              </a:p>
            </p:txBody>
          </p:sp>
          <p:sp>
            <p:nvSpPr>
              <p:cNvPr id="388" name="Oval 46"/>
              <p:cNvSpPr>
                <a:spLocks noChangeArrowheads="1"/>
              </p:cNvSpPr>
              <p:nvPr/>
            </p:nvSpPr>
            <p:spPr bwMode="auto">
              <a:xfrm>
                <a:off x="1031" y="2173"/>
                <a:ext cx="54" cy="52"/>
              </a:xfrm>
              <a:prstGeom prst="ellipse">
                <a:avLst/>
              </a:prstGeom>
              <a:solidFill>
                <a:srgbClr val="00CC99"/>
              </a:solidFill>
              <a:ln w="7938">
                <a:solidFill>
                  <a:srgbClr val="000000"/>
                </a:solidFill>
                <a:round/>
                <a:headEnd/>
                <a:tailEnd/>
              </a:ln>
            </p:spPr>
            <p:txBody>
              <a:bodyPr/>
              <a:lstStyle/>
              <a:p>
                <a:endParaRPr lang="en-US"/>
              </a:p>
            </p:txBody>
          </p:sp>
          <p:sp>
            <p:nvSpPr>
              <p:cNvPr id="389" name="Oval 47"/>
              <p:cNvSpPr>
                <a:spLocks noChangeArrowheads="1"/>
              </p:cNvSpPr>
              <p:nvPr/>
            </p:nvSpPr>
            <p:spPr bwMode="auto">
              <a:xfrm>
                <a:off x="764" y="2045"/>
                <a:ext cx="55" cy="51"/>
              </a:xfrm>
              <a:prstGeom prst="ellipse">
                <a:avLst/>
              </a:prstGeom>
              <a:solidFill>
                <a:srgbClr val="00CC99"/>
              </a:solidFill>
              <a:ln w="7938">
                <a:solidFill>
                  <a:srgbClr val="000000"/>
                </a:solidFill>
                <a:round/>
                <a:headEnd/>
                <a:tailEnd/>
              </a:ln>
            </p:spPr>
            <p:txBody>
              <a:bodyPr/>
              <a:lstStyle/>
              <a:p>
                <a:endParaRPr lang="en-US"/>
              </a:p>
            </p:txBody>
          </p:sp>
          <p:sp>
            <p:nvSpPr>
              <p:cNvPr id="390" name="Oval 48"/>
              <p:cNvSpPr>
                <a:spLocks noChangeArrowheads="1"/>
              </p:cNvSpPr>
              <p:nvPr/>
            </p:nvSpPr>
            <p:spPr bwMode="auto">
              <a:xfrm>
                <a:off x="818" y="2095"/>
                <a:ext cx="54" cy="52"/>
              </a:xfrm>
              <a:prstGeom prst="ellipse">
                <a:avLst/>
              </a:prstGeom>
              <a:solidFill>
                <a:srgbClr val="00CC99"/>
              </a:solidFill>
              <a:ln w="7938">
                <a:solidFill>
                  <a:srgbClr val="000000"/>
                </a:solidFill>
                <a:round/>
                <a:headEnd/>
                <a:tailEnd/>
              </a:ln>
            </p:spPr>
            <p:txBody>
              <a:bodyPr/>
              <a:lstStyle/>
              <a:p>
                <a:endParaRPr lang="en-US"/>
              </a:p>
            </p:txBody>
          </p:sp>
          <p:sp>
            <p:nvSpPr>
              <p:cNvPr id="391" name="Oval 49"/>
              <p:cNvSpPr>
                <a:spLocks noChangeArrowheads="1"/>
              </p:cNvSpPr>
              <p:nvPr/>
            </p:nvSpPr>
            <p:spPr bwMode="auto">
              <a:xfrm>
                <a:off x="871" y="2147"/>
                <a:ext cx="54" cy="52"/>
              </a:xfrm>
              <a:prstGeom prst="ellipse">
                <a:avLst/>
              </a:prstGeom>
              <a:solidFill>
                <a:srgbClr val="00CC99"/>
              </a:solidFill>
              <a:ln w="7938">
                <a:solidFill>
                  <a:srgbClr val="000000"/>
                </a:solidFill>
                <a:round/>
                <a:headEnd/>
                <a:tailEnd/>
              </a:ln>
            </p:spPr>
            <p:txBody>
              <a:bodyPr/>
              <a:lstStyle/>
              <a:p>
                <a:endParaRPr lang="en-US"/>
              </a:p>
            </p:txBody>
          </p:sp>
          <p:sp>
            <p:nvSpPr>
              <p:cNvPr id="392" name="Oval 50"/>
              <p:cNvSpPr>
                <a:spLocks noChangeArrowheads="1"/>
              </p:cNvSpPr>
              <p:nvPr/>
            </p:nvSpPr>
            <p:spPr bwMode="auto">
              <a:xfrm>
                <a:off x="924" y="2198"/>
                <a:ext cx="54" cy="52"/>
              </a:xfrm>
              <a:prstGeom prst="ellipse">
                <a:avLst/>
              </a:prstGeom>
              <a:solidFill>
                <a:srgbClr val="00CC99"/>
              </a:solidFill>
              <a:ln w="7938">
                <a:solidFill>
                  <a:srgbClr val="000000"/>
                </a:solidFill>
                <a:round/>
                <a:headEnd/>
                <a:tailEnd/>
              </a:ln>
            </p:spPr>
            <p:txBody>
              <a:bodyPr/>
              <a:lstStyle/>
              <a:p>
                <a:endParaRPr lang="en-US"/>
              </a:p>
            </p:txBody>
          </p:sp>
          <p:sp>
            <p:nvSpPr>
              <p:cNvPr id="393" name="Oval 51"/>
              <p:cNvSpPr>
                <a:spLocks noChangeArrowheads="1"/>
              </p:cNvSpPr>
              <p:nvPr/>
            </p:nvSpPr>
            <p:spPr bwMode="auto">
              <a:xfrm>
                <a:off x="1190" y="2095"/>
                <a:ext cx="55" cy="52"/>
              </a:xfrm>
              <a:prstGeom prst="ellipse">
                <a:avLst/>
              </a:prstGeom>
              <a:solidFill>
                <a:srgbClr val="00CC99"/>
              </a:solidFill>
              <a:ln w="7938">
                <a:solidFill>
                  <a:srgbClr val="000000"/>
                </a:solidFill>
                <a:round/>
                <a:headEnd/>
                <a:tailEnd/>
              </a:ln>
            </p:spPr>
            <p:txBody>
              <a:bodyPr/>
              <a:lstStyle/>
              <a:p>
                <a:endParaRPr lang="en-US"/>
              </a:p>
            </p:txBody>
          </p:sp>
          <p:sp>
            <p:nvSpPr>
              <p:cNvPr id="394" name="Oval 52"/>
              <p:cNvSpPr>
                <a:spLocks noChangeArrowheads="1"/>
              </p:cNvSpPr>
              <p:nvPr/>
            </p:nvSpPr>
            <p:spPr bwMode="auto">
              <a:xfrm>
                <a:off x="631" y="1608"/>
                <a:ext cx="747" cy="719"/>
              </a:xfrm>
              <a:prstGeom prst="ellipse">
                <a:avLst/>
              </a:pr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38" name="Group 53"/>
            <p:cNvGrpSpPr>
              <a:grpSpLocks/>
            </p:cNvGrpSpPr>
            <p:nvPr/>
          </p:nvGrpSpPr>
          <p:grpSpPr bwMode="auto">
            <a:xfrm>
              <a:off x="1404" y="1583"/>
              <a:ext cx="746" cy="718"/>
              <a:chOff x="1404" y="1583"/>
              <a:chExt cx="746" cy="718"/>
            </a:xfrm>
          </p:grpSpPr>
          <p:sp>
            <p:nvSpPr>
              <p:cNvPr id="311" name="Oval 54"/>
              <p:cNvSpPr>
                <a:spLocks noChangeArrowheads="1"/>
              </p:cNvSpPr>
              <p:nvPr/>
            </p:nvSpPr>
            <p:spPr bwMode="auto">
              <a:xfrm>
                <a:off x="1431" y="1608"/>
                <a:ext cx="693" cy="668"/>
              </a:xfrm>
              <a:prstGeom prst="ellipse">
                <a:avLst/>
              </a:prstGeom>
              <a:solidFill>
                <a:srgbClr val="FF3300"/>
              </a:solidFill>
              <a:ln w="7938">
                <a:solidFill>
                  <a:srgbClr val="000000"/>
                </a:solidFill>
                <a:round/>
                <a:headEnd/>
                <a:tailEnd/>
              </a:ln>
            </p:spPr>
            <p:txBody>
              <a:bodyPr/>
              <a:lstStyle/>
              <a:p>
                <a:endParaRPr lang="en-US"/>
              </a:p>
            </p:txBody>
          </p:sp>
          <p:sp>
            <p:nvSpPr>
              <p:cNvPr id="312" name="Oval 55"/>
              <p:cNvSpPr>
                <a:spLocks noChangeArrowheads="1"/>
              </p:cNvSpPr>
              <p:nvPr/>
            </p:nvSpPr>
            <p:spPr bwMode="auto">
              <a:xfrm>
                <a:off x="1591" y="1685"/>
                <a:ext cx="53" cy="52"/>
              </a:xfrm>
              <a:prstGeom prst="ellipse">
                <a:avLst/>
              </a:prstGeom>
              <a:solidFill>
                <a:srgbClr val="00CC99"/>
              </a:solidFill>
              <a:ln w="7938">
                <a:solidFill>
                  <a:srgbClr val="000000"/>
                </a:solidFill>
                <a:round/>
                <a:headEnd/>
                <a:tailEnd/>
              </a:ln>
            </p:spPr>
            <p:txBody>
              <a:bodyPr/>
              <a:lstStyle/>
              <a:p>
                <a:endParaRPr lang="en-US"/>
              </a:p>
            </p:txBody>
          </p:sp>
          <p:sp>
            <p:nvSpPr>
              <p:cNvPr id="313" name="Oval 56"/>
              <p:cNvSpPr>
                <a:spLocks noChangeArrowheads="1"/>
              </p:cNvSpPr>
              <p:nvPr/>
            </p:nvSpPr>
            <p:spPr bwMode="auto">
              <a:xfrm>
                <a:off x="1644" y="1736"/>
                <a:ext cx="54" cy="53"/>
              </a:xfrm>
              <a:prstGeom prst="ellipse">
                <a:avLst/>
              </a:prstGeom>
              <a:solidFill>
                <a:srgbClr val="00CC99"/>
              </a:solidFill>
              <a:ln w="7938">
                <a:solidFill>
                  <a:srgbClr val="000000"/>
                </a:solidFill>
                <a:round/>
                <a:headEnd/>
                <a:tailEnd/>
              </a:ln>
            </p:spPr>
            <p:txBody>
              <a:bodyPr/>
              <a:lstStyle/>
              <a:p>
                <a:endParaRPr lang="en-US"/>
              </a:p>
            </p:txBody>
          </p:sp>
          <p:sp>
            <p:nvSpPr>
              <p:cNvPr id="314" name="Oval 57"/>
              <p:cNvSpPr>
                <a:spLocks noChangeArrowheads="1"/>
              </p:cNvSpPr>
              <p:nvPr/>
            </p:nvSpPr>
            <p:spPr bwMode="auto">
              <a:xfrm>
                <a:off x="1697" y="1814"/>
                <a:ext cx="54" cy="51"/>
              </a:xfrm>
              <a:prstGeom prst="ellipse">
                <a:avLst/>
              </a:prstGeom>
              <a:solidFill>
                <a:srgbClr val="00CC99"/>
              </a:solidFill>
              <a:ln w="7938">
                <a:solidFill>
                  <a:srgbClr val="000000"/>
                </a:solidFill>
                <a:round/>
                <a:headEnd/>
                <a:tailEnd/>
              </a:ln>
            </p:spPr>
            <p:txBody>
              <a:bodyPr/>
              <a:lstStyle/>
              <a:p>
                <a:endParaRPr lang="en-US"/>
              </a:p>
            </p:txBody>
          </p:sp>
          <p:sp>
            <p:nvSpPr>
              <p:cNvPr id="315" name="Oval 58"/>
              <p:cNvSpPr>
                <a:spLocks noChangeArrowheads="1"/>
              </p:cNvSpPr>
              <p:nvPr/>
            </p:nvSpPr>
            <p:spPr bwMode="auto">
              <a:xfrm>
                <a:off x="1750" y="1864"/>
                <a:ext cx="54" cy="53"/>
              </a:xfrm>
              <a:prstGeom prst="ellipse">
                <a:avLst/>
              </a:prstGeom>
              <a:solidFill>
                <a:srgbClr val="00CC99"/>
              </a:solidFill>
              <a:ln w="7938">
                <a:solidFill>
                  <a:srgbClr val="000000"/>
                </a:solidFill>
                <a:round/>
                <a:headEnd/>
                <a:tailEnd/>
              </a:ln>
            </p:spPr>
            <p:txBody>
              <a:bodyPr/>
              <a:lstStyle/>
              <a:p>
                <a:endParaRPr lang="en-US"/>
              </a:p>
            </p:txBody>
          </p:sp>
          <p:sp>
            <p:nvSpPr>
              <p:cNvPr id="316" name="Oval 59"/>
              <p:cNvSpPr>
                <a:spLocks noChangeArrowheads="1"/>
              </p:cNvSpPr>
              <p:nvPr/>
            </p:nvSpPr>
            <p:spPr bwMode="auto">
              <a:xfrm>
                <a:off x="1803" y="1916"/>
                <a:ext cx="54" cy="52"/>
              </a:xfrm>
              <a:prstGeom prst="ellipse">
                <a:avLst/>
              </a:prstGeom>
              <a:solidFill>
                <a:srgbClr val="00CC99"/>
              </a:solidFill>
              <a:ln w="7938">
                <a:solidFill>
                  <a:srgbClr val="000000"/>
                </a:solidFill>
                <a:round/>
                <a:headEnd/>
                <a:tailEnd/>
              </a:ln>
            </p:spPr>
            <p:txBody>
              <a:bodyPr/>
              <a:lstStyle/>
              <a:p>
                <a:endParaRPr lang="en-US"/>
              </a:p>
            </p:txBody>
          </p:sp>
          <p:sp>
            <p:nvSpPr>
              <p:cNvPr id="317" name="Oval 60"/>
              <p:cNvSpPr>
                <a:spLocks noChangeArrowheads="1"/>
              </p:cNvSpPr>
              <p:nvPr/>
            </p:nvSpPr>
            <p:spPr bwMode="auto">
              <a:xfrm>
                <a:off x="1857" y="1967"/>
                <a:ext cx="54" cy="52"/>
              </a:xfrm>
              <a:prstGeom prst="ellipse">
                <a:avLst/>
              </a:prstGeom>
              <a:solidFill>
                <a:srgbClr val="00CC99"/>
              </a:solidFill>
              <a:ln w="7938">
                <a:solidFill>
                  <a:srgbClr val="000000"/>
                </a:solidFill>
                <a:round/>
                <a:headEnd/>
                <a:tailEnd/>
              </a:ln>
            </p:spPr>
            <p:txBody>
              <a:bodyPr/>
              <a:lstStyle/>
              <a:p>
                <a:endParaRPr lang="en-US"/>
              </a:p>
            </p:txBody>
          </p:sp>
          <p:sp>
            <p:nvSpPr>
              <p:cNvPr id="318" name="Oval 61"/>
              <p:cNvSpPr>
                <a:spLocks noChangeArrowheads="1"/>
              </p:cNvSpPr>
              <p:nvPr/>
            </p:nvSpPr>
            <p:spPr bwMode="auto">
              <a:xfrm>
                <a:off x="1910" y="2019"/>
                <a:ext cx="54" cy="51"/>
              </a:xfrm>
              <a:prstGeom prst="ellipse">
                <a:avLst/>
              </a:prstGeom>
              <a:solidFill>
                <a:srgbClr val="00CC99"/>
              </a:solidFill>
              <a:ln w="7938">
                <a:solidFill>
                  <a:srgbClr val="000000"/>
                </a:solidFill>
                <a:round/>
                <a:headEnd/>
                <a:tailEnd/>
              </a:ln>
            </p:spPr>
            <p:txBody>
              <a:bodyPr/>
              <a:lstStyle/>
              <a:p>
                <a:endParaRPr lang="en-US"/>
              </a:p>
            </p:txBody>
          </p:sp>
          <p:sp>
            <p:nvSpPr>
              <p:cNvPr id="319" name="Oval 62"/>
              <p:cNvSpPr>
                <a:spLocks noChangeArrowheads="1"/>
              </p:cNvSpPr>
              <p:nvPr/>
            </p:nvSpPr>
            <p:spPr bwMode="auto">
              <a:xfrm>
                <a:off x="1697" y="1685"/>
                <a:ext cx="54" cy="52"/>
              </a:xfrm>
              <a:prstGeom prst="ellipse">
                <a:avLst/>
              </a:prstGeom>
              <a:solidFill>
                <a:srgbClr val="00CC99"/>
              </a:solidFill>
              <a:ln w="7938">
                <a:solidFill>
                  <a:srgbClr val="000000"/>
                </a:solidFill>
                <a:round/>
                <a:headEnd/>
                <a:tailEnd/>
              </a:ln>
            </p:spPr>
            <p:txBody>
              <a:bodyPr/>
              <a:lstStyle/>
              <a:p>
                <a:endParaRPr lang="en-US"/>
              </a:p>
            </p:txBody>
          </p:sp>
          <p:sp>
            <p:nvSpPr>
              <p:cNvPr id="320" name="Oval 63"/>
              <p:cNvSpPr>
                <a:spLocks noChangeArrowheads="1"/>
              </p:cNvSpPr>
              <p:nvPr/>
            </p:nvSpPr>
            <p:spPr bwMode="auto">
              <a:xfrm>
                <a:off x="1750" y="1736"/>
                <a:ext cx="54" cy="53"/>
              </a:xfrm>
              <a:prstGeom prst="ellipse">
                <a:avLst/>
              </a:prstGeom>
              <a:solidFill>
                <a:srgbClr val="00CC99"/>
              </a:solidFill>
              <a:ln w="7938">
                <a:solidFill>
                  <a:srgbClr val="000000"/>
                </a:solidFill>
                <a:round/>
                <a:headEnd/>
                <a:tailEnd/>
              </a:ln>
            </p:spPr>
            <p:txBody>
              <a:bodyPr/>
              <a:lstStyle/>
              <a:p>
                <a:endParaRPr lang="en-US"/>
              </a:p>
            </p:txBody>
          </p:sp>
          <p:sp>
            <p:nvSpPr>
              <p:cNvPr id="321" name="Oval 64"/>
              <p:cNvSpPr>
                <a:spLocks noChangeArrowheads="1"/>
              </p:cNvSpPr>
              <p:nvPr/>
            </p:nvSpPr>
            <p:spPr bwMode="auto">
              <a:xfrm>
                <a:off x="1803" y="1788"/>
                <a:ext cx="54" cy="52"/>
              </a:xfrm>
              <a:prstGeom prst="ellipse">
                <a:avLst/>
              </a:prstGeom>
              <a:solidFill>
                <a:srgbClr val="00CC99"/>
              </a:solidFill>
              <a:ln w="7938">
                <a:solidFill>
                  <a:srgbClr val="000000"/>
                </a:solidFill>
                <a:round/>
                <a:headEnd/>
                <a:tailEnd/>
              </a:ln>
            </p:spPr>
            <p:txBody>
              <a:bodyPr/>
              <a:lstStyle/>
              <a:p>
                <a:endParaRPr lang="en-US"/>
              </a:p>
            </p:txBody>
          </p:sp>
          <p:sp>
            <p:nvSpPr>
              <p:cNvPr id="322" name="Oval 65"/>
              <p:cNvSpPr>
                <a:spLocks noChangeArrowheads="1"/>
              </p:cNvSpPr>
              <p:nvPr/>
            </p:nvSpPr>
            <p:spPr bwMode="auto">
              <a:xfrm>
                <a:off x="1857" y="1839"/>
                <a:ext cx="54" cy="52"/>
              </a:xfrm>
              <a:prstGeom prst="ellipse">
                <a:avLst/>
              </a:prstGeom>
              <a:solidFill>
                <a:srgbClr val="00CC99"/>
              </a:solidFill>
              <a:ln w="7938">
                <a:solidFill>
                  <a:srgbClr val="000000"/>
                </a:solidFill>
                <a:round/>
                <a:headEnd/>
                <a:tailEnd/>
              </a:ln>
            </p:spPr>
            <p:txBody>
              <a:bodyPr/>
              <a:lstStyle/>
              <a:p>
                <a:endParaRPr lang="en-US"/>
              </a:p>
            </p:txBody>
          </p:sp>
          <p:sp>
            <p:nvSpPr>
              <p:cNvPr id="323" name="Oval 66"/>
              <p:cNvSpPr>
                <a:spLocks noChangeArrowheads="1"/>
              </p:cNvSpPr>
              <p:nvPr/>
            </p:nvSpPr>
            <p:spPr bwMode="auto">
              <a:xfrm>
                <a:off x="1910" y="1890"/>
                <a:ext cx="54" cy="52"/>
              </a:xfrm>
              <a:prstGeom prst="ellipse">
                <a:avLst/>
              </a:prstGeom>
              <a:solidFill>
                <a:srgbClr val="00CC99"/>
              </a:solidFill>
              <a:ln w="7938">
                <a:solidFill>
                  <a:srgbClr val="000000"/>
                </a:solidFill>
                <a:round/>
                <a:headEnd/>
                <a:tailEnd/>
              </a:ln>
            </p:spPr>
            <p:txBody>
              <a:bodyPr/>
              <a:lstStyle/>
              <a:p>
                <a:endParaRPr lang="en-US"/>
              </a:p>
            </p:txBody>
          </p:sp>
          <p:sp>
            <p:nvSpPr>
              <p:cNvPr id="324" name="Oval 67"/>
              <p:cNvSpPr>
                <a:spLocks noChangeArrowheads="1"/>
              </p:cNvSpPr>
              <p:nvPr/>
            </p:nvSpPr>
            <p:spPr bwMode="auto">
              <a:xfrm>
                <a:off x="1963" y="1942"/>
                <a:ext cx="54" cy="52"/>
              </a:xfrm>
              <a:prstGeom prst="ellipse">
                <a:avLst/>
              </a:prstGeom>
              <a:solidFill>
                <a:srgbClr val="00CC99"/>
              </a:solidFill>
              <a:ln w="7938">
                <a:solidFill>
                  <a:srgbClr val="000000"/>
                </a:solidFill>
                <a:round/>
                <a:headEnd/>
                <a:tailEnd/>
              </a:ln>
            </p:spPr>
            <p:txBody>
              <a:bodyPr/>
              <a:lstStyle/>
              <a:p>
                <a:endParaRPr lang="en-US"/>
              </a:p>
            </p:txBody>
          </p:sp>
          <p:sp>
            <p:nvSpPr>
              <p:cNvPr id="325" name="Oval 68"/>
              <p:cNvSpPr>
                <a:spLocks noChangeArrowheads="1"/>
              </p:cNvSpPr>
              <p:nvPr/>
            </p:nvSpPr>
            <p:spPr bwMode="auto">
              <a:xfrm>
                <a:off x="1803" y="1660"/>
                <a:ext cx="54" cy="51"/>
              </a:xfrm>
              <a:prstGeom prst="ellipse">
                <a:avLst/>
              </a:prstGeom>
              <a:solidFill>
                <a:srgbClr val="00CC99"/>
              </a:solidFill>
              <a:ln w="7938">
                <a:solidFill>
                  <a:srgbClr val="000000"/>
                </a:solidFill>
                <a:round/>
                <a:headEnd/>
                <a:tailEnd/>
              </a:ln>
            </p:spPr>
            <p:txBody>
              <a:bodyPr/>
              <a:lstStyle/>
              <a:p>
                <a:endParaRPr lang="en-US"/>
              </a:p>
            </p:txBody>
          </p:sp>
          <p:sp>
            <p:nvSpPr>
              <p:cNvPr id="326" name="Oval 69"/>
              <p:cNvSpPr>
                <a:spLocks noChangeArrowheads="1"/>
              </p:cNvSpPr>
              <p:nvPr/>
            </p:nvSpPr>
            <p:spPr bwMode="auto">
              <a:xfrm>
                <a:off x="2016" y="1993"/>
                <a:ext cx="54" cy="52"/>
              </a:xfrm>
              <a:prstGeom prst="ellipse">
                <a:avLst/>
              </a:prstGeom>
              <a:solidFill>
                <a:srgbClr val="00CC99"/>
              </a:solidFill>
              <a:ln w="7938">
                <a:solidFill>
                  <a:srgbClr val="000000"/>
                </a:solidFill>
                <a:round/>
                <a:headEnd/>
                <a:tailEnd/>
              </a:ln>
            </p:spPr>
            <p:txBody>
              <a:bodyPr/>
              <a:lstStyle/>
              <a:p>
                <a:endParaRPr lang="en-US"/>
              </a:p>
            </p:txBody>
          </p:sp>
          <p:sp>
            <p:nvSpPr>
              <p:cNvPr id="327" name="Oval 70"/>
              <p:cNvSpPr>
                <a:spLocks noChangeArrowheads="1"/>
              </p:cNvSpPr>
              <p:nvPr/>
            </p:nvSpPr>
            <p:spPr bwMode="auto">
              <a:xfrm>
                <a:off x="1537" y="1762"/>
                <a:ext cx="54" cy="52"/>
              </a:xfrm>
              <a:prstGeom prst="ellipse">
                <a:avLst/>
              </a:prstGeom>
              <a:solidFill>
                <a:srgbClr val="00CC99"/>
              </a:solidFill>
              <a:ln w="7938">
                <a:solidFill>
                  <a:srgbClr val="000000"/>
                </a:solidFill>
                <a:round/>
                <a:headEnd/>
                <a:tailEnd/>
              </a:ln>
            </p:spPr>
            <p:txBody>
              <a:bodyPr/>
              <a:lstStyle/>
              <a:p>
                <a:endParaRPr lang="en-US"/>
              </a:p>
            </p:txBody>
          </p:sp>
          <p:sp>
            <p:nvSpPr>
              <p:cNvPr id="328" name="Oval 71"/>
              <p:cNvSpPr>
                <a:spLocks noChangeArrowheads="1"/>
              </p:cNvSpPr>
              <p:nvPr/>
            </p:nvSpPr>
            <p:spPr bwMode="auto">
              <a:xfrm>
                <a:off x="1484" y="1839"/>
                <a:ext cx="54" cy="52"/>
              </a:xfrm>
              <a:prstGeom prst="ellipse">
                <a:avLst/>
              </a:prstGeom>
              <a:solidFill>
                <a:srgbClr val="00CC99"/>
              </a:solidFill>
              <a:ln w="7938">
                <a:solidFill>
                  <a:srgbClr val="000000"/>
                </a:solidFill>
                <a:round/>
                <a:headEnd/>
                <a:tailEnd/>
              </a:ln>
            </p:spPr>
            <p:txBody>
              <a:bodyPr/>
              <a:lstStyle/>
              <a:p>
                <a:endParaRPr lang="en-US"/>
              </a:p>
            </p:txBody>
          </p:sp>
          <p:sp>
            <p:nvSpPr>
              <p:cNvPr id="329" name="Oval 72"/>
              <p:cNvSpPr>
                <a:spLocks noChangeArrowheads="1"/>
              </p:cNvSpPr>
              <p:nvPr/>
            </p:nvSpPr>
            <p:spPr bwMode="auto">
              <a:xfrm>
                <a:off x="1484" y="1967"/>
                <a:ext cx="54" cy="52"/>
              </a:xfrm>
              <a:prstGeom prst="ellipse">
                <a:avLst/>
              </a:prstGeom>
              <a:solidFill>
                <a:srgbClr val="00CC99"/>
              </a:solidFill>
              <a:ln w="7938">
                <a:solidFill>
                  <a:srgbClr val="000000"/>
                </a:solidFill>
                <a:round/>
                <a:headEnd/>
                <a:tailEnd/>
              </a:ln>
            </p:spPr>
            <p:txBody>
              <a:bodyPr/>
              <a:lstStyle/>
              <a:p>
                <a:endParaRPr lang="en-US"/>
              </a:p>
            </p:txBody>
          </p:sp>
          <p:sp>
            <p:nvSpPr>
              <p:cNvPr id="330" name="Oval 73"/>
              <p:cNvSpPr>
                <a:spLocks noChangeArrowheads="1"/>
              </p:cNvSpPr>
              <p:nvPr/>
            </p:nvSpPr>
            <p:spPr bwMode="auto">
              <a:xfrm>
                <a:off x="1857" y="1711"/>
                <a:ext cx="54" cy="52"/>
              </a:xfrm>
              <a:prstGeom prst="ellipse">
                <a:avLst/>
              </a:prstGeom>
              <a:solidFill>
                <a:srgbClr val="00CC99"/>
              </a:solidFill>
              <a:ln w="7938">
                <a:solidFill>
                  <a:srgbClr val="000000"/>
                </a:solidFill>
                <a:round/>
                <a:headEnd/>
                <a:tailEnd/>
              </a:ln>
            </p:spPr>
            <p:txBody>
              <a:bodyPr/>
              <a:lstStyle/>
              <a:p>
                <a:endParaRPr lang="en-US"/>
              </a:p>
            </p:txBody>
          </p:sp>
          <p:sp>
            <p:nvSpPr>
              <p:cNvPr id="331" name="Oval 74"/>
              <p:cNvSpPr>
                <a:spLocks noChangeArrowheads="1"/>
              </p:cNvSpPr>
              <p:nvPr/>
            </p:nvSpPr>
            <p:spPr bwMode="auto">
              <a:xfrm>
                <a:off x="1910" y="1762"/>
                <a:ext cx="54" cy="52"/>
              </a:xfrm>
              <a:prstGeom prst="ellipse">
                <a:avLst/>
              </a:prstGeom>
              <a:solidFill>
                <a:srgbClr val="00CC99"/>
              </a:solidFill>
              <a:ln w="7938">
                <a:solidFill>
                  <a:srgbClr val="000000"/>
                </a:solidFill>
                <a:round/>
                <a:headEnd/>
                <a:tailEnd/>
              </a:ln>
            </p:spPr>
            <p:txBody>
              <a:bodyPr/>
              <a:lstStyle/>
              <a:p>
                <a:endParaRPr lang="en-US"/>
              </a:p>
            </p:txBody>
          </p:sp>
          <p:sp>
            <p:nvSpPr>
              <p:cNvPr id="332" name="Oval 75"/>
              <p:cNvSpPr>
                <a:spLocks noChangeArrowheads="1"/>
              </p:cNvSpPr>
              <p:nvPr/>
            </p:nvSpPr>
            <p:spPr bwMode="auto">
              <a:xfrm>
                <a:off x="1963" y="1814"/>
                <a:ext cx="54" cy="51"/>
              </a:xfrm>
              <a:prstGeom prst="ellipse">
                <a:avLst/>
              </a:prstGeom>
              <a:solidFill>
                <a:srgbClr val="00CC99"/>
              </a:solidFill>
              <a:ln w="7938">
                <a:solidFill>
                  <a:srgbClr val="000000"/>
                </a:solidFill>
                <a:round/>
                <a:headEnd/>
                <a:tailEnd/>
              </a:ln>
            </p:spPr>
            <p:txBody>
              <a:bodyPr/>
              <a:lstStyle/>
              <a:p>
                <a:endParaRPr lang="en-US"/>
              </a:p>
            </p:txBody>
          </p:sp>
          <p:sp>
            <p:nvSpPr>
              <p:cNvPr id="333" name="Oval 76"/>
              <p:cNvSpPr>
                <a:spLocks noChangeArrowheads="1"/>
              </p:cNvSpPr>
              <p:nvPr/>
            </p:nvSpPr>
            <p:spPr bwMode="auto">
              <a:xfrm>
                <a:off x="2016" y="1864"/>
                <a:ext cx="54" cy="53"/>
              </a:xfrm>
              <a:prstGeom prst="ellipse">
                <a:avLst/>
              </a:prstGeom>
              <a:solidFill>
                <a:srgbClr val="00CC99"/>
              </a:solidFill>
              <a:ln w="7938">
                <a:solidFill>
                  <a:srgbClr val="000000"/>
                </a:solidFill>
                <a:round/>
                <a:headEnd/>
                <a:tailEnd/>
              </a:ln>
            </p:spPr>
            <p:txBody>
              <a:bodyPr/>
              <a:lstStyle/>
              <a:p>
                <a:endParaRPr lang="en-US"/>
              </a:p>
            </p:txBody>
          </p:sp>
          <p:sp>
            <p:nvSpPr>
              <p:cNvPr id="334" name="Oval 77"/>
              <p:cNvSpPr>
                <a:spLocks noChangeArrowheads="1"/>
              </p:cNvSpPr>
              <p:nvPr/>
            </p:nvSpPr>
            <p:spPr bwMode="auto">
              <a:xfrm>
                <a:off x="1591" y="1814"/>
                <a:ext cx="53" cy="51"/>
              </a:xfrm>
              <a:prstGeom prst="ellipse">
                <a:avLst/>
              </a:prstGeom>
              <a:solidFill>
                <a:srgbClr val="00CC99"/>
              </a:solidFill>
              <a:ln w="7938">
                <a:solidFill>
                  <a:srgbClr val="000000"/>
                </a:solidFill>
                <a:round/>
                <a:headEnd/>
                <a:tailEnd/>
              </a:ln>
            </p:spPr>
            <p:txBody>
              <a:bodyPr/>
              <a:lstStyle/>
              <a:p>
                <a:endParaRPr lang="en-US"/>
              </a:p>
            </p:txBody>
          </p:sp>
          <p:sp>
            <p:nvSpPr>
              <p:cNvPr id="335" name="Oval 78"/>
              <p:cNvSpPr>
                <a:spLocks noChangeArrowheads="1"/>
              </p:cNvSpPr>
              <p:nvPr/>
            </p:nvSpPr>
            <p:spPr bwMode="auto">
              <a:xfrm>
                <a:off x="1644" y="1864"/>
                <a:ext cx="54" cy="53"/>
              </a:xfrm>
              <a:prstGeom prst="ellipse">
                <a:avLst/>
              </a:prstGeom>
              <a:solidFill>
                <a:srgbClr val="00CC99"/>
              </a:solidFill>
              <a:ln w="7938">
                <a:solidFill>
                  <a:srgbClr val="000000"/>
                </a:solidFill>
                <a:round/>
                <a:headEnd/>
                <a:tailEnd/>
              </a:ln>
            </p:spPr>
            <p:txBody>
              <a:bodyPr/>
              <a:lstStyle/>
              <a:p>
                <a:endParaRPr lang="en-US"/>
              </a:p>
            </p:txBody>
          </p:sp>
          <p:sp>
            <p:nvSpPr>
              <p:cNvPr id="336" name="Oval 79"/>
              <p:cNvSpPr>
                <a:spLocks noChangeArrowheads="1"/>
              </p:cNvSpPr>
              <p:nvPr/>
            </p:nvSpPr>
            <p:spPr bwMode="auto">
              <a:xfrm>
                <a:off x="1697" y="1916"/>
                <a:ext cx="54" cy="52"/>
              </a:xfrm>
              <a:prstGeom prst="ellipse">
                <a:avLst/>
              </a:prstGeom>
              <a:solidFill>
                <a:srgbClr val="00CC99"/>
              </a:solidFill>
              <a:ln w="7938">
                <a:solidFill>
                  <a:srgbClr val="000000"/>
                </a:solidFill>
                <a:round/>
                <a:headEnd/>
                <a:tailEnd/>
              </a:ln>
            </p:spPr>
            <p:txBody>
              <a:bodyPr/>
              <a:lstStyle/>
              <a:p>
                <a:endParaRPr lang="en-US"/>
              </a:p>
            </p:txBody>
          </p:sp>
          <p:sp>
            <p:nvSpPr>
              <p:cNvPr id="337" name="Oval 80"/>
              <p:cNvSpPr>
                <a:spLocks noChangeArrowheads="1"/>
              </p:cNvSpPr>
              <p:nvPr/>
            </p:nvSpPr>
            <p:spPr bwMode="auto">
              <a:xfrm>
                <a:off x="1750" y="1967"/>
                <a:ext cx="54" cy="52"/>
              </a:xfrm>
              <a:prstGeom prst="ellipse">
                <a:avLst/>
              </a:prstGeom>
              <a:solidFill>
                <a:srgbClr val="00CC99"/>
              </a:solidFill>
              <a:ln w="7938">
                <a:solidFill>
                  <a:srgbClr val="000000"/>
                </a:solidFill>
                <a:round/>
                <a:headEnd/>
                <a:tailEnd/>
              </a:ln>
            </p:spPr>
            <p:txBody>
              <a:bodyPr/>
              <a:lstStyle/>
              <a:p>
                <a:endParaRPr lang="en-US"/>
              </a:p>
            </p:txBody>
          </p:sp>
          <p:sp>
            <p:nvSpPr>
              <p:cNvPr id="338" name="Oval 81"/>
              <p:cNvSpPr>
                <a:spLocks noChangeArrowheads="1"/>
              </p:cNvSpPr>
              <p:nvPr/>
            </p:nvSpPr>
            <p:spPr bwMode="auto">
              <a:xfrm>
                <a:off x="1803" y="2019"/>
                <a:ext cx="54" cy="51"/>
              </a:xfrm>
              <a:prstGeom prst="ellipse">
                <a:avLst/>
              </a:prstGeom>
              <a:solidFill>
                <a:srgbClr val="00CC99"/>
              </a:solidFill>
              <a:ln w="7938">
                <a:solidFill>
                  <a:srgbClr val="000000"/>
                </a:solidFill>
                <a:round/>
                <a:headEnd/>
                <a:tailEnd/>
              </a:ln>
            </p:spPr>
            <p:txBody>
              <a:bodyPr/>
              <a:lstStyle/>
              <a:p>
                <a:endParaRPr lang="en-US"/>
              </a:p>
            </p:txBody>
          </p:sp>
          <p:sp>
            <p:nvSpPr>
              <p:cNvPr id="339" name="Oval 82"/>
              <p:cNvSpPr>
                <a:spLocks noChangeArrowheads="1"/>
              </p:cNvSpPr>
              <p:nvPr/>
            </p:nvSpPr>
            <p:spPr bwMode="auto">
              <a:xfrm>
                <a:off x="1857" y="2070"/>
                <a:ext cx="54" cy="52"/>
              </a:xfrm>
              <a:prstGeom prst="ellipse">
                <a:avLst/>
              </a:prstGeom>
              <a:solidFill>
                <a:srgbClr val="00CC99"/>
              </a:solidFill>
              <a:ln w="7938">
                <a:solidFill>
                  <a:srgbClr val="000000"/>
                </a:solidFill>
                <a:round/>
                <a:headEnd/>
                <a:tailEnd/>
              </a:ln>
            </p:spPr>
            <p:txBody>
              <a:bodyPr/>
              <a:lstStyle/>
              <a:p>
                <a:endParaRPr lang="en-US"/>
              </a:p>
            </p:txBody>
          </p:sp>
          <p:sp>
            <p:nvSpPr>
              <p:cNvPr id="340" name="Oval 83"/>
              <p:cNvSpPr>
                <a:spLocks noChangeArrowheads="1"/>
              </p:cNvSpPr>
              <p:nvPr/>
            </p:nvSpPr>
            <p:spPr bwMode="auto">
              <a:xfrm>
                <a:off x="1910" y="2121"/>
                <a:ext cx="54" cy="52"/>
              </a:xfrm>
              <a:prstGeom prst="ellipse">
                <a:avLst/>
              </a:prstGeom>
              <a:solidFill>
                <a:srgbClr val="00CC99"/>
              </a:solidFill>
              <a:ln w="7938">
                <a:solidFill>
                  <a:srgbClr val="000000"/>
                </a:solidFill>
                <a:round/>
                <a:headEnd/>
                <a:tailEnd/>
              </a:ln>
            </p:spPr>
            <p:txBody>
              <a:bodyPr/>
              <a:lstStyle/>
              <a:p>
                <a:endParaRPr lang="en-US"/>
              </a:p>
            </p:txBody>
          </p:sp>
          <p:sp>
            <p:nvSpPr>
              <p:cNvPr id="341" name="Oval 84"/>
              <p:cNvSpPr>
                <a:spLocks noChangeArrowheads="1"/>
              </p:cNvSpPr>
              <p:nvPr/>
            </p:nvSpPr>
            <p:spPr bwMode="auto">
              <a:xfrm>
                <a:off x="1537" y="1890"/>
                <a:ext cx="54" cy="52"/>
              </a:xfrm>
              <a:prstGeom prst="ellipse">
                <a:avLst/>
              </a:prstGeom>
              <a:solidFill>
                <a:srgbClr val="00CC99"/>
              </a:solidFill>
              <a:ln w="7938">
                <a:solidFill>
                  <a:srgbClr val="000000"/>
                </a:solidFill>
                <a:round/>
                <a:headEnd/>
                <a:tailEnd/>
              </a:ln>
            </p:spPr>
            <p:txBody>
              <a:bodyPr/>
              <a:lstStyle/>
              <a:p>
                <a:endParaRPr lang="en-US"/>
              </a:p>
            </p:txBody>
          </p:sp>
          <p:sp>
            <p:nvSpPr>
              <p:cNvPr id="342" name="Oval 85"/>
              <p:cNvSpPr>
                <a:spLocks noChangeArrowheads="1"/>
              </p:cNvSpPr>
              <p:nvPr/>
            </p:nvSpPr>
            <p:spPr bwMode="auto">
              <a:xfrm>
                <a:off x="1591" y="1942"/>
                <a:ext cx="53" cy="52"/>
              </a:xfrm>
              <a:prstGeom prst="ellipse">
                <a:avLst/>
              </a:prstGeom>
              <a:solidFill>
                <a:srgbClr val="00CC99"/>
              </a:solidFill>
              <a:ln w="7938">
                <a:solidFill>
                  <a:srgbClr val="000000"/>
                </a:solidFill>
                <a:round/>
                <a:headEnd/>
                <a:tailEnd/>
              </a:ln>
            </p:spPr>
            <p:txBody>
              <a:bodyPr/>
              <a:lstStyle/>
              <a:p>
                <a:endParaRPr lang="en-US"/>
              </a:p>
            </p:txBody>
          </p:sp>
          <p:sp>
            <p:nvSpPr>
              <p:cNvPr id="343" name="Oval 86"/>
              <p:cNvSpPr>
                <a:spLocks noChangeArrowheads="1"/>
              </p:cNvSpPr>
              <p:nvPr/>
            </p:nvSpPr>
            <p:spPr bwMode="auto">
              <a:xfrm>
                <a:off x="1644" y="1993"/>
                <a:ext cx="54" cy="52"/>
              </a:xfrm>
              <a:prstGeom prst="ellipse">
                <a:avLst/>
              </a:prstGeom>
              <a:solidFill>
                <a:srgbClr val="00CC99"/>
              </a:solidFill>
              <a:ln w="7938">
                <a:solidFill>
                  <a:srgbClr val="000000"/>
                </a:solidFill>
                <a:round/>
                <a:headEnd/>
                <a:tailEnd/>
              </a:ln>
            </p:spPr>
            <p:txBody>
              <a:bodyPr/>
              <a:lstStyle/>
              <a:p>
                <a:endParaRPr lang="en-US"/>
              </a:p>
            </p:txBody>
          </p:sp>
          <p:sp>
            <p:nvSpPr>
              <p:cNvPr id="344" name="Oval 87"/>
              <p:cNvSpPr>
                <a:spLocks noChangeArrowheads="1"/>
              </p:cNvSpPr>
              <p:nvPr/>
            </p:nvSpPr>
            <p:spPr bwMode="auto">
              <a:xfrm>
                <a:off x="1697" y="2044"/>
                <a:ext cx="54" cy="52"/>
              </a:xfrm>
              <a:prstGeom prst="ellipse">
                <a:avLst/>
              </a:prstGeom>
              <a:solidFill>
                <a:srgbClr val="00CC99"/>
              </a:solidFill>
              <a:ln w="7938">
                <a:solidFill>
                  <a:srgbClr val="000000"/>
                </a:solidFill>
                <a:round/>
                <a:headEnd/>
                <a:tailEnd/>
              </a:ln>
            </p:spPr>
            <p:txBody>
              <a:bodyPr/>
              <a:lstStyle/>
              <a:p>
                <a:endParaRPr lang="en-US"/>
              </a:p>
            </p:txBody>
          </p:sp>
          <p:sp>
            <p:nvSpPr>
              <p:cNvPr id="345" name="Oval 88"/>
              <p:cNvSpPr>
                <a:spLocks noChangeArrowheads="1"/>
              </p:cNvSpPr>
              <p:nvPr/>
            </p:nvSpPr>
            <p:spPr bwMode="auto">
              <a:xfrm>
                <a:off x="1750" y="2095"/>
                <a:ext cx="54" cy="52"/>
              </a:xfrm>
              <a:prstGeom prst="ellipse">
                <a:avLst/>
              </a:prstGeom>
              <a:solidFill>
                <a:srgbClr val="00CC99"/>
              </a:solidFill>
              <a:ln w="7938">
                <a:solidFill>
                  <a:srgbClr val="000000"/>
                </a:solidFill>
                <a:round/>
                <a:headEnd/>
                <a:tailEnd/>
              </a:ln>
            </p:spPr>
            <p:txBody>
              <a:bodyPr/>
              <a:lstStyle/>
              <a:p>
                <a:endParaRPr lang="en-US"/>
              </a:p>
            </p:txBody>
          </p:sp>
          <p:sp>
            <p:nvSpPr>
              <p:cNvPr id="346" name="Oval 89"/>
              <p:cNvSpPr>
                <a:spLocks noChangeArrowheads="1"/>
              </p:cNvSpPr>
              <p:nvPr/>
            </p:nvSpPr>
            <p:spPr bwMode="auto">
              <a:xfrm>
                <a:off x="1803" y="2147"/>
                <a:ext cx="54" cy="52"/>
              </a:xfrm>
              <a:prstGeom prst="ellipse">
                <a:avLst/>
              </a:prstGeom>
              <a:solidFill>
                <a:srgbClr val="00CC99"/>
              </a:solidFill>
              <a:ln w="7938">
                <a:solidFill>
                  <a:srgbClr val="000000"/>
                </a:solidFill>
                <a:round/>
                <a:headEnd/>
                <a:tailEnd/>
              </a:ln>
            </p:spPr>
            <p:txBody>
              <a:bodyPr/>
              <a:lstStyle/>
              <a:p>
                <a:endParaRPr lang="en-US"/>
              </a:p>
            </p:txBody>
          </p:sp>
          <p:sp>
            <p:nvSpPr>
              <p:cNvPr id="347" name="Oval 90"/>
              <p:cNvSpPr>
                <a:spLocks noChangeArrowheads="1"/>
              </p:cNvSpPr>
              <p:nvPr/>
            </p:nvSpPr>
            <p:spPr bwMode="auto">
              <a:xfrm>
                <a:off x="1537" y="2019"/>
                <a:ext cx="54" cy="51"/>
              </a:xfrm>
              <a:prstGeom prst="ellipse">
                <a:avLst/>
              </a:prstGeom>
              <a:solidFill>
                <a:srgbClr val="00CC99"/>
              </a:solidFill>
              <a:ln w="7938">
                <a:solidFill>
                  <a:srgbClr val="000000"/>
                </a:solidFill>
                <a:round/>
                <a:headEnd/>
                <a:tailEnd/>
              </a:ln>
            </p:spPr>
            <p:txBody>
              <a:bodyPr/>
              <a:lstStyle/>
              <a:p>
                <a:endParaRPr lang="en-US"/>
              </a:p>
            </p:txBody>
          </p:sp>
          <p:sp>
            <p:nvSpPr>
              <p:cNvPr id="348" name="Oval 91"/>
              <p:cNvSpPr>
                <a:spLocks noChangeArrowheads="1"/>
              </p:cNvSpPr>
              <p:nvPr/>
            </p:nvSpPr>
            <p:spPr bwMode="auto">
              <a:xfrm>
                <a:off x="1591" y="2070"/>
                <a:ext cx="53" cy="52"/>
              </a:xfrm>
              <a:prstGeom prst="ellipse">
                <a:avLst/>
              </a:prstGeom>
              <a:solidFill>
                <a:srgbClr val="00CC99"/>
              </a:solidFill>
              <a:ln w="7938">
                <a:solidFill>
                  <a:srgbClr val="000000"/>
                </a:solidFill>
                <a:round/>
                <a:headEnd/>
                <a:tailEnd/>
              </a:ln>
            </p:spPr>
            <p:txBody>
              <a:bodyPr/>
              <a:lstStyle/>
              <a:p>
                <a:endParaRPr lang="en-US"/>
              </a:p>
            </p:txBody>
          </p:sp>
          <p:sp>
            <p:nvSpPr>
              <p:cNvPr id="349" name="Oval 92"/>
              <p:cNvSpPr>
                <a:spLocks noChangeArrowheads="1"/>
              </p:cNvSpPr>
              <p:nvPr/>
            </p:nvSpPr>
            <p:spPr bwMode="auto">
              <a:xfrm>
                <a:off x="1644" y="2121"/>
                <a:ext cx="54" cy="52"/>
              </a:xfrm>
              <a:prstGeom prst="ellipse">
                <a:avLst/>
              </a:prstGeom>
              <a:solidFill>
                <a:srgbClr val="00CC99"/>
              </a:solidFill>
              <a:ln w="7938">
                <a:solidFill>
                  <a:srgbClr val="000000"/>
                </a:solidFill>
                <a:round/>
                <a:headEnd/>
                <a:tailEnd/>
              </a:ln>
            </p:spPr>
            <p:txBody>
              <a:bodyPr/>
              <a:lstStyle/>
              <a:p>
                <a:endParaRPr lang="en-US"/>
              </a:p>
            </p:txBody>
          </p:sp>
          <p:sp>
            <p:nvSpPr>
              <p:cNvPr id="350" name="Oval 93"/>
              <p:cNvSpPr>
                <a:spLocks noChangeArrowheads="1"/>
              </p:cNvSpPr>
              <p:nvPr/>
            </p:nvSpPr>
            <p:spPr bwMode="auto">
              <a:xfrm>
                <a:off x="1697" y="2173"/>
                <a:ext cx="54" cy="51"/>
              </a:xfrm>
              <a:prstGeom prst="ellipse">
                <a:avLst/>
              </a:prstGeom>
              <a:solidFill>
                <a:srgbClr val="00CC99"/>
              </a:solidFill>
              <a:ln w="7938">
                <a:solidFill>
                  <a:srgbClr val="000000"/>
                </a:solidFill>
                <a:round/>
                <a:headEnd/>
                <a:tailEnd/>
              </a:ln>
            </p:spPr>
            <p:txBody>
              <a:bodyPr/>
              <a:lstStyle/>
              <a:p>
                <a:endParaRPr lang="en-US"/>
              </a:p>
            </p:txBody>
          </p:sp>
          <p:sp>
            <p:nvSpPr>
              <p:cNvPr id="351" name="Oval 94"/>
              <p:cNvSpPr>
                <a:spLocks noChangeArrowheads="1"/>
              </p:cNvSpPr>
              <p:nvPr/>
            </p:nvSpPr>
            <p:spPr bwMode="auto">
              <a:xfrm>
                <a:off x="1963" y="2070"/>
                <a:ext cx="54" cy="52"/>
              </a:xfrm>
              <a:prstGeom prst="ellipse">
                <a:avLst/>
              </a:prstGeom>
              <a:solidFill>
                <a:srgbClr val="00CC99"/>
              </a:solidFill>
              <a:ln w="7938">
                <a:solidFill>
                  <a:srgbClr val="000000"/>
                </a:solidFill>
                <a:round/>
                <a:headEnd/>
                <a:tailEnd/>
              </a:ln>
            </p:spPr>
            <p:txBody>
              <a:bodyPr/>
              <a:lstStyle/>
              <a:p>
                <a:endParaRPr lang="en-US"/>
              </a:p>
            </p:txBody>
          </p:sp>
          <p:sp>
            <p:nvSpPr>
              <p:cNvPr id="352" name="Oval 95"/>
              <p:cNvSpPr>
                <a:spLocks noChangeArrowheads="1"/>
              </p:cNvSpPr>
              <p:nvPr/>
            </p:nvSpPr>
            <p:spPr bwMode="auto">
              <a:xfrm>
                <a:off x="1404" y="1583"/>
                <a:ext cx="746" cy="718"/>
              </a:xfrm>
              <a:prstGeom prst="ellipse">
                <a:avLst/>
              </a:pr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39" name="Group 96"/>
            <p:cNvGrpSpPr>
              <a:grpSpLocks/>
            </p:cNvGrpSpPr>
            <p:nvPr/>
          </p:nvGrpSpPr>
          <p:grpSpPr bwMode="auto">
            <a:xfrm>
              <a:off x="1031" y="2223"/>
              <a:ext cx="746" cy="719"/>
              <a:chOff x="1031" y="2223"/>
              <a:chExt cx="746" cy="719"/>
            </a:xfrm>
          </p:grpSpPr>
          <p:sp>
            <p:nvSpPr>
              <p:cNvPr id="269" name="Oval 97"/>
              <p:cNvSpPr>
                <a:spLocks noChangeArrowheads="1"/>
              </p:cNvSpPr>
              <p:nvPr/>
            </p:nvSpPr>
            <p:spPr bwMode="auto">
              <a:xfrm>
                <a:off x="1057" y="2249"/>
                <a:ext cx="694" cy="667"/>
              </a:xfrm>
              <a:prstGeom prst="ellipse">
                <a:avLst/>
              </a:prstGeom>
              <a:solidFill>
                <a:srgbClr val="FF3300"/>
              </a:solidFill>
              <a:ln w="7938">
                <a:solidFill>
                  <a:srgbClr val="000000"/>
                </a:solidFill>
                <a:round/>
                <a:headEnd/>
                <a:tailEnd/>
              </a:ln>
            </p:spPr>
            <p:txBody>
              <a:bodyPr/>
              <a:lstStyle/>
              <a:p>
                <a:endParaRPr lang="en-US"/>
              </a:p>
            </p:txBody>
          </p:sp>
          <p:sp>
            <p:nvSpPr>
              <p:cNvPr id="270" name="Oval 98"/>
              <p:cNvSpPr>
                <a:spLocks noChangeArrowheads="1"/>
              </p:cNvSpPr>
              <p:nvPr/>
            </p:nvSpPr>
            <p:spPr bwMode="auto">
              <a:xfrm>
                <a:off x="1218" y="2326"/>
                <a:ext cx="54" cy="52"/>
              </a:xfrm>
              <a:prstGeom prst="ellipse">
                <a:avLst/>
              </a:prstGeom>
              <a:solidFill>
                <a:srgbClr val="00CC99"/>
              </a:solidFill>
              <a:ln w="7938">
                <a:solidFill>
                  <a:srgbClr val="000000"/>
                </a:solidFill>
                <a:round/>
                <a:headEnd/>
                <a:tailEnd/>
              </a:ln>
            </p:spPr>
            <p:txBody>
              <a:bodyPr/>
              <a:lstStyle/>
              <a:p>
                <a:endParaRPr lang="en-US"/>
              </a:p>
            </p:txBody>
          </p:sp>
          <p:sp>
            <p:nvSpPr>
              <p:cNvPr id="271" name="Oval 99"/>
              <p:cNvSpPr>
                <a:spLocks noChangeArrowheads="1"/>
              </p:cNvSpPr>
              <p:nvPr/>
            </p:nvSpPr>
            <p:spPr bwMode="auto">
              <a:xfrm>
                <a:off x="1271" y="2377"/>
                <a:ext cx="53" cy="52"/>
              </a:xfrm>
              <a:prstGeom prst="ellipse">
                <a:avLst/>
              </a:prstGeom>
              <a:solidFill>
                <a:srgbClr val="00CC99"/>
              </a:solidFill>
              <a:ln w="7938">
                <a:solidFill>
                  <a:srgbClr val="000000"/>
                </a:solidFill>
                <a:round/>
                <a:headEnd/>
                <a:tailEnd/>
              </a:ln>
            </p:spPr>
            <p:txBody>
              <a:bodyPr/>
              <a:lstStyle/>
              <a:p>
                <a:endParaRPr lang="en-US"/>
              </a:p>
            </p:txBody>
          </p:sp>
          <p:sp>
            <p:nvSpPr>
              <p:cNvPr id="272" name="Oval 100"/>
              <p:cNvSpPr>
                <a:spLocks noChangeArrowheads="1"/>
              </p:cNvSpPr>
              <p:nvPr/>
            </p:nvSpPr>
            <p:spPr bwMode="auto">
              <a:xfrm>
                <a:off x="1324" y="2454"/>
                <a:ext cx="54" cy="52"/>
              </a:xfrm>
              <a:prstGeom prst="ellipse">
                <a:avLst/>
              </a:prstGeom>
              <a:solidFill>
                <a:srgbClr val="00CC99"/>
              </a:solidFill>
              <a:ln w="7938">
                <a:solidFill>
                  <a:srgbClr val="000000"/>
                </a:solidFill>
                <a:round/>
                <a:headEnd/>
                <a:tailEnd/>
              </a:ln>
            </p:spPr>
            <p:txBody>
              <a:bodyPr/>
              <a:lstStyle/>
              <a:p>
                <a:endParaRPr lang="en-US"/>
              </a:p>
            </p:txBody>
          </p:sp>
          <p:sp>
            <p:nvSpPr>
              <p:cNvPr id="273" name="Oval 101"/>
              <p:cNvSpPr>
                <a:spLocks noChangeArrowheads="1"/>
              </p:cNvSpPr>
              <p:nvPr/>
            </p:nvSpPr>
            <p:spPr bwMode="auto">
              <a:xfrm>
                <a:off x="1377" y="2505"/>
                <a:ext cx="54" cy="52"/>
              </a:xfrm>
              <a:prstGeom prst="ellipse">
                <a:avLst/>
              </a:prstGeom>
              <a:solidFill>
                <a:srgbClr val="00CC99"/>
              </a:solidFill>
              <a:ln w="7938">
                <a:solidFill>
                  <a:srgbClr val="000000"/>
                </a:solidFill>
                <a:round/>
                <a:headEnd/>
                <a:tailEnd/>
              </a:ln>
            </p:spPr>
            <p:txBody>
              <a:bodyPr/>
              <a:lstStyle/>
              <a:p>
                <a:endParaRPr lang="en-US"/>
              </a:p>
            </p:txBody>
          </p:sp>
          <p:sp>
            <p:nvSpPr>
              <p:cNvPr id="274" name="Oval 102"/>
              <p:cNvSpPr>
                <a:spLocks noChangeArrowheads="1"/>
              </p:cNvSpPr>
              <p:nvPr/>
            </p:nvSpPr>
            <p:spPr bwMode="auto">
              <a:xfrm>
                <a:off x="1431" y="2557"/>
                <a:ext cx="54" cy="52"/>
              </a:xfrm>
              <a:prstGeom prst="ellipse">
                <a:avLst/>
              </a:prstGeom>
              <a:solidFill>
                <a:srgbClr val="00CC99"/>
              </a:solidFill>
              <a:ln w="7938">
                <a:solidFill>
                  <a:srgbClr val="000000"/>
                </a:solidFill>
                <a:round/>
                <a:headEnd/>
                <a:tailEnd/>
              </a:ln>
            </p:spPr>
            <p:txBody>
              <a:bodyPr/>
              <a:lstStyle/>
              <a:p>
                <a:endParaRPr lang="en-US"/>
              </a:p>
            </p:txBody>
          </p:sp>
          <p:sp>
            <p:nvSpPr>
              <p:cNvPr id="275" name="Oval 103"/>
              <p:cNvSpPr>
                <a:spLocks noChangeArrowheads="1"/>
              </p:cNvSpPr>
              <p:nvPr/>
            </p:nvSpPr>
            <p:spPr bwMode="auto">
              <a:xfrm>
                <a:off x="1484" y="2608"/>
                <a:ext cx="53" cy="52"/>
              </a:xfrm>
              <a:prstGeom prst="ellipse">
                <a:avLst/>
              </a:prstGeom>
              <a:solidFill>
                <a:srgbClr val="00CC99"/>
              </a:solidFill>
              <a:ln w="7938">
                <a:solidFill>
                  <a:srgbClr val="000000"/>
                </a:solidFill>
                <a:round/>
                <a:headEnd/>
                <a:tailEnd/>
              </a:ln>
            </p:spPr>
            <p:txBody>
              <a:bodyPr/>
              <a:lstStyle/>
              <a:p>
                <a:endParaRPr lang="en-US"/>
              </a:p>
            </p:txBody>
          </p:sp>
          <p:sp>
            <p:nvSpPr>
              <p:cNvPr id="276" name="Oval 104"/>
              <p:cNvSpPr>
                <a:spLocks noChangeArrowheads="1"/>
              </p:cNvSpPr>
              <p:nvPr/>
            </p:nvSpPr>
            <p:spPr bwMode="auto">
              <a:xfrm>
                <a:off x="1537" y="2660"/>
                <a:ext cx="54" cy="51"/>
              </a:xfrm>
              <a:prstGeom prst="ellipse">
                <a:avLst/>
              </a:prstGeom>
              <a:solidFill>
                <a:srgbClr val="00CC99"/>
              </a:solidFill>
              <a:ln w="7938">
                <a:solidFill>
                  <a:srgbClr val="000000"/>
                </a:solidFill>
                <a:round/>
                <a:headEnd/>
                <a:tailEnd/>
              </a:ln>
            </p:spPr>
            <p:txBody>
              <a:bodyPr/>
              <a:lstStyle/>
              <a:p>
                <a:endParaRPr lang="en-US"/>
              </a:p>
            </p:txBody>
          </p:sp>
          <p:sp>
            <p:nvSpPr>
              <p:cNvPr id="277" name="Oval 105"/>
              <p:cNvSpPr>
                <a:spLocks noChangeArrowheads="1"/>
              </p:cNvSpPr>
              <p:nvPr/>
            </p:nvSpPr>
            <p:spPr bwMode="auto">
              <a:xfrm>
                <a:off x="1324" y="2326"/>
                <a:ext cx="54" cy="52"/>
              </a:xfrm>
              <a:prstGeom prst="ellipse">
                <a:avLst/>
              </a:prstGeom>
              <a:solidFill>
                <a:srgbClr val="00CC99"/>
              </a:solidFill>
              <a:ln w="7938">
                <a:solidFill>
                  <a:srgbClr val="000000"/>
                </a:solidFill>
                <a:round/>
                <a:headEnd/>
                <a:tailEnd/>
              </a:ln>
            </p:spPr>
            <p:txBody>
              <a:bodyPr/>
              <a:lstStyle/>
              <a:p>
                <a:endParaRPr lang="en-US"/>
              </a:p>
            </p:txBody>
          </p:sp>
          <p:sp>
            <p:nvSpPr>
              <p:cNvPr id="278" name="Oval 106"/>
              <p:cNvSpPr>
                <a:spLocks noChangeArrowheads="1"/>
              </p:cNvSpPr>
              <p:nvPr/>
            </p:nvSpPr>
            <p:spPr bwMode="auto">
              <a:xfrm>
                <a:off x="1377" y="2377"/>
                <a:ext cx="54" cy="52"/>
              </a:xfrm>
              <a:prstGeom prst="ellipse">
                <a:avLst/>
              </a:prstGeom>
              <a:solidFill>
                <a:srgbClr val="00CC99"/>
              </a:solidFill>
              <a:ln w="7938">
                <a:solidFill>
                  <a:srgbClr val="000000"/>
                </a:solidFill>
                <a:round/>
                <a:headEnd/>
                <a:tailEnd/>
              </a:ln>
            </p:spPr>
            <p:txBody>
              <a:bodyPr/>
              <a:lstStyle/>
              <a:p>
                <a:endParaRPr lang="en-US"/>
              </a:p>
            </p:txBody>
          </p:sp>
          <p:sp>
            <p:nvSpPr>
              <p:cNvPr id="279" name="Oval 107"/>
              <p:cNvSpPr>
                <a:spLocks noChangeArrowheads="1"/>
              </p:cNvSpPr>
              <p:nvPr/>
            </p:nvSpPr>
            <p:spPr bwMode="auto">
              <a:xfrm>
                <a:off x="1431" y="2429"/>
                <a:ext cx="54" cy="52"/>
              </a:xfrm>
              <a:prstGeom prst="ellipse">
                <a:avLst/>
              </a:prstGeom>
              <a:solidFill>
                <a:srgbClr val="00CC99"/>
              </a:solidFill>
              <a:ln w="7938">
                <a:solidFill>
                  <a:srgbClr val="000000"/>
                </a:solidFill>
                <a:round/>
                <a:headEnd/>
                <a:tailEnd/>
              </a:ln>
            </p:spPr>
            <p:txBody>
              <a:bodyPr/>
              <a:lstStyle/>
              <a:p>
                <a:endParaRPr lang="en-US"/>
              </a:p>
            </p:txBody>
          </p:sp>
          <p:sp>
            <p:nvSpPr>
              <p:cNvPr id="280" name="Oval 108"/>
              <p:cNvSpPr>
                <a:spLocks noChangeArrowheads="1"/>
              </p:cNvSpPr>
              <p:nvPr/>
            </p:nvSpPr>
            <p:spPr bwMode="auto">
              <a:xfrm>
                <a:off x="1484" y="2480"/>
                <a:ext cx="53" cy="52"/>
              </a:xfrm>
              <a:prstGeom prst="ellipse">
                <a:avLst/>
              </a:prstGeom>
              <a:solidFill>
                <a:srgbClr val="00CC99"/>
              </a:solidFill>
              <a:ln w="7938">
                <a:solidFill>
                  <a:srgbClr val="000000"/>
                </a:solidFill>
                <a:round/>
                <a:headEnd/>
                <a:tailEnd/>
              </a:ln>
            </p:spPr>
            <p:txBody>
              <a:bodyPr/>
              <a:lstStyle/>
              <a:p>
                <a:endParaRPr lang="en-US"/>
              </a:p>
            </p:txBody>
          </p:sp>
          <p:sp>
            <p:nvSpPr>
              <p:cNvPr id="281" name="Oval 109"/>
              <p:cNvSpPr>
                <a:spLocks noChangeArrowheads="1"/>
              </p:cNvSpPr>
              <p:nvPr/>
            </p:nvSpPr>
            <p:spPr bwMode="auto">
              <a:xfrm>
                <a:off x="1537" y="2531"/>
                <a:ext cx="54" cy="52"/>
              </a:xfrm>
              <a:prstGeom prst="ellipse">
                <a:avLst/>
              </a:prstGeom>
              <a:solidFill>
                <a:srgbClr val="00CC99"/>
              </a:solidFill>
              <a:ln w="7938">
                <a:solidFill>
                  <a:srgbClr val="000000"/>
                </a:solidFill>
                <a:round/>
                <a:headEnd/>
                <a:tailEnd/>
              </a:ln>
            </p:spPr>
            <p:txBody>
              <a:bodyPr/>
              <a:lstStyle/>
              <a:p>
                <a:endParaRPr lang="en-US"/>
              </a:p>
            </p:txBody>
          </p:sp>
          <p:sp>
            <p:nvSpPr>
              <p:cNvPr id="282" name="Oval 110"/>
              <p:cNvSpPr>
                <a:spLocks noChangeArrowheads="1"/>
              </p:cNvSpPr>
              <p:nvPr/>
            </p:nvSpPr>
            <p:spPr bwMode="auto">
              <a:xfrm>
                <a:off x="1590" y="2582"/>
                <a:ext cx="54" cy="52"/>
              </a:xfrm>
              <a:prstGeom prst="ellipse">
                <a:avLst/>
              </a:prstGeom>
              <a:solidFill>
                <a:srgbClr val="00CC99"/>
              </a:solidFill>
              <a:ln w="7938">
                <a:solidFill>
                  <a:srgbClr val="000000"/>
                </a:solidFill>
                <a:round/>
                <a:headEnd/>
                <a:tailEnd/>
              </a:ln>
            </p:spPr>
            <p:txBody>
              <a:bodyPr/>
              <a:lstStyle/>
              <a:p>
                <a:endParaRPr lang="en-US"/>
              </a:p>
            </p:txBody>
          </p:sp>
          <p:sp>
            <p:nvSpPr>
              <p:cNvPr id="283" name="Oval 111"/>
              <p:cNvSpPr>
                <a:spLocks noChangeArrowheads="1"/>
              </p:cNvSpPr>
              <p:nvPr/>
            </p:nvSpPr>
            <p:spPr bwMode="auto">
              <a:xfrm>
                <a:off x="1431" y="2301"/>
                <a:ext cx="54" cy="51"/>
              </a:xfrm>
              <a:prstGeom prst="ellipse">
                <a:avLst/>
              </a:prstGeom>
              <a:solidFill>
                <a:srgbClr val="00CC99"/>
              </a:solidFill>
              <a:ln w="7938">
                <a:solidFill>
                  <a:srgbClr val="000000"/>
                </a:solidFill>
                <a:round/>
                <a:headEnd/>
                <a:tailEnd/>
              </a:ln>
            </p:spPr>
            <p:txBody>
              <a:bodyPr/>
              <a:lstStyle/>
              <a:p>
                <a:endParaRPr lang="en-US"/>
              </a:p>
            </p:txBody>
          </p:sp>
          <p:sp>
            <p:nvSpPr>
              <p:cNvPr id="284" name="Oval 112"/>
              <p:cNvSpPr>
                <a:spLocks noChangeArrowheads="1"/>
              </p:cNvSpPr>
              <p:nvPr/>
            </p:nvSpPr>
            <p:spPr bwMode="auto">
              <a:xfrm>
                <a:off x="1644" y="2634"/>
                <a:ext cx="54" cy="51"/>
              </a:xfrm>
              <a:prstGeom prst="ellipse">
                <a:avLst/>
              </a:prstGeom>
              <a:solidFill>
                <a:srgbClr val="00CC99"/>
              </a:solidFill>
              <a:ln w="7938">
                <a:solidFill>
                  <a:srgbClr val="000000"/>
                </a:solidFill>
                <a:round/>
                <a:headEnd/>
                <a:tailEnd/>
              </a:ln>
            </p:spPr>
            <p:txBody>
              <a:bodyPr/>
              <a:lstStyle/>
              <a:p>
                <a:endParaRPr lang="en-US"/>
              </a:p>
            </p:txBody>
          </p:sp>
          <p:sp>
            <p:nvSpPr>
              <p:cNvPr id="285" name="Oval 113"/>
              <p:cNvSpPr>
                <a:spLocks noChangeArrowheads="1"/>
              </p:cNvSpPr>
              <p:nvPr/>
            </p:nvSpPr>
            <p:spPr bwMode="auto">
              <a:xfrm>
                <a:off x="1164" y="2403"/>
                <a:ext cx="54" cy="52"/>
              </a:xfrm>
              <a:prstGeom prst="ellipse">
                <a:avLst/>
              </a:prstGeom>
              <a:solidFill>
                <a:srgbClr val="00CC99"/>
              </a:solidFill>
              <a:ln w="7938">
                <a:solidFill>
                  <a:srgbClr val="000000"/>
                </a:solidFill>
                <a:round/>
                <a:headEnd/>
                <a:tailEnd/>
              </a:ln>
            </p:spPr>
            <p:txBody>
              <a:bodyPr/>
              <a:lstStyle/>
              <a:p>
                <a:endParaRPr lang="en-US"/>
              </a:p>
            </p:txBody>
          </p:sp>
          <p:sp>
            <p:nvSpPr>
              <p:cNvPr id="286" name="Oval 114"/>
              <p:cNvSpPr>
                <a:spLocks noChangeArrowheads="1"/>
              </p:cNvSpPr>
              <p:nvPr/>
            </p:nvSpPr>
            <p:spPr bwMode="auto">
              <a:xfrm>
                <a:off x="1111" y="2480"/>
                <a:ext cx="54" cy="52"/>
              </a:xfrm>
              <a:prstGeom prst="ellipse">
                <a:avLst/>
              </a:prstGeom>
              <a:solidFill>
                <a:srgbClr val="00CC99"/>
              </a:solidFill>
              <a:ln w="7938">
                <a:solidFill>
                  <a:srgbClr val="000000"/>
                </a:solidFill>
                <a:round/>
                <a:headEnd/>
                <a:tailEnd/>
              </a:ln>
            </p:spPr>
            <p:txBody>
              <a:bodyPr/>
              <a:lstStyle/>
              <a:p>
                <a:endParaRPr lang="en-US"/>
              </a:p>
            </p:txBody>
          </p:sp>
          <p:sp>
            <p:nvSpPr>
              <p:cNvPr id="287" name="Oval 115"/>
              <p:cNvSpPr>
                <a:spLocks noChangeArrowheads="1"/>
              </p:cNvSpPr>
              <p:nvPr/>
            </p:nvSpPr>
            <p:spPr bwMode="auto">
              <a:xfrm>
                <a:off x="1111" y="2608"/>
                <a:ext cx="54" cy="52"/>
              </a:xfrm>
              <a:prstGeom prst="ellipse">
                <a:avLst/>
              </a:prstGeom>
              <a:solidFill>
                <a:srgbClr val="00CC99"/>
              </a:solidFill>
              <a:ln w="7938">
                <a:solidFill>
                  <a:srgbClr val="000000"/>
                </a:solidFill>
                <a:round/>
                <a:headEnd/>
                <a:tailEnd/>
              </a:ln>
            </p:spPr>
            <p:txBody>
              <a:bodyPr/>
              <a:lstStyle/>
              <a:p>
                <a:endParaRPr lang="en-US"/>
              </a:p>
            </p:txBody>
          </p:sp>
          <p:sp>
            <p:nvSpPr>
              <p:cNvPr id="288" name="Oval 116"/>
              <p:cNvSpPr>
                <a:spLocks noChangeArrowheads="1"/>
              </p:cNvSpPr>
              <p:nvPr/>
            </p:nvSpPr>
            <p:spPr bwMode="auto">
              <a:xfrm>
                <a:off x="1484" y="2351"/>
                <a:ext cx="53" cy="53"/>
              </a:xfrm>
              <a:prstGeom prst="ellipse">
                <a:avLst/>
              </a:prstGeom>
              <a:solidFill>
                <a:srgbClr val="00CC99"/>
              </a:solidFill>
              <a:ln w="7938">
                <a:solidFill>
                  <a:srgbClr val="000000"/>
                </a:solidFill>
                <a:round/>
                <a:headEnd/>
                <a:tailEnd/>
              </a:ln>
            </p:spPr>
            <p:txBody>
              <a:bodyPr/>
              <a:lstStyle/>
              <a:p>
                <a:endParaRPr lang="en-US"/>
              </a:p>
            </p:txBody>
          </p:sp>
          <p:sp>
            <p:nvSpPr>
              <p:cNvPr id="289" name="Oval 117"/>
              <p:cNvSpPr>
                <a:spLocks noChangeArrowheads="1"/>
              </p:cNvSpPr>
              <p:nvPr/>
            </p:nvSpPr>
            <p:spPr bwMode="auto">
              <a:xfrm>
                <a:off x="1537" y="2403"/>
                <a:ext cx="54" cy="52"/>
              </a:xfrm>
              <a:prstGeom prst="ellipse">
                <a:avLst/>
              </a:prstGeom>
              <a:solidFill>
                <a:srgbClr val="00CC99"/>
              </a:solidFill>
              <a:ln w="7938">
                <a:solidFill>
                  <a:srgbClr val="000000"/>
                </a:solidFill>
                <a:round/>
                <a:headEnd/>
                <a:tailEnd/>
              </a:ln>
            </p:spPr>
            <p:txBody>
              <a:bodyPr/>
              <a:lstStyle/>
              <a:p>
                <a:endParaRPr lang="en-US"/>
              </a:p>
            </p:txBody>
          </p:sp>
          <p:sp>
            <p:nvSpPr>
              <p:cNvPr id="290" name="Oval 118"/>
              <p:cNvSpPr>
                <a:spLocks noChangeArrowheads="1"/>
              </p:cNvSpPr>
              <p:nvPr/>
            </p:nvSpPr>
            <p:spPr bwMode="auto">
              <a:xfrm>
                <a:off x="1590" y="2454"/>
                <a:ext cx="54" cy="52"/>
              </a:xfrm>
              <a:prstGeom prst="ellipse">
                <a:avLst/>
              </a:prstGeom>
              <a:solidFill>
                <a:srgbClr val="00CC99"/>
              </a:solidFill>
              <a:ln w="7938">
                <a:solidFill>
                  <a:srgbClr val="000000"/>
                </a:solidFill>
                <a:round/>
                <a:headEnd/>
                <a:tailEnd/>
              </a:ln>
            </p:spPr>
            <p:txBody>
              <a:bodyPr/>
              <a:lstStyle/>
              <a:p>
                <a:endParaRPr lang="en-US"/>
              </a:p>
            </p:txBody>
          </p:sp>
          <p:sp>
            <p:nvSpPr>
              <p:cNvPr id="291" name="Oval 119"/>
              <p:cNvSpPr>
                <a:spLocks noChangeArrowheads="1"/>
              </p:cNvSpPr>
              <p:nvPr/>
            </p:nvSpPr>
            <p:spPr bwMode="auto">
              <a:xfrm>
                <a:off x="1644" y="2505"/>
                <a:ext cx="54" cy="52"/>
              </a:xfrm>
              <a:prstGeom prst="ellipse">
                <a:avLst/>
              </a:prstGeom>
              <a:solidFill>
                <a:srgbClr val="00CC99"/>
              </a:solidFill>
              <a:ln w="7938">
                <a:solidFill>
                  <a:srgbClr val="000000"/>
                </a:solidFill>
                <a:round/>
                <a:headEnd/>
                <a:tailEnd/>
              </a:ln>
            </p:spPr>
            <p:txBody>
              <a:bodyPr/>
              <a:lstStyle/>
              <a:p>
                <a:endParaRPr lang="en-US"/>
              </a:p>
            </p:txBody>
          </p:sp>
          <p:sp>
            <p:nvSpPr>
              <p:cNvPr id="292" name="Oval 120"/>
              <p:cNvSpPr>
                <a:spLocks noChangeArrowheads="1"/>
              </p:cNvSpPr>
              <p:nvPr/>
            </p:nvSpPr>
            <p:spPr bwMode="auto">
              <a:xfrm>
                <a:off x="1218" y="2454"/>
                <a:ext cx="54" cy="52"/>
              </a:xfrm>
              <a:prstGeom prst="ellipse">
                <a:avLst/>
              </a:prstGeom>
              <a:solidFill>
                <a:srgbClr val="00CC99"/>
              </a:solidFill>
              <a:ln w="7938">
                <a:solidFill>
                  <a:srgbClr val="000000"/>
                </a:solidFill>
                <a:round/>
                <a:headEnd/>
                <a:tailEnd/>
              </a:ln>
            </p:spPr>
            <p:txBody>
              <a:bodyPr/>
              <a:lstStyle/>
              <a:p>
                <a:endParaRPr lang="en-US"/>
              </a:p>
            </p:txBody>
          </p:sp>
          <p:sp>
            <p:nvSpPr>
              <p:cNvPr id="293" name="Oval 121"/>
              <p:cNvSpPr>
                <a:spLocks noChangeArrowheads="1"/>
              </p:cNvSpPr>
              <p:nvPr/>
            </p:nvSpPr>
            <p:spPr bwMode="auto">
              <a:xfrm>
                <a:off x="1271" y="2505"/>
                <a:ext cx="53" cy="52"/>
              </a:xfrm>
              <a:prstGeom prst="ellipse">
                <a:avLst/>
              </a:prstGeom>
              <a:solidFill>
                <a:srgbClr val="00CC99"/>
              </a:solidFill>
              <a:ln w="7938">
                <a:solidFill>
                  <a:srgbClr val="000000"/>
                </a:solidFill>
                <a:round/>
                <a:headEnd/>
                <a:tailEnd/>
              </a:ln>
            </p:spPr>
            <p:txBody>
              <a:bodyPr/>
              <a:lstStyle/>
              <a:p>
                <a:endParaRPr lang="en-US"/>
              </a:p>
            </p:txBody>
          </p:sp>
          <p:sp>
            <p:nvSpPr>
              <p:cNvPr id="294" name="Oval 122"/>
              <p:cNvSpPr>
                <a:spLocks noChangeArrowheads="1"/>
              </p:cNvSpPr>
              <p:nvPr/>
            </p:nvSpPr>
            <p:spPr bwMode="auto">
              <a:xfrm>
                <a:off x="1324" y="2557"/>
                <a:ext cx="54" cy="52"/>
              </a:xfrm>
              <a:prstGeom prst="ellipse">
                <a:avLst/>
              </a:prstGeom>
              <a:solidFill>
                <a:srgbClr val="00CC99"/>
              </a:solidFill>
              <a:ln w="7938">
                <a:solidFill>
                  <a:srgbClr val="000000"/>
                </a:solidFill>
                <a:round/>
                <a:headEnd/>
                <a:tailEnd/>
              </a:ln>
            </p:spPr>
            <p:txBody>
              <a:bodyPr/>
              <a:lstStyle/>
              <a:p>
                <a:endParaRPr lang="en-US"/>
              </a:p>
            </p:txBody>
          </p:sp>
          <p:sp>
            <p:nvSpPr>
              <p:cNvPr id="295" name="Oval 123"/>
              <p:cNvSpPr>
                <a:spLocks noChangeArrowheads="1"/>
              </p:cNvSpPr>
              <p:nvPr/>
            </p:nvSpPr>
            <p:spPr bwMode="auto">
              <a:xfrm>
                <a:off x="1377" y="2608"/>
                <a:ext cx="54" cy="52"/>
              </a:xfrm>
              <a:prstGeom prst="ellipse">
                <a:avLst/>
              </a:prstGeom>
              <a:solidFill>
                <a:srgbClr val="00CC99"/>
              </a:solidFill>
              <a:ln w="7938">
                <a:solidFill>
                  <a:srgbClr val="000000"/>
                </a:solidFill>
                <a:round/>
                <a:headEnd/>
                <a:tailEnd/>
              </a:ln>
            </p:spPr>
            <p:txBody>
              <a:bodyPr/>
              <a:lstStyle/>
              <a:p>
                <a:endParaRPr lang="en-US"/>
              </a:p>
            </p:txBody>
          </p:sp>
          <p:sp>
            <p:nvSpPr>
              <p:cNvPr id="296" name="Oval 124"/>
              <p:cNvSpPr>
                <a:spLocks noChangeArrowheads="1"/>
              </p:cNvSpPr>
              <p:nvPr/>
            </p:nvSpPr>
            <p:spPr bwMode="auto">
              <a:xfrm>
                <a:off x="1431" y="2660"/>
                <a:ext cx="54" cy="51"/>
              </a:xfrm>
              <a:prstGeom prst="ellipse">
                <a:avLst/>
              </a:prstGeom>
              <a:solidFill>
                <a:srgbClr val="00CC99"/>
              </a:solidFill>
              <a:ln w="7938">
                <a:solidFill>
                  <a:srgbClr val="000000"/>
                </a:solidFill>
                <a:round/>
                <a:headEnd/>
                <a:tailEnd/>
              </a:ln>
            </p:spPr>
            <p:txBody>
              <a:bodyPr/>
              <a:lstStyle/>
              <a:p>
                <a:endParaRPr lang="en-US"/>
              </a:p>
            </p:txBody>
          </p:sp>
          <p:sp>
            <p:nvSpPr>
              <p:cNvPr id="297" name="Oval 125"/>
              <p:cNvSpPr>
                <a:spLocks noChangeArrowheads="1"/>
              </p:cNvSpPr>
              <p:nvPr/>
            </p:nvSpPr>
            <p:spPr bwMode="auto">
              <a:xfrm>
                <a:off x="1484" y="2710"/>
                <a:ext cx="53" cy="52"/>
              </a:xfrm>
              <a:prstGeom prst="ellipse">
                <a:avLst/>
              </a:prstGeom>
              <a:solidFill>
                <a:srgbClr val="00CC99"/>
              </a:solidFill>
              <a:ln w="7938">
                <a:solidFill>
                  <a:srgbClr val="000000"/>
                </a:solidFill>
                <a:round/>
                <a:headEnd/>
                <a:tailEnd/>
              </a:ln>
            </p:spPr>
            <p:txBody>
              <a:bodyPr/>
              <a:lstStyle/>
              <a:p>
                <a:endParaRPr lang="en-US"/>
              </a:p>
            </p:txBody>
          </p:sp>
          <p:sp>
            <p:nvSpPr>
              <p:cNvPr id="298" name="Oval 126"/>
              <p:cNvSpPr>
                <a:spLocks noChangeArrowheads="1"/>
              </p:cNvSpPr>
              <p:nvPr/>
            </p:nvSpPr>
            <p:spPr bwMode="auto">
              <a:xfrm>
                <a:off x="1537" y="2762"/>
                <a:ext cx="54" cy="52"/>
              </a:xfrm>
              <a:prstGeom prst="ellipse">
                <a:avLst/>
              </a:prstGeom>
              <a:solidFill>
                <a:srgbClr val="00CC99"/>
              </a:solidFill>
              <a:ln w="7938">
                <a:solidFill>
                  <a:srgbClr val="000000"/>
                </a:solidFill>
                <a:round/>
                <a:headEnd/>
                <a:tailEnd/>
              </a:ln>
            </p:spPr>
            <p:txBody>
              <a:bodyPr/>
              <a:lstStyle/>
              <a:p>
                <a:endParaRPr lang="en-US"/>
              </a:p>
            </p:txBody>
          </p:sp>
          <p:sp>
            <p:nvSpPr>
              <p:cNvPr id="299" name="Oval 127"/>
              <p:cNvSpPr>
                <a:spLocks noChangeArrowheads="1"/>
              </p:cNvSpPr>
              <p:nvPr/>
            </p:nvSpPr>
            <p:spPr bwMode="auto">
              <a:xfrm>
                <a:off x="1164" y="2531"/>
                <a:ext cx="54" cy="52"/>
              </a:xfrm>
              <a:prstGeom prst="ellipse">
                <a:avLst/>
              </a:prstGeom>
              <a:solidFill>
                <a:srgbClr val="00CC99"/>
              </a:solidFill>
              <a:ln w="7938">
                <a:solidFill>
                  <a:srgbClr val="000000"/>
                </a:solidFill>
                <a:round/>
                <a:headEnd/>
                <a:tailEnd/>
              </a:ln>
            </p:spPr>
            <p:txBody>
              <a:bodyPr/>
              <a:lstStyle/>
              <a:p>
                <a:endParaRPr lang="en-US"/>
              </a:p>
            </p:txBody>
          </p:sp>
          <p:sp>
            <p:nvSpPr>
              <p:cNvPr id="300" name="Oval 128"/>
              <p:cNvSpPr>
                <a:spLocks noChangeArrowheads="1"/>
              </p:cNvSpPr>
              <p:nvPr/>
            </p:nvSpPr>
            <p:spPr bwMode="auto">
              <a:xfrm>
                <a:off x="1218" y="2582"/>
                <a:ext cx="54" cy="52"/>
              </a:xfrm>
              <a:prstGeom prst="ellipse">
                <a:avLst/>
              </a:prstGeom>
              <a:solidFill>
                <a:srgbClr val="00CC99"/>
              </a:solidFill>
              <a:ln w="7938">
                <a:solidFill>
                  <a:srgbClr val="000000"/>
                </a:solidFill>
                <a:round/>
                <a:headEnd/>
                <a:tailEnd/>
              </a:ln>
            </p:spPr>
            <p:txBody>
              <a:bodyPr/>
              <a:lstStyle/>
              <a:p>
                <a:endParaRPr lang="en-US"/>
              </a:p>
            </p:txBody>
          </p:sp>
          <p:sp>
            <p:nvSpPr>
              <p:cNvPr id="301" name="Oval 129"/>
              <p:cNvSpPr>
                <a:spLocks noChangeArrowheads="1"/>
              </p:cNvSpPr>
              <p:nvPr/>
            </p:nvSpPr>
            <p:spPr bwMode="auto">
              <a:xfrm>
                <a:off x="1271" y="2634"/>
                <a:ext cx="53" cy="51"/>
              </a:xfrm>
              <a:prstGeom prst="ellipse">
                <a:avLst/>
              </a:prstGeom>
              <a:solidFill>
                <a:srgbClr val="00CC99"/>
              </a:solidFill>
              <a:ln w="7938">
                <a:solidFill>
                  <a:srgbClr val="000000"/>
                </a:solidFill>
                <a:round/>
                <a:headEnd/>
                <a:tailEnd/>
              </a:ln>
            </p:spPr>
            <p:txBody>
              <a:bodyPr/>
              <a:lstStyle/>
              <a:p>
                <a:endParaRPr lang="en-US"/>
              </a:p>
            </p:txBody>
          </p:sp>
          <p:sp>
            <p:nvSpPr>
              <p:cNvPr id="302" name="Oval 130"/>
              <p:cNvSpPr>
                <a:spLocks noChangeArrowheads="1"/>
              </p:cNvSpPr>
              <p:nvPr/>
            </p:nvSpPr>
            <p:spPr bwMode="auto">
              <a:xfrm>
                <a:off x="1324" y="2685"/>
                <a:ext cx="54" cy="52"/>
              </a:xfrm>
              <a:prstGeom prst="ellipse">
                <a:avLst/>
              </a:prstGeom>
              <a:solidFill>
                <a:srgbClr val="00CC99"/>
              </a:solidFill>
              <a:ln w="7938">
                <a:solidFill>
                  <a:srgbClr val="000000"/>
                </a:solidFill>
                <a:round/>
                <a:headEnd/>
                <a:tailEnd/>
              </a:ln>
            </p:spPr>
            <p:txBody>
              <a:bodyPr/>
              <a:lstStyle/>
              <a:p>
                <a:endParaRPr lang="en-US"/>
              </a:p>
            </p:txBody>
          </p:sp>
          <p:sp>
            <p:nvSpPr>
              <p:cNvPr id="303" name="Oval 131"/>
              <p:cNvSpPr>
                <a:spLocks noChangeArrowheads="1"/>
              </p:cNvSpPr>
              <p:nvPr/>
            </p:nvSpPr>
            <p:spPr bwMode="auto">
              <a:xfrm>
                <a:off x="1377" y="2736"/>
                <a:ext cx="54" cy="52"/>
              </a:xfrm>
              <a:prstGeom prst="ellipse">
                <a:avLst/>
              </a:prstGeom>
              <a:solidFill>
                <a:srgbClr val="00CC99"/>
              </a:solidFill>
              <a:ln w="7938">
                <a:solidFill>
                  <a:srgbClr val="000000"/>
                </a:solidFill>
                <a:round/>
                <a:headEnd/>
                <a:tailEnd/>
              </a:ln>
            </p:spPr>
            <p:txBody>
              <a:bodyPr/>
              <a:lstStyle/>
              <a:p>
                <a:endParaRPr lang="en-US"/>
              </a:p>
            </p:txBody>
          </p:sp>
          <p:sp>
            <p:nvSpPr>
              <p:cNvPr id="304" name="Oval 132"/>
              <p:cNvSpPr>
                <a:spLocks noChangeArrowheads="1"/>
              </p:cNvSpPr>
              <p:nvPr/>
            </p:nvSpPr>
            <p:spPr bwMode="auto">
              <a:xfrm>
                <a:off x="1431" y="2788"/>
                <a:ext cx="54" cy="52"/>
              </a:xfrm>
              <a:prstGeom prst="ellipse">
                <a:avLst/>
              </a:prstGeom>
              <a:solidFill>
                <a:srgbClr val="00CC99"/>
              </a:solidFill>
              <a:ln w="7938">
                <a:solidFill>
                  <a:srgbClr val="000000"/>
                </a:solidFill>
                <a:round/>
                <a:headEnd/>
                <a:tailEnd/>
              </a:ln>
            </p:spPr>
            <p:txBody>
              <a:bodyPr/>
              <a:lstStyle/>
              <a:p>
                <a:endParaRPr lang="en-US"/>
              </a:p>
            </p:txBody>
          </p:sp>
          <p:sp>
            <p:nvSpPr>
              <p:cNvPr id="305" name="Oval 133"/>
              <p:cNvSpPr>
                <a:spLocks noChangeArrowheads="1"/>
              </p:cNvSpPr>
              <p:nvPr/>
            </p:nvSpPr>
            <p:spPr bwMode="auto">
              <a:xfrm>
                <a:off x="1164" y="2660"/>
                <a:ext cx="54" cy="51"/>
              </a:xfrm>
              <a:prstGeom prst="ellipse">
                <a:avLst/>
              </a:prstGeom>
              <a:solidFill>
                <a:srgbClr val="00CC99"/>
              </a:solidFill>
              <a:ln w="7938">
                <a:solidFill>
                  <a:srgbClr val="000000"/>
                </a:solidFill>
                <a:round/>
                <a:headEnd/>
                <a:tailEnd/>
              </a:ln>
            </p:spPr>
            <p:txBody>
              <a:bodyPr/>
              <a:lstStyle/>
              <a:p>
                <a:endParaRPr lang="en-US"/>
              </a:p>
            </p:txBody>
          </p:sp>
          <p:sp>
            <p:nvSpPr>
              <p:cNvPr id="306" name="Oval 134"/>
              <p:cNvSpPr>
                <a:spLocks noChangeArrowheads="1"/>
              </p:cNvSpPr>
              <p:nvPr/>
            </p:nvSpPr>
            <p:spPr bwMode="auto">
              <a:xfrm>
                <a:off x="1218" y="2710"/>
                <a:ext cx="54" cy="52"/>
              </a:xfrm>
              <a:prstGeom prst="ellipse">
                <a:avLst/>
              </a:prstGeom>
              <a:solidFill>
                <a:srgbClr val="00CC99"/>
              </a:solidFill>
              <a:ln w="7938">
                <a:solidFill>
                  <a:srgbClr val="000000"/>
                </a:solidFill>
                <a:round/>
                <a:headEnd/>
                <a:tailEnd/>
              </a:ln>
            </p:spPr>
            <p:txBody>
              <a:bodyPr/>
              <a:lstStyle/>
              <a:p>
                <a:endParaRPr lang="en-US"/>
              </a:p>
            </p:txBody>
          </p:sp>
          <p:sp>
            <p:nvSpPr>
              <p:cNvPr id="307" name="Oval 135"/>
              <p:cNvSpPr>
                <a:spLocks noChangeArrowheads="1"/>
              </p:cNvSpPr>
              <p:nvPr/>
            </p:nvSpPr>
            <p:spPr bwMode="auto">
              <a:xfrm>
                <a:off x="1271" y="2762"/>
                <a:ext cx="53" cy="52"/>
              </a:xfrm>
              <a:prstGeom prst="ellipse">
                <a:avLst/>
              </a:prstGeom>
              <a:solidFill>
                <a:srgbClr val="00CC99"/>
              </a:solidFill>
              <a:ln w="7938">
                <a:solidFill>
                  <a:srgbClr val="000000"/>
                </a:solidFill>
                <a:round/>
                <a:headEnd/>
                <a:tailEnd/>
              </a:ln>
            </p:spPr>
            <p:txBody>
              <a:bodyPr/>
              <a:lstStyle/>
              <a:p>
                <a:endParaRPr lang="en-US"/>
              </a:p>
            </p:txBody>
          </p:sp>
          <p:sp>
            <p:nvSpPr>
              <p:cNvPr id="308" name="Oval 136"/>
              <p:cNvSpPr>
                <a:spLocks noChangeArrowheads="1"/>
              </p:cNvSpPr>
              <p:nvPr/>
            </p:nvSpPr>
            <p:spPr bwMode="auto">
              <a:xfrm>
                <a:off x="1324" y="2813"/>
                <a:ext cx="54" cy="52"/>
              </a:xfrm>
              <a:prstGeom prst="ellipse">
                <a:avLst/>
              </a:prstGeom>
              <a:solidFill>
                <a:srgbClr val="00CC99"/>
              </a:solidFill>
              <a:ln w="7938">
                <a:solidFill>
                  <a:srgbClr val="000000"/>
                </a:solidFill>
                <a:round/>
                <a:headEnd/>
                <a:tailEnd/>
              </a:ln>
            </p:spPr>
            <p:txBody>
              <a:bodyPr/>
              <a:lstStyle/>
              <a:p>
                <a:endParaRPr lang="en-US"/>
              </a:p>
            </p:txBody>
          </p:sp>
          <p:sp>
            <p:nvSpPr>
              <p:cNvPr id="309" name="Oval 137"/>
              <p:cNvSpPr>
                <a:spLocks noChangeArrowheads="1"/>
              </p:cNvSpPr>
              <p:nvPr/>
            </p:nvSpPr>
            <p:spPr bwMode="auto">
              <a:xfrm>
                <a:off x="1590" y="2710"/>
                <a:ext cx="54" cy="52"/>
              </a:xfrm>
              <a:prstGeom prst="ellipse">
                <a:avLst/>
              </a:prstGeom>
              <a:solidFill>
                <a:srgbClr val="00CC99"/>
              </a:solidFill>
              <a:ln w="7938">
                <a:solidFill>
                  <a:srgbClr val="000000"/>
                </a:solidFill>
                <a:round/>
                <a:headEnd/>
                <a:tailEnd/>
              </a:ln>
            </p:spPr>
            <p:txBody>
              <a:bodyPr/>
              <a:lstStyle/>
              <a:p>
                <a:endParaRPr lang="en-US"/>
              </a:p>
            </p:txBody>
          </p:sp>
          <p:sp>
            <p:nvSpPr>
              <p:cNvPr id="310" name="Oval 138"/>
              <p:cNvSpPr>
                <a:spLocks noChangeArrowheads="1"/>
              </p:cNvSpPr>
              <p:nvPr/>
            </p:nvSpPr>
            <p:spPr bwMode="auto">
              <a:xfrm>
                <a:off x="1031" y="2223"/>
                <a:ext cx="746" cy="719"/>
              </a:xfrm>
              <a:prstGeom prst="ellipse">
                <a:avLst/>
              </a:pr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0" name="Group 139"/>
            <p:cNvGrpSpPr>
              <a:grpSpLocks/>
            </p:cNvGrpSpPr>
            <p:nvPr/>
          </p:nvGrpSpPr>
          <p:grpSpPr bwMode="auto">
            <a:xfrm>
              <a:off x="285" y="2249"/>
              <a:ext cx="747" cy="719"/>
              <a:chOff x="285" y="2249"/>
              <a:chExt cx="747" cy="719"/>
            </a:xfrm>
          </p:grpSpPr>
          <p:sp>
            <p:nvSpPr>
              <p:cNvPr id="227" name="Oval 140"/>
              <p:cNvSpPr>
                <a:spLocks noChangeArrowheads="1"/>
              </p:cNvSpPr>
              <p:nvPr/>
            </p:nvSpPr>
            <p:spPr bwMode="auto">
              <a:xfrm>
                <a:off x="311" y="2275"/>
                <a:ext cx="694" cy="667"/>
              </a:xfrm>
              <a:prstGeom prst="ellipse">
                <a:avLst/>
              </a:prstGeom>
              <a:solidFill>
                <a:srgbClr val="FF3300"/>
              </a:solidFill>
              <a:ln w="7938">
                <a:solidFill>
                  <a:srgbClr val="000000"/>
                </a:solidFill>
                <a:round/>
                <a:headEnd/>
                <a:tailEnd/>
              </a:ln>
            </p:spPr>
            <p:txBody>
              <a:bodyPr/>
              <a:lstStyle/>
              <a:p>
                <a:endParaRPr lang="en-US"/>
              </a:p>
            </p:txBody>
          </p:sp>
          <p:sp>
            <p:nvSpPr>
              <p:cNvPr id="228" name="Oval 141"/>
              <p:cNvSpPr>
                <a:spLocks noChangeArrowheads="1"/>
              </p:cNvSpPr>
              <p:nvPr/>
            </p:nvSpPr>
            <p:spPr bwMode="auto">
              <a:xfrm>
                <a:off x="472" y="2351"/>
                <a:ext cx="54" cy="53"/>
              </a:xfrm>
              <a:prstGeom prst="ellipse">
                <a:avLst/>
              </a:prstGeom>
              <a:solidFill>
                <a:srgbClr val="00CC99"/>
              </a:solidFill>
              <a:ln w="7938">
                <a:solidFill>
                  <a:srgbClr val="000000"/>
                </a:solidFill>
                <a:round/>
                <a:headEnd/>
                <a:tailEnd/>
              </a:ln>
            </p:spPr>
            <p:txBody>
              <a:bodyPr/>
              <a:lstStyle/>
              <a:p>
                <a:endParaRPr lang="en-US"/>
              </a:p>
            </p:txBody>
          </p:sp>
          <p:sp>
            <p:nvSpPr>
              <p:cNvPr id="229" name="Oval 142"/>
              <p:cNvSpPr>
                <a:spLocks noChangeArrowheads="1"/>
              </p:cNvSpPr>
              <p:nvPr/>
            </p:nvSpPr>
            <p:spPr bwMode="auto">
              <a:xfrm>
                <a:off x="525" y="2403"/>
                <a:ext cx="53" cy="52"/>
              </a:xfrm>
              <a:prstGeom prst="ellipse">
                <a:avLst/>
              </a:prstGeom>
              <a:solidFill>
                <a:srgbClr val="00CC99"/>
              </a:solidFill>
              <a:ln w="7938">
                <a:solidFill>
                  <a:srgbClr val="000000"/>
                </a:solidFill>
                <a:round/>
                <a:headEnd/>
                <a:tailEnd/>
              </a:ln>
            </p:spPr>
            <p:txBody>
              <a:bodyPr/>
              <a:lstStyle/>
              <a:p>
                <a:endParaRPr lang="en-US"/>
              </a:p>
            </p:txBody>
          </p:sp>
          <p:sp>
            <p:nvSpPr>
              <p:cNvPr id="230" name="Oval 143"/>
              <p:cNvSpPr>
                <a:spLocks noChangeArrowheads="1"/>
              </p:cNvSpPr>
              <p:nvPr/>
            </p:nvSpPr>
            <p:spPr bwMode="auto">
              <a:xfrm>
                <a:off x="578" y="2480"/>
                <a:ext cx="54" cy="52"/>
              </a:xfrm>
              <a:prstGeom prst="ellipse">
                <a:avLst/>
              </a:prstGeom>
              <a:solidFill>
                <a:srgbClr val="00CC99"/>
              </a:solidFill>
              <a:ln w="7938">
                <a:solidFill>
                  <a:srgbClr val="000000"/>
                </a:solidFill>
                <a:round/>
                <a:headEnd/>
                <a:tailEnd/>
              </a:ln>
            </p:spPr>
            <p:txBody>
              <a:bodyPr/>
              <a:lstStyle/>
              <a:p>
                <a:endParaRPr lang="en-US"/>
              </a:p>
            </p:txBody>
          </p:sp>
          <p:sp>
            <p:nvSpPr>
              <p:cNvPr id="231" name="Oval 144"/>
              <p:cNvSpPr>
                <a:spLocks noChangeArrowheads="1"/>
              </p:cNvSpPr>
              <p:nvPr/>
            </p:nvSpPr>
            <p:spPr bwMode="auto">
              <a:xfrm>
                <a:off x="631" y="2531"/>
                <a:ext cx="54" cy="52"/>
              </a:xfrm>
              <a:prstGeom prst="ellipse">
                <a:avLst/>
              </a:prstGeom>
              <a:solidFill>
                <a:srgbClr val="00CC99"/>
              </a:solidFill>
              <a:ln w="7938">
                <a:solidFill>
                  <a:srgbClr val="000000"/>
                </a:solidFill>
                <a:round/>
                <a:headEnd/>
                <a:tailEnd/>
              </a:ln>
            </p:spPr>
            <p:txBody>
              <a:bodyPr/>
              <a:lstStyle/>
              <a:p>
                <a:endParaRPr lang="en-US"/>
              </a:p>
            </p:txBody>
          </p:sp>
          <p:sp>
            <p:nvSpPr>
              <p:cNvPr id="232" name="Oval 145"/>
              <p:cNvSpPr>
                <a:spLocks noChangeArrowheads="1"/>
              </p:cNvSpPr>
              <p:nvPr/>
            </p:nvSpPr>
            <p:spPr bwMode="auto">
              <a:xfrm>
                <a:off x="685" y="2582"/>
                <a:ext cx="54" cy="52"/>
              </a:xfrm>
              <a:prstGeom prst="ellipse">
                <a:avLst/>
              </a:prstGeom>
              <a:solidFill>
                <a:srgbClr val="00CC99"/>
              </a:solidFill>
              <a:ln w="7938">
                <a:solidFill>
                  <a:srgbClr val="000000"/>
                </a:solidFill>
                <a:round/>
                <a:headEnd/>
                <a:tailEnd/>
              </a:ln>
            </p:spPr>
            <p:txBody>
              <a:bodyPr/>
              <a:lstStyle/>
              <a:p>
                <a:endParaRPr lang="en-US"/>
              </a:p>
            </p:txBody>
          </p:sp>
          <p:sp>
            <p:nvSpPr>
              <p:cNvPr id="233" name="Oval 146"/>
              <p:cNvSpPr>
                <a:spLocks noChangeArrowheads="1"/>
              </p:cNvSpPr>
              <p:nvPr/>
            </p:nvSpPr>
            <p:spPr bwMode="auto">
              <a:xfrm>
                <a:off x="738" y="2634"/>
                <a:ext cx="53" cy="52"/>
              </a:xfrm>
              <a:prstGeom prst="ellipse">
                <a:avLst/>
              </a:prstGeom>
              <a:solidFill>
                <a:srgbClr val="00CC99"/>
              </a:solidFill>
              <a:ln w="7938">
                <a:solidFill>
                  <a:srgbClr val="000000"/>
                </a:solidFill>
                <a:round/>
                <a:headEnd/>
                <a:tailEnd/>
              </a:ln>
            </p:spPr>
            <p:txBody>
              <a:bodyPr/>
              <a:lstStyle/>
              <a:p>
                <a:endParaRPr lang="en-US"/>
              </a:p>
            </p:txBody>
          </p:sp>
          <p:sp>
            <p:nvSpPr>
              <p:cNvPr id="234" name="Oval 147"/>
              <p:cNvSpPr>
                <a:spLocks noChangeArrowheads="1"/>
              </p:cNvSpPr>
              <p:nvPr/>
            </p:nvSpPr>
            <p:spPr bwMode="auto">
              <a:xfrm>
                <a:off x="791" y="2685"/>
                <a:ext cx="54" cy="52"/>
              </a:xfrm>
              <a:prstGeom prst="ellipse">
                <a:avLst/>
              </a:prstGeom>
              <a:solidFill>
                <a:srgbClr val="00CC99"/>
              </a:solidFill>
              <a:ln w="7938">
                <a:solidFill>
                  <a:srgbClr val="000000"/>
                </a:solidFill>
                <a:round/>
                <a:headEnd/>
                <a:tailEnd/>
              </a:ln>
            </p:spPr>
            <p:txBody>
              <a:bodyPr/>
              <a:lstStyle/>
              <a:p>
                <a:endParaRPr lang="en-US"/>
              </a:p>
            </p:txBody>
          </p:sp>
          <p:sp>
            <p:nvSpPr>
              <p:cNvPr id="235" name="Oval 148"/>
              <p:cNvSpPr>
                <a:spLocks noChangeArrowheads="1"/>
              </p:cNvSpPr>
              <p:nvPr/>
            </p:nvSpPr>
            <p:spPr bwMode="auto">
              <a:xfrm>
                <a:off x="578" y="2351"/>
                <a:ext cx="54" cy="53"/>
              </a:xfrm>
              <a:prstGeom prst="ellipse">
                <a:avLst/>
              </a:prstGeom>
              <a:solidFill>
                <a:srgbClr val="00CC99"/>
              </a:solidFill>
              <a:ln w="7938">
                <a:solidFill>
                  <a:srgbClr val="000000"/>
                </a:solidFill>
                <a:round/>
                <a:headEnd/>
                <a:tailEnd/>
              </a:ln>
            </p:spPr>
            <p:txBody>
              <a:bodyPr/>
              <a:lstStyle/>
              <a:p>
                <a:endParaRPr lang="en-US"/>
              </a:p>
            </p:txBody>
          </p:sp>
          <p:sp>
            <p:nvSpPr>
              <p:cNvPr id="236" name="Oval 149"/>
              <p:cNvSpPr>
                <a:spLocks noChangeArrowheads="1"/>
              </p:cNvSpPr>
              <p:nvPr/>
            </p:nvSpPr>
            <p:spPr bwMode="auto">
              <a:xfrm>
                <a:off x="631" y="2403"/>
                <a:ext cx="54" cy="52"/>
              </a:xfrm>
              <a:prstGeom prst="ellipse">
                <a:avLst/>
              </a:prstGeom>
              <a:solidFill>
                <a:srgbClr val="00CC99"/>
              </a:solidFill>
              <a:ln w="7938">
                <a:solidFill>
                  <a:srgbClr val="000000"/>
                </a:solidFill>
                <a:round/>
                <a:headEnd/>
                <a:tailEnd/>
              </a:ln>
            </p:spPr>
            <p:txBody>
              <a:bodyPr/>
              <a:lstStyle/>
              <a:p>
                <a:endParaRPr lang="en-US"/>
              </a:p>
            </p:txBody>
          </p:sp>
          <p:sp>
            <p:nvSpPr>
              <p:cNvPr id="237" name="Oval 150"/>
              <p:cNvSpPr>
                <a:spLocks noChangeArrowheads="1"/>
              </p:cNvSpPr>
              <p:nvPr/>
            </p:nvSpPr>
            <p:spPr bwMode="auto">
              <a:xfrm>
                <a:off x="685" y="2454"/>
                <a:ext cx="54" cy="52"/>
              </a:xfrm>
              <a:prstGeom prst="ellipse">
                <a:avLst/>
              </a:prstGeom>
              <a:solidFill>
                <a:srgbClr val="00CC99"/>
              </a:solidFill>
              <a:ln w="7938">
                <a:solidFill>
                  <a:srgbClr val="000000"/>
                </a:solidFill>
                <a:round/>
                <a:headEnd/>
                <a:tailEnd/>
              </a:ln>
            </p:spPr>
            <p:txBody>
              <a:bodyPr/>
              <a:lstStyle/>
              <a:p>
                <a:endParaRPr lang="en-US"/>
              </a:p>
            </p:txBody>
          </p:sp>
          <p:sp>
            <p:nvSpPr>
              <p:cNvPr id="238" name="Oval 151"/>
              <p:cNvSpPr>
                <a:spLocks noChangeArrowheads="1"/>
              </p:cNvSpPr>
              <p:nvPr/>
            </p:nvSpPr>
            <p:spPr bwMode="auto">
              <a:xfrm>
                <a:off x="738" y="2506"/>
                <a:ext cx="53" cy="51"/>
              </a:xfrm>
              <a:prstGeom prst="ellipse">
                <a:avLst/>
              </a:prstGeom>
              <a:solidFill>
                <a:srgbClr val="00CC99"/>
              </a:solidFill>
              <a:ln w="7938">
                <a:solidFill>
                  <a:srgbClr val="000000"/>
                </a:solidFill>
                <a:round/>
                <a:headEnd/>
                <a:tailEnd/>
              </a:ln>
            </p:spPr>
            <p:txBody>
              <a:bodyPr/>
              <a:lstStyle/>
              <a:p>
                <a:endParaRPr lang="en-US"/>
              </a:p>
            </p:txBody>
          </p:sp>
          <p:sp>
            <p:nvSpPr>
              <p:cNvPr id="239" name="Oval 152"/>
              <p:cNvSpPr>
                <a:spLocks noChangeArrowheads="1"/>
              </p:cNvSpPr>
              <p:nvPr/>
            </p:nvSpPr>
            <p:spPr bwMode="auto">
              <a:xfrm>
                <a:off x="791" y="2557"/>
                <a:ext cx="54" cy="52"/>
              </a:xfrm>
              <a:prstGeom prst="ellipse">
                <a:avLst/>
              </a:prstGeom>
              <a:solidFill>
                <a:srgbClr val="00CC99"/>
              </a:solidFill>
              <a:ln w="7938">
                <a:solidFill>
                  <a:srgbClr val="000000"/>
                </a:solidFill>
                <a:round/>
                <a:headEnd/>
                <a:tailEnd/>
              </a:ln>
            </p:spPr>
            <p:txBody>
              <a:bodyPr/>
              <a:lstStyle/>
              <a:p>
                <a:endParaRPr lang="en-US"/>
              </a:p>
            </p:txBody>
          </p:sp>
          <p:sp>
            <p:nvSpPr>
              <p:cNvPr id="240" name="Oval 153"/>
              <p:cNvSpPr>
                <a:spLocks noChangeArrowheads="1"/>
              </p:cNvSpPr>
              <p:nvPr/>
            </p:nvSpPr>
            <p:spPr bwMode="auto">
              <a:xfrm>
                <a:off x="844" y="2608"/>
                <a:ext cx="54" cy="52"/>
              </a:xfrm>
              <a:prstGeom prst="ellipse">
                <a:avLst/>
              </a:prstGeom>
              <a:solidFill>
                <a:srgbClr val="00CC99"/>
              </a:solidFill>
              <a:ln w="7938">
                <a:solidFill>
                  <a:srgbClr val="000000"/>
                </a:solidFill>
                <a:round/>
                <a:headEnd/>
                <a:tailEnd/>
              </a:ln>
            </p:spPr>
            <p:txBody>
              <a:bodyPr/>
              <a:lstStyle/>
              <a:p>
                <a:endParaRPr lang="en-US"/>
              </a:p>
            </p:txBody>
          </p:sp>
          <p:sp>
            <p:nvSpPr>
              <p:cNvPr id="241" name="Oval 154"/>
              <p:cNvSpPr>
                <a:spLocks noChangeArrowheads="1"/>
              </p:cNvSpPr>
              <p:nvPr/>
            </p:nvSpPr>
            <p:spPr bwMode="auto">
              <a:xfrm>
                <a:off x="685" y="2326"/>
                <a:ext cx="54" cy="52"/>
              </a:xfrm>
              <a:prstGeom prst="ellipse">
                <a:avLst/>
              </a:prstGeom>
              <a:solidFill>
                <a:srgbClr val="00CC99"/>
              </a:solidFill>
              <a:ln w="7938">
                <a:solidFill>
                  <a:srgbClr val="000000"/>
                </a:solidFill>
                <a:round/>
                <a:headEnd/>
                <a:tailEnd/>
              </a:ln>
            </p:spPr>
            <p:txBody>
              <a:bodyPr/>
              <a:lstStyle/>
              <a:p>
                <a:endParaRPr lang="en-US"/>
              </a:p>
            </p:txBody>
          </p:sp>
          <p:sp>
            <p:nvSpPr>
              <p:cNvPr id="242" name="Oval 155"/>
              <p:cNvSpPr>
                <a:spLocks noChangeArrowheads="1"/>
              </p:cNvSpPr>
              <p:nvPr/>
            </p:nvSpPr>
            <p:spPr bwMode="auto">
              <a:xfrm>
                <a:off x="898" y="2660"/>
                <a:ext cx="54" cy="51"/>
              </a:xfrm>
              <a:prstGeom prst="ellipse">
                <a:avLst/>
              </a:prstGeom>
              <a:solidFill>
                <a:srgbClr val="00CC99"/>
              </a:solidFill>
              <a:ln w="7938">
                <a:solidFill>
                  <a:srgbClr val="000000"/>
                </a:solidFill>
                <a:round/>
                <a:headEnd/>
                <a:tailEnd/>
              </a:ln>
            </p:spPr>
            <p:txBody>
              <a:bodyPr/>
              <a:lstStyle/>
              <a:p>
                <a:endParaRPr lang="en-US"/>
              </a:p>
            </p:txBody>
          </p:sp>
          <p:sp>
            <p:nvSpPr>
              <p:cNvPr id="243" name="Oval 156"/>
              <p:cNvSpPr>
                <a:spLocks noChangeArrowheads="1"/>
              </p:cNvSpPr>
              <p:nvPr/>
            </p:nvSpPr>
            <p:spPr bwMode="auto">
              <a:xfrm>
                <a:off x="418" y="2429"/>
                <a:ext cx="54" cy="52"/>
              </a:xfrm>
              <a:prstGeom prst="ellipse">
                <a:avLst/>
              </a:prstGeom>
              <a:solidFill>
                <a:srgbClr val="00CC99"/>
              </a:solidFill>
              <a:ln w="7938">
                <a:solidFill>
                  <a:srgbClr val="000000"/>
                </a:solidFill>
                <a:round/>
                <a:headEnd/>
                <a:tailEnd/>
              </a:ln>
            </p:spPr>
            <p:txBody>
              <a:bodyPr/>
              <a:lstStyle/>
              <a:p>
                <a:endParaRPr lang="en-US"/>
              </a:p>
            </p:txBody>
          </p:sp>
          <p:sp>
            <p:nvSpPr>
              <p:cNvPr id="244" name="Oval 157"/>
              <p:cNvSpPr>
                <a:spLocks noChangeArrowheads="1"/>
              </p:cNvSpPr>
              <p:nvPr/>
            </p:nvSpPr>
            <p:spPr bwMode="auto">
              <a:xfrm>
                <a:off x="365" y="2506"/>
                <a:ext cx="54" cy="51"/>
              </a:xfrm>
              <a:prstGeom prst="ellipse">
                <a:avLst/>
              </a:prstGeom>
              <a:solidFill>
                <a:srgbClr val="00CC99"/>
              </a:solidFill>
              <a:ln w="7938">
                <a:solidFill>
                  <a:srgbClr val="000000"/>
                </a:solidFill>
                <a:round/>
                <a:headEnd/>
                <a:tailEnd/>
              </a:ln>
            </p:spPr>
            <p:txBody>
              <a:bodyPr/>
              <a:lstStyle/>
              <a:p>
                <a:endParaRPr lang="en-US"/>
              </a:p>
            </p:txBody>
          </p:sp>
          <p:sp>
            <p:nvSpPr>
              <p:cNvPr id="245" name="Oval 158"/>
              <p:cNvSpPr>
                <a:spLocks noChangeArrowheads="1"/>
              </p:cNvSpPr>
              <p:nvPr/>
            </p:nvSpPr>
            <p:spPr bwMode="auto">
              <a:xfrm>
                <a:off x="365" y="2634"/>
                <a:ext cx="54" cy="52"/>
              </a:xfrm>
              <a:prstGeom prst="ellipse">
                <a:avLst/>
              </a:prstGeom>
              <a:solidFill>
                <a:srgbClr val="00CC99"/>
              </a:solidFill>
              <a:ln w="7938">
                <a:solidFill>
                  <a:srgbClr val="000000"/>
                </a:solidFill>
                <a:round/>
                <a:headEnd/>
                <a:tailEnd/>
              </a:ln>
            </p:spPr>
            <p:txBody>
              <a:bodyPr/>
              <a:lstStyle/>
              <a:p>
                <a:endParaRPr lang="en-US"/>
              </a:p>
            </p:txBody>
          </p:sp>
          <p:sp>
            <p:nvSpPr>
              <p:cNvPr id="246" name="Oval 159"/>
              <p:cNvSpPr>
                <a:spLocks noChangeArrowheads="1"/>
              </p:cNvSpPr>
              <p:nvPr/>
            </p:nvSpPr>
            <p:spPr bwMode="auto">
              <a:xfrm>
                <a:off x="738" y="2377"/>
                <a:ext cx="53" cy="52"/>
              </a:xfrm>
              <a:prstGeom prst="ellipse">
                <a:avLst/>
              </a:prstGeom>
              <a:solidFill>
                <a:srgbClr val="00CC99"/>
              </a:solidFill>
              <a:ln w="7938">
                <a:solidFill>
                  <a:srgbClr val="000000"/>
                </a:solidFill>
                <a:round/>
                <a:headEnd/>
                <a:tailEnd/>
              </a:ln>
            </p:spPr>
            <p:txBody>
              <a:bodyPr/>
              <a:lstStyle/>
              <a:p>
                <a:endParaRPr lang="en-US"/>
              </a:p>
            </p:txBody>
          </p:sp>
          <p:sp>
            <p:nvSpPr>
              <p:cNvPr id="247" name="Oval 160"/>
              <p:cNvSpPr>
                <a:spLocks noChangeArrowheads="1"/>
              </p:cNvSpPr>
              <p:nvPr/>
            </p:nvSpPr>
            <p:spPr bwMode="auto">
              <a:xfrm>
                <a:off x="791" y="2429"/>
                <a:ext cx="54" cy="52"/>
              </a:xfrm>
              <a:prstGeom prst="ellipse">
                <a:avLst/>
              </a:prstGeom>
              <a:solidFill>
                <a:srgbClr val="00CC99"/>
              </a:solidFill>
              <a:ln w="7938">
                <a:solidFill>
                  <a:srgbClr val="000000"/>
                </a:solidFill>
                <a:round/>
                <a:headEnd/>
                <a:tailEnd/>
              </a:ln>
            </p:spPr>
            <p:txBody>
              <a:bodyPr/>
              <a:lstStyle/>
              <a:p>
                <a:endParaRPr lang="en-US"/>
              </a:p>
            </p:txBody>
          </p:sp>
          <p:sp>
            <p:nvSpPr>
              <p:cNvPr id="248" name="Oval 161"/>
              <p:cNvSpPr>
                <a:spLocks noChangeArrowheads="1"/>
              </p:cNvSpPr>
              <p:nvPr/>
            </p:nvSpPr>
            <p:spPr bwMode="auto">
              <a:xfrm>
                <a:off x="844" y="2480"/>
                <a:ext cx="54" cy="52"/>
              </a:xfrm>
              <a:prstGeom prst="ellipse">
                <a:avLst/>
              </a:prstGeom>
              <a:solidFill>
                <a:srgbClr val="00CC99"/>
              </a:solidFill>
              <a:ln w="7938">
                <a:solidFill>
                  <a:srgbClr val="000000"/>
                </a:solidFill>
                <a:round/>
                <a:headEnd/>
                <a:tailEnd/>
              </a:ln>
            </p:spPr>
            <p:txBody>
              <a:bodyPr/>
              <a:lstStyle/>
              <a:p>
                <a:endParaRPr lang="en-US"/>
              </a:p>
            </p:txBody>
          </p:sp>
          <p:sp>
            <p:nvSpPr>
              <p:cNvPr id="249" name="Oval 162"/>
              <p:cNvSpPr>
                <a:spLocks noChangeArrowheads="1"/>
              </p:cNvSpPr>
              <p:nvPr/>
            </p:nvSpPr>
            <p:spPr bwMode="auto">
              <a:xfrm>
                <a:off x="898" y="2531"/>
                <a:ext cx="54" cy="52"/>
              </a:xfrm>
              <a:prstGeom prst="ellipse">
                <a:avLst/>
              </a:prstGeom>
              <a:solidFill>
                <a:srgbClr val="00CC99"/>
              </a:solidFill>
              <a:ln w="7938">
                <a:solidFill>
                  <a:srgbClr val="000000"/>
                </a:solidFill>
                <a:round/>
                <a:headEnd/>
                <a:tailEnd/>
              </a:ln>
            </p:spPr>
            <p:txBody>
              <a:bodyPr/>
              <a:lstStyle/>
              <a:p>
                <a:endParaRPr lang="en-US"/>
              </a:p>
            </p:txBody>
          </p:sp>
          <p:sp>
            <p:nvSpPr>
              <p:cNvPr id="250" name="Oval 163"/>
              <p:cNvSpPr>
                <a:spLocks noChangeArrowheads="1"/>
              </p:cNvSpPr>
              <p:nvPr/>
            </p:nvSpPr>
            <p:spPr bwMode="auto">
              <a:xfrm>
                <a:off x="472" y="2480"/>
                <a:ext cx="54" cy="52"/>
              </a:xfrm>
              <a:prstGeom prst="ellipse">
                <a:avLst/>
              </a:prstGeom>
              <a:solidFill>
                <a:srgbClr val="00CC99"/>
              </a:solidFill>
              <a:ln w="7938">
                <a:solidFill>
                  <a:srgbClr val="000000"/>
                </a:solidFill>
                <a:round/>
                <a:headEnd/>
                <a:tailEnd/>
              </a:ln>
            </p:spPr>
            <p:txBody>
              <a:bodyPr/>
              <a:lstStyle/>
              <a:p>
                <a:endParaRPr lang="en-US"/>
              </a:p>
            </p:txBody>
          </p:sp>
          <p:sp>
            <p:nvSpPr>
              <p:cNvPr id="251" name="Oval 164"/>
              <p:cNvSpPr>
                <a:spLocks noChangeArrowheads="1"/>
              </p:cNvSpPr>
              <p:nvPr/>
            </p:nvSpPr>
            <p:spPr bwMode="auto">
              <a:xfrm>
                <a:off x="525" y="2531"/>
                <a:ext cx="53" cy="52"/>
              </a:xfrm>
              <a:prstGeom prst="ellipse">
                <a:avLst/>
              </a:prstGeom>
              <a:solidFill>
                <a:srgbClr val="00CC99"/>
              </a:solidFill>
              <a:ln w="7938">
                <a:solidFill>
                  <a:srgbClr val="000000"/>
                </a:solidFill>
                <a:round/>
                <a:headEnd/>
                <a:tailEnd/>
              </a:ln>
            </p:spPr>
            <p:txBody>
              <a:bodyPr/>
              <a:lstStyle/>
              <a:p>
                <a:endParaRPr lang="en-US"/>
              </a:p>
            </p:txBody>
          </p:sp>
          <p:sp>
            <p:nvSpPr>
              <p:cNvPr id="252" name="Oval 165"/>
              <p:cNvSpPr>
                <a:spLocks noChangeArrowheads="1"/>
              </p:cNvSpPr>
              <p:nvPr/>
            </p:nvSpPr>
            <p:spPr bwMode="auto">
              <a:xfrm>
                <a:off x="578" y="2582"/>
                <a:ext cx="54" cy="52"/>
              </a:xfrm>
              <a:prstGeom prst="ellipse">
                <a:avLst/>
              </a:prstGeom>
              <a:solidFill>
                <a:srgbClr val="00CC99"/>
              </a:solidFill>
              <a:ln w="7938">
                <a:solidFill>
                  <a:srgbClr val="000000"/>
                </a:solidFill>
                <a:round/>
                <a:headEnd/>
                <a:tailEnd/>
              </a:ln>
            </p:spPr>
            <p:txBody>
              <a:bodyPr/>
              <a:lstStyle/>
              <a:p>
                <a:endParaRPr lang="en-US"/>
              </a:p>
            </p:txBody>
          </p:sp>
          <p:sp>
            <p:nvSpPr>
              <p:cNvPr id="253" name="Oval 166"/>
              <p:cNvSpPr>
                <a:spLocks noChangeArrowheads="1"/>
              </p:cNvSpPr>
              <p:nvPr/>
            </p:nvSpPr>
            <p:spPr bwMode="auto">
              <a:xfrm>
                <a:off x="631" y="2634"/>
                <a:ext cx="54" cy="52"/>
              </a:xfrm>
              <a:prstGeom prst="ellipse">
                <a:avLst/>
              </a:prstGeom>
              <a:solidFill>
                <a:srgbClr val="00CC99"/>
              </a:solidFill>
              <a:ln w="7938">
                <a:solidFill>
                  <a:srgbClr val="000000"/>
                </a:solidFill>
                <a:round/>
                <a:headEnd/>
                <a:tailEnd/>
              </a:ln>
            </p:spPr>
            <p:txBody>
              <a:bodyPr/>
              <a:lstStyle/>
              <a:p>
                <a:endParaRPr lang="en-US"/>
              </a:p>
            </p:txBody>
          </p:sp>
          <p:sp>
            <p:nvSpPr>
              <p:cNvPr id="254" name="Oval 167"/>
              <p:cNvSpPr>
                <a:spLocks noChangeArrowheads="1"/>
              </p:cNvSpPr>
              <p:nvPr/>
            </p:nvSpPr>
            <p:spPr bwMode="auto">
              <a:xfrm>
                <a:off x="685" y="2685"/>
                <a:ext cx="54" cy="52"/>
              </a:xfrm>
              <a:prstGeom prst="ellipse">
                <a:avLst/>
              </a:prstGeom>
              <a:solidFill>
                <a:srgbClr val="00CC99"/>
              </a:solidFill>
              <a:ln w="7938">
                <a:solidFill>
                  <a:srgbClr val="000000"/>
                </a:solidFill>
                <a:round/>
                <a:headEnd/>
                <a:tailEnd/>
              </a:ln>
            </p:spPr>
            <p:txBody>
              <a:bodyPr/>
              <a:lstStyle/>
              <a:p>
                <a:endParaRPr lang="en-US"/>
              </a:p>
            </p:txBody>
          </p:sp>
          <p:sp>
            <p:nvSpPr>
              <p:cNvPr id="255" name="Oval 168"/>
              <p:cNvSpPr>
                <a:spLocks noChangeArrowheads="1"/>
              </p:cNvSpPr>
              <p:nvPr/>
            </p:nvSpPr>
            <p:spPr bwMode="auto">
              <a:xfrm>
                <a:off x="738" y="2736"/>
                <a:ext cx="53" cy="52"/>
              </a:xfrm>
              <a:prstGeom prst="ellipse">
                <a:avLst/>
              </a:prstGeom>
              <a:solidFill>
                <a:srgbClr val="00CC99"/>
              </a:solidFill>
              <a:ln w="7938">
                <a:solidFill>
                  <a:srgbClr val="000000"/>
                </a:solidFill>
                <a:round/>
                <a:headEnd/>
                <a:tailEnd/>
              </a:ln>
            </p:spPr>
            <p:txBody>
              <a:bodyPr/>
              <a:lstStyle/>
              <a:p>
                <a:endParaRPr lang="en-US"/>
              </a:p>
            </p:txBody>
          </p:sp>
          <p:sp>
            <p:nvSpPr>
              <p:cNvPr id="256" name="Oval 169"/>
              <p:cNvSpPr>
                <a:spLocks noChangeArrowheads="1"/>
              </p:cNvSpPr>
              <p:nvPr/>
            </p:nvSpPr>
            <p:spPr bwMode="auto">
              <a:xfrm>
                <a:off x="791" y="2788"/>
                <a:ext cx="54" cy="52"/>
              </a:xfrm>
              <a:prstGeom prst="ellipse">
                <a:avLst/>
              </a:prstGeom>
              <a:solidFill>
                <a:srgbClr val="00CC99"/>
              </a:solidFill>
              <a:ln w="7938">
                <a:solidFill>
                  <a:srgbClr val="000000"/>
                </a:solidFill>
                <a:round/>
                <a:headEnd/>
                <a:tailEnd/>
              </a:ln>
            </p:spPr>
            <p:txBody>
              <a:bodyPr/>
              <a:lstStyle/>
              <a:p>
                <a:endParaRPr lang="en-US"/>
              </a:p>
            </p:txBody>
          </p:sp>
          <p:sp>
            <p:nvSpPr>
              <p:cNvPr id="257" name="Oval 170"/>
              <p:cNvSpPr>
                <a:spLocks noChangeArrowheads="1"/>
              </p:cNvSpPr>
              <p:nvPr/>
            </p:nvSpPr>
            <p:spPr bwMode="auto">
              <a:xfrm>
                <a:off x="418" y="2557"/>
                <a:ext cx="54" cy="52"/>
              </a:xfrm>
              <a:prstGeom prst="ellipse">
                <a:avLst/>
              </a:prstGeom>
              <a:solidFill>
                <a:srgbClr val="00CC99"/>
              </a:solidFill>
              <a:ln w="7938">
                <a:solidFill>
                  <a:srgbClr val="000000"/>
                </a:solidFill>
                <a:round/>
                <a:headEnd/>
                <a:tailEnd/>
              </a:ln>
            </p:spPr>
            <p:txBody>
              <a:bodyPr/>
              <a:lstStyle/>
              <a:p>
                <a:endParaRPr lang="en-US"/>
              </a:p>
            </p:txBody>
          </p:sp>
          <p:sp>
            <p:nvSpPr>
              <p:cNvPr id="258" name="Oval 171"/>
              <p:cNvSpPr>
                <a:spLocks noChangeArrowheads="1"/>
              </p:cNvSpPr>
              <p:nvPr/>
            </p:nvSpPr>
            <p:spPr bwMode="auto">
              <a:xfrm>
                <a:off x="472" y="2608"/>
                <a:ext cx="54" cy="52"/>
              </a:xfrm>
              <a:prstGeom prst="ellipse">
                <a:avLst/>
              </a:prstGeom>
              <a:solidFill>
                <a:srgbClr val="00CC99"/>
              </a:solidFill>
              <a:ln w="7938">
                <a:solidFill>
                  <a:srgbClr val="000000"/>
                </a:solidFill>
                <a:round/>
                <a:headEnd/>
                <a:tailEnd/>
              </a:ln>
            </p:spPr>
            <p:txBody>
              <a:bodyPr/>
              <a:lstStyle/>
              <a:p>
                <a:endParaRPr lang="en-US"/>
              </a:p>
            </p:txBody>
          </p:sp>
          <p:sp>
            <p:nvSpPr>
              <p:cNvPr id="259" name="Oval 172"/>
              <p:cNvSpPr>
                <a:spLocks noChangeArrowheads="1"/>
              </p:cNvSpPr>
              <p:nvPr/>
            </p:nvSpPr>
            <p:spPr bwMode="auto">
              <a:xfrm>
                <a:off x="525" y="2660"/>
                <a:ext cx="53" cy="51"/>
              </a:xfrm>
              <a:prstGeom prst="ellipse">
                <a:avLst/>
              </a:prstGeom>
              <a:solidFill>
                <a:srgbClr val="00CC99"/>
              </a:solidFill>
              <a:ln w="7938">
                <a:solidFill>
                  <a:srgbClr val="000000"/>
                </a:solidFill>
                <a:round/>
                <a:headEnd/>
                <a:tailEnd/>
              </a:ln>
            </p:spPr>
            <p:txBody>
              <a:bodyPr/>
              <a:lstStyle/>
              <a:p>
                <a:endParaRPr lang="en-US"/>
              </a:p>
            </p:txBody>
          </p:sp>
          <p:sp>
            <p:nvSpPr>
              <p:cNvPr id="260" name="Oval 173"/>
              <p:cNvSpPr>
                <a:spLocks noChangeArrowheads="1"/>
              </p:cNvSpPr>
              <p:nvPr/>
            </p:nvSpPr>
            <p:spPr bwMode="auto">
              <a:xfrm>
                <a:off x="578" y="2710"/>
                <a:ext cx="54" cy="52"/>
              </a:xfrm>
              <a:prstGeom prst="ellipse">
                <a:avLst/>
              </a:prstGeom>
              <a:solidFill>
                <a:srgbClr val="00CC99"/>
              </a:solidFill>
              <a:ln w="7938">
                <a:solidFill>
                  <a:srgbClr val="000000"/>
                </a:solidFill>
                <a:round/>
                <a:headEnd/>
                <a:tailEnd/>
              </a:ln>
            </p:spPr>
            <p:txBody>
              <a:bodyPr/>
              <a:lstStyle/>
              <a:p>
                <a:endParaRPr lang="en-US"/>
              </a:p>
            </p:txBody>
          </p:sp>
          <p:sp>
            <p:nvSpPr>
              <p:cNvPr id="261" name="Oval 174"/>
              <p:cNvSpPr>
                <a:spLocks noChangeArrowheads="1"/>
              </p:cNvSpPr>
              <p:nvPr/>
            </p:nvSpPr>
            <p:spPr bwMode="auto">
              <a:xfrm>
                <a:off x="631" y="2762"/>
                <a:ext cx="54" cy="52"/>
              </a:xfrm>
              <a:prstGeom prst="ellipse">
                <a:avLst/>
              </a:prstGeom>
              <a:solidFill>
                <a:srgbClr val="00CC99"/>
              </a:solidFill>
              <a:ln w="7938">
                <a:solidFill>
                  <a:srgbClr val="000000"/>
                </a:solidFill>
                <a:round/>
                <a:headEnd/>
                <a:tailEnd/>
              </a:ln>
            </p:spPr>
            <p:txBody>
              <a:bodyPr/>
              <a:lstStyle/>
              <a:p>
                <a:endParaRPr lang="en-US"/>
              </a:p>
            </p:txBody>
          </p:sp>
          <p:sp>
            <p:nvSpPr>
              <p:cNvPr id="262" name="Oval 175"/>
              <p:cNvSpPr>
                <a:spLocks noChangeArrowheads="1"/>
              </p:cNvSpPr>
              <p:nvPr/>
            </p:nvSpPr>
            <p:spPr bwMode="auto">
              <a:xfrm>
                <a:off x="685" y="2813"/>
                <a:ext cx="54" cy="52"/>
              </a:xfrm>
              <a:prstGeom prst="ellipse">
                <a:avLst/>
              </a:prstGeom>
              <a:solidFill>
                <a:srgbClr val="00CC99"/>
              </a:solidFill>
              <a:ln w="7938">
                <a:solidFill>
                  <a:srgbClr val="000000"/>
                </a:solidFill>
                <a:round/>
                <a:headEnd/>
                <a:tailEnd/>
              </a:ln>
            </p:spPr>
            <p:txBody>
              <a:bodyPr/>
              <a:lstStyle/>
              <a:p>
                <a:endParaRPr lang="en-US"/>
              </a:p>
            </p:txBody>
          </p:sp>
          <p:sp>
            <p:nvSpPr>
              <p:cNvPr id="263" name="Oval 176"/>
              <p:cNvSpPr>
                <a:spLocks noChangeArrowheads="1"/>
              </p:cNvSpPr>
              <p:nvPr/>
            </p:nvSpPr>
            <p:spPr bwMode="auto">
              <a:xfrm>
                <a:off x="418" y="2685"/>
                <a:ext cx="54" cy="52"/>
              </a:xfrm>
              <a:prstGeom prst="ellipse">
                <a:avLst/>
              </a:prstGeom>
              <a:solidFill>
                <a:srgbClr val="00CC99"/>
              </a:solidFill>
              <a:ln w="7938">
                <a:solidFill>
                  <a:srgbClr val="000000"/>
                </a:solidFill>
                <a:round/>
                <a:headEnd/>
                <a:tailEnd/>
              </a:ln>
            </p:spPr>
            <p:txBody>
              <a:bodyPr/>
              <a:lstStyle/>
              <a:p>
                <a:endParaRPr lang="en-US"/>
              </a:p>
            </p:txBody>
          </p:sp>
          <p:sp>
            <p:nvSpPr>
              <p:cNvPr id="264" name="Oval 177"/>
              <p:cNvSpPr>
                <a:spLocks noChangeArrowheads="1"/>
              </p:cNvSpPr>
              <p:nvPr/>
            </p:nvSpPr>
            <p:spPr bwMode="auto">
              <a:xfrm>
                <a:off x="472" y="2736"/>
                <a:ext cx="54" cy="52"/>
              </a:xfrm>
              <a:prstGeom prst="ellipse">
                <a:avLst/>
              </a:prstGeom>
              <a:solidFill>
                <a:srgbClr val="00CC99"/>
              </a:solidFill>
              <a:ln w="7938">
                <a:solidFill>
                  <a:srgbClr val="000000"/>
                </a:solidFill>
                <a:round/>
                <a:headEnd/>
                <a:tailEnd/>
              </a:ln>
            </p:spPr>
            <p:txBody>
              <a:bodyPr/>
              <a:lstStyle/>
              <a:p>
                <a:endParaRPr lang="en-US"/>
              </a:p>
            </p:txBody>
          </p:sp>
          <p:sp>
            <p:nvSpPr>
              <p:cNvPr id="265" name="Oval 178"/>
              <p:cNvSpPr>
                <a:spLocks noChangeArrowheads="1"/>
              </p:cNvSpPr>
              <p:nvPr/>
            </p:nvSpPr>
            <p:spPr bwMode="auto">
              <a:xfrm>
                <a:off x="525" y="2788"/>
                <a:ext cx="53" cy="52"/>
              </a:xfrm>
              <a:prstGeom prst="ellipse">
                <a:avLst/>
              </a:prstGeom>
              <a:solidFill>
                <a:srgbClr val="00CC99"/>
              </a:solidFill>
              <a:ln w="7938">
                <a:solidFill>
                  <a:srgbClr val="000000"/>
                </a:solidFill>
                <a:round/>
                <a:headEnd/>
                <a:tailEnd/>
              </a:ln>
            </p:spPr>
            <p:txBody>
              <a:bodyPr/>
              <a:lstStyle/>
              <a:p>
                <a:endParaRPr lang="en-US"/>
              </a:p>
            </p:txBody>
          </p:sp>
          <p:sp>
            <p:nvSpPr>
              <p:cNvPr id="266" name="Oval 179"/>
              <p:cNvSpPr>
                <a:spLocks noChangeArrowheads="1"/>
              </p:cNvSpPr>
              <p:nvPr/>
            </p:nvSpPr>
            <p:spPr bwMode="auto">
              <a:xfrm>
                <a:off x="578" y="2839"/>
                <a:ext cx="54" cy="51"/>
              </a:xfrm>
              <a:prstGeom prst="ellipse">
                <a:avLst/>
              </a:prstGeom>
              <a:solidFill>
                <a:srgbClr val="00CC99"/>
              </a:solidFill>
              <a:ln w="7938">
                <a:solidFill>
                  <a:srgbClr val="000000"/>
                </a:solidFill>
                <a:round/>
                <a:headEnd/>
                <a:tailEnd/>
              </a:ln>
            </p:spPr>
            <p:txBody>
              <a:bodyPr/>
              <a:lstStyle/>
              <a:p>
                <a:endParaRPr lang="en-US"/>
              </a:p>
            </p:txBody>
          </p:sp>
          <p:sp>
            <p:nvSpPr>
              <p:cNvPr id="267" name="Oval 180"/>
              <p:cNvSpPr>
                <a:spLocks noChangeArrowheads="1"/>
              </p:cNvSpPr>
              <p:nvPr/>
            </p:nvSpPr>
            <p:spPr bwMode="auto">
              <a:xfrm>
                <a:off x="844" y="2736"/>
                <a:ext cx="54" cy="52"/>
              </a:xfrm>
              <a:prstGeom prst="ellipse">
                <a:avLst/>
              </a:prstGeom>
              <a:solidFill>
                <a:srgbClr val="00CC99"/>
              </a:solidFill>
              <a:ln w="7938">
                <a:solidFill>
                  <a:srgbClr val="000000"/>
                </a:solidFill>
                <a:round/>
                <a:headEnd/>
                <a:tailEnd/>
              </a:ln>
            </p:spPr>
            <p:txBody>
              <a:bodyPr/>
              <a:lstStyle/>
              <a:p>
                <a:endParaRPr lang="en-US"/>
              </a:p>
            </p:txBody>
          </p:sp>
          <p:sp>
            <p:nvSpPr>
              <p:cNvPr id="268" name="Oval 181"/>
              <p:cNvSpPr>
                <a:spLocks noChangeArrowheads="1"/>
              </p:cNvSpPr>
              <p:nvPr/>
            </p:nvSpPr>
            <p:spPr bwMode="auto">
              <a:xfrm>
                <a:off x="285" y="2249"/>
                <a:ext cx="747" cy="719"/>
              </a:xfrm>
              <a:prstGeom prst="ellipse">
                <a:avLst/>
              </a:pr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1" name="Group 182"/>
            <p:cNvGrpSpPr>
              <a:grpSpLocks/>
            </p:cNvGrpSpPr>
            <p:nvPr/>
          </p:nvGrpSpPr>
          <p:grpSpPr bwMode="auto">
            <a:xfrm>
              <a:off x="698" y="2861"/>
              <a:ext cx="746" cy="718"/>
              <a:chOff x="698" y="2861"/>
              <a:chExt cx="746" cy="718"/>
            </a:xfrm>
          </p:grpSpPr>
          <p:sp>
            <p:nvSpPr>
              <p:cNvPr id="185" name="Oval 183"/>
              <p:cNvSpPr>
                <a:spLocks noChangeArrowheads="1"/>
              </p:cNvSpPr>
              <p:nvPr/>
            </p:nvSpPr>
            <p:spPr bwMode="auto">
              <a:xfrm>
                <a:off x="724" y="2887"/>
                <a:ext cx="694" cy="666"/>
              </a:xfrm>
              <a:prstGeom prst="ellipse">
                <a:avLst/>
              </a:prstGeom>
              <a:solidFill>
                <a:srgbClr val="FF3300"/>
              </a:solidFill>
              <a:ln w="7938">
                <a:solidFill>
                  <a:srgbClr val="000000"/>
                </a:solidFill>
                <a:round/>
                <a:headEnd/>
                <a:tailEnd/>
              </a:ln>
            </p:spPr>
            <p:txBody>
              <a:bodyPr/>
              <a:lstStyle/>
              <a:p>
                <a:endParaRPr lang="en-US"/>
              </a:p>
            </p:txBody>
          </p:sp>
          <p:sp>
            <p:nvSpPr>
              <p:cNvPr id="186" name="Oval 184"/>
              <p:cNvSpPr>
                <a:spLocks noChangeArrowheads="1"/>
              </p:cNvSpPr>
              <p:nvPr/>
            </p:nvSpPr>
            <p:spPr bwMode="auto">
              <a:xfrm>
                <a:off x="884" y="2963"/>
                <a:ext cx="55" cy="52"/>
              </a:xfrm>
              <a:prstGeom prst="ellipse">
                <a:avLst/>
              </a:prstGeom>
              <a:solidFill>
                <a:srgbClr val="00CC99"/>
              </a:solidFill>
              <a:ln w="7938">
                <a:solidFill>
                  <a:srgbClr val="000000"/>
                </a:solidFill>
                <a:round/>
                <a:headEnd/>
                <a:tailEnd/>
              </a:ln>
            </p:spPr>
            <p:txBody>
              <a:bodyPr/>
              <a:lstStyle/>
              <a:p>
                <a:endParaRPr lang="en-US"/>
              </a:p>
            </p:txBody>
          </p:sp>
          <p:sp>
            <p:nvSpPr>
              <p:cNvPr id="187" name="Oval 185"/>
              <p:cNvSpPr>
                <a:spLocks noChangeArrowheads="1"/>
              </p:cNvSpPr>
              <p:nvPr/>
            </p:nvSpPr>
            <p:spPr bwMode="auto">
              <a:xfrm>
                <a:off x="938" y="3015"/>
                <a:ext cx="53" cy="52"/>
              </a:xfrm>
              <a:prstGeom prst="ellipse">
                <a:avLst/>
              </a:prstGeom>
              <a:solidFill>
                <a:srgbClr val="00CC99"/>
              </a:solidFill>
              <a:ln w="7938">
                <a:solidFill>
                  <a:srgbClr val="000000"/>
                </a:solidFill>
                <a:round/>
                <a:headEnd/>
                <a:tailEnd/>
              </a:ln>
            </p:spPr>
            <p:txBody>
              <a:bodyPr/>
              <a:lstStyle/>
              <a:p>
                <a:endParaRPr lang="en-US"/>
              </a:p>
            </p:txBody>
          </p:sp>
          <p:sp>
            <p:nvSpPr>
              <p:cNvPr id="188" name="Oval 186"/>
              <p:cNvSpPr>
                <a:spLocks noChangeArrowheads="1"/>
              </p:cNvSpPr>
              <p:nvPr/>
            </p:nvSpPr>
            <p:spPr bwMode="auto">
              <a:xfrm>
                <a:off x="991" y="3091"/>
                <a:ext cx="54" cy="52"/>
              </a:xfrm>
              <a:prstGeom prst="ellipse">
                <a:avLst/>
              </a:prstGeom>
              <a:solidFill>
                <a:srgbClr val="00CC99"/>
              </a:solidFill>
              <a:ln w="7938">
                <a:solidFill>
                  <a:srgbClr val="000000"/>
                </a:solidFill>
                <a:round/>
                <a:headEnd/>
                <a:tailEnd/>
              </a:ln>
            </p:spPr>
            <p:txBody>
              <a:bodyPr/>
              <a:lstStyle/>
              <a:p>
                <a:endParaRPr lang="en-US"/>
              </a:p>
            </p:txBody>
          </p:sp>
          <p:sp>
            <p:nvSpPr>
              <p:cNvPr id="189" name="Oval 187"/>
              <p:cNvSpPr>
                <a:spLocks noChangeArrowheads="1"/>
              </p:cNvSpPr>
              <p:nvPr/>
            </p:nvSpPr>
            <p:spPr bwMode="auto">
              <a:xfrm>
                <a:off x="1044" y="3143"/>
                <a:ext cx="54" cy="52"/>
              </a:xfrm>
              <a:prstGeom prst="ellipse">
                <a:avLst/>
              </a:prstGeom>
              <a:solidFill>
                <a:srgbClr val="00CC99"/>
              </a:solidFill>
              <a:ln w="7938">
                <a:solidFill>
                  <a:srgbClr val="000000"/>
                </a:solidFill>
                <a:round/>
                <a:headEnd/>
                <a:tailEnd/>
              </a:ln>
            </p:spPr>
            <p:txBody>
              <a:bodyPr/>
              <a:lstStyle/>
              <a:p>
                <a:endParaRPr lang="en-US"/>
              </a:p>
            </p:txBody>
          </p:sp>
          <p:sp>
            <p:nvSpPr>
              <p:cNvPr id="190" name="Oval 188"/>
              <p:cNvSpPr>
                <a:spLocks noChangeArrowheads="1"/>
              </p:cNvSpPr>
              <p:nvPr/>
            </p:nvSpPr>
            <p:spPr bwMode="auto">
              <a:xfrm>
                <a:off x="1097" y="3194"/>
                <a:ext cx="55" cy="51"/>
              </a:xfrm>
              <a:prstGeom prst="ellipse">
                <a:avLst/>
              </a:prstGeom>
              <a:solidFill>
                <a:srgbClr val="00CC99"/>
              </a:solidFill>
              <a:ln w="7938">
                <a:solidFill>
                  <a:srgbClr val="000000"/>
                </a:solidFill>
                <a:round/>
                <a:headEnd/>
                <a:tailEnd/>
              </a:ln>
            </p:spPr>
            <p:txBody>
              <a:bodyPr/>
              <a:lstStyle/>
              <a:p>
                <a:endParaRPr lang="en-US"/>
              </a:p>
            </p:txBody>
          </p:sp>
          <p:sp>
            <p:nvSpPr>
              <p:cNvPr id="191" name="Oval 189"/>
              <p:cNvSpPr>
                <a:spLocks noChangeArrowheads="1"/>
              </p:cNvSpPr>
              <p:nvPr/>
            </p:nvSpPr>
            <p:spPr bwMode="auto">
              <a:xfrm>
                <a:off x="1151" y="3245"/>
                <a:ext cx="53" cy="52"/>
              </a:xfrm>
              <a:prstGeom prst="ellipse">
                <a:avLst/>
              </a:prstGeom>
              <a:solidFill>
                <a:srgbClr val="00CC99"/>
              </a:solidFill>
              <a:ln w="7938">
                <a:solidFill>
                  <a:srgbClr val="000000"/>
                </a:solidFill>
                <a:round/>
                <a:headEnd/>
                <a:tailEnd/>
              </a:ln>
            </p:spPr>
            <p:txBody>
              <a:bodyPr/>
              <a:lstStyle/>
              <a:p>
                <a:endParaRPr lang="en-US"/>
              </a:p>
            </p:txBody>
          </p:sp>
          <p:sp>
            <p:nvSpPr>
              <p:cNvPr id="192" name="Oval 190"/>
              <p:cNvSpPr>
                <a:spLocks noChangeArrowheads="1"/>
              </p:cNvSpPr>
              <p:nvPr/>
            </p:nvSpPr>
            <p:spPr bwMode="auto">
              <a:xfrm>
                <a:off x="1204" y="3296"/>
                <a:ext cx="54" cy="52"/>
              </a:xfrm>
              <a:prstGeom prst="ellipse">
                <a:avLst/>
              </a:prstGeom>
              <a:solidFill>
                <a:srgbClr val="00CC99"/>
              </a:solidFill>
              <a:ln w="7938">
                <a:solidFill>
                  <a:srgbClr val="000000"/>
                </a:solidFill>
                <a:round/>
                <a:headEnd/>
                <a:tailEnd/>
              </a:ln>
            </p:spPr>
            <p:txBody>
              <a:bodyPr/>
              <a:lstStyle/>
              <a:p>
                <a:endParaRPr lang="en-US"/>
              </a:p>
            </p:txBody>
          </p:sp>
          <p:sp>
            <p:nvSpPr>
              <p:cNvPr id="193" name="Oval 191"/>
              <p:cNvSpPr>
                <a:spLocks noChangeArrowheads="1"/>
              </p:cNvSpPr>
              <p:nvPr/>
            </p:nvSpPr>
            <p:spPr bwMode="auto">
              <a:xfrm>
                <a:off x="991" y="2963"/>
                <a:ext cx="54" cy="52"/>
              </a:xfrm>
              <a:prstGeom prst="ellipse">
                <a:avLst/>
              </a:prstGeom>
              <a:solidFill>
                <a:srgbClr val="00CC99"/>
              </a:solidFill>
              <a:ln w="7938">
                <a:solidFill>
                  <a:srgbClr val="000000"/>
                </a:solidFill>
                <a:round/>
                <a:headEnd/>
                <a:tailEnd/>
              </a:ln>
            </p:spPr>
            <p:txBody>
              <a:bodyPr/>
              <a:lstStyle/>
              <a:p>
                <a:endParaRPr lang="en-US"/>
              </a:p>
            </p:txBody>
          </p:sp>
          <p:sp>
            <p:nvSpPr>
              <p:cNvPr id="194" name="Oval 192"/>
              <p:cNvSpPr>
                <a:spLocks noChangeArrowheads="1"/>
              </p:cNvSpPr>
              <p:nvPr/>
            </p:nvSpPr>
            <p:spPr bwMode="auto">
              <a:xfrm>
                <a:off x="1044" y="3015"/>
                <a:ext cx="54" cy="52"/>
              </a:xfrm>
              <a:prstGeom prst="ellipse">
                <a:avLst/>
              </a:prstGeom>
              <a:solidFill>
                <a:srgbClr val="00CC99"/>
              </a:solidFill>
              <a:ln w="7938">
                <a:solidFill>
                  <a:srgbClr val="000000"/>
                </a:solidFill>
                <a:round/>
                <a:headEnd/>
                <a:tailEnd/>
              </a:ln>
            </p:spPr>
            <p:txBody>
              <a:bodyPr/>
              <a:lstStyle/>
              <a:p>
                <a:endParaRPr lang="en-US"/>
              </a:p>
            </p:txBody>
          </p:sp>
          <p:sp>
            <p:nvSpPr>
              <p:cNvPr id="195" name="Oval 193"/>
              <p:cNvSpPr>
                <a:spLocks noChangeArrowheads="1"/>
              </p:cNvSpPr>
              <p:nvPr/>
            </p:nvSpPr>
            <p:spPr bwMode="auto">
              <a:xfrm>
                <a:off x="1097" y="3066"/>
                <a:ext cx="55" cy="51"/>
              </a:xfrm>
              <a:prstGeom prst="ellipse">
                <a:avLst/>
              </a:prstGeom>
              <a:solidFill>
                <a:srgbClr val="00CC99"/>
              </a:solidFill>
              <a:ln w="7938">
                <a:solidFill>
                  <a:srgbClr val="000000"/>
                </a:solidFill>
                <a:round/>
                <a:headEnd/>
                <a:tailEnd/>
              </a:ln>
            </p:spPr>
            <p:txBody>
              <a:bodyPr/>
              <a:lstStyle/>
              <a:p>
                <a:endParaRPr lang="en-US"/>
              </a:p>
            </p:txBody>
          </p:sp>
          <p:sp>
            <p:nvSpPr>
              <p:cNvPr id="196" name="Oval 194"/>
              <p:cNvSpPr>
                <a:spLocks noChangeArrowheads="1"/>
              </p:cNvSpPr>
              <p:nvPr/>
            </p:nvSpPr>
            <p:spPr bwMode="auto">
              <a:xfrm>
                <a:off x="1151" y="3117"/>
                <a:ext cx="53" cy="52"/>
              </a:xfrm>
              <a:prstGeom prst="ellipse">
                <a:avLst/>
              </a:prstGeom>
              <a:solidFill>
                <a:srgbClr val="00CC99"/>
              </a:solidFill>
              <a:ln w="7938">
                <a:solidFill>
                  <a:srgbClr val="000000"/>
                </a:solidFill>
                <a:round/>
                <a:headEnd/>
                <a:tailEnd/>
              </a:ln>
            </p:spPr>
            <p:txBody>
              <a:bodyPr/>
              <a:lstStyle/>
              <a:p>
                <a:endParaRPr lang="en-US"/>
              </a:p>
            </p:txBody>
          </p:sp>
          <p:sp>
            <p:nvSpPr>
              <p:cNvPr id="197" name="Oval 195"/>
              <p:cNvSpPr>
                <a:spLocks noChangeArrowheads="1"/>
              </p:cNvSpPr>
              <p:nvPr/>
            </p:nvSpPr>
            <p:spPr bwMode="auto">
              <a:xfrm>
                <a:off x="1204" y="3168"/>
                <a:ext cx="54" cy="52"/>
              </a:xfrm>
              <a:prstGeom prst="ellipse">
                <a:avLst/>
              </a:prstGeom>
              <a:solidFill>
                <a:srgbClr val="00CC99"/>
              </a:solidFill>
              <a:ln w="7938">
                <a:solidFill>
                  <a:srgbClr val="000000"/>
                </a:solidFill>
                <a:round/>
                <a:headEnd/>
                <a:tailEnd/>
              </a:ln>
            </p:spPr>
            <p:txBody>
              <a:bodyPr/>
              <a:lstStyle/>
              <a:p>
                <a:endParaRPr lang="en-US"/>
              </a:p>
            </p:txBody>
          </p:sp>
          <p:sp>
            <p:nvSpPr>
              <p:cNvPr id="198" name="Oval 196"/>
              <p:cNvSpPr>
                <a:spLocks noChangeArrowheads="1"/>
              </p:cNvSpPr>
              <p:nvPr/>
            </p:nvSpPr>
            <p:spPr bwMode="auto">
              <a:xfrm>
                <a:off x="1257" y="3220"/>
                <a:ext cx="54" cy="51"/>
              </a:xfrm>
              <a:prstGeom prst="ellipse">
                <a:avLst/>
              </a:prstGeom>
              <a:solidFill>
                <a:srgbClr val="00CC99"/>
              </a:solidFill>
              <a:ln w="7938">
                <a:solidFill>
                  <a:srgbClr val="000000"/>
                </a:solidFill>
                <a:round/>
                <a:headEnd/>
                <a:tailEnd/>
              </a:ln>
            </p:spPr>
            <p:txBody>
              <a:bodyPr/>
              <a:lstStyle/>
              <a:p>
                <a:endParaRPr lang="en-US"/>
              </a:p>
            </p:txBody>
          </p:sp>
          <p:sp>
            <p:nvSpPr>
              <p:cNvPr id="199" name="Oval 197"/>
              <p:cNvSpPr>
                <a:spLocks noChangeArrowheads="1"/>
              </p:cNvSpPr>
              <p:nvPr/>
            </p:nvSpPr>
            <p:spPr bwMode="auto">
              <a:xfrm>
                <a:off x="1097" y="2937"/>
                <a:ext cx="55" cy="52"/>
              </a:xfrm>
              <a:prstGeom prst="ellipse">
                <a:avLst/>
              </a:prstGeom>
              <a:solidFill>
                <a:srgbClr val="00CC99"/>
              </a:solidFill>
              <a:ln w="7938">
                <a:solidFill>
                  <a:srgbClr val="000000"/>
                </a:solidFill>
                <a:round/>
                <a:headEnd/>
                <a:tailEnd/>
              </a:ln>
            </p:spPr>
            <p:txBody>
              <a:bodyPr/>
              <a:lstStyle/>
              <a:p>
                <a:endParaRPr lang="en-US"/>
              </a:p>
            </p:txBody>
          </p:sp>
          <p:sp>
            <p:nvSpPr>
              <p:cNvPr id="200" name="Oval 198"/>
              <p:cNvSpPr>
                <a:spLocks noChangeArrowheads="1"/>
              </p:cNvSpPr>
              <p:nvPr/>
            </p:nvSpPr>
            <p:spPr bwMode="auto">
              <a:xfrm>
                <a:off x="1311" y="3271"/>
                <a:ext cx="54" cy="52"/>
              </a:xfrm>
              <a:prstGeom prst="ellipse">
                <a:avLst/>
              </a:prstGeom>
              <a:solidFill>
                <a:srgbClr val="00CC99"/>
              </a:solidFill>
              <a:ln w="7938">
                <a:solidFill>
                  <a:srgbClr val="000000"/>
                </a:solidFill>
                <a:round/>
                <a:headEnd/>
                <a:tailEnd/>
              </a:ln>
            </p:spPr>
            <p:txBody>
              <a:bodyPr/>
              <a:lstStyle/>
              <a:p>
                <a:endParaRPr lang="en-US"/>
              </a:p>
            </p:txBody>
          </p:sp>
          <p:sp>
            <p:nvSpPr>
              <p:cNvPr id="201" name="Oval 199"/>
              <p:cNvSpPr>
                <a:spLocks noChangeArrowheads="1"/>
              </p:cNvSpPr>
              <p:nvPr/>
            </p:nvSpPr>
            <p:spPr bwMode="auto">
              <a:xfrm>
                <a:off x="831" y="3040"/>
                <a:ext cx="54" cy="52"/>
              </a:xfrm>
              <a:prstGeom prst="ellipse">
                <a:avLst/>
              </a:prstGeom>
              <a:solidFill>
                <a:srgbClr val="00CC99"/>
              </a:solidFill>
              <a:ln w="7938">
                <a:solidFill>
                  <a:srgbClr val="000000"/>
                </a:solidFill>
                <a:round/>
                <a:headEnd/>
                <a:tailEnd/>
              </a:ln>
            </p:spPr>
            <p:txBody>
              <a:bodyPr/>
              <a:lstStyle/>
              <a:p>
                <a:endParaRPr lang="en-US"/>
              </a:p>
            </p:txBody>
          </p:sp>
          <p:sp>
            <p:nvSpPr>
              <p:cNvPr id="202" name="Oval 200"/>
              <p:cNvSpPr>
                <a:spLocks noChangeArrowheads="1"/>
              </p:cNvSpPr>
              <p:nvPr/>
            </p:nvSpPr>
            <p:spPr bwMode="auto">
              <a:xfrm>
                <a:off x="778" y="3117"/>
                <a:ext cx="54" cy="52"/>
              </a:xfrm>
              <a:prstGeom prst="ellipse">
                <a:avLst/>
              </a:prstGeom>
              <a:solidFill>
                <a:srgbClr val="00CC99"/>
              </a:solidFill>
              <a:ln w="7938">
                <a:solidFill>
                  <a:srgbClr val="000000"/>
                </a:solidFill>
                <a:round/>
                <a:headEnd/>
                <a:tailEnd/>
              </a:ln>
            </p:spPr>
            <p:txBody>
              <a:bodyPr/>
              <a:lstStyle/>
              <a:p>
                <a:endParaRPr lang="en-US"/>
              </a:p>
            </p:txBody>
          </p:sp>
          <p:sp>
            <p:nvSpPr>
              <p:cNvPr id="203" name="Oval 201"/>
              <p:cNvSpPr>
                <a:spLocks noChangeArrowheads="1"/>
              </p:cNvSpPr>
              <p:nvPr/>
            </p:nvSpPr>
            <p:spPr bwMode="auto">
              <a:xfrm>
                <a:off x="778" y="3245"/>
                <a:ext cx="54" cy="52"/>
              </a:xfrm>
              <a:prstGeom prst="ellipse">
                <a:avLst/>
              </a:prstGeom>
              <a:solidFill>
                <a:srgbClr val="00CC99"/>
              </a:solidFill>
              <a:ln w="7938">
                <a:solidFill>
                  <a:srgbClr val="000000"/>
                </a:solidFill>
                <a:round/>
                <a:headEnd/>
                <a:tailEnd/>
              </a:ln>
            </p:spPr>
            <p:txBody>
              <a:bodyPr/>
              <a:lstStyle/>
              <a:p>
                <a:endParaRPr lang="en-US"/>
              </a:p>
            </p:txBody>
          </p:sp>
          <p:sp>
            <p:nvSpPr>
              <p:cNvPr id="204" name="Oval 202"/>
              <p:cNvSpPr>
                <a:spLocks noChangeArrowheads="1"/>
              </p:cNvSpPr>
              <p:nvPr/>
            </p:nvSpPr>
            <p:spPr bwMode="auto">
              <a:xfrm>
                <a:off x="1151" y="2989"/>
                <a:ext cx="53" cy="52"/>
              </a:xfrm>
              <a:prstGeom prst="ellipse">
                <a:avLst/>
              </a:prstGeom>
              <a:solidFill>
                <a:srgbClr val="00CC99"/>
              </a:solidFill>
              <a:ln w="7938">
                <a:solidFill>
                  <a:srgbClr val="000000"/>
                </a:solidFill>
                <a:round/>
                <a:headEnd/>
                <a:tailEnd/>
              </a:ln>
            </p:spPr>
            <p:txBody>
              <a:bodyPr/>
              <a:lstStyle/>
              <a:p>
                <a:endParaRPr lang="en-US"/>
              </a:p>
            </p:txBody>
          </p:sp>
          <p:sp>
            <p:nvSpPr>
              <p:cNvPr id="205" name="Oval 203"/>
              <p:cNvSpPr>
                <a:spLocks noChangeArrowheads="1"/>
              </p:cNvSpPr>
              <p:nvPr/>
            </p:nvSpPr>
            <p:spPr bwMode="auto">
              <a:xfrm>
                <a:off x="1204" y="3040"/>
                <a:ext cx="54" cy="52"/>
              </a:xfrm>
              <a:prstGeom prst="ellipse">
                <a:avLst/>
              </a:prstGeom>
              <a:solidFill>
                <a:srgbClr val="00CC99"/>
              </a:solidFill>
              <a:ln w="7938">
                <a:solidFill>
                  <a:srgbClr val="000000"/>
                </a:solidFill>
                <a:round/>
                <a:headEnd/>
                <a:tailEnd/>
              </a:ln>
            </p:spPr>
            <p:txBody>
              <a:bodyPr/>
              <a:lstStyle/>
              <a:p>
                <a:endParaRPr lang="en-US"/>
              </a:p>
            </p:txBody>
          </p:sp>
          <p:sp>
            <p:nvSpPr>
              <p:cNvPr id="206" name="Oval 204"/>
              <p:cNvSpPr>
                <a:spLocks noChangeArrowheads="1"/>
              </p:cNvSpPr>
              <p:nvPr/>
            </p:nvSpPr>
            <p:spPr bwMode="auto">
              <a:xfrm>
                <a:off x="1257" y="3091"/>
                <a:ext cx="54" cy="52"/>
              </a:xfrm>
              <a:prstGeom prst="ellipse">
                <a:avLst/>
              </a:prstGeom>
              <a:solidFill>
                <a:srgbClr val="00CC99"/>
              </a:solidFill>
              <a:ln w="7938">
                <a:solidFill>
                  <a:srgbClr val="000000"/>
                </a:solidFill>
                <a:round/>
                <a:headEnd/>
                <a:tailEnd/>
              </a:ln>
            </p:spPr>
            <p:txBody>
              <a:bodyPr/>
              <a:lstStyle/>
              <a:p>
                <a:endParaRPr lang="en-US"/>
              </a:p>
            </p:txBody>
          </p:sp>
          <p:sp>
            <p:nvSpPr>
              <p:cNvPr id="207" name="Oval 205"/>
              <p:cNvSpPr>
                <a:spLocks noChangeArrowheads="1"/>
              </p:cNvSpPr>
              <p:nvPr/>
            </p:nvSpPr>
            <p:spPr bwMode="auto">
              <a:xfrm>
                <a:off x="1311" y="3143"/>
                <a:ext cx="54" cy="52"/>
              </a:xfrm>
              <a:prstGeom prst="ellipse">
                <a:avLst/>
              </a:prstGeom>
              <a:solidFill>
                <a:srgbClr val="00CC99"/>
              </a:solidFill>
              <a:ln w="7938">
                <a:solidFill>
                  <a:srgbClr val="000000"/>
                </a:solidFill>
                <a:round/>
                <a:headEnd/>
                <a:tailEnd/>
              </a:ln>
            </p:spPr>
            <p:txBody>
              <a:bodyPr/>
              <a:lstStyle/>
              <a:p>
                <a:endParaRPr lang="en-US"/>
              </a:p>
            </p:txBody>
          </p:sp>
          <p:sp>
            <p:nvSpPr>
              <p:cNvPr id="208" name="Oval 206"/>
              <p:cNvSpPr>
                <a:spLocks noChangeArrowheads="1"/>
              </p:cNvSpPr>
              <p:nvPr/>
            </p:nvSpPr>
            <p:spPr bwMode="auto">
              <a:xfrm>
                <a:off x="884" y="3091"/>
                <a:ext cx="55" cy="52"/>
              </a:xfrm>
              <a:prstGeom prst="ellipse">
                <a:avLst/>
              </a:prstGeom>
              <a:solidFill>
                <a:srgbClr val="00CC99"/>
              </a:solidFill>
              <a:ln w="7938">
                <a:solidFill>
                  <a:srgbClr val="000000"/>
                </a:solidFill>
                <a:round/>
                <a:headEnd/>
                <a:tailEnd/>
              </a:ln>
            </p:spPr>
            <p:txBody>
              <a:bodyPr/>
              <a:lstStyle/>
              <a:p>
                <a:endParaRPr lang="en-US"/>
              </a:p>
            </p:txBody>
          </p:sp>
          <p:sp>
            <p:nvSpPr>
              <p:cNvPr id="209" name="Oval 207"/>
              <p:cNvSpPr>
                <a:spLocks noChangeArrowheads="1"/>
              </p:cNvSpPr>
              <p:nvPr/>
            </p:nvSpPr>
            <p:spPr bwMode="auto">
              <a:xfrm>
                <a:off x="938" y="3143"/>
                <a:ext cx="53" cy="52"/>
              </a:xfrm>
              <a:prstGeom prst="ellipse">
                <a:avLst/>
              </a:prstGeom>
              <a:solidFill>
                <a:srgbClr val="00CC99"/>
              </a:solidFill>
              <a:ln w="7938">
                <a:solidFill>
                  <a:srgbClr val="000000"/>
                </a:solidFill>
                <a:round/>
                <a:headEnd/>
                <a:tailEnd/>
              </a:ln>
            </p:spPr>
            <p:txBody>
              <a:bodyPr/>
              <a:lstStyle/>
              <a:p>
                <a:endParaRPr lang="en-US"/>
              </a:p>
            </p:txBody>
          </p:sp>
          <p:sp>
            <p:nvSpPr>
              <p:cNvPr id="210" name="Oval 208"/>
              <p:cNvSpPr>
                <a:spLocks noChangeArrowheads="1"/>
              </p:cNvSpPr>
              <p:nvPr/>
            </p:nvSpPr>
            <p:spPr bwMode="auto">
              <a:xfrm>
                <a:off x="991" y="3194"/>
                <a:ext cx="54" cy="51"/>
              </a:xfrm>
              <a:prstGeom prst="ellipse">
                <a:avLst/>
              </a:prstGeom>
              <a:solidFill>
                <a:srgbClr val="00CC99"/>
              </a:solidFill>
              <a:ln w="7938">
                <a:solidFill>
                  <a:srgbClr val="000000"/>
                </a:solidFill>
                <a:round/>
                <a:headEnd/>
                <a:tailEnd/>
              </a:ln>
            </p:spPr>
            <p:txBody>
              <a:bodyPr/>
              <a:lstStyle/>
              <a:p>
                <a:endParaRPr lang="en-US"/>
              </a:p>
            </p:txBody>
          </p:sp>
          <p:sp>
            <p:nvSpPr>
              <p:cNvPr id="211" name="Oval 209"/>
              <p:cNvSpPr>
                <a:spLocks noChangeArrowheads="1"/>
              </p:cNvSpPr>
              <p:nvPr/>
            </p:nvSpPr>
            <p:spPr bwMode="auto">
              <a:xfrm>
                <a:off x="1044" y="3245"/>
                <a:ext cx="54" cy="52"/>
              </a:xfrm>
              <a:prstGeom prst="ellipse">
                <a:avLst/>
              </a:prstGeom>
              <a:solidFill>
                <a:srgbClr val="00CC99"/>
              </a:solidFill>
              <a:ln w="7938">
                <a:solidFill>
                  <a:srgbClr val="000000"/>
                </a:solidFill>
                <a:round/>
                <a:headEnd/>
                <a:tailEnd/>
              </a:ln>
            </p:spPr>
            <p:txBody>
              <a:bodyPr/>
              <a:lstStyle/>
              <a:p>
                <a:endParaRPr lang="en-US"/>
              </a:p>
            </p:txBody>
          </p:sp>
          <p:sp>
            <p:nvSpPr>
              <p:cNvPr id="212" name="Oval 210"/>
              <p:cNvSpPr>
                <a:spLocks noChangeArrowheads="1"/>
              </p:cNvSpPr>
              <p:nvPr/>
            </p:nvSpPr>
            <p:spPr bwMode="auto">
              <a:xfrm>
                <a:off x="1097" y="3296"/>
                <a:ext cx="55" cy="52"/>
              </a:xfrm>
              <a:prstGeom prst="ellipse">
                <a:avLst/>
              </a:prstGeom>
              <a:solidFill>
                <a:srgbClr val="00CC99"/>
              </a:solidFill>
              <a:ln w="7938">
                <a:solidFill>
                  <a:srgbClr val="000000"/>
                </a:solidFill>
                <a:round/>
                <a:headEnd/>
                <a:tailEnd/>
              </a:ln>
            </p:spPr>
            <p:txBody>
              <a:bodyPr/>
              <a:lstStyle/>
              <a:p>
                <a:endParaRPr lang="en-US"/>
              </a:p>
            </p:txBody>
          </p:sp>
          <p:sp>
            <p:nvSpPr>
              <p:cNvPr id="213" name="Oval 211"/>
              <p:cNvSpPr>
                <a:spLocks noChangeArrowheads="1"/>
              </p:cNvSpPr>
              <p:nvPr/>
            </p:nvSpPr>
            <p:spPr bwMode="auto">
              <a:xfrm>
                <a:off x="1151" y="3348"/>
                <a:ext cx="53" cy="51"/>
              </a:xfrm>
              <a:prstGeom prst="ellipse">
                <a:avLst/>
              </a:prstGeom>
              <a:solidFill>
                <a:srgbClr val="00CC99"/>
              </a:solidFill>
              <a:ln w="7938">
                <a:solidFill>
                  <a:srgbClr val="000000"/>
                </a:solidFill>
                <a:round/>
                <a:headEnd/>
                <a:tailEnd/>
              </a:ln>
            </p:spPr>
            <p:txBody>
              <a:bodyPr/>
              <a:lstStyle/>
              <a:p>
                <a:endParaRPr lang="en-US"/>
              </a:p>
            </p:txBody>
          </p:sp>
          <p:sp>
            <p:nvSpPr>
              <p:cNvPr id="214" name="Oval 212"/>
              <p:cNvSpPr>
                <a:spLocks noChangeArrowheads="1"/>
              </p:cNvSpPr>
              <p:nvPr/>
            </p:nvSpPr>
            <p:spPr bwMode="auto">
              <a:xfrm>
                <a:off x="1204" y="3399"/>
                <a:ext cx="54" cy="52"/>
              </a:xfrm>
              <a:prstGeom prst="ellipse">
                <a:avLst/>
              </a:prstGeom>
              <a:solidFill>
                <a:srgbClr val="00CC99"/>
              </a:solidFill>
              <a:ln w="7938">
                <a:solidFill>
                  <a:srgbClr val="000000"/>
                </a:solidFill>
                <a:round/>
                <a:headEnd/>
                <a:tailEnd/>
              </a:ln>
            </p:spPr>
            <p:txBody>
              <a:bodyPr/>
              <a:lstStyle/>
              <a:p>
                <a:endParaRPr lang="en-US"/>
              </a:p>
            </p:txBody>
          </p:sp>
          <p:sp>
            <p:nvSpPr>
              <p:cNvPr id="215" name="Oval 213"/>
              <p:cNvSpPr>
                <a:spLocks noChangeArrowheads="1"/>
              </p:cNvSpPr>
              <p:nvPr/>
            </p:nvSpPr>
            <p:spPr bwMode="auto">
              <a:xfrm>
                <a:off x="831" y="3168"/>
                <a:ext cx="54" cy="52"/>
              </a:xfrm>
              <a:prstGeom prst="ellipse">
                <a:avLst/>
              </a:prstGeom>
              <a:solidFill>
                <a:srgbClr val="00CC99"/>
              </a:solidFill>
              <a:ln w="7938">
                <a:solidFill>
                  <a:srgbClr val="000000"/>
                </a:solidFill>
                <a:round/>
                <a:headEnd/>
                <a:tailEnd/>
              </a:ln>
            </p:spPr>
            <p:txBody>
              <a:bodyPr/>
              <a:lstStyle/>
              <a:p>
                <a:endParaRPr lang="en-US"/>
              </a:p>
            </p:txBody>
          </p:sp>
          <p:sp>
            <p:nvSpPr>
              <p:cNvPr id="216" name="Oval 214"/>
              <p:cNvSpPr>
                <a:spLocks noChangeArrowheads="1"/>
              </p:cNvSpPr>
              <p:nvPr/>
            </p:nvSpPr>
            <p:spPr bwMode="auto">
              <a:xfrm>
                <a:off x="884" y="3220"/>
                <a:ext cx="55" cy="51"/>
              </a:xfrm>
              <a:prstGeom prst="ellipse">
                <a:avLst/>
              </a:prstGeom>
              <a:solidFill>
                <a:srgbClr val="00CC99"/>
              </a:solidFill>
              <a:ln w="7938">
                <a:solidFill>
                  <a:srgbClr val="000000"/>
                </a:solidFill>
                <a:round/>
                <a:headEnd/>
                <a:tailEnd/>
              </a:ln>
            </p:spPr>
            <p:txBody>
              <a:bodyPr/>
              <a:lstStyle/>
              <a:p>
                <a:endParaRPr lang="en-US"/>
              </a:p>
            </p:txBody>
          </p:sp>
          <p:sp>
            <p:nvSpPr>
              <p:cNvPr id="217" name="Oval 215"/>
              <p:cNvSpPr>
                <a:spLocks noChangeArrowheads="1"/>
              </p:cNvSpPr>
              <p:nvPr/>
            </p:nvSpPr>
            <p:spPr bwMode="auto">
              <a:xfrm>
                <a:off x="938" y="3271"/>
                <a:ext cx="53" cy="52"/>
              </a:xfrm>
              <a:prstGeom prst="ellipse">
                <a:avLst/>
              </a:prstGeom>
              <a:solidFill>
                <a:srgbClr val="00CC99"/>
              </a:solidFill>
              <a:ln w="7938">
                <a:solidFill>
                  <a:srgbClr val="000000"/>
                </a:solidFill>
                <a:round/>
                <a:headEnd/>
                <a:tailEnd/>
              </a:ln>
            </p:spPr>
            <p:txBody>
              <a:bodyPr/>
              <a:lstStyle/>
              <a:p>
                <a:endParaRPr lang="en-US"/>
              </a:p>
            </p:txBody>
          </p:sp>
          <p:sp>
            <p:nvSpPr>
              <p:cNvPr id="218" name="Oval 216"/>
              <p:cNvSpPr>
                <a:spLocks noChangeArrowheads="1"/>
              </p:cNvSpPr>
              <p:nvPr/>
            </p:nvSpPr>
            <p:spPr bwMode="auto">
              <a:xfrm>
                <a:off x="991" y="3322"/>
                <a:ext cx="54" cy="51"/>
              </a:xfrm>
              <a:prstGeom prst="ellipse">
                <a:avLst/>
              </a:prstGeom>
              <a:solidFill>
                <a:srgbClr val="00CC99"/>
              </a:solidFill>
              <a:ln w="7938">
                <a:solidFill>
                  <a:srgbClr val="000000"/>
                </a:solidFill>
                <a:round/>
                <a:headEnd/>
                <a:tailEnd/>
              </a:ln>
            </p:spPr>
            <p:txBody>
              <a:bodyPr/>
              <a:lstStyle/>
              <a:p>
                <a:endParaRPr lang="en-US"/>
              </a:p>
            </p:txBody>
          </p:sp>
          <p:sp>
            <p:nvSpPr>
              <p:cNvPr id="219" name="Oval 217"/>
              <p:cNvSpPr>
                <a:spLocks noChangeArrowheads="1"/>
              </p:cNvSpPr>
              <p:nvPr/>
            </p:nvSpPr>
            <p:spPr bwMode="auto">
              <a:xfrm>
                <a:off x="1044" y="3373"/>
                <a:ext cx="54" cy="52"/>
              </a:xfrm>
              <a:prstGeom prst="ellipse">
                <a:avLst/>
              </a:prstGeom>
              <a:solidFill>
                <a:srgbClr val="00CC99"/>
              </a:solidFill>
              <a:ln w="7938">
                <a:solidFill>
                  <a:srgbClr val="000000"/>
                </a:solidFill>
                <a:round/>
                <a:headEnd/>
                <a:tailEnd/>
              </a:ln>
            </p:spPr>
            <p:txBody>
              <a:bodyPr/>
              <a:lstStyle/>
              <a:p>
                <a:endParaRPr lang="en-US"/>
              </a:p>
            </p:txBody>
          </p:sp>
          <p:sp>
            <p:nvSpPr>
              <p:cNvPr id="220" name="Oval 218"/>
              <p:cNvSpPr>
                <a:spLocks noChangeArrowheads="1"/>
              </p:cNvSpPr>
              <p:nvPr/>
            </p:nvSpPr>
            <p:spPr bwMode="auto">
              <a:xfrm>
                <a:off x="1097" y="3424"/>
                <a:ext cx="55" cy="52"/>
              </a:xfrm>
              <a:prstGeom prst="ellipse">
                <a:avLst/>
              </a:prstGeom>
              <a:solidFill>
                <a:srgbClr val="00CC99"/>
              </a:solidFill>
              <a:ln w="7938">
                <a:solidFill>
                  <a:srgbClr val="000000"/>
                </a:solidFill>
                <a:round/>
                <a:headEnd/>
                <a:tailEnd/>
              </a:ln>
            </p:spPr>
            <p:txBody>
              <a:bodyPr/>
              <a:lstStyle/>
              <a:p>
                <a:endParaRPr lang="en-US"/>
              </a:p>
            </p:txBody>
          </p:sp>
          <p:sp>
            <p:nvSpPr>
              <p:cNvPr id="221" name="Oval 219"/>
              <p:cNvSpPr>
                <a:spLocks noChangeArrowheads="1"/>
              </p:cNvSpPr>
              <p:nvPr/>
            </p:nvSpPr>
            <p:spPr bwMode="auto">
              <a:xfrm>
                <a:off x="831" y="3296"/>
                <a:ext cx="54" cy="52"/>
              </a:xfrm>
              <a:prstGeom prst="ellipse">
                <a:avLst/>
              </a:prstGeom>
              <a:solidFill>
                <a:srgbClr val="00CC99"/>
              </a:solidFill>
              <a:ln w="7938">
                <a:solidFill>
                  <a:srgbClr val="000000"/>
                </a:solidFill>
                <a:round/>
                <a:headEnd/>
                <a:tailEnd/>
              </a:ln>
            </p:spPr>
            <p:txBody>
              <a:bodyPr/>
              <a:lstStyle/>
              <a:p>
                <a:endParaRPr lang="en-US"/>
              </a:p>
            </p:txBody>
          </p:sp>
          <p:sp>
            <p:nvSpPr>
              <p:cNvPr id="222" name="Oval 220"/>
              <p:cNvSpPr>
                <a:spLocks noChangeArrowheads="1"/>
              </p:cNvSpPr>
              <p:nvPr/>
            </p:nvSpPr>
            <p:spPr bwMode="auto">
              <a:xfrm>
                <a:off x="884" y="3348"/>
                <a:ext cx="55" cy="51"/>
              </a:xfrm>
              <a:prstGeom prst="ellipse">
                <a:avLst/>
              </a:prstGeom>
              <a:solidFill>
                <a:srgbClr val="00CC99"/>
              </a:solidFill>
              <a:ln w="7938">
                <a:solidFill>
                  <a:srgbClr val="000000"/>
                </a:solidFill>
                <a:round/>
                <a:headEnd/>
                <a:tailEnd/>
              </a:ln>
            </p:spPr>
            <p:txBody>
              <a:bodyPr/>
              <a:lstStyle/>
              <a:p>
                <a:endParaRPr lang="en-US"/>
              </a:p>
            </p:txBody>
          </p:sp>
          <p:sp>
            <p:nvSpPr>
              <p:cNvPr id="223" name="Oval 221"/>
              <p:cNvSpPr>
                <a:spLocks noChangeArrowheads="1"/>
              </p:cNvSpPr>
              <p:nvPr/>
            </p:nvSpPr>
            <p:spPr bwMode="auto">
              <a:xfrm>
                <a:off x="938" y="3399"/>
                <a:ext cx="53" cy="52"/>
              </a:xfrm>
              <a:prstGeom prst="ellipse">
                <a:avLst/>
              </a:prstGeom>
              <a:solidFill>
                <a:srgbClr val="00CC99"/>
              </a:solidFill>
              <a:ln w="7938">
                <a:solidFill>
                  <a:srgbClr val="000000"/>
                </a:solidFill>
                <a:round/>
                <a:headEnd/>
                <a:tailEnd/>
              </a:ln>
            </p:spPr>
            <p:txBody>
              <a:bodyPr/>
              <a:lstStyle/>
              <a:p>
                <a:endParaRPr lang="en-US"/>
              </a:p>
            </p:txBody>
          </p:sp>
          <p:sp>
            <p:nvSpPr>
              <p:cNvPr id="224" name="Oval 222"/>
              <p:cNvSpPr>
                <a:spLocks noChangeArrowheads="1"/>
              </p:cNvSpPr>
              <p:nvPr/>
            </p:nvSpPr>
            <p:spPr bwMode="auto">
              <a:xfrm>
                <a:off x="991" y="3450"/>
                <a:ext cx="54" cy="52"/>
              </a:xfrm>
              <a:prstGeom prst="ellipse">
                <a:avLst/>
              </a:prstGeom>
              <a:solidFill>
                <a:srgbClr val="00CC99"/>
              </a:solidFill>
              <a:ln w="7938">
                <a:solidFill>
                  <a:srgbClr val="000000"/>
                </a:solidFill>
                <a:round/>
                <a:headEnd/>
                <a:tailEnd/>
              </a:ln>
            </p:spPr>
            <p:txBody>
              <a:bodyPr/>
              <a:lstStyle/>
              <a:p>
                <a:endParaRPr lang="en-US"/>
              </a:p>
            </p:txBody>
          </p:sp>
          <p:sp>
            <p:nvSpPr>
              <p:cNvPr id="225" name="Oval 223"/>
              <p:cNvSpPr>
                <a:spLocks noChangeArrowheads="1"/>
              </p:cNvSpPr>
              <p:nvPr/>
            </p:nvSpPr>
            <p:spPr bwMode="auto">
              <a:xfrm>
                <a:off x="1257" y="3348"/>
                <a:ext cx="54" cy="51"/>
              </a:xfrm>
              <a:prstGeom prst="ellipse">
                <a:avLst/>
              </a:prstGeom>
              <a:solidFill>
                <a:srgbClr val="00CC99"/>
              </a:solidFill>
              <a:ln w="7938">
                <a:solidFill>
                  <a:srgbClr val="000000"/>
                </a:solidFill>
                <a:round/>
                <a:headEnd/>
                <a:tailEnd/>
              </a:ln>
            </p:spPr>
            <p:txBody>
              <a:bodyPr/>
              <a:lstStyle/>
              <a:p>
                <a:endParaRPr lang="en-US"/>
              </a:p>
            </p:txBody>
          </p:sp>
          <p:sp>
            <p:nvSpPr>
              <p:cNvPr id="226" name="Oval 224"/>
              <p:cNvSpPr>
                <a:spLocks noChangeArrowheads="1"/>
              </p:cNvSpPr>
              <p:nvPr/>
            </p:nvSpPr>
            <p:spPr bwMode="auto">
              <a:xfrm>
                <a:off x="698" y="2861"/>
                <a:ext cx="746" cy="718"/>
              </a:xfrm>
              <a:prstGeom prst="ellipse">
                <a:avLst/>
              </a:pr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2" name="Group 225"/>
            <p:cNvGrpSpPr>
              <a:grpSpLocks/>
            </p:cNvGrpSpPr>
            <p:nvPr/>
          </p:nvGrpSpPr>
          <p:grpSpPr bwMode="auto">
            <a:xfrm>
              <a:off x="1470" y="2834"/>
              <a:ext cx="747" cy="720"/>
              <a:chOff x="1470" y="2834"/>
              <a:chExt cx="747" cy="720"/>
            </a:xfrm>
          </p:grpSpPr>
          <p:sp>
            <p:nvSpPr>
              <p:cNvPr id="143" name="Oval 226"/>
              <p:cNvSpPr>
                <a:spLocks noChangeArrowheads="1"/>
              </p:cNvSpPr>
              <p:nvPr/>
            </p:nvSpPr>
            <p:spPr bwMode="auto">
              <a:xfrm>
                <a:off x="1497" y="2860"/>
                <a:ext cx="693" cy="668"/>
              </a:xfrm>
              <a:prstGeom prst="ellipse">
                <a:avLst/>
              </a:prstGeom>
              <a:solidFill>
                <a:srgbClr val="FF3300"/>
              </a:solidFill>
              <a:ln w="7938">
                <a:solidFill>
                  <a:srgbClr val="000000"/>
                </a:solidFill>
                <a:round/>
                <a:headEnd/>
                <a:tailEnd/>
              </a:ln>
            </p:spPr>
            <p:txBody>
              <a:bodyPr/>
              <a:lstStyle/>
              <a:p>
                <a:endParaRPr lang="en-US"/>
              </a:p>
            </p:txBody>
          </p:sp>
          <p:sp>
            <p:nvSpPr>
              <p:cNvPr id="144" name="Oval 227"/>
              <p:cNvSpPr>
                <a:spLocks noChangeArrowheads="1"/>
              </p:cNvSpPr>
              <p:nvPr/>
            </p:nvSpPr>
            <p:spPr bwMode="auto">
              <a:xfrm>
                <a:off x="1657" y="2937"/>
                <a:ext cx="54" cy="52"/>
              </a:xfrm>
              <a:prstGeom prst="ellipse">
                <a:avLst/>
              </a:prstGeom>
              <a:solidFill>
                <a:srgbClr val="00CC99"/>
              </a:solidFill>
              <a:ln w="7938">
                <a:solidFill>
                  <a:srgbClr val="000000"/>
                </a:solidFill>
                <a:round/>
                <a:headEnd/>
                <a:tailEnd/>
              </a:ln>
            </p:spPr>
            <p:txBody>
              <a:bodyPr/>
              <a:lstStyle/>
              <a:p>
                <a:endParaRPr lang="en-US"/>
              </a:p>
            </p:txBody>
          </p:sp>
          <p:sp>
            <p:nvSpPr>
              <p:cNvPr id="145" name="Oval 228"/>
              <p:cNvSpPr>
                <a:spLocks noChangeArrowheads="1"/>
              </p:cNvSpPr>
              <p:nvPr/>
            </p:nvSpPr>
            <p:spPr bwMode="auto">
              <a:xfrm>
                <a:off x="1710" y="2988"/>
                <a:ext cx="54" cy="52"/>
              </a:xfrm>
              <a:prstGeom prst="ellipse">
                <a:avLst/>
              </a:prstGeom>
              <a:solidFill>
                <a:srgbClr val="00CC99"/>
              </a:solidFill>
              <a:ln w="7938">
                <a:solidFill>
                  <a:srgbClr val="000000"/>
                </a:solidFill>
                <a:round/>
                <a:headEnd/>
                <a:tailEnd/>
              </a:ln>
            </p:spPr>
            <p:txBody>
              <a:bodyPr/>
              <a:lstStyle/>
              <a:p>
                <a:endParaRPr lang="en-US"/>
              </a:p>
            </p:txBody>
          </p:sp>
          <p:sp>
            <p:nvSpPr>
              <p:cNvPr id="146" name="Oval 229"/>
              <p:cNvSpPr>
                <a:spLocks noChangeArrowheads="1"/>
              </p:cNvSpPr>
              <p:nvPr/>
            </p:nvSpPr>
            <p:spPr bwMode="auto">
              <a:xfrm>
                <a:off x="1763" y="3065"/>
                <a:ext cx="54" cy="52"/>
              </a:xfrm>
              <a:prstGeom prst="ellipse">
                <a:avLst/>
              </a:prstGeom>
              <a:solidFill>
                <a:srgbClr val="00CC99"/>
              </a:solidFill>
              <a:ln w="7938">
                <a:solidFill>
                  <a:srgbClr val="000000"/>
                </a:solidFill>
                <a:round/>
                <a:headEnd/>
                <a:tailEnd/>
              </a:ln>
            </p:spPr>
            <p:txBody>
              <a:bodyPr/>
              <a:lstStyle/>
              <a:p>
                <a:endParaRPr lang="en-US"/>
              </a:p>
            </p:txBody>
          </p:sp>
          <p:sp>
            <p:nvSpPr>
              <p:cNvPr id="147" name="Oval 230"/>
              <p:cNvSpPr>
                <a:spLocks noChangeArrowheads="1"/>
              </p:cNvSpPr>
              <p:nvPr/>
            </p:nvSpPr>
            <p:spPr bwMode="auto">
              <a:xfrm>
                <a:off x="1816" y="3117"/>
                <a:ext cx="54" cy="52"/>
              </a:xfrm>
              <a:prstGeom prst="ellipse">
                <a:avLst/>
              </a:prstGeom>
              <a:solidFill>
                <a:srgbClr val="00CC99"/>
              </a:solidFill>
              <a:ln w="7938">
                <a:solidFill>
                  <a:srgbClr val="000000"/>
                </a:solidFill>
                <a:round/>
                <a:headEnd/>
                <a:tailEnd/>
              </a:ln>
            </p:spPr>
            <p:txBody>
              <a:bodyPr/>
              <a:lstStyle/>
              <a:p>
                <a:endParaRPr lang="en-US"/>
              </a:p>
            </p:txBody>
          </p:sp>
          <p:sp>
            <p:nvSpPr>
              <p:cNvPr id="148" name="Oval 231"/>
              <p:cNvSpPr>
                <a:spLocks noChangeArrowheads="1"/>
              </p:cNvSpPr>
              <p:nvPr/>
            </p:nvSpPr>
            <p:spPr bwMode="auto">
              <a:xfrm>
                <a:off x="1870" y="3168"/>
                <a:ext cx="54" cy="52"/>
              </a:xfrm>
              <a:prstGeom prst="ellipse">
                <a:avLst/>
              </a:prstGeom>
              <a:solidFill>
                <a:srgbClr val="00CC99"/>
              </a:solidFill>
              <a:ln w="7938">
                <a:solidFill>
                  <a:srgbClr val="000000"/>
                </a:solidFill>
                <a:round/>
                <a:headEnd/>
                <a:tailEnd/>
              </a:ln>
            </p:spPr>
            <p:txBody>
              <a:bodyPr/>
              <a:lstStyle/>
              <a:p>
                <a:endParaRPr lang="en-US"/>
              </a:p>
            </p:txBody>
          </p:sp>
          <p:sp>
            <p:nvSpPr>
              <p:cNvPr id="149" name="Oval 232"/>
              <p:cNvSpPr>
                <a:spLocks noChangeArrowheads="1"/>
              </p:cNvSpPr>
              <p:nvPr/>
            </p:nvSpPr>
            <p:spPr bwMode="auto">
              <a:xfrm>
                <a:off x="1923" y="3219"/>
                <a:ext cx="54" cy="52"/>
              </a:xfrm>
              <a:prstGeom prst="ellipse">
                <a:avLst/>
              </a:prstGeom>
              <a:solidFill>
                <a:srgbClr val="00CC99"/>
              </a:solidFill>
              <a:ln w="7938">
                <a:solidFill>
                  <a:srgbClr val="000000"/>
                </a:solidFill>
                <a:round/>
                <a:headEnd/>
                <a:tailEnd/>
              </a:ln>
            </p:spPr>
            <p:txBody>
              <a:bodyPr/>
              <a:lstStyle/>
              <a:p>
                <a:endParaRPr lang="en-US"/>
              </a:p>
            </p:txBody>
          </p:sp>
          <p:sp>
            <p:nvSpPr>
              <p:cNvPr id="150" name="Oval 233"/>
              <p:cNvSpPr>
                <a:spLocks noChangeArrowheads="1"/>
              </p:cNvSpPr>
              <p:nvPr/>
            </p:nvSpPr>
            <p:spPr bwMode="auto">
              <a:xfrm>
                <a:off x="1976" y="3271"/>
                <a:ext cx="54" cy="52"/>
              </a:xfrm>
              <a:prstGeom prst="ellipse">
                <a:avLst/>
              </a:prstGeom>
              <a:solidFill>
                <a:srgbClr val="00CC99"/>
              </a:solidFill>
              <a:ln w="7938">
                <a:solidFill>
                  <a:srgbClr val="000000"/>
                </a:solidFill>
                <a:round/>
                <a:headEnd/>
                <a:tailEnd/>
              </a:ln>
            </p:spPr>
            <p:txBody>
              <a:bodyPr/>
              <a:lstStyle/>
              <a:p>
                <a:endParaRPr lang="en-US"/>
              </a:p>
            </p:txBody>
          </p:sp>
          <p:sp>
            <p:nvSpPr>
              <p:cNvPr id="151" name="Oval 234"/>
              <p:cNvSpPr>
                <a:spLocks noChangeArrowheads="1"/>
              </p:cNvSpPr>
              <p:nvPr/>
            </p:nvSpPr>
            <p:spPr bwMode="auto">
              <a:xfrm>
                <a:off x="1763" y="2937"/>
                <a:ext cx="54" cy="52"/>
              </a:xfrm>
              <a:prstGeom prst="ellipse">
                <a:avLst/>
              </a:prstGeom>
              <a:solidFill>
                <a:srgbClr val="00CC99"/>
              </a:solidFill>
              <a:ln w="7938">
                <a:solidFill>
                  <a:srgbClr val="000000"/>
                </a:solidFill>
                <a:round/>
                <a:headEnd/>
                <a:tailEnd/>
              </a:ln>
            </p:spPr>
            <p:txBody>
              <a:bodyPr/>
              <a:lstStyle/>
              <a:p>
                <a:endParaRPr lang="en-US"/>
              </a:p>
            </p:txBody>
          </p:sp>
          <p:sp>
            <p:nvSpPr>
              <p:cNvPr id="152" name="Oval 235"/>
              <p:cNvSpPr>
                <a:spLocks noChangeArrowheads="1"/>
              </p:cNvSpPr>
              <p:nvPr/>
            </p:nvSpPr>
            <p:spPr bwMode="auto">
              <a:xfrm>
                <a:off x="1816" y="2988"/>
                <a:ext cx="54" cy="52"/>
              </a:xfrm>
              <a:prstGeom prst="ellipse">
                <a:avLst/>
              </a:prstGeom>
              <a:solidFill>
                <a:srgbClr val="00CC99"/>
              </a:solidFill>
              <a:ln w="7938">
                <a:solidFill>
                  <a:srgbClr val="000000"/>
                </a:solidFill>
                <a:round/>
                <a:headEnd/>
                <a:tailEnd/>
              </a:ln>
            </p:spPr>
            <p:txBody>
              <a:bodyPr/>
              <a:lstStyle/>
              <a:p>
                <a:endParaRPr lang="en-US"/>
              </a:p>
            </p:txBody>
          </p:sp>
          <p:sp>
            <p:nvSpPr>
              <p:cNvPr id="153" name="Oval 236"/>
              <p:cNvSpPr>
                <a:spLocks noChangeArrowheads="1"/>
              </p:cNvSpPr>
              <p:nvPr/>
            </p:nvSpPr>
            <p:spPr bwMode="auto">
              <a:xfrm>
                <a:off x="1870" y="3040"/>
                <a:ext cx="54" cy="52"/>
              </a:xfrm>
              <a:prstGeom prst="ellipse">
                <a:avLst/>
              </a:prstGeom>
              <a:solidFill>
                <a:srgbClr val="00CC99"/>
              </a:solidFill>
              <a:ln w="7938">
                <a:solidFill>
                  <a:srgbClr val="000000"/>
                </a:solidFill>
                <a:round/>
                <a:headEnd/>
                <a:tailEnd/>
              </a:ln>
            </p:spPr>
            <p:txBody>
              <a:bodyPr/>
              <a:lstStyle/>
              <a:p>
                <a:endParaRPr lang="en-US"/>
              </a:p>
            </p:txBody>
          </p:sp>
          <p:sp>
            <p:nvSpPr>
              <p:cNvPr id="154" name="Oval 237"/>
              <p:cNvSpPr>
                <a:spLocks noChangeArrowheads="1"/>
              </p:cNvSpPr>
              <p:nvPr/>
            </p:nvSpPr>
            <p:spPr bwMode="auto">
              <a:xfrm>
                <a:off x="1923" y="3091"/>
                <a:ext cx="54" cy="52"/>
              </a:xfrm>
              <a:prstGeom prst="ellipse">
                <a:avLst/>
              </a:prstGeom>
              <a:solidFill>
                <a:srgbClr val="00CC99"/>
              </a:solidFill>
              <a:ln w="7938">
                <a:solidFill>
                  <a:srgbClr val="000000"/>
                </a:solidFill>
                <a:round/>
                <a:headEnd/>
                <a:tailEnd/>
              </a:ln>
            </p:spPr>
            <p:txBody>
              <a:bodyPr/>
              <a:lstStyle/>
              <a:p>
                <a:endParaRPr lang="en-US"/>
              </a:p>
            </p:txBody>
          </p:sp>
          <p:sp>
            <p:nvSpPr>
              <p:cNvPr id="155" name="Oval 238"/>
              <p:cNvSpPr>
                <a:spLocks noChangeArrowheads="1"/>
              </p:cNvSpPr>
              <p:nvPr/>
            </p:nvSpPr>
            <p:spPr bwMode="auto">
              <a:xfrm>
                <a:off x="1976" y="3143"/>
                <a:ext cx="54" cy="52"/>
              </a:xfrm>
              <a:prstGeom prst="ellipse">
                <a:avLst/>
              </a:prstGeom>
              <a:solidFill>
                <a:srgbClr val="00CC99"/>
              </a:solidFill>
              <a:ln w="7938">
                <a:solidFill>
                  <a:srgbClr val="000000"/>
                </a:solidFill>
                <a:round/>
                <a:headEnd/>
                <a:tailEnd/>
              </a:ln>
            </p:spPr>
            <p:txBody>
              <a:bodyPr/>
              <a:lstStyle/>
              <a:p>
                <a:endParaRPr lang="en-US"/>
              </a:p>
            </p:txBody>
          </p:sp>
          <p:sp>
            <p:nvSpPr>
              <p:cNvPr id="156" name="Oval 239"/>
              <p:cNvSpPr>
                <a:spLocks noChangeArrowheads="1"/>
              </p:cNvSpPr>
              <p:nvPr/>
            </p:nvSpPr>
            <p:spPr bwMode="auto">
              <a:xfrm>
                <a:off x="2029" y="3194"/>
                <a:ext cx="54" cy="51"/>
              </a:xfrm>
              <a:prstGeom prst="ellipse">
                <a:avLst/>
              </a:prstGeom>
              <a:solidFill>
                <a:srgbClr val="00CC99"/>
              </a:solidFill>
              <a:ln w="7938">
                <a:solidFill>
                  <a:srgbClr val="000000"/>
                </a:solidFill>
                <a:round/>
                <a:headEnd/>
                <a:tailEnd/>
              </a:ln>
            </p:spPr>
            <p:txBody>
              <a:bodyPr/>
              <a:lstStyle/>
              <a:p>
                <a:endParaRPr lang="en-US"/>
              </a:p>
            </p:txBody>
          </p:sp>
          <p:sp>
            <p:nvSpPr>
              <p:cNvPr id="157" name="Oval 240"/>
              <p:cNvSpPr>
                <a:spLocks noChangeArrowheads="1"/>
              </p:cNvSpPr>
              <p:nvPr/>
            </p:nvSpPr>
            <p:spPr bwMode="auto">
              <a:xfrm>
                <a:off x="1870" y="2912"/>
                <a:ext cx="54" cy="51"/>
              </a:xfrm>
              <a:prstGeom prst="ellipse">
                <a:avLst/>
              </a:prstGeom>
              <a:solidFill>
                <a:srgbClr val="00CC99"/>
              </a:solidFill>
              <a:ln w="7938">
                <a:solidFill>
                  <a:srgbClr val="000000"/>
                </a:solidFill>
                <a:round/>
                <a:headEnd/>
                <a:tailEnd/>
              </a:ln>
            </p:spPr>
            <p:txBody>
              <a:bodyPr/>
              <a:lstStyle/>
              <a:p>
                <a:endParaRPr lang="en-US"/>
              </a:p>
            </p:txBody>
          </p:sp>
          <p:sp>
            <p:nvSpPr>
              <p:cNvPr id="158" name="Oval 241"/>
              <p:cNvSpPr>
                <a:spLocks noChangeArrowheads="1"/>
              </p:cNvSpPr>
              <p:nvPr/>
            </p:nvSpPr>
            <p:spPr bwMode="auto">
              <a:xfrm>
                <a:off x="2083" y="3245"/>
                <a:ext cx="54" cy="52"/>
              </a:xfrm>
              <a:prstGeom prst="ellipse">
                <a:avLst/>
              </a:prstGeom>
              <a:solidFill>
                <a:srgbClr val="00CC99"/>
              </a:solidFill>
              <a:ln w="7938">
                <a:solidFill>
                  <a:srgbClr val="000000"/>
                </a:solidFill>
                <a:round/>
                <a:headEnd/>
                <a:tailEnd/>
              </a:ln>
            </p:spPr>
            <p:txBody>
              <a:bodyPr/>
              <a:lstStyle/>
              <a:p>
                <a:endParaRPr lang="en-US"/>
              </a:p>
            </p:txBody>
          </p:sp>
          <p:sp>
            <p:nvSpPr>
              <p:cNvPr id="159" name="Oval 242"/>
              <p:cNvSpPr>
                <a:spLocks noChangeArrowheads="1"/>
              </p:cNvSpPr>
              <p:nvPr/>
            </p:nvSpPr>
            <p:spPr bwMode="auto">
              <a:xfrm>
                <a:off x="1603" y="3014"/>
                <a:ext cx="54" cy="52"/>
              </a:xfrm>
              <a:prstGeom prst="ellipse">
                <a:avLst/>
              </a:prstGeom>
              <a:solidFill>
                <a:srgbClr val="00CC99"/>
              </a:solidFill>
              <a:ln w="7938">
                <a:solidFill>
                  <a:srgbClr val="000000"/>
                </a:solidFill>
                <a:round/>
                <a:headEnd/>
                <a:tailEnd/>
              </a:ln>
            </p:spPr>
            <p:txBody>
              <a:bodyPr/>
              <a:lstStyle/>
              <a:p>
                <a:endParaRPr lang="en-US"/>
              </a:p>
            </p:txBody>
          </p:sp>
          <p:sp>
            <p:nvSpPr>
              <p:cNvPr id="160" name="Oval 243"/>
              <p:cNvSpPr>
                <a:spLocks noChangeArrowheads="1"/>
              </p:cNvSpPr>
              <p:nvPr/>
            </p:nvSpPr>
            <p:spPr bwMode="auto">
              <a:xfrm>
                <a:off x="1550" y="3091"/>
                <a:ext cx="54" cy="52"/>
              </a:xfrm>
              <a:prstGeom prst="ellipse">
                <a:avLst/>
              </a:prstGeom>
              <a:solidFill>
                <a:srgbClr val="00CC99"/>
              </a:solidFill>
              <a:ln w="7938">
                <a:solidFill>
                  <a:srgbClr val="000000"/>
                </a:solidFill>
                <a:round/>
                <a:headEnd/>
                <a:tailEnd/>
              </a:ln>
            </p:spPr>
            <p:txBody>
              <a:bodyPr/>
              <a:lstStyle/>
              <a:p>
                <a:endParaRPr lang="en-US"/>
              </a:p>
            </p:txBody>
          </p:sp>
          <p:sp>
            <p:nvSpPr>
              <p:cNvPr id="161" name="Oval 244"/>
              <p:cNvSpPr>
                <a:spLocks noChangeArrowheads="1"/>
              </p:cNvSpPr>
              <p:nvPr/>
            </p:nvSpPr>
            <p:spPr bwMode="auto">
              <a:xfrm>
                <a:off x="1550" y="3219"/>
                <a:ext cx="54" cy="52"/>
              </a:xfrm>
              <a:prstGeom prst="ellipse">
                <a:avLst/>
              </a:prstGeom>
              <a:solidFill>
                <a:srgbClr val="00CC99"/>
              </a:solidFill>
              <a:ln w="7938">
                <a:solidFill>
                  <a:srgbClr val="000000"/>
                </a:solidFill>
                <a:round/>
                <a:headEnd/>
                <a:tailEnd/>
              </a:ln>
            </p:spPr>
            <p:txBody>
              <a:bodyPr/>
              <a:lstStyle/>
              <a:p>
                <a:endParaRPr lang="en-US"/>
              </a:p>
            </p:txBody>
          </p:sp>
          <p:sp>
            <p:nvSpPr>
              <p:cNvPr id="162" name="Oval 245"/>
              <p:cNvSpPr>
                <a:spLocks noChangeArrowheads="1"/>
              </p:cNvSpPr>
              <p:nvPr/>
            </p:nvSpPr>
            <p:spPr bwMode="auto">
              <a:xfrm>
                <a:off x="1923" y="2962"/>
                <a:ext cx="54" cy="53"/>
              </a:xfrm>
              <a:prstGeom prst="ellipse">
                <a:avLst/>
              </a:prstGeom>
              <a:solidFill>
                <a:srgbClr val="00CC99"/>
              </a:solidFill>
              <a:ln w="7938">
                <a:solidFill>
                  <a:srgbClr val="000000"/>
                </a:solidFill>
                <a:round/>
                <a:headEnd/>
                <a:tailEnd/>
              </a:ln>
            </p:spPr>
            <p:txBody>
              <a:bodyPr/>
              <a:lstStyle/>
              <a:p>
                <a:endParaRPr lang="en-US"/>
              </a:p>
            </p:txBody>
          </p:sp>
          <p:sp>
            <p:nvSpPr>
              <p:cNvPr id="163" name="Oval 246"/>
              <p:cNvSpPr>
                <a:spLocks noChangeArrowheads="1"/>
              </p:cNvSpPr>
              <p:nvPr/>
            </p:nvSpPr>
            <p:spPr bwMode="auto">
              <a:xfrm>
                <a:off x="1976" y="3014"/>
                <a:ext cx="54" cy="52"/>
              </a:xfrm>
              <a:prstGeom prst="ellipse">
                <a:avLst/>
              </a:prstGeom>
              <a:solidFill>
                <a:srgbClr val="00CC99"/>
              </a:solidFill>
              <a:ln w="7938">
                <a:solidFill>
                  <a:srgbClr val="000000"/>
                </a:solidFill>
                <a:round/>
                <a:headEnd/>
                <a:tailEnd/>
              </a:ln>
            </p:spPr>
            <p:txBody>
              <a:bodyPr/>
              <a:lstStyle/>
              <a:p>
                <a:endParaRPr lang="en-US"/>
              </a:p>
            </p:txBody>
          </p:sp>
          <p:sp>
            <p:nvSpPr>
              <p:cNvPr id="164" name="Oval 247"/>
              <p:cNvSpPr>
                <a:spLocks noChangeArrowheads="1"/>
              </p:cNvSpPr>
              <p:nvPr/>
            </p:nvSpPr>
            <p:spPr bwMode="auto">
              <a:xfrm>
                <a:off x="2029" y="3065"/>
                <a:ext cx="54" cy="52"/>
              </a:xfrm>
              <a:prstGeom prst="ellipse">
                <a:avLst/>
              </a:prstGeom>
              <a:solidFill>
                <a:srgbClr val="00CC99"/>
              </a:solidFill>
              <a:ln w="7938">
                <a:solidFill>
                  <a:srgbClr val="000000"/>
                </a:solidFill>
                <a:round/>
                <a:headEnd/>
                <a:tailEnd/>
              </a:ln>
            </p:spPr>
            <p:txBody>
              <a:bodyPr/>
              <a:lstStyle/>
              <a:p>
                <a:endParaRPr lang="en-US"/>
              </a:p>
            </p:txBody>
          </p:sp>
          <p:sp>
            <p:nvSpPr>
              <p:cNvPr id="165" name="Oval 248"/>
              <p:cNvSpPr>
                <a:spLocks noChangeArrowheads="1"/>
              </p:cNvSpPr>
              <p:nvPr/>
            </p:nvSpPr>
            <p:spPr bwMode="auto">
              <a:xfrm>
                <a:off x="2083" y="3117"/>
                <a:ext cx="54" cy="52"/>
              </a:xfrm>
              <a:prstGeom prst="ellipse">
                <a:avLst/>
              </a:prstGeom>
              <a:solidFill>
                <a:srgbClr val="00CC99"/>
              </a:solidFill>
              <a:ln w="7938">
                <a:solidFill>
                  <a:srgbClr val="000000"/>
                </a:solidFill>
                <a:round/>
                <a:headEnd/>
                <a:tailEnd/>
              </a:ln>
            </p:spPr>
            <p:txBody>
              <a:bodyPr/>
              <a:lstStyle/>
              <a:p>
                <a:endParaRPr lang="en-US"/>
              </a:p>
            </p:txBody>
          </p:sp>
          <p:sp>
            <p:nvSpPr>
              <p:cNvPr id="166" name="Oval 249"/>
              <p:cNvSpPr>
                <a:spLocks noChangeArrowheads="1"/>
              </p:cNvSpPr>
              <p:nvPr/>
            </p:nvSpPr>
            <p:spPr bwMode="auto">
              <a:xfrm>
                <a:off x="1657" y="3065"/>
                <a:ext cx="54" cy="52"/>
              </a:xfrm>
              <a:prstGeom prst="ellipse">
                <a:avLst/>
              </a:prstGeom>
              <a:solidFill>
                <a:srgbClr val="00CC99"/>
              </a:solidFill>
              <a:ln w="7938">
                <a:solidFill>
                  <a:srgbClr val="000000"/>
                </a:solidFill>
                <a:round/>
                <a:headEnd/>
                <a:tailEnd/>
              </a:ln>
            </p:spPr>
            <p:txBody>
              <a:bodyPr/>
              <a:lstStyle/>
              <a:p>
                <a:endParaRPr lang="en-US"/>
              </a:p>
            </p:txBody>
          </p:sp>
          <p:sp>
            <p:nvSpPr>
              <p:cNvPr id="167" name="Oval 250"/>
              <p:cNvSpPr>
                <a:spLocks noChangeArrowheads="1"/>
              </p:cNvSpPr>
              <p:nvPr/>
            </p:nvSpPr>
            <p:spPr bwMode="auto">
              <a:xfrm>
                <a:off x="1710" y="3117"/>
                <a:ext cx="54" cy="52"/>
              </a:xfrm>
              <a:prstGeom prst="ellipse">
                <a:avLst/>
              </a:prstGeom>
              <a:solidFill>
                <a:srgbClr val="00CC99"/>
              </a:solidFill>
              <a:ln w="7938">
                <a:solidFill>
                  <a:srgbClr val="000000"/>
                </a:solidFill>
                <a:round/>
                <a:headEnd/>
                <a:tailEnd/>
              </a:ln>
            </p:spPr>
            <p:txBody>
              <a:bodyPr/>
              <a:lstStyle/>
              <a:p>
                <a:endParaRPr lang="en-US"/>
              </a:p>
            </p:txBody>
          </p:sp>
          <p:sp>
            <p:nvSpPr>
              <p:cNvPr id="168" name="Oval 251"/>
              <p:cNvSpPr>
                <a:spLocks noChangeArrowheads="1"/>
              </p:cNvSpPr>
              <p:nvPr/>
            </p:nvSpPr>
            <p:spPr bwMode="auto">
              <a:xfrm>
                <a:off x="1763" y="3168"/>
                <a:ext cx="54" cy="52"/>
              </a:xfrm>
              <a:prstGeom prst="ellipse">
                <a:avLst/>
              </a:prstGeom>
              <a:solidFill>
                <a:srgbClr val="00CC99"/>
              </a:solidFill>
              <a:ln w="7938">
                <a:solidFill>
                  <a:srgbClr val="000000"/>
                </a:solidFill>
                <a:round/>
                <a:headEnd/>
                <a:tailEnd/>
              </a:ln>
            </p:spPr>
            <p:txBody>
              <a:bodyPr/>
              <a:lstStyle/>
              <a:p>
                <a:endParaRPr lang="en-US"/>
              </a:p>
            </p:txBody>
          </p:sp>
          <p:sp>
            <p:nvSpPr>
              <p:cNvPr id="169" name="Oval 252"/>
              <p:cNvSpPr>
                <a:spLocks noChangeArrowheads="1"/>
              </p:cNvSpPr>
              <p:nvPr/>
            </p:nvSpPr>
            <p:spPr bwMode="auto">
              <a:xfrm>
                <a:off x="1816" y="3219"/>
                <a:ext cx="54" cy="52"/>
              </a:xfrm>
              <a:prstGeom prst="ellipse">
                <a:avLst/>
              </a:prstGeom>
              <a:solidFill>
                <a:srgbClr val="00CC99"/>
              </a:solidFill>
              <a:ln w="7938">
                <a:solidFill>
                  <a:srgbClr val="000000"/>
                </a:solidFill>
                <a:round/>
                <a:headEnd/>
                <a:tailEnd/>
              </a:ln>
            </p:spPr>
            <p:txBody>
              <a:bodyPr/>
              <a:lstStyle/>
              <a:p>
                <a:endParaRPr lang="en-US"/>
              </a:p>
            </p:txBody>
          </p:sp>
          <p:sp>
            <p:nvSpPr>
              <p:cNvPr id="170" name="Oval 253"/>
              <p:cNvSpPr>
                <a:spLocks noChangeArrowheads="1"/>
              </p:cNvSpPr>
              <p:nvPr/>
            </p:nvSpPr>
            <p:spPr bwMode="auto">
              <a:xfrm>
                <a:off x="1870" y="3271"/>
                <a:ext cx="54" cy="52"/>
              </a:xfrm>
              <a:prstGeom prst="ellipse">
                <a:avLst/>
              </a:prstGeom>
              <a:solidFill>
                <a:srgbClr val="00CC99"/>
              </a:solidFill>
              <a:ln w="7938">
                <a:solidFill>
                  <a:srgbClr val="000000"/>
                </a:solidFill>
                <a:round/>
                <a:headEnd/>
                <a:tailEnd/>
              </a:ln>
            </p:spPr>
            <p:txBody>
              <a:bodyPr/>
              <a:lstStyle/>
              <a:p>
                <a:endParaRPr lang="en-US"/>
              </a:p>
            </p:txBody>
          </p:sp>
          <p:sp>
            <p:nvSpPr>
              <p:cNvPr id="171" name="Oval 254"/>
              <p:cNvSpPr>
                <a:spLocks noChangeArrowheads="1"/>
              </p:cNvSpPr>
              <p:nvPr/>
            </p:nvSpPr>
            <p:spPr bwMode="auto">
              <a:xfrm>
                <a:off x="1923" y="3322"/>
                <a:ext cx="54" cy="52"/>
              </a:xfrm>
              <a:prstGeom prst="ellipse">
                <a:avLst/>
              </a:prstGeom>
              <a:solidFill>
                <a:srgbClr val="00CC99"/>
              </a:solidFill>
              <a:ln w="7938">
                <a:solidFill>
                  <a:srgbClr val="000000"/>
                </a:solidFill>
                <a:round/>
                <a:headEnd/>
                <a:tailEnd/>
              </a:ln>
            </p:spPr>
            <p:txBody>
              <a:bodyPr/>
              <a:lstStyle/>
              <a:p>
                <a:endParaRPr lang="en-US"/>
              </a:p>
            </p:txBody>
          </p:sp>
          <p:sp>
            <p:nvSpPr>
              <p:cNvPr id="172" name="Oval 255"/>
              <p:cNvSpPr>
                <a:spLocks noChangeArrowheads="1"/>
              </p:cNvSpPr>
              <p:nvPr/>
            </p:nvSpPr>
            <p:spPr bwMode="auto">
              <a:xfrm>
                <a:off x="1976" y="3373"/>
                <a:ext cx="54" cy="53"/>
              </a:xfrm>
              <a:prstGeom prst="ellipse">
                <a:avLst/>
              </a:prstGeom>
              <a:solidFill>
                <a:srgbClr val="00CC99"/>
              </a:solidFill>
              <a:ln w="7938">
                <a:solidFill>
                  <a:srgbClr val="000000"/>
                </a:solidFill>
                <a:round/>
                <a:headEnd/>
                <a:tailEnd/>
              </a:ln>
            </p:spPr>
            <p:txBody>
              <a:bodyPr/>
              <a:lstStyle/>
              <a:p>
                <a:endParaRPr lang="en-US"/>
              </a:p>
            </p:txBody>
          </p:sp>
          <p:sp>
            <p:nvSpPr>
              <p:cNvPr id="173" name="Oval 256"/>
              <p:cNvSpPr>
                <a:spLocks noChangeArrowheads="1"/>
              </p:cNvSpPr>
              <p:nvPr/>
            </p:nvSpPr>
            <p:spPr bwMode="auto">
              <a:xfrm>
                <a:off x="1603" y="3143"/>
                <a:ext cx="54" cy="52"/>
              </a:xfrm>
              <a:prstGeom prst="ellipse">
                <a:avLst/>
              </a:prstGeom>
              <a:solidFill>
                <a:srgbClr val="00CC99"/>
              </a:solidFill>
              <a:ln w="7938">
                <a:solidFill>
                  <a:srgbClr val="000000"/>
                </a:solidFill>
                <a:round/>
                <a:headEnd/>
                <a:tailEnd/>
              </a:ln>
            </p:spPr>
            <p:txBody>
              <a:bodyPr/>
              <a:lstStyle/>
              <a:p>
                <a:endParaRPr lang="en-US"/>
              </a:p>
            </p:txBody>
          </p:sp>
          <p:sp>
            <p:nvSpPr>
              <p:cNvPr id="174" name="Oval 257"/>
              <p:cNvSpPr>
                <a:spLocks noChangeArrowheads="1"/>
              </p:cNvSpPr>
              <p:nvPr/>
            </p:nvSpPr>
            <p:spPr bwMode="auto">
              <a:xfrm>
                <a:off x="1657" y="3194"/>
                <a:ext cx="54" cy="51"/>
              </a:xfrm>
              <a:prstGeom prst="ellipse">
                <a:avLst/>
              </a:prstGeom>
              <a:solidFill>
                <a:srgbClr val="00CC99"/>
              </a:solidFill>
              <a:ln w="7938">
                <a:solidFill>
                  <a:srgbClr val="000000"/>
                </a:solidFill>
                <a:round/>
                <a:headEnd/>
                <a:tailEnd/>
              </a:ln>
            </p:spPr>
            <p:txBody>
              <a:bodyPr/>
              <a:lstStyle/>
              <a:p>
                <a:endParaRPr lang="en-US"/>
              </a:p>
            </p:txBody>
          </p:sp>
          <p:sp>
            <p:nvSpPr>
              <p:cNvPr id="175" name="Oval 258"/>
              <p:cNvSpPr>
                <a:spLocks noChangeArrowheads="1"/>
              </p:cNvSpPr>
              <p:nvPr/>
            </p:nvSpPr>
            <p:spPr bwMode="auto">
              <a:xfrm>
                <a:off x="1710" y="3245"/>
                <a:ext cx="54" cy="52"/>
              </a:xfrm>
              <a:prstGeom prst="ellipse">
                <a:avLst/>
              </a:prstGeom>
              <a:solidFill>
                <a:srgbClr val="00CC99"/>
              </a:solidFill>
              <a:ln w="7938">
                <a:solidFill>
                  <a:srgbClr val="000000"/>
                </a:solidFill>
                <a:round/>
                <a:headEnd/>
                <a:tailEnd/>
              </a:ln>
            </p:spPr>
            <p:txBody>
              <a:bodyPr/>
              <a:lstStyle/>
              <a:p>
                <a:endParaRPr lang="en-US"/>
              </a:p>
            </p:txBody>
          </p:sp>
          <p:sp>
            <p:nvSpPr>
              <p:cNvPr id="176" name="Oval 259"/>
              <p:cNvSpPr>
                <a:spLocks noChangeArrowheads="1"/>
              </p:cNvSpPr>
              <p:nvPr/>
            </p:nvSpPr>
            <p:spPr bwMode="auto">
              <a:xfrm>
                <a:off x="1763" y="3296"/>
                <a:ext cx="54" cy="52"/>
              </a:xfrm>
              <a:prstGeom prst="ellipse">
                <a:avLst/>
              </a:prstGeom>
              <a:solidFill>
                <a:srgbClr val="00CC99"/>
              </a:solidFill>
              <a:ln w="7938">
                <a:solidFill>
                  <a:srgbClr val="000000"/>
                </a:solidFill>
                <a:round/>
                <a:headEnd/>
                <a:tailEnd/>
              </a:ln>
            </p:spPr>
            <p:txBody>
              <a:bodyPr/>
              <a:lstStyle/>
              <a:p>
                <a:endParaRPr lang="en-US"/>
              </a:p>
            </p:txBody>
          </p:sp>
          <p:sp>
            <p:nvSpPr>
              <p:cNvPr id="177" name="Oval 260"/>
              <p:cNvSpPr>
                <a:spLocks noChangeArrowheads="1"/>
              </p:cNvSpPr>
              <p:nvPr/>
            </p:nvSpPr>
            <p:spPr bwMode="auto">
              <a:xfrm>
                <a:off x="1816" y="3348"/>
                <a:ext cx="54" cy="52"/>
              </a:xfrm>
              <a:prstGeom prst="ellipse">
                <a:avLst/>
              </a:prstGeom>
              <a:solidFill>
                <a:srgbClr val="00CC99"/>
              </a:solidFill>
              <a:ln w="7938">
                <a:solidFill>
                  <a:srgbClr val="000000"/>
                </a:solidFill>
                <a:round/>
                <a:headEnd/>
                <a:tailEnd/>
              </a:ln>
            </p:spPr>
            <p:txBody>
              <a:bodyPr/>
              <a:lstStyle/>
              <a:p>
                <a:endParaRPr lang="en-US"/>
              </a:p>
            </p:txBody>
          </p:sp>
          <p:sp>
            <p:nvSpPr>
              <p:cNvPr id="178" name="Oval 261"/>
              <p:cNvSpPr>
                <a:spLocks noChangeArrowheads="1"/>
              </p:cNvSpPr>
              <p:nvPr/>
            </p:nvSpPr>
            <p:spPr bwMode="auto">
              <a:xfrm>
                <a:off x="1870" y="3399"/>
                <a:ext cx="54" cy="52"/>
              </a:xfrm>
              <a:prstGeom prst="ellipse">
                <a:avLst/>
              </a:prstGeom>
              <a:solidFill>
                <a:srgbClr val="00CC99"/>
              </a:solidFill>
              <a:ln w="7938">
                <a:solidFill>
                  <a:srgbClr val="000000"/>
                </a:solidFill>
                <a:round/>
                <a:headEnd/>
                <a:tailEnd/>
              </a:ln>
            </p:spPr>
            <p:txBody>
              <a:bodyPr/>
              <a:lstStyle/>
              <a:p>
                <a:endParaRPr lang="en-US"/>
              </a:p>
            </p:txBody>
          </p:sp>
          <p:sp>
            <p:nvSpPr>
              <p:cNvPr id="179" name="Oval 262"/>
              <p:cNvSpPr>
                <a:spLocks noChangeArrowheads="1"/>
              </p:cNvSpPr>
              <p:nvPr/>
            </p:nvSpPr>
            <p:spPr bwMode="auto">
              <a:xfrm>
                <a:off x="1603" y="3271"/>
                <a:ext cx="54" cy="52"/>
              </a:xfrm>
              <a:prstGeom prst="ellipse">
                <a:avLst/>
              </a:prstGeom>
              <a:solidFill>
                <a:srgbClr val="00CC99"/>
              </a:solidFill>
              <a:ln w="7938">
                <a:solidFill>
                  <a:srgbClr val="000000"/>
                </a:solidFill>
                <a:round/>
                <a:headEnd/>
                <a:tailEnd/>
              </a:ln>
            </p:spPr>
            <p:txBody>
              <a:bodyPr/>
              <a:lstStyle/>
              <a:p>
                <a:endParaRPr lang="en-US"/>
              </a:p>
            </p:txBody>
          </p:sp>
          <p:sp>
            <p:nvSpPr>
              <p:cNvPr id="180" name="Oval 263"/>
              <p:cNvSpPr>
                <a:spLocks noChangeArrowheads="1"/>
              </p:cNvSpPr>
              <p:nvPr/>
            </p:nvSpPr>
            <p:spPr bwMode="auto">
              <a:xfrm>
                <a:off x="1657" y="3322"/>
                <a:ext cx="54" cy="52"/>
              </a:xfrm>
              <a:prstGeom prst="ellipse">
                <a:avLst/>
              </a:prstGeom>
              <a:solidFill>
                <a:srgbClr val="00CC99"/>
              </a:solidFill>
              <a:ln w="7938">
                <a:solidFill>
                  <a:srgbClr val="000000"/>
                </a:solidFill>
                <a:round/>
                <a:headEnd/>
                <a:tailEnd/>
              </a:ln>
            </p:spPr>
            <p:txBody>
              <a:bodyPr/>
              <a:lstStyle/>
              <a:p>
                <a:endParaRPr lang="en-US"/>
              </a:p>
            </p:txBody>
          </p:sp>
          <p:sp>
            <p:nvSpPr>
              <p:cNvPr id="181" name="Oval 264"/>
              <p:cNvSpPr>
                <a:spLocks noChangeArrowheads="1"/>
              </p:cNvSpPr>
              <p:nvPr/>
            </p:nvSpPr>
            <p:spPr bwMode="auto">
              <a:xfrm>
                <a:off x="1710" y="3373"/>
                <a:ext cx="54" cy="53"/>
              </a:xfrm>
              <a:prstGeom prst="ellipse">
                <a:avLst/>
              </a:prstGeom>
              <a:solidFill>
                <a:srgbClr val="00CC99"/>
              </a:solidFill>
              <a:ln w="7938">
                <a:solidFill>
                  <a:srgbClr val="000000"/>
                </a:solidFill>
                <a:round/>
                <a:headEnd/>
                <a:tailEnd/>
              </a:ln>
            </p:spPr>
            <p:txBody>
              <a:bodyPr/>
              <a:lstStyle/>
              <a:p>
                <a:endParaRPr lang="en-US"/>
              </a:p>
            </p:txBody>
          </p:sp>
          <p:sp>
            <p:nvSpPr>
              <p:cNvPr id="182" name="Oval 265"/>
              <p:cNvSpPr>
                <a:spLocks noChangeArrowheads="1"/>
              </p:cNvSpPr>
              <p:nvPr/>
            </p:nvSpPr>
            <p:spPr bwMode="auto">
              <a:xfrm>
                <a:off x="1763" y="3425"/>
                <a:ext cx="54" cy="51"/>
              </a:xfrm>
              <a:prstGeom prst="ellipse">
                <a:avLst/>
              </a:prstGeom>
              <a:solidFill>
                <a:srgbClr val="00CC99"/>
              </a:solidFill>
              <a:ln w="7938">
                <a:solidFill>
                  <a:srgbClr val="000000"/>
                </a:solidFill>
                <a:round/>
                <a:headEnd/>
                <a:tailEnd/>
              </a:ln>
            </p:spPr>
            <p:txBody>
              <a:bodyPr/>
              <a:lstStyle/>
              <a:p>
                <a:endParaRPr lang="en-US"/>
              </a:p>
            </p:txBody>
          </p:sp>
          <p:sp>
            <p:nvSpPr>
              <p:cNvPr id="183" name="Oval 266"/>
              <p:cNvSpPr>
                <a:spLocks noChangeArrowheads="1"/>
              </p:cNvSpPr>
              <p:nvPr/>
            </p:nvSpPr>
            <p:spPr bwMode="auto">
              <a:xfrm>
                <a:off x="2029" y="3322"/>
                <a:ext cx="54" cy="52"/>
              </a:xfrm>
              <a:prstGeom prst="ellipse">
                <a:avLst/>
              </a:prstGeom>
              <a:solidFill>
                <a:srgbClr val="00CC99"/>
              </a:solidFill>
              <a:ln w="7938">
                <a:solidFill>
                  <a:srgbClr val="000000"/>
                </a:solidFill>
                <a:round/>
                <a:headEnd/>
                <a:tailEnd/>
              </a:ln>
            </p:spPr>
            <p:txBody>
              <a:bodyPr/>
              <a:lstStyle/>
              <a:p>
                <a:endParaRPr lang="en-US"/>
              </a:p>
            </p:txBody>
          </p:sp>
          <p:sp>
            <p:nvSpPr>
              <p:cNvPr id="184" name="Oval 267"/>
              <p:cNvSpPr>
                <a:spLocks noChangeArrowheads="1"/>
              </p:cNvSpPr>
              <p:nvPr/>
            </p:nvSpPr>
            <p:spPr bwMode="auto">
              <a:xfrm>
                <a:off x="1470" y="2834"/>
                <a:ext cx="747" cy="720"/>
              </a:xfrm>
              <a:prstGeom prst="ellipse">
                <a:avLst/>
              </a:pr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395" name="Rectangle 268"/>
          <p:cNvSpPr>
            <a:spLocks noChangeArrowheads="1"/>
          </p:cNvSpPr>
          <p:nvPr/>
        </p:nvSpPr>
        <p:spPr bwMode="auto">
          <a:xfrm>
            <a:off x="452438" y="2814638"/>
            <a:ext cx="3698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6" name="Rectangle 269"/>
          <p:cNvSpPr>
            <a:spLocks noChangeArrowheads="1"/>
          </p:cNvSpPr>
          <p:nvPr/>
        </p:nvSpPr>
        <p:spPr bwMode="auto">
          <a:xfrm>
            <a:off x="512763" y="2668588"/>
            <a:ext cx="374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000000"/>
                </a:solidFill>
                <a:latin typeface="Frutiger Roman" charset="0"/>
              </a:rPr>
              <a:t>NbTi</a:t>
            </a:r>
            <a:endParaRPr lang="en-US" altLang="en-US" sz="1400"/>
          </a:p>
        </p:txBody>
      </p:sp>
      <p:sp>
        <p:nvSpPr>
          <p:cNvPr id="397" name="Rectangle 270"/>
          <p:cNvSpPr>
            <a:spLocks noChangeArrowheads="1"/>
          </p:cNvSpPr>
          <p:nvPr/>
        </p:nvSpPr>
        <p:spPr bwMode="auto">
          <a:xfrm>
            <a:off x="552450" y="3267075"/>
            <a:ext cx="2730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8" name="Rectangle 271"/>
          <p:cNvSpPr>
            <a:spLocks noChangeArrowheads="1"/>
          </p:cNvSpPr>
          <p:nvPr/>
        </p:nvSpPr>
        <p:spPr bwMode="auto">
          <a:xfrm>
            <a:off x="582613" y="3132138"/>
            <a:ext cx="2270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000000"/>
                </a:solidFill>
                <a:latin typeface="Frutiger Roman" charset="0"/>
              </a:rPr>
              <a:t>Cu</a:t>
            </a:r>
            <a:endParaRPr lang="en-US" altLang="en-US" sz="1400"/>
          </a:p>
        </p:txBody>
      </p:sp>
      <p:sp>
        <p:nvSpPr>
          <p:cNvPr id="399" name="Rectangle 272"/>
          <p:cNvSpPr>
            <a:spLocks noChangeArrowheads="1"/>
          </p:cNvSpPr>
          <p:nvPr/>
        </p:nvSpPr>
        <p:spPr bwMode="auto">
          <a:xfrm>
            <a:off x="452438" y="2411413"/>
            <a:ext cx="6159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0" name="Rectangle 273"/>
          <p:cNvSpPr>
            <a:spLocks noChangeArrowheads="1"/>
          </p:cNvSpPr>
          <p:nvPr/>
        </p:nvSpPr>
        <p:spPr bwMode="auto">
          <a:xfrm>
            <a:off x="557213" y="2233613"/>
            <a:ext cx="7493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a:solidFill>
                  <a:srgbClr val="000000"/>
                </a:solidFill>
                <a:latin typeface="Frutiger Roman" charset="0"/>
              </a:rPr>
              <a:t>insulation</a:t>
            </a:r>
            <a:endParaRPr lang="en-US" altLang="en-US" sz="1400"/>
          </a:p>
        </p:txBody>
      </p:sp>
      <p:sp>
        <p:nvSpPr>
          <p:cNvPr id="401" name="Line 274"/>
          <p:cNvSpPr>
            <a:spLocks noChangeShapeType="1"/>
          </p:cNvSpPr>
          <p:nvPr/>
        </p:nvSpPr>
        <p:spPr bwMode="auto">
          <a:xfrm>
            <a:off x="1360488" y="2362200"/>
            <a:ext cx="250825" cy="18573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2" name="Line 275"/>
          <p:cNvSpPr>
            <a:spLocks noChangeShapeType="1"/>
          </p:cNvSpPr>
          <p:nvPr/>
        </p:nvSpPr>
        <p:spPr bwMode="auto">
          <a:xfrm>
            <a:off x="901700" y="2762250"/>
            <a:ext cx="327025" cy="1206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3" name="Line 276"/>
          <p:cNvSpPr>
            <a:spLocks noChangeShapeType="1"/>
          </p:cNvSpPr>
          <p:nvPr/>
        </p:nvSpPr>
        <p:spPr bwMode="auto">
          <a:xfrm>
            <a:off x="898525" y="3271838"/>
            <a:ext cx="327025" cy="1206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4" name="Text Box 277"/>
          <p:cNvSpPr txBox="1">
            <a:spLocks noChangeArrowheads="1"/>
          </p:cNvSpPr>
          <p:nvPr/>
        </p:nvSpPr>
        <p:spPr bwMode="auto">
          <a:xfrm>
            <a:off x="3859213" y="5546725"/>
            <a:ext cx="4575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800">
                <a:solidFill>
                  <a:srgbClr val="CC0097"/>
                </a:solidFill>
              </a:rPr>
              <a:t>So typically </a:t>
            </a:r>
            <a:r>
              <a:rPr lang="en-GB" altLang="en-US" sz="1800" b="1" i="1">
                <a:solidFill>
                  <a:srgbClr val="CC0097"/>
                </a:solidFill>
              </a:rPr>
              <a:t>J</a:t>
            </a:r>
            <a:r>
              <a:rPr lang="en-GB" altLang="en-US" sz="1800" b="1" i="1" baseline="-25000">
                <a:solidFill>
                  <a:srgbClr val="CC0097"/>
                </a:solidFill>
              </a:rPr>
              <a:t>eng </a:t>
            </a:r>
            <a:r>
              <a:rPr lang="en-GB" altLang="en-US" sz="1800">
                <a:solidFill>
                  <a:srgbClr val="CC0097"/>
                </a:solidFill>
              </a:rPr>
              <a:t> is only 15% to 30% of </a:t>
            </a:r>
            <a:r>
              <a:rPr lang="en-GB" altLang="en-US" sz="1800" b="1" i="1">
                <a:solidFill>
                  <a:srgbClr val="CC0097"/>
                </a:solidFill>
              </a:rPr>
              <a:t>J</a:t>
            </a:r>
            <a:r>
              <a:rPr lang="en-GB" altLang="en-US" sz="1800" b="1" i="1" baseline="-25000">
                <a:solidFill>
                  <a:srgbClr val="CC0097"/>
                </a:solidFill>
              </a:rPr>
              <a:t>supercon</a:t>
            </a:r>
            <a:endParaRPr lang="en-US" altLang="en-US" sz="1800" b="1" i="1">
              <a:solidFill>
                <a:srgbClr val="CC0097"/>
              </a:solidFill>
            </a:endParaRPr>
          </a:p>
        </p:txBody>
      </p:sp>
    </p:spTree>
    <p:extLst>
      <p:ext uri="{BB962C8B-B14F-4D97-AF65-F5344CB8AC3E}">
        <p14:creationId xmlns:p14="http://schemas.microsoft.com/office/powerpoint/2010/main" val="2862956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dipole current-to-field </a:t>
            </a:r>
            <a:r>
              <a:rPr lang="en-US" dirty="0"/>
              <a:t>r</a:t>
            </a:r>
            <a:r>
              <a:rPr lang="en-US" dirty="0" smtClean="0"/>
              <a:t>elationship</a:t>
            </a:r>
            <a:endParaRPr lang="en-US" dirty="0"/>
          </a:p>
        </p:txBody>
      </p:sp>
      <p:sp>
        <p:nvSpPr>
          <p:cNvPr id="4" name="Textfeld 3"/>
          <p:cNvSpPr txBox="1"/>
          <p:nvPr/>
        </p:nvSpPr>
        <p:spPr>
          <a:xfrm>
            <a:off x="720000" y="720000"/>
            <a:ext cx="7992888"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In an accelerator dipole magnet, we use current-carrying wires </a:t>
            </a:r>
            <a:r>
              <a:rPr lang="en-US" sz="1600" dirty="0" smtClean="0">
                <a:latin typeface="Times New Roman" panose="02020603050405020304" pitchFamily="18" charset="0"/>
                <a:cs typeface="Times New Roman" panose="02020603050405020304" pitchFamily="18" charset="0"/>
              </a:rPr>
              <a:t>and metal </a:t>
            </a:r>
            <a:r>
              <a:rPr lang="en-US" sz="1600" dirty="0">
                <a:latin typeface="Times New Roman" panose="02020603050405020304" pitchFamily="18" charset="0"/>
                <a:cs typeface="Times New Roman" panose="02020603050405020304" pitchFamily="18" charset="0"/>
              </a:rPr>
              <a:t>cores of high </a:t>
            </a:r>
            <a:r>
              <a:rPr lang="en-US" sz="1600" i="1" dirty="0">
                <a:latin typeface="Times New Roman" panose="02020603050405020304" pitchFamily="18" charset="0"/>
                <a:cs typeface="Times New Roman" panose="02020603050405020304" pitchFamily="18" charset="0"/>
              </a:rPr>
              <a:t>μ</a:t>
            </a:r>
            <a:r>
              <a:rPr lang="en-US" sz="1600" dirty="0">
                <a:latin typeface="Times New Roman" panose="02020603050405020304" pitchFamily="18" charset="0"/>
                <a:cs typeface="Times New Roman" panose="02020603050405020304" pitchFamily="18" charset="0"/>
              </a:rPr>
              <a:t> to set up a strong dipole field:</a:t>
            </a:r>
          </a:p>
        </p:txBody>
      </p:sp>
      <p:sp>
        <p:nvSpPr>
          <p:cNvPr id="5" name="Textfeld 4"/>
          <p:cNvSpPr txBox="1"/>
          <p:nvPr/>
        </p:nvSpPr>
        <p:spPr>
          <a:xfrm>
            <a:off x="720000" y="2664000"/>
            <a:ext cx="2987904" cy="1077218"/>
          </a:xfrm>
          <a:prstGeom prst="rect">
            <a:avLst/>
          </a:prstGeom>
          <a:noFill/>
        </p:spPr>
        <p:txBody>
          <a:bodyPr wrap="square" rtlCol="0">
            <a:spAutoFit/>
          </a:bodyPr>
          <a:lstStyle/>
          <a:p>
            <a:r>
              <a:rPr lang="en-US" sz="1600" b="1" i="1" dirty="0">
                <a:latin typeface="Times New Roman" panose="02020603050405020304" pitchFamily="18" charset="0"/>
                <a:cs typeface="Times New Roman" panose="02020603050405020304" pitchFamily="18" charset="0"/>
              </a:rPr>
              <a:t>N</a:t>
            </a:r>
            <a:r>
              <a:rPr lang="en-US" sz="1600" dirty="0">
                <a:latin typeface="Times New Roman" panose="02020603050405020304" pitchFamily="18" charset="0"/>
                <a:cs typeface="Times New Roman" panose="02020603050405020304" pitchFamily="18" charset="0"/>
              </a:rPr>
              <a:t> turns of current </a:t>
            </a:r>
            <a:r>
              <a:rPr lang="en-US" sz="1600" b="1" i="1" dirty="0">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generate a </a:t>
            </a:r>
            <a:r>
              <a:rPr lang="en-US" sz="1600" dirty="0">
                <a:latin typeface="Times New Roman" panose="02020603050405020304" pitchFamily="18" charset="0"/>
                <a:cs typeface="Times New Roman" panose="02020603050405020304" pitchFamily="18" charset="0"/>
              </a:rPr>
              <a:t>small </a:t>
            </a:r>
            <a:r>
              <a:rPr lang="en-US" sz="1600" b="1" i="1" dirty="0" smtClean="0">
                <a:latin typeface="Times New Roman" panose="02020603050405020304" pitchFamily="18" charset="0"/>
                <a:cs typeface="Times New Roman" panose="02020603050405020304" pitchFamily="18" charset="0"/>
              </a:rPr>
              <a:t>H = B/μ</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in the metal.</a:t>
            </a:r>
          </a:p>
          <a:p>
            <a:r>
              <a:rPr lang="en-US" sz="1600" dirty="0">
                <a:latin typeface="Times New Roman" panose="02020603050405020304" pitchFamily="18" charset="0"/>
                <a:cs typeface="Times New Roman" panose="02020603050405020304" pitchFamily="18" charset="0"/>
              </a:rPr>
              <a:t>Hence, the </a:t>
            </a:r>
            <a:r>
              <a:rPr lang="en-US" sz="1600" dirty="0" smtClean="0">
                <a:latin typeface="Times New Roman" panose="02020603050405020304" pitchFamily="18" charset="0"/>
                <a:cs typeface="Times New Roman" panose="02020603050405020304" pitchFamily="18" charset="0"/>
              </a:rPr>
              <a:t>B-field across the gap</a:t>
            </a:r>
            <a:r>
              <a:rPr lang="en-US" sz="1600" dirty="0">
                <a:latin typeface="Times New Roman" panose="02020603050405020304" pitchFamily="18" charset="0"/>
                <a:cs typeface="Times New Roman" panose="02020603050405020304" pitchFamily="18" charset="0"/>
              </a:rPr>
              <a:t>, </a:t>
            </a:r>
            <a:r>
              <a:rPr lang="en-US" sz="1600" b="1" i="1" dirty="0">
                <a:latin typeface="Times New Roman" panose="02020603050405020304" pitchFamily="18" charset="0"/>
                <a:cs typeface="Times New Roman" panose="02020603050405020304" pitchFamily="18" charset="0"/>
              </a:rPr>
              <a:t>G</a:t>
            </a:r>
            <a:r>
              <a:rPr lang="en-US" sz="1600" dirty="0">
                <a:latin typeface="Times New Roman" panose="02020603050405020304" pitchFamily="18" charset="0"/>
                <a:cs typeface="Times New Roman" panose="02020603050405020304" pitchFamily="18" charset="0"/>
              </a:rPr>
              <a:t>, is large.</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320" y="1260000"/>
            <a:ext cx="4895850"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720000" y="4320000"/>
            <a:ext cx="7380392"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Using Maxwell’s equation for B, we can derive the relationship </a:t>
            </a:r>
            <a:r>
              <a:rPr lang="en-US" sz="1600" dirty="0" smtClean="0">
                <a:latin typeface="Times New Roman" panose="02020603050405020304" pitchFamily="18" charset="0"/>
                <a:cs typeface="Times New Roman" panose="02020603050405020304" pitchFamily="18" charset="0"/>
              </a:rPr>
              <a:t>between </a:t>
            </a:r>
            <a:r>
              <a:rPr lang="en-US" sz="1600" b="1" i="1" dirty="0" smtClean="0">
                <a:latin typeface="Times New Roman" panose="02020603050405020304" pitchFamily="18" charset="0"/>
                <a:cs typeface="Times New Roman" panose="02020603050405020304" pitchFamily="18" charset="0"/>
              </a:rPr>
              <a:t>B</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in the gap, and </a:t>
            </a:r>
            <a:r>
              <a:rPr lang="en-US" sz="1600" b="1" i="1" dirty="0">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in the wires:</a:t>
            </a:r>
          </a:p>
        </p:txBody>
      </p:sp>
      <mc:AlternateContent xmlns:mc="http://schemas.openxmlformats.org/markup-compatibility/2006" xmlns:a14="http://schemas.microsoft.com/office/drawing/2010/main">
        <mc:Choice Requires="a14">
          <p:sp>
            <p:nvSpPr>
              <p:cNvPr id="7" name="Textfeld 6"/>
              <p:cNvSpPr txBox="1"/>
              <p:nvPr/>
            </p:nvSpPr>
            <p:spPr>
              <a:xfrm>
                <a:off x="2411760" y="5048452"/>
                <a:ext cx="4223977" cy="612796"/>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de-DE" b="0" i="1" smtClean="0">
                              <a:latin typeface="Cambria Math"/>
                            </a:rPr>
                            <m:t>𝐼</m:t>
                          </m:r>
                        </m:e>
                        <m:sub>
                          <m:r>
                            <a:rPr lang="de-DE" b="0" i="1" smtClean="0">
                              <a:latin typeface="Cambria Math"/>
                            </a:rPr>
                            <m:t>𝑡𝑜𝑡𝑎𝑙</m:t>
                          </m:r>
                        </m:sub>
                      </m:sSub>
                      <m:r>
                        <a:rPr lang="de-DE" b="0" i="1" smtClean="0">
                          <a:latin typeface="Cambria Math"/>
                        </a:rPr>
                        <m:t>=2</m:t>
                      </m:r>
                      <m:r>
                        <a:rPr lang="de-DE" b="0" i="1" smtClean="0">
                          <a:latin typeface="Cambria Math"/>
                          <a:ea typeface="Cambria Math"/>
                        </a:rPr>
                        <m:t>∙</m:t>
                      </m:r>
                      <m:r>
                        <a:rPr lang="de-DE" b="0" i="1" smtClean="0">
                          <a:latin typeface="Cambria Math"/>
                          <a:ea typeface="Cambria Math"/>
                        </a:rPr>
                        <m:t>𝑁</m:t>
                      </m:r>
                      <m:r>
                        <a:rPr lang="de-DE" b="0" i="1" smtClean="0">
                          <a:latin typeface="Cambria Math"/>
                          <a:ea typeface="Cambria Math"/>
                        </a:rPr>
                        <m:t>∙</m:t>
                      </m:r>
                      <m:r>
                        <a:rPr lang="de-DE" b="0" i="1" smtClean="0">
                          <a:latin typeface="Cambria Math"/>
                          <a:ea typeface="Cambria Math"/>
                        </a:rPr>
                        <m:t>𝐼</m:t>
                      </m:r>
                      <m:d>
                        <m:dPr>
                          <m:begChr m:val="["/>
                          <m:endChr m:val="]"/>
                          <m:ctrlPr>
                            <a:rPr lang="de-DE" b="0" i="1" smtClean="0">
                              <a:latin typeface="Cambria Math"/>
                              <a:ea typeface="Cambria Math"/>
                            </a:rPr>
                          </m:ctrlPr>
                        </m:dPr>
                        <m:e>
                          <m:r>
                            <a:rPr lang="de-DE" b="0" i="1" smtClean="0">
                              <a:latin typeface="Cambria Math"/>
                              <a:ea typeface="Cambria Math"/>
                            </a:rPr>
                            <m:t>𝐴</m:t>
                          </m:r>
                        </m:e>
                      </m:d>
                      <m:r>
                        <a:rPr lang="de-DE" b="0" i="1" smtClean="0">
                          <a:latin typeface="Cambria Math"/>
                          <a:ea typeface="Cambria Math"/>
                        </a:rPr>
                        <m:t>=</m:t>
                      </m:r>
                      <m:f>
                        <m:fPr>
                          <m:ctrlPr>
                            <a:rPr lang="de-DE" b="0" i="1" smtClean="0">
                              <a:latin typeface="Cambria Math"/>
                              <a:ea typeface="Cambria Math"/>
                            </a:rPr>
                          </m:ctrlPr>
                        </m:fPr>
                        <m:num>
                          <m:r>
                            <a:rPr lang="de-DE" b="0" i="1" smtClean="0">
                              <a:latin typeface="Cambria Math"/>
                              <a:ea typeface="Cambria Math"/>
                            </a:rPr>
                            <m:t>1</m:t>
                          </m:r>
                        </m:num>
                        <m:den>
                          <m:r>
                            <a:rPr lang="de-DE" b="0" i="1" smtClean="0">
                              <a:latin typeface="Cambria Math"/>
                              <a:ea typeface="Cambria Math"/>
                            </a:rPr>
                            <m:t>0.4</m:t>
                          </m:r>
                          <m:r>
                            <a:rPr lang="de-DE" b="0" i="1" smtClean="0">
                              <a:latin typeface="Cambria Math"/>
                              <a:ea typeface="Cambria Math"/>
                            </a:rPr>
                            <m:t>𝜋</m:t>
                          </m:r>
                        </m:den>
                      </m:f>
                      <m:sSub>
                        <m:sSubPr>
                          <m:ctrlPr>
                            <a:rPr lang="de-DE" b="0" i="1" smtClean="0">
                              <a:latin typeface="Cambria Math"/>
                              <a:ea typeface="Cambria Math"/>
                            </a:rPr>
                          </m:ctrlPr>
                        </m:sSubPr>
                        <m:e>
                          <m:r>
                            <a:rPr lang="de-DE" b="0" i="1" smtClean="0">
                              <a:latin typeface="Cambria Math"/>
                              <a:ea typeface="Cambria Math"/>
                            </a:rPr>
                            <m:t>𝐵</m:t>
                          </m:r>
                        </m:e>
                        <m:sub>
                          <m:r>
                            <a:rPr lang="de-DE" b="0" i="1" smtClean="0">
                              <a:latin typeface="Cambria Math"/>
                              <a:ea typeface="Cambria Math"/>
                            </a:rPr>
                            <m:t>⊥</m:t>
                          </m:r>
                        </m:sub>
                      </m:sSub>
                      <m:d>
                        <m:dPr>
                          <m:begChr m:val="["/>
                          <m:endChr m:val="]"/>
                          <m:ctrlPr>
                            <a:rPr lang="de-DE" b="0" i="1" smtClean="0">
                              <a:latin typeface="Cambria Math"/>
                              <a:ea typeface="Cambria Math"/>
                            </a:rPr>
                          </m:ctrlPr>
                        </m:dPr>
                        <m:e>
                          <m:r>
                            <a:rPr lang="de-DE" b="0" i="1" smtClean="0">
                              <a:latin typeface="Cambria Math"/>
                              <a:ea typeface="Cambria Math"/>
                            </a:rPr>
                            <m:t>𝐺</m:t>
                          </m:r>
                        </m:e>
                      </m:d>
                      <m:r>
                        <a:rPr lang="de-DE" b="0" i="1" smtClean="0">
                          <a:latin typeface="Cambria Math"/>
                          <a:ea typeface="Cambria Math"/>
                        </a:rPr>
                        <m:t>∙</m:t>
                      </m:r>
                      <m:r>
                        <a:rPr lang="de-DE" b="0" i="1" smtClean="0">
                          <a:latin typeface="Cambria Math"/>
                          <a:ea typeface="Cambria Math"/>
                        </a:rPr>
                        <m:t>𝐺</m:t>
                      </m:r>
                      <m:d>
                        <m:dPr>
                          <m:begChr m:val="["/>
                          <m:endChr m:val="]"/>
                          <m:ctrlPr>
                            <a:rPr lang="de-DE" b="0" i="1" smtClean="0">
                              <a:latin typeface="Cambria Math"/>
                              <a:ea typeface="Cambria Math"/>
                            </a:rPr>
                          </m:ctrlPr>
                        </m:dPr>
                        <m:e>
                          <m:r>
                            <a:rPr lang="de-DE" b="0" i="1" smtClean="0">
                              <a:latin typeface="Cambria Math"/>
                              <a:ea typeface="Cambria Math"/>
                            </a:rPr>
                            <m:t>𝑐𝑚</m:t>
                          </m:r>
                        </m:e>
                      </m:d>
                    </m:oMath>
                  </m:oMathPara>
                </a14:m>
                <a:endParaRPr lang="en-US" dirty="0"/>
              </a:p>
            </p:txBody>
          </p:sp>
        </mc:Choice>
        <mc:Fallback xmlns="">
          <p:sp>
            <p:nvSpPr>
              <p:cNvPr id="7" name="Textfeld 6"/>
              <p:cNvSpPr txBox="1">
                <a:spLocks noRot="1" noChangeAspect="1" noMove="1" noResize="1" noEditPoints="1" noAdjustHandles="1" noChangeArrowheads="1" noChangeShapeType="1" noTextEdit="1"/>
              </p:cNvSpPr>
              <p:nvPr/>
            </p:nvSpPr>
            <p:spPr>
              <a:xfrm>
                <a:off x="2411760" y="5048452"/>
                <a:ext cx="4223977" cy="612796"/>
              </a:xfrm>
              <a:prstGeom prst="rect">
                <a:avLst/>
              </a:prstGeom>
              <a:blipFill rotWithShape="1">
                <a:blip r:embed="rId3"/>
                <a:stretch>
                  <a:fillRect/>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3788143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Dipole current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792000"/>
            <a:ext cx="8346191" cy="527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6062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Optical analogy for focusing</a:t>
            </a:r>
            <a:endParaRPr lang="en-US" dirty="0"/>
          </a:p>
        </p:txBody>
      </p:sp>
      <p:sp>
        <p:nvSpPr>
          <p:cNvPr id="4" name="Textfeld 3"/>
          <p:cNvSpPr txBox="1"/>
          <p:nvPr/>
        </p:nvSpPr>
        <p:spPr>
          <a:xfrm>
            <a:off x="540000" y="720000"/>
            <a:ext cx="8100000" cy="1080000"/>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We have seen that a dipole produces a constant field that can </a:t>
            </a:r>
            <a:r>
              <a:rPr lang="en-US" sz="1600" dirty="0" smtClean="0">
                <a:latin typeface="Times New Roman" panose="02020603050405020304" pitchFamily="18" charset="0"/>
                <a:cs typeface="Times New Roman" panose="02020603050405020304" pitchFamily="18" charset="0"/>
              </a:rPr>
              <a:t>be used </a:t>
            </a:r>
            <a:r>
              <a:rPr lang="en-US" sz="1600" dirty="0">
                <a:latin typeface="Times New Roman" panose="02020603050405020304" pitchFamily="18" charset="0"/>
                <a:cs typeface="Times New Roman" panose="02020603050405020304" pitchFamily="18" charset="0"/>
              </a:rPr>
              <a:t>to bend a beam</a:t>
            </a:r>
            <a:r>
              <a:rPr lang="en-US" sz="1600" dirty="0" smtClean="0">
                <a:latin typeface="Times New Roman" panose="02020603050405020304" pitchFamily="18" charset="0"/>
                <a:cs typeface="Times New Roman" panose="02020603050405020304" pitchFamily="18" charset="0"/>
              </a:rPr>
              <a:t>.</a:t>
            </a:r>
          </a:p>
          <a:p>
            <a:endParaRPr lang="en-US" sz="8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Now we need something that can focus a beam. </a:t>
            </a:r>
            <a:r>
              <a:rPr lang="en-US" sz="1600" dirty="0">
                <a:solidFill>
                  <a:srgbClr val="0000CC"/>
                </a:solidFill>
                <a:latin typeface="Times New Roman" panose="02020603050405020304" pitchFamily="18" charset="0"/>
                <a:cs typeface="Times New Roman" panose="02020603050405020304" pitchFamily="18" charset="0"/>
              </a:rPr>
              <a:t>Without focusing, </a:t>
            </a:r>
            <a:r>
              <a:rPr lang="en-US" sz="1600" dirty="0" smtClean="0">
                <a:solidFill>
                  <a:srgbClr val="0000CC"/>
                </a:solidFill>
                <a:latin typeface="Times New Roman" panose="02020603050405020304" pitchFamily="18" charset="0"/>
                <a:cs typeface="Times New Roman" panose="02020603050405020304" pitchFamily="18" charset="0"/>
              </a:rPr>
              <a:t>a beam </a:t>
            </a:r>
            <a:r>
              <a:rPr lang="en-US" sz="1600" dirty="0">
                <a:solidFill>
                  <a:srgbClr val="0000CC"/>
                </a:solidFill>
                <a:latin typeface="Times New Roman" panose="02020603050405020304" pitchFamily="18" charset="0"/>
                <a:cs typeface="Times New Roman" panose="02020603050405020304" pitchFamily="18" charset="0"/>
              </a:rPr>
              <a:t>will naturally diverge</a:t>
            </a:r>
            <a:r>
              <a:rPr lang="en-US" sz="1600" dirty="0" smtClean="0">
                <a:solidFill>
                  <a:srgbClr val="0000CC"/>
                </a:solidFill>
                <a:latin typeface="Times New Roman" panose="02020603050405020304" pitchFamily="18" charset="0"/>
                <a:cs typeface="Times New Roman" panose="02020603050405020304" pitchFamily="18" charset="0"/>
              </a:rPr>
              <a:t>.</a:t>
            </a:r>
          </a:p>
          <a:p>
            <a:endParaRPr lang="en-US" sz="800" dirty="0">
              <a:solidFill>
                <a:srgbClr val="0000CC"/>
              </a:solidFill>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Consider the optical analogy of focusing a ray of light through a lens:</a:t>
            </a:r>
            <a:endParaRPr lang="en-US" sz="1600" dirty="0">
              <a:solidFill>
                <a:srgbClr val="0000CC"/>
              </a:solidFill>
              <a:latin typeface="Times New Roman" panose="02020603050405020304" pitchFamily="18" charset="0"/>
              <a:cs typeface="Times New Roman" panose="02020603050405020304"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2447049"/>
            <a:ext cx="4601905" cy="227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5400000" y="2636912"/>
            <a:ext cx="2952328" cy="738664"/>
          </a:xfrm>
          <a:prstGeom prst="rect">
            <a:avLst/>
          </a:prstGeom>
          <a:noFill/>
        </p:spPr>
        <p:txBody>
          <a:bodyPr wrap="square" rtlCol="0">
            <a:spAutoFit/>
          </a:bodyPr>
          <a:lstStyle/>
          <a:p>
            <a:r>
              <a:rPr lang="en-US" sz="1400" dirty="0">
                <a:solidFill>
                  <a:srgbClr val="0000CC"/>
                </a:solidFill>
                <a:latin typeface="Times New Roman" panose="02020603050405020304" pitchFamily="18" charset="0"/>
                <a:cs typeface="Times New Roman" panose="02020603050405020304" pitchFamily="18" charset="0"/>
              </a:rPr>
              <a:t>The rays come to a </a:t>
            </a:r>
            <a:r>
              <a:rPr lang="en-US" sz="1400" dirty="0" smtClean="0">
                <a:solidFill>
                  <a:srgbClr val="0000CC"/>
                </a:solidFill>
                <a:latin typeface="Times New Roman" panose="02020603050405020304" pitchFamily="18" charset="0"/>
                <a:cs typeface="Times New Roman" panose="02020603050405020304" pitchFamily="18" charset="0"/>
              </a:rPr>
              <a:t>focus at </a:t>
            </a:r>
            <a:r>
              <a:rPr lang="en-US" sz="1400" dirty="0">
                <a:solidFill>
                  <a:srgbClr val="0000CC"/>
                </a:solidFill>
                <a:latin typeface="Times New Roman" panose="02020603050405020304" pitchFamily="18" charset="0"/>
                <a:cs typeface="Times New Roman" panose="02020603050405020304" pitchFamily="18" charset="0"/>
              </a:rPr>
              <a:t>the focal point, f. </a:t>
            </a:r>
            <a:r>
              <a:rPr lang="en-US" sz="1400" dirty="0" smtClean="0">
                <a:solidFill>
                  <a:srgbClr val="0000CC"/>
                </a:solidFill>
                <a:latin typeface="Times New Roman" panose="02020603050405020304" pitchFamily="18" charset="0"/>
                <a:cs typeface="Times New Roman" panose="02020603050405020304" pitchFamily="18" charset="0"/>
              </a:rPr>
              <a:t>The focusing </a:t>
            </a:r>
            <a:r>
              <a:rPr lang="en-US" sz="1400" dirty="0">
                <a:solidFill>
                  <a:srgbClr val="0000CC"/>
                </a:solidFill>
                <a:latin typeface="Times New Roman" panose="02020603050405020304" pitchFamily="18" charset="0"/>
                <a:cs typeface="Times New Roman" panose="02020603050405020304" pitchFamily="18" charset="0"/>
              </a:rPr>
              <a:t>angle depends </a:t>
            </a:r>
            <a:r>
              <a:rPr lang="en-US" sz="1400" dirty="0" smtClean="0">
                <a:solidFill>
                  <a:srgbClr val="0000CC"/>
                </a:solidFill>
                <a:latin typeface="Times New Roman" panose="02020603050405020304" pitchFamily="18" charset="0"/>
                <a:cs typeface="Times New Roman" panose="02020603050405020304" pitchFamily="18" charset="0"/>
              </a:rPr>
              <a:t>on the </a:t>
            </a:r>
            <a:r>
              <a:rPr lang="en-US" sz="1400" dirty="0">
                <a:solidFill>
                  <a:srgbClr val="0000CC"/>
                </a:solidFill>
                <a:latin typeface="Times New Roman" panose="02020603050405020304" pitchFamily="18" charset="0"/>
                <a:cs typeface="Times New Roman" panose="02020603050405020304" pitchFamily="18" charset="0"/>
              </a:rPr>
              <a:t>distance from </a:t>
            </a:r>
            <a:r>
              <a:rPr lang="en-US" sz="1400" dirty="0" smtClean="0">
                <a:solidFill>
                  <a:srgbClr val="0000CC"/>
                </a:solidFill>
                <a:latin typeface="Times New Roman" panose="02020603050405020304" pitchFamily="18" charset="0"/>
                <a:cs typeface="Times New Roman" panose="02020603050405020304" pitchFamily="18" charset="0"/>
              </a:rPr>
              <a:t>center, x</a:t>
            </a:r>
            <a:r>
              <a:rPr lang="en-US" sz="1400" dirty="0">
                <a:solidFill>
                  <a:srgbClr val="0000CC"/>
                </a:solidFill>
                <a:latin typeface="Times New Roman" panose="02020603050405020304" pitchFamily="18" charset="0"/>
                <a:cs typeface="Times New Roman" panose="02020603050405020304" pitchFamily="18" charset="0"/>
              </a:rPr>
              <a:t>.</a:t>
            </a:r>
          </a:p>
        </p:txBody>
      </p:sp>
      <p:sp>
        <p:nvSpPr>
          <p:cNvPr id="6" name="Textfeld 5"/>
          <p:cNvSpPr txBox="1"/>
          <p:nvPr/>
        </p:nvSpPr>
        <p:spPr>
          <a:xfrm>
            <a:off x="540000" y="5220000"/>
            <a:ext cx="4464000" cy="584775"/>
          </a:xfrm>
          <a:prstGeom prst="rect">
            <a:avLst/>
          </a:prstGeom>
          <a:noFill/>
        </p:spPr>
        <p:txBody>
          <a:bodyPr wrap="square" rtlCol="0">
            <a:spAutoFit/>
          </a:bodyPr>
          <a:lstStyle/>
          <a:p>
            <a:r>
              <a:rPr lang="en-US" sz="1600" dirty="0">
                <a:solidFill>
                  <a:srgbClr val="FF0000"/>
                </a:solidFill>
                <a:latin typeface="Times New Roman" panose="02020603050405020304" pitchFamily="18" charset="0"/>
                <a:cs typeface="Times New Roman" panose="02020603050405020304" pitchFamily="18" charset="0"/>
              </a:rPr>
              <a:t>The farther off axis, the </a:t>
            </a:r>
            <a:r>
              <a:rPr lang="en-US" sz="1600" dirty="0" smtClean="0">
                <a:solidFill>
                  <a:srgbClr val="FF0000"/>
                </a:solidFill>
                <a:latin typeface="Times New Roman" panose="02020603050405020304" pitchFamily="18" charset="0"/>
                <a:cs typeface="Times New Roman" panose="02020603050405020304" pitchFamily="18" charset="0"/>
              </a:rPr>
              <a:t>stronger the </a:t>
            </a:r>
            <a:r>
              <a:rPr lang="en-US" sz="1600" dirty="0">
                <a:solidFill>
                  <a:srgbClr val="FF0000"/>
                </a:solidFill>
                <a:latin typeface="Times New Roman" panose="02020603050405020304" pitchFamily="18" charset="0"/>
                <a:cs typeface="Times New Roman" panose="02020603050405020304" pitchFamily="18" charset="0"/>
              </a:rPr>
              <a:t>focusing effect! </a:t>
            </a:r>
            <a:r>
              <a:rPr lang="en-US" sz="1600" dirty="0" smtClean="0">
                <a:solidFill>
                  <a:srgbClr val="FF0000"/>
                </a:solidFill>
                <a:latin typeface="Times New Roman" panose="02020603050405020304" pitchFamily="18" charset="0"/>
                <a:cs typeface="Times New Roman" panose="02020603050405020304" pitchFamily="18" charset="0"/>
              </a:rPr>
              <a:t>The dependence </a:t>
            </a:r>
            <a:r>
              <a:rPr lang="en-US" sz="1600" dirty="0">
                <a:solidFill>
                  <a:srgbClr val="FF0000"/>
                </a:solidFill>
                <a:latin typeface="Times New Roman" panose="02020603050405020304" pitchFamily="18" charset="0"/>
                <a:cs typeface="Times New Roman" panose="02020603050405020304" pitchFamily="18" charset="0"/>
              </a:rPr>
              <a:t>is </a:t>
            </a:r>
            <a:r>
              <a:rPr lang="en-US" sz="1600" b="1" dirty="0">
                <a:solidFill>
                  <a:srgbClr val="FF0000"/>
                </a:solidFill>
                <a:latin typeface="Times New Roman" panose="02020603050405020304" pitchFamily="18" charset="0"/>
                <a:cs typeface="Times New Roman" panose="02020603050405020304" pitchFamily="18" charset="0"/>
              </a:rPr>
              <a:t>linear </a:t>
            </a:r>
            <a:r>
              <a:rPr lang="en-US" sz="1600" dirty="0">
                <a:solidFill>
                  <a:srgbClr val="FF0000"/>
                </a:solidFill>
                <a:latin typeface="Times New Roman" panose="02020603050405020304" pitchFamily="18" charset="0"/>
                <a:cs typeface="Times New Roman" panose="02020603050405020304" pitchFamily="18" charset="0"/>
              </a:rPr>
              <a:t>for small x.</a:t>
            </a:r>
          </a:p>
        </p:txBody>
      </p:sp>
      <p:grpSp>
        <p:nvGrpSpPr>
          <p:cNvPr id="10" name="Gruppieren 9"/>
          <p:cNvGrpSpPr/>
          <p:nvPr/>
        </p:nvGrpSpPr>
        <p:grpSpPr>
          <a:xfrm>
            <a:off x="5580000" y="4320000"/>
            <a:ext cx="2750521" cy="1541531"/>
            <a:chOff x="5853927" y="4407749"/>
            <a:chExt cx="2750521" cy="1541531"/>
          </a:xfrm>
        </p:grpSpPr>
        <mc:AlternateContent xmlns:mc="http://schemas.openxmlformats.org/markup-compatibility/2006" xmlns:a14="http://schemas.microsoft.com/office/drawing/2010/main">
          <mc:Choice Requires="a14">
            <p:sp>
              <p:nvSpPr>
                <p:cNvPr id="7" name="Textfeld 6"/>
                <p:cNvSpPr txBox="1"/>
                <p:nvPr/>
              </p:nvSpPr>
              <p:spPr>
                <a:xfrm>
                  <a:off x="5853927" y="4407749"/>
                  <a:ext cx="1166345" cy="6152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a:rPr>
                            </m:ctrlPr>
                          </m:funcPr>
                          <m:fName>
                            <m:r>
                              <m:rPr>
                                <m:sty m:val="p"/>
                              </m:rPr>
                              <a:rPr lang="en-US" i="0" smtClean="0">
                                <a:latin typeface="Cambria Math"/>
                              </a:rPr>
                              <m:t>tan</m:t>
                            </m:r>
                          </m:fName>
                          <m:e>
                            <m:r>
                              <a:rPr lang="en-US" i="1" smtClean="0">
                                <a:latin typeface="Cambria Math"/>
                                <a:ea typeface="Cambria Math"/>
                              </a:rPr>
                              <m:t>𝜃</m:t>
                            </m:r>
                          </m:e>
                        </m:func>
                        <m:r>
                          <a:rPr lang="de-DE" b="0" i="1" smtClean="0">
                            <a:latin typeface="Cambria Math"/>
                          </a:rPr>
                          <m:t>=</m:t>
                        </m:r>
                        <m:f>
                          <m:fPr>
                            <m:ctrlPr>
                              <a:rPr lang="de-DE" b="0" i="1" smtClean="0">
                                <a:latin typeface="Cambria Math"/>
                              </a:rPr>
                            </m:ctrlPr>
                          </m:fPr>
                          <m:num>
                            <m:r>
                              <a:rPr lang="de-DE" b="0" i="1" smtClean="0">
                                <a:latin typeface="Cambria Math"/>
                              </a:rPr>
                              <m:t>𝑥</m:t>
                            </m:r>
                          </m:num>
                          <m:den>
                            <m:r>
                              <a:rPr lang="de-DE" b="0" i="1" smtClean="0">
                                <a:latin typeface="Cambria Math"/>
                              </a:rPr>
                              <m:t>𝑓</m:t>
                            </m:r>
                          </m:den>
                        </m:f>
                      </m:oMath>
                    </m:oMathPara>
                  </a14:m>
                  <a:endParaRPr lang="en-US" dirty="0"/>
                </a:p>
              </p:txBody>
            </p:sp>
          </mc:Choice>
          <mc:Fallback xmlns="">
            <p:sp>
              <p:nvSpPr>
                <p:cNvPr id="7" name="Textfeld 6"/>
                <p:cNvSpPr txBox="1">
                  <a:spLocks noRot="1" noChangeAspect="1" noMove="1" noResize="1" noEditPoints="1" noAdjustHandles="1" noChangeArrowheads="1" noChangeShapeType="1" noTextEdit="1"/>
                </p:cNvSpPr>
                <p:nvPr/>
              </p:nvSpPr>
              <p:spPr>
                <a:xfrm>
                  <a:off x="5853927" y="4407749"/>
                  <a:ext cx="1166345" cy="61529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6228184" y="5157192"/>
                  <a:ext cx="2278957" cy="6152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𝜃</m:t>
                        </m:r>
                        <m:r>
                          <a:rPr lang="en-US" i="1" smtClean="0">
                            <a:latin typeface="Cambria Math"/>
                            <a:ea typeface="Cambria Math"/>
                          </a:rPr>
                          <m:t>≈</m:t>
                        </m:r>
                        <m:f>
                          <m:fPr>
                            <m:ctrlPr>
                              <a:rPr lang="en-US" i="1" smtClean="0">
                                <a:latin typeface="Cambria Math"/>
                                <a:ea typeface="Cambria Math"/>
                              </a:rPr>
                            </m:ctrlPr>
                          </m:fPr>
                          <m:num>
                            <m:r>
                              <a:rPr lang="de-DE" b="0" i="1" smtClean="0">
                                <a:latin typeface="Cambria Math"/>
                                <a:ea typeface="Cambria Math"/>
                              </a:rPr>
                              <m:t>𝑥</m:t>
                            </m:r>
                          </m:num>
                          <m:den>
                            <m:r>
                              <a:rPr lang="de-DE" b="0" i="1" smtClean="0">
                                <a:latin typeface="Cambria Math"/>
                                <a:ea typeface="Cambria Math"/>
                              </a:rPr>
                              <m:t>𝑓</m:t>
                            </m:r>
                          </m:den>
                        </m:f>
                        <m:r>
                          <a:rPr lang="de-DE" b="0" i="1" smtClean="0">
                            <a:latin typeface="Cambria Math"/>
                            <a:ea typeface="Cambria Math"/>
                          </a:rPr>
                          <m:t>     </m:t>
                        </m:r>
                        <m:r>
                          <a:rPr lang="de-DE" b="0" i="1" smtClean="0">
                            <a:latin typeface="Cambria Math"/>
                            <a:ea typeface="Cambria Math"/>
                          </a:rPr>
                          <m:t>𝑓𝑜𝑟</m:t>
                        </m:r>
                        <m:r>
                          <a:rPr lang="de-DE" b="0" i="1" smtClean="0">
                            <a:latin typeface="Cambria Math"/>
                            <a:ea typeface="Cambria Math"/>
                          </a:rPr>
                          <m:t> </m:t>
                        </m:r>
                        <m:r>
                          <a:rPr lang="de-DE" b="0" i="1" smtClean="0">
                            <a:latin typeface="Cambria Math"/>
                            <a:ea typeface="Cambria Math"/>
                          </a:rPr>
                          <m:t>𝑠𝑚𝑎𝑙𝑙</m:t>
                        </m:r>
                        <m:r>
                          <a:rPr lang="de-DE" b="0" i="1" smtClean="0">
                            <a:latin typeface="Cambria Math"/>
                            <a:ea typeface="Cambria Math"/>
                          </a:rPr>
                          <m:t> </m:t>
                        </m:r>
                        <m:r>
                          <a:rPr lang="de-DE" b="0" i="1" smtClean="0">
                            <a:latin typeface="Cambria Math"/>
                            <a:ea typeface="Cambria Math"/>
                          </a:rPr>
                          <m:t>𝑥</m:t>
                        </m:r>
                      </m:oMath>
                    </m:oMathPara>
                  </a14:m>
                  <a:endParaRPr lang="en-US" dirty="0"/>
                </a:p>
              </p:txBody>
            </p:sp>
          </mc:Choice>
          <mc:Fallback xmlns="">
            <p:sp>
              <p:nvSpPr>
                <p:cNvPr id="8" name="Textfeld 7"/>
                <p:cNvSpPr txBox="1">
                  <a:spLocks noRot="1" noChangeAspect="1" noMove="1" noResize="1" noEditPoints="1" noAdjustHandles="1" noChangeArrowheads="1" noChangeShapeType="1" noTextEdit="1"/>
                </p:cNvSpPr>
                <p:nvPr/>
              </p:nvSpPr>
              <p:spPr>
                <a:xfrm>
                  <a:off x="6228184" y="5157192"/>
                  <a:ext cx="2278957" cy="615297"/>
                </a:xfrm>
                <a:prstGeom prst="rect">
                  <a:avLst/>
                </a:prstGeom>
                <a:blipFill rotWithShape="1">
                  <a:blip r:embed="rId4"/>
                  <a:stretch>
                    <a:fillRect/>
                  </a:stretch>
                </a:blipFill>
              </p:spPr>
              <p:txBody>
                <a:bodyPr/>
                <a:lstStyle/>
                <a:p>
                  <a:r>
                    <a:rPr lang="en-US">
                      <a:noFill/>
                    </a:rPr>
                    <a:t> </a:t>
                  </a:r>
                </a:p>
              </p:txBody>
            </p:sp>
          </mc:Fallback>
        </mc:AlternateContent>
        <p:sp>
          <p:nvSpPr>
            <p:cNvPr id="9" name="Rechteck 8"/>
            <p:cNvSpPr/>
            <p:nvPr/>
          </p:nvSpPr>
          <p:spPr>
            <a:xfrm>
              <a:off x="5853927" y="4407749"/>
              <a:ext cx="2750521" cy="154153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71465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Focusing particles with magnets</a:t>
            </a:r>
            <a:endParaRPr lang="en-US" dirty="0"/>
          </a:p>
        </p:txBody>
      </p:sp>
      <p:sp>
        <p:nvSpPr>
          <p:cNvPr id="4" name="Textfeld 3"/>
          <p:cNvSpPr txBox="1"/>
          <p:nvPr/>
        </p:nvSpPr>
        <p:spPr>
          <a:xfrm>
            <a:off x="720000" y="720000"/>
            <a:ext cx="7668424"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Now consider a </a:t>
            </a:r>
            <a:r>
              <a:rPr lang="en-US" sz="1600" b="1" dirty="0">
                <a:latin typeface="Times New Roman" panose="02020603050405020304" pitchFamily="18" charset="0"/>
                <a:cs typeface="Times New Roman" panose="02020603050405020304" pitchFamily="18" charset="0"/>
              </a:rPr>
              <a:t>magnetic lens</a:t>
            </a:r>
            <a:r>
              <a:rPr lang="en-US" sz="1600" dirty="0">
                <a:latin typeface="Times New Roman" panose="02020603050405020304" pitchFamily="18" charset="0"/>
                <a:cs typeface="Times New Roman" panose="02020603050405020304" pitchFamily="18" charset="0"/>
              </a:rPr>
              <a:t>. This lens imparts a </a:t>
            </a:r>
            <a:r>
              <a:rPr lang="en-US" sz="1600" dirty="0" smtClean="0">
                <a:latin typeface="Times New Roman" panose="02020603050405020304" pitchFamily="18" charset="0"/>
                <a:cs typeface="Times New Roman" panose="02020603050405020304" pitchFamily="18" charset="0"/>
              </a:rPr>
              <a:t>transverse momentum </a:t>
            </a:r>
            <a:r>
              <a:rPr lang="en-US" sz="1600" dirty="0">
                <a:latin typeface="Times New Roman" panose="02020603050405020304" pitchFamily="18" charset="0"/>
                <a:cs typeface="Times New Roman" panose="02020603050405020304" pitchFamily="18" charset="0"/>
              </a:rPr>
              <a:t>kick, </a:t>
            </a:r>
            <a:r>
              <a:rPr lang="en-US" sz="1600" b="1" i="1" dirty="0" err="1">
                <a:latin typeface="Times New Roman" panose="02020603050405020304" pitchFamily="18" charset="0"/>
                <a:cs typeface="Times New Roman" panose="02020603050405020304" pitchFamily="18" charset="0"/>
              </a:rPr>
              <a:t>Δp</a:t>
            </a:r>
            <a:r>
              <a:rPr lang="en-US" sz="1600" dirty="0">
                <a:latin typeface="Times New Roman" panose="02020603050405020304" pitchFamily="18" charset="0"/>
                <a:cs typeface="Times New Roman" panose="02020603050405020304" pitchFamily="18" charset="0"/>
              </a:rPr>
              <a:t>, to the particle beam with </a:t>
            </a:r>
            <a:r>
              <a:rPr lang="en-US" sz="1600" dirty="0" smtClean="0">
                <a:latin typeface="Times New Roman" panose="02020603050405020304" pitchFamily="18" charset="0"/>
                <a:cs typeface="Times New Roman" panose="02020603050405020304" pitchFamily="18" charset="0"/>
              </a:rPr>
              <a:t>momentum </a:t>
            </a:r>
            <a:r>
              <a:rPr lang="en-US" sz="1600" b="1" i="1" dirty="0">
                <a:latin typeface="Times New Roman" panose="02020603050405020304" pitchFamily="18" charset="0"/>
                <a:cs typeface="Times New Roman" panose="02020603050405020304" pitchFamily="18" charset="0"/>
              </a:rPr>
              <a:t>p</a:t>
            </a:r>
            <a:r>
              <a:rPr lang="en-US" sz="1600" dirty="0">
                <a:latin typeface="Times New Roman" panose="02020603050405020304" pitchFamily="18" charset="0"/>
                <a:cs typeface="Times New Roman" panose="02020603050405020304" pitchFamily="18" charset="0"/>
              </a:rPr>
              <a:t>.</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1412776"/>
            <a:ext cx="3557143" cy="265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4932040" y="2330296"/>
            <a:ext cx="3240360" cy="738664"/>
          </a:xfrm>
          <a:prstGeom prst="rect">
            <a:avLst/>
          </a:prstGeom>
          <a:noFill/>
        </p:spPr>
        <p:txBody>
          <a:bodyPr wrap="square" rtlCol="0">
            <a:spAutoFit/>
          </a:bodyPr>
          <a:lstStyle/>
          <a:p>
            <a:r>
              <a:rPr lang="en-US" sz="1400" dirty="0">
                <a:solidFill>
                  <a:srgbClr val="0000CC"/>
                </a:solidFill>
                <a:latin typeface="Times New Roman" panose="02020603050405020304" pitchFamily="18" charset="0"/>
                <a:cs typeface="Times New Roman" panose="02020603050405020304" pitchFamily="18" charset="0"/>
              </a:rPr>
              <a:t>For a field which </a:t>
            </a:r>
            <a:r>
              <a:rPr lang="en-US" sz="1400" dirty="0" smtClean="0">
                <a:solidFill>
                  <a:srgbClr val="0000CC"/>
                </a:solidFill>
                <a:latin typeface="Times New Roman" panose="02020603050405020304" pitchFamily="18" charset="0"/>
                <a:cs typeface="Times New Roman" panose="02020603050405020304" pitchFamily="18" charset="0"/>
              </a:rPr>
              <a:t>increases linearly </a:t>
            </a:r>
            <a:r>
              <a:rPr lang="en-US" sz="1400" dirty="0">
                <a:solidFill>
                  <a:srgbClr val="0000CC"/>
                </a:solidFill>
                <a:latin typeface="Times New Roman" panose="02020603050405020304" pitchFamily="18" charset="0"/>
                <a:cs typeface="Times New Roman" panose="02020603050405020304" pitchFamily="18" charset="0"/>
              </a:rPr>
              <a:t>with x, the </a:t>
            </a:r>
            <a:r>
              <a:rPr lang="en-US" sz="1400" dirty="0" smtClean="0">
                <a:solidFill>
                  <a:srgbClr val="0000CC"/>
                </a:solidFill>
                <a:latin typeface="Times New Roman" panose="02020603050405020304" pitchFamily="18" charset="0"/>
                <a:cs typeface="Times New Roman" panose="02020603050405020304" pitchFamily="18" charset="0"/>
              </a:rPr>
              <a:t>resulting kick</a:t>
            </a:r>
            <a:r>
              <a:rPr lang="en-US" sz="1400" dirty="0">
                <a:solidFill>
                  <a:srgbClr val="0000CC"/>
                </a:solidFill>
                <a:latin typeface="Times New Roman" panose="02020603050405020304" pitchFamily="18" charset="0"/>
                <a:cs typeface="Times New Roman" panose="02020603050405020304" pitchFamily="18" charset="0"/>
              </a:rPr>
              <a:t>, </a:t>
            </a:r>
            <a:r>
              <a:rPr lang="en-US" sz="1400" b="1" i="1" dirty="0" err="1">
                <a:solidFill>
                  <a:srgbClr val="0000CC"/>
                </a:solidFill>
                <a:latin typeface="Times New Roman" panose="02020603050405020304" pitchFamily="18" charset="0"/>
                <a:cs typeface="Times New Roman" panose="02020603050405020304" pitchFamily="18" charset="0"/>
              </a:rPr>
              <a:t>Δp</a:t>
            </a:r>
            <a:r>
              <a:rPr lang="en-US" sz="1400" dirty="0">
                <a:solidFill>
                  <a:srgbClr val="0000CC"/>
                </a:solidFill>
                <a:latin typeface="Times New Roman" panose="02020603050405020304" pitchFamily="18" charset="0"/>
                <a:cs typeface="Times New Roman" panose="02020603050405020304" pitchFamily="18" charset="0"/>
              </a:rPr>
              <a:t>, will also </a:t>
            </a:r>
            <a:r>
              <a:rPr lang="en-US" sz="1400" dirty="0" smtClean="0">
                <a:solidFill>
                  <a:srgbClr val="0000CC"/>
                </a:solidFill>
                <a:latin typeface="Times New Roman" panose="02020603050405020304" pitchFamily="18" charset="0"/>
                <a:cs typeface="Times New Roman" panose="02020603050405020304" pitchFamily="18" charset="0"/>
              </a:rPr>
              <a:t>increase linearly </a:t>
            </a:r>
            <a:r>
              <a:rPr lang="en-US" sz="1400" dirty="0">
                <a:solidFill>
                  <a:srgbClr val="0000CC"/>
                </a:solidFill>
                <a:latin typeface="Times New Roman" panose="02020603050405020304" pitchFamily="18" charset="0"/>
                <a:cs typeface="Times New Roman" panose="02020603050405020304" pitchFamily="18" charset="0"/>
              </a:rPr>
              <a:t>with </a:t>
            </a:r>
            <a:r>
              <a:rPr lang="en-US" sz="1400" b="1" i="1" dirty="0">
                <a:solidFill>
                  <a:srgbClr val="0000CC"/>
                </a:solidFill>
                <a:latin typeface="Times New Roman" panose="02020603050405020304" pitchFamily="18" charset="0"/>
                <a:cs typeface="Times New Roman" panose="02020603050405020304" pitchFamily="18" charset="0"/>
              </a:rPr>
              <a:t>x</a:t>
            </a:r>
            <a:r>
              <a:rPr lang="en-US" sz="1400" dirty="0">
                <a:solidFill>
                  <a:srgbClr val="0000CC"/>
                </a:solidFill>
                <a:latin typeface="Times New Roman" panose="02020603050405020304" pitchFamily="18" charset="0"/>
                <a:cs typeface="Times New Roman" panose="02020603050405020304" pitchFamily="18" charset="0"/>
              </a:rPr>
              <a:t>.</a:t>
            </a:r>
          </a:p>
        </p:txBody>
      </p:sp>
      <p:sp>
        <p:nvSpPr>
          <p:cNvPr id="6" name="Textfeld 5"/>
          <p:cNvSpPr txBox="1"/>
          <p:nvPr/>
        </p:nvSpPr>
        <p:spPr>
          <a:xfrm>
            <a:off x="720000" y="4221088"/>
            <a:ext cx="745240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Beginning with the Lorentz force equation, we can solve for the </a:t>
            </a:r>
            <a:r>
              <a:rPr lang="en-US" sz="1400" dirty="0" smtClean="0">
                <a:latin typeface="Times New Roman" panose="02020603050405020304" pitchFamily="18" charset="0"/>
                <a:cs typeface="Times New Roman" panose="02020603050405020304" pitchFamily="18" charset="0"/>
              </a:rPr>
              <a:t>focal length </a:t>
            </a:r>
            <a:r>
              <a:rPr lang="en-US" sz="1400" dirty="0">
                <a:latin typeface="Times New Roman" panose="02020603050405020304" pitchFamily="18" charset="0"/>
                <a:cs typeface="Times New Roman" panose="02020603050405020304" pitchFamily="18" charset="0"/>
              </a:rPr>
              <a:t>and focusing strength, </a:t>
            </a:r>
            <a:r>
              <a:rPr lang="en-US" sz="1400" b="1" i="1" dirty="0">
                <a:latin typeface="Times New Roman" panose="02020603050405020304" pitchFamily="18" charset="0"/>
                <a:cs typeface="Times New Roman" panose="02020603050405020304" pitchFamily="18" charset="0"/>
              </a:rPr>
              <a:t>k</a:t>
            </a:r>
            <a:r>
              <a:rPr lang="en-US" sz="14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7" name="Textfeld 6"/>
              <p:cNvSpPr txBox="1"/>
              <p:nvPr/>
            </p:nvSpPr>
            <p:spPr>
              <a:xfrm>
                <a:off x="1800000" y="4680000"/>
                <a:ext cx="3981603" cy="6851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de-DE" b="0" i="1" smtClean="0">
                              <a:latin typeface="Cambria Math"/>
                            </a:rPr>
                            <m:t>1</m:t>
                          </m:r>
                        </m:num>
                        <m:den>
                          <m:r>
                            <a:rPr lang="de-DE" b="0" i="1" smtClean="0">
                              <a:latin typeface="Cambria Math"/>
                            </a:rPr>
                            <m:t>𝑓</m:t>
                          </m:r>
                        </m:den>
                      </m:f>
                      <m:r>
                        <a:rPr lang="de-DE" b="0" i="1" smtClean="0">
                          <a:latin typeface="Cambria Math"/>
                        </a:rPr>
                        <m:t>=</m:t>
                      </m:r>
                      <m:f>
                        <m:fPr>
                          <m:ctrlPr>
                            <a:rPr lang="de-DE" b="0" i="1" smtClean="0">
                              <a:latin typeface="Cambria Math"/>
                            </a:rPr>
                          </m:ctrlPr>
                        </m:fPr>
                        <m:num>
                          <m:r>
                            <a:rPr lang="de-DE" b="0" i="1" smtClean="0">
                              <a:latin typeface="Cambria Math"/>
                            </a:rPr>
                            <m:t>𝑒</m:t>
                          </m:r>
                        </m:num>
                        <m:den>
                          <m:r>
                            <a:rPr lang="de-DE" b="0" i="1" smtClean="0">
                              <a:latin typeface="Cambria Math"/>
                            </a:rPr>
                            <m:t>𝑝𝑐</m:t>
                          </m:r>
                        </m:den>
                      </m:f>
                      <m:r>
                        <a:rPr lang="de-DE" b="0" i="1" smtClean="0">
                          <a:latin typeface="Cambria Math"/>
                          <a:ea typeface="Cambria Math"/>
                        </a:rPr>
                        <m:t>∙</m:t>
                      </m:r>
                      <m:r>
                        <a:rPr lang="de-DE" b="0" i="1" smtClean="0">
                          <a:latin typeface="Cambria Math"/>
                          <a:ea typeface="Cambria Math"/>
                        </a:rPr>
                        <m:t>𝑔𝐿</m:t>
                      </m:r>
                      <m:r>
                        <a:rPr lang="de-DE" b="0" i="1" smtClean="0">
                          <a:latin typeface="Cambria Math"/>
                          <a:ea typeface="Cambria Math"/>
                        </a:rPr>
                        <m:t>=</m:t>
                      </m:r>
                      <m:f>
                        <m:fPr>
                          <m:ctrlPr>
                            <a:rPr lang="de-DE" b="0" i="1" smtClean="0">
                              <a:latin typeface="Cambria Math"/>
                              <a:ea typeface="Cambria Math"/>
                            </a:rPr>
                          </m:ctrlPr>
                        </m:fPr>
                        <m:num>
                          <m:r>
                            <a:rPr lang="de-DE" b="0" i="1" smtClean="0">
                              <a:latin typeface="Cambria Math"/>
                              <a:ea typeface="Cambria Math"/>
                            </a:rPr>
                            <m:t>𝑔𝐿</m:t>
                          </m:r>
                        </m:num>
                        <m:den>
                          <m:r>
                            <a:rPr lang="de-DE" b="0" i="1" smtClean="0">
                              <a:latin typeface="Cambria Math"/>
                              <a:ea typeface="Cambria Math"/>
                            </a:rPr>
                            <m:t>𝐵</m:t>
                          </m:r>
                          <m:r>
                            <a:rPr lang="de-DE" b="0" i="1" smtClean="0">
                              <a:latin typeface="Cambria Math"/>
                              <a:ea typeface="Cambria Math"/>
                            </a:rPr>
                            <m:t>𝜌</m:t>
                          </m:r>
                        </m:den>
                      </m:f>
                      <m:r>
                        <a:rPr lang="de-DE" b="0" i="1" smtClean="0">
                          <a:latin typeface="Cambria Math"/>
                          <a:ea typeface="Cambria Math"/>
                        </a:rPr>
                        <m:t>     </m:t>
                      </m:r>
                      <m:r>
                        <a:rPr lang="de-DE" b="0" i="1" smtClean="0">
                          <a:latin typeface="Cambria Math"/>
                          <a:ea typeface="Cambria Math"/>
                        </a:rPr>
                        <m:t>𝑤h𝑒𝑟𝑒</m:t>
                      </m:r>
                      <m:r>
                        <a:rPr lang="de-DE" b="0" i="1" smtClean="0">
                          <a:latin typeface="Cambria Math"/>
                          <a:ea typeface="Cambria Math"/>
                        </a:rPr>
                        <m:t>   </m:t>
                      </m:r>
                      <m:r>
                        <a:rPr lang="de-DE" b="0" i="1" smtClean="0">
                          <a:latin typeface="Cambria Math"/>
                          <a:ea typeface="Cambria Math"/>
                        </a:rPr>
                        <m:t>𝑔</m:t>
                      </m:r>
                      <m:r>
                        <a:rPr lang="de-DE" b="0" i="1" smtClean="0">
                          <a:latin typeface="Cambria Math"/>
                          <a:ea typeface="Cambria Math"/>
                        </a:rPr>
                        <m:t>=</m:t>
                      </m:r>
                      <m:f>
                        <m:fPr>
                          <m:ctrlPr>
                            <a:rPr lang="de-DE" b="0" i="1" smtClean="0">
                              <a:latin typeface="Cambria Math"/>
                              <a:ea typeface="Cambria Math"/>
                            </a:rPr>
                          </m:ctrlPr>
                        </m:fPr>
                        <m:num>
                          <m:r>
                            <a:rPr lang="de-DE" b="0" i="1" smtClean="0">
                              <a:latin typeface="Cambria Math"/>
                              <a:ea typeface="Cambria Math"/>
                            </a:rPr>
                            <m:t>𝑑</m:t>
                          </m:r>
                          <m:sSub>
                            <m:sSubPr>
                              <m:ctrlPr>
                                <a:rPr lang="de-DE" b="0" i="1" smtClean="0">
                                  <a:latin typeface="Cambria Math"/>
                                  <a:ea typeface="Cambria Math"/>
                                </a:rPr>
                              </m:ctrlPr>
                            </m:sSubPr>
                            <m:e>
                              <m:r>
                                <a:rPr lang="de-DE" b="0" i="1" smtClean="0">
                                  <a:latin typeface="Cambria Math"/>
                                  <a:ea typeface="Cambria Math"/>
                                </a:rPr>
                                <m:t>𝐵</m:t>
                              </m:r>
                            </m:e>
                            <m:sub>
                              <m:r>
                                <a:rPr lang="de-DE" b="0" i="1" smtClean="0">
                                  <a:latin typeface="Cambria Math"/>
                                  <a:ea typeface="Cambria Math"/>
                                </a:rPr>
                                <m:t>𝑦</m:t>
                              </m:r>
                            </m:sub>
                          </m:sSub>
                        </m:num>
                        <m:den>
                          <m:r>
                            <a:rPr lang="de-DE" b="0" i="1" smtClean="0">
                              <a:latin typeface="Cambria Math"/>
                              <a:ea typeface="Cambria Math"/>
                            </a:rPr>
                            <m:t>𝑑𝑥</m:t>
                          </m:r>
                        </m:den>
                      </m:f>
                    </m:oMath>
                  </m:oMathPara>
                </a14:m>
                <a:endParaRPr lang="en-US" dirty="0"/>
              </a:p>
            </p:txBody>
          </p:sp>
        </mc:Choice>
        <mc:Fallback xmlns="">
          <p:sp>
            <p:nvSpPr>
              <p:cNvPr id="7" name="Textfeld 6"/>
              <p:cNvSpPr txBox="1">
                <a:spLocks noRot="1" noChangeAspect="1" noMove="1" noResize="1" noEditPoints="1" noAdjustHandles="1" noChangeArrowheads="1" noChangeShapeType="1" noTextEdit="1"/>
              </p:cNvSpPr>
              <p:nvPr/>
            </p:nvSpPr>
            <p:spPr>
              <a:xfrm>
                <a:off x="1800000" y="4680000"/>
                <a:ext cx="3981603" cy="685188"/>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1800000" y="5400000"/>
                <a:ext cx="6367962" cy="6790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a:rPr>
                        <m:t>𝑘</m:t>
                      </m:r>
                      <m:d>
                        <m:dPr>
                          <m:begChr m:val="["/>
                          <m:endChr m:val="]"/>
                          <m:ctrlPr>
                            <a:rPr lang="de-DE" b="0" i="1" smtClean="0">
                              <a:latin typeface="Cambria Math"/>
                            </a:rPr>
                          </m:ctrlPr>
                        </m:dPr>
                        <m:e>
                          <m:sSup>
                            <m:sSupPr>
                              <m:ctrlPr>
                                <a:rPr lang="de-DE" b="0" i="1" smtClean="0">
                                  <a:latin typeface="Cambria Math"/>
                                </a:rPr>
                              </m:ctrlPr>
                            </m:sSupPr>
                            <m:e>
                              <m:r>
                                <a:rPr lang="de-DE" b="0" i="1" smtClean="0">
                                  <a:latin typeface="Cambria Math"/>
                                </a:rPr>
                                <m:t>𝑚</m:t>
                              </m:r>
                            </m:e>
                            <m:sup>
                              <m:r>
                                <a:rPr lang="de-DE" b="0" i="1" smtClean="0">
                                  <a:latin typeface="Cambria Math"/>
                                </a:rPr>
                                <m:t>−2</m:t>
                              </m:r>
                            </m:sup>
                          </m:sSup>
                        </m:e>
                      </m:d>
                      <m:r>
                        <a:rPr lang="de-DE" b="0" i="1" smtClean="0">
                          <a:latin typeface="Cambria Math"/>
                        </a:rPr>
                        <m:t>=</m:t>
                      </m:r>
                      <m:f>
                        <m:fPr>
                          <m:ctrlPr>
                            <a:rPr lang="de-DE" b="0" i="1" smtClean="0">
                              <a:latin typeface="Cambria Math"/>
                            </a:rPr>
                          </m:ctrlPr>
                        </m:fPr>
                        <m:num>
                          <m:r>
                            <a:rPr lang="de-DE" b="0" i="1" smtClean="0">
                              <a:latin typeface="Cambria Math"/>
                            </a:rPr>
                            <m:t>1</m:t>
                          </m:r>
                        </m:num>
                        <m:den>
                          <m:r>
                            <a:rPr lang="de-DE" b="0" i="1" smtClean="0">
                              <a:latin typeface="Cambria Math"/>
                            </a:rPr>
                            <m:t>𝑓𝐿</m:t>
                          </m:r>
                        </m:den>
                      </m:f>
                      <m:r>
                        <a:rPr lang="de-DE" b="0" i="1" smtClean="0">
                          <a:latin typeface="Cambria Math"/>
                        </a:rPr>
                        <m:t>=</m:t>
                      </m:r>
                      <m:f>
                        <m:fPr>
                          <m:ctrlPr>
                            <a:rPr lang="de-DE" b="0" i="1" smtClean="0">
                              <a:latin typeface="Cambria Math"/>
                            </a:rPr>
                          </m:ctrlPr>
                        </m:fPr>
                        <m:num>
                          <m:r>
                            <a:rPr lang="de-DE" b="0" i="1" smtClean="0">
                              <a:latin typeface="Cambria Math"/>
                            </a:rPr>
                            <m:t>𝑒</m:t>
                          </m:r>
                        </m:num>
                        <m:den>
                          <m:r>
                            <a:rPr lang="de-DE" b="0" i="1" smtClean="0">
                              <a:latin typeface="Cambria Math"/>
                            </a:rPr>
                            <m:t>𝑝𝑐</m:t>
                          </m:r>
                        </m:den>
                      </m:f>
                      <m:r>
                        <a:rPr lang="de-DE" b="0" i="1" smtClean="0">
                          <a:latin typeface="Cambria Math"/>
                          <a:ea typeface="Cambria Math"/>
                        </a:rPr>
                        <m:t>∙</m:t>
                      </m:r>
                      <m:r>
                        <a:rPr lang="de-DE" b="0" i="1" smtClean="0">
                          <a:latin typeface="Cambria Math"/>
                          <a:ea typeface="Cambria Math"/>
                        </a:rPr>
                        <m:t>𝑔</m:t>
                      </m:r>
                      <m:r>
                        <a:rPr lang="de-DE" b="0" i="1" smtClean="0">
                          <a:latin typeface="Cambria Math"/>
                          <a:ea typeface="Cambria Math"/>
                        </a:rPr>
                        <m:t>=</m:t>
                      </m:r>
                      <m:f>
                        <m:fPr>
                          <m:ctrlPr>
                            <a:rPr lang="de-DE" b="0" i="1" smtClean="0">
                              <a:latin typeface="Cambria Math"/>
                              <a:ea typeface="Cambria Math"/>
                            </a:rPr>
                          </m:ctrlPr>
                        </m:fPr>
                        <m:num>
                          <m:r>
                            <a:rPr lang="de-DE" b="0" i="1" smtClean="0">
                              <a:latin typeface="Cambria Math"/>
                              <a:ea typeface="Cambria Math"/>
                            </a:rPr>
                            <m:t>0.299∙</m:t>
                          </m:r>
                          <m:r>
                            <a:rPr lang="de-DE" b="0" i="1" smtClean="0">
                              <a:latin typeface="Cambria Math"/>
                              <a:ea typeface="Cambria Math"/>
                            </a:rPr>
                            <m:t>𝑔</m:t>
                          </m:r>
                          <m:d>
                            <m:dPr>
                              <m:begChr m:val="["/>
                              <m:endChr m:val="]"/>
                              <m:ctrlPr>
                                <a:rPr lang="de-DE" b="0" i="1" smtClean="0">
                                  <a:latin typeface="Cambria Math"/>
                                  <a:ea typeface="Cambria Math"/>
                                </a:rPr>
                              </m:ctrlPr>
                            </m:dPr>
                            <m:e>
                              <m:r>
                                <a:rPr lang="de-DE" b="0" i="1" smtClean="0">
                                  <a:latin typeface="Cambria Math"/>
                                  <a:ea typeface="Cambria Math"/>
                                </a:rPr>
                                <m:t>𝑇</m:t>
                              </m:r>
                              <m:r>
                                <a:rPr lang="de-DE" b="0" i="1" smtClean="0">
                                  <a:latin typeface="Cambria Math"/>
                                  <a:ea typeface="Cambria Math"/>
                                </a:rPr>
                                <m:t>/</m:t>
                              </m:r>
                              <m:r>
                                <a:rPr lang="de-DE" b="0" i="1" smtClean="0">
                                  <a:latin typeface="Cambria Math"/>
                                  <a:ea typeface="Cambria Math"/>
                                </a:rPr>
                                <m:t>𝑚</m:t>
                              </m:r>
                            </m:e>
                          </m:d>
                        </m:num>
                        <m:den>
                          <m:r>
                            <a:rPr lang="de-DE" b="0" i="1" smtClean="0">
                              <a:latin typeface="Cambria Math"/>
                              <a:ea typeface="Cambria Math"/>
                            </a:rPr>
                            <m:t>𝛽</m:t>
                          </m:r>
                          <m:r>
                            <a:rPr lang="de-DE" b="0" i="1" smtClean="0">
                              <a:latin typeface="Cambria Math"/>
                              <a:ea typeface="Cambria Math"/>
                            </a:rPr>
                            <m:t>𝐸</m:t>
                          </m:r>
                          <m:d>
                            <m:dPr>
                              <m:begChr m:val="["/>
                              <m:endChr m:val="]"/>
                              <m:ctrlPr>
                                <a:rPr lang="de-DE" b="0" i="1" smtClean="0">
                                  <a:latin typeface="Cambria Math"/>
                                  <a:ea typeface="Cambria Math"/>
                                </a:rPr>
                              </m:ctrlPr>
                            </m:dPr>
                            <m:e>
                              <m:r>
                                <a:rPr lang="de-DE" b="0" i="1" smtClean="0">
                                  <a:latin typeface="Cambria Math"/>
                                  <a:ea typeface="Cambria Math"/>
                                </a:rPr>
                                <m:t>𝐺𝑒𝑉</m:t>
                              </m:r>
                            </m:e>
                          </m:d>
                        </m:den>
                      </m:f>
                      <m:r>
                        <a:rPr lang="de-DE" b="0" i="1" smtClean="0">
                          <a:latin typeface="Cambria Math"/>
                          <a:ea typeface="Cambria Math"/>
                        </a:rPr>
                        <m:t>=</m:t>
                      </m:r>
                      <m:r>
                        <a:rPr lang="de-DE" b="0" i="1" smtClean="0">
                          <a:latin typeface="Cambria Math"/>
                          <a:ea typeface="Cambria Math"/>
                        </a:rPr>
                        <m:t>𝑓𝑜𝑐𝑢𝑠𝑖𝑛𝑔</m:t>
                      </m:r>
                      <m:r>
                        <a:rPr lang="de-DE" b="0" i="1" smtClean="0">
                          <a:latin typeface="Cambria Math"/>
                          <a:ea typeface="Cambria Math"/>
                        </a:rPr>
                        <m:t> </m:t>
                      </m:r>
                      <m:r>
                        <a:rPr lang="de-DE" b="0" i="1" smtClean="0">
                          <a:latin typeface="Cambria Math"/>
                          <a:ea typeface="Cambria Math"/>
                        </a:rPr>
                        <m:t>𝑠𝑡𝑟𝑒𝑛𝑔𝑡h</m:t>
                      </m:r>
                    </m:oMath>
                  </m:oMathPara>
                </a14:m>
                <a:endParaRPr lang="en-US" dirty="0"/>
              </a:p>
            </p:txBody>
          </p:sp>
        </mc:Choice>
        <mc:Fallback xmlns="">
          <p:sp>
            <p:nvSpPr>
              <p:cNvPr id="8" name="Textfeld 7"/>
              <p:cNvSpPr txBox="1">
                <a:spLocks noRot="1" noChangeAspect="1" noMove="1" noResize="1" noEditPoints="1" noAdjustHandles="1" noChangeArrowheads="1" noChangeShapeType="1" noTextEdit="1"/>
              </p:cNvSpPr>
              <p:nvPr/>
            </p:nvSpPr>
            <p:spPr>
              <a:xfrm>
                <a:off x="1800000" y="5400000"/>
                <a:ext cx="6367962" cy="679032"/>
              </a:xfrm>
              <a:prstGeom prst="rect">
                <a:avLst/>
              </a:prstGeom>
              <a:blipFill rotWithShape="1">
                <a:blip r:embed="rId4"/>
                <a:stretch>
                  <a:fillRect/>
                </a:stretch>
              </a:blipFill>
            </p:spPr>
            <p:txBody>
              <a:bodyPr/>
              <a:lstStyle/>
              <a:p>
                <a:r>
                  <a:rPr lang="en-US">
                    <a:noFill/>
                  </a:rPr>
                  <a:t> </a:t>
                </a:r>
              </a:p>
            </p:txBody>
          </p:sp>
        </mc:Fallback>
      </mc:AlternateContent>
      <p:sp>
        <p:nvSpPr>
          <p:cNvPr id="9" name="Rechteck 8"/>
          <p:cNvSpPr/>
          <p:nvPr/>
        </p:nvSpPr>
        <p:spPr>
          <a:xfrm>
            <a:off x="1800000" y="4627777"/>
            <a:ext cx="6367962" cy="1537527"/>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0553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Quadrupole magnet</a:t>
            </a:r>
            <a:endParaRPr lang="en-US" dirty="0"/>
          </a:p>
        </p:txBody>
      </p:sp>
      <p:sp>
        <p:nvSpPr>
          <p:cNvPr id="4" name="Textfeld 3"/>
          <p:cNvSpPr txBox="1"/>
          <p:nvPr/>
        </p:nvSpPr>
        <p:spPr>
          <a:xfrm>
            <a:off x="720000" y="900000"/>
            <a:ext cx="7740432" cy="440120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A </a:t>
            </a:r>
            <a:r>
              <a:rPr lang="en-US" sz="1600" b="1" dirty="0">
                <a:latin typeface="Times New Roman" panose="02020603050405020304" pitchFamily="18" charset="0"/>
                <a:cs typeface="Times New Roman" panose="02020603050405020304" pitchFamily="18" charset="0"/>
              </a:rPr>
              <a:t>quadrupole magnet </a:t>
            </a:r>
            <a:r>
              <a:rPr lang="en-US" sz="1600" dirty="0">
                <a:latin typeface="Times New Roman" panose="02020603050405020304" pitchFamily="18" charset="0"/>
                <a:cs typeface="Times New Roman" panose="02020603050405020304" pitchFamily="18" charset="0"/>
              </a:rPr>
              <a:t>imparts a force proportional to distance </a:t>
            </a:r>
            <a:r>
              <a:rPr lang="en-US" sz="1600" dirty="0" smtClean="0">
                <a:latin typeface="Times New Roman" panose="02020603050405020304" pitchFamily="18" charset="0"/>
                <a:cs typeface="Times New Roman" panose="02020603050405020304" pitchFamily="18" charset="0"/>
              </a:rPr>
              <a:t>from the </a:t>
            </a:r>
            <a:r>
              <a:rPr lang="en-US" sz="1600" dirty="0">
                <a:latin typeface="Times New Roman" panose="02020603050405020304" pitchFamily="18" charset="0"/>
                <a:cs typeface="Times New Roman" panose="02020603050405020304" pitchFamily="18" charset="0"/>
              </a:rPr>
              <a:t>center. </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This </a:t>
            </a:r>
            <a:r>
              <a:rPr lang="en-US" sz="1600" dirty="0">
                <a:latin typeface="Times New Roman" panose="02020603050405020304" pitchFamily="18" charset="0"/>
                <a:cs typeface="Times New Roman" panose="02020603050405020304" pitchFamily="18" charset="0"/>
              </a:rPr>
              <a:t>magnet has 4 poles</a:t>
            </a:r>
            <a:r>
              <a:rPr lang="en-US" sz="1600" dirty="0" smtClean="0">
                <a:latin typeface="Times New Roman" panose="02020603050405020304" pitchFamily="18" charset="0"/>
                <a:cs typeface="Times New Roman" panose="02020603050405020304" pitchFamily="18" charset="0"/>
              </a:rPr>
              <a:t>:</a:t>
            </a:r>
          </a:p>
          <a:p>
            <a:endParaRPr lang="en-US" sz="800" dirty="0">
              <a:latin typeface="Times New Roman" panose="02020603050405020304" pitchFamily="18" charset="0"/>
              <a:cs typeface="Times New Roman" panose="02020603050405020304" pitchFamily="18" charset="0"/>
            </a:endParaRPr>
          </a:p>
          <a:p>
            <a:r>
              <a:rPr lang="en-US" sz="1600" dirty="0">
                <a:solidFill>
                  <a:srgbClr val="0000CC"/>
                </a:solidFill>
                <a:latin typeface="Times New Roman" panose="02020603050405020304" pitchFamily="18" charset="0"/>
                <a:cs typeface="Times New Roman" panose="02020603050405020304" pitchFamily="18" charset="0"/>
              </a:rPr>
              <a:t>Consider a positive particle traveling</a:t>
            </a:r>
          </a:p>
          <a:p>
            <a:r>
              <a:rPr lang="en-US" sz="1600" dirty="0">
                <a:solidFill>
                  <a:srgbClr val="0000CC"/>
                </a:solidFill>
                <a:latin typeface="Times New Roman" panose="02020603050405020304" pitchFamily="18" charset="0"/>
                <a:cs typeface="Times New Roman" panose="02020603050405020304" pitchFamily="18" charset="0"/>
              </a:rPr>
              <a:t>into the page (into the magnet field</a:t>
            </a:r>
            <a:r>
              <a:rPr lang="en-US" sz="1600" dirty="0" smtClean="0">
                <a:solidFill>
                  <a:srgbClr val="0000CC"/>
                </a:solidFill>
                <a:latin typeface="Times New Roman" panose="02020603050405020304" pitchFamily="18" charset="0"/>
                <a:cs typeface="Times New Roman" panose="02020603050405020304" pitchFamily="18" charset="0"/>
              </a:rPr>
              <a:t>).</a:t>
            </a:r>
          </a:p>
          <a:p>
            <a:endParaRPr lang="en-US" sz="8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According to the right hand rule, the</a:t>
            </a:r>
          </a:p>
          <a:p>
            <a:r>
              <a:rPr lang="en-US" sz="1600" dirty="0">
                <a:latin typeface="Times New Roman" panose="02020603050405020304" pitchFamily="18" charset="0"/>
                <a:cs typeface="Times New Roman" panose="02020603050405020304" pitchFamily="18" charset="0"/>
              </a:rPr>
              <a:t>force on a particle on the right side of</a:t>
            </a:r>
          </a:p>
          <a:p>
            <a:r>
              <a:rPr lang="en-US" sz="1600" dirty="0">
                <a:latin typeface="Times New Roman" panose="02020603050405020304" pitchFamily="18" charset="0"/>
                <a:cs typeface="Times New Roman" panose="02020603050405020304" pitchFamily="18" charset="0"/>
              </a:rPr>
              <a:t>the magnet is to the right, and the</a:t>
            </a:r>
          </a:p>
          <a:p>
            <a:r>
              <a:rPr lang="en-US" sz="1600" dirty="0">
                <a:latin typeface="Times New Roman" panose="02020603050405020304" pitchFamily="18" charset="0"/>
                <a:cs typeface="Times New Roman" panose="02020603050405020304" pitchFamily="18" charset="0"/>
              </a:rPr>
              <a:t>force on a similar particle on left side</a:t>
            </a:r>
          </a:p>
          <a:p>
            <a:r>
              <a:rPr lang="en-US" sz="1600" dirty="0">
                <a:latin typeface="Times New Roman" panose="02020603050405020304" pitchFamily="18" charset="0"/>
                <a:cs typeface="Times New Roman" panose="02020603050405020304" pitchFamily="18" charset="0"/>
              </a:rPr>
              <a:t>is to the left</a:t>
            </a:r>
            <a:r>
              <a:rPr lang="en-US" sz="1600" dirty="0" smtClean="0">
                <a:latin typeface="Times New Roman" panose="02020603050405020304" pitchFamily="18" charset="0"/>
                <a:cs typeface="Times New Roman" panose="02020603050405020304" pitchFamily="18" charset="0"/>
              </a:rPr>
              <a:t>.</a:t>
            </a:r>
          </a:p>
          <a:p>
            <a:endParaRPr lang="en-US" sz="800" dirty="0" smtClean="0">
              <a:latin typeface="Times New Roman" panose="02020603050405020304" pitchFamily="18" charset="0"/>
              <a:cs typeface="Times New Roman" panose="02020603050405020304" pitchFamily="18" charset="0"/>
            </a:endParaRPr>
          </a:p>
          <a:p>
            <a:endParaRPr lang="en-US" sz="800" dirty="0">
              <a:latin typeface="Times New Roman" panose="02020603050405020304" pitchFamily="18" charset="0"/>
              <a:cs typeface="Times New Roman" panose="02020603050405020304" pitchFamily="18" charset="0"/>
            </a:endParaRPr>
          </a:p>
          <a:p>
            <a:r>
              <a:rPr lang="en-US" sz="1600" dirty="0">
                <a:solidFill>
                  <a:srgbClr val="FF0000"/>
                </a:solidFill>
                <a:latin typeface="Times New Roman" panose="02020603050405020304" pitchFamily="18" charset="0"/>
                <a:cs typeface="Times New Roman" panose="02020603050405020304" pitchFamily="18" charset="0"/>
              </a:rPr>
              <a:t>This magnet is horizontally defocusing. </a:t>
            </a:r>
            <a:endParaRPr lang="en-US" sz="1600" dirty="0" smtClean="0">
              <a:solidFill>
                <a:srgbClr val="FF0000"/>
              </a:solidFill>
              <a:latin typeface="Times New Roman" panose="02020603050405020304" pitchFamily="18" charset="0"/>
              <a:cs typeface="Times New Roman" panose="02020603050405020304" pitchFamily="18" charset="0"/>
            </a:endParaRPr>
          </a:p>
          <a:p>
            <a:r>
              <a:rPr lang="en-US" sz="1600" dirty="0" smtClean="0">
                <a:solidFill>
                  <a:srgbClr val="FF0000"/>
                </a:solidFill>
                <a:latin typeface="Times New Roman" panose="02020603050405020304" pitchFamily="18" charset="0"/>
                <a:cs typeface="Times New Roman" panose="02020603050405020304" pitchFamily="18" charset="0"/>
              </a:rPr>
              <a:t>A </a:t>
            </a:r>
            <a:r>
              <a:rPr lang="en-US" sz="1600" dirty="0">
                <a:solidFill>
                  <a:srgbClr val="FF0000"/>
                </a:solidFill>
                <a:latin typeface="Times New Roman" panose="02020603050405020304" pitchFamily="18" charset="0"/>
                <a:cs typeface="Times New Roman" panose="02020603050405020304" pitchFamily="18" charset="0"/>
              </a:rPr>
              <a:t>distribution </a:t>
            </a:r>
            <a:r>
              <a:rPr lang="en-US" sz="1600" dirty="0" smtClean="0">
                <a:solidFill>
                  <a:srgbClr val="FF0000"/>
                </a:solidFill>
                <a:latin typeface="Times New Roman" panose="02020603050405020304" pitchFamily="18" charset="0"/>
                <a:cs typeface="Times New Roman" panose="02020603050405020304" pitchFamily="18" charset="0"/>
              </a:rPr>
              <a:t>of particles </a:t>
            </a:r>
            <a:r>
              <a:rPr lang="en-US" sz="1600" dirty="0">
                <a:solidFill>
                  <a:srgbClr val="FF0000"/>
                </a:solidFill>
                <a:latin typeface="Times New Roman" panose="02020603050405020304" pitchFamily="18" charset="0"/>
                <a:cs typeface="Times New Roman" panose="02020603050405020304" pitchFamily="18" charset="0"/>
              </a:rPr>
              <a:t>in x would be </a:t>
            </a:r>
            <a:endParaRPr lang="en-US" sz="1600" dirty="0" smtClean="0">
              <a:solidFill>
                <a:srgbClr val="FF0000"/>
              </a:solidFill>
              <a:latin typeface="Times New Roman" panose="02020603050405020304" pitchFamily="18" charset="0"/>
              <a:cs typeface="Times New Roman" panose="02020603050405020304" pitchFamily="18" charset="0"/>
            </a:endParaRPr>
          </a:p>
          <a:p>
            <a:r>
              <a:rPr lang="en-US" sz="1600" dirty="0" smtClean="0">
                <a:solidFill>
                  <a:srgbClr val="FF0000"/>
                </a:solidFill>
                <a:latin typeface="Times New Roman" panose="02020603050405020304" pitchFamily="18" charset="0"/>
                <a:cs typeface="Times New Roman" panose="02020603050405020304" pitchFamily="18" charset="0"/>
              </a:rPr>
              <a:t>defocused!</a:t>
            </a:r>
          </a:p>
          <a:p>
            <a:endParaRPr lang="en-US" sz="800" dirty="0" smtClean="0">
              <a:solidFill>
                <a:srgbClr val="FF0000"/>
              </a:solidFill>
              <a:latin typeface="Times New Roman" panose="02020603050405020304" pitchFamily="18" charset="0"/>
              <a:cs typeface="Times New Roman" panose="02020603050405020304" pitchFamily="18" charset="0"/>
            </a:endParaRPr>
          </a:p>
          <a:p>
            <a:endParaRPr lang="en-US" sz="800" dirty="0">
              <a:solidFill>
                <a:srgbClr val="FF0000"/>
              </a:solidFill>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What about the vertical direction?</a:t>
            </a:r>
          </a:p>
          <a:p>
            <a:r>
              <a:rPr lang="en-US" b="1" i="1" dirty="0" smtClean="0">
                <a:solidFill>
                  <a:srgbClr val="FF0000"/>
                </a:solidFill>
                <a:latin typeface="Times New Roman" panose="02020603050405020304" pitchFamily="18" charset="0"/>
                <a:cs typeface="Times New Roman" panose="02020603050405020304" pitchFamily="18" charset="0"/>
              </a:rPr>
              <a:t>→ A </a:t>
            </a:r>
            <a:r>
              <a:rPr lang="en-US" b="1" i="1" dirty="0">
                <a:solidFill>
                  <a:srgbClr val="FF0000"/>
                </a:solidFill>
                <a:latin typeface="Times New Roman" panose="02020603050405020304" pitchFamily="18" charset="0"/>
                <a:cs typeface="Times New Roman" panose="02020603050405020304" pitchFamily="18" charset="0"/>
              </a:rPr>
              <a:t>quadrupole which defocuses in one plane focuses in the other</a:t>
            </a:r>
            <a:r>
              <a:rPr lang="en-US" b="1" i="1" dirty="0" smtClean="0">
                <a:solidFill>
                  <a:srgbClr val="FF0000"/>
                </a:solidFill>
                <a:latin typeface="Times New Roman" panose="02020603050405020304" pitchFamily="18" charset="0"/>
                <a:cs typeface="Times New Roman" panose="02020603050405020304" pitchFamily="18" charset="0"/>
              </a:rPr>
              <a:t>.</a:t>
            </a:r>
            <a:endParaRPr lang="en-US" b="1" i="1" dirty="0">
              <a:solidFill>
                <a:srgbClr val="FF0000"/>
              </a:solidFill>
              <a:latin typeface="Times New Roman" panose="02020603050405020304" pitchFamily="18" charset="0"/>
              <a:cs typeface="Times New Roman" panose="02020603050405020304" pitchFamily="18" charset="0"/>
            </a:endParaRP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340768"/>
            <a:ext cx="3152775"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0000" y="4140000"/>
            <a:ext cx="1428750" cy="1323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7560000" y="5580000"/>
            <a:ext cx="1274644" cy="523220"/>
          </a:xfrm>
          <a:prstGeom prst="rect">
            <a:avLst/>
          </a:prstGeom>
          <a:noFill/>
        </p:spPr>
        <p:txBody>
          <a:bodyPr wrap="none" rtlCol="0">
            <a:spAutoFit/>
          </a:bodyPr>
          <a:lstStyle/>
          <a:p>
            <a:pPr algn="ctr"/>
            <a:r>
              <a:rPr lang="en-US" sz="1400" dirty="0" smtClean="0">
                <a:solidFill>
                  <a:srgbClr val="FF0000"/>
                </a:solidFill>
              </a:rPr>
              <a:t>positive charge</a:t>
            </a:r>
          </a:p>
          <a:p>
            <a:pPr algn="ctr"/>
            <a:r>
              <a:rPr lang="en-US" sz="1400" dirty="0" smtClean="0"/>
              <a:t>right hand rule</a:t>
            </a:r>
            <a:endParaRPr lang="en-US" sz="1400" dirty="0"/>
          </a:p>
        </p:txBody>
      </p:sp>
    </p:spTree>
    <p:extLst>
      <p:ext uri="{BB962C8B-B14F-4D97-AF65-F5344CB8AC3E}">
        <p14:creationId xmlns:p14="http://schemas.microsoft.com/office/powerpoint/2010/main" val="3829690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utzerdefiniert 1">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3594</Words>
  <Application>Microsoft Office PowerPoint</Application>
  <PresentationFormat>Bildschirmpräsentation (4:3)</PresentationFormat>
  <Paragraphs>479</Paragraphs>
  <Slides>49</Slides>
  <Notes>0</Notes>
  <HiddenSlides>11</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49</vt:i4>
      </vt:variant>
    </vt:vector>
  </HeadingPairs>
  <TitlesOfParts>
    <vt:vector size="51" baseType="lpstr">
      <vt:lpstr>Larissa</vt:lpstr>
      <vt:lpstr>Equation</vt:lpstr>
      <vt:lpstr>Magnet examples</vt:lpstr>
      <vt:lpstr>Dipole magnets</vt:lpstr>
      <vt:lpstr>Field equations for a dipole</vt:lpstr>
      <vt:lpstr>Generating a B-field from a current</vt:lpstr>
      <vt:lpstr>The dipole current-to-field relationship</vt:lpstr>
      <vt:lpstr>Dipole current</vt:lpstr>
      <vt:lpstr>Optical analogy for focusing</vt:lpstr>
      <vt:lpstr>Focusing particles with magnets</vt:lpstr>
      <vt:lpstr>Quadrupole magnet</vt:lpstr>
      <vt:lpstr>Quadrupole current-to-field equation</vt:lpstr>
      <vt:lpstr>Quadrupole current</vt:lpstr>
      <vt:lpstr>Focusing using arrays of quadrupoles</vt:lpstr>
      <vt:lpstr>More on focusing particles …</vt:lpstr>
      <vt:lpstr>Other n-pole magnets</vt:lpstr>
      <vt:lpstr>n-pole uses</vt:lpstr>
      <vt:lpstr>Hysteresis and magnet cycling</vt:lpstr>
      <vt:lpstr>Superconducting magnets</vt:lpstr>
      <vt:lpstr>Superconducting Accelerator Magnets</vt:lpstr>
      <vt:lpstr>Discovery of superconductivity</vt:lpstr>
      <vt:lpstr>Types of superconductors</vt:lpstr>
      <vt:lpstr>Superconducting elements</vt:lpstr>
      <vt:lpstr>Two kinds of superconductor: Type 1</vt:lpstr>
      <vt:lpstr>Two kinds of superconductor: Type 2</vt:lpstr>
      <vt:lpstr>Superconducting state</vt:lpstr>
      <vt:lpstr>Meissner effect (1933)</vt:lpstr>
      <vt:lpstr>Meissner effect in Type I superconductors</vt:lpstr>
      <vt:lpstr>Type II superconductors</vt:lpstr>
      <vt:lpstr>Microscopic theory of superconductivity</vt:lpstr>
      <vt:lpstr>BCS Theory</vt:lpstr>
      <vt:lpstr>Why Niobium?</vt:lpstr>
      <vt:lpstr>Superconductivity</vt:lpstr>
      <vt:lpstr>Superconducting materials</vt:lpstr>
      <vt:lpstr>Persistent currents</vt:lpstr>
      <vt:lpstr>Practical superconductors I</vt:lpstr>
      <vt:lpstr>Practical superconductors II</vt:lpstr>
      <vt:lpstr>The critical surface for niobium titanium</vt:lpstr>
      <vt:lpstr>The critical line at 4.2K</vt:lpstr>
      <vt:lpstr>Practical superconductors for magnets</vt:lpstr>
      <vt:lpstr>A typical superconducting cable</vt:lpstr>
      <vt:lpstr>Critical properties</vt:lpstr>
      <vt:lpstr>Critical field &amp; temperature of metallic superconductors</vt:lpstr>
      <vt:lpstr>Critical field &amp; temperature of metallic superconductors</vt:lpstr>
      <vt:lpstr>Wonderful materials for magnets</vt:lpstr>
      <vt:lpstr>Magnetic fields and ways to create them: (1) Iron</vt:lpstr>
      <vt:lpstr>Magnetic fields and ways to create them: (2) Solenoids</vt:lpstr>
      <vt:lpstr>Magnetic fields and ways to create them: (3) transverse uniform fields</vt:lpstr>
      <vt:lpstr>Dipole magnets</vt:lpstr>
      <vt:lpstr>Fields and ways to create them: (4) transverse gradient fields</vt:lpstr>
      <vt:lpstr>Engineering current density</vt:lpstr>
    </vt:vector>
  </TitlesOfParts>
  <Company>GSI Helmholzzentrum für Schwerionenforschung 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Hans</dc:creator>
  <cp:lastModifiedBy>Hans</cp:lastModifiedBy>
  <cp:revision>404</cp:revision>
  <dcterms:created xsi:type="dcterms:W3CDTF">2016-04-06T12:04:03Z</dcterms:created>
  <dcterms:modified xsi:type="dcterms:W3CDTF">2017-11-09T05:08:06Z</dcterms:modified>
</cp:coreProperties>
</file>