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4"/>
  </p:notesMasterIdLst>
  <p:handoutMasterIdLst>
    <p:handoutMasterId r:id="rId15"/>
  </p:handoutMasterIdLst>
  <p:sldIdLst>
    <p:sldId id="438" r:id="rId2"/>
    <p:sldId id="439" r:id="rId3"/>
    <p:sldId id="440" r:id="rId4"/>
    <p:sldId id="441" r:id="rId5"/>
    <p:sldId id="437" r:id="rId6"/>
    <p:sldId id="420" r:id="rId7"/>
    <p:sldId id="421" r:id="rId8"/>
    <p:sldId id="422" r:id="rId9"/>
    <p:sldId id="423" r:id="rId10"/>
    <p:sldId id="424" r:id="rId11"/>
    <p:sldId id="425" r:id="rId12"/>
    <p:sldId id="426" r:id="rId13"/>
  </p:sldIdLst>
  <p:sldSz cx="9144000" cy="6858000" type="screen4x3"/>
  <p:notesSz cx="7315200" cy="96012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CC"/>
    <a:srgbClr val="FF0000"/>
    <a:srgbClr val="CC0099"/>
    <a:srgbClr val="92D050"/>
    <a:srgbClr val="FFFF99"/>
    <a:srgbClr val="00CC66"/>
    <a:srgbClr val="F2E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7" autoAdjust="0"/>
    <p:restoredTop sz="94731" autoAdjust="0"/>
  </p:normalViewPr>
  <p:slideViewPr>
    <p:cSldViewPr>
      <p:cViewPr>
        <p:scale>
          <a:sx n="90" d="100"/>
          <a:sy n="90" d="100"/>
        </p:scale>
        <p:origin x="-648" y="624"/>
      </p:cViewPr>
      <p:guideLst>
        <p:guide orient="horz" pos="2795"/>
        <p:guide pos="41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53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53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9DC9E37-32DD-4D2B-B2BF-FC2B8B12FB8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853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6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smtClean="0"/>
              <a:t>Click to edit Master text styles</a:t>
            </a:r>
          </a:p>
          <a:p>
            <a:pPr lvl="1"/>
            <a:r>
              <a:rPr lang="en-US" altLang="de-DE" noProof="0" smtClean="0"/>
              <a:t>Second level</a:t>
            </a:r>
          </a:p>
          <a:p>
            <a:pPr lvl="2"/>
            <a:r>
              <a:rPr lang="en-US" altLang="de-DE" noProof="0" smtClean="0"/>
              <a:t>Third level</a:t>
            </a:r>
          </a:p>
          <a:p>
            <a:pPr lvl="3"/>
            <a:r>
              <a:rPr lang="en-US" altLang="de-DE" noProof="0" smtClean="0"/>
              <a:t>Fourth level</a:t>
            </a:r>
          </a:p>
          <a:p>
            <a:pPr lvl="4"/>
            <a:r>
              <a:rPr lang="en-US" altLang="de-DE" noProof="0" smtClean="0"/>
              <a:t>Fifth level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3B7120-2A77-478F-AC34-5CD8A63FBFE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53359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58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60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18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181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34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95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879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98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35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71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88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356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440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55625"/>
          </a:xfrm>
          <a:prstGeom prst="rec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pic>
        <p:nvPicPr>
          <p:cNvPr id="1028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smtClean="0">
                <a:solidFill>
                  <a:srgbClr val="FF0000"/>
                </a:solidFill>
              </a:rPr>
              <a:t>Indian Institute of Technology Ropar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99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-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4.w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21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wmf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223963"/>
            <a:ext cx="560228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0113"/>
            <a:ext cx="23177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539750" y="2843213"/>
            <a:ext cx="2768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total </a:t>
            </a:r>
            <a:r>
              <a:rPr lang="en-US" altLang="de-DE" sz="1200">
                <a:solidFill>
                  <a:srgbClr val="0000CC"/>
                </a:solidFill>
                <a:latin typeface="Times New Roman" pitchFamily="18" charset="0"/>
              </a:rPr>
              <a:t>absorption coefficient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l-GR" altLang="de-DE" sz="1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altLang="de-DE" sz="1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[cm</a:t>
            </a:r>
            <a:r>
              <a:rPr lang="de-DE" altLang="de-DE" sz="1400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/g]</a:t>
            </a:r>
            <a:endParaRPr lang="el-GR" altLang="de-DE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feld 1"/>
          <p:cNvSpPr txBox="1">
            <a:spLocks noChangeArrowheads="1"/>
          </p:cNvSpPr>
          <p:nvPr/>
        </p:nvSpPr>
        <p:spPr bwMode="auto">
          <a:xfrm>
            <a:off x="5083175" y="1692275"/>
            <a:ext cx="741363" cy="25717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Aluminum</a:t>
            </a:r>
          </a:p>
        </p:txBody>
      </p:sp>
      <p:sp>
        <p:nvSpPr>
          <p:cNvPr id="2055" name="Textfeld 9"/>
          <p:cNvSpPr txBox="1">
            <a:spLocks noChangeArrowheads="1"/>
          </p:cNvSpPr>
          <p:nvPr/>
        </p:nvSpPr>
        <p:spPr bwMode="auto">
          <a:xfrm>
            <a:off x="8064500" y="1692275"/>
            <a:ext cx="381000" cy="257175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Lead</a:t>
            </a:r>
          </a:p>
        </p:txBody>
      </p:sp>
      <p:sp>
        <p:nvSpPr>
          <p:cNvPr id="4" name="Textfeld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0000" y="3420000"/>
            <a:ext cx="1319014" cy="6980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057" name="Textfeld 4"/>
          <p:cNvSpPr txBox="1">
            <a:spLocks noChangeArrowheads="1"/>
          </p:cNvSpPr>
          <p:nvPr/>
        </p:nvSpPr>
        <p:spPr bwMode="auto">
          <a:xfrm>
            <a:off x="539750" y="4319588"/>
            <a:ext cx="19716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i=1   photoelectric effect</a:t>
            </a:r>
          </a:p>
          <a:p>
            <a:pPr eaLnBrk="1" hangingPunct="1"/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i=2   Compton scattering</a:t>
            </a:r>
          </a:p>
          <a:p>
            <a:pPr eaLnBrk="1" hangingPunct="1"/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i=3   pair production</a:t>
            </a:r>
          </a:p>
        </p:txBody>
      </p:sp>
      <p:sp>
        <p:nvSpPr>
          <p:cNvPr id="7" name="Textfeld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0000" y="2160000"/>
            <a:ext cx="2091277" cy="44730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 Box 30"/>
          <p:cNvSpPr txBox="1">
            <a:spLocks noChangeArrowheads="1"/>
          </p:cNvSpPr>
          <p:nvPr/>
        </p:nvSpPr>
        <p:spPr bwMode="auto">
          <a:xfrm>
            <a:off x="395288" y="3886200"/>
            <a:ext cx="316865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>
                <a:solidFill>
                  <a:srgbClr val="000000"/>
                </a:solidFill>
                <a:latin typeface="Times New Roman" pitchFamily="18" charset="0"/>
              </a:rPr>
              <a:t>Pair production: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energy is &gt;&gt; 2m</a:t>
            </a:r>
            <a:r>
              <a:rPr lang="de-DE" altLang="de-DE" sz="1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altLang="de-DE" sz="1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</a:rPr>
              <a:t>(electron rest mass 511 keV), a positron-electron pair can be formed in the strong Coulomb field of a nucleus. This pair carries the  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energy minus 2m</a:t>
            </a:r>
            <a:r>
              <a:rPr lang="de-DE" altLang="de-DE" sz="1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altLang="de-DE" sz="1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Pair production for E</a:t>
            </a:r>
            <a:r>
              <a:rPr lang="el-GR" altLang="de-DE" sz="1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&gt;2m</a:t>
            </a:r>
            <a:r>
              <a:rPr lang="de-DE" altLang="de-DE" sz="1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altLang="de-DE" sz="1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=1.022MeV</a:t>
            </a:r>
            <a:endParaRPr lang="el-GR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123950"/>
            <a:ext cx="2155825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52513"/>
            <a:ext cx="3622675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3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17963"/>
            <a:ext cx="2324100" cy="1282700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6799263" y="4494213"/>
            <a:ext cx="979487" cy="246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de-DE" sz="1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-ray &gt; 1 MeV</a:t>
            </a:r>
            <a:endParaRPr lang="el-GR" altLang="de-DE" sz="1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72" name="Group 35"/>
          <p:cNvGrpSpPr>
            <a:grpSpLocks/>
          </p:cNvGrpSpPr>
          <p:nvPr/>
        </p:nvGrpSpPr>
        <p:grpSpPr bwMode="auto">
          <a:xfrm>
            <a:off x="8027988" y="5084763"/>
            <a:ext cx="1090612" cy="420687"/>
            <a:chOff x="5083" y="2840"/>
            <a:chExt cx="687" cy="265"/>
          </a:xfrm>
        </p:grpSpPr>
        <p:grpSp>
          <p:nvGrpSpPr>
            <p:cNvPr id="11281" name="Group 36"/>
            <p:cNvGrpSpPr>
              <a:grpSpLocks/>
            </p:cNvGrpSpPr>
            <p:nvPr/>
          </p:nvGrpSpPr>
          <p:grpSpPr bwMode="auto">
            <a:xfrm>
              <a:off x="5148" y="2840"/>
              <a:ext cx="98" cy="98"/>
              <a:chOff x="5148" y="2840"/>
              <a:chExt cx="98" cy="98"/>
            </a:xfrm>
          </p:grpSpPr>
          <p:sp>
            <p:nvSpPr>
              <p:cNvPr id="11283" name="Oval 37"/>
              <p:cNvSpPr>
                <a:spLocks noChangeArrowheads="1"/>
              </p:cNvSpPr>
              <p:nvPr/>
            </p:nvSpPr>
            <p:spPr bwMode="auto">
              <a:xfrm>
                <a:off x="5148" y="2840"/>
                <a:ext cx="98" cy="98"/>
              </a:xfrm>
              <a:prstGeom prst="ellips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de-DE" altLang="de-DE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284" name="Oval 38"/>
              <p:cNvSpPr>
                <a:spLocks noChangeArrowheads="1"/>
              </p:cNvSpPr>
              <p:nvPr/>
            </p:nvSpPr>
            <p:spPr bwMode="auto">
              <a:xfrm>
                <a:off x="5176" y="2867"/>
                <a:ext cx="40" cy="40"/>
              </a:xfrm>
              <a:prstGeom prst="ellipse">
                <a:avLst/>
              </a:prstGeom>
              <a:solidFill>
                <a:srgbClr val="FF0000"/>
              </a:solidFill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de-DE" altLang="de-DE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282" name="Text Box 39"/>
            <p:cNvSpPr txBox="1">
              <a:spLocks noChangeArrowheads="1"/>
            </p:cNvSpPr>
            <p:nvPr/>
          </p:nvSpPr>
          <p:spPr bwMode="auto">
            <a:xfrm>
              <a:off x="5083" y="2931"/>
              <a:ext cx="68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200" b="1" i="1">
                  <a:solidFill>
                    <a:srgbClr val="FF0000"/>
                  </a:solidFill>
                  <a:latin typeface="Times New Roman" pitchFamily="18" charset="0"/>
                </a:rPr>
                <a:t>magnetic field</a:t>
              </a:r>
            </a:p>
          </p:txBody>
        </p:sp>
      </p:grpSp>
      <p:sp>
        <p:nvSpPr>
          <p:cNvPr id="11273" name="Line 40"/>
          <p:cNvSpPr>
            <a:spLocks noChangeShapeType="1"/>
          </p:cNvSpPr>
          <p:nvPr/>
        </p:nvSpPr>
        <p:spPr bwMode="auto">
          <a:xfrm>
            <a:off x="5364163" y="4283075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41"/>
          <p:cNvSpPr>
            <a:spLocks noChangeShapeType="1"/>
          </p:cNvSpPr>
          <p:nvPr/>
        </p:nvSpPr>
        <p:spPr bwMode="auto">
          <a:xfrm>
            <a:off x="5364163" y="4465638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42"/>
          <p:cNvSpPr>
            <a:spLocks noChangeShapeType="1"/>
          </p:cNvSpPr>
          <p:nvPr/>
        </p:nvSpPr>
        <p:spPr bwMode="auto">
          <a:xfrm>
            <a:off x="5364163" y="4648200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43"/>
          <p:cNvSpPr>
            <a:spLocks noChangeShapeType="1"/>
          </p:cNvSpPr>
          <p:nvPr/>
        </p:nvSpPr>
        <p:spPr bwMode="auto">
          <a:xfrm>
            <a:off x="5364163" y="4830763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44"/>
          <p:cNvSpPr>
            <a:spLocks noChangeShapeType="1"/>
          </p:cNvSpPr>
          <p:nvPr/>
        </p:nvSpPr>
        <p:spPr bwMode="auto">
          <a:xfrm>
            <a:off x="5364163" y="5013325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Text Box 45"/>
          <p:cNvSpPr txBox="1">
            <a:spLocks noChangeArrowheads="1"/>
          </p:cNvSpPr>
          <p:nvPr/>
        </p:nvSpPr>
        <p:spPr bwMode="auto">
          <a:xfrm>
            <a:off x="5292725" y="5013325"/>
            <a:ext cx="357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de-DE" sz="1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’s</a:t>
            </a:r>
            <a:endParaRPr lang="el-GR" altLang="de-DE" sz="12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9" name="Text Box 46"/>
          <p:cNvSpPr txBox="1">
            <a:spLocks noChangeArrowheads="1"/>
          </p:cNvSpPr>
          <p:nvPr/>
        </p:nvSpPr>
        <p:spPr bwMode="auto">
          <a:xfrm>
            <a:off x="6372225" y="444976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200" b="1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altLang="de-DE" sz="1200" b="1" i="1" baseline="3000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11280" name="Text Box 47"/>
          <p:cNvSpPr txBox="1">
            <a:spLocks noChangeArrowheads="1"/>
          </p:cNvSpPr>
          <p:nvPr/>
        </p:nvSpPr>
        <p:spPr bwMode="auto">
          <a:xfrm>
            <a:off x="365125" y="6189663"/>
            <a:ext cx="19177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200">
                <a:solidFill>
                  <a:srgbClr val="000000"/>
                </a:solidFill>
                <a:latin typeface="Times New Roman" pitchFamily="18" charset="0"/>
              </a:rPr>
              <a:t>picture of a bubble chamber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Gamma-ray interaction cross section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0425"/>
            <a:ext cx="4192588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182563" y="836613"/>
            <a:ext cx="878205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</a:rPr>
              <a:t>All three interaction (photo effect, Compton scattering and pair production) lead to an attenuation of the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or X-ray radiation when passing through matter.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</a:rPr>
              <a:t> The particular contribution depends on the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energy: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absorption attenuates the intensity, but the energy and the frequency of the </a:t>
            </a:r>
            <a:r>
              <a:rPr lang="el-GR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-ray and X-ray radiation is preserved!</a:t>
            </a:r>
            <a:endParaRPr lang="el-GR" altLang="de-DE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21130" r="5956" b="15900"/>
          <a:stretch>
            <a:fillRect/>
          </a:stretch>
        </p:blipFill>
        <p:spPr bwMode="auto">
          <a:xfrm>
            <a:off x="4859338" y="1985963"/>
            <a:ext cx="38481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014538" y="1628775"/>
            <a:ext cx="2532062" cy="83026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~Z</a:t>
            </a:r>
            <a:r>
              <a:rPr lang="de-DE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</a:t>
            </a:r>
            <a:r>
              <a:rPr lang="el-GR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γ</a:t>
            </a:r>
            <a:r>
              <a:rPr lang="de-DE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-3.5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Times New Roman"/>
                <a:cs typeface="Times New Roman"/>
              </a:rPr>
              <a:t>Compton: ~Z, E</a:t>
            </a:r>
            <a:r>
              <a:rPr lang="el-GR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γ</a:t>
            </a:r>
            <a:r>
              <a:rPr lang="de-DE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-1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Times New Roman"/>
                <a:cs typeface="Times New Roman"/>
              </a:rPr>
              <a:t>Pair: ~Z</a:t>
            </a:r>
            <a:r>
              <a:rPr lang="de-DE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de-DE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Times New Roman"/>
                <a:cs typeface="Times New Roman"/>
              </a:rPr>
              <a:t>increases</a:t>
            </a:r>
            <a:r>
              <a:rPr lang="de-D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lang="de-DE" dirty="0">
                <a:solidFill>
                  <a:srgbClr val="000000"/>
                </a:solidFill>
                <a:latin typeface="Times New Roman"/>
                <a:cs typeface="Times New Roman"/>
              </a:rPr>
              <a:t> E</a:t>
            </a:r>
            <a:r>
              <a:rPr lang="el-GR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γ</a:t>
            </a:r>
            <a:endParaRPr lang="de-DE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Gamma-ray spectrum of a radioactive decay</a:t>
            </a:r>
          </a:p>
        </p:txBody>
      </p:sp>
      <p:sp>
        <p:nvSpPr>
          <p:cNvPr id="13315" name="Oval 20"/>
          <p:cNvSpPr>
            <a:spLocks noChangeArrowheads="1"/>
          </p:cNvSpPr>
          <p:nvPr/>
        </p:nvSpPr>
        <p:spPr bwMode="auto">
          <a:xfrm>
            <a:off x="7885113" y="1052513"/>
            <a:ext cx="71437" cy="71437"/>
          </a:xfrm>
          <a:prstGeom prst="ellipse">
            <a:avLst/>
          </a:prstGeom>
          <a:solidFill>
            <a:srgbClr val="FF9900"/>
          </a:solidFill>
          <a:ln w="28575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pic>
        <p:nvPicPr>
          <p:cNvPr id="1331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6827837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0390" name="Text Box 22"/>
          <p:cNvSpPr txBox="1">
            <a:spLocks noChangeArrowheads="1"/>
          </p:cNvSpPr>
          <p:nvPr/>
        </p:nvSpPr>
        <p:spPr bwMode="auto">
          <a:xfrm>
            <a:off x="1423988" y="1844675"/>
            <a:ext cx="338137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1" name="Text Box 23"/>
          <p:cNvSpPr txBox="1">
            <a:spLocks noChangeArrowheads="1"/>
          </p:cNvSpPr>
          <p:nvPr/>
        </p:nvSpPr>
        <p:spPr bwMode="auto">
          <a:xfrm>
            <a:off x="6032500" y="2852738"/>
            <a:ext cx="338138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2" name="Text Box 24"/>
          <p:cNvSpPr txBox="1">
            <a:spLocks noChangeArrowheads="1"/>
          </p:cNvSpPr>
          <p:nvPr/>
        </p:nvSpPr>
        <p:spPr bwMode="auto">
          <a:xfrm>
            <a:off x="5240338" y="4221163"/>
            <a:ext cx="474662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3" name="Text Box 25"/>
          <p:cNvSpPr txBox="1">
            <a:spLocks noChangeArrowheads="1"/>
          </p:cNvSpPr>
          <p:nvPr/>
        </p:nvSpPr>
        <p:spPr bwMode="auto">
          <a:xfrm>
            <a:off x="4735513" y="4005263"/>
            <a:ext cx="452437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4" name="Text Box 26"/>
          <p:cNvSpPr txBox="1">
            <a:spLocks noChangeArrowheads="1"/>
          </p:cNvSpPr>
          <p:nvPr/>
        </p:nvSpPr>
        <p:spPr bwMode="auto">
          <a:xfrm>
            <a:off x="3511550" y="4005263"/>
            <a:ext cx="485775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5" name="Text Box 27"/>
          <p:cNvSpPr txBox="1">
            <a:spLocks noChangeArrowheads="1"/>
          </p:cNvSpPr>
          <p:nvPr/>
        </p:nvSpPr>
        <p:spPr bwMode="auto">
          <a:xfrm>
            <a:off x="1927225" y="3068638"/>
            <a:ext cx="682625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511 keV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6" name="Text Box 28"/>
          <p:cNvSpPr txBox="1">
            <a:spLocks noChangeArrowheads="1"/>
          </p:cNvSpPr>
          <p:nvPr/>
        </p:nvSpPr>
        <p:spPr bwMode="auto">
          <a:xfrm>
            <a:off x="941388" y="2205038"/>
            <a:ext cx="338137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BSc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7" name="Text Box 29"/>
          <p:cNvSpPr txBox="1">
            <a:spLocks noChangeArrowheads="1"/>
          </p:cNvSpPr>
          <p:nvPr/>
        </p:nvSpPr>
        <p:spPr bwMode="auto">
          <a:xfrm>
            <a:off x="817563" y="1196975"/>
            <a:ext cx="750887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 X-ray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8" name="Text Box 30"/>
          <p:cNvSpPr txBox="1">
            <a:spLocks noChangeArrowheads="1"/>
          </p:cNvSpPr>
          <p:nvPr/>
        </p:nvSpPr>
        <p:spPr bwMode="auto">
          <a:xfrm>
            <a:off x="6248400" y="4292600"/>
            <a:ext cx="608013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26" name="Group 31"/>
          <p:cNvGrpSpPr>
            <a:grpSpLocks/>
          </p:cNvGrpSpPr>
          <p:nvPr/>
        </p:nvGrpSpPr>
        <p:grpSpPr bwMode="auto">
          <a:xfrm>
            <a:off x="7264400" y="963613"/>
            <a:ext cx="1700213" cy="2033587"/>
            <a:chOff x="4485" y="834"/>
            <a:chExt cx="1071" cy="1281"/>
          </a:xfrm>
        </p:grpSpPr>
        <p:pic>
          <p:nvPicPr>
            <p:cNvPr id="13329" name="Picture 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" y="982"/>
              <a:ext cx="1071" cy="1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0" name="Rectangle 33"/>
            <p:cNvSpPr>
              <a:spLocks noChangeArrowheads="1"/>
            </p:cNvSpPr>
            <p:nvPr/>
          </p:nvSpPr>
          <p:spPr bwMode="auto">
            <a:xfrm>
              <a:off x="4785" y="894"/>
              <a:ext cx="227" cy="90"/>
            </a:xfrm>
            <a:prstGeom prst="rect">
              <a:avLst/>
            </a:prstGeom>
            <a:noFill/>
            <a:ln w="635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  <p:sp>
          <p:nvSpPr>
            <p:cNvPr id="13331" name="Rectangle 34"/>
            <p:cNvSpPr>
              <a:spLocks noChangeArrowheads="1"/>
            </p:cNvSpPr>
            <p:nvPr/>
          </p:nvSpPr>
          <p:spPr bwMode="auto">
            <a:xfrm>
              <a:off x="4876" y="970"/>
              <a:ext cx="45" cy="45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  <p:sp>
          <p:nvSpPr>
            <p:cNvPr id="13332" name="Text Box 35"/>
            <p:cNvSpPr txBox="1">
              <a:spLocks noChangeArrowheads="1"/>
            </p:cNvSpPr>
            <p:nvPr/>
          </p:nvSpPr>
          <p:spPr bwMode="auto">
            <a:xfrm>
              <a:off x="5012" y="834"/>
              <a:ext cx="4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400">
                  <a:solidFill>
                    <a:srgbClr val="000000"/>
                  </a:solidFill>
                  <a:latin typeface="Times New Roman" pitchFamily="18" charset="0"/>
                </a:rPr>
                <a:t>Pb-Box</a:t>
              </a:r>
            </a:p>
          </p:txBody>
        </p:sp>
      </p:grpSp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2663825" y="2012950"/>
            <a:ext cx="1223963" cy="252413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en-US" sz="1800">
              <a:solidFill>
                <a:schemeClr val="tx1"/>
              </a:solidFill>
            </a:endParaRP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4643438" y="2376488"/>
            <a:ext cx="1008062" cy="250825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90" grpId="0" animBg="1"/>
      <p:bldP spid="570391" grpId="0" animBg="1"/>
      <p:bldP spid="570392" grpId="0" animBg="1"/>
      <p:bldP spid="570393" grpId="0" animBg="1"/>
      <p:bldP spid="570394" grpId="0" animBg="1"/>
      <p:bldP spid="570395" grpId="0" animBg="1"/>
      <p:bldP spid="570396" grpId="0" animBg="1"/>
      <p:bldP spid="570397" grpId="0" animBg="1"/>
      <p:bldP spid="570398" grpId="0" animBg="1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8"/>
            <a:ext cx="9144000" cy="552450"/>
          </a:xfrm>
        </p:spPr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Mass dependence of X-ray absorption</a:t>
            </a:r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2379663"/>
            <a:ext cx="40417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82563" y="836613"/>
            <a:ext cx="878205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</a:rPr>
              <a:t>For X-ray radiation the </a:t>
            </a:r>
            <a:r>
              <a:rPr lang="en-US" altLang="de-DE" sz="1600">
                <a:solidFill>
                  <a:srgbClr val="0000CC"/>
                </a:solidFill>
                <a:latin typeface="Times New Roman" pitchFamily="18" charset="0"/>
              </a:rPr>
              <a:t>photoelectric effect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</a:rPr>
              <a:t> is the most important interaction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Lead </a:t>
            </a:r>
            <a:r>
              <a:rPr lang="en-US" altLang="de-DE" sz="1600" b="1">
                <a:solidFill>
                  <a:srgbClr val="FF0000"/>
                </a:solidFill>
                <a:latin typeface="Times New Roman" pitchFamily="18" charset="0"/>
              </a:rPr>
              <a:t>absorbs more than 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Beryllium!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600" baseline="-25000">
                <a:solidFill>
                  <a:srgbClr val="000000"/>
                </a:solidFill>
                <a:latin typeface="Times New Roman" pitchFamily="18" charset="0"/>
              </a:rPr>
              <a:t>82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Pb 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</a:rPr>
              <a:t>serves as shielding for X-ray and </a:t>
            </a:r>
            <a:r>
              <a:rPr lang="el-GR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radiation; lead vests are used by medical staff people who are exposed to X-ray radiation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Co-sources are transported in thick lead container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contrary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often used as windows 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X-ray tubes to allow for almost undisturbed transmission of X-ray radiation.</a:t>
            </a:r>
          </a:p>
        </p:txBody>
      </p:sp>
      <p:graphicFrame>
        <p:nvGraphicFramePr>
          <p:cNvPr id="3077" name="Object 9"/>
          <p:cNvGraphicFramePr>
            <a:graphicFrameLocks noChangeAspect="1"/>
          </p:cNvGraphicFramePr>
          <p:nvPr/>
        </p:nvGraphicFramePr>
        <p:xfrm>
          <a:off x="3324225" y="1193800"/>
          <a:ext cx="15271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1218671" imgH="241195" progId="Equation.3">
                  <p:embed/>
                </p:oleObj>
              </mc:Choice>
              <mc:Fallback>
                <p:oleObj name="Equation" r:id="rId4" imgW="1218671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1193800"/>
                        <a:ext cx="1527175" cy="301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Mass dependence </a:t>
            </a:r>
            <a:r>
              <a:rPr lang="el-GR" altLang="de-DE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altLang="de-DE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de-DE" smtClean="0">
                <a:cs typeface="Times New Roman" pitchFamily="18" charset="0"/>
              </a:rPr>
              <a:t> </a:t>
            </a:r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of X-ray absorption</a:t>
            </a:r>
            <a:endParaRPr lang="en-US" altLang="de-DE" smtClean="0">
              <a:cs typeface="Arial" charset="0"/>
            </a:endParaRPr>
          </a:p>
        </p:txBody>
      </p:sp>
      <p:pic>
        <p:nvPicPr>
          <p:cNvPr id="409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76313"/>
            <a:ext cx="4613275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feld 1"/>
          <p:cNvSpPr txBox="1">
            <a:spLocks noChangeArrowheads="1"/>
          </p:cNvSpPr>
          <p:nvPr/>
        </p:nvSpPr>
        <p:spPr bwMode="auto">
          <a:xfrm>
            <a:off x="2987675" y="1196975"/>
            <a:ext cx="1655763" cy="830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wave length dependence for Pt as absorber</a:t>
            </a:r>
          </a:p>
        </p:txBody>
      </p:sp>
      <p:sp>
        <p:nvSpPr>
          <p:cNvPr id="4101" name="Textfeld 4"/>
          <p:cNvSpPr txBox="1">
            <a:spLocks noChangeArrowheads="1"/>
          </p:cNvSpPr>
          <p:nvPr/>
        </p:nvSpPr>
        <p:spPr bwMode="auto">
          <a:xfrm>
            <a:off x="3078163" y="3833813"/>
            <a:ext cx="1655762" cy="1108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10800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element number dependence for </a:t>
            </a:r>
            <a:r>
              <a:rPr lang="el-GR" altLang="de-DE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=0.1 nm or 12.4 keV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8"/>
            <a:ext cx="9144000" cy="552450"/>
          </a:xfrm>
        </p:spPr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X-ray image shows the effect of different absorptions 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82563" y="908050"/>
            <a:ext cx="8782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Bones absorb more radiation as tissues because of their higher </a:t>
            </a:r>
            <a:r>
              <a:rPr lang="de-DE" altLang="de-DE" sz="1600" baseline="-2500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Ca content</a:t>
            </a:r>
            <a:endParaRPr lang="el-GR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81138"/>
            <a:ext cx="3443288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</a:p>
        </p:txBody>
      </p:sp>
      <p:pic>
        <p:nvPicPr>
          <p:cNvPr id="6147" name="Picture 3" descr="gamma-interac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094788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2411413" y="1341438"/>
            <a:ext cx="3744912" cy="45354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662533" name="Rectangle 5"/>
          <p:cNvSpPr>
            <a:spLocks noChangeArrowheads="1"/>
          </p:cNvSpPr>
          <p:nvPr/>
        </p:nvSpPr>
        <p:spPr bwMode="auto">
          <a:xfrm>
            <a:off x="6156325" y="1339850"/>
            <a:ext cx="2987675" cy="4537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2" grpId="0" animBg="1"/>
      <p:bldP spid="6625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2152650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16"/>
          <p:cNvSpPr txBox="1">
            <a:spLocks noChangeArrowheads="1"/>
          </p:cNvSpPr>
          <p:nvPr/>
        </p:nvSpPr>
        <p:spPr bwMode="auto">
          <a:xfrm>
            <a:off x="611188" y="4219575"/>
            <a:ext cx="3313112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>
                <a:solidFill>
                  <a:srgbClr val="000000"/>
                </a:solidFill>
                <a:latin typeface="Times New Roman" pitchFamily="18" charset="0"/>
              </a:rPr>
              <a:t>Photo effect: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Absorption of a photon by a bound electron and conversion of the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-energy in potential and kinetical energy of the ejected electron.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(Nucleus preserves the momentum conservation</a:t>
            </a:r>
            <a:r>
              <a:rPr lang="en-US" altLang="de-DE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7173" name="Object 17"/>
          <p:cNvGraphicFramePr>
            <a:graphicFrameLocks noChangeAspect="1"/>
          </p:cNvGraphicFramePr>
          <p:nvPr/>
        </p:nvGraphicFramePr>
        <p:xfrm>
          <a:off x="2195513" y="1052513"/>
          <a:ext cx="15906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4" imgW="1269449" imgH="241195" progId="Equation.3">
                  <p:embed/>
                </p:oleObj>
              </mc:Choice>
              <mc:Fallback>
                <p:oleObj name="Equation" r:id="rId4" imgW="1269449" imgH="24119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052513"/>
                        <a:ext cx="15906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981075"/>
            <a:ext cx="348297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175" name="Object 19"/>
          <p:cNvGraphicFramePr>
            <a:graphicFrameLocks noChangeAspect="1"/>
          </p:cNvGraphicFramePr>
          <p:nvPr/>
        </p:nvGraphicFramePr>
        <p:xfrm>
          <a:off x="6292850" y="1341438"/>
          <a:ext cx="134143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7" imgW="1009530" imgH="200025" progId="Equation.3">
                  <p:embed/>
                </p:oleObj>
              </mc:Choice>
              <mc:Fallback>
                <p:oleObj name="Equation" r:id="rId7" imgW="1009530" imgH="20002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1341438"/>
                        <a:ext cx="1341438" cy="319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287463"/>
            <a:ext cx="21812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395288" y="3905250"/>
            <a:ext cx="252095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>
                <a:solidFill>
                  <a:srgbClr val="000000"/>
                </a:solidFill>
                <a:latin typeface="Times New Roman" pitchFamily="18" charset="0"/>
              </a:rPr>
              <a:t>Compton scattering: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Elastic scattering of a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on a free electron. A fraction of the 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energy is transferred to the Compton electron. The wave length of the scattered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is increased: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 &gt;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855663"/>
            <a:ext cx="3006725" cy="401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198" name="Object 20"/>
          <p:cNvGraphicFramePr>
            <a:graphicFrameLocks noChangeAspect="1"/>
          </p:cNvGraphicFramePr>
          <p:nvPr/>
        </p:nvGraphicFramePr>
        <p:xfrm>
          <a:off x="3201988" y="3275013"/>
          <a:ext cx="2084387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5" imgW="1663700" imgH="482600" progId="Equation.3">
                  <p:embed/>
                </p:oleObj>
              </mc:Choice>
              <mc:Fallback>
                <p:oleObj name="Equation" r:id="rId5" imgW="1663700" imgH="482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988" y="3275013"/>
                        <a:ext cx="2084387" cy="604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21"/>
          <p:cNvSpPr txBox="1">
            <a:spLocks noChangeArrowheads="1"/>
          </p:cNvSpPr>
          <p:nvPr/>
        </p:nvSpPr>
        <p:spPr bwMode="auto">
          <a:xfrm>
            <a:off x="3132138" y="1052513"/>
            <a:ext cx="2343150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Maximum energy of the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scattered electron: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Energy of the scattered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-photon: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Special case for E&gt;&gt;m</a:t>
            </a:r>
            <a:r>
              <a:rPr lang="en-US" altLang="de-DE" sz="1400" baseline="-2500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de-DE" sz="1400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γ-ray energy after 180</a:t>
            </a:r>
            <a:r>
              <a:rPr lang="en-US" altLang="de-DE" sz="1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scatter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approximately</a:t>
            </a:r>
            <a:endParaRPr lang="en-US" altLang="de-DE" sz="14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200" name="Object 22"/>
          <p:cNvGraphicFramePr>
            <a:graphicFrameLocks noChangeAspect="1"/>
          </p:cNvGraphicFramePr>
          <p:nvPr/>
        </p:nvGraphicFramePr>
        <p:xfrm>
          <a:off x="3187700" y="1593850"/>
          <a:ext cx="21653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7" imgW="1727200" imgH="469900" progId="Equation.3">
                  <p:embed/>
                </p:oleObj>
              </mc:Choice>
              <mc:Fallback>
                <p:oleObj name="Equation" r:id="rId7" imgW="1727200" imgH="4699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1593850"/>
                        <a:ext cx="2165350" cy="5889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23"/>
          <p:cNvSpPr txBox="1">
            <a:spLocks noChangeArrowheads="1"/>
          </p:cNvSpPr>
          <p:nvPr/>
        </p:nvSpPr>
        <p:spPr bwMode="auto">
          <a:xfrm>
            <a:off x="5811838" y="4959350"/>
            <a:ext cx="30813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000">
                <a:solidFill>
                  <a:srgbClr val="0000CC"/>
                </a:solidFill>
                <a:latin typeface="Times New Roman" pitchFamily="18" charset="0"/>
              </a:rPr>
              <a:t>Gap between the incoming </a:t>
            </a:r>
            <a:r>
              <a:rPr lang="el-GR" altLang="de-DE" sz="1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-ray and the maximum electron energy.</a:t>
            </a:r>
            <a:endParaRPr lang="en-US" altLang="de-DE" sz="1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2" name="Object 24"/>
          <p:cNvGraphicFramePr>
            <a:graphicFrameLocks noChangeAspect="1"/>
          </p:cNvGraphicFramePr>
          <p:nvPr/>
        </p:nvGraphicFramePr>
        <p:xfrm>
          <a:off x="3203575" y="4022725"/>
          <a:ext cx="14620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9" imgW="1459866" imgH="520474" progId="Equation.3">
                  <p:embed/>
                </p:oleObj>
              </mc:Choice>
              <mc:Fallback>
                <p:oleObj name="Equation" r:id="rId9" imgW="1459866" imgH="520474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022725"/>
                        <a:ext cx="146208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25"/>
          <p:cNvGraphicFramePr>
            <a:graphicFrameLocks noChangeAspect="1"/>
          </p:cNvGraphicFramePr>
          <p:nvPr/>
        </p:nvGraphicFramePr>
        <p:xfrm>
          <a:off x="5951538" y="5392738"/>
          <a:ext cx="229235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11" imgW="2286000" imgH="482600" progId="Equation.3">
                  <p:embed/>
                </p:oleObj>
              </mc:Choice>
              <mc:Fallback>
                <p:oleObj name="Equation" r:id="rId11" imgW="2286000" imgH="482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5392738"/>
                        <a:ext cx="229235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kt 1"/>
          <p:cNvGraphicFramePr>
            <a:graphicFrameLocks noChangeAspect="1"/>
          </p:cNvGraphicFramePr>
          <p:nvPr/>
        </p:nvGraphicFramePr>
        <p:xfrm>
          <a:off x="3203575" y="5424488"/>
          <a:ext cx="17176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13" imgW="1371600" imgH="419100" progId="Equation.3">
                  <p:embed/>
                </p:oleObj>
              </mc:Choice>
              <mc:Fallback>
                <p:oleObj name="Equation" r:id="rId13" imgW="1371600" imgH="4191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424488"/>
                        <a:ext cx="1717675" cy="5254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123950"/>
            <a:ext cx="2181225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0" name="Group 20"/>
          <p:cNvGrpSpPr>
            <a:grpSpLocks/>
          </p:cNvGrpSpPr>
          <p:nvPr/>
        </p:nvGrpSpPr>
        <p:grpSpPr bwMode="auto">
          <a:xfrm>
            <a:off x="4918075" y="908050"/>
            <a:ext cx="3254375" cy="2990850"/>
            <a:chOff x="2925" y="2136"/>
            <a:chExt cx="2050" cy="1884"/>
          </a:xfrm>
        </p:grpSpPr>
        <p:pic>
          <p:nvPicPr>
            <p:cNvPr id="9222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36"/>
              <a:ext cx="2004" cy="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3" name="Text Box 22"/>
            <p:cNvSpPr txBox="1">
              <a:spLocks noChangeArrowheads="1"/>
            </p:cNvSpPr>
            <p:nvPr/>
          </p:nvSpPr>
          <p:spPr bwMode="auto">
            <a:xfrm>
              <a:off x="4014" y="2376"/>
              <a:ext cx="433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l-GR" altLang="de-DE" sz="14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de-DE" altLang="de-DE" sz="1200" b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Compton</a:t>
              </a:r>
              <a:endParaRPr lang="el-GR" altLang="de-DE" sz="1200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24" name="Rectangle 23"/>
            <p:cNvSpPr>
              <a:spLocks noChangeArrowheads="1"/>
            </p:cNvSpPr>
            <p:nvPr/>
          </p:nvSpPr>
          <p:spPr bwMode="auto">
            <a:xfrm>
              <a:off x="2925" y="2160"/>
              <a:ext cx="227" cy="4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</p:grpSp>
      <p:sp>
        <p:nvSpPr>
          <p:cNvPr id="9221" name="Text Box 18"/>
          <p:cNvSpPr txBox="1">
            <a:spLocks noChangeArrowheads="1"/>
          </p:cNvSpPr>
          <p:nvPr/>
        </p:nvSpPr>
        <p:spPr bwMode="auto">
          <a:xfrm>
            <a:off x="395288" y="3905250"/>
            <a:ext cx="252095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>
                <a:solidFill>
                  <a:srgbClr val="000000"/>
                </a:solidFill>
                <a:latin typeface="Times New Roman" pitchFamily="18" charset="0"/>
              </a:rPr>
              <a:t>Compton scattering: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Elastic scattering of a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on a free electron. A fraction of the 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energy is transferred to the Compton electron. The wave length of the scattered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is increased: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 &gt;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217613"/>
            <a:ext cx="21812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539750" y="3738563"/>
            <a:ext cx="4176713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>
                <a:solidFill>
                  <a:srgbClr val="000000"/>
                </a:solidFill>
                <a:latin typeface="Times New Roman" pitchFamily="18" charset="0"/>
              </a:rPr>
              <a:t>Compton scattering: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Elastic scattering of a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on a free electron.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angle dependence is expressed by the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Klein-Nishina-Formula: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4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4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4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4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shown in the plot </a:t>
            </a:r>
            <a:r>
              <a:rPr lang="de-DE" altLang="de-DE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forward scattering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small) is dominant for E</a:t>
            </a:r>
            <a:r>
              <a:rPr lang="el-GR" altLang="de-DE" sz="1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&gt;100 keV.</a:t>
            </a:r>
            <a:endParaRPr lang="en-US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63613"/>
            <a:ext cx="3536950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5483225" y="3030538"/>
            <a:ext cx="15954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>
                <a:solidFill>
                  <a:srgbClr val="0000FF"/>
                </a:solidFill>
                <a:latin typeface="Times New Roman" pitchFamily="18" charset="0"/>
              </a:rPr>
              <a:t>Angular distribution:</a:t>
            </a:r>
          </a:p>
        </p:txBody>
      </p:sp>
      <p:sp>
        <p:nvSpPr>
          <p:cNvPr id="10247" name="Text Box 22"/>
          <p:cNvSpPr txBox="1">
            <a:spLocks noChangeArrowheads="1"/>
          </p:cNvSpPr>
          <p:nvPr/>
        </p:nvSpPr>
        <p:spPr bwMode="auto">
          <a:xfrm>
            <a:off x="5483225" y="836613"/>
            <a:ext cx="19764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>
                <a:solidFill>
                  <a:srgbClr val="0000FF"/>
                </a:solidFill>
                <a:latin typeface="Times New Roman" pitchFamily="18" charset="0"/>
              </a:rPr>
              <a:t>Intensit</a:t>
            </a:r>
            <a:r>
              <a:rPr lang="en-US" altLang="de-DE"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as a function of </a:t>
            </a:r>
            <a:r>
              <a:rPr lang="el-GR" altLang="de-DE"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sz="1200" b="1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10248" name="Object 23"/>
          <p:cNvGraphicFramePr>
            <a:graphicFrameLocks noChangeAspect="1"/>
          </p:cNvGraphicFramePr>
          <p:nvPr/>
        </p:nvGraphicFramePr>
        <p:xfrm>
          <a:off x="6357938" y="1203325"/>
          <a:ext cx="8667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5" imgW="819180" imgH="238035" progId="Equation.3">
                  <p:embed/>
                </p:oleObj>
              </mc:Choice>
              <mc:Fallback>
                <p:oleObj name="Equation" r:id="rId5" imgW="819180" imgH="238035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1203325"/>
                        <a:ext cx="8667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24"/>
          <p:cNvSpPr txBox="1">
            <a:spLocks noChangeArrowheads="1"/>
          </p:cNvSpPr>
          <p:nvPr/>
        </p:nvSpPr>
        <p:spPr bwMode="auto">
          <a:xfrm>
            <a:off x="7477125" y="4322763"/>
            <a:ext cx="269875" cy="1524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000" b="1">
                <a:solidFill>
                  <a:srgbClr val="0000FF"/>
                </a:solidFill>
                <a:latin typeface="Times New Roman" pitchFamily="18" charset="0"/>
              </a:rPr>
              <a:t>MeV</a:t>
            </a:r>
          </a:p>
        </p:txBody>
      </p:sp>
      <p:graphicFrame>
        <p:nvGraphicFramePr>
          <p:cNvPr id="10250" name="Object 25"/>
          <p:cNvGraphicFramePr>
            <a:graphicFrameLocks noChangeAspect="1"/>
          </p:cNvGraphicFramePr>
          <p:nvPr/>
        </p:nvGraphicFramePr>
        <p:xfrm>
          <a:off x="665163" y="4830763"/>
          <a:ext cx="30432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7" imgW="2371680" imgH="485775" progId="Equation.3">
                  <p:embed/>
                </p:oleObj>
              </mc:Choice>
              <mc:Fallback>
                <p:oleObj name="Equation" r:id="rId7" imgW="2371680" imgH="48577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4830763"/>
                        <a:ext cx="3043237" cy="685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26"/>
          <p:cNvSpPr txBox="1">
            <a:spLocks noChangeArrowheads="1"/>
          </p:cNvSpPr>
          <p:nvPr/>
        </p:nvSpPr>
        <p:spPr bwMode="auto">
          <a:xfrm>
            <a:off x="611188" y="6172200"/>
            <a:ext cx="9223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20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altLang="de-DE" sz="1200" baseline="-2500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US" altLang="de-DE" sz="1200">
                <a:solidFill>
                  <a:srgbClr val="000000"/>
                </a:solidFill>
                <a:latin typeface="Times New Roman" pitchFamily="18" charset="0"/>
              </a:rPr>
              <a:t>=2.818 fm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xtured">
  <a:themeElements>
    <a:clrScheme name="2_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2_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591</Words>
  <Application>Microsoft Office PowerPoint</Application>
  <PresentationFormat>Bildschirmpräsentation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2_Textured</vt:lpstr>
      <vt:lpstr>Equation</vt:lpstr>
      <vt:lpstr>Interaction of gamma rays with matter</vt:lpstr>
      <vt:lpstr>Mass dependence of X-ray absorption</vt:lpstr>
      <vt:lpstr>Mass dependence μ/ρ of X-ray absorption</vt:lpstr>
      <vt:lpstr>X-ray image shows the effect of different absorptions </vt:lpstr>
      <vt:lpstr>Interaction of gamma rays with matter</vt:lpstr>
      <vt:lpstr>Interaction of gamma rays with matter</vt:lpstr>
      <vt:lpstr>Interaction of gamma rays with matter</vt:lpstr>
      <vt:lpstr>Interaction of gamma rays with matter</vt:lpstr>
      <vt:lpstr>Interaction of gamma rays with matter</vt:lpstr>
      <vt:lpstr>Interaction of gamma rays with matter</vt:lpstr>
      <vt:lpstr>Gamma-ray interaction cross section</vt:lpstr>
      <vt:lpstr>Gamma-ray spectrum of a radioactive decay</vt:lpstr>
    </vt:vector>
  </TitlesOfParts>
  <Company>IFJ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Surrey_HECTOR</dc:title>
  <dc:creator>Adam Maj</dc:creator>
  <cp:lastModifiedBy>Hans</cp:lastModifiedBy>
  <cp:revision>476</cp:revision>
  <dcterms:created xsi:type="dcterms:W3CDTF">2003-10-06T19:31:42Z</dcterms:created>
  <dcterms:modified xsi:type="dcterms:W3CDTF">2017-09-05T05:07:37Z</dcterms:modified>
</cp:coreProperties>
</file>