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FF"/>
    <a:srgbClr val="0099FF"/>
    <a:srgbClr val="FFFFFF"/>
    <a:srgbClr val="CC00CC"/>
    <a:srgbClr val="008080"/>
    <a:srgbClr val="FF00FF"/>
    <a:srgbClr val="F6F0FA"/>
    <a:srgbClr val="F4EDF9"/>
    <a:srgbClr val="F1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>
        <p:scale>
          <a:sx n="70" d="100"/>
          <a:sy n="70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2018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emf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7.emf"/><Relationship Id="rId10" Type="http://schemas.openxmlformats.org/officeDocument/2006/relationships/image" Target="../media/image42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9.wmf"/><Relationship Id="rId1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1930: Energy-conservation in beta-decay violated??</a:t>
            </a:r>
            <a:endParaRPr lang="en-US" dirty="0"/>
          </a:p>
        </p:txBody>
      </p:sp>
      <p:sp>
        <p:nvSpPr>
          <p:cNvPr id="15" name="Rectangle 2376"/>
          <p:cNvSpPr>
            <a:spLocks noChangeArrowheads="1"/>
          </p:cNvSpPr>
          <p:nvPr/>
        </p:nvSpPr>
        <p:spPr bwMode="auto">
          <a:xfrm>
            <a:off x="165100" y="787400"/>
            <a:ext cx="4191000" cy="561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7" name="Group 2377"/>
          <p:cNvGrpSpPr>
            <a:grpSpLocks/>
          </p:cNvGrpSpPr>
          <p:nvPr/>
        </p:nvGrpSpPr>
        <p:grpSpPr bwMode="auto">
          <a:xfrm>
            <a:off x="2017713" y="2047875"/>
            <a:ext cx="1052512" cy="1117600"/>
            <a:chOff x="716" y="1890"/>
            <a:chExt cx="663" cy="704"/>
          </a:xfrm>
        </p:grpSpPr>
        <p:grpSp>
          <p:nvGrpSpPr>
            <p:cNvPr id="18" name="Group 2378"/>
            <p:cNvGrpSpPr>
              <a:grpSpLocks/>
            </p:cNvGrpSpPr>
            <p:nvPr/>
          </p:nvGrpSpPr>
          <p:grpSpPr bwMode="auto">
            <a:xfrm>
              <a:off x="748" y="2002"/>
              <a:ext cx="495" cy="544"/>
              <a:chOff x="668" y="1874"/>
              <a:chExt cx="695" cy="712"/>
            </a:xfrm>
          </p:grpSpPr>
          <p:grpSp>
            <p:nvGrpSpPr>
              <p:cNvPr id="235" name="Group 2379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294" name="Oval 238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5" name="Oval 238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6" name="Oval 238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7" name="Oval 238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8" name="Oval 238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9" name="Oval 238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0" name="Oval 238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1" name="Oval 238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2" name="Oval 238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3" name="Oval 238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4" name="Oval 239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5" name="Oval 239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6" name="Group 2392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282" name="Oval 239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3" name="Oval 239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4" name="Oval 239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5" name="Oval 239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6" name="Oval 239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7" name="Oval 239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8" name="Oval 239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9" name="Oval 240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0" name="Oval 240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1" name="Oval 240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2" name="Oval 240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3" name="Oval 240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7" name="Group 2405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270" name="Oval 240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1" name="Oval 240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2" name="Oval 240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3" name="Oval 240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4" name="Oval 241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5" name="Oval 241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6" name="Oval 241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7" name="Oval 241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8" name="Oval 241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9" name="Oval 241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0" name="Oval 241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1" name="Oval 241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8" name="Group 2418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258" name="Oval 241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9" name="Oval 242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0" name="Oval 242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1" name="Oval 242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2" name="Oval 242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3" name="Oval 242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4" name="Oval 242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5" name="Oval 242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6" name="Oval 242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7" name="Oval 242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8" name="Oval 242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9" name="Oval 243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9" name="Group 2431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246" name="Oval 243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7" name="Oval 243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8" name="Oval 243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9" name="Oval 243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0" name="Oval 243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1" name="Oval 243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2" name="Oval 243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3" name="Oval 243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4" name="Oval 244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5" name="Oval 244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6" name="Oval 244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7" name="Oval 244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0" name="Oval 2444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" name="Oval 2445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2" name="Oval 2446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" name="Oval 2447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" name="Oval 2448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5" name="Oval 2449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9" name="Group 2450"/>
            <p:cNvGrpSpPr>
              <a:grpSpLocks/>
            </p:cNvGrpSpPr>
            <p:nvPr/>
          </p:nvGrpSpPr>
          <p:grpSpPr bwMode="auto">
            <a:xfrm>
              <a:off x="852" y="2050"/>
              <a:ext cx="495" cy="544"/>
              <a:chOff x="668" y="1874"/>
              <a:chExt cx="695" cy="712"/>
            </a:xfrm>
          </p:grpSpPr>
          <p:grpSp>
            <p:nvGrpSpPr>
              <p:cNvPr id="164" name="Group 2451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223" name="Oval 245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4" name="Oval 245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5" name="Oval 245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" name="Oval 245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7" name="Oval 245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8" name="Oval 245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9" name="Oval 245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0" name="Oval 245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1" name="Oval 246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2" name="Oval 246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3" name="Oval 246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4" name="Oval 246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5" name="Group 2464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211" name="Oval 246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2" name="Oval 246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3" name="Oval 246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4" name="Oval 246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5" name="Oval 246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6" name="Oval 247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7" name="Oval 247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8" name="Oval 247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9" name="Oval 247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0" name="Oval 247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1" name="Oval 247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2" name="Oval 247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6" name="Group 2477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199" name="Oval 247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0" name="Oval 247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1" name="Oval 248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2" name="Oval 248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3" name="Oval 248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4" name="Oval 248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5" name="Oval 248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6" name="Oval 248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7" name="Oval 248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8" name="Oval 248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9" name="Oval 248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" name="Oval 248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7" name="Group 2490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187" name="Oval 249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" name="Oval 249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9" name="Oval 249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0" name="Oval 249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1" name="Oval 249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2" name="Oval 249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3" name="Oval 249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4" name="Oval 249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5" name="Oval 249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6" name="Oval 250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7" name="Oval 250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8" name="Oval 250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8" name="Group 2503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175" name="Oval 250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6" name="Oval 250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7" name="Oval 250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8" name="Oval 250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9" name="Oval 250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0" name="Oval 250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1" name="Oval 251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2" name="Oval 251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3" name="Oval 251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4" name="Oval 251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" name="Oval 251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6" name="Oval 251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Oval 2516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0" name="Oval 2517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1" name="Oval 2518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" name="Oval 2519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" name="Oval 2520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4" name="Oval 2521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0" name="Group 2522"/>
            <p:cNvGrpSpPr>
              <a:grpSpLocks/>
            </p:cNvGrpSpPr>
            <p:nvPr/>
          </p:nvGrpSpPr>
          <p:grpSpPr bwMode="auto">
            <a:xfrm>
              <a:off x="884" y="1890"/>
              <a:ext cx="495" cy="544"/>
              <a:chOff x="668" y="1874"/>
              <a:chExt cx="695" cy="712"/>
            </a:xfrm>
          </p:grpSpPr>
          <p:grpSp>
            <p:nvGrpSpPr>
              <p:cNvPr id="93" name="Group 2523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152" name="Oval 252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3" name="Oval 252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4" name="Oval 252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5" name="Oval 252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6" name="Oval 252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7" name="Oval 252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8" name="Oval 253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9" name="Oval 253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0" name="Oval 253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1" name="Oval 253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2" name="Oval 253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3" name="Oval 253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4" name="Group 2536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140" name="Oval 253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1" name="Oval 253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2" name="Oval 253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3" name="Oval 254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" name="Oval 254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5" name="Oval 254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6" name="Oval 254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7" name="Oval 254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8" name="Oval 254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9" name="Oval 254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0" name="Oval 254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1" name="Oval 254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5" name="Group 2549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128" name="Oval 255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9" name="Oval 255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0" name="Oval 255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1" name="Oval 255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" name="Oval 255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3" name="Oval 255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" name="Oval 255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" name="Oval 255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6" name="Oval 255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7" name="Oval 255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8" name="Oval 256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9" name="Oval 256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6" name="Group 2562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116" name="Oval 256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7" name="Oval 256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8" name="Oval 256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9" name="Oval 256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0" name="Oval 256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1" name="Oval 256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2" name="Oval 256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3" name="Oval 257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4" name="Oval 257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5" name="Oval 257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6" name="Oval 257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7" name="Oval 257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7" name="Group 2575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104" name="Oval 257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" name="Oval 257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" name="Oval 257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" name="Oval 257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" name="Oval 258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9" name="Oval 258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0" name="Oval 258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1" name="Oval 258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2" name="Oval 258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" name="Oval 258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4" name="Oval 258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5" name="Oval 258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98" name="Oval 2588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" name="Oval 2589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0" name="Oval 2590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" name="Oval 2591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" name="Oval 2592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Oval 2593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" name="Group 2594"/>
            <p:cNvGrpSpPr>
              <a:grpSpLocks/>
            </p:cNvGrpSpPr>
            <p:nvPr/>
          </p:nvGrpSpPr>
          <p:grpSpPr bwMode="auto">
            <a:xfrm>
              <a:off x="716" y="1890"/>
              <a:ext cx="495" cy="544"/>
              <a:chOff x="668" y="1874"/>
              <a:chExt cx="695" cy="712"/>
            </a:xfrm>
          </p:grpSpPr>
          <p:grpSp>
            <p:nvGrpSpPr>
              <p:cNvPr id="22" name="Group 2595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81" name="Oval 259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2" name="Oval 259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3" name="Oval 259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4" name="Oval 259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5" name="Oval 260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6" name="Oval 260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7" name="Oval 260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8" name="Oval 260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9" name="Oval 260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0" name="Oval 260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1" name="Oval 260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" name="Oval 260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2608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69" name="Oval 260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0" name="Oval 261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1" name="Oval 261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" name="Oval 261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3" name="Oval 261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4" name="Oval 261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5" name="Oval 261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6" name="Oval 261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7" name="Oval 261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8" name="Oval 261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9" name="Oval 261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0" name="Oval 262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4" name="Group 2621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57" name="Oval 262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" name="Oval 262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9" name="Oval 262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0" name="Oval 262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1" name="Oval 262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2" name="Oval 262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3" name="Oval 262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4" name="Oval 262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5" name="Oval 263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6" name="Oval 263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7" name="Oval 263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8" name="Oval 263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" name="Group 2634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45" name="Oval 263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" name="Oval 263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" name="Oval 263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" name="Oval 263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" name="Oval 263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" name="Oval 264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" name="Oval 264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" name="Oval 264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Oval 264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" name="Oval 264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" name="Oval 264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" name="Oval 264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6" name="Group 2647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33" name="Oval 264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Oval 264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Oval 265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" name="Oval 265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" name="Oval 265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" name="Oval 265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" name="Oval 265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" name="Oval 265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" name="Oval 265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" name="Oval 265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" name="Oval 265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" name="Oval 265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7" name="Oval 2660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Oval 2661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Oval 2662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Oval 2663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Oval 2664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Oval 2665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06" name="Group 2666"/>
          <p:cNvGrpSpPr>
            <a:grpSpLocks/>
          </p:cNvGrpSpPr>
          <p:nvPr/>
        </p:nvGrpSpPr>
        <p:grpSpPr bwMode="auto">
          <a:xfrm>
            <a:off x="671513" y="1209675"/>
            <a:ext cx="1052512" cy="1117600"/>
            <a:chOff x="1828" y="1650"/>
            <a:chExt cx="663" cy="704"/>
          </a:xfrm>
        </p:grpSpPr>
        <p:grpSp>
          <p:nvGrpSpPr>
            <p:cNvPr id="307" name="Group 2667"/>
            <p:cNvGrpSpPr>
              <a:grpSpLocks/>
            </p:cNvGrpSpPr>
            <p:nvPr/>
          </p:nvGrpSpPr>
          <p:grpSpPr bwMode="auto">
            <a:xfrm>
              <a:off x="1860" y="1762"/>
              <a:ext cx="495" cy="544"/>
              <a:chOff x="668" y="1874"/>
              <a:chExt cx="695" cy="712"/>
            </a:xfrm>
          </p:grpSpPr>
          <p:grpSp>
            <p:nvGrpSpPr>
              <p:cNvPr id="524" name="Group 2668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583" name="Oval 266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4" name="Oval 267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5" name="Oval 267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6" name="Oval 267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7" name="Oval 267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8" name="Oval 267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9" name="Oval 267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90" name="Oval 267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91" name="Oval 267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92" name="Oval 267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93" name="Oval 267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94" name="Oval 268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5" name="Group 2681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571" name="Oval 268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2" name="Oval 268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3" name="Oval 268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4" name="Oval 268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5" name="Oval 268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6" name="Oval 268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7" name="Oval 268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8" name="Oval 268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9" name="Oval 269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0" name="Oval 269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1" name="Oval 269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2" name="Oval 269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6" name="Group 2694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559" name="Oval 269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0" name="Oval 269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1" name="Oval 269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2" name="Oval 269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3" name="Oval 269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4" name="Oval 270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5" name="Oval 270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6" name="Oval 270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7" name="Oval 270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8" name="Oval 270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9" name="Oval 270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0" name="Oval 270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7" name="Group 2707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547" name="Oval 270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8" name="Oval 270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9" name="Oval 271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0" name="Oval 271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1" name="Oval 271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2" name="Oval 271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3" name="Oval 271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4" name="Oval 271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5" name="Oval 271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6" name="Oval 271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7" name="Oval 271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8" name="Oval 271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8" name="Group 2720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535" name="Oval 272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6" name="Oval 272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7" name="Oval 272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8" name="Oval 272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9" name="Oval 272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0" name="Oval 272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1" name="Oval 272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2" name="Oval 272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3" name="Oval 272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4" name="Oval 273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5" name="Oval 273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6" name="Oval 273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9" name="Oval 2733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0" name="Oval 2734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" name="Oval 2735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" name="Oval 2736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" name="Oval 2737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4" name="Oval 2738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8" name="Group 2739"/>
            <p:cNvGrpSpPr>
              <a:grpSpLocks/>
            </p:cNvGrpSpPr>
            <p:nvPr/>
          </p:nvGrpSpPr>
          <p:grpSpPr bwMode="auto">
            <a:xfrm>
              <a:off x="1964" y="1810"/>
              <a:ext cx="495" cy="544"/>
              <a:chOff x="668" y="1874"/>
              <a:chExt cx="695" cy="712"/>
            </a:xfrm>
          </p:grpSpPr>
          <p:grpSp>
            <p:nvGrpSpPr>
              <p:cNvPr id="453" name="Group 2740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512" name="Oval 274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3" name="Oval 274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4" name="Oval 274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5" name="Oval 274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6" name="Oval 274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7" name="Oval 274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8" name="Oval 274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9" name="Oval 274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0" name="Oval 274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1" name="Oval 275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2" name="Oval 275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3" name="Oval 275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54" name="Group 2753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500" name="Oval 275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1" name="Oval 275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2" name="Oval 275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3" name="Oval 275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4" name="Oval 275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5" name="Oval 275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6" name="Oval 276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7" name="Oval 276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8" name="Oval 276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9" name="Oval 276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0" name="Oval 276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1" name="Oval 276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55" name="Group 2766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488" name="Oval 276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9" name="Oval 276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0" name="Oval 276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1" name="Oval 277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2" name="Oval 277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3" name="Oval 277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4" name="Oval 277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5" name="Oval 277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6" name="Oval 277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7" name="Oval 277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8" name="Oval 277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9" name="Oval 277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56" name="Group 2779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476" name="Oval 278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7" name="Oval 278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8" name="Oval 278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9" name="Oval 278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0" name="Oval 278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1" name="Oval 278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2" name="Oval 278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3" name="Oval 278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4" name="Oval 278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5" name="Oval 278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6" name="Oval 279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7" name="Oval 279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57" name="Group 2792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464" name="Oval 279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5" name="Oval 279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6" name="Oval 279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7" name="Oval 279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8" name="Oval 279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9" name="Oval 279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0" name="Oval 279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1" name="Oval 280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2" name="Oval 280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3" name="Oval 280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4" name="Oval 280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5" name="Oval 280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58" name="Oval 2805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9" name="Oval 2806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0" name="Oval 2807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" name="Oval 2808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" name="Oval 2809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3" name="Oval 2810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9" name="Group 2811"/>
            <p:cNvGrpSpPr>
              <a:grpSpLocks/>
            </p:cNvGrpSpPr>
            <p:nvPr/>
          </p:nvGrpSpPr>
          <p:grpSpPr bwMode="auto">
            <a:xfrm>
              <a:off x="1996" y="1650"/>
              <a:ext cx="495" cy="544"/>
              <a:chOff x="668" y="1874"/>
              <a:chExt cx="695" cy="712"/>
            </a:xfrm>
          </p:grpSpPr>
          <p:grpSp>
            <p:nvGrpSpPr>
              <p:cNvPr id="382" name="Group 2812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441" name="Oval 281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2" name="Oval 281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3" name="Oval 281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4" name="Oval 281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5" name="Oval 281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6" name="Oval 281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7" name="Oval 281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8" name="Oval 282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9" name="Oval 282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50" name="Oval 282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51" name="Oval 282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52" name="Oval 282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83" name="Group 2825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429" name="Oval 282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0" name="Oval 282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1" name="Oval 282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2" name="Oval 282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3" name="Oval 283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4" name="Oval 283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5" name="Oval 283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6" name="Oval 283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7" name="Oval 283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8" name="Oval 283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9" name="Oval 283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0" name="Oval 283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84" name="Group 2838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417" name="Oval 283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8" name="Oval 284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9" name="Oval 284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0" name="Oval 284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1" name="Oval 284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2" name="Oval 284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3" name="Oval 284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4" name="Oval 284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5" name="Oval 284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6" name="Oval 284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7" name="Oval 284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8" name="Oval 285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85" name="Group 2851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405" name="Oval 285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6" name="Oval 285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7" name="Oval 285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8" name="Oval 285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9" name="Oval 285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0" name="Oval 285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1" name="Oval 285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2" name="Oval 285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3" name="Oval 286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4" name="Oval 286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5" name="Oval 286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6" name="Oval 286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86" name="Group 2864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393" name="Oval 286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4" name="Oval 286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5" name="Oval 286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6" name="Oval 286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7" name="Oval 286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8" name="Oval 287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9" name="Oval 287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0" name="Oval 287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1" name="Oval 287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2" name="Oval 287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3" name="Oval 287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4" name="Oval 287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87" name="Oval 2877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" name="Oval 2878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" name="Oval 2879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0" name="Oval 2880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1" name="Oval 2881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2" name="Oval 2882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10" name="Group 2883"/>
            <p:cNvGrpSpPr>
              <a:grpSpLocks/>
            </p:cNvGrpSpPr>
            <p:nvPr/>
          </p:nvGrpSpPr>
          <p:grpSpPr bwMode="auto">
            <a:xfrm>
              <a:off x="1828" y="1666"/>
              <a:ext cx="495" cy="544"/>
              <a:chOff x="668" y="1874"/>
              <a:chExt cx="695" cy="712"/>
            </a:xfrm>
          </p:grpSpPr>
          <p:grpSp>
            <p:nvGrpSpPr>
              <p:cNvPr id="311" name="Group 2884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370" name="Oval 288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1" name="Oval 288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2" name="Oval 288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3" name="Oval 288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4" name="Oval 288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5" name="Oval 289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6" name="Oval 289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7" name="Oval 289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8" name="Oval 289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9" name="Oval 289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0" name="Oval 289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1" name="Oval 289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2" name="Group 2897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358" name="Oval 289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9" name="Oval 289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0" name="Oval 290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1" name="Oval 290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2" name="Oval 290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3" name="Oval 290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4" name="Oval 290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5" name="Oval 290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6" name="Oval 290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7" name="Oval 290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8" name="Oval 290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9" name="Oval 290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3" name="Group 2910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346" name="Oval 291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7" name="Oval 291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8" name="Oval 291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9" name="Oval 291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0" name="Oval 291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1" name="Oval 291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2" name="Oval 291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3" name="Oval 291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4" name="Oval 291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5" name="Oval 292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6" name="Oval 292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7" name="Oval 292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4" name="Group 2923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334" name="Oval 292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5" name="Oval 292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6" name="Oval 292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" name="Oval 292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" name="Oval 292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9" name="Oval 292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0" name="Oval 293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1" name="Oval 293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2" name="Oval 293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3" name="Oval 293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4" name="Oval 293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5" name="Oval 293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5" name="Group 2936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322" name="Oval 293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3" name="Oval 293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4" name="Oval 293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5" name="Oval 294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" name="Oval 294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7" name="Oval 294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8" name="Oval 294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9" name="Oval 294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0" name="Oval 294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1" name="Oval 294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2" name="Oval 294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3" name="Oval 294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16" name="Oval 2949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" name="Oval 2950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8" name="Oval 2951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" name="Oval 2952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" name="Oval 2953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1" name="Oval 2954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5" name="Group 2955"/>
          <p:cNvGrpSpPr>
            <a:grpSpLocks/>
          </p:cNvGrpSpPr>
          <p:nvPr/>
        </p:nvGrpSpPr>
        <p:grpSpPr bwMode="auto">
          <a:xfrm>
            <a:off x="3392488" y="3160713"/>
            <a:ext cx="327025" cy="327025"/>
            <a:chOff x="2190" y="2855"/>
            <a:chExt cx="206" cy="206"/>
          </a:xfrm>
        </p:grpSpPr>
        <p:sp>
          <p:nvSpPr>
            <p:cNvPr id="596" name="Oval 2956"/>
            <p:cNvSpPr>
              <a:spLocks noChangeArrowheads="1"/>
            </p:cNvSpPr>
            <p:nvPr/>
          </p:nvSpPr>
          <p:spPr bwMode="auto">
            <a:xfrm>
              <a:off x="2230" y="2855"/>
              <a:ext cx="102" cy="11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7" name="Oval 2957"/>
            <p:cNvSpPr>
              <a:spLocks noChangeArrowheads="1"/>
            </p:cNvSpPr>
            <p:nvPr/>
          </p:nvSpPr>
          <p:spPr bwMode="auto">
            <a:xfrm>
              <a:off x="2294" y="2863"/>
              <a:ext cx="102" cy="11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8" name="Oval 2958"/>
            <p:cNvSpPr>
              <a:spLocks noChangeArrowheads="1"/>
            </p:cNvSpPr>
            <p:nvPr/>
          </p:nvSpPr>
          <p:spPr bwMode="auto">
            <a:xfrm>
              <a:off x="2190" y="2927"/>
              <a:ext cx="102" cy="11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9" name="Oval 2959"/>
            <p:cNvSpPr>
              <a:spLocks noChangeArrowheads="1"/>
            </p:cNvSpPr>
            <p:nvPr/>
          </p:nvSpPr>
          <p:spPr bwMode="auto">
            <a:xfrm>
              <a:off x="2254" y="2943"/>
              <a:ext cx="102" cy="11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600" name="Rectangle 2960"/>
          <p:cNvSpPr>
            <a:spLocks noChangeArrowheads="1"/>
          </p:cNvSpPr>
          <p:nvPr/>
        </p:nvSpPr>
        <p:spPr bwMode="auto">
          <a:xfrm>
            <a:off x="2100263" y="1022350"/>
            <a:ext cx="1879600" cy="412750"/>
          </a:xfrm>
          <a:prstGeom prst="rect">
            <a:avLst/>
          </a:prstGeom>
          <a:solidFill>
            <a:srgbClr val="FCFEB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90488" tIns="44450" rIns="90488" bIns="44450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Font typeface="Symbol" pitchFamily="18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</a:rPr>
              <a:t>Alpha-Decay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1" name="Line 2961"/>
          <p:cNvSpPr>
            <a:spLocks noChangeShapeType="1"/>
          </p:cNvSpPr>
          <p:nvPr/>
        </p:nvSpPr>
        <p:spPr bwMode="auto">
          <a:xfrm flipH="1" flipV="1">
            <a:off x="1703388" y="2044700"/>
            <a:ext cx="32385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Line 2962"/>
          <p:cNvSpPr>
            <a:spLocks noChangeShapeType="1"/>
          </p:cNvSpPr>
          <p:nvPr/>
        </p:nvSpPr>
        <p:spPr bwMode="auto">
          <a:xfrm>
            <a:off x="3014663" y="2978150"/>
            <a:ext cx="361950" cy="266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3" name="Text Box 2963"/>
          <p:cNvSpPr txBox="1">
            <a:spLocks noChangeArrowheads="1"/>
          </p:cNvSpPr>
          <p:nvPr/>
        </p:nvSpPr>
        <p:spPr bwMode="auto">
          <a:xfrm>
            <a:off x="2001838" y="3295650"/>
            <a:ext cx="74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dirty="0">
                <a:latin typeface="Times New Roman" pitchFamily="18" charset="0"/>
              </a:rPr>
              <a:t>U 238</a:t>
            </a:r>
          </a:p>
        </p:txBody>
      </p:sp>
      <p:sp>
        <p:nvSpPr>
          <p:cNvPr id="604" name="Text Box 2964"/>
          <p:cNvSpPr txBox="1">
            <a:spLocks noChangeArrowheads="1"/>
          </p:cNvSpPr>
          <p:nvPr/>
        </p:nvSpPr>
        <p:spPr bwMode="auto">
          <a:xfrm>
            <a:off x="671513" y="2489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dirty="0" err="1">
                <a:latin typeface="Times New Roman" pitchFamily="18" charset="0"/>
              </a:rPr>
              <a:t>Th</a:t>
            </a:r>
            <a:r>
              <a:rPr lang="de-DE" altLang="en-US">
                <a:latin typeface="Times New Roman" pitchFamily="18" charset="0"/>
              </a:rPr>
              <a:t> 234</a:t>
            </a:r>
          </a:p>
        </p:txBody>
      </p:sp>
      <p:sp>
        <p:nvSpPr>
          <p:cNvPr id="605" name="Text Box 2965"/>
          <p:cNvSpPr txBox="1">
            <a:spLocks noChangeArrowheads="1"/>
          </p:cNvSpPr>
          <p:nvPr/>
        </p:nvSpPr>
        <p:spPr bwMode="auto">
          <a:xfrm>
            <a:off x="2973388" y="3538538"/>
            <a:ext cx="976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>
                <a:latin typeface="Symbol" pitchFamily="18" charset="2"/>
              </a:rPr>
              <a:t>a </a:t>
            </a:r>
            <a:r>
              <a:rPr lang="de-DE" altLang="en-US">
                <a:latin typeface="Times New Roman" pitchFamily="18" charset="0"/>
              </a:rPr>
              <a:t>(He 4)</a:t>
            </a:r>
            <a:endParaRPr lang="de-DE" altLang="en-US" b="1">
              <a:latin typeface="Symbol" pitchFamily="18" charset="2"/>
            </a:endParaRPr>
          </a:p>
        </p:txBody>
      </p:sp>
      <p:sp>
        <p:nvSpPr>
          <p:cNvPr id="606" name="Line 2966"/>
          <p:cNvSpPr>
            <a:spLocks noChangeShapeType="1"/>
          </p:cNvSpPr>
          <p:nvPr/>
        </p:nvSpPr>
        <p:spPr bwMode="auto">
          <a:xfrm flipV="1">
            <a:off x="647700" y="4013200"/>
            <a:ext cx="0" cy="170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" name="Line 2967"/>
          <p:cNvSpPr>
            <a:spLocks noChangeShapeType="1"/>
          </p:cNvSpPr>
          <p:nvPr/>
        </p:nvSpPr>
        <p:spPr bwMode="auto">
          <a:xfrm>
            <a:off x="647700" y="5715000"/>
            <a:ext cx="294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" name="Text Box 2968"/>
          <p:cNvSpPr txBox="1">
            <a:spLocks noChangeArrowheads="1"/>
          </p:cNvSpPr>
          <p:nvPr/>
        </p:nvSpPr>
        <p:spPr bwMode="auto">
          <a:xfrm>
            <a:off x="1330875" y="5791200"/>
            <a:ext cx="14292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energy of </a:t>
            </a:r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´s</a:t>
            </a:r>
            <a:endParaRPr lang="en-US" altLang="en-US" dirty="0">
              <a:latin typeface="Symbol" pitchFamily="18" charset="2"/>
            </a:endParaRPr>
          </a:p>
        </p:txBody>
      </p:sp>
      <p:sp>
        <p:nvSpPr>
          <p:cNvPr id="609" name="Line 2969"/>
          <p:cNvSpPr>
            <a:spLocks noChangeShapeType="1"/>
          </p:cNvSpPr>
          <p:nvPr/>
        </p:nvSpPr>
        <p:spPr bwMode="auto">
          <a:xfrm flipV="1">
            <a:off x="2616200" y="4635500"/>
            <a:ext cx="0" cy="10795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" name="Text Box 2970"/>
          <p:cNvSpPr txBox="1">
            <a:spLocks noChangeArrowheads="1"/>
          </p:cNvSpPr>
          <p:nvPr/>
        </p:nvSpPr>
        <p:spPr bwMode="auto">
          <a:xfrm rot="16200000">
            <a:off x="23084" y="4761984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latin typeface="Times New Roman" pitchFamily="18" charset="0"/>
              </a:rPr>
              <a:t>e</a:t>
            </a:r>
            <a:r>
              <a:rPr lang="en-US" altLang="en-US" dirty="0" smtClean="0">
                <a:latin typeface="Times New Roman" pitchFamily="18" charset="0"/>
              </a:rPr>
              <a:t>vents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611" name="Text Box 2971"/>
          <p:cNvSpPr txBox="1">
            <a:spLocks noChangeArrowheads="1"/>
          </p:cNvSpPr>
          <p:nvPr/>
        </p:nvSpPr>
        <p:spPr bwMode="auto">
          <a:xfrm>
            <a:off x="857637" y="4229100"/>
            <a:ext cx="13644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</a:rPr>
              <a:t>e</a:t>
            </a:r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</a:rPr>
              <a:t>nergy-</a:t>
            </a:r>
          </a:p>
          <a:p>
            <a:pPr algn="ctr"/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</a:rPr>
              <a:t>c</a:t>
            </a:r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</a:rPr>
              <a:t>onservation</a:t>
            </a:r>
            <a:endParaRPr lang="en-US" altLang="en-US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612" name="Line 2972"/>
          <p:cNvSpPr>
            <a:spLocks noChangeShapeType="1"/>
          </p:cNvSpPr>
          <p:nvPr/>
        </p:nvSpPr>
        <p:spPr bwMode="auto">
          <a:xfrm>
            <a:off x="2057400" y="4597400"/>
            <a:ext cx="444500" cy="1524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" name="Text Box 2973"/>
          <p:cNvSpPr txBox="1">
            <a:spLocks noChangeArrowheads="1"/>
          </p:cNvSpPr>
          <p:nvPr/>
        </p:nvSpPr>
        <p:spPr bwMode="auto">
          <a:xfrm>
            <a:off x="2921000" y="4221163"/>
            <a:ext cx="612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4000">
                <a:solidFill>
                  <a:srgbClr val="3333CC"/>
                </a:solidFill>
                <a:latin typeface="Wingdings" pitchFamily="2" charset="2"/>
              </a:rPr>
              <a:t>J</a:t>
            </a:r>
          </a:p>
        </p:txBody>
      </p:sp>
      <p:sp>
        <p:nvSpPr>
          <p:cNvPr id="614" name="Rectangle 3571"/>
          <p:cNvSpPr>
            <a:spLocks noChangeArrowheads="1"/>
          </p:cNvSpPr>
          <p:nvPr/>
        </p:nvSpPr>
        <p:spPr bwMode="auto">
          <a:xfrm>
            <a:off x="4737100" y="785813"/>
            <a:ext cx="4191000" cy="561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15" name="Group 3572"/>
          <p:cNvGrpSpPr>
            <a:grpSpLocks/>
          </p:cNvGrpSpPr>
          <p:nvPr/>
        </p:nvGrpSpPr>
        <p:grpSpPr bwMode="auto">
          <a:xfrm>
            <a:off x="5256213" y="1181100"/>
            <a:ext cx="1052512" cy="1117600"/>
            <a:chOff x="1828" y="1650"/>
            <a:chExt cx="663" cy="704"/>
          </a:xfrm>
        </p:grpSpPr>
        <p:grpSp>
          <p:nvGrpSpPr>
            <p:cNvPr id="616" name="Group 3573"/>
            <p:cNvGrpSpPr>
              <a:grpSpLocks/>
            </p:cNvGrpSpPr>
            <p:nvPr/>
          </p:nvGrpSpPr>
          <p:grpSpPr bwMode="auto">
            <a:xfrm>
              <a:off x="1860" y="1762"/>
              <a:ext cx="495" cy="544"/>
              <a:chOff x="668" y="1874"/>
              <a:chExt cx="695" cy="712"/>
            </a:xfrm>
          </p:grpSpPr>
          <p:grpSp>
            <p:nvGrpSpPr>
              <p:cNvPr id="833" name="Group 3574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892" name="Oval 357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3" name="Oval 357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4" name="Oval 357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5" name="Oval 357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6" name="Oval 357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7" name="Oval 358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8" name="Oval 358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9" name="Oval 358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" name="Oval 358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" name="Oval 358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" name="Oval 358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" name="Oval 358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4" name="Group 3587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880" name="Oval 358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" name="Oval 358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2" name="Oval 359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" name="Oval 359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" name="Oval 359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" name="Oval 359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6" name="Oval 359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7" name="Oval 359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8" name="Oval 359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9" name="Oval 359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0" name="Oval 359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" name="Oval 359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5" name="Group 3600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868" name="Oval 360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9" name="Oval 360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" name="Oval 360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1" name="Oval 360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2" name="Oval 360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3" name="Oval 360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4" name="Oval 360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5" name="Oval 360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6" name="Oval 360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7" name="Oval 361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8" name="Oval 361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9" name="Oval 361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6" name="Group 3613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856" name="Oval 361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7" name="Oval 361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8" name="Oval 361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9" name="Oval 361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0" name="Oval 361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" name="Oval 361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" name="Oval 362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3" name="Oval 362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4" name="Oval 362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5" name="Oval 362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6" name="Oval 362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" name="Oval 362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7" name="Group 3626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844" name="Oval 362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" name="Oval 362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6" name="Oval 362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7" name="Oval 363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8" name="Oval 363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9" name="Oval 363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" name="Oval 363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" name="Oval 363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2" name="Oval 363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3" name="Oval 363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4" name="Oval 363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5" name="Oval 363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38" name="Oval 3639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" name="Oval 3640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" name="Oval 3641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1" name="Oval 3642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2" name="Oval 3643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" name="Oval 3644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" name="Group 3645"/>
            <p:cNvGrpSpPr>
              <a:grpSpLocks/>
            </p:cNvGrpSpPr>
            <p:nvPr/>
          </p:nvGrpSpPr>
          <p:grpSpPr bwMode="auto">
            <a:xfrm>
              <a:off x="1964" y="1810"/>
              <a:ext cx="495" cy="544"/>
              <a:chOff x="668" y="1874"/>
              <a:chExt cx="695" cy="712"/>
            </a:xfrm>
          </p:grpSpPr>
          <p:grpSp>
            <p:nvGrpSpPr>
              <p:cNvPr id="762" name="Group 3646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821" name="Oval 364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" name="Oval 364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" name="Oval 364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" name="Oval 365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" name="Oval 365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6" name="Oval 365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7" name="Oval 365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" name="Oval 365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" name="Oval 365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" name="Oval 365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" name="Oval 365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" name="Oval 365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3" name="Group 3659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809" name="Oval 366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" name="Oval 366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1" name="Oval 366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2" name="Oval 366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3" name="Oval 366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4" name="Oval 366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5" name="Oval 366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6" name="Oval 366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7" name="Oval 366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8" name="Oval 366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" name="Oval 367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" name="Oval 367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4" name="Group 3672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797" name="Oval 367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8" name="Oval 367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" name="Oval 367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0" name="Oval 367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1" name="Oval 367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2" name="Oval 367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3" name="Oval 367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4" name="Oval 368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" name="Oval 368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" name="Oval 368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7" name="Oval 368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8" name="Oval 368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5" name="Group 3685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785" name="Oval 368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" name="Oval 368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7" name="Oval 368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" name="Oval 368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" name="Oval 369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" name="Oval 369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1" name="Oval 369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" name="Oval 369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" name="Oval 369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4" name="Oval 369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5" name="Oval 369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6" name="Oval 369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6" name="Group 3698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773" name="Oval 369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4" name="Oval 370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5" name="Oval 370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6" name="Oval 370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7" name="Oval 370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" name="Oval 370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" name="Oval 370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" name="Oval 370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1" name="Oval 370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" name="Oval 370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3" name="Oval 370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4" name="Oval 371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7" name="Oval 3711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" name="Oval 3712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" name="Oval 3713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" name="Oval 3714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" name="Oval 3715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2" name="Oval 3716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8" name="Group 3717"/>
            <p:cNvGrpSpPr>
              <a:grpSpLocks/>
            </p:cNvGrpSpPr>
            <p:nvPr/>
          </p:nvGrpSpPr>
          <p:grpSpPr bwMode="auto">
            <a:xfrm>
              <a:off x="1996" y="1650"/>
              <a:ext cx="495" cy="544"/>
              <a:chOff x="668" y="1874"/>
              <a:chExt cx="695" cy="712"/>
            </a:xfrm>
          </p:grpSpPr>
          <p:grpSp>
            <p:nvGrpSpPr>
              <p:cNvPr id="691" name="Group 3718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750" name="Oval 371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1" name="Oval 372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2" name="Oval 372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3" name="Oval 372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4" name="Oval 372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5" name="Oval 372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6" name="Oval 372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" name="Oval 372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" name="Oval 372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" name="Oval 372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0" name="Oval 372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1" name="Oval 373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oup 3731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738" name="Oval 373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" name="Oval 373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0" name="Oval 373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" name="Oval 373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2" name="Oval 373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3" name="Oval 373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4" name="Oval 373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5" name="Oval 373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6" name="Oval 374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" name="Oval 374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" name="Oval 374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" name="Oval 374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oup 3744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726" name="Oval 374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" name="Oval 374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" name="Oval 374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" name="Oval 374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" name="Oval 374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" name="Oval 375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" name="Oval 375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" name="Oval 375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" name="Oval 375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" name="Oval 375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" name="Oval 375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" name="Oval 375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oup 3757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714" name="Oval 375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5" name="Oval 375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" name="Oval 376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" name="Oval 376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" name="Oval 376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" name="Oval 376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" name="Oval 376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" name="Oval 376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" name="Oval 376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" name="Oval 376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" name="Oval 376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" name="Oval 376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oup 3770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702" name="Oval 377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" name="Oval 377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" name="Oval 377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" name="Oval 377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" name="Oval 377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" name="Oval 377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" name="Oval 377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" name="Oval 377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0" name="Oval 377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1" name="Oval 378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" name="Oval 378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3" name="Oval 378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6" name="Oval 3783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7" name="Oval 3784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" name="Oval 3785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9" name="Oval 3786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0" name="Oval 3787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" name="Oval 3788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9" name="Group 3789"/>
            <p:cNvGrpSpPr>
              <a:grpSpLocks/>
            </p:cNvGrpSpPr>
            <p:nvPr/>
          </p:nvGrpSpPr>
          <p:grpSpPr bwMode="auto">
            <a:xfrm>
              <a:off x="1828" y="1666"/>
              <a:ext cx="495" cy="544"/>
              <a:chOff x="668" y="1874"/>
              <a:chExt cx="695" cy="712"/>
            </a:xfrm>
          </p:grpSpPr>
          <p:grpSp>
            <p:nvGrpSpPr>
              <p:cNvPr id="620" name="Group 3790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679" name="Oval 379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0" name="Oval 379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1" name="Oval 379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2" name="Oval 379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3" name="Oval 379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4" name="Oval 379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5" name="Oval 379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6" name="Oval 379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7" name="Oval 379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8" name="Oval 380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9" name="Oval 380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0" name="Oval 380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1" name="Group 3803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667" name="Oval 380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8" name="Oval 380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9" name="Oval 380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0" name="Oval 380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1" name="Oval 380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2" name="Oval 380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3" name="Oval 381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4" name="Oval 381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5" name="Oval 381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" name="Oval 381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7" name="Oval 381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" name="Oval 381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oup 3816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655" name="Oval 381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" name="Oval 381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" name="Oval 381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8" name="Oval 382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9" name="Oval 382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0" name="Oval 382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1" name="Oval 382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" name="Oval 382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" name="Oval 382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" name="Oval 382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" name="Oval 382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" name="Oval 382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oup 3829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643" name="Oval 383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" name="Oval 383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" name="Oval 383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" name="Oval 383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" name="Oval 383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" name="Oval 383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" name="Oval 383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" name="Oval 383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" name="Oval 383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" name="Oval 383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" name="Oval 384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" name="Oval 384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oup 3842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631" name="Oval 384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" name="Oval 384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" name="Oval 384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" name="Oval 384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" name="Oval 384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" name="Oval 384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" name="Oval 384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" name="Oval 385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" name="Oval 385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" name="Oval 385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1" name="Oval 385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" name="Oval 385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5" name="Oval 3855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6" name="Oval 3856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" name="Oval 3857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8" name="Oval 3858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9" name="Oval 3859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" name="Oval 3860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4" name="Rectangle 3861"/>
          <p:cNvSpPr>
            <a:spLocks noChangeArrowheads="1"/>
          </p:cNvSpPr>
          <p:nvPr/>
        </p:nvSpPr>
        <p:spPr bwMode="auto">
          <a:xfrm>
            <a:off x="6757988" y="1054100"/>
            <a:ext cx="1879600" cy="565150"/>
          </a:xfrm>
          <a:prstGeom prst="rect">
            <a:avLst/>
          </a:prstGeom>
          <a:solidFill>
            <a:srgbClr val="FCFEB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90488" tIns="44450" rIns="90488" bIns="44450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Font typeface="Symbol" pitchFamily="18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</a:rPr>
              <a:t>Beta-Decay</a:t>
            </a:r>
          </a:p>
          <a:p>
            <a:pPr algn="ctr" eaLnBrk="0" hangingPunct="0">
              <a:buFont typeface="Symbol" pitchFamily="18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</a:rPr>
              <a:t>view of 1930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5" name="Line 3862"/>
          <p:cNvSpPr>
            <a:spLocks noChangeShapeType="1"/>
          </p:cNvSpPr>
          <p:nvPr/>
        </p:nvSpPr>
        <p:spPr bwMode="auto">
          <a:xfrm>
            <a:off x="7178675" y="3302000"/>
            <a:ext cx="231775" cy="276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" name="Text Box 3863"/>
          <p:cNvSpPr txBox="1">
            <a:spLocks noChangeArrowheads="1"/>
          </p:cNvSpPr>
          <p:nvPr/>
        </p:nvSpPr>
        <p:spPr bwMode="auto">
          <a:xfrm>
            <a:off x="5797550" y="33877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>
                <a:latin typeface="Times New Roman" pitchFamily="18" charset="0"/>
              </a:rPr>
              <a:t>Th 234</a:t>
            </a:r>
          </a:p>
        </p:txBody>
      </p:sp>
      <p:sp>
        <p:nvSpPr>
          <p:cNvPr id="907" name="Text Box 3864"/>
          <p:cNvSpPr txBox="1">
            <a:spLocks noChangeArrowheads="1"/>
          </p:cNvSpPr>
          <p:nvPr/>
        </p:nvSpPr>
        <p:spPr bwMode="auto">
          <a:xfrm>
            <a:off x="5249863" y="2413000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>
                <a:latin typeface="Times New Roman" pitchFamily="18" charset="0"/>
              </a:rPr>
              <a:t>Pa 234</a:t>
            </a:r>
          </a:p>
        </p:txBody>
      </p:sp>
      <p:sp>
        <p:nvSpPr>
          <p:cNvPr id="908" name="Text Box 3865"/>
          <p:cNvSpPr txBox="1">
            <a:spLocks noChangeArrowheads="1"/>
          </p:cNvSpPr>
          <p:nvPr/>
        </p:nvSpPr>
        <p:spPr bwMode="auto">
          <a:xfrm>
            <a:off x="6994525" y="3706813"/>
            <a:ext cx="1266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>
                <a:latin typeface="Symbol" pitchFamily="18" charset="2"/>
              </a:rPr>
              <a:t>b </a:t>
            </a:r>
            <a:r>
              <a:rPr lang="de-DE" altLang="en-US" dirty="0" smtClean="0">
                <a:latin typeface="Times New Roman" pitchFamily="18" charset="0"/>
              </a:rPr>
              <a:t>(</a:t>
            </a:r>
            <a:r>
              <a:rPr lang="en-US" altLang="en-US" dirty="0" smtClean="0">
                <a:latin typeface="Times New Roman" pitchFamily="18" charset="0"/>
              </a:rPr>
              <a:t>electron</a:t>
            </a:r>
            <a:r>
              <a:rPr lang="de-DE" altLang="en-US" dirty="0" smtClean="0">
                <a:latin typeface="Times New Roman" pitchFamily="18" charset="0"/>
              </a:rPr>
              <a:t>)</a:t>
            </a:r>
            <a:endParaRPr lang="de-DE" altLang="en-US" b="1" dirty="0">
              <a:latin typeface="Symbol" pitchFamily="18" charset="2"/>
            </a:endParaRPr>
          </a:p>
        </p:txBody>
      </p:sp>
      <p:grpSp>
        <p:nvGrpSpPr>
          <p:cNvPr id="909" name="Group 3866"/>
          <p:cNvGrpSpPr>
            <a:grpSpLocks/>
          </p:cNvGrpSpPr>
          <p:nvPr/>
        </p:nvGrpSpPr>
        <p:grpSpPr bwMode="auto">
          <a:xfrm>
            <a:off x="6221413" y="2311400"/>
            <a:ext cx="1052512" cy="1117600"/>
            <a:chOff x="716" y="1890"/>
            <a:chExt cx="663" cy="704"/>
          </a:xfrm>
        </p:grpSpPr>
        <p:grpSp>
          <p:nvGrpSpPr>
            <p:cNvPr id="910" name="Group 3867"/>
            <p:cNvGrpSpPr>
              <a:grpSpLocks/>
            </p:cNvGrpSpPr>
            <p:nvPr/>
          </p:nvGrpSpPr>
          <p:grpSpPr bwMode="auto">
            <a:xfrm>
              <a:off x="748" y="2002"/>
              <a:ext cx="495" cy="544"/>
              <a:chOff x="668" y="1874"/>
              <a:chExt cx="695" cy="712"/>
            </a:xfrm>
          </p:grpSpPr>
          <p:grpSp>
            <p:nvGrpSpPr>
              <p:cNvPr id="1127" name="Group 3868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1186" name="Oval 386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7" name="Oval 387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8" name="Oval 387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9" name="Oval 387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" name="Oval 387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1" name="Oval 387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2" name="Oval 387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3" name="Oval 387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4" name="Oval 387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5" name="Oval 387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6" name="Oval 387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7" name="Oval 388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" name="Group 3881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1174" name="Oval 388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5" name="Oval 388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6" name="Oval 388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" name="Oval 388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8" name="Oval 388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9" name="Oval 388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0" name="Oval 388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1" name="Oval 388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2" name="Oval 389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3" name="Oval 389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4" name="Oval 389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5" name="Oval 389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9" name="Group 3894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1162" name="Oval 389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3" name="Oval 389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" name="Oval 389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5" name="Oval 389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6" name="Oval 389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7" name="Oval 390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8" name="Oval 390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9" name="Oval 390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0" name="Oval 390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1" name="Oval 390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2" name="Oval 390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3" name="Oval 390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0" name="Group 3907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1150" name="Oval 390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" name="Oval 390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" name="Oval 391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" name="Oval 391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" name="Oval 391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5" name="Oval 391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" name="Oval 391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" name="Oval 391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8" name="Oval 391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9" name="Oval 391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0" name="Oval 391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1" name="Oval 391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1" name="Group 3920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1138" name="Oval 392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" name="Oval 392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" name="Oval 392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" name="Oval 392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" name="Oval 392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" name="Oval 392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" name="Oval 392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" name="Oval 392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" name="Oval 392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" name="Oval 393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" name="Oval 393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" name="Oval 393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2" name="Oval 3933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3" name="Oval 3934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Oval 3935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5" name="Oval 3936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6" name="Oval 3937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Oval 3938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" name="Group 3939"/>
            <p:cNvGrpSpPr>
              <a:grpSpLocks/>
            </p:cNvGrpSpPr>
            <p:nvPr/>
          </p:nvGrpSpPr>
          <p:grpSpPr bwMode="auto">
            <a:xfrm>
              <a:off x="852" y="2050"/>
              <a:ext cx="495" cy="544"/>
              <a:chOff x="668" y="1874"/>
              <a:chExt cx="695" cy="712"/>
            </a:xfrm>
          </p:grpSpPr>
          <p:grpSp>
            <p:nvGrpSpPr>
              <p:cNvPr id="1056" name="Group 3940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1115" name="Oval 394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" name="Oval 394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" name="Oval 394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8" name="Oval 394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9" name="Oval 394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0" name="Oval 394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1" name="Oval 394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2" name="Oval 394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3" name="Oval 394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4" name="Oval 395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5" name="Oval 395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6" name="Oval 395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7" name="Group 3953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1103" name="Oval 395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" name="Oval 395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Oval 395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6" name="Oval 395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7" name="Oval 395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8" name="Oval 395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9" name="Oval 396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0" name="Oval 396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1" name="Oval 396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2" name="Oval 396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3" name="Oval 396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4" name="Oval 396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8" name="Group 3966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1091" name="Oval 396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2" name="Oval 396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3" name="Oval 396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4" name="Oval 397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" name="Oval 397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Oval 397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7" name="Oval 397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8" name="Oval 397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Oval 397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0" name="Oval 397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Oval 397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397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9" name="Group 3979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1079" name="Oval 398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Oval 398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Oval 398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Oval 398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Oval 398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Oval 398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Oval 398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Oval 398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Oval 398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Oval 398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Oval 399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Oval 399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0" name="Group 3992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1067" name="Oval 399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Oval 399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Oval 399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Oval 399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Oval 399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Oval 399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Oval 399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Oval 400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Oval 400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Oval 400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Oval 400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Oval 400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1" name="Oval 4005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Oval 4006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Oval 4007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Oval 4008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Oval 4009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Oval 4010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2" name="Group 4011"/>
            <p:cNvGrpSpPr>
              <a:grpSpLocks/>
            </p:cNvGrpSpPr>
            <p:nvPr/>
          </p:nvGrpSpPr>
          <p:grpSpPr bwMode="auto">
            <a:xfrm>
              <a:off x="884" y="1890"/>
              <a:ext cx="495" cy="544"/>
              <a:chOff x="668" y="1874"/>
              <a:chExt cx="695" cy="712"/>
            </a:xfrm>
          </p:grpSpPr>
          <p:grpSp>
            <p:nvGrpSpPr>
              <p:cNvPr id="985" name="Group 4012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1044" name="Oval 401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Oval 401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Oval 401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Oval 401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Oval 401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Oval 401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Oval 401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Oval 402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Oval 402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Oval 402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Oval 402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Oval 402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6" name="Group 4025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1032" name="Oval 402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" name="Oval 402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" name="Oval 402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Oval 402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" name="Oval 403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7" name="Oval 403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Oval 403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Oval 403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Oval 403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Oval 403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Oval 403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Oval 403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7" name="Group 4038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1020" name="Oval 403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1" name="Oval 404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2" name="Oval 404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3" name="Oval 404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" name="Oval 404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" name="Oval 404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" name="Oval 404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" name="Oval 404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" name="Oval 404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" name="Oval 404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Oval 404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Oval 405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8" name="Group 4051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1008" name="Oval 405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9" name="Oval 405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0" name="Oval 405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1" name="Oval 405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2" name="Oval 405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3" name="Oval 405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" name="Oval 405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5" name="Oval 405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6" name="Oval 406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7" name="Oval 406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8" name="Oval 406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9" name="Oval 406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9" name="Group 4064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996" name="Oval 406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7" name="Oval 406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8" name="Oval 406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" name="Oval 406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" name="Oval 406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" name="Oval 407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" name="Oval 407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3" name="Oval 407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" name="Oval 407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5" name="Oval 407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6" name="Oval 407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7" name="Oval 407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0" name="Oval 4077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1" name="Oval 4078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" name="Oval 4079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" name="Oval 4080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4" name="Oval 4081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" name="Oval 4082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3" name="Group 4083"/>
            <p:cNvGrpSpPr>
              <a:grpSpLocks/>
            </p:cNvGrpSpPr>
            <p:nvPr/>
          </p:nvGrpSpPr>
          <p:grpSpPr bwMode="auto">
            <a:xfrm>
              <a:off x="716" y="1890"/>
              <a:ext cx="495" cy="544"/>
              <a:chOff x="668" y="1874"/>
              <a:chExt cx="695" cy="712"/>
            </a:xfrm>
          </p:grpSpPr>
          <p:grpSp>
            <p:nvGrpSpPr>
              <p:cNvPr id="914" name="Group 4084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973" name="Oval 408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" name="Oval 408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5" name="Oval 408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" name="Oval 408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" name="Oval 408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8" name="Oval 409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9" name="Oval 409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0" name="Oval 409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1" name="Oval 409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" name="Oval 409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" name="Oval 409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" name="Oval 409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5" name="Group 4097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961" name="Oval 409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2" name="Oval 409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" name="Oval 410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4" name="Oval 410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5" name="Oval 410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" name="Oval 410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7" name="Oval 410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8" name="Oval 410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9" name="Oval 410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" name="Oval 410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1" name="Oval 410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" name="Oval 410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6" name="Group 4110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949" name="Oval 411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0" name="Oval 411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1" name="Oval 411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2" name="Oval 411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3" name="Oval 411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" name="Oval 411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5" name="Oval 411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6" name="Oval 411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" name="Oval 411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8" name="Oval 412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9" name="Oval 412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0" name="Oval 412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7" name="Group 4123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937" name="Oval 412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8" name="Oval 412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9" name="Oval 412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0" name="Oval 412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1" name="Oval 412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" name="Oval 412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3" name="Oval 413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4" name="Oval 413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5" name="Oval 413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6" name="Oval 413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7" name="Oval 413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8" name="Oval 413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8" name="Group 4136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925" name="Oval 413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" name="Oval 413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" name="Oval 413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" name="Oval 414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" name="Oval 414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" name="Oval 414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" name="Oval 414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" name="Oval 414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" name="Oval 414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4" name="Oval 414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5" name="Oval 414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6" name="Oval 414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19" name="Oval 4149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0" name="Oval 4150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" name="Oval 4151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" name="Oval 4152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" name="Oval 4153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" name="Oval 4154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98" name="Oval 4155"/>
          <p:cNvSpPr>
            <a:spLocks noChangeArrowheads="1"/>
          </p:cNvSpPr>
          <p:nvPr/>
        </p:nvSpPr>
        <p:spPr bwMode="auto">
          <a:xfrm>
            <a:off x="7473950" y="3625850"/>
            <a:ext cx="114300" cy="1270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" name="Line 4156"/>
          <p:cNvSpPr>
            <a:spLocks noChangeShapeType="1"/>
          </p:cNvSpPr>
          <p:nvPr/>
        </p:nvSpPr>
        <p:spPr bwMode="auto">
          <a:xfrm flipH="1" flipV="1">
            <a:off x="6108700" y="2174875"/>
            <a:ext cx="20320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0" name="Line 4157"/>
          <p:cNvSpPr>
            <a:spLocks noChangeShapeType="1"/>
          </p:cNvSpPr>
          <p:nvPr/>
        </p:nvSpPr>
        <p:spPr bwMode="auto">
          <a:xfrm flipV="1">
            <a:off x="5499100" y="3998913"/>
            <a:ext cx="0" cy="170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" name="Line 4158"/>
          <p:cNvSpPr>
            <a:spLocks noChangeShapeType="1"/>
          </p:cNvSpPr>
          <p:nvPr/>
        </p:nvSpPr>
        <p:spPr bwMode="auto">
          <a:xfrm>
            <a:off x="5499100" y="5700713"/>
            <a:ext cx="294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2" name="Text Box 4159"/>
          <p:cNvSpPr txBox="1">
            <a:spLocks noChangeArrowheads="1"/>
          </p:cNvSpPr>
          <p:nvPr/>
        </p:nvSpPr>
        <p:spPr bwMode="auto">
          <a:xfrm>
            <a:off x="6191893" y="5776913"/>
            <a:ext cx="1410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energy of </a:t>
            </a:r>
            <a:r>
              <a:rPr lang="en-US" altLang="en-US" dirty="0" smtClean="0">
                <a:latin typeface="Symbol" pitchFamily="18" charset="2"/>
              </a:rPr>
              <a:t>b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´s</a:t>
            </a:r>
            <a:endParaRPr lang="en-US" altLang="en-US" dirty="0">
              <a:latin typeface="Symbol" pitchFamily="18" charset="2"/>
            </a:endParaRPr>
          </a:p>
        </p:txBody>
      </p:sp>
      <p:sp>
        <p:nvSpPr>
          <p:cNvPr id="1203" name="Line 4160"/>
          <p:cNvSpPr>
            <a:spLocks noChangeShapeType="1"/>
          </p:cNvSpPr>
          <p:nvPr/>
        </p:nvSpPr>
        <p:spPr bwMode="auto">
          <a:xfrm flipV="1">
            <a:off x="7467600" y="4621213"/>
            <a:ext cx="0" cy="1079500"/>
          </a:xfrm>
          <a:prstGeom prst="line">
            <a:avLst/>
          </a:prstGeom>
          <a:noFill/>
          <a:ln w="28575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4" name="Text Box 4161"/>
          <p:cNvSpPr txBox="1">
            <a:spLocks noChangeArrowheads="1"/>
          </p:cNvSpPr>
          <p:nvPr/>
        </p:nvSpPr>
        <p:spPr bwMode="auto">
          <a:xfrm rot="16200000">
            <a:off x="4874483" y="4747697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events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205" name="Text Box 4162"/>
          <p:cNvSpPr txBox="1">
            <a:spLocks noChangeArrowheads="1"/>
          </p:cNvSpPr>
          <p:nvPr/>
        </p:nvSpPr>
        <p:spPr bwMode="auto">
          <a:xfrm>
            <a:off x="7747946" y="5040000"/>
            <a:ext cx="1249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</a:rPr>
              <a:t>expectation</a:t>
            </a:r>
            <a:endParaRPr lang="en-US" altLang="en-US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206" name="Line 4163"/>
          <p:cNvSpPr>
            <a:spLocks noChangeShapeType="1"/>
          </p:cNvSpPr>
          <p:nvPr/>
        </p:nvSpPr>
        <p:spPr bwMode="auto">
          <a:xfrm flipH="1">
            <a:off x="7518400" y="5357813"/>
            <a:ext cx="342900" cy="10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7" name="Freeform 4164"/>
          <p:cNvSpPr>
            <a:spLocks/>
          </p:cNvSpPr>
          <p:nvPr/>
        </p:nvSpPr>
        <p:spPr bwMode="auto">
          <a:xfrm>
            <a:off x="5486400" y="4656138"/>
            <a:ext cx="1968500" cy="1044575"/>
          </a:xfrm>
          <a:custGeom>
            <a:avLst/>
            <a:gdLst>
              <a:gd name="T0" fmla="*/ 1240 w 1240"/>
              <a:gd name="T1" fmla="*/ 651 h 658"/>
              <a:gd name="T2" fmla="*/ 1064 w 1240"/>
              <a:gd name="T3" fmla="*/ 595 h 658"/>
              <a:gd name="T4" fmla="*/ 792 w 1240"/>
              <a:gd name="T5" fmla="*/ 275 h 658"/>
              <a:gd name="T6" fmla="*/ 608 w 1240"/>
              <a:gd name="T7" fmla="*/ 35 h 658"/>
              <a:gd name="T8" fmla="*/ 424 w 1240"/>
              <a:gd name="T9" fmla="*/ 67 h 658"/>
              <a:gd name="T10" fmla="*/ 272 w 1240"/>
              <a:gd name="T11" fmla="*/ 275 h 658"/>
              <a:gd name="T12" fmla="*/ 88 w 1240"/>
              <a:gd name="T13" fmla="*/ 547 h 658"/>
              <a:gd name="T14" fmla="*/ 0 w 1240"/>
              <a:gd name="T15" fmla="*/ 651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0" h="658">
                <a:moveTo>
                  <a:pt x="1240" y="651"/>
                </a:moveTo>
                <a:cubicBezTo>
                  <a:pt x="1189" y="654"/>
                  <a:pt x="1139" y="658"/>
                  <a:pt x="1064" y="595"/>
                </a:cubicBezTo>
                <a:cubicBezTo>
                  <a:pt x="989" y="532"/>
                  <a:pt x="868" y="368"/>
                  <a:pt x="792" y="275"/>
                </a:cubicBezTo>
                <a:cubicBezTo>
                  <a:pt x="716" y="182"/>
                  <a:pt x="669" y="70"/>
                  <a:pt x="608" y="35"/>
                </a:cubicBezTo>
                <a:cubicBezTo>
                  <a:pt x="547" y="0"/>
                  <a:pt x="480" y="27"/>
                  <a:pt x="424" y="67"/>
                </a:cubicBezTo>
                <a:cubicBezTo>
                  <a:pt x="368" y="107"/>
                  <a:pt x="328" y="195"/>
                  <a:pt x="272" y="275"/>
                </a:cubicBezTo>
                <a:cubicBezTo>
                  <a:pt x="216" y="355"/>
                  <a:pt x="133" y="484"/>
                  <a:pt x="88" y="547"/>
                </a:cubicBezTo>
                <a:cubicBezTo>
                  <a:pt x="43" y="610"/>
                  <a:pt x="15" y="634"/>
                  <a:pt x="0" y="651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" name="Text Box 4165"/>
          <p:cNvSpPr txBox="1">
            <a:spLocks noChangeArrowheads="1"/>
          </p:cNvSpPr>
          <p:nvPr/>
        </p:nvSpPr>
        <p:spPr bwMode="auto">
          <a:xfrm>
            <a:off x="5988191" y="4152900"/>
            <a:ext cx="141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solidFill>
                  <a:srgbClr val="CC0000"/>
                </a:solidFill>
                <a:latin typeface="Times New Roman" pitchFamily="18" charset="0"/>
              </a:rPr>
              <a:t>measurement</a:t>
            </a:r>
            <a:endParaRPr lang="en-US" altLang="en-US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209" name="Line 4166"/>
          <p:cNvSpPr>
            <a:spLocks noChangeShapeType="1"/>
          </p:cNvSpPr>
          <p:nvPr/>
        </p:nvSpPr>
        <p:spPr bwMode="auto">
          <a:xfrm flipH="1">
            <a:off x="6692900" y="4495800"/>
            <a:ext cx="127000" cy="330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0" name="Text Box 4167"/>
          <p:cNvSpPr txBox="1">
            <a:spLocks noChangeArrowheads="1"/>
          </p:cNvSpPr>
          <p:nvPr/>
        </p:nvSpPr>
        <p:spPr bwMode="auto">
          <a:xfrm>
            <a:off x="7989888" y="4313238"/>
            <a:ext cx="612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4000" b="1">
                <a:solidFill>
                  <a:srgbClr val="CC0000"/>
                </a:solidFill>
                <a:latin typeface="Wingdings" pitchFamily="2" charset="2"/>
              </a:rPr>
              <a:t>L</a:t>
            </a:r>
            <a:endParaRPr lang="de-DE" altLang="en-US" sz="40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oscillations</a:t>
            </a:r>
            <a:endParaRPr lang="en-US" dirty="0"/>
          </a:p>
        </p:txBody>
      </p:sp>
      <p:grpSp>
        <p:nvGrpSpPr>
          <p:cNvPr id="93" name="Group 21"/>
          <p:cNvGrpSpPr>
            <a:grpSpLocks/>
          </p:cNvGrpSpPr>
          <p:nvPr/>
        </p:nvGrpSpPr>
        <p:grpSpPr bwMode="auto">
          <a:xfrm>
            <a:off x="2947988" y="685800"/>
            <a:ext cx="3543300" cy="965200"/>
            <a:chOff x="2920" y="824"/>
            <a:chExt cx="2232" cy="608"/>
          </a:xfrm>
        </p:grpSpPr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2920" y="824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 smtClean="0">
                  <a:latin typeface="Times New Roman" pitchFamily="18" charset="0"/>
                </a:rPr>
                <a:t>electron</a:t>
              </a:r>
              <a:r>
                <a:rPr lang="de-DE" altLang="en-US" dirty="0" smtClean="0">
                  <a:latin typeface="Times New Roman" pitchFamily="18" charset="0"/>
                </a:rPr>
                <a:t> </a:t>
              </a:r>
              <a:r>
                <a:rPr lang="de-DE" altLang="en-US" dirty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3664" y="824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 err="1" smtClean="0">
                  <a:latin typeface="Times New Roman" pitchFamily="18" charset="0"/>
                </a:rPr>
                <a:t>myon</a:t>
              </a:r>
              <a:r>
                <a:rPr lang="de-DE" altLang="en-US" dirty="0" smtClean="0">
                  <a:latin typeface="Times New Roman" pitchFamily="18" charset="0"/>
                </a:rPr>
                <a:t> </a:t>
              </a:r>
              <a:r>
                <a:rPr lang="de-DE" altLang="en-US" dirty="0">
                  <a:latin typeface="Symbol" pitchFamily="18" charset="2"/>
                </a:rPr>
                <a:t>m</a:t>
              </a:r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4408" y="824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en-US" dirty="0" smtClean="0">
                  <a:latin typeface="Times New Roman" pitchFamily="18" charset="0"/>
                </a:rPr>
                <a:t>tau </a:t>
              </a:r>
              <a:r>
                <a:rPr lang="de-DE" altLang="en-US" dirty="0">
                  <a:latin typeface="Symbol" pitchFamily="18" charset="2"/>
                </a:rPr>
                <a:t>t</a:t>
              </a:r>
            </a:p>
          </p:txBody>
        </p:sp>
        <p:sp>
          <p:nvSpPr>
            <p:cNvPr id="97" name="Rectangle 25"/>
            <p:cNvSpPr>
              <a:spLocks noChangeArrowheads="1"/>
            </p:cNvSpPr>
            <p:nvPr/>
          </p:nvSpPr>
          <p:spPr bwMode="auto">
            <a:xfrm>
              <a:off x="2920" y="1128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en-US" dirty="0" smtClean="0">
                  <a:latin typeface="Times New Roman" pitchFamily="18" charset="0"/>
                </a:rPr>
                <a:t>e-neutrino</a:t>
              </a:r>
              <a:endParaRPr lang="de-DE" altLang="en-US" dirty="0">
                <a:latin typeface="Times New Roman" pitchFamily="18" charset="0"/>
              </a:endParaRPr>
            </a:p>
          </p:txBody>
        </p:sp>
        <p:sp>
          <p:nvSpPr>
            <p:cNvPr id="98" name="Rectangle 26"/>
            <p:cNvSpPr>
              <a:spLocks noChangeArrowheads="1"/>
            </p:cNvSpPr>
            <p:nvPr/>
          </p:nvSpPr>
          <p:spPr bwMode="auto">
            <a:xfrm>
              <a:off x="3664" y="1128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en-US" dirty="0" smtClean="0">
                  <a:latin typeface="Symbol" pitchFamily="18" charset="2"/>
                </a:rPr>
                <a:t>m</a:t>
              </a:r>
              <a:r>
                <a:rPr lang="de-DE" altLang="en-US" dirty="0" smtClean="0">
                  <a:latin typeface="Times New Roman" pitchFamily="18" charset="0"/>
                </a:rPr>
                <a:t>-neutrino</a:t>
              </a:r>
              <a:endParaRPr lang="de-DE" altLang="en-US" dirty="0">
                <a:latin typeface="Times New Roman" pitchFamily="18" charset="0"/>
              </a:endParaRPr>
            </a:p>
          </p:txBody>
        </p:sp>
        <p:sp>
          <p:nvSpPr>
            <p:cNvPr id="99" name="Rectangle 27"/>
            <p:cNvSpPr>
              <a:spLocks noChangeArrowheads="1"/>
            </p:cNvSpPr>
            <p:nvPr/>
          </p:nvSpPr>
          <p:spPr bwMode="auto">
            <a:xfrm>
              <a:off x="4408" y="1128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en-US" dirty="0" smtClean="0">
                  <a:latin typeface="Symbol" pitchFamily="18" charset="2"/>
                </a:rPr>
                <a:t>t</a:t>
              </a:r>
              <a:r>
                <a:rPr lang="de-DE" altLang="en-US" dirty="0" smtClean="0">
                  <a:latin typeface="Times New Roman" pitchFamily="18" charset="0"/>
                </a:rPr>
                <a:t>-neutrino</a:t>
              </a:r>
              <a:endParaRPr lang="de-DE" altLang="en-US" dirty="0">
                <a:latin typeface="Times New Roman" pitchFamily="18" charset="0"/>
              </a:endParaRPr>
            </a:p>
          </p:txBody>
        </p:sp>
      </p:grpSp>
      <p:sp>
        <p:nvSpPr>
          <p:cNvPr id="100" name="Text Box 28"/>
          <p:cNvSpPr txBox="1">
            <a:spLocks noChangeArrowheads="1"/>
          </p:cNvSpPr>
          <p:nvPr/>
        </p:nvSpPr>
        <p:spPr bwMode="auto">
          <a:xfrm>
            <a:off x="892175" y="1905000"/>
            <a:ext cx="7705956" cy="369332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itchFamily="18" charset="0"/>
              </a:rPr>
              <a:t>Idea: If neutrinos have a mass, then they can convert themselves into one another!</a:t>
            </a: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101" name="Picture 29" descr="osz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1438"/>
            <a:ext cx="4176713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 Box 30"/>
          <p:cNvSpPr txBox="1">
            <a:spLocks noChangeArrowheads="1"/>
          </p:cNvSpPr>
          <p:nvPr/>
        </p:nvSpPr>
        <p:spPr bwMode="auto">
          <a:xfrm>
            <a:off x="644525" y="3009900"/>
            <a:ext cx="2962275" cy="2215991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r>
              <a:rPr lang="en-US" altLang="en-US" dirty="0" smtClean="0">
                <a:latin typeface="Times New Roman" pitchFamily="18" charset="0"/>
              </a:rPr>
              <a:t>Assumption: Mixture of </a:t>
            </a:r>
          </a:p>
          <a:p>
            <a:endParaRPr lang="de-DE" altLang="en-US" dirty="0">
              <a:latin typeface="Times New Roman" pitchFamily="18" charset="0"/>
            </a:endParaRPr>
          </a:p>
          <a:p>
            <a:endParaRPr lang="de-DE" altLang="en-US" sz="2400" dirty="0">
              <a:latin typeface="Symbol" pitchFamily="18" charset="2"/>
            </a:endParaRPr>
          </a:p>
          <a:p>
            <a:endParaRPr lang="de-DE" altLang="en-US" sz="2400" dirty="0">
              <a:latin typeface="Times New Roman" pitchFamily="18" charset="0"/>
            </a:endParaRPr>
          </a:p>
          <a:p>
            <a:r>
              <a:rPr lang="en-US" altLang="en-US" dirty="0" smtClean="0">
                <a:latin typeface="Times New Roman" pitchFamily="18" charset="0"/>
              </a:rPr>
              <a:t>Change of a neutrino-beam with the distance to the </a:t>
            </a:r>
          </a:p>
          <a:p>
            <a:r>
              <a:rPr lang="en-US" altLang="en-US" dirty="0" smtClean="0">
                <a:latin typeface="Times New Roman" pitchFamily="18" charset="0"/>
              </a:rPr>
              <a:t>neutrino source</a:t>
            </a:r>
            <a:r>
              <a:rPr lang="de-DE" altLang="en-US" dirty="0" smtClean="0">
                <a:latin typeface="Times New Roman" pitchFamily="18" charset="0"/>
              </a:rPr>
              <a:t>:</a:t>
            </a:r>
            <a:endParaRPr lang="de-DE" altLang="en-US" dirty="0">
              <a:latin typeface="Times New Roman" pitchFamily="18" charset="0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1406525" y="3457575"/>
            <a:ext cx="1236236" cy="523220"/>
          </a:xfrm>
          <a:prstGeom prst="rect">
            <a:avLst/>
          </a:prstGeom>
          <a:solidFill>
            <a:srgbClr val="FCFEBA"/>
          </a:solidFill>
          <a:ln w="9525">
            <a:solidFill>
              <a:srgbClr val="FCFEB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 dirty="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de-DE" altLang="en-US" sz="2800" baseline="-25000" dirty="0">
                <a:solidFill>
                  <a:srgbClr val="CC0000"/>
                </a:solidFill>
                <a:latin typeface="Times New Roman" pitchFamily="18" charset="0"/>
              </a:rPr>
              <a:t>e</a:t>
            </a:r>
            <a:r>
              <a:rPr lang="de-DE" altLang="en-US" sz="24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and</a:t>
            </a:r>
            <a:r>
              <a:rPr lang="de-DE" altLang="en-US" sz="2400" dirty="0" smtClean="0">
                <a:latin typeface="Times New Roman" pitchFamily="18" charset="0"/>
              </a:rPr>
              <a:t> </a:t>
            </a:r>
            <a:r>
              <a:rPr lang="de-DE" altLang="en-US" sz="2400" dirty="0" err="1">
                <a:solidFill>
                  <a:srgbClr val="3333CC"/>
                </a:solidFill>
                <a:latin typeface="Symbol" pitchFamily="18" charset="2"/>
              </a:rPr>
              <a:t>n</a:t>
            </a:r>
            <a:r>
              <a:rPr lang="de-DE" altLang="en-US" sz="2800" baseline="-25000" dirty="0" err="1">
                <a:solidFill>
                  <a:srgbClr val="3333CC"/>
                </a:solidFill>
                <a:latin typeface="Symbol" pitchFamily="18" charset="2"/>
              </a:rPr>
              <a:t>m</a:t>
            </a:r>
            <a:endParaRPr lang="de-DE" altLang="en-US" sz="24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04" name="Text Box 32"/>
          <p:cNvSpPr txBox="1">
            <a:spLocks noChangeArrowheads="1"/>
          </p:cNvSpPr>
          <p:nvPr/>
        </p:nvSpPr>
        <p:spPr bwMode="auto">
          <a:xfrm rot="16200000">
            <a:off x="3342914" y="3822184"/>
            <a:ext cx="201208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content of the beam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05" name="Text Box 33"/>
          <p:cNvSpPr txBox="1">
            <a:spLocks noChangeArrowheads="1"/>
          </p:cNvSpPr>
          <p:nvPr/>
        </p:nvSpPr>
        <p:spPr bwMode="auto">
          <a:xfrm>
            <a:off x="5609851" y="5600700"/>
            <a:ext cx="2178802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distance to the source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5122863" y="2917825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240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de-DE" altLang="en-US" sz="2800" baseline="-25000">
                <a:solidFill>
                  <a:srgbClr val="CC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107" name="Text Box 35"/>
          <p:cNvSpPr txBox="1">
            <a:spLocks noChangeArrowheads="1"/>
          </p:cNvSpPr>
          <p:nvPr/>
        </p:nvSpPr>
        <p:spPr bwMode="auto">
          <a:xfrm>
            <a:off x="6083300" y="2930525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2400">
                <a:solidFill>
                  <a:srgbClr val="3333CC"/>
                </a:solidFill>
                <a:latin typeface="Symbol" pitchFamily="18" charset="2"/>
              </a:rPr>
              <a:t>n</a:t>
            </a:r>
            <a:r>
              <a:rPr lang="de-DE" altLang="en-US" sz="2800" baseline="-25000">
                <a:solidFill>
                  <a:srgbClr val="3333CC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08" name="Line 36"/>
          <p:cNvSpPr>
            <a:spLocks noChangeShapeType="1"/>
          </p:cNvSpPr>
          <p:nvPr/>
        </p:nvSpPr>
        <p:spPr bwMode="auto">
          <a:xfrm>
            <a:off x="4902200" y="4559300"/>
            <a:ext cx="3683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37"/>
          <p:cNvSpPr>
            <a:spLocks noChangeShapeType="1"/>
          </p:cNvSpPr>
          <p:nvPr/>
        </p:nvSpPr>
        <p:spPr bwMode="auto">
          <a:xfrm>
            <a:off x="5676900" y="4559300"/>
            <a:ext cx="0" cy="736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Text Box 39"/>
          <p:cNvSpPr txBox="1">
            <a:spLocks noChangeArrowheads="1"/>
          </p:cNvSpPr>
          <p:nvPr/>
        </p:nvSpPr>
        <p:spPr bwMode="auto">
          <a:xfrm>
            <a:off x="381000" y="6140450"/>
            <a:ext cx="8458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100" i="1" dirty="0" smtClean="0">
                <a:solidFill>
                  <a:srgbClr val="FF0000"/>
                </a:solidFill>
                <a:latin typeface="Times New Roman" pitchFamily="18" charset="0"/>
              </a:rPr>
              <a:t>1998: Discovery of the oscillations between </a:t>
            </a:r>
            <a:r>
              <a:rPr lang="en-US" altLang="en-US" sz="1100" i="1" dirty="0" err="1" smtClean="0">
                <a:solidFill>
                  <a:srgbClr val="FF0000"/>
                </a:solidFill>
                <a:latin typeface="Times New Roman" pitchFamily="18" charset="0"/>
              </a:rPr>
              <a:t>myon</a:t>
            </a:r>
            <a:r>
              <a:rPr lang="en-US" altLang="en-US" sz="1100" i="1" dirty="0" smtClean="0">
                <a:solidFill>
                  <a:srgbClr val="FF0000"/>
                </a:solidFill>
                <a:latin typeface="Times New Roman" pitchFamily="18" charset="0"/>
              </a:rPr>
              <a:t>- and tau-neutrinos using Super-</a:t>
            </a:r>
            <a:r>
              <a:rPr lang="en-US" altLang="en-US" sz="1100" i="1" dirty="0" err="1" smtClean="0">
                <a:solidFill>
                  <a:srgbClr val="FF0000"/>
                </a:solidFill>
                <a:latin typeface="Times New Roman" pitchFamily="18" charset="0"/>
              </a:rPr>
              <a:t>Kamiokande</a:t>
            </a:r>
            <a:r>
              <a:rPr lang="en-US" altLang="en-US" sz="1100" i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en-US" sz="1100" i="1" dirty="0" err="1" smtClean="0">
                <a:solidFill>
                  <a:srgbClr val="FF0000"/>
                </a:solidFill>
                <a:latin typeface="Times New Roman" pitchFamily="18" charset="0"/>
              </a:rPr>
              <a:t>myon</a:t>
            </a:r>
            <a:r>
              <a:rPr lang="en-US" altLang="en-US" sz="1100" i="1" dirty="0" smtClean="0">
                <a:solidFill>
                  <a:srgbClr val="FF0000"/>
                </a:solidFill>
                <a:latin typeface="Times New Roman" pitchFamily="18" charset="0"/>
              </a:rPr>
              <a:t>-neutrinos from the atmosphere)</a:t>
            </a:r>
            <a:endParaRPr lang="en-US" altLang="en-US" sz="11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neutrino problem</a:t>
            </a:r>
            <a:endParaRPr lang="en-US" dirty="0"/>
          </a:p>
        </p:txBody>
      </p: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1730375" y="5202238"/>
            <a:ext cx="1879600" cy="1312862"/>
            <a:chOff x="1282" y="3337"/>
            <a:chExt cx="1070" cy="797"/>
          </a:xfrm>
        </p:grpSpPr>
        <p:pic>
          <p:nvPicPr>
            <p:cNvPr id="22" name="Picture 43" descr="osz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" y="3347"/>
              <a:ext cx="1070" cy="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1576" y="3689"/>
              <a:ext cx="20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en-US" sz="1600">
                  <a:solidFill>
                    <a:srgbClr val="CC0000"/>
                  </a:solidFill>
                  <a:latin typeface="Symbol" pitchFamily="18" charset="2"/>
                </a:rPr>
                <a:t>n</a:t>
              </a:r>
              <a:r>
                <a:rPr lang="de-DE" altLang="en-US" sz="1600" baseline="-25000">
                  <a:solidFill>
                    <a:srgbClr val="CC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" name="Text Box 45"/>
            <p:cNvSpPr txBox="1">
              <a:spLocks noChangeArrowheads="1"/>
            </p:cNvSpPr>
            <p:nvPr/>
          </p:nvSpPr>
          <p:spPr bwMode="auto">
            <a:xfrm>
              <a:off x="1587" y="3337"/>
              <a:ext cx="20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en-US" sz="1600">
                  <a:solidFill>
                    <a:srgbClr val="3333CC"/>
                  </a:solidFill>
                  <a:latin typeface="Symbol" pitchFamily="18" charset="2"/>
                </a:rPr>
                <a:t>n</a:t>
              </a:r>
              <a:r>
                <a:rPr lang="de-DE" altLang="en-US" sz="1600" baseline="-25000">
                  <a:solidFill>
                    <a:srgbClr val="3333CC"/>
                  </a:solidFill>
                  <a:latin typeface="Symbol" pitchFamily="18" charset="2"/>
                </a:rPr>
                <a:t>2</a:t>
              </a:r>
            </a:p>
          </p:txBody>
        </p:sp>
      </p:grpSp>
      <p:pic>
        <p:nvPicPr>
          <p:cNvPr id="25" name="Picture 46" descr="neusun1_supe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25713"/>
            <a:ext cx="1106488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4090309" y="1009650"/>
            <a:ext cx="2569935" cy="369332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de-DE" altLang="en-US" dirty="0">
                <a:latin typeface="Times New Roman" pitchFamily="18" charset="0"/>
              </a:rPr>
              <a:t>66 </a:t>
            </a:r>
            <a:r>
              <a:rPr lang="en-US" altLang="en-US" dirty="0" smtClean="0">
                <a:latin typeface="Times New Roman" pitchFamily="18" charset="0"/>
              </a:rPr>
              <a:t>billion neutrinos/s/cm</a:t>
            </a:r>
            <a:r>
              <a:rPr lang="en-US" altLang="en-US" baseline="30000" dirty="0" smtClean="0">
                <a:latin typeface="Times New Roman" pitchFamily="18" charset="0"/>
              </a:rPr>
              <a:t>2</a:t>
            </a:r>
            <a:endParaRPr lang="en-US" altLang="en-US" baseline="30000" dirty="0">
              <a:latin typeface="Times New Roman" pitchFamily="18" charset="0"/>
            </a:endParaRP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5508000" y="1819275"/>
            <a:ext cx="2807179" cy="1200329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imes New Roman" pitchFamily="18" charset="0"/>
              </a:rPr>
              <a:t>Since 1964:  Detection with</a:t>
            </a:r>
          </a:p>
          <a:p>
            <a:r>
              <a:rPr lang="en-US" altLang="en-US" dirty="0" err="1" smtClean="0">
                <a:latin typeface="Times New Roman" pitchFamily="18" charset="0"/>
              </a:rPr>
              <a:t>Homestake</a:t>
            </a:r>
            <a:r>
              <a:rPr lang="en-US" altLang="en-US" dirty="0" smtClean="0">
                <a:latin typeface="Times New Roman" pitchFamily="18" charset="0"/>
              </a:rPr>
              <a:t>-experiment</a:t>
            </a:r>
          </a:p>
          <a:p>
            <a:r>
              <a:rPr lang="en-US" altLang="en-US" dirty="0" smtClean="0">
                <a:latin typeface="Times New Roman" pitchFamily="18" charset="0"/>
              </a:rPr>
              <a:t>Expected: 1,5 reactions/d</a:t>
            </a:r>
          </a:p>
          <a:p>
            <a:r>
              <a:rPr lang="en-US" altLang="en-US" dirty="0" smtClean="0">
                <a:latin typeface="Times New Roman" pitchFamily="18" charset="0"/>
              </a:rPr>
              <a:t>Observed: 0.5 reactions/d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827252" y="3409950"/>
            <a:ext cx="2723823" cy="646331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Since 1986 </a:t>
            </a:r>
            <a:r>
              <a:rPr lang="en-US" altLang="en-US" dirty="0" err="1" smtClean="0">
                <a:latin typeface="Times New Roman" pitchFamily="18" charset="0"/>
              </a:rPr>
              <a:t>Kamiokande</a:t>
            </a:r>
            <a:r>
              <a:rPr lang="en-US" altLang="en-US" dirty="0" smtClean="0">
                <a:latin typeface="Times New Roman" pitchFamily="18" charset="0"/>
              </a:rPr>
              <a:t>:</a:t>
            </a:r>
          </a:p>
          <a:p>
            <a:pPr algn="ctr"/>
            <a:r>
              <a:rPr lang="en-US" altLang="en-US" dirty="0" smtClean="0">
                <a:latin typeface="Times New Roman" pitchFamily="18" charset="0"/>
              </a:rPr>
              <a:t>confirmation of </a:t>
            </a:r>
            <a:r>
              <a:rPr lang="en-US" altLang="en-US" dirty="0" err="1" smtClean="0">
                <a:latin typeface="Times New Roman" pitchFamily="18" charset="0"/>
              </a:rPr>
              <a:t>Homestake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2152460" y="4581525"/>
            <a:ext cx="2140331" cy="646331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possible explanation:</a:t>
            </a:r>
          </a:p>
          <a:p>
            <a:pPr algn="ctr"/>
            <a:r>
              <a:rPr lang="en-US" altLang="en-US" dirty="0" smtClean="0">
                <a:latin typeface="Times New Roman" pitchFamily="18" charset="0"/>
              </a:rPr>
              <a:t>neutrino-oscillation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30" name="Oval 53"/>
          <p:cNvSpPr>
            <a:spLocks noChangeArrowheads="1"/>
          </p:cNvSpPr>
          <p:nvPr/>
        </p:nvSpPr>
        <p:spPr bwMode="auto">
          <a:xfrm>
            <a:off x="4876800" y="5124450"/>
            <a:ext cx="1581150" cy="1352550"/>
          </a:xfrm>
          <a:prstGeom prst="ellipse">
            <a:avLst/>
          </a:prstGeom>
          <a:solidFill>
            <a:srgbClr val="FCFEBA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solar</a:t>
            </a:r>
          </a:p>
          <a:p>
            <a:pPr algn="ctr"/>
            <a:r>
              <a:rPr lang="en-US" altLang="en-US" dirty="0" smtClean="0">
                <a:latin typeface="Times New Roman" pitchFamily="18" charset="0"/>
              </a:rPr>
              <a:t>neutrino</a:t>
            </a:r>
          </a:p>
          <a:p>
            <a:pPr algn="ctr"/>
            <a:r>
              <a:rPr lang="en-US" altLang="en-US" dirty="0" smtClean="0">
                <a:latin typeface="Times New Roman" pitchFamily="18" charset="0"/>
              </a:rPr>
              <a:t>problem</a:t>
            </a:r>
          </a:p>
          <a:p>
            <a:pPr algn="ctr"/>
            <a:r>
              <a:rPr lang="en-US" altLang="en-US" dirty="0" smtClean="0">
                <a:latin typeface="Times New Roman" pitchFamily="18" charset="0"/>
              </a:rPr>
              <a:t>solved!</a:t>
            </a: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31" name="Picture 54" descr="dav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044575"/>
            <a:ext cx="931862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5" descr="koshi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975100"/>
            <a:ext cx="1143000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6" descr="snocoll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535363"/>
            <a:ext cx="2441575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57"/>
          <p:cNvGrpSpPr>
            <a:grpSpLocks/>
          </p:cNvGrpSpPr>
          <p:nvPr/>
        </p:nvGrpSpPr>
        <p:grpSpPr bwMode="auto">
          <a:xfrm>
            <a:off x="6837366" y="5014911"/>
            <a:ext cx="922339" cy="1470025"/>
            <a:chOff x="2315" y="3315"/>
            <a:chExt cx="581" cy="926"/>
          </a:xfrm>
        </p:grpSpPr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2327" y="3315"/>
              <a:ext cx="184" cy="92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>
              <a:off x="2511" y="3886"/>
              <a:ext cx="184" cy="35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60"/>
            <p:cNvSpPr txBox="1">
              <a:spLocks noChangeArrowheads="1"/>
            </p:cNvSpPr>
            <p:nvPr/>
          </p:nvSpPr>
          <p:spPr bwMode="auto">
            <a:xfrm rot="16200000">
              <a:off x="2097" y="3724"/>
              <a:ext cx="6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>
                  <a:solidFill>
                    <a:srgbClr val="FFFFFF"/>
                  </a:solidFill>
                  <a:latin typeface="Times New Roman" pitchFamily="18" charset="0"/>
                </a:rPr>
                <a:t>Prediction</a:t>
              </a:r>
              <a:endParaRPr lang="en-US" altLang="en-US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61"/>
            <p:cNvSpPr txBox="1">
              <a:spLocks noChangeArrowheads="1"/>
            </p:cNvSpPr>
            <p:nvPr/>
          </p:nvSpPr>
          <p:spPr bwMode="auto">
            <a:xfrm rot="-5400000">
              <a:off x="2400" y="3913"/>
              <a:ext cx="3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en-US" sz="1600">
                  <a:solidFill>
                    <a:srgbClr val="FFFFFF"/>
                  </a:solidFill>
                  <a:latin typeface="Symbol" pitchFamily="18" charset="2"/>
                </a:rPr>
                <a:t>n</a:t>
              </a:r>
              <a:r>
                <a:rPr lang="de-DE" altLang="en-US" sz="1600" baseline="-25000">
                  <a:solidFill>
                    <a:srgbClr val="FFFFFF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9" name="Rectangle 62"/>
            <p:cNvSpPr>
              <a:spLocks noChangeArrowheads="1"/>
            </p:cNvSpPr>
            <p:nvPr/>
          </p:nvSpPr>
          <p:spPr bwMode="auto">
            <a:xfrm>
              <a:off x="2695" y="3317"/>
              <a:ext cx="184" cy="924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63"/>
            <p:cNvSpPr txBox="1">
              <a:spLocks noChangeArrowheads="1"/>
            </p:cNvSpPr>
            <p:nvPr/>
          </p:nvSpPr>
          <p:spPr bwMode="auto">
            <a:xfrm rot="16200000">
              <a:off x="2391" y="3641"/>
              <a:ext cx="79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>
                  <a:solidFill>
                    <a:srgbClr val="FFFFFF"/>
                  </a:solidFill>
                  <a:latin typeface="Times New Roman" pitchFamily="18" charset="0"/>
                </a:rPr>
                <a:t>All neutrinos</a:t>
              </a:r>
              <a:endParaRPr lang="en-US" altLang="en-US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5056569" y="4089400"/>
            <a:ext cx="2678938" cy="646331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de-DE" altLang="en-US" dirty="0">
                <a:latin typeface="Times New Roman" pitchFamily="18" charset="0"/>
              </a:rPr>
              <a:t>2002 </a:t>
            </a:r>
            <a:r>
              <a:rPr lang="en-US" altLang="en-US" dirty="0" smtClean="0">
                <a:latin typeface="Times New Roman" pitchFamily="18" charset="0"/>
              </a:rPr>
              <a:t>SNO-experiment</a:t>
            </a:r>
            <a:r>
              <a:rPr lang="de-DE" altLang="en-US" dirty="0" smtClean="0">
                <a:latin typeface="Times New Roman" pitchFamily="18" charset="0"/>
              </a:rPr>
              <a:t>:</a:t>
            </a:r>
            <a:endParaRPr lang="de-DE" altLang="en-US" dirty="0">
              <a:latin typeface="Times New Roman" pitchFamily="18" charset="0"/>
            </a:endParaRPr>
          </a:p>
          <a:p>
            <a:pPr algn="ctr"/>
            <a:r>
              <a:rPr lang="en-US" altLang="en-US" dirty="0" smtClean="0">
                <a:latin typeface="Times New Roman" pitchFamily="18" charset="0"/>
              </a:rPr>
              <a:t>checks neutrino-oscillation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42" name="Line 65"/>
          <p:cNvSpPr>
            <a:spLocks noChangeShapeType="1"/>
          </p:cNvSpPr>
          <p:nvPr/>
        </p:nvSpPr>
        <p:spPr bwMode="auto">
          <a:xfrm flipV="1">
            <a:off x="3314700" y="1219200"/>
            <a:ext cx="86677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6"/>
          <p:cNvSpPr>
            <a:spLocks noChangeShapeType="1"/>
          </p:cNvSpPr>
          <p:nvPr/>
        </p:nvSpPr>
        <p:spPr bwMode="auto">
          <a:xfrm>
            <a:off x="6296025" y="1390650"/>
            <a:ext cx="542925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7"/>
          <p:cNvSpPr>
            <a:spLocks noChangeShapeType="1"/>
          </p:cNvSpPr>
          <p:nvPr/>
        </p:nvSpPr>
        <p:spPr bwMode="auto">
          <a:xfrm flipH="1">
            <a:off x="4722813" y="2257425"/>
            <a:ext cx="915987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" name="Group 68"/>
          <p:cNvGrpSpPr>
            <a:grpSpLocks/>
          </p:cNvGrpSpPr>
          <p:nvPr/>
        </p:nvGrpSpPr>
        <p:grpSpPr bwMode="auto">
          <a:xfrm>
            <a:off x="4960941" y="1957388"/>
            <a:ext cx="603251" cy="1466850"/>
            <a:chOff x="2999" y="1059"/>
            <a:chExt cx="380" cy="924"/>
          </a:xfrm>
        </p:grpSpPr>
        <p:sp>
          <p:nvSpPr>
            <p:cNvPr id="46" name="Rectangle 69"/>
            <p:cNvSpPr>
              <a:spLocks noChangeArrowheads="1"/>
            </p:cNvSpPr>
            <p:nvPr/>
          </p:nvSpPr>
          <p:spPr bwMode="auto">
            <a:xfrm>
              <a:off x="3011" y="1059"/>
              <a:ext cx="184" cy="92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7" name="Rectangle 70"/>
            <p:cNvSpPr>
              <a:spLocks noChangeArrowheads="1"/>
            </p:cNvSpPr>
            <p:nvPr/>
          </p:nvSpPr>
          <p:spPr bwMode="auto">
            <a:xfrm>
              <a:off x="3195" y="1630"/>
              <a:ext cx="184" cy="35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71"/>
            <p:cNvSpPr txBox="1">
              <a:spLocks noChangeArrowheads="1"/>
            </p:cNvSpPr>
            <p:nvPr/>
          </p:nvSpPr>
          <p:spPr bwMode="auto">
            <a:xfrm rot="16200000">
              <a:off x="2781" y="1468"/>
              <a:ext cx="6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>
                  <a:solidFill>
                    <a:srgbClr val="FFFFFF"/>
                  </a:solidFill>
                  <a:latin typeface="Times New Roman" pitchFamily="18" charset="0"/>
                </a:rPr>
                <a:t>Prediction</a:t>
              </a:r>
              <a:endParaRPr lang="en-US" altLang="en-US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72"/>
            <p:cNvSpPr txBox="1">
              <a:spLocks noChangeArrowheads="1"/>
            </p:cNvSpPr>
            <p:nvPr/>
          </p:nvSpPr>
          <p:spPr bwMode="auto">
            <a:xfrm rot="-5400000">
              <a:off x="3084" y="1657"/>
              <a:ext cx="3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en-US" sz="1600">
                  <a:solidFill>
                    <a:srgbClr val="FFFFFF"/>
                  </a:solidFill>
                  <a:latin typeface="Times New Roman" pitchFamily="18" charset="0"/>
                </a:rPr>
                <a:t>Exp</a:t>
              </a:r>
            </a:p>
          </p:txBody>
        </p:sp>
      </p:grpSp>
      <p:sp>
        <p:nvSpPr>
          <p:cNvPr id="50" name="Oval 73"/>
          <p:cNvSpPr>
            <a:spLocks noChangeArrowheads="1"/>
          </p:cNvSpPr>
          <p:nvPr/>
        </p:nvSpPr>
        <p:spPr bwMode="auto">
          <a:xfrm>
            <a:off x="3617913" y="2371725"/>
            <a:ext cx="1314450" cy="1095375"/>
          </a:xfrm>
          <a:prstGeom prst="ellipse">
            <a:avLst/>
          </a:prstGeom>
          <a:solidFill>
            <a:srgbClr val="FCFEBA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solar</a:t>
            </a:r>
          </a:p>
          <a:p>
            <a:pPr algn="ctr"/>
            <a:r>
              <a:rPr lang="en-US" altLang="en-US" dirty="0" smtClean="0">
                <a:latin typeface="Times New Roman" pitchFamily="18" charset="0"/>
              </a:rPr>
              <a:t>neutrino</a:t>
            </a:r>
          </a:p>
          <a:p>
            <a:pPr algn="ctr"/>
            <a:r>
              <a:rPr lang="en-US" altLang="en-US" dirty="0" smtClean="0">
                <a:latin typeface="Times New Roman" pitchFamily="18" charset="0"/>
              </a:rPr>
              <a:t>problem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51" name="Line 74"/>
          <p:cNvSpPr>
            <a:spLocks noChangeShapeType="1"/>
          </p:cNvSpPr>
          <p:nvPr/>
        </p:nvSpPr>
        <p:spPr bwMode="auto">
          <a:xfrm flipH="1">
            <a:off x="2257425" y="2933700"/>
            <a:ext cx="1362075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75"/>
          <p:cNvSpPr>
            <a:spLocks noChangeShapeType="1"/>
          </p:cNvSpPr>
          <p:nvPr/>
        </p:nvSpPr>
        <p:spPr bwMode="auto">
          <a:xfrm>
            <a:off x="2362200" y="4057650"/>
            <a:ext cx="800100" cy="523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6"/>
          <p:cNvSpPr>
            <a:spLocks noChangeShapeType="1"/>
          </p:cNvSpPr>
          <p:nvPr/>
        </p:nvSpPr>
        <p:spPr bwMode="auto">
          <a:xfrm flipV="1">
            <a:off x="4286250" y="4438650"/>
            <a:ext cx="809625" cy="466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77"/>
          <p:cNvSpPr>
            <a:spLocks noChangeShapeType="1"/>
          </p:cNvSpPr>
          <p:nvPr/>
        </p:nvSpPr>
        <p:spPr bwMode="auto">
          <a:xfrm flipH="1">
            <a:off x="5638800" y="4743450"/>
            <a:ext cx="76200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78" descr="sunoptic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7413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79"/>
          <p:cNvSpPr txBox="1">
            <a:spLocks noChangeArrowheads="1"/>
          </p:cNvSpPr>
          <p:nvPr/>
        </p:nvSpPr>
        <p:spPr bwMode="auto">
          <a:xfrm>
            <a:off x="1197850" y="790575"/>
            <a:ext cx="2249335" cy="923330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Sun</a:t>
            </a:r>
          </a:p>
          <a:p>
            <a:pPr algn="ctr"/>
            <a:r>
              <a:rPr lang="en-US" altLang="en-US" dirty="0" smtClean="0">
                <a:latin typeface="Times New Roman" pitchFamily="18" charset="0"/>
              </a:rPr>
              <a:t>Since 4.5 billion years</a:t>
            </a:r>
          </a:p>
          <a:p>
            <a:pPr algn="ctr"/>
            <a:r>
              <a:rPr lang="en-US" altLang="en-US" dirty="0" smtClean="0">
                <a:latin typeface="Times New Roman" pitchFamily="18" charset="0"/>
              </a:rPr>
              <a:t>fusion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88424" y="23760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 Davis</a:t>
            </a:r>
            <a:endParaRPr lang="en-US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5600273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Masatoshi </a:t>
            </a:r>
            <a:r>
              <a:rPr lang="en-US" sz="1200" dirty="0" err="1"/>
              <a:t>Koshiba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97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of the oscillation-hypotheses for solar neutrinos</a:t>
            </a:r>
            <a:endParaRPr lang="en-US" dirty="0"/>
          </a:p>
        </p:txBody>
      </p:sp>
      <p:sp>
        <p:nvSpPr>
          <p:cNvPr id="57" name="Rectangle 38"/>
          <p:cNvSpPr>
            <a:spLocks noChangeArrowheads="1"/>
          </p:cNvSpPr>
          <p:nvPr/>
        </p:nvSpPr>
        <p:spPr bwMode="auto">
          <a:xfrm>
            <a:off x="3752850" y="2520000"/>
            <a:ext cx="4819650" cy="3819525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640358" y="838200"/>
            <a:ext cx="3948517" cy="369332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So far: Only  </a:t>
            </a:r>
            <a:r>
              <a:rPr lang="en-US" altLang="en-US" dirty="0" smtClean="0">
                <a:solidFill>
                  <a:srgbClr val="CC0000"/>
                </a:solidFill>
                <a:latin typeface="Times New Roman" pitchFamily="18" charset="0"/>
              </a:rPr>
              <a:t>electron-neutrinos </a:t>
            </a:r>
            <a:r>
              <a:rPr lang="en-US" altLang="en-US" dirty="0" smtClean="0">
                <a:latin typeface="Times New Roman" pitchFamily="18" charset="0"/>
              </a:rPr>
              <a:t>detected</a:t>
            </a:r>
            <a:endParaRPr lang="en-US" altLang="en-US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9" name="Rectangle 40"/>
          <p:cNvSpPr>
            <a:spLocks noChangeArrowheads="1"/>
          </p:cNvSpPr>
          <p:nvPr/>
        </p:nvSpPr>
        <p:spPr bwMode="auto">
          <a:xfrm>
            <a:off x="4953000" y="485775"/>
            <a:ext cx="3638550" cy="1438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0" name="Object 41"/>
          <p:cNvGraphicFramePr>
            <a:graphicFrameLocks noChangeAspect="1"/>
          </p:cNvGraphicFramePr>
          <p:nvPr/>
        </p:nvGraphicFramePr>
        <p:xfrm>
          <a:off x="5103813" y="538163"/>
          <a:ext cx="19415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4" imgW="1231560" imgH="241200" progId="Equation.3">
                  <p:embed/>
                </p:oleObj>
              </mc:Choice>
              <mc:Fallback>
                <p:oleObj name="Equation" r:id="rId4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538163"/>
                        <a:ext cx="19415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42"/>
          <p:cNvGraphicFramePr>
            <a:graphicFrameLocks noChangeAspect="1"/>
          </p:cNvGraphicFramePr>
          <p:nvPr/>
        </p:nvGraphicFramePr>
        <p:xfrm>
          <a:off x="5238750" y="950913"/>
          <a:ext cx="166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6" imgW="1054080" imgH="241200" progId="Equation.3">
                  <p:embed/>
                </p:oleObj>
              </mc:Choice>
              <mc:Fallback>
                <p:oleObj name="Equation" r:id="rId6" imgW="1054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950913"/>
                        <a:ext cx="166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43"/>
          <p:cNvSpPr txBox="1">
            <a:spLocks noChangeArrowheads="1"/>
          </p:cNvSpPr>
          <p:nvPr/>
        </p:nvSpPr>
        <p:spPr bwMode="auto">
          <a:xfrm>
            <a:off x="7215188" y="557213"/>
            <a:ext cx="1087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600" i="1">
                <a:latin typeface="Times New Roman" pitchFamily="18" charset="0"/>
              </a:rPr>
              <a:t>Homestake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7126288" y="966788"/>
            <a:ext cx="1211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600" i="1">
                <a:latin typeface="Times New Roman" pitchFamily="18" charset="0"/>
              </a:rPr>
              <a:t>Kamiokande</a:t>
            </a:r>
          </a:p>
        </p:txBody>
      </p:sp>
      <p:graphicFrame>
        <p:nvGraphicFramePr>
          <p:cNvPr id="64" name="Object 45"/>
          <p:cNvGraphicFramePr>
            <a:graphicFrameLocks noChangeAspect="1"/>
          </p:cNvGraphicFramePr>
          <p:nvPr/>
        </p:nvGraphicFramePr>
        <p:xfrm>
          <a:off x="5275263" y="1446213"/>
          <a:ext cx="13398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8" imgW="1104840" imgH="253800" progId="Equation.3">
                  <p:embed/>
                </p:oleObj>
              </mc:Choice>
              <mc:Fallback>
                <p:oleObj name="Equation" r:id="rId8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1446213"/>
                        <a:ext cx="133985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46"/>
          <p:cNvSpPr txBox="1">
            <a:spLocks noChangeArrowheads="1"/>
          </p:cNvSpPr>
          <p:nvPr/>
        </p:nvSpPr>
        <p:spPr bwMode="auto">
          <a:xfrm>
            <a:off x="6622859" y="1328738"/>
            <a:ext cx="16482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i="1" dirty="0" smtClean="0">
                <a:latin typeface="Times New Roman" pitchFamily="18" charset="0"/>
              </a:rPr>
              <a:t>unlikely,</a:t>
            </a:r>
          </a:p>
          <a:p>
            <a:pPr algn="ctr"/>
            <a:r>
              <a:rPr lang="en-US" altLang="en-US" sz="1600" i="1" dirty="0" smtClean="0">
                <a:latin typeface="Times New Roman" pitchFamily="18" charset="0"/>
              </a:rPr>
              <a:t>undistinguishable</a:t>
            </a:r>
            <a:endParaRPr lang="en-US" altLang="en-US" sz="1600" i="1" dirty="0">
              <a:latin typeface="Times New Roman" pitchFamily="18" charset="0"/>
            </a:endParaRPr>
          </a:p>
        </p:txBody>
      </p:sp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5051425" y="1235075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3600">
                <a:latin typeface="Times New Roman" pitchFamily="18" charset="0"/>
              </a:rPr>
              <a:t>(</a:t>
            </a:r>
          </a:p>
        </p:txBody>
      </p:sp>
      <p:sp>
        <p:nvSpPr>
          <p:cNvPr id="67" name="Text Box 48"/>
          <p:cNvSpPr txBox="1">
            <a:spLocks noChangeArrowheads="1"/>
          </p:cNvSpPr>
          <p:nvPr/>
        </p:nvSpPr>
        <p:spPr bwMode="auto">
          <a:xfrm>
            <a:off x="8099425" y="122555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3600">
                <a:latin typeface="Times New Roman" pitchFamily="18" charset="0"/>
              </a:rPr>
              <a:t>)</a:t>
            </a:r>
          </a:p>
        </p:txBody>
      </p:sp>
      <p:pic>
        <p:nvPicPr>
          <p:cNvPr id="68" name="Picture 49" descr="sno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520000"/>
            <a:ext cx="2643187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50"/>
          <p:cNvSpPr txBox="1">
            <a:spLocks noChangeArrowheads="1"/>
          </p:cNvSpPr>
          <p:nvPr/>
        </p:nvSpPr>
        <p:spPr bwMode="auto">
          <a:xfrm>
            <a:off x="855446" y="2052000"/>
            <a:ext cx="7268015" cy="369332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SNO: Detection of </a:t>
            </a:r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</a:rPr>
              <a:t>different neutrino-types</a:t>
            </a:r>
            <a:r>
              <a:rPr lang="en-US" altLang="en-US" dirty="0" smtClean="0">
                <a:latin typeface="Times New Roman" pitchFamily="18" charset="0"/>
              </a:rPr>
              <a:t> using different reactions on D</a:t>
            </a:r>
            <a:r>
              <a:rPr lang="en-US" altLang="en-US" baseline="-25000" dirty="0" smtClean="0">
                <a:latin typeface="Times New Roman" pitchFamily="18" charset="0"/>
              </a:rPr>
              <a:t>2</a:t>
            </a:r>
            <a:r>
              <a:rPr lang="en-US" altLang="en-US" dirty="0" smtClean="0">
                <a:latin typeface="Times New Roman" pitchFamily="18" charset="0"/>
              </a:rPr>
              <a:t>O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70" name="Text Box 51"/>
          <p:cNvSpPr txBox="1">
            <a:spLocks noChangeArrowheads="1"/>
          </p:cNvSpPr>
          <p:nvPr/>
        </p:nvSpPr>
        <p:spPr bwMode="auto">
          <a:xfrm>
            <a:off x="2538413" y="2557463"/>
            <a:ext cx="1023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600" i="1">
                <a:solidFill>
                  <a:srgbClr val="FFFFFF"/>
                </a:solidFill>
                <a:latin typeface="Times New Roman" pitchFamily="18" charset="0"/>
              </a:rPr>
              <a:t>SNO 2002</a:t>
            </a:r>
          </a:p>
        </p:txBody>
      </p:sp>
      <p:sp>
        <p:nvSpPr>
          <p:cNvPr id="71" name="Text Box 52"/>
          <p:cNvSpPr txBox="1">
            <a:spLocks noChangeArrowheads="1"/>
          </p:cNvSpPr>
          <p:nvPr/>
        </p:nvSpPr>
        <p:spPr bwMode="auto">
          <a:xfrm>
            <a:off x="1402894" y="6110288"/>
            <a:ext cx="17027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600" i="1" dirty="0">
                <a:solidFill>
                  <a:srgbClr val="FFFFFF"/>
                </a:solidFill>
                <a:latin typeface="Times New Roman" pitchFamily="18" charset="0"/>
              </a:rPr>
              <a:t>1000t </a:t>
            </a:r>
            <a:r>
              <a:rPr lang="de-DE" alt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heavy </a:t>
            </a:r>
            <a:r>
              <a:rPr lang="de-DE" alt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water</a:t>
            </a:r>
            <a:endParaRPr lang="de-DE" altLang="en-US" sz="16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2" name="Line 53"/>
          <p:cNvSpPr>
            <a:spLocks noChangeShapeType="1"/>
          </p:cNvSpPr>
          <p:nvPr/>
        </p:nvSpPr>
        <p:spPr bwMode="auto">
          <a:xfrm flipH="1" flipV="1">
            <a:off x="2152650" y="4857750"/>
            <a:ext cx="95250" cy="130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 rot="16200000">
            <a:off x="-1058069" y="4423569"/>
            <a:ext cx="3449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600" i="1">
                <a:latin typeface="Times New Roman" pitchFamily="18" charset="0"/>
              </a:rPr>
              <a:t>Sudbury Neutrino Observatory, Kanada</a:t>
            </a:r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3800819" y="2819400"/>
            <a:ext cx="2358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Only </a:t>
            </a:r>
            <a:r>
              <a:rPr lang="en-US" altLang="en-US" dirty="0" smtClean="0">
                <a:solidFill>
                  <a:srgbClr val="CC0000"/>
                </a:solidFill>
                <a:latin typeface="Times New Roman" pitchFamily="18" charset="0"/>
              </a:rPr>
              <a:t>electron-neutrino</a:t>
            </a:r>
            <a:r>
              <a:rPr lang="en-US" altLang="en-US" dirty="0" smtClean="0">
                <a:latin typeface="Times New Roman" pitchFamily="18" charset="0"/>
              </a:rPr>
              <a:t>: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75" name="Text Box 56"/>
          <p:cNvSpPr txBox="1">
            <a:spLocks noChangeArrowheads="1"/>
          </p:cNvSpPr>
          <p:nvPr/>
        </p:nvSpPr>
        <p:spPr bwMode="auto">
          <a:xfrm>
            <a:off x="4220393" y="4886325"/>
            <a:ext cx="386234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With equal probability for </a:t>
            </a:r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</a:rPr>
              <a:t>all neutrinos</a:t>
            </a:r>
            <a:r>
              <a:rPr lang="de-DE" altLang="en-US" dirty="0" smtClean="0">
                <a:latin typeface="Times New Roman" pitchFamily="18" charset="0"/>
              </a:rPr>
              <a:t>:</a:t>
            </a:r>
            <a:endParaRPr lang="de-DE" altLang="en-US" dirty="0">
              <a:latin typeface="Times New Roman" pitchFamily="18" charset="0"/>
            </a:endParaRPr>
          </a:p>
        </p:txBody>
      </p:sp>
      <p:grpSp>
        <p:nvGrpSpPr>
          <p:cNvPr id="76" name="Group 57"/>
          <p:cNvGrpSpPr>
            <a:grpSpLocks/>
          </p:cNvGrpSpPr>
          <p:nvPr/>
        </p:nvGrpSpPr>
        <p:grpSpPr bwMode="auto">
          <a:xfrm>
            <a:off x="4446588" y="3517900"/>
            <a:ext cx="2400300" cy="1023938"/>
            <a:chOff x="2856" y="2162"/>
            <a:chExt cx="1512" cy="645"/>
          </a:xfrm>
        </p:grpSpPr>
        <p:graphicFrame>
          <p:nvGraphicFramePr>
            <p:cNvPr id="77" name="Object 58"/>
            <p:cNvGraphicFramePr>
              <a:graphicFrameLocks noChangeAspect="1"/>
            </p:cNvGraphicFramePr>
            <p:nvPr/>
          </p:nvGraphicFramePr>
          <p:xfrm>
            <a:off x="2856" y="2162"/>
            <a:ext cx="1465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Equation" r:id="rId11" imgW="1218960" imgH="241200" progId="Equation.3">
                    <p:embed/>
                  </p:oleObj>
                </mc:Choice>
                <mc:Fallback>
                  <p:oleObj name="Equation" r:id="rId11" imgW="1218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" y="2162"/>
                          <a:ext cx="1465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Oval 59"/>
            <p:cNvSpPr>
              <a:spLocks noChangeArrowheads="1"/>
            </p:cNvSpPr>
            <p:nvPr/>
          </p:nvSpPr>
          <p:spPr bwMode="auto">
            <a:xfrm>
              <a:off x="3094" y="2603"/>
              <a:ext cx="174" cy="17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en-US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79" name="Oval 60"/>
            <p:cNvSpPr>
              <a:spLocks noChangeArrowheads="1"/>
            </p:cNvSpPr>
            <p:nvPr/>
          </p:nvSpPr>
          <p:spPr bwMode="auto">
            <a:xfrm>
              <a:off x="3196" y="2561"/>
              <a:ext cx="174" cy="17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en-US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80" name="Oval 61"/>
            <p:cNvSpPr>
              <a:spLocks noChangeArrowheads="1"/>
            </p:cNvSpPr>
            <p:nvPr/>
          </p:nvSpPr>
          <p:spPr bwMode="auto">
            <a:xfrm>
              <a:off x="3580" y="2633"/>
              <a:ext cx="174" cy="17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en-US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81" name="Oval 62"/>
            <p:cNvSpPr>
              <a:spLocks noChangeArrowheads="1"/>
            </p:cNvSpPr>
            <p:nvPr/>
          </p:nvSpPr>
          <p:spPr bwMode="auto">
            <a:xfrm>
              <a:off x="3814" y="2549"/>
              <a:ext cx="174" cy="17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en-US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82" name="Line 63"/>
            <p:cNvSpPr>
              <a:spLocks noChangeShapeType="1"/>
            </p:cNvSpPr>
            <p:nvPr/>
          </p:nvSpPr>
          <p:spPr bwMode="auto">
            <a:xfrm flipV="1">
              <a:off x="3210" y="2394"/>
              <a:ext cx="30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64"/>
            <p:cNvSpPr>
              <a:spLocks noChangeArrowheads="1"/>
            </p:cNvSpPr>
            <p:nvPr/>
          </p:nvSpPr>
          <p:spPr bwMode="auto">
            <a:xfrm>
              <a:off x="4098" y="2166"/>
              <a:ext cx="270" cy="300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24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4" name="Group 65"/>
          <p:cNvGrpSpPr>
            <a:grpSpLocks/>
          </p:cNvGrpSpPr>
          <p:nvPr/>
        </p:nvGrpSpPr>
        <p:grpSpPr bwMode="auto">
          <a:xfrm>
            <a:off x="4446588" y="5719763"/>
            <a:ext cx="2592387" cy="436562"/>
            <a:chOff x="2790" y="3339"/>
            <a:chExt cx="1633" cy="275"/>
          </a:xfrm>
        </p:grpSpPr>
        <p:graphicFrame>
          <p:nvGraphicFramePr>
            <p:cNvPr id="85" name="Object 66"/>
            <p:cNvGraphicFramePr>
              <a:graphicFrameLocks noChangeAspect="1"/>
            </p:cNvGraphicFramePr>
            <p:nvPr/>
          </p:nvGraphicFramePr>
          <p:xfrm>
            <a:off x="2790" y="3339"/>
            <a:ext cx="1633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13" imgW="1358640" imgH="228600" progId="Equation.3">
                    <p:embed/>
                  </p:oleObj>
                </mc:Choice>
                <mc:Fallback>
                  <p:oleObj name="Equation" r:id="rId13" imgW="1358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0" y="3339"/>
                          <a:ext cx="1633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Oval 67"/>
            <p:cNvSpPr>
              <a:spLocks noChangeArrowheads="1"/>
            </p:cNvSpPr>
            <p:nvPr/>
          </p:nvSpPr>
          <p:spPr bwMode="auto">
            <a:xfrm>
              <a:off x="3816" y="3342"/>
              <a:ext cx="246" cy="27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 sz="24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" name="Text Box 68"/>
          <p:cNvSpPr txBox="1">
            <a:spLocks noChangeArrowheads="1"/>
          </p:cNvSpPr>
          <p:nvPr/>
        </p:nvSpPr>
        <p:spPr bwMode="auto">
          <a:xfrm>
            <a:off x="7002522" y="3224213"/>
            <a:ext cx="939681" cy="3385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i="1" dirty="0" smtClean="0">
                <a:latin typeface="Times New Roman" pitchFamily="18" charset="0"/>
              </a:rPr>
              <a:t>detection</a:t>
            </a:r>
            <a:endParaRPr lang="en-US" altLang="en-US" sz="1600" i="1" dirty="0">
              <a:latin typeface="Times New Roman" pitchFamily="18" charset="0"/>
            </a:endParaRPr>
          </a:p>
        </p:txBody>
      </p:sp>
      <p:sp>
        <p:nvSpPr>
          <p:cNvPr id="88" name="Line 69"/>
          <p:cNvSpPr>
            <a:spLocks noChangeShapeType="1"/>
          </p:cNvSpPr>
          <p:nvPr/>
        </p:nvSpPr>
        <p:spPr bwMode="auto">
          <a:xfrm flipH="1">
            <a:off x="6838950" y="3419475"/>
            <a:ext cx="20002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Text Box 70"/>
          <p:cNvSpPr txBox="1">
            <a:spLocks noChangeArrowheads="1"/>
          </p:cNvSpPr>
          <p:nvPr/>
        </p:nvSpPr>
        <p:spPr bwMode="auto">
          <a:xfrm>
            <a:off x="6581835" y="5367338"/>
            <a:ext cx="9396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i="1" dirty="0" smtClean="0">
                <a:latin typeface="Times New Roman" pitchFamily="18" charset="0"/>
              </a:rPr>
              <a:t>detection</a:t>
            </a:r>
            <a:endParaRPr lang="en-US" altLang="en-US" sz="1600" i="1" dirty="0">
              <a:latin typeface="Times New Roman" pitchFamily="18" charset="0"/>
            </a:endParaRPr>
          </a:p>
        </p:txBody>
      </p:sp>
      <p:sp>
        <p:nvSpPr>
          <p:cNvPr id="90" name="Line 71"/>
          <p:cNvSpPr>
            <a:spLocks noChangeShapeType="1"/>
          </p:cNvSpPr>
          <p:nvPr/>
        </p:nvSpPr>
        <p:spPr bwMode="auto">
          <a:xfrm flipH="1">
            <a:off x="6418263" y="5562600"/>
            <a:ext cx="20002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dirty="0" smtClean="0"/>
              <a:t>eutrinos as astrophysical observer</a:t>
            </a:r>
            <a:endParaRPr lang="en-US" dirty="0"/>
          </a:p>
        </p:txBody>
      </p:sp>
      <p:pic>
        <p:nvPicPr>
          <p:cNvPr id="37" name="Picture 78" descr="particle_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 r="1723" b="3951"/>
          <a:stretch>
            <a:fillRect/>
          </a:stretch>
        </p:blipFill>
        <p:spPr bwMode="auto">
          <a:xfrm>
            <a:off x="0" y="0"/>
            <a:ext cx="1144588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1" descr="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1016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42"/>
          <p:cNvGrpSpPr>
            <a:grpSpLocks/>
          </p:cNvGrpSpPr>
          <p:nvPr/>
        </p:nvGrpSpPr>
        <p:grpSpPr bwMode="auto">
          <a:xfrm>
            <a:off x="4572000" y="3609975"/>
            <a:ext cx="4357688" cy="1428750"/>
            <a:chOff x="3072" y="2448"/>
            <a:chExt cx="2928" cy="960"/>
          </a:xfrm>
        </p:grpSpPr>
        <p:pic>
          <p:nvPicPr>
            <p:cNvPr id="40" name="Picture 43" descr="thumb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48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3072" y="2448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>
              <a:off x="4080" y="2976"/>
              <a:ext cx="1920" cy="4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astrophysical</a:t>
              </a:r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accelerator           </a:t>
              </a:r>
              <a:r>
                <a:rPr lang="en-GB" altLang="en-US" sz="19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soon </a:t>
              </a:r>
              <a:r>
                <a:rPr lang="en-GB" altLang="en-US" sz="1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?</a:t>
              </a:r>
            </a:p>
          </p:txBody>
        </p:sp>
      </p:grp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4572000" y="5110163"/>
            <a:ext cx="1428750" cy="1428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6072188" y="5610225"/>
            <a:ext cx="2857500" cy="928688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19" tIns="42861" rIns="85719" bIns="42861" anchor="ctr"/>
          <a:lstStyle>
            <a:lvl1pPr defTabSz="857250">
              <a:defRPr>
                <a:solidFill>
                  <a:schemeClr val="tx1"/>
                </a:solidFill>
                <a:latin typeface="Arial" charset="0"/>
              </a:defRPr>
            </a:lvl1pPr>
            <a:lvl2pPr marL="428625" defTabSz="857250">
              <a:defRPr>
                <a:solidFill>
                  <a:schemeClr val="tx1"/>
                </a:solidFill>
                <a:latin typeface="Arial" charset="0"/>
              </a:defRPr>
            </a:lvl2pPr>
            <a:lvl3pPr marL="857250" defTabSz="857250">
              <a:defRPr>
                <a:solidFill>
                  <a:schemeClr val="tx1"/>
                </a:solidFill>
                <a:latin typeface="Arial" charset="0"/>
              </a:defRPr>
            </a:lvl3pPr>
            <a:lvl4pPr marL="1285875" defTabSz="857250">
              <a:defRPr>
                <a:solidFill>
                  <a:schemeClr val="tx1"/>
                </a:solidFill>
                <a:latin typeface="Arial" charset="0"/>
              </a:defRPr>
            </a:lvl4pPr>
            <a:lvl5pPr marL="1714500" defTabSz="857250">
              <a:defRPr>
                <a:solidFill>
                  <a:schemeClr val="tx1"/>
                </a:solidFill>
                <a:latin typeface="Arial" charset="0"/>
              </a:defRPr>
            </a:lvl5pPr>
            <a:lvl6pPr marL="21717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289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861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433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Big bang of the universe   </a:t>
            </a:r>
            <a:endParaRPr lang="en-GB" altLang="en-US" sz="1900" dirty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r>
              <a:rPr lang="en-GB" altLang="en-US" sz="1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(today </a:t>
            </a:r>
            <a:r>
              <a: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330 </a:t>
            </a:r>
            <a:r>
              <a:rPr lang="en-GB" altLang="en-US" sz="19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n</a:t>
            </a:r>
            <a:r>
              <a: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/cm</a:t>
            </a:r>
            <a:r>
              <a:rPr lang="en-GB" altLang="en-US" sz="2300" baseline="300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3</a:t>
            </a:r>
            <a:r>
              <a: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)</a:t>
            </a:r>
          </a:p>
          <a:p>
            <a:r>
              <a: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         </a:t>
            </a:r>
            <a:r>
              <a:rPr lang="en-GB" altLang="en-US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indirect evidence</a:t>
            </a:r>
            <a:endParaRPr lang="en-GB" altLang="en-US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45" name="Group 48"/>
          <p:cNvGrpSpPr>
            <a:grpSpLocks/>
          </p:cNvGrpSpPr>
          <p:nvPr/>
        </p:nvGrpSpPr>
        <p:grpSpPr bwMode="auto">
          <a:xfrm>
            <a:off x="142875" y="609600"/>
            <a:ext cx="4357688" cy="1428750"/>
            <a:chOff x="96" y="432"/>
            <a:chExt cx="2928" cy="960"/>
          </a:xfrm>
        </p:grpSpPr>
        <p:pic>
          <p:nvPicPr>
            <p:cNvPr id="46" name="Picture 49" descr="thumb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432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2064" y="432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96" y="1104"/>
              <a:ext cx="1920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nuclear reactors</a:t>
              </a:r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49" name="Text Box 52"/>
            <p:cNvSpPr txBox="1">
              <a:spLocks noChangeArrowheads="1"/>
            </p:cNvSpPr>
            <p:nvPr/>
          </p:nvSpPr>
          <p:spPr bwMode="auto">
            <a:xfrm>
              <a:off x="102" y="1104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alt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50" name="Group 53"/>
          <p:cNvGrpSpPr>
            <a:grpSpLocks/>
          </p:cNvGrpSpPr>
          <p:nvPr/>
        </p:nvGrpSpPr>
        <p:grpSpPr bwMode="auto">
          <a:xfrm>
            <a:off x="142875" y="2109788"/>
            <a:ext cx="4357688" cy="1428750"/>
            <a:chOff x="96" y="1440"/>
            <a:chExt cx="2928" cy="960"/>
          </a:xfrm>
        </p:grpSpPr>
        <p:pic>
          <p:nvPicPr>
            <p:cNvPr id="51" name="Picture 54" descr="thumb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40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2064" y="1440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96" y="2112"/>
              <a:ext cx="1920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altLang="en-US" sz="1900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particle accelerator</a:t>
              </a:r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96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alt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55" name="Group 58"/>
          <p:cNvGrpSpPr>
            <a:grpSpLocks/>
          </p:cNvGrpSpPr>
          <p:nvPr/>
        </p:nvGrpSpPr>
        <p:grpSpPr bwMode="auto">
          <a:xfrm>
            <a:off x="142875" y="3609975"/>
            <a:ext cx="4357688" cy="1428750"/>
            <a:chOff x="96" y="2448"/>
            <a:chExt cx="2928" cy="960"/>
          </a:xfrm>
        </p:grpSpPr>
        <p:pic>
          <p:nvPicPr>
            <p:cNvPr id="56" name="Picture 59" descr="thumb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448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Rectangle 60"/>
            <p:cNvSpPr>
              <a:spLocks noChangeArrowheads="1"/>
            </p:cNvSpPr>
            <p:nvPr/>
          </p:nvSpPr>
          <p:spPr bwMode="auto">
            <a:xfrm>
              <a:off x="2064" y="2448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Text Box 61"/>
            <p:cNvSpPr txBox="1">
              <a:spLocks noChangeArrowheads="1"/>
            </p:cNvSpPr>
            <p:nvPr/>
          </p:nvSpPr>
          <p:spPr bwMode="auto">
            <a:xfrm>
              <a:off x="96" y="2976"/>
              <a:ext cx="1920" cy="4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Earth </a:t>
              </a:r>
              <a:r>
                <a:rPr lang="en-GB" altLang="en-US" sz="1900" dirty="0" err="1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atmosph</a:t>
              </a:r>
              <a:r>
                <a:rPr lang="de-DE" altLang="en-US" sz="1900" dirty="0" err="1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ere</a:t>
              </a:r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pPr algn="r"/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(cosmic radiation)</a:t>
              </a:r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93" name="Text Box 62"/>
            <p:cNvSpPr txBox="1">
              <a:spLocks noChangeArrowheads="1"/>
            </p:cNvSpPr>
            <p:nvPr/>
          </p:nvSpPr>
          <p:spPr bwMode="auto">
            <a:xfrm>
              <a:off x="96" y="297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alt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94" name="Group 63"/>
          <p:cNvGrpSpPr>
            <a:grpSpLocks/>
          </p:cNvGrpSpPr>
          <p:nvPr/>
        </p:nvGrpSpPr>
        <p:grpSpPr bwMode="auto">
          <a:xfrm>
            <a:off x="4572000" y="609600"/>
            <a:ext cx="4357688" cy="1428750"/>
            <a:chOff x="3072" y="432"/>
            <a:chExt cx="2928" cy="960"/>
          </a:xfrm>
        </p:grpSpPr>
        <p:pic>
          <p:nvPicPr>
            <p:cNvPr id="95" name="Picture 64" descr="thumb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432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Rectangle 65"/>
            <p:cNvSpPr>
              <a:spLocks noChangeArrowheads="1"/>
            </p:cNvSpPr>
            <p:nvPr/>
          </p:nvSpPr>
          <p:spPr bwMode="auto">
            <a:xfrm>
              <a:off x="3072" y="432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66"/>
            <p:cNvSpPr txBox="1">
              <a:spLocks noChangeArrowheads="1"/>
            </p:cNvSpPr>
            <p:nvPr/>
          </p:nvSpPr>
          <p:spPr bwMode="auto">
            <a:xfrm>
              <a:off x="4080" y="1104"/>
              <a:ext cx="1920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Sun</a:t>
              </a:r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98" name="Text Box 67"/>
            <p:cNvSpPr txBox="1">
              <a:spLocks noChangeArrowheads="1"/>
            </p:cNvSpPr>
            <p:nvPr/>
          </p:nvSpPr>
          <p:spPr bwMode="auto">
            <a:xfrm>
              <a:off x="5718" y="1104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alt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99" name="Group 68"/>
          <p:cNvGrpSpPr>
            <a:grpSpLocks/>
          </p:cNvGrpSpPr>
          <p:nvPr/>
        </p:nvGrpSpPr>
        <p:grpSpPr bwMode="auto">
          <a:xfrm>
            <a:off x="4572000" y="2109788"/>
            <a:ext cx="4357688" cy="1428750"/>
            <a:chOff x="3072" y="1440"/>
            <a:chExt cx="2928" cy="960"/>
          </a:xfrm>
        </p:grpSpPr>
        <p:pic>
          <p:nvPicPr>
            <p:cNvPr id="100" name="Picture 69" descr="thumb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440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Rectangle 70"/>
            <p:cNvSpPr>
              <a:spLocks noChangeArrowheads="1"/>
            </p:cNvSpPr>
            <p:nvPr/>
          </p:nvSpPr>
          <p:spPr bwMode="auto">
            <a:xfrm>
              <a:off x="3072" y="1440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Text Box 71"/>
            <p:cNvSpPr txBox="1">
              <a:spLocks noChangeArrowheads="1"/>
            </p:cNvSpPr>
            <p:nvPr/>
          </p:nvSpPr>
          <p:spPr bwMode="auto">
            <a:xfrm>
              <a:off x="4080" y="1776"/>
              <a:ext cx="1920" cy="62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1900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Supernovae</a:t>
              </a:r>
            </a:p>
            <a:p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(collapsing stars)</a:t>
              </a:r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03" name="Text Box 72"/>
            <p:cNvSpPr txBox="1">
              <a:spLocks noChangeArrowheads="1"/>
            </p:cNvSpPr>
            <p:nvPr/>
          </p:nvSpPr>
          <p:spPr bwMode="auto">
            <a:xfrm>
              <a:off x="4416" y="2112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9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sym typeface="Wingdings" pitchFamily="2" charset="2"/>
                </a:rPr>
                <a:t>SN 1987A</a:t>
              </a:r>
              <a:r>
                <a:rPr lang="en-US" altLang="en-US" sz="19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sym typeface="Wingdings" pitchFamily="2" charset="2"/>
                </a:rPr>
                <a:t> </a:t>
              </a:r>
              <a:r>
                <a:rPr lang="en-US" alt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sym typeface="Wingdings" pitchFamily="2" charset="2"/>
                </a:rPr>
                <a:t></a:t>
              </a:r>
              <a:endParaRPr lang="en-GB" alt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sym typeface="Monotype Sorts" pitchFamily="2" charset="2"/>
              </a:endParaRPr>
            </a:p>
          </p:txBody>
        </p:sp>
      </p:grpSp>
      <p:grpSp>
        <p:nvGrpSpPr>
          <p:cNvPr id="104" name="Group 73"/>
          <p:cNvGrpSpPr>
            <a:grpSpLocks/>
          </p:cNvGrpSpPr>
          <p:nvPr/>
        </p:nvGrpSpPr>
        <p:grpSpPr bwMode="auto">
          <a:xfrm>
            <a:off x="142875" y="5110163"/>
            <a:ext cx="4357688" cy="1428750"/>
            <a:chOff x="96" y="3456"/>
            <a:chExt cx="2928" cy="960"/>
          </a:xfrm>
        </p:grpSpPr>
        <p:pic>
          <p:nvPicPr>
            <p:cNvPr id="105" name="Picture 74" descr="thumb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456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Rectangle 75"/>
            <p:cNvSpPr>
              <a:spLocks noChangeArrowheads="1"/>
            </p:cNvSpPr>
            <p:nvPr/>
          </p:nvSpPr>
          <p:spPr bwMode="auto">
            <a:xfrm>
              <a:off x="2064" y="3456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76"/>
            <p:cNvSpPr txBox="1">
              <a:spLocks noChangeArrowheads="1"/>
            </p:cNvSpPr>
            <p:nvPr/>
          </p:nvSpPr>
          <p:spPr bwMode="auto">
            <a:xfrm>
              <a:off x="96" y="3792"/>
              <a:ext cx="1920" cy="62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Earth crust      </a:t>
              </a:r>
              <a:r>
                <a:rPr lang="en-GB" altLang="en-US" sz="11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 </a:t>
              </a:r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pPr algn="r"/>
              <a:r>
                <a:rPr lang="en-GB" altLang="en-US" sz="1900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(natural      </a:t>
              </a:r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pPr algn="r"/>
              <a:r>
                <a:rPr lang="en-GB" altLang="en-US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radioactivity)</a:t>
              </a:r>
              <a:endParaRPr lang="en-GB" altLang="en-US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08" name="Text Box 77"/>
            <p:cNvSpPr txBox="1">
              <a:spLocks noChangeArrowheads="1"/>
            </p:cNvSpPr>
            <p:nvPr/>
          </p:nvSpPr>
          <p:spPr bwMode="auto">
            <a:xfrm>
              <a:off x="96" y="37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alt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5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Pauli´s new particle</a:t>
            </a:r>
            <a:endParaRPr lang="en-US" dirty="0"/>
          </a:p>
        </p:txBody>
      </p:sp>
      <p:pic>
        <p:nvPicPr>
          <p:cNvPr id="1211" name="Picture 607" descr="pau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2" name="Group 3"/>
          <p:cNvGrpSpPr>
            <a:grpSpLocks/>
          </p:cNvGrpSpPr>
          <p:nvPr/>
        </p:nvGrpSpPr>
        <p:grpSpPr bwMode="auto">
          <a:xfrm>
            <a:off x="1295400" y="787400"/>
            <a:ext cx="3771900" cy="4724400"/>
            <a:chOff x="3048" y="640"/>
            <a:chExt cx="2376" cy="2976"/>
          </a:xfrm>
        </p:grpSpPr>
        <p:sp>
          <p:nvSpPr>
            <p:cNvPr id="1213" name="Rectangle 4"/>
            <p:cNvSpPr>
              <a:spLocks noChangeArrowheads="1"/>
            </p:cNvSpPr>
            <p:nvPr/>
          </p:nvSpPr>
          <p:spPr bwMode="auto">
            <a:xfrm>
              <a:off x="3048" y="640"/>
              <a:ext cx="2376" cy="2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4" name="Group 5"/>
            <p:cNvGrpSpPr>
              <a:grpSpLocks/>
            </p:cNvGrpSpPr>
            <p:nvPr/>
          </p:nvGrpSpPr>
          <p:grpSpPr bwMode="auto">
            <a:xfrm>
              <a:off x="3191" y="896"/>
              <a:ext cx="663" cy="704"/>
              <a:chOff x="1828" y="1650"/>
              <a:chExt cx="663" cy="704"/>
            </a:xfrm>
          </p:grpSpPr>
          <p:grpSp>
            <p:nvGrpSpPr>
              <p:cNvPr id="1526" name="Group 6"/>
              <p:cNvGrpSpPr>
                <a:grpSpLocks/>
              </p:cNvGrpSpPr>
              <p:nvPr/>
            </p:nvGrpSpPr>
            <p:grpSpPr bwMode="auto">
              <a:xfrm>
                <a:off x="1860" y="1762"/>
                <a:ext cx="495" cy="544"/>
                <a:chOff x="668" y="1874"/>
                <a:chExt cx="695" cy="712"/>
              </a:xfrm>
            </p:grpSpPr>
            <p:grpSp>
              <p:nvGrpSpPr>
                <p:cNvPr id="1743" name="Group 7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180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1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1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1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1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4" name="Group 20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1790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1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2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5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6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7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9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0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1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" name="Group 33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177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4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5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6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9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6" name="Group 46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1766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7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8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9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0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1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2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3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4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5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6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7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" name="Group 59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1754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7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8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0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4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5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8" name="Oval 72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9" name="Oval 73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" name="Oval 74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1" name="Oval 75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2" name="Oval 76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" name="Oval 77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7" name="Group 78"/>
              <p:cNvGrpSpPr>
                <a:grpSpLocks/>
              </p:cNvGrpSpPr>
              <p:nvPr/>
            </p:nvGrpSpPr>
            <p:grpSpPr bwMode="auto">
              <a:xfrm>
                <a:off x="1964" y="1810"/>
                <a:ext cx="495" cy="544"/>
                <a:chOff x="668" y="1874"/>
                <a:chExt cx="695" cy="712"/>
              </a:xfrm>
            </p:grpSpPr>
            <p:grpSp>
              <p:nvGrpSpPr>
                <p:cNvPr id="1672" name="Group 79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1731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2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3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5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6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7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8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9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0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1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2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3" name="Group 92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1719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0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1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4" name="Group 105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170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9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3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4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5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6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7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8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5" name="Group 118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169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7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2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6" name="Group 131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1683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4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5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6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7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8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9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1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2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3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4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77" name="Oval 144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78" name="Oval 145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9" name="Oval 146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80" name="Oval 147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81" name="Oval 148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2" name="Oval 149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8" name="Group 150"/>
              <p:cNvGrpSpPr>
                <a:grpSpLocks/>
              </p:cNvGrpSpPr>
              <p:nvPr/>
            </p:nvGrpSpPr>
            <p:grpSpPr bwMode="auto">
              <a:xfrm>
                <a:off x="1996" y="1650"/>
                <a:ext cx="495" cy="544"/>
                <a:chOff x="668" y="1874"/>
                <a:chExt cx="695" cy="712"/>
              </a:xfrm>
            </p:grpSpPr>
            <p:grpSp>
              <p:nvGrpSpPr>
                <p:cNvPr id="1601" name="Group 151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1660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1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2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3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4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5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6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7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8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0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1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2" name="Group 164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1648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9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0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1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2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3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4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5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6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7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8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9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3" name="Group 177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1636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7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8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9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0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1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5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6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4" name="Group 190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1624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5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6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7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8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9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0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1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2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3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4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5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5" name="Group 203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1612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3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4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5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6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7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8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9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0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1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2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3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06" name="Oval 216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07" name="Oval 217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8" name="Oval 218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09" name="Oval 219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10" name="Oval 220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1" name="Oval 221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9" name="Group 222"/>
              <p:cNvGrpSpPr>
                <a:grpSpLocks/>
              </p:cNvGrpSpPr>
              <p:nvPr/>
            </p:nvGrpSpPr>
            <p:grpSpPr bwMode="auto">
              <a:xfrm>
                <a:off x="1828" y="1666"/>
                <a:ext cx="495" cy="544"/>
                <a:chOff x="668" y="1874"/>
                <a:chExt cx="695" cy="712"/>
              </a:xfrm>
            </p:grpSpPr>
            <p:grpSp>
              <p:nvGrpSpPr>
                <p:cNvPr id="1530" name="Group 223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1589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0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1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2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3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4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5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6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7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8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9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00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1" name="Group 236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1577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8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9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1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2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3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4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6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7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8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2" name="Group 249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1565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6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7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8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9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0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1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2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3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4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5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6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3" name="Group 262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1553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4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5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6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7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8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9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0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1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2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3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4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4" name="Group 275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1541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2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3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4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5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6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7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8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9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0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1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2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35" name="Oval 288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6" name="Oval 289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" name="Oval 290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8" name="Oval 291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9" name="Oval 292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" name="Oval 293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15" name="Rectangle 294"/>
            <p:cNvSpPr>
              <a:spLocks noChangeArrowheads="1"/>
            </p:cNvSpPr>
            <p:nvPr/>
          </p:nvSpPr>
          <p:spPr bwMode="auto">
            <a:xfrm>
              <a:off x="4033" y="752"/>
              <a:ext cx="1184" cy="260"/>
            </a:xfrm>
            <a:prstGeom prst="rect">
              <a:avLst/>
            </a:prstGeom>
            <a:solidFill>
              <a:srgbClr val="FCFEB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lIns="90488" tIns="44450" rIns="90488" bIns="44450" anchor="ctr"/>
            <a:lstStyle>
              <a:lvl1pPr defTabSz="7620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Font typeface="Symbol" pitchFamily="18" charset="2"/>
                <a:buNone/>
              </a:pPr>
              <a:r>
                <a:rPr lang="en-US" altLang="en-US" b="1" dirty="0" smtClean="0">
                  <a:solidFill>
                    <a:srgbClr val="000000"/>
                  </a:solidFill>
                  <a:latin typeface="Times New Roman" pitchFamily="18" charset="0"/>
                </a:rPr>
                <a:t>Beta-Decay</a:t>
              </a:r>
              <a:endParaRPr lang="en-US" altLang="en-US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16" name="Line 295"/>
            <p:cNvSpPr>
              <a:spLocks noChangeShapeType="1"/>
            </p:cNvSpPr>
            <p:nvPr/>
          </p:nvSpPr>
          <p:spPr bwMode="auto">
            <a:xfrm flipH="1">
              <a:off x="3458" y="2256"/>
              <a:ext cx="396" cy="4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Line 296"/>
            <p:cNvSpPr>
              <a:spLocks noChangeShapeType="1"/>
            </p:cNvSpPr>
            <p:nvPr/>
          </p:nvSpPr>
          <p:spPr bwMode="auto">
            <a:xfrm>
              <a:off x="4458" y="2048"/>
              <a:ext cx="314" cy="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Text Box 297"/>
            <p:cNvSpPr txBox="1">
              <a:spLocks noChangeArrowheads="1"/>
            </p:cNvSpPr>
            <p:nvPr/>
          </p:nvSpPr>
          <p:spPr bwMode="auto">
            <a:xfrm>
              <a:off x="3892" y="229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>
                  <a:latin typeface="Times New Roman" pitchFamily="18" charset="0"/>
                </a:rPr>
                <a:t>Th 234</a:t>
              </a:r>
            </a:p>
          </p:txBody>
        </p:sp>
        <p:sp>
          <p:nvSpPr>
            <p:cNvPr id="1219" name="Text Box 298"/>
            <p:cNvSpPr txBox="1">
              <a:spLocks noChangeArrowheads="1"/>
            </p:cNvSpPr>
            <p:nvPr/>
          </p:nvSpPr>
          <p:spPr bwMode="auto">
            <a:xfrm>
              <a:off x="3187" y="1672"/>
              <a:ext cx="5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>
                  <a:latin typeface="Times New Roman" pitchFamily="18" charset="0"/>
                </a:rPr>
                <a:t>Pa 234</a:t>
              </a:r>
            </a:p>
          </p:txBody>
        </p:sp>
        <p:sp>
          <p:nvSpPr>
            <p:cNvPr id="1220" name="Text Box 299"/>
            <p:cNvSpPr txBox="1">
              <a:spLocks noChangeArrowheads="1"/>
            </p:cNvSpPr>
            <p:nvPr/>
          </p:nvSpPr>
          <p:spPr bwMode="auto">
            <a:xfrm>
              <a:off x="4518" y="2119"/>
              <a:ext cx="7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b="1" dirty="0">
                  <a:latin typeface="Symbol" pitchFamily="18" charset="2"/>
                </a:rPr>
                <a:t>b </a:t>
              </a:r>
              <a:r>
                <a:rPr lang="de-DE" altLang="en-US" dirty="0" smtClean="0">
                  <a:latin typeface="Times New Roman" pitchFamily="18" charset="0"/>
                </a:rPr>
                <a:t>(</a:t>
              </a:r>
              <a:r>
                <a:rPr lang="en-US" altLang="en-US" dirty="0" smtClean="0">
                  <a:latin typeface="Times New Roman" pitchFamily="18" charset="0"/>
                </a:rPr>
                <a:t>electron</a:t>
              </a:r>
              <a:r>
                <a:rPr lang="de-DE" altLang="en-US" dirty="0" smtClean="0">
                  <a:latin typeface="Times New Roman" pitchFamily="18" charset="0"/>
                </a:rPr>
                <a:t>)</a:t>
              </a:r>
              <a:endParaRPr lang="de-DE" altLang="en-US" b="1" dirty="0">
                <a:latin typeface="Symbol" pitchFamily="18" charset="2"/>
              </a:endParaRPr>
            </a:p>
          </p:txBody>
        </p:sp>
        <p:grpSp>
          <p:nvGrpSpPr>
            <p:cNvPr id="1221" name="Group 300"/>
            <p:cNvGrpSpPr>
              <a:grpSpLocks/>
            </p:cNvGrpSpPr>
            <p:nvPr/>
          </p:nvGrpSpPr>
          <p:grpSpPr bwMode="auto">
            <a:xfrm>
              <a:off x="3799" y="1608"/>
              <a:ext cx="663" cy="704"/>
              <a:chOff x="716" y="1890"/>
              <a:chExt cx="663" cy="704"/>
            </a:xfrm>
          </p:grpSpPr>
          <p:grpSp>
            <p:nvGrpSpPr>
              <p:cNvPr id="1238" name="Group 301"/>
              <p:cNvGrpSpPr>
                <a:grpSpLocks/>
              </p:cNvGrpSpPr>
              <p:nvPr/>
            </p:nvGrpSpPr>
            <p:grpSpPr bwMode="auto">
              <a:xfrm>
                <a:off x="748" y="2002"/>
                <a:ext cx="495" cy="544"/>
                <a:chOff x="668" y="1874"/>
                <a:chExt cx="695" cy="712"/>
              </a:xfrm>
            </p:grpSpPr>
            <p:grpSp>
              <p:nvGrpSpPr>
                <p:cNvPr id="1455" name="Group 302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1514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5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6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7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8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9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0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1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2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3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4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5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6" name="Group 315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1502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3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4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5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6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7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8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9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0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1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2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3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7" name="Group 328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1490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1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2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3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4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5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6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7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8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9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0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1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8" name="Group 341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1478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9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0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1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2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3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" name="Oval 348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5" name="Oval 349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6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7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8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9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9" name="Group 354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1466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7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8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9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0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1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2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3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4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7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60" name="Oval 367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61" name="Oval 368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2" name="Oval 369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63" name="Oval 370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64" name="Oval 371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" name="Oval 372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" name="Group 373"/>
              <p:cNvGrpSpPr>
                <a:grpSpLocks/>
              </p:cNvGrpSpPr>
              <p:nvPr/>
            </p:nvGrpSpPr>
            <p:grpSpPr bwMode="auto">
              <a:xfrm>
                <a:off x="852" y="2050"/>
                <a:ext cx="495" cy="544"/>
                <a:chOff x="668" y="1874"/>
                <a:chExt cx="695" cy="712"/>
              </a:xfrm>
            </p:grpSpPr>
            <p:grpSp>
              <p:nvGrpSpPr>
                <p:cNvPr id="1384" name="Group 374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1443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4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6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7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8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9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0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1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2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3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4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5" name="Group 387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1431" name="Oval 388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2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3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4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5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6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7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8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0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2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6" name="Group 400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1419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0" name="Oval 40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1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2" name="Oval 404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3" name="Oval 405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4" name="Oval 406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5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6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7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8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9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0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7" name="Group 413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1407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8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9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0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1" name="Oval 418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2" name="Oval 419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4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5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6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7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8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" name="Group 426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1395" name="Oval 427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6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7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8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9" name="Oval 431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0" name="Oval 432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1" name="Oval 433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2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4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5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6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9" name="Oval 439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90" name="Oval 440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" name="Oval 441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92" name="Oval 442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93" name="Oval 443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4" name="Oval 444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0" name="Group 445"/>
              <p:cNvGrpSpPr>
                <a:grpSpLocks/>
              </p:cNvGrpSpPr>
              <p:nvPr/>
            </p:nvGrpSpPr>
            <p:grpSpPr bwMode="auto">
              <a:xfrm>
                <a:off x="884" y="1890"/>
                <a:ext cx="495" cy="544"/>
                <a:chOff x="668" y="1874"/>
                <a:chExt cx="695" cy="712"/>
              </a:xfrm>
            </p:grpSpPr>
            <p:grpSp>
              <p:nvGrpSpPr>
                <p:cNvPr id="1313" name="Group 446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1372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" name="Oval 44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4" name="Oval 449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5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6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7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8" name="Oval 453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9" name="Oval 454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0" name="Oval 455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1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2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" name="Oval 458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4" name="Group 459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1360" name="Oval 460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1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2" name="Oval 462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3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4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" name="Oval 465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" name="Oval 466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" name="Oval 46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" name="Oval 468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" name="Oval 469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" name="Oval 47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" name="Oval 471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5" name="Group 472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1348" name="Oval 473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9" name="Oval 47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0" name="Oval 475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1" name="Oval 476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" name="Oval 477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" name="Oval 478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" name="Oval 47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" name="Oval 480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" name="Oval 481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" name="Oval 482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9" name="Oval 484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6" name="Group 485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1336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7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6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7" name="Oval 497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7" name="Group 498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1324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" name="Oval 50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2" name="Oval 507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3" name="Oval 508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" name="Oval 509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5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8" name="Oval 511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19" name="Oval 512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0" name="Oval 513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21" name="Oval 514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22" name="Oval 515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3" name="Oval 516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1" name="Group 517"/>
              <p:cNvGrpSpPr>
                <a:grpSpLocks/>
              </p:cNvGrpSpPr>
              <p:nvPr/>
            </p:nvGrpSpPr>
            <p:grpSpPr bwMode="auto">
              <a:xfrm>
                <a:off x="716" y="1890"/>
                <a:ext cx="495" cy="544"/>
                <a:chOff x="668" y="1874"/>
                <a:chExt cx="695" cy="712"/>
              </a:xfrm>
            </p:grpSpPr>
            <p:grpSp>
              <p:nvGrpSpPr>
                <p:cNvPr id="1242" name="Group 518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1301" name="Oval 519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" name="Oval 52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" name="Oval 521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" name="Oval 522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5" name="Oval 523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6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7" name="Oval 525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8" name="Oval 526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9" name="Oval 527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0" name="Oval 528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" name="Oval 530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" name="Group 531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1289" name="Oval 532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" name="Oval 53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" name="Oval 534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2" name="Oval 535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3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4" name="Oval 537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5" name="Oval 538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6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7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" name="Group 544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1277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9" name="Oval 547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0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1" name="Oval 549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2" name="Oval 550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3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4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" name="Oval 554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" name="Oval 555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" name="Oval 556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5" name="Group 557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1265" name="Oval 558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6" name="Oval 55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7" name="Oval 560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8" name="Oval 561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9" name="Oval 562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0" name="Oval 563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" name="Oval 564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" name="Oval 565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" name="Oval 566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" name="Oval 567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" name="Oval 568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" name="Oval 569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6" name="Group 570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1253" name="Oval 571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4" name="Oval 57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5" name="Oval 573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6" name="Oval 574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7" name="Oval 575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" name="Oval 576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" name="Oval 577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" name="Oval 579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" name="Oval 581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" name="Oval 582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7" name="Oval 583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48" name="Oval 584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Oval 585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50" name="Oval 586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en-US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51" name="Oval 587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2" name="Oval 588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22" name="Oval 589"/>
            <p:cNvSpPr>
              <a:spLocks noChangeArrowheads="1"/>
            </p:cNvSpPr>
            <p:nvPr/>
          </p:nvSpPr>
          <p:spPr bwMode="auto">
            <a:xfrm>
              <a:off x="4820" y="2068"/>
              <a:ext cx="72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" name="Line 590"/>
            <p:cNvSpPr>
              <a:spLocks noChangeShapeType="1"/>
            </p:cNvSpPr>
            <p:nvPr/>
          </p:nvSpPr>
          <p:spPr bwMode="auto">
            <a:xfrm flipH="1" flipV="1">
              <a:off x="3728" y="1522"/>
              <a:ext cx="128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Oval 591"/>
            <p:cNvSpPr>
              <a:spLocks noChangeArrowheads="1"/>
            </p:cNvSpPr>
            <p:nvPr/>
          </p:nvSpPr>
          <p:spPr bwMode="auto">
            <a:xfrm>
              <a:off x="3378" y="2684"/>
              <a:ext cx="72" cy="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5" name="Group 592"/>
            <p:cNvGrpSpPr>
              <a:grpSpLocks/>
            </p:cNvGrpSpPr>
            <p:nvPr/>
          </p:nvGrpSpPr>
          <p:grpSpPr bwMode="auto">
            <a:xfrm>
              <a:off x="3095" y="2509"/>
              <a:ext cx="191" cy="231"/>
              <a:chOff x="2174" y="4981"/>
              <a:chExt cx="191" cy="231"/>
            </a:xfrm>
          </p:grpSpPr>
          <p:sp>
            <p:nvSpPr>
              <p:cNvPr id="1236" name="Text Box 593"/>
              <p:cNvSpPr txBox="1">
                <a:spLocks noChangeArrowheads="1"/>
              </p:cNvSpPr>
              <p:nvPr/>
            </p:nvSpPr>
            <p:spPr bwMode="auto">
              <a:xfrm>
                <a:off x="2174" y="4981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en-US" b="1">
                    <a:latin typeface="Symbol" pitchFamily="18" charset="2"/>
                  </a:rPr>
                  <a:t>n</a:t>
                </a:r>
              </a:p>
            </p:txBody>
          </p:sp>
          <p:sp>
            <p:nvSpPr>
              <p:cNvPr id="1237" name="Line 594"/>
              <p:cNvSpPr>
                <a:spLocks noChangeShapeType="1"/>
              </p:cNvSpPr>
              <p:nvPr/>
            </p:nvSpPr>
            <p:spPr bwMode="auto">
              <a:xfrm>
                <a:off x="2232" y="5048"/>
                <a:ext cx="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6" name="Text Box 595"/>
            <p:cNvSpPr txBox="1">
              <a:spLocks noChangeArrowheads="1"/>
            </p:cNvSpPr>
            <p:nvPr/>
          </p:nvSpPr>
          <p:spPr bwMode="auto">
            <a:xfrm>
              <a:off x="3326" y="157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2400"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1227" name="Oval 596"/>
            <p:cNvSpPr>
              <a:spLocks noChangeArrowheads="1"/>
            </p:cNvSpPr>
            <p:nvPr/>
          </p:nvSpPr>
          <p:spPr bwMode="auto">
            <a:xfrm>
              <a:off x="3976" y="2560"/>
              <a:ext cx="856" cy="87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" name="Line 597"/>
            <p:cNvSpPr>
              <a:spLocks noChangeShapeType="1"/>
            </p:cNvSpPr>
            <p:nvPr/>
          </p:nvSpPr>
          <p:spPr bwMode="auto">
            <a:xfrm flipH="1">
              <a:off x="3320" y="3120"/>
              <a:ext cx="672" cy="21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Oval 598"/>
            <p:cNvSpPr>
              <a:spLocks noChangeArrowheads="1"/>
            </p:cNvSpPr>
            <p:nvPr/>
          </p:nvSpPr>
          <p:spPr bwMode="auto">
            <a:xfrm>
              <a:off x="4314" y="2930"/>
              <a:ext cx="174" cy="17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" name="Oval 599"/>
            <p:cNvSpPr>
              <a:spLocks noChangeArrowheads="1"/>
            </p:cNvSpPr>
            <p:nvPr/>
          </p:nvSpPr>
          <p:spPr bwMode="auto">
            <a:xfrm>
              <a:off x="4114" y="2682"/>
              <a:ext cx="174" cy="17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" name="Oval 600"/>
            <p:cNvSpPr>
              <a:spLocks noChangeArrowheads="1"/>
            </p:cNvSpPr>
            <p:nvPr/>
          </p:nvSpPr>
          <p:spPr bwMode="auto">
            <a:xfrm>
              <a:off x="4668" y="2988"/>
              <a:ext cx="72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" name="Oval 601"/>
            <p:cNvSpPr>
              <a:spLocks noChangeArrowheads="1"/>
            </p:cNvSpPr>
            <p:nvPr/>
          </p:nvSpPr>
          <p:spPr bwMode="auto">
            <a:xfrm>
              <a:off x="4162" y="3228"/>
              <a:ext cx="72" cy="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" name="Line 602"/>
            <p:cNvSpPr>
              <a:spLocks noChangeShapeType="1"/>
            </p:cNvSpPr>
            <p:nvPr/>
          </p:nvSpPr>
          <p:spPr bwMode="auto">
            <a:xfrm flipH="1" flipV="1">
              <a:off x="4256" y="2844"/>
              <a:ext cx="8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Line 603"/>
            <p:cNvSpPr>
              <a:spLocks noChangeShapeType="1"/>
            </p:cNvSpPr>
            <p:nvPr/>
          </p:nvSpPr>
          <p:spPr bwMode="auto">
            <a:xfrm>
              <a:off x="4500" y="3020"/>
              <a:ext cx="156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Line 604"/>
            <p:cNvSpPr>
              <a:spLocks noChangeShapeType="1"/>
            </p:cNvSpPr>
            <p:nvPr/>
          </p:nvSpPr>
          <p:spPr bwMode="auto">
            <a:xfrm flipH="1">
              <a:off x="4232" y="3108"/>
              <a:ext cx="112" cy="1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4" name="Text Box 605"/>
          <p:cNvSpPr txBox="1">
            <a:spLocks noChangeArrowheads="1"/>
          </p:cNvSpPr>
          <p:nvPr/>
        </p:nvSpPr>
        <p:spPr bwMode="auto">
          <a:xfrm>
            <a:off x="4860000" y="4248000"/>
            <a:ext cx="3638972" cy="923330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latin typeface="Times New Roman" pitchFamily="18" charset="0"/>
              </a:rPr>
              <a:t>In addition to the electron a neutral, light particle is created, which carries away the „missing energy“!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815" name="Text Box 606"/>
          <p:cNvSpPr txBox="1">
            <a:spLocks noChangeArrowheads="1"/>
          </p:cNvSpPr>
          <p:nvPr/>
        </p:nvSpPr>
        <p:spPr bwMode="auto">
          <a:xfrm>
            <a:off x="540000" y="5760000"/>
            <a:ext cx="8320980" cy="646331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CC0000"/>
                </a:solidFill>
                <a:latin typeface="Times New Roman" pitchFamily="18" charset="0"/>
              </a:rPr>
              <a:t>„Today I have done something, what one should not do in theoretical physics. I have something, what is not understood, explained by something, what can not be observed!"</a:t>
            </a:r>
            <a:endParaRPr lang="en-US" altLang="en-US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1816" name="Group 624"/>
          <p:cNvGrpSpPr>
            <a:grpSpLocks/>
          </p:cNvGrpSpPr>
          <p:nvPr/>
        </p:nvGrpSpPr>
        <p:grpSpPr bwMode="auto">
          <a:xfrm>
            <a:off x="5334000" y="838200"/>
            <a:ext cx="3429000" cy="1765300"/>
            <a:chOff x="3360" y="528"/>
            <a:chExt cx="2160" cy="1112"/>
          </a:xfrm>
        </p:grpSpPr>
        <p:sp>
          <p:nvSpPr>
            <p:cNvPr id="1817" name="Rectangle 608"/>
            <p:cNvSpPr>
              <a:spLocks noChangeAspect="1" noChangeArrowheads="1"/>
            </p:cNvSpPr>
            <p:nvPr/>
          </p:nvSpPr>
          <p:spPr bwMode="auto">
            <a:xfrm>
              <a:off x="3675" y="528"/>
              <a:ext cx="1808" cy="18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Lepton</a:t>
              </a:r>
              <a:endParaRPr lang="en-US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818" name="Rectangle 609"/>
            <p:cNvSpPr>
              <a:spLocks noChangeAspect="1" noChangeArrowheads="1"/>
            </p:cNvSpPr>
            <p:nvPr/>
          </p:nvSpPr>
          <p:spPr bwMode="auto">
            <a:xfrm>
              <a:off x="3675" y="758"/>
              <a:ext cx="858" cy="179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charge </a:t>
              </a:r>
              <a:r>
                <a:rPr lang="en-US" alt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  </a:t>
              </a:r>
              <a: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-</a:t>
              </a:r>
              <a:r>
                <a:rPr lang="en-US" alt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1</a:t>
              </a:r>
              <a:r>
                <a:rPr lang="en-US" alt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</a:p>
          </p:txBody>
        </p:sp>
        <p:sp>
          <p:nvSpPr>
            <p:cNvPr id="1819" name="Rectangle 610"/>
            <p:cNvSpPr>
              <a:spLocks noChangeArrowheads="1"/>
            </p:cNvSpPr>
            <p:nvPr/>
          </p:nvSpPr>
          <p:spPr bwMode="auto">
            <a:xfrm>
              <a:off x="3675" y="989"/>
              <a:ext cx="858" cy="1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Electron </a:t>
              </a:r>
              <a:endParaRPr lang="en-US" altLang="en-US" sz="1600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820" name="Rectangle 611"/>
            <p:cNvSpPr>
              <a:spLocks noChangeArrowheads="1"/>
            </p:cNvSpPr>
            <p:nvPr/>
          </p:nvSpPr>
          <p:spPr bwMode="auto">
            <a:xfrm>
              <a:off x="3675" y="1219"/>
              <a:ext cx="858" cy="17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Myon </a:t>
              </a:r>
            </a:p>
          </p:txBody>
        </p:sp>
        <p:sp>
          <p:nvSpPr>
            <p:cNvPr id="1821" name="Rectangle 612"/>
            <p:cNvSpPr>
              <a:spLocks noChangeArrowheads="1"/>
            </p:cNvSpPr>
            <p:nvPr/>
          </p:nvSpPr>
          <p:spPr bwMode="auto">
            <a:xfrm>
              <a:off x="3675" y="1449"/>
              <a:ext cx="857" cy="19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dirty="0" err="1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Tauon</a:t>
              </a:r>
              <a:r>
                <a:rPr lang="en-US" altLang="en-US" sz="1600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</a:p>
          </p:txBody>
        </p:sp>
        <p:sp>
          <p:nvSpPr>
            <p:cNvPr id="1822" name="Rectangle 613"/>
            <p:cNvSpPr>
              <a:spLocks noChangeArrowheads="1"/>
            </p:cNvSpPr>
            <p:nvPr/>
          </p:nvSpPr>
          <p:spPr bwMode="auto">
            <a:xfrm>
              <a:off x="4560" y="758"/>
              <a:ext cx="916" cy="179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charge     </a:t>
              </a:r>
              <a:r>
                <a:rPr lang="en-US" alt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 </a:t>
              </a:r>
              <a: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0</a:t>
              </a:r>
              <a:r>
                <a:rPr lang="en-US" alt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</a:p>
          </p:txBody>
        </p:sp>
        <p:sp>
          <p:nvSpPr>
            <p:cNvPr id="1823" name="Rectangle 614"/>
            <p:cNvSpPr>
              <a:spLocks noChangeAspect="1" noChangeArrowheads="1"/>
            </p:cNvSpPr>
            <p:nvPr/>
          </p:nvSpPr>
          <p:spPr bwMode="auto">
            <a:xfrm>
              <a:off x="4562" y="989"/>
              <a:ext cx="916" cy="1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e-Neutrino </a:t>
              </a:r>
            </a:p>
          </p:txBody>
        </p:sp>
        <p:sp>
          <p:nvSpPr>
            <p:cNvPr id="1824" name="Rectangle 615"/>
            <p:cNvSpPr>
              <a:spLocks noChangeAspect="1" noChangeArrowheads="1"/>
            </p:cNvSpPr>
            <p:nvPr/>
          </p:nvSpPr>
          <p:spPr bwMode="auto">
            <a:xfrm>
              <a:off x="4562" y="1220"/>
              <a:ext cx="916" cy="191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lang="en-US" altLang="en-US" sz="160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-Neutrino</a:t>
              </a:r>
              <a:r>
                <a:rPr lang="en-US" altLang="en-US" sz="200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</a:p>
          </p:txBody>
        </p:sp>
        <p:sp>
          <p:nvSpPr>
            <p:cNvPr id="1825" name="Rectangle 616"/>
            <p:cNvSpPr>
              <a:spLocks noChangeAspect="1" noChangeArrowheads="1"/>
            </p:cNvSpPr>
            <p:nvPr/>
          </p:nvSpPr>
          <p:spPr bwMode="auto">
            <a:xfrm>
              <a:off x="4560" y="1449"/>
              <a:ext cx="916" cy="19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t</a:t>
              </a:r>
              <a:r>
                <a:rPr lang="en-US" altLang="en-US" sz="160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-Neutrino </a:t>
              </a:r>
            </a:p>
          </p:txBody>
        </p:sp>
        <p:sp>
          <p:nvSpPr>
            <p:cNvPr id="1826" name="Rectangle 617"/>
            <p:cNvSpPr>
              <a:spLocks noChangeArrowheads="1"/>
            </p:cNvSpPr>
            <p:nvPr/>
          </p:nvSpPr>
          <p:spPr bwMode="auto">
            <a:xfrm>
              <a:off x="4368" y="1412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en-US" sz="20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n</a:t>
              </a:r>
              <a:r>
                <a:rPr lang="en-US" altLang="en-US" sz="2800" b="1" baseline="-25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t</a:t>
              </a:r>
            </a:p>
          </p:txBody>
        </p:sp>
        <p:sp>
          <p:nvSpPr>
            <p:cNvPr id="1827" name="Rectangle 618"/>
            <p:cNvSpPr>
              <a:spLocks noChangeArrowheads="1"/>
            </p:cNvSpPr>
            <p:nvPr/>
          </p:nvSpPr>
          <p:spPr bwMode="auto">
            <a:xfrm>
              <a:off x="4656" y="1185"/>
              <a:ext cx="8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en-US" sz="20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n</a:t>
              </a:r>
              <a:r>
                <a:rPr lang="en-US" altLang="en-US" sz="2800" b="1" baseline="-25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m</a:t>
              </a:r>
            </a:p>
          </p:txBody>
        </p:sp>
        <p:sp>
          <p:nvSpPr>
            <p:cNvPr id="1828" name="Rectangle 619"/>
            <p:cNvSpPr>
              <a:spLocks noChangeArrowheads="1"/>
            </p:cNvSpPr>
            <p:nvPr/>
          </p:nvSpPr>
          <p:spPr bwMode="auto">
            <a:xfrm>
              <a:off x="4368" y="96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en-US" sz="20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n</a:t>
              </a:r>
              <a:r>
                <a:rPr lang="en-US" altLang="en-US" sz="2800" b="1" baseline="-25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e</a:t>
              </a:r>
            </a:p>
          </p:txBody>
        </p:sp>
        <p:sp>
          <p:nvSpPr>
            <p:cNvPr id="1829" name="Rectangle 620"/>
            <p:cNvSpPr>
              <a:spLocks noChangeAspect="1" noChangeArrowheads="1"/>
            </p:cNvSpPr>
            <p:nvPr/>
          </p:nvSpPr>
          <p:spPr bwMode="auto">
            <a:xfrm>
              <a:off x="3648" y="980"/>
              <a:ext cx="8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en-US" sz="2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e</a:t>
              </a:r>
            </a:p>
          </p:txBody>
        </p:sp>
        <p:sp>
          <p:nvSpPr>
            <p:cNvPr id="1830" name="Rectangle 621"/>
            <p:cNvSpPr>
              <a:spLocks noChangeAspect="1" noChangeArrowheads="1"/>
            </p:cNvSpPr>
            <p:nvPr/>
          </p:nvSpPr>
          <p:spPr bwMode="auto">
            <a:xfrm>
              <a:off x="3648" y="1185"/>
              <a:ext cx="8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en-US" sz="20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m</a:t>
              </a:r>
            </a:p>
          </p:txBody>
        </p:sp>
        <p:sp>
          <p:nvSpPr>
            <p:cNvPr id="1831" name="Rectangle 622"/>
            <p:cNvSpPr>
              <a:spLocks noChangeArrowheads="1"/>
            </p:cNvSpPr>
            <p:nvPr/>
          </p:nvSpPr>
          <p:spPr bwMode="auto">
            <a:xfrm>
              <a:off x="3360" y="1392"/>
              <a:ext cx="115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en-US" sz="20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t</a:t>
              </a: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0" y="1628800"/>
            <a:ext cx="1145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Wolfgang Pauli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03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detection</a:t>
            </a:r>
            <a:endParaRPr lang="en-US" dirty="0"/>
          </a:p>
        </p:txBody>
      </p:sp>
      <p:sp>
        <p:nvSpPr>
          <p:cNvPr id="624" name="Text Box 23"/>
          <p:cNvSpPr txBox="1">
            <a:spLocks noChangeArrowheads="1"/>
          </p:cNvSpPr>
          <p:nvPr/>
        </p:nvSpPr>
        <p:spPr bwMode="auto">
          <a:xfrm>
            <a:off x="244475" y="585788"/>
            <a:ext cx="8651875" cy="3477875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en-US" sz="2000" dirty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Detection of particles</a:t>
            </a:r>
            <a:r>
              <a:rPr lang="de-DE" altLang="en-US" sz="2000" dirty="0" smtClean="0">
                <a:latin typeface="Times New Roman" pitchFamily="18" charset="0"/>
              </a:rPr>
              <a:t>:</a:t>
            </a:r>
            <a:endParaRPr lang="de-DE" altLang="en-US" sz="2000" dirty="0">
              <a:latin typeface="Times New Roman" pitchFamily="18" charset="0"/>
            </a:endParaRPr>
          </a:p>
          <a:p>
            <a:r>
              <a:rPr lang="de-DE" altLang="en-US" sz="2000" dirty="0">
                <a:latin typeface="Times New Roman" pitchFamily="18" charset="0"/>
              </a:rPr>
              <a:t> </a:t>
            </a:r>
          </a:p>
          <a:p>
            <a:pPr lvl="1"/>
            <a:r>
              <a:rPr lang="en-US" altLang="en-US" sz="2000" dirty="0" smtClean="0">
                <a:latin typeface="Times New Roman" pitchFamily="18" charset="0"/>
              </a:rPr>
              <a:t>Interaction of particles with matter (detector)</a:t>
            </a:r>
          </a:p>
          <a:p>
            <a:pPr lvl="1"/>
            <a:endParaRPr lang="de-DE" altLang="en-US" sz="20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de-DE" altLang="en-US" sz="2000" dirty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Interaction with matter depends on the particle</a:t>
            </a:r>
            <a:r>
              <a:rPr lang="de-DE" altLang="en-US" sz="2000" dirty="0" smtClean="0">
                <a:latin typeface="Times New Roman" pitchFamily="18" charset="0"/>
              </a:rPr>
              <a:t>:</a:t>
            </a:r>
            <a:endParaRPr lang="de-DE" altLang="en-US" sz="2000" dirty="0">
              <a:latin typeface="Times New Roman" pitchFamily="18" charset="0"/>
            </a:endParaRPr>
          </a:p>
          <a:p>
            <a:endParaRPr lang="de-DE" altLang="en-US" sz="2000" dirty="0">
              <a:latin typeface="Times New Roman" pitchFamily="18" charset="0"/>
            </a:endParaRPr>
          </a:p>
          <a:p>
            <a:pPr lvl="1"/>
            <a:r>
              <a:rPr lang="en-US" altLang="en-US" sz="2000" dirty="0" smtClean="0">
                <a:solidFill>
                  <a:srgbClr val="3333CC"/>
                </a:solidFill>
                <a:latin typeface="Times New Roman" pitchFamily="18" charset="0"/>
              </a:rPr>
              <a:t>Charged particles: Ionization of the matter</a:t>
            </a:r>
          </a:p>
          <a:p>
            <a:pPr lvl="1"/>
            <a:endParaRPr lang="de-DE" altLang="en-US" sz="2000" dirty="0">
              <a:latin typeface="Times New Roman" pitchFamily="18" charset="0"/>
            </a:endParaRPr>
          </a:p>
          <a:p>
            <a:pPr lvl="1"/>
            <a:r>
              <a:rPr lang="en-US" altLang="en-US" sz="2000" dirty="0" smtClean="0">
                <a:latin typeface="Times New Roman" pitchFamily="18" charset="0"/>
              </a:rPr>
              <a:t>Photons: Energy transfer to charged particles</a:t>
            </a:r>
          </a:p>
          <a:p>
            <a:pPr lvl="1"/>
            <a:r>
              <a:rPr lang="en-US" altLang="en-US" sz="2000" dirty="0" smtClean="0">
                <a:latin typeface="Times New Roman" pitchFamily="18" charset="0"/>
              </a:rPr>
              <a:t>Neutrons: Nuclear reactions create charged particles</a:t>
            </a:r>
          </a:p>
          <a:p>
            <a:pPr lvl="1"/>
            <a:endParaRPr lang="de-DE" altLang="en-US" sz="2000" dirty="0">
              <a:latin typeface="Times New Roman" pitchFamily="18" charset="0"/>
            </a:endParaRPr>
          </a:p>
        </p:txBody>
      </p:sp>
      <p:pic>
        <p:nvPicPr>
          <p:cNvPr id="625" name="Picture 38" descr="cloudc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982663"/>
            <a:ext cx="2030413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6" name="Rectangle 22"/>
          <p:cNvSpPr>
            <a:spLocks noChangeArrowheads="1"/>
          </p:cNvSpPr>
          <p:nvPr/>
        </p:nvSpPr>
        <p:spPr bwMode="auto">
          <a:xfrm>
            <a:off x="241300" y="4165600"/>
            <a:ext cx="8661400" cy="2298700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7" name="Group 24"/>
          <p:cNvGrpSpPr>
            <a:grpSpLocks/>
          </p:cNvGrpSpPr>
          <p:nvPr/>
        </p:nvGrpSpPr>
        <p:grpSpPr bwMode="auto">
          <a:xfrm>
            <a:off x="6178550" y="4610100"/>
            <a:ext cx="2495550" cy="1409700"/>
            <a:chOff x="3764" y="2856"/>
            <a:chExt cx="1572" cy="888"/>
          </a:xfrm>
        </p:grpSpPr>
        <p:pic>
          <p:nvPicPr>
            <p:cNvPr id="628" name="Picture 25" descr="apollo17_eart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" y="2856"/>
              <a:ext cx="888" cy="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9" name="Line 26"/>
            <p:cNvSpPr>
              <a:spLocks noChangeShapeType="1"/>
            </p:cNvSpPr>
            <p:nvPr/>
          </p:nvSpPr>
          <p:spPr bwMode="auto">
            <a:xfrm>
              <a:off x="4040" y="2952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Line 27"/>
            <p:cNvSpPr>
              <a:spLocks noChangeShapeType="1"/>
            </p:cNvSpPr>
            <p:nvPr/>
          </p:nvSpPr>
          <p:spPr bwMode="auto">
            <a:xfrm>
              <a:off x="4048" y="3048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Line 28"/>
            <p:cNvSpPr>
              <a:spLocks noChangeShapeType="1"/>
            </p:cNvSpPr>
            <p:nvPr/>
          </p:nvSpPr>
          <p:spPr bwMode="auto">
            <a:xfrm>
              <a:off x="4048" y="3136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Line 29"/>
            <p:cNvSpPr>
              <a:spLocks noChangeShapeType="1"/>
            </p:cNvSpPr>
            <p:nvPr/>
          </p:nvSpPr>
          <p:spPr bwMode="auto">
            <a:xfrm>
              <a:off x="4056" y="3296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Line 30"/>
            <p:cNvSpPr>
              <a:spLocks noChangeShapeType="1"/>
            </p:cNvSpPr>
            <p:nvPr/>
          </p:nvSpPr>
          <p:spPr bwMode="auto">
            <a:xfrm>
              <a:off x="4064" y="3216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Line 31"/>
            <p:cNvSpPr>
              <a:spLocks noChangeShapeType="1"/>
            </p:cNvSpPr>
            <p:nvPr/>
          </p:nvSpPr>
          <p:spPr bwMode="auto">
            <a:xfrm>
              <a:off x="4072" y="3376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Line 32"/>
            <p:cNvSpPr>
              <a:spLocks noChangeShapeType="1"/>
            </p:cNvSpPr>
            <p:nvPr/>
          </p:nvSpPr>
          <p:spPr bwMode="auto">
            <a:xfrm>
              <a:off x="4064" y="3544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Line 33"/>
            <p:cNvSpPr>
              <a:spLocks noChangeShapeType="1"/>
            </p:cNvSpPr>
            <p:nvPr/>
          </p:nvSpPr>
          <p:spPr bwMode="auto">
            <a:xfrm>
              <a:off x="4080" y="3464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Line 34"/>
            <p:cNvSpPr>
              <a:spLocks noChangeShapeType="1"/>
            </p:cNvSpPr>
            <p:nvPr/>
          </p:nvSpPr>
          <p:spPr bwMode="auto">
            <a:xfrm>
              <a:off x="4072" y="3624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Text Box 35"/>
            <p:cNvSpPr txBox="1">
              <a:spLocks noChangeArrowheads="1"/>
            </p:cNvSpPr>
            <p:nvPr/>
          </p:nvSpPr>
          <p:spPr bwMode="auto">
            <a:xfrm>
              <a:off x="3764" y="2870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en-US" sz="2400">
                  <a:solidFill>
                    <a:srgbClr val="CC0000"/>
                  </a:solidFill>
                  <a:latin typeface="Symbol" pitchFamily="18" charset="2"/>
                </a:rPr>
                <a:t>n</a:t>
              </a:r>
            </a:p>
          </p:txBody>
        </p:sp>
      </p:grpSp>
      <p:sp>
        <p:nvSpPr>
          <p:cNvPr id="639" name="Text Box 36"/>
          <p:cNvSpPr txBox="1">
            <a:spLocks noChangeArrowheads="1"/>
          </p:cNvSpPr>
          <p:nvPr/>
        </p:nvSpPr>
        <p:spPr bwMode="auto">
          <a:xfrm>
            <a:off x="292100" y="4114800"/>
            <a:ext cx="54088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endParaRPr lang="de-DE" altLang="en-US" sz="20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de-DE" altLang="en-US" sz="2000" dirty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Neutrinos interact only weakly</a:t>
            </a:r>
            <a:r>
              <a:rPr lang="de-DE" altLang="en-US" sz="2000" dirty="0" smtClean="0">
                <a:latin typeface="Times New Roman" pitchFamily="18" charset="0"/>
              </a:rPr>
              <a:t>:</a:t>
            </a:r>
            <a:endParaRPr lang="de-DE" altLang="en-US" sz="2000" dirty="0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de-DE" altLang="en-US" sz="2000" dirty="0">
              <a:latin typeface="Times New Roman" pitchFamily="18" charset="0"/>
            </a:endParaRPr>
          </a:p>
          <a:p>
            <a:pPr lvl="1"/>
            <a:r>
              <a:rPr lang="en-US" altLang="en-US" sz="2000" dirty="0" smtClean="0">
                <a:latin typeface="Times New Roman" pitchFamily="18" charset="0"/>
              </a:rPr>
              <a:t>Only </a:t>
            </a:r>
            <a:r>
              <a:rPr lang="en-US" altLang="en-US" sz="2000" dirty="0" smtClean="0">
                <a:solidFill>
                  <a:srgbClr val="CC0000"/>
                </a:solidFill>
                <a:latin typeface="Times New Roman" pitchFamily="18" charset="0"/>
              </a:rPr>
              <a:t>one out of 100 billion neutrinos</a:t>
            </a:r>
            <a:r>
              <a:rPr lang="en-US" altLang="en-US" sz="2000" dirty="0" smtClean="0">
                <a:latin typeface="Times New Roman" pitchFamily="18" charset="0"/>
              </a:rPr>
              <a:t> from a </a:t>
            </a:r>
          </a:p>
          <a:p>
            <a:pPr lvl="1"/>
            <a:r>
              <a:rPr lang="en-US" altLang="en-US" sz="2000" dirty="0" smtClean="0">
                <a:latin typeface="Symbol" pitchFamily="18" charset="2"/>
              </a:rPr>
              <a:t>b</a:t>
            </a:r>
            <a:r>
              <a:rPr lang="en-US" altLang="en-US" sz="2000" dirty="0" smtClean="0">
                <a:latin typeface="Times New Roman" pitchFamily="18" charset="0"/>
              </a:rPr>
              <a:t>-decay is discovered by the Earth</a:t>
            </a:r>
            <a:r>
              <a:rPr lang="de-DE" altLang="en-US" sz="2000" dirty="0" smtClean="0">
                <a:latin typeface="Times New Roman" pitchFamily="18" charset="0"/>
              </a:rPr>
              <a:t>.</a:t>
            </a:r>
            <a:endParaRPr lang="de-DE" altLang="en-US" sz="2000" dirty="0">
              <a:latin typeface="Times New Roman" pitchFamily="18" charset="0"/>
            </a:endParaRPr>
          </a:p>
          <a:p>
            <a:pPr lvl="1"/>
            <a:endParaRPr lang="de-DE" altLang="en-US" sz="2000" dirty="0">
              <a:latin typeface="Times New Roman" pitchFamily="18" charset="0"/>
            </a:endParaRPr>
          </a:p>
          <a:p>
            <a:endParaRPr lang="de-DE" altLang="en-US" sz="2400" dirty="0">
              <a:latin typeface="Times New Roman" pitchFamily="18" charset="0"/>
            </a:endParaRPr>
          </a:p>
        </p:txBody>
      </p:sp>
      <p:sp>
        <p:nvSpPr>
          <p:cNvPr id="640" name="Text Box 37"/>
          <p:cNvSpPr txBox="1">
            <a:spLocks noChangeArrowheads="1"/>
          </p:cNvSpPr>
          <p:nvPr/>
        </p:nvSpPr>
        <p:spPr bwMode="auto">
          <a:xfrm>
            <a:off x="839514" y="5929313"/>
            <a:ext cx="26500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i="1" dirty="0" smtClean="0">
                <a:latin typeface="Times New Roman" pitchFamily="18" charset="0"/>
              </a:rPr>
              <a:t>Calculated 1934: „Hopeless</a:t>
            </a:r>
            <a:r>
              <a:rPr lang="de-DE" altLang="en-US" sz="1600" i="1" dirty="0" smtClean="0">
                <a:latin typeface="Times New Roman" pitchFamily="18" charset="0"/>
              </a:rPr>
              <a:t>“</a:t>
            </a:r>
            <a:endParaRPr lang="de-DE" altLang="en-US" sz="1600" i="1" dirty="0">
              <a:latin typeface="Times New Roman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7021673" y="3402013"/>
            <a:ext cx="14109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cloud chamber</a:t>
            </a:r>
            <a:endParaRPr lang="en-US" altLang="en-US" sz="16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Sunglasses for neutrinos?</a:t>
            </a:r>
            <a:endParaRPr lang="en-US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42875" y="3071813"/>
            <a:ext cx="4929188" cy="1357312"/>
          </a:xfrm>
          <a:prstGeom prst="rect">
            <a:avLst/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r>
              <a:rPr lang="en-US" alt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lead layer with a thickness of</a:t>
            </a:r>
            <a:endParaRPr lang="en-US" alt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r>
              <a:rPr lang="en-US" alt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several light years is required</a:t>
            </a:r>
            <a:endParaRPr lang="en-GB" alt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42875" y="4572000"/>
            <a:ext cx="4929188" cy="1785938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r>
              <a:rPr lang="en-US" alt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Bethe &amp; </a:t>
            </a:r>
            <a:r>
              <a:rPr lang="en-US" altLang="en-US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Peierls</a:t>
            </a:r>
            <a:r>
              <a:rPr lang="en-US" alt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1934</a:t>
            </a:r>
          </a:p>
          <a:p>
            <a:endParaRPr lang="en-US" altLang="en-US" sz="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r>
              <a:rPr lang="en-US" altLang="en-US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„ … </a:t>
            </a:r>
            <a:r>
              <a:rPr lang="en-US" altLang="en-US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this means that one obviously </a:t>
            </a:r>
            <a:endParaRPr lang="en-US" altLang="en-US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r>
              <a:rPr lang="en-US" altLang="en-US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is never in the position to observe </a:t>
            </a:r>
            <a:endParaRPr lang="en-US" altLang="en-US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r>
              <a:rPr lang="en-US" altLang="en-US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neutrino.”</a:t>
            </a:r>
            <a:endParaRPr lang="en-GB" altLang="en-US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142875" y="785813"/>
            <a:ext cx="8858250" cy="5572125"/>
            <a:chOff x="96" y="528"/>
            <a:chExt cx="5952" cy="3744"/>
          </a:xfrm>
        </p:grpSpPr>
        <p:pic>
          <p:nvPicPr>
            <p:cNvPr id="24" name="Picture 6" descr="glass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064"/>
              <a:ext cx="2544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3504" y="2064"/>
              <a:ext cx="2544" cy="22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8" descr="glass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28"/>
              <a:ext cx="1440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96" y="528"/>
              <a:ext cx="144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2143125" y="785813"/>
            <a:ext cx="6858000" cy="2143125"/>
            <a:chOff x="1440" y="528"/>
            <a:chExt cx="4608" cy="1440"/>
          </a:xfrm>
        </p:grpSpPr>
        <p:pic>
          <p:nvPicPr>
            <p:cNvPr id="29" name="Picture 11" descr="glass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528"/>
              <a:ext cx="1440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4608" y="528"/>
              <a:ext cx="144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1440" y="903"/>
              <a:ext cx="3277" cy="684"/>
            </a:xfrm>
            <a:prstGeom prst="leftRightArrow">
              <a:avLst>
                <a:gd name="adj1" fmla="val 58185"/>
                <a:gd name="adj2" fmla="val 4999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/>
              <a:r>
                <a:rPr lang="en-US" alt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8.3 </a:t>
              </a:r>
              <a:r>
                <a:rPr lang="en-US" altLang="en-US" sz="2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light minutes</a:t>
              </a:r>
              <a:endParaRPr lang="en-GB" alt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0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 from the Sun</a:t>
            </a:r>
            <a:endParaRPr lang="en-US" dirty="0"/>
          </a:p>
        </p:txBody>
      </p:sp>
      <p:pic>
        <p:nvPicPr>
          <p:cNvPr id="14" name="Picture 5" descr="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513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273051" y="2376488"/>
            <a:ext cx="3930651" cy="3946525"/>
            <a:chOff x="294" y="1690"/>
            <a:chExt cx="2476" cy="2486"/>
          </a:xfrm>
        </p:grpSpPr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94" y="1690"/>
              <a:ext cx="2476" cy="2486"/>
            </a:xfrm>
            <a:prstGeom prst="rect">
              <a:avLst/>
            </a:prstGeom>
            <a:solidFill>
              <a:srgbClr val="FCFEB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 smtClean="0">
                  <a:latin typeface="Times New Roman" pitchFamily="18" charset="0"/>
                </a:rPr>
                <a:t>Different fusion </a:t>
              </a:r>
              <a:r>
                <a:rPr lang="en-US" altLang="en-US" dirty="0" err="1" smtClean="0">
                  <a:latin typeface="Times New Roman" pitchFamily="18" charset="0"/>
                </a:rPr>
                <a:t>pathes</a:t>
              </a:r>
              <a:r>
                <a:rPr lang="en-US" altLang="en-US" dirty="0" smtClean="0">
                  <a:latin typeface="Times New Roman" pitchFamily="18" charset="0"/>
                </a:rPr>
                <a:t> </a:t>
              </a: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</p:txBody>
        </p:sp>
        <p:pic>
          <p:nvPicPr>
            <p:cNvPr id="17" name="Picture 24" descr="fus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" y="1960"/>
              <a:ext cx="2311" cy="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570413" y="822325"/>
            <a:ext cx="4264025" cy="1477328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en-US" dirty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Known</a:t>
            </a:r>
            <a:r>
              <a:rPr lang="de-DE" altLang="en-US" dirty="0" smtClean="0">
                <a:latin typeface="Times New Roman" pitchFamily="18" charset="0"/>
              </a:rPr>
              <a:t>: total </a:t>
            </a:r>
            <a:r>
              <a:rPr lang="en-US" altLang="en-US" dirty="0" smtClean="0">
                <a:latin typeface="Times New Roman" pitchFamily="18" charset="0"/>
              </a:rPr>
              <a:t>irradiated</a:t>
            </a:r>
            <a:r>
              <a:rPr lang="de-DE" altLang="en-US" dirty="0" smtClean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energy </a:t>
            </a:r>
          </a:p>
          <a:p>
            <a:pPr>
              <a:buFontTx/>
              <a:buChar char="•"/>
            </a:pP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Known: Energy per fusion process</a:t>
            </a:r>
          </a:p>
          <a:p>
            <a:pPr>
              <a:buFontTx/>
              <a:buChar char="•"/>
            </a:pPr>
            <a:endParaRPr lang="de-DE" altLang="en-US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altLang="en-US" dirty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Number of neutrinos produced [s</a:t>
            </a:r>
            <a:r>
              <a:rPr lang="en-US" altLang="en-US" baseline="30000" dirty="0" smtClean="0">
                <a:latin typeface="Times New Roman" pitchFamily="18" charset="0"/>
              </a:rPr>
              <a:t>-1</a:t>
            </a:r>
            <a:r>
              <a:rPr lang="en-US" altLang="en-US" dirty="0" smtClean="0">
                <a:latin typeface="Times New Roman" pitchFamily="18" charset="0"/>
              </a:rPr>
              <a:t>]! </a:t>
            </a:r>
          </a:p>
          <a:p>
            <a:r>
              <a:rPr lang="en-US" altLang="en-US" dirty="0" smtClean="0">
                <a:latin typeface="Times New Roman" pitchFamily="18" charset="0"/>
              </a:rPr>
              <a:t>    </a:t>
            </a:r>
            <a:r>
              <a:rPr lang="en-US" altLang="en-US" dirty="0" smtClean="0">
                <a:solidFill>
                  <a:srgbClr val="CC0000"/>
                </a:solidFill>
                <a:latin typeface="Times New Roman" pitchFamily="18" charset="0"/>
              </a:rPr>
              <a:t>On Earth: 66 billion </a:t>
            </a:r>
            <a:r>
              <a:rPr lang="en-US" altLang="en-US" dirty="0" smtClean="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en-US" altLang="en-US" dirty="0" smtClean="0">
                <a:solidFill>
                  <a:srgbClr val="CC0000"/>
                </a:solidFill>
                <a:latin typeface="Times New Roman" pitchFamily="18" charset="0"/>
              </a:rPr>
              <a:t> per </a:t>
            </a:r>
            <a:r>
              <a:rPr lang="de-DE" altLang="en-US" dirty="0" smtClean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de-DE" altLang="en-US" dirty="0">
                <a:solidFill>
                  <a:srgbClr val="CC0000"/>
                </a:solidFill>
                <a:latin typeface="Times New Roman" pitchFamily="18" charset="0"/>
              </a:rPr>
              <a:t>cm</a:t>
            </a:r>
            <a:r>
              <a:rPr lang="de-DE" altLang="en-US" baseline="30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· s</a:t>
            </a:r>
            <a:r>
              <a:rPr lang="en-US" altLang="en-US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aseline="30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228600" y="1549400"/>
            <a:ext cx="40132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13368"/>
              </p:ext>
            </p:extLst>
          </p:nvPr>
        </p:nvGraphicFramePr>
        <p:xfrm>
          <a:off x="544513" y="1643063"/>
          <a:ext cx="33877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2539800" imgH="203040" progId="Equation.3">
                  <p:embed/>
                </p:oleObj>
              </mc:Choice>
              <mc:Fallback>
                <p:oleObj name="Equation" r:id="rId6" imgW="253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643063"/>
                        <a:ext cx="33877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5" descr="spe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41613"/>
            <a:ext cx="4451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43"/>
          <p:cNvSpPr>
            <a:spLocks noChangeArrowheads="1"/>
          </p:cNvSpPr>
          <p:nvPr/>
        </p:nvSpPr>
        <p:spPr bwMode="auto">
          <a:xfrm>
            <a:off x="1676400" y="2857500"/>
            <a:ext cx="317500" cy="3429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3429000" y="2857500"/>
            <a:ext cx="317500" cy="342900"/>
          </a:xfrm>
          <a:prstGeom prst="ellips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2438400" y="5257800"/>
            <a:ext cx="317500" cy="3429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7"/>
          <p:cNvSpPr>
            <a:spLocks noChangeArrowheads="1"/>
          </p:cNvSpPr>
          <p:nvPr/>
        </p:nvSpPr>
        <p:spPr bwMode="auto">
          <a:xfrm>
            <a:off x="3644900" y="5257800"/>
            <a:ext cx="317500" cy="3429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 from the Sun</a:t>
            </a:r>
            <a:endParaRPr lang="en-US" dirty="0"/>
          </a:p>
        </p:txBody>
      </p:sp>
      <p:pic>
        <p:nvPicPr>
          <p:cNvPr id="14" name="Picture 5" descr="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513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570413" y="822325"/>
            <a:ext cx="4264025" cy="1477328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en-US" dirty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Known</a:t>
            </a:r>
            <a:r>
              <a:rPr lang="de-DE" altLang="en-US" dirty="0" smtClean="0">
                <a:latin typeface="Times New Roman" pitchFamily="18" charset="0"/>
              </a:rPr>
              <a:t>: total </a:t>
            </a:r>
            <a:r>
              <a:rPr lang="en-US" altLang="en-US" dirty="0" smtClean="0">
                <a:latin typeface="Times New Roman" pitchFamily="18" charset="0"/>
              </a:rPr>
              <a:t>irradiated</a:t>
            </a:r>
            <a:r>
              <a:rPr lang="de-DE" altLang="en-US" dirty="0" smtClean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energy </a:t>
            </a:r>
          </a:p>
          <a:p>
            <a:pPr>
              <a:buFontTx/>
              <a:buChar char="•"/>
            </a:pP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Known: Energy per fusion process</a:t>
            </a:r>
          </a:p>
          <a:p>
            <a:pPr>
              <a:buFontTx/>
              <a:buChar char="•"/>
            </a:pPr>
            <a:endParaRPr lang="de-DE" altLang="en-US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altLang="en-US" dirty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Number of neutrinos produced [s</a:t>
            </a:r>
            <a:r>
              <a:rPr lang="en-US" altLang="en-US" baseline="30000" dirty="0" smtClean="0">
                <a:latin typeface="Times New Roman" pitchFamily="18" charset="0"/>
              </a:rPr>
              <a:t>-1</a:t>
            </a:r>
            <a:r>
              <a:rPr lang="en-US" altLang="en-US" dirty="0" smtClean="0">
                <a:latin typeface="Times New Roman" pitchFamily="18" charset="0"/>
              </a:rPr>
              <a:t>]! </a:t>
            </a:r>
          </a:p>
          <a:p>
            <a:r>
              <a:rPr lang="en-US" altLang="en-US" dirty="0" smtClean="0">
                <a:latin typeface="Times New Roman" pitchFamily="18" charset="0"/>
              </a:rPr>
              <a:t>    </a:t>
            </a:r>
            <a:r>
              <a:rPr lang="en-US" altLang="en-US" dirty="0" smtClean="0">
                <a:solidFill>
                  <a:srgbClr val="CC0000"/>
                </a:solidFill>
                <a:latin typeface="Times New Roman" pitchFamily="18" charset="0"/>
              </a:rPr>
              <a:t>On Earth: 66 billion </a:t>
            </a:r>
            <a:r>
              <a:rPr lang="en-US" altLang="en-US" dirty="0" smtClean="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en-US" altLang="en-US" dirty="0" smtClean="0">
                <a:solidFill>
                  <a:srgbClr val="CC0000"/>
                </a:solidFill>
                <a:latin typeface="Times New Roman" pitchFamily="18" charset="0"/>
              </a:rPr>
              <a:t> per </a:t>
            </a:r>
            <a:r>
              <a:rPr lang="de-DE" altLang="en-US" dirty="0" smtClean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de-DE" altLang="en-US" dirty="0">
                <a:solidFill>
                  <a:srgbClr val="CC0000"/>
                </a:solidFill>
                <a:latin typeface="Times New Roman" pitchFamily="18" charset="0"/>
              </a:rPr>
              <a:t>cm</a:t>
            </a:r>
            <a:r>
              <a:rPr lang="de-DE" altLang="en-US" baseline="30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· s</a:t>
            </a:r>
            <a:r>
              <a:rPr lang="en-US" altLang="en-US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aseline="30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228600" y="1549400"/>
            <a:ext cx="40132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2432"/>
              </p:ext>
            </p:extLst>
          </p:nvPr>
        </p:nvGraphicFramePr>
        <p:xfrm>
          <a:off x="544513" y="1643063"/>
          <a:ext cx="33877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2539800" imgH="203040" progId="Equation.3">
                  <p:embed/>
                </p:oleObj>
              </mc:Choice>
              <mc:Fallback>
                <p:oleObj name="Equation" r:id="rId5" imgW="253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643063"/>
                        <a:ext cx="33877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5" descr="spe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41613"/>
            <a:ext cx="4451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33400" y="2878138"/>
            <a:ext cx="1466850" cy="284162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000">
                <a:latin typeface="Times New Roman" pitchFamily="18" charset="0"/>
              </a:rPr>
              <a:t>p+p =&gt; </a:t>
            </a:r>
            <a:r>
              <a:rPr lang="de-DE" altLang="en-US" sz="1000" baseline="30000">
                <a:latin typeface="Times New Roman" pitchFamily="18" charset="0"/>
              </a:rPr>
              <a:t>2</a:t>
            </a:r>
            <a:r>
              <a:rPr lang="de-DE" altLang="en-US" sz="1000">
                <a:latin typeface="Times New Roman" pitchFamily="18" charset="0"/>
              </a:rPr>
              <a:t>H+e</a:t>
            </a:r>
            <a:r>
              <a:rPr lang="de-DE" altLang="en-US" sz="1000" baseline="30000">
                <a:latin typeface="Times New Roman" pitchFamily="18" charset="0"/>
              </a:rPr>
              <a:t>+</a:t>
            </a:r>
            <a:r>
              <a:rPr lang="de-DE" altLang="en-US" sz="1000">
                <a:latin typeface="Times New Roman" pitchFamily="18" charset="0"/>
              </a:rPr>
              <a:t>+</a:t>
            </a:r>
            <a:r>
              <a:rPr lang="de-DE" altLang="en-US" sz="12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en-US" sz="1200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en-US" sz="1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en-US" sz="1000" i="1">
                <a:latin typeface="Times New Roman" pitchFamily="18" charset="0"/>
              </a:rPr>
              <a:t>(99%)</a:t>
            </a:r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362200" y="2886075"/>
            <a:ext cx="1349375" cy="2540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000">
                <a:latin typeface="Times New Roman" pitchFamily="18" charset="0"/>
              </a:rPr>
              <a:t>p+e</a:t>
            </a:r>
            <a:r>
              <a:rPr lang="de-DE" altLang="en-US" sz="1000" baseline="30000">
                <a:latin typeface="Times New Roman" pitchFamily="18" charset="0"/>
              </a:rPr>
              <a:t>-</a:t>
            </a:r>
            <a:r>
              <a:rPr lang="de-DE" altLang="en-US" sz="1000">
                <a:latin typeface="Times New Roman" pitchFamily="18" charset="0"/>
              </a:rPr>
              <a:t>+p =&gt; </a:t>
            </a:r>
            <a:r>
              <a:rPr lang="de-DE" altLang="en-US" sz="1000" baseline="30000">
                <a:latin typeface="Times New Roman" pitchFamily="18" charset="0"/>
              </a:rPr>
              <a:t>2</a:t>
            </a:r>
            <a:r>
              <a:rPr lang="de-DE" altLang="en-US" sz="1000">
                <a:latin typeface="Times New Roman" pitchFamily="18" charset="0"/>
              </a:rPr>
              <a:t>H+</a:t>
            </a:r>
            <a:r>
              <a:rPr lang="de-DE" altLang="en-US" sz="1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en-US" sz="1000" baseline="-25000">
                <a:solidFill>
                  <a:srgbClr val="FF0000"/>
                </a:solidFill>
                <a:latin typeface="Times New Roman" pitchFamily="18" charset="0"/>
              </a:rPr>
              <a:t>e </a:t>
            </a:r>
            <a:r>
              <a:rPr lang="de-DE" altLang="en-US" sz="1000" i="1">
                <a:latin typeface="Times New Roman" pitchFamily="18" charset="0"/>
              </a:rPr>
              <a:t>(1%)</a:t>
            </a:r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524000" y="3400425"/>
            <a:ext cx="1143000" cy="284163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000">
                <a:latin typeface="Times New Roman" pitchFamily="18" charset="0"/>
              </a:rPr>
              <a:t>2H+p =&gt; </a:t>
            </a:r>
            <a:r>
              <a:rPr lang="de-DE" altLang="en-US" sz="1000" baseline="30000">
                <a:latin typeface="Times New Roman" pitchFamily="18" charset="0"/>
              </a:rPr>
              <a:t>3</a:t>
            </a:r>
            <a:r>
              <a:rPr lang="de-DE" altLang="en-US" sz="1000">
                <a:latin typeface="Times New Roman" pitchFamily="18" charset="0"/>
              </a:rPr>
              <a:t>He+</a:t>
            </a:r>
            <a:r>
              <a:rPr lang="de-DE" altLang="en-US" sz="1200">
                <a:latin typeface="Symbol" pitchFamily="18" charset="2"/>
              </a:rPr>
              <a:t>g</a:t>
            </a:r>
            <a:endParaRPr lang="en-US" altLang="en-US" sz="1200">
              <a:latin typeface="Symbol" pitchFamily="18" charset="2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4800" y="4224338"/>
            <a:ext cx="1601788" cy="254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000" baseline="30000">
                <a:latin typeface="Times New Roman" pitchFamily="18" charset="0"/>
              </a:rPr>
              <a:t>3</a:t>
            </a:r>
            <a:r>
              <a:rPr lang="de-DE" altLang="en-US" sz="1000">
                <a:latin typeface="Times New Roman" pitchFamily="18" charset="0"/>
              </a:rPr>
              <a:t>He+</a:t>
            </a:r>
            <a:r>
              <a:rPr lang="de-DE" altLang="en-US" sz="1000" baseline="30000">
                <a:latin typeface="Times New Roman" pitchFamily="18" charset="0"/>
              </a:rPr>
              <a:t>3</a:t>
            </a:r>
            <a:r>
              <a:rPr lang="de-DE" altLang="en-US" sz="1000">
                <a:latin typeface="Times New Roman" pitchFamily="18" charset="0"/>
              </a:rPr>
              <a:t>He =&gt; </a:t>
            </a:r>
            <a:r>
              <a:rPr lang="de-DE" altLang="en-US" sz="1000" baseline="30000">
                <a:latin typeface="Times New Roman" pitchFamily="18" charset="0"/>
              </a:rPr>
              <a:t>4</a:t>
            </a:r>
            <a:r>
              <a:rPr lang="de-DE" altLang="en-US" sz="1000">
                <a:latin typeface="Times New Roman" pitchFamily="18" charset="0"/>
              </a:rPr>
              <a:t>He+2p </a:t>
            </a:r>
            <a:r>
              <a:rPr lang="de-DE" altLang="en-US" sz="1000" i="1">
                <a:latin typeface="Times New Roman" pitchFamily="18" charset="0"/>
              </a:rPr>
              <a:t>(86%)</a:t>
            </a:r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371600" y="4764088"/>
            <a:ext cx="1455738" cy="254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000" baseline="30000">
                <a:latin typeface="Times New Roman" pitchFamily="18" charset="0"/>
              </a:rPr>
              <a:t>3</a:t>
            </a:r>
            <a:r>
              <a:rPr lang="de-DE" altLang="en-US" sz="1000">
                <a:latin typeface="Times New Roman" pitchFamily="18" charset="0"/>
              </a:rPr>
              <a:t>He+</a:t>
            </a:r>
            <a:r>
              <a:rPr lang="de-DE" altLang="en-US" sz="1000" baseline="30000">
                <a:latin typeface="Times New Roman" pitchFamily="18" charset="0"/>
              </a:rPr>
              <a:t>4</a:t>
            </a:r>
            <a:r>
              <a:rPr lang="de-DE" altLang="en-US" sz="1000">
                <a:latin typeface="Times New Roman" pitchFamily="18" charset="0"/>
              </a:rPr>
              <a:t>He=&gt;</a:t>
            </a:r>
            <a:r>
              <a:rPr lang="de-DE" altLang="en-US" sz="1000" baseline="30000">
                <a:latin typeface="Times New Roman" pitchFamily="18" charset="0"/>
              </a:rPr>
              <a:t>7</a:t>
            </a:r>
            <a:r>
              <a:rPr lang="de-DE" altLang="en-US" sz="1000">
                <a:latin typeface="Times New Roman" pitchFamily="18" charset="0"/>
              </a:rPr>
              <a:t>Be+</a:t>
            </a:r>
            <a:r>
              <a:rPr lang="de-DE" altLang="en-US" sz="1000">
                <a:latin typeface="Symbol" pitchFamily="18" charset="2"/>
              </a:rPr>
              <a:t>g</a:t>
            </a:r>
            <a:r>
              <a:rPr lang="de-DE" altLang="en-US" sz="1000">
                <a:latin typeface="Times New Roman" pitchFamily="18" charset="0"/>
              </a:rPr>
              <a:t> </a:t>
            </a:r>
            <a:r>
              <a:rPr lang="de-DE" altLang="en-US" sz="1000" i="1">
                <a:latin typeface="Times New Roman" pitchFamily="18" charset="0"/>
              </a:rPr>
              <a:t>(14%)</a:t>
            </a:r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54238" y="5253038"/>
            <a:ext cx="1452562" cy="6191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000" baseline="30000">
                <a:latin typeface="Times New Roman" pitchFamily="18" charset="0"/>
              </a:rPr>
              <a:t>7</a:t>
            </a:r>
            <a:r>
              <a:rPr lang="de-DE" altLang="en-US" sz="1000">
                <a:latin typeface="Times New Roman" pitchFamily="18" charset="0"/>
              </a:rPr>
              <a:t>Be + p =&gt; </a:t>
            </a:r>
            <a:r>
              <a:rPr lang="de-DE" altLang="en-US" sz="1000" baseline="30000">
                <a:latin typeface="Times New Roman" pitchFamily="18" charset="0"/>
              </a:rPr>
              <a:t>8</a:t>
            </a:r>
            <a:r>
              <a:rPr lang="de-DE" altLang="en-US" sz="1000">
                <a:latin typeface="Times New Roman" pitchFamily="18" charset="0"/>
              </a:rPr>
              <a:t>B + </a:t>
            </a:r>
            <a:r>
              <a:rPr lang="de-DE" altLang="en-US" sz="1000">
                <a:latin typeface="Symbol" pitchFamily="18" charset="2"/>
              </a:rPr>
              <a:t>g</a:t>
            </a:r>
          </a:p>
          <a:p>
            <a:pPr>
              <a:spcBef>
                <a:spcPct val="20000"/>
              </a:spcBef>
            </a:pPr>
            <a:r>
              <a:rPr lang="de-DE" altLang="en-US" sz="1000" baseline="30000">
                <a:latin typeface="Times New Roman" pitchFamily="18" charset="0"/>
              </a:rPr>
              <a:t>8</a:t>
            </a:r>
            <a:r>
              <a:rPr lang="de-DE" altLang="en-US" sz="1000">
                <a:latin typeface="Times New Roman" pitchFamily="18" charset="0"/>
              </a:rPr>
              <a:t>B         =&gt; </a:t>
            </a:r>
            <a:r>
              <a:rPr lang="de-DE" altLang="en-US" sz="1000" baseline="30000">
                <a:latin typeface="Times New Roman" pitchFamily="18" charset="0"/>
              </a:rPr>
              <a:t>8</a:t>
            </a:r>
            <a:r>
              <a:rPr lang="de-DE" altLang="en-US" sz="1000">
                <a:latin typeface="Times New Roman" pitchFamily="18" charset="0"/>
              </a:rPr>
              <a:t>Be + e</a:t>
            </a:r>
            <a:r>
              <a:rPr lang="de-DE" altLang="en-US" sz="1000" baseline="30000">
                <a:latin typeface="Times New Roman" pitchFamily="18" charset="0"/>
              </a:rPr>
              <a:t>+</a:t>
            </a:r>
            <a:r>
              <a:rPr lang="de-DE" altLang="en-US" sz="1000">
                <a:latin typeface="Times New Roman" pitchFamily="18" charset="0"/>
              </a:rPr>
              <a:t>+ </a:t>
            </a:r>
            <a:r>
              <a:rPr lang="de-DE" altLang="en-US" sz="1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en-US" sz="1000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en-US" sz="100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de-DE" altLang="en-US" sz="1000" baseline="30000">
                <a:latin typeface="Times New Roman" pitchFamily="18" charset="0"/>
              </a:rPr>
              <a:t>8</a:t>
            </a:r>
            <a:r>
              <a:rPr lang="de-DE" altLang="en-US" sz="1000">
                <a:latin typeface="Times New Roman" pitchFamily="18" charset="0"/>
              </a:rPr>
              <a:t>Be       =&gt; 2 </a:t>
            </a:r>
            <a:r>
              <a:rPr lang="de-DE" altLang="en-US" sz="1000" baseline="30000">
                <a:latin typeface="Times New Roman" pitchFamily="18" charset="0"/>
              </a:rPr>
              <a:t>4</a:t>
            </a:r>
            <a:r>
              <a:rPr lang="de-DE" altLang="en-US" sz="1000">
                <a:latin typeface="Times New Roman" pitchFamily="18" charset="0"/>
              </a:rPr>
              <a:t>He    </a:t>
            </a:r>
            <a:r>
              <a:rPr lang="de-DE" altLang="en-US" sz="1000" i="1">
                <a:latin typeface="Times New Roman" pitchFamily="18" charset="0"/>
              </a:rPr>
              <a:t>(1%)</a:t>
            </a:r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33400" y="5253038"/>
            <a:ext cx="1554163" cy="4365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000" baseline="30000">
                <a:latin typeface="Times New Roman" pitchFamily="18" charset="0"/>
              </a:rPr>
              <a:t>7</a:t>
            </a:r>
            <a:r>
              <a:rPr lang="de-DE" altLang="en-US" sz="1000">
                <a:latin typeface="Times New Roman" pitchFamily="18" charset="0"/>
              </a:rPr>
              <a:t>Be + e</a:t>
            </a:r>
            <a:r>
              <a:rPr lang="de-DE" altLang="en-US" sz="1000" baseline="30000">
                <a:latin typeface="Times New Roman" pitchFamily="18" charset="0"/>
              </a:rPr>
              <a:t>-</a:t>
            </a:r>
            <a:r>
              <a:rPr lang="de-DE" altLang="en-US" sz="1000">
                <a:latin typeface="Times New Roman" pitchFamily="18" charset="0"/>
              </a:rPr>
              <a:t> =&gt;</a:t>
            </a:r>
            <a:r>
              <a:rPr lang="de-DE" altLang="en-US" sz="1000" baseline="30000">
                <a:latin typeface="Times New Roman" pitchFamily="18" charset="0"/>
              </a:rPr>
              <a:t>7</a:t>
            </a:r>
            <a:r>
              <a:rPr lang="de-DE" altLang="en-US" sz="1000">
                <a:latin typeface="Times New Roman" pitchFamily="18" charset="0"/>
              </a:rPr>
              <a:t>Li + </a:t>
            </a:r>
            <a:r>
              <a:rPr lang="de-DE" altLang="en-US" sz="1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en-US" sz="1000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en-US" sz="100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de-DE" altLang="en-US" sz="1000" baseline="30000">
                <a:latin typeface="Times New Roman" pitchFamily="18" charset="0"/>
              </a:rPr>
              <a:t>7</a:t>
            </a:r>
            <a:r>
              <a:rPr lang="de-DE" altLang="en-US" sz="1000">
                <a:latin typeface="Times New Roman" pitchFamily="18" charset="0"/>
              </a:rPr>
              <a:t>Li + p   =&gt; 2 </a:t>
            </a:r>
            <a:r>
              <a:rPr lang="de-DE" altLang="en-US" sz="1000" baseline="30000">
                <a:latin typeface="Times New Roman" pitchFamily="18" charset="0"/>
              </a:rPr>
              <a:t>4</a:t>
            </a:r>
            <a:r>
              <a:rPr lang="de-DE" altLang="en-US" sz="1000">
                <a:latin typeface="Times New Roman" pitchFamily="18" charset="0"/>
              </a:rPr>
              <a:t>He    </a:t>
            </a:r>
            <a:r>
              <a:rPr lang="de-DE" altLang="en-US" sz="1000" i="1">
                <a:latin typeface="Times New Roman" pitchFamily="18" charset="0"/>
              </a:rPr>
              <a:t>(99%)</a:t>
            </a:r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066800" y="2286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rgbClr val="FF9933"/>
                </a:solidFill>
                <a:latin typeface="Arial" charset="0"/>
              </a:defRPr>
            </a:lvl1pPr>
            <a:lvl2pPr algn="ctr">
              <a:defRPr sz="2400">
                <a:solidFill>
                  <a:srgbClr val="FF9933"/>
                </a:solidFill>
                <a:latin typeface="Arial" charset="0"/>
              </a:defRPr>
            </a:lvl2pPr>
            <a:lvl3pPr algn="ctr">
              <a:defRPr sz="2400">
                <a:solidFill>
                  <a:srgbClr val="FF9933"/>
                </a:solidFill>
                <a:latin typeface="Arial" charset="0"/>
              </a:defRPr>
            </a:lvl3pPr>
            <a:lvl4pPr algn="ctr">
              <a:defRPr sz="2400">
                <a:solidFill>
                  <a:srgbClr val="FF9933"/>
                </a:solidFill>
                <a:latin typeface="Arial" charset="0"/>
              </a:defRPr>
            </a:lvl4pPr>
            <a:lvl5pPr algn="ctr">
              <a:defRPr sz="2400">
                <a:solidFill>
                  <a:srgbClr val="FF9933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proton-proton-cycle</a:t>
            </a:r>
            <a:endParaRPr lang="en-US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457200" y="25908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200" dirty="0" smtClean="0">
                <a:solidFill>
                  <a:srgbClr val="FF0000"/>
                </a:solidFill>
                <a:latin typeface="Times New Roman" pitchFamily="18" charset="0"/>
              </a:rPr>
              <a:t>pp-neutrino</a:t>
            </a:r>
            <a:endParaRPr lang="en-US" altLang="en-US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286000" y="25908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200" dirty="0" err="1" smtClean="0">
                <a:solidFill>
                  <a:srgbClr val="FF0000"/>
                </a:solidFill>
                <a:latin typeface="Times New Roman" pitchFamily="18" charset="0"/>
              </a:rPr>
              <a:t>pep</a:t>
            </a:r>
            <a:r>
              <a:rPr lang="de-DE" altLang="en-US" sz="1200" dirty="0" smtClean="0">
                <a:solidFill>
                  <a:srgbClr val="FF0000"/>
                </a:solidFill>
                <a:latin typeface="Times New Roman" pitchFamily="18" charset="0"/>
              </a:rPr>
              <a:t>-neutrino</a:t>
            </a:r>
            <a:endParaRPr lang="en-US" altLang="en-US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2438400" y="4224338"/>
            <a:ext cx="1706563" cy="254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000" baseline="30000">
                <a:latin typeface="Times New Roman" pitchFamily="18" charset="0"/>
              </a:rPr>
              <a:t>3</a:t>
            </a:r>
            <a:r>
              <a:rPr lang="de-DE" altLang="en-US" sz="1000">
                <a:latin typeface="Times New Roman" pitchFamily="18" charset="0"/>
              </a:rPr>
              <a:t>He+p =&gt;</a:t>
            </a:r>
            <a:r>
              <a:rPr lang="de-DE" altLang="en-US" sz="1000" baseline="30000">
                <a:latin typeface="Times New Roman" pitchFamily="18" charset="0"/>
              </a:rPr>
              <a:t>4</a:t>
            </a:r>
            <a:r>
              <a:rPr lang="de-DE" altLang="en-US" sz="1000">
                <a:latin typeface="Times New Roman" pitchFamily="18" charset="0"/>
              </a:rPr>
              <a:t>He+</a:t>
            </a:r>
            <a:r>
              <a:rPr lang="de-DE" altLang="en-US" sz="1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en-US" sz="1000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en-US" sz="1000">
                <a:latin typeface="Times New Roman" pitchFamily="18" charset="0"/>
              </a:rPr>
              <a:t>+e</a:t>
            </a:r>
            <a:r>
              <a:rPr lang="de-DE" altLang="en-US" sz="1000" baseline="30000">
                <a:latin typeface="Times New Roman" pitchFamily="18" charset="0"/>
              </a:rPr>
              <a:t>+</a:t>
            </a:r>
            <a:r>
              <a:rPr lang="de-DE" altLang="en-US" sz="1000">
                <a:latin typeface="Times New Roman" pitchFamily="18" charset="0"/>
              </a:rPr>
              <a:t> </a:t>
            </a:r>
            <a:r>
              <a:rPr lang="de-DE" altLang="en-US" sz="1000" i="1">
                <a:latin typeface="Times New Roman" pitchFamily="18" charset="0"/>
              </a:rPr>
              <a:t>(&lt;&lt;1%)</a:t>
            </a:r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276600" y="39624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200" dirty="0" err="1" smtClean="0">
                <a:solidFill>
                  <a:srgbClr val="FF0000"/>
                </a:solidFill>
                <a:latin typeface="Times New Roman" pitchFamily="18" charset="0"/>
              </a:rPr>
              <a:t>hep</a:t>
            </a:r>
            <a:r>
              <a:rPr lang="de-DE" altLang="en-US" sz="1200" dirty="0" smtClean="0">
                <a:solidFill>
                  <a:srgbClr val="FF0000"/>
                </a:solidFill>
                <a:latin typeface="Times New Roman" pitchFamily="18" charset="0"/>
              </a:rPr>
              <a:t>-neutrino</a:t>
            </a:r>
            <a:endParaRPr lang="en-US" altLang="en-US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457200" y="50292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200" baseline="30000" dirty="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de-DE" altLang="en-US" sz="1200" dirty="0" smtClean="0">
                <a:solidFill>
                  <a:srgbClr val="FF0000"/>
                </a:solidFill>
                <a:latin typeface="Times New Roman" pitchFamily="18" charset="0"/>
              </a:rPr>
              <a:t>Be-neutrino</a:t>
            </a:r>
            <a:endParaRPr lang="en-US" altLang="en-US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743200" y="502761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en-US" sz="1200" baseline="30000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e-DE" altLang="en-US" sz="1200" dirty="0" smtClean="0">
                <a:solidFill>
                  <a:srgbClr val="FF0000"/>
                </a:solidFill>
                <a:latin typeface="Times New Roman" pitchFamily="18" charset="0"/>
              </a:rPr>
              <a:t>B-neutrino</a:t>
            </a:r>
            <a:endParaRPr lang="en-US" altLang="en-US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1295400" y="3173413"/>
            <a:ext cx="7620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H="1">
            <a:off x="2209800" y="3159125"/>
            <a:ext cx="7620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2117725" y="36576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1066800" y="3962400"/>
            <a:ext cx="2209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1066800" y="39624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2117725" y="39624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2117725" y="50292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3276600" y="39624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28600" y="2286000"/>
            <a:ext cx="40386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measurement of the solar neutrinos</a:t>
            </a:r>
            <a:endParaRPr lang="en-US" dirty="0"/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652463" y="609600"/>
            <a:ext cx="8072437" cy="5857875"/>
            <a:chOff x="336" y="480"/>
            <a:chExt cx="5424" cy="3936"/>
          </a:xfrm>
        </p:grpSpPr>
        <p:pic>
          <p:nvPicPr>
            <p:cNvPr id="34" name="Picture 15" descr="davi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480"/>
              <a:ext cx="3168" cy="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336" y="480"/>
              <a:ext cx="2208" cy="52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/>
              <a:r>
                <a:rPr lang="en-US" alt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Inverse beta-decay</a:t>
              </a:r>
              <a:endParaRPr lang="en-US" alt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pPr algn="ctr"/>
              <a:r>
                <a:rPr lang="en-US" alt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(„neutrino-capture”)</a:t>
              </a:r>
              <a:endParaRPr lang="en-GB" alt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3455" y="3324"/>
              <a:ext cx="2305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r"/>
              <a:r>
                <a:rPr lang="en-US" altLang="en-US" sz="2300" b="1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600 </a:t>
              </a:r>
              <a:r>
                <a:rPr lang="en-US" altLang="en-US" sz="2300" b="1" dirty="0" smtClean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tons</a:t>
              </a:r>
              <a:endParaRPr lang="en-US" altLang="en-US" sz="2300" b="1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  <a:p>
              <a:pPr algn="r"/>
              <a:r>
                <a:rPr lang="en-GB" altLang="en-US" sz="2300" b="1" dirty="0" smtClean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Carbon tetrachloride</a:t>
              </a:r>
              <a:endParaRPr lang="en-GB" altLang="en-US" sz="2300" b="1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2592" y="3888"/>
              <a:ext cx="3168" cy="52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/>
              <a:r>
                <a:rPr lang="en-US" alt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altLang="en-US" sz="23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Homestake</a:t>
              </a:r>
              <a:r>
                <a:rPr lang="en-US" alt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alt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Sun neutrino-</a:t>
              </a:r>
              <a:endParaRPr lang="en-US" alt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pPr algn="ctr"/>
              <a:r>
                <a:rPr lang="en-US" alt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alt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Observatory </a:t>
              </a:r>
              <a:r>
                <a:rPr lang="en-US" alt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(1967</a:t>
              </a:r>
              <a:r>
                <a:rPr lang="en-US" alt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-</a:t>
              </a:r>
              <a:r>
                <a:rPr lang="en-US" alt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2002)</a:t>
              </a:r>
              <a:endParaRPr lang="en-GB" alt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2592" y="480"/>
              <a:ext cx="3168" cy="33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endParaRPr lang="en-US"/>
            </a:p>
          </p:txBody>
        </p:sp>
        <p:pic>
          <p:nvPicPr>
            <p:cNvPr id="51" name="Picture 20" descr="davis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2208" cy="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21" descr="davi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66850"/>
            <a:ext cx="32861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" descr="davis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66850"/>
            <a:ext cx="32861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652463" y="1466850"/>
            <a:ext cx="3286125" cy="4143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5638800" y="3505200"/>
            <a:ext cx="272222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Times New Roman" pitchFamily="18" charset="0"/>
              </a:rPr>
              <a:t>40 </a:t>
            </a:r>
            <a:r>
              <a:rPr lang="en-US" altLang="en-US" sz="1600" dirty="0" smtClean="0">
                <a:latin typeface="Times New Roman" pitchFamily="18" charset="0"/>
              </a:rPr>
              <a:t>days neutrino irradiation </a:t>
            </a:r>
            <a:r>
              <a:rPr lang="en-US" altLang="en-US" sz="1600" dirty="0">
                <a:latin typeface="Times New Roman" pitchFamily="18" charset="0"/>
              </a:rPr>
              <a:t>…</a:t>
            </a:r>
          </a:p>
          <a:p>
            <a:r>
              <a:rPr lang="en-US" altLang="en-US" sz="1600" dirty="0" smtClean="0">
                <a:latin typeface="Times New Roman" pitchFamily="18" charset="0"/>
              </a:rPr>
              <a:t>Expected: </a:t>
            </a:r>
            <a:r>
              <a:rPr lang="en-US" altLang="en-US" sz="1600" dirty="0">
                <a:latin typeface="Times New Roman" pitchFamily="18" charset="0"/>
              </a:rPr>
              <a:t>60 </a:t>
            </a:r>
            <a:r>
              <a:rPr lang="en-US" altLang="en-US" sz="1600" dirty="0" smtClean="0">
                <a:latin typeface="Times New Roman" pitchFamily="18" charset="0"/>
              </a:rPr>
              <a:t>atoms </a:t>
            </a:r>
            <a:r>
              <a:rPr lang="en-US" altLang="en-US" sz="1600" baseline="30000" dirty="0">
                <a:latin typeface="Times New Roman" pitchFamily="18" charset="0"/>
              </a:rPr>
              <a:t>37</a:t>
            </a:r>
            <a:r>
              <a:rPr lang="en-US" altLang="en-US" sz="1600" dirty="0">
                <a:latin typeface="Times New Roman" pitchFamily="18" charset="0"/>
              </a:rPr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val="29204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the missing solar neutrinos</a:t>
            </a:r>
            <a:endParaRPr lang="en-US" dirty="0"/>
          </a:p>
        </p:txBody>
      </p:sp>
      <p:pic>
        <p:nvPicPr>
          <p:cNvPr id="14" name="Picture 25" descr="bahc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23888"/>
            <a:ext cx="3500438" cy="5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dav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623888"/>
            <a:ext cx="3500437" cy="5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42875" y="5910263"/>
            <a:ext cx="3500438" cy="642937"/>
          </a:xfrm>
          <a:prstGeom prst="rect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>
              <a:lnSpc>
                <a:spcPct val="90000"/>
              </a:lnSpc>
            </a:pPr>
            <a:r>
              <a:rPr lang="en-US" altLang="en-US" sz="23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Bahcall</a:t>
            </a:r>
          </a:p>
          <a:p>
            <a:pPr algn="ctr">
              <a:lnSpc>
                <a:spcPct val="90000"/>
              </a:lnSpc>
            </a:pPr>
            <a:r>
              <a:rPr lang="en-US" alt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1934 </a:t>
            </a:r>
            <a:r>
              <a:rPr lang="en-US" alt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 </a:t>
            </a:r>
            <a:r>
              <a:rPr lang="en-US" alt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2005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142875" y="623888"/>
            <a:ext cx="3500438" cy="5214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endParaRPr lang="en-US"/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5500688" y="5910263"/>
            <a:ext cx="3500437" cy="642937"/>
          </a:xfrm>
          <a:prstGeom prst="rect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>
              <a:lnSpc>
                <a:spcPct val="90000"/>
              </a:lnSpc>
            </a:pPr>
            <a:r>
              <a:rPr lang="en-US" altLang="en-US" sz="23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Raymond Davis Jr.</a:t>
            </a:r>
          </a:p>
          <a:p>
            <a:pPr algn="ctr">
              <a:lnSpc>
                <a:spcPct val="90000"/>
              </a:lnSpc>
            </a:pPr>
            <a:r>
              <a:rPr lang="en-US" alt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1914 </a:t>
            </a:r>
            <a:r>
              <a:rPr lang="en-US" alt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alt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2006</a:t>
            </a:r>
            <a:endParaRPr lang="en-GB" altLang="en-US" sz="17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5500688" y="623888"/>
            <a:ext cx="3500437" cy="5214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endParaRPr lang="en-US"/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785813" y="623888"/>
            <a:ext cx="8143875" cy="5214937"/>
            <a:chOff x="528" y="432"/>
            <a:chExt cx="5472" cy="3504"/>
          </a:xfrm>
        </p:grpSpPr>
        <p:grpSp>
          <p:nvGrpSpPr>
            <p:cNvPr id="21" name="Group 32"/>
            <p:cNvGrpSpPr>
              <a:grpSpLocks/>
            </p:cNvGrpSpPr>
            <p:nvPr/>
          </p:nvGrpSpPr>
          <p:grpSpPr bwMode="auto">
            <a:xfrm>
              <a:off x="2496" y="432"/>
              <a:ext cx="1152" cy="717"/>
              <a:chOff x="2496" y="480"/>
              <a:chExt cx="1152" cy="717"/>
            </a:xfrm>
          </p:grpSpPr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496" y="480"/>
                <a:ext cx="1152" cy="384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 altLang="en-US" sz="19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Homestake</a:t>
                </a: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1152" cy="285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 altLang="en-US" sz="19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Chlorine</a:t>
                </a:r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528" y="1200"/>
              <a:ext cx="5472" cy="2736"/>
              <a:chOff x="528" y="1248"/>
              <a:chExt cx="5472" cy="2736"/>
            </a:xfrm>
          </p:grpSpPr>
          <p:grpSp>
            <p:nvGrpSpPr>
              <p:cNvPr id="23" name="Group 36"/>
              <p:cNvGrpSpPr>
                <a:grpSpLocks/>
              </p:cNvGrpSpPr>
              <p:nvPr/>
            </p:nvGrpSpPr>
            <p:grpSpPr bwMode="auto">
              <a:xfrm>
                <a:off x="2496" y="1248"/>
                <a:ext cx="1152" cy="2736"/>
                <a:chOff x="2496" y="1248"/>
                <a:chExt cx="1152" cy="2736"/>
              </a:xfrm>
            </p:grpSpPr>
            <p:sp>
              <p:nvSpPr>
                <p:cNvPr id="26" name="Rectangle 37"/>
                <p:cNvSpPr>
                  <a:spLocks noChangeArrowheads="1"/>
                </p:cNvSpPr>
                <p:nvPr/>
              </p:nvSpPr>
              <p:spPr bwMode="auto">
                <a:xfrm>
                  <a:off x="2496" y="1248"/>
                  <a:ext cx="1152" cy="2736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40404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Rectangle 38"/>
                <p:cNvSpPr>
                  <a:spLocks noChangeArrowheads="1"/>
                </p:cNvSpPr>
                <p:nvPr/>
              </p:nvSpPr>
              <p:spPr bwMode="auto">
                <a:xfrm>
                  <a:off x="3120" y="3192"/>
                  <a:ext cx="384" cy="7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9" tIns="45714" rIns="91429" bIns="45714" anchor="ctr"/>
                <a:lstStyle/>
                <a:p>
                  <a:pPr algn="ctr"/>
                  <a:endParaRPr lang="de-DE" altLang="en-US" sz="200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28" name="Rectangle 39"/>
                <p:cNvSpPr>
                  <a:spLocks noChangeArrowheads="1"/>
                </p:cNvSpPr>
                <p:nvPr/>
              </p:nvSpPr>
              <p:spPr bwMode="auto">
                <a:xfrm>
                  <a:off x="2640" y="3559"/>
                  <a:ext cx="384" cy="327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9" tIns="45714" rIns="91429" bIns="45714" anchor="ctr"/>
                <a:lstStyle/>
                <a:p>
                  <a:pPr algn="ctr"/>
                  <a:r>
                    <a:rPr lang="en-US" altLang="en-US" sz="2400" baseline="30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rebuchet MS" pitchFamily="34" charset="0"/>
                    </a:rPr>
                    <a:t>7</a:t>
                  </a:r>
                  <a:r>
                    <a:rPr lang="en-US" altLang="en-US" sz="2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rebuchet MS" pitchFamily="34" charset="0"/>
                    </a:rPr>
                    <a:t>Be</a:t>
                  </a:r>
                </a:p>
              </p:txBody>
            </p:sp>
            <p:sp>
              <p:nvSpPr>
                <p:cNvPr id="29" name="Rectangle 40"/>
                <p:cNvSpPr>
                  <a:spLocks noChangeArrowheads="1"/>
                </p:cNvSpPr>
                <p:nvPr/>
              </p:nvSpPr>
              <p:spPr bwMode="auto">
                <a:xfrm>
                  <a:off x="2640" y="3885"/>
                  <a:ext cx="384" cy="51"/>
                </a:xfrm>
                <a:prstGeom prst="rect">
                  <a:avLst/>
                </a:prstGeom>
                <a:solidFill>
                  <a:srgbClr val="3333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41"/>
                <p:cNvSpPr>
                  <a:spLocks noChangeArrowheads="1"/>
                </p:cNvSpPr>
                <p:nvPr/>
              </p:nvSpPr>
              <p:spPr bwMode="auto">
                <a:xfrm>
                  <a:off x="2640" y="1776"/>
                  <a:ext cx="384" cy="166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9" tIns="45714" rIns="91429" bIns="45714" anchor="ctr"/>
                <a:lstStyle/>
                <a:p>
                  <a:pPr algn="ctr"/>
                  <a:r>
                    <a:rPr lang="en-US" altLang="en-US" sz="2400" baseline="30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rebuchet MS" pitchFamily="34" charset="0"/>
                    </a:rPr>
                    <a:t>8</a:t>
                  </a:r>
                  <a:r>
                    <a:rPr lang="en-US" altLang="en-US" sz="2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rebuchet MS" pitchFamily="34" charset="0"/>
                    </a:rPr>
                    <a:t>B</a:t>
                  </a:r>
                </a:p>
              </p:txBody>
            </p:sp>
            <p:sp>
              <p:nvSpPr>
                <p:cNvPr id="31" name="Rectangle 42"/>
                <p:cNvSpPr>
                  <a:spLocks noChangeArrowheads="1"/>
                </p:cNvSpPr>
                <p:nvPr/>
              </p:nvSpPr>
              <p:spPr bwMode="auto">
                <a:xfrm>
                  <a:off x="2640" y="3435"/>
                  <a:ext cx="384" cy="125"/>
                </a:xfrm>
                <a:prstGeom prst="rect">
                  <a:avLst/>
                </a:prstGeom>
                <a:solidFill>
                  <a:srgbClr val="9933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9" tIns="45714" rIns="91429" bIns="45714" anchor="ctr"/>
                <a:lstStyle/>
                <a:p>
                  <a:pPr algn="ctr"/>
                  <a:r>
                    <a:rPr lang="en-US" altLang="en-US" sz="16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rebuchet MS" pitchFamily="34" charset="0"/>
                    </a:rPr>
                    <a:t>CNO</a:t>
                  </a:r>
                </a:p>
              </p:txBody>
            </p:sp>
            <p:sp>
              <p:nvSpPr>
                <p:cNvPr id="32" name="Rectangle 43"/>
                <p:cNvSpPr>
                  <a:spLocks noChangeArrowheads="1"/>
                </p:cNvSpPr>
                <p:nvPr/>
              </p:nvSpPr>
              <p:spPr bwMode="auto">
                <a:xfrm>
                  <a:off x="2640" y="1776"/>
                  <a:ext cx="384" cy="21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" name="Text Box 44"/>
              <p:cNvSpPr txBox="1">
                <a:spLocks noChangeArrowheads="1"/>
              </p:cNvSpPr>
              <p:nvPr/>
            </p:nvSpPr>
            <p:spPr bwMode="auto">
              <a:xfrm>
                <a:off x="3744" y="3648"/>
                <a:ext cx="2256" cy="288"/>
              </a:xfrm>
              <a:prstGeom prst="rect">
                <a:avLst/>
              </a:prstGeom>
              <a:solidFill>
                <a:srgbClr val="C4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 alt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measurements </a:t>
                </a:r>
                <a:r>
                  <a:rPr lang="en-US" alt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(1970</a:t>
                </a:r>
                <a:r>
                  <a:rPr lang="en-US" altLang="en-US" sz="1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 </a:t>
                </a:r>
                <a:r>
                  <a:rPr lang="en-US" alt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–</a:t>
                </a:r>
                <a:r>
                  <a:rPr lang="en-US" altLang="en-US" sz="1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 </a:t>
                </a:r>
                <a:r>
                  <a:rPr lang="en-US" alt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1995)</a:t>
                </a:r>
              </a:p>
            </p:txBody>
          </p:sp>
          <p:sp>
            <p:nvSpPr>
              <p:cNvPr id="25" name="Text Box 45"/>
              <p:cNvSpPr txBox="1">
                <a:spLocks noChangeArrowheads="1"/>
              </p:cNvSpPr>
              <p:nvPr/>
            </p:nvSpPr>
            <p:spPr bwMode="auto">
              <a:xfrm>
                <a:off x="528" y="3072"/>
                <a:ext cx="1872" cy="864"/>
              </a:xfrm>
              <a:prstGeom prst="rect">
                <a:avLst/>
              </a:prstGeom>
              <a:solidFill>
                <a:srgbClr val="C4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 anchor="ctr"/>
              <a:lstStyle/>
              <a:p>
                <a:r>
                  <a:rPr lang="en-US" altLang="en-US" sz="1900" dirty="0" smtClean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Calculation of the</a:t>
                </a:r>
                <a:endParaRPr lang="en-US" altLang="en-US" sz="19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  <a:p>
                <a:r>
                  <a:rPr lang="en-US" altLang="en-US" sz="1900" dirty="0" smtClean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solar neutrino flux</a:t>
                </a:r>
                <a:endParaRPr lang="en-US" altLang="en-US" sz="19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  <a:p>
                <a:r>
                  <a:rPr lang="en-US" altLang="en-US" sz="1900" dirty="0" smtClean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from different </a:t>
                </a:r>
                <a:endParaRPr lang="en-US" altLang="en-US" sz="19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  <a:p>
                <a:r>
                  <a:rPr lang="en-US" altLang="en-US" sz="1900" dirty="0" smtClean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source </a:t>
                </a:r>
                <a:r>
                  <a:rPr lang="en-US" altLang="en-US" sz="1900" dirty="0" err="1" smtClean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reaktions</a:t>
                </a:r>
                <a:endParaRPr lang="en-US" altLang="en-US" sz="19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05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“Neutrino transformation” the solution of the puzzle</a:t>
            </a:r>
            <a:endParaRPr lang="en-US" dirty="0"/>
          </a:p>
        </p:txBody>
      </p:sp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0" y="609600"/>
            <a:ext cx="2819400" cy="2820988"/>
            <a:chOff x="24" y="528"/>
            <a:chExt cx="1776" cy="1776"/>
          </a:xfrm>
        </p:grpSpPr>
        <p:sp>
          <p:nvSpPr>
            <p:cNvPr id="34" name="Oval 5" descr="60%"/>
            <p:cNvSpPr>
              <a:spLocks noChangeAspect="1" noChangeArrowheads="1"/>
            </p:cNvSpPr>
            <p:nvPr/>
          </p:nvSpPr>
          <p:spPr bwMode="auto">
            <a:xfrm>
              <a:off x="24" y="528"/>
              <a:ext cx="1776" cy="1776"/>
            </a:xfrm>
            <a:prstGeom prst="ellipse">
              <a:avLst/>
            </a:prstGeom>
            <a:pattFill prst="pct60">
              <a:fgClr>
                <a:srgbClr val="FF3300"/>
              </a:fgClr>
              <a:bgClr>
                <a:srgbClr val="FFFF66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/>
              <a:endParaRPr lang="de-DE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5" name="Oval 6" descr="p"/>
            <p:cNvSpPr>
              <a:spLocks noChangeAspect="1" noChangeArrowheads="1"/>
            </p:cNvSpPr>
            <p:nvPr/>
          </p:nvSpPr>
          <p:spPr bwMode="auto">
            <a:xfrm>
              <a:off x="672" y="720"/>
              <a:ext cx="480" cy="480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7" descr="e"/>
            <p:cNvSpPr>
              <a:spLocks noChangeAspect="1" noChangeArrowheads="1"/>
            </p:cNvSpPr>
            <p:nvPr/>
          </p:nvSpPr>
          <p:spPr bwMode="auto">
            <a:xfrm>
              <a:off x="192" y="1488"/>
              <a:ext cx="480" cy="480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707" y="1948"/>
              <a:ext cx="40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altLang="en-US" sz="2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Sun</a:t>
              </a:r>
              <a:endParaRPr lang="en-US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40" name="Group 9"/>
          <p:cNvGrpSpPr>
            <a:grpSpLocks/>
          </p:cNvGrpSpPr>
          <p:nvPr/>
        </p:nvGrpSpPr>
        <p:grpSpPr bwMode="auto">
          <a:xfrm>
            <a:off x="6362700" y="609600"/>
            <a:ext cx="2590800" cy="2820988"/>
            <a:chOff x="4032" y="528"/>
            <a:chExt cx="1632" cy="1776"/>
          </a:xfrm>
        </p:grpSpPr>
        <p:sp>
          <p:nvSpPr>
            <p:cNvPr id="41" name="Rectangle 10" descr="Zig zag"/>
            <p:cNvSpPr>
              <a:spLocks noChangeArrowheads="1"/>
            </p:cNvSpPr>
            <p:nvPr/>
          </p:nvSpPr>
          <p:spPr bwMode="auto">
            <a:xfrm>
              <a:off x="4032" y="528"/>
              <a:ext cx="1632" cy="1776"/>
            </a:xfrm>
            <a:prstGeom prst="rect">
              <a:avLst/>
            </a:prstGeom>
            <a:pattFill prst="zigZag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 descr="cl"/>
            <p:cNvSpPr>
              <a:spLocks noChangeAspect="1" noChangeArrowheads="1"/>
            </p:cNvSpPr>
            <p:nvPr/>
          </p:nvSpPr>
          <p:spPr bwMode="auto">
            <a:xfrm>
              <a:off x="4128" y="624"/>
              <a:ext cx="672" cy="672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4755" y="538"/>
              <a:ext cx="834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altLang="en-US" sz="23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detector</a:t>
              </a:r>
              <a:endParaRPr lang="en-US" altLang="en-US" sz="23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44" name="Group 13"/>
          <p:cNvGrpSpPr>
            <a:grpSpLocks/>
          </p:cNvGrpSpPr>
          <p:nvPr/>
        </p:nvGrpSpPr>
        <p:grpSpPr bwMode="auto">
          <a:xfrm>
            <a:off x="0" y="3657600"/>
            <a:ext cx="8953500" cy="2825752"/>
            <a:chOff x="24" y="2448"/>
            <a:chExt cx="5640" cy="1779"/>
          </a:xfrm>
        </p:grpSpPr>
        <p:grpSp>
          <p:nvGrpSpPr>
            <p:cNvPr id="45" name="Group 14"/>
            <p:cNvGrpSpPr>
              <a:grpSpLocks/>
            </p:cNvGrpSpPr>
            <p:nvPr/>
          </p:nvGrpSpPr>
          <p:grpSpPr bwMode="auto">
            <a:xfrm>
              <a:off x="24" y="2448"/>
              <a:ext cx="1776" cy="1776"/>
              <a:chOff x="24" y="2448"/>
              <a:chExt cx="1776" cy="1776"/>
            </a:xfrm>
          </p:grpSpPr>
          <p:sp>
            <p:nvSpPr>
              <p:cNvPr id="52" name="Oval 15" descr="60%"/>
              <p:cNvSpPr>
                <a:spLocks noChangeAspect="1" noChangeArrowheads="1"/>
              </p:cNvSpPr>
              <p:nvPr/>
            </p:nvSpPr>
            <p:spPr bwMode="auto">
              <a:xfrm>
                <a:off x="24" y="2448"/>
                <a:ext cx="1776" cy="1776"/>
              </a:xfrm>
              <a:prstGeom prst="ellipse">
                <a:avLst/>
              </a:prstGeom>
              <a:pattFill prst="pct60">
                <a:fgClr>
                  <a:srgbClr val="FF3300"/>
                </a:fgClr>
                <a:bgClr>
                  <a:srgbClr val="FFFF66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 anchor="ctr"/>
              <a:lstStyle/>
              <a:p>
                <a:pPr algn="ctr"/>
                <a:endParaRPr lang="de-DE" alt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3" name="Oval 16" descr="p"/>
              <p:cNvSpPr>
                <a:spLocks noChangeAspect="1" noChangeArrowheads="1"/>
              </p:cNvSpPr>
              <p:nvPr/>
            </p:nvSpPr>
            <p:spPr bwMode="auto">
              <a:xfrm>
                <a:off x="672" y="2640"/>
                <a:ext cx="480" cy="480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7" descr="e"/>
              <p:cNvSpPr>
                <a:spLocks noChangeAspect="1" noChangeArrowheads="1"/>
              </p:cNvSpPr>
              <p:nvPr/>
            </p:nvSpPr>
            <p:spPr bwMode="auto">
              <a:xfrm>
                <a:off x="192" y="3408"/>
                <a:ext cx="480" cy="480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18"/>
              <p:cNvSpPr txBox="1">
                <a:spLocks noChangeArrowheads="1"/>
              </p:cNvSpPr>
              <p:nvPr/>
            </p:nvSpPr>
            <p:spPr bwMode="auto">
              <a:xfrm>
                <a:off x="707" y="3868"/>
                <a:ext cx="40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>
                <a:spAutoFit/>
              </a:bodyPr>
              <a:lstStyle/>
              <a:p>
                <a:pPr algn="ctr"/>
                <a:r>
                  <a:rPr lang="en-US" altLang="en-US" sz="23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 pitchFamily="34" charset="0"/>
                  </a:rPr>
                  <a:t>Sun</a:t>
                </a:r>
                <a:endParaRPr lang="en-US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46" name="Group 19"/>
            <p:cNvGrpSpPr>
              <a:grpSpLocks/>
            </p:cNvGrpSpPr>
            <p:nvPr/>
          </p:nvGrpSpPr>
          <p:grpSpPr bwMode="auto">
            <a:xfrm>
              <a:off x="4032" y="2448"/>
              <a:ext cx="1632" cy="1779"/>
              <a:chOff x="4032" y="2448"/>
              <a:chExt cx="1632" cy="1779"/>
            </a:xfrm>
          </p:grpSpPr>
          <p:sp>
            <p:nvSpPr>
              <p:cNvPr id="47" name="Rectangle 20" descr="Zig zag"/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1632" cy="1776"/>
              </a:xfrm>
              <a:prstGeom prst="rect">
                <a:avLst/>
              </a:prstGeom>
              <a:pattFill prst="zigZag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21" descr="cl"/>
              <p:cNvSpPr>
                <a:spLocks noChangeAspect="1" noChangeArrowheads="1"/>
              </p:cNvSpPr>
              <p:nvPr/>
            </p:nvSpPr>
            <p:spPr bwMode="auto">
              <a:xfrm>
                <a:off x="4512" y="2736"/>
                <a:ext cx="672" cy="672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22" descr="cl"/>
              <p:cNvSpPr>
                <a:spLocks noChangeAspect="1" noChangeArrowheads="1"/>
              </p:cNvSpPr>
              <p:nvPr/>
            </p:nvSpPr>
            <p:spPr bwMode="auto">
              <a:xfrm>
                <a:off x="4080" y="3456"/>
                <a:ext cx="672" cy="672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4755" y="3946"/>
                <a:ext cx="834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>
                <a:spAutoFit/>
              </a:bodyPr>
              <a:lstStyle/>
              <a:p>
                <a:pPr algn="ctr"/>
                <a:r>
                  <a:rPr lang="en-US" altLang="en-US" sz="230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 pitchFamily="34" charset="0"/>
                  </a:rPr>
                  <a:t>detector</a:t>
                </a:r>
                <a:endParaRPr lang="en-US" altLang="en-US" sz="23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51" name="Oval 24" descr="cl"/>
              <p:cNvSpPr>
                <a:spLocks noChangeAspect="1" noChangeArrowheads="1"/>
              </p:cNvSpPr>
              <p:nvPr/>
            </p:nvSpPr>
            <p:spPr bwMode="auto">
              <a:xfrm>
                <a:off x="4944" y="3312"/>
                <a:ext cx="672" cy="672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" name="AutoShape 25"/>
          <p:cNvSpPr>
            <a:spLocks noChangeArrowheads="1"/>
          </p:cNvSpPr>
          <p:nvPr/>
        </p:nvSpPr>
        <p:spPr bwMode="auto">
          <a:xfrm rot="16200000">
            <a:off x="3315494" y="1067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6" descr="nue"/>
          <p:cNvSpPr>
            <a:spLocks noChangeAspect="1" noChangeArrowheads="1"/>
          </p:cNvSpPr>
          <p:nvPr/>
        </p:nvSpPr>
        <p:spPr bwMode="auto">
          <a:xfrm>
            <a:off x="3771900" y="914400"/>
            <a:ext cx="762000" cy="762000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7" descr="nue"/>
          <p:cNvSpPr>
            <a:spLocks noChangeAspect="1" noChangeArrowheads="1"/>
          </p:cNvSpPr>
          <p:nvPr/>
        </p:nvSpPr>
        <p:spPr bwMode="auto">
          <a:xfrm>
            <a:off x="5143500" y="914400"/>
            <a:ext cx="762000" cy="762000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28"/>
          <p:cNvSpPr>
            <a:spLocks noChangeArrowheads="1"/>
          </p:cNvSpPr>
          <p:nvPr/>
        </p:nvSpPr>
        <p:spPr bwMode="auto">
          <a:xfrm rot="16200000">
            <a:off x="4685507" y="1067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29"/>
          <p:cNvSpPr>
            <a:spLocks noChangeArrowheads="1"/>
          </p:cNvSpPr>
          <p:nvPr/>
        </p:nvSpPr>
        <p:spPr bwMode="auto">
          <a:xfrm rot="16200000">
            <a:off x="6058694" y="1067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30"/>
          <p:cNvSpPr>
            <a:spLocks noChangeArrowheads="1"/>
          </p:cNvSpPr>
          <p:nvPr/>
        </p:nvSpPr>
        <p:spPr bwMode="auto">
          <a:xfrm rot="1852471" flipV="1">
            <a:off x="874713" y="1676400"/>
            <a:ext cx="304800" cy="457200"/>
          </a:xfrm>
          <a:prstGeom prst="downArrow">
            <a:avLst>
              <a:gd name="adj1" fmla="val 53130"/>
              <a:gd name="adj2" fmla="val 671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31"/>
          <p:cNvGrpSpPr>
            <a:grpSpLocks/>
          </p:cNvGrpSpPr>
          <p:nvPr/>
        </p:nvGrpSpPr>
        <p:grpSpPr bwMode="auto">
          <a:xfrm>
            <a:off x="6667500" y="1752600"/>
            <a:ext cx="2132013" cy="1447800"/>
            <a:chOff x="4528" y="1248"/>
            <a:chExt cx="1433" cy="973"/>
          </a:xfrm>
        </p:grpSpPr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4528" y="1402"/>
              <a:ext cx="1433" cy="819"/>
              <a:chOff x="4224" y="1392"/>
              <a:chExt cx="1344" cy="768"/>
            </a:xfrm>
          </p:grpSpPr>
          <p:sp>
            <p:nvSpPr>
              <p:cNvPr id="67" name="Oval 33" descr="cl"/>
              <p:cNvSpPr>
                <a:spLocks noChangeAspect="1" noChangeArrowheads="1"/>
              </p:cNvSpPr>
              <p:nvPr/>
            </p:nvSpPr>
            <p:spPr bwMode="auto">
              <a:xfrm>
                <a:off x="4896" y="1392"/>
                <a:ext cx="672" cy="672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34" descr="e"/>
              <p:cNvSpPr>
                <a:spLocks noChangeAspect="1" noChangeArrowheads="1"/>
              </p:cNvSpPr>
              <p:nvPr/>
            </p:nvSpPr>
            <p:spPr bwMode="auto">
              <a:xfrm>
                <a:off x="4224" y="1680"/>
                <a:ext cx="480" cy="480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4681" y="1248"/>
              <a:ext cx="666" cy="410"/>
              <a:chOff x="4368" y="1248"/>
              <a:chExt cx="624" cy="384"/>
            </a:xfrm>
          </p:grpSpPr>
          <p:sp>
            <p:nvSpPr>
              <p:cNvPr id="65" name="AutoShape 36"/>
              <p:cNvSpPr>
                <a:spLocks noChangeArrowheads="1"/>
              </p:cNvSpPr>
              <p:nvPr/>
            </p:nvSpPr>
            <p:spPr bwMode="auto">
              <a:xfrm rot="18900000" flipH="1">
                <a:off x="4752" y="1200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37"/>
              <p:cNvSpPr>
                <a:spLocks noChangeArrowheads="1"/>
              </p:cNvSpPr>
              <p:nvPr/>
            </p:nvSpPr>
            <p:spPr bwMode="auto">
              <a:xfrm rot="21600000">
                <a:off x="4368" y="1344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9" name="Group 38"/>
          <p:cNvGrpSpPr>
            <a:grpSpLocks/>
          </p:cNvGrpSpPr>
          <p:nvPr/>
        </p:nvGrpSpPr>
        <p:grpSpPr bwMode="auto">
          <a:xfrm>
            <a:off x="1636713" y="914400"/>
            <a:ext cx="1524000" cy="1981200"/>
            <a:chOff x="1148" y="685"/>
            <a:chExt cx="1024" cy="1331"/>
          </a:xfrm>
        </p:grpSpPr>
        <p:grpSp>
          <p:nvGrpSpPr>
            <p:cNvPr id="70" name="Group 39"/>
            <p:cNvGrpSpPr>
              <a:grpSpLocks/>
            </p:cNvGrpSpPr>
            <p:nvPr/>
          </p:nvGrpSpPr>
          <p:grpSpPr bwMode="auto">
            <a:xfrm>
              <a:off x="1251" y="685"/>
              <a:ext cx="921" cy="1331"/>
              <a:chOff x="1152" y="720"/>
              <a:chExt cx="864" cy="1248"/>
            </a:xfrm>
          </p:grpSpPr>
          <p:sp>
            <p:nvSpPr>
              <p:cNvPr id="74" name="Oval 40" descr="nue"/>
              <p:cNvSpPr>
                <a:spLocks noChangeAspect="1" noChangeArrowheads="1"/>
              </p:cNvSpPr>
              <p:nvPr/>
            </p:nvSpPr>
            <p:spPr bwMode="auto">
              <a:xfrm>
                <a:off x="1536" y="720"/>
                <a:ext cx="480" cy="480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41" descr="n"/>
              <p:cNvSpPr>
                <a:spLocks noChangeAspect="1" noChangeArrowheads="1"/>
              </p:cNvSpPr>
              <p:nvPr/>
            </p:nvSpPr>
            <p:spPr bwMode="auto">
              <a:xfrm>
                <a:off x="1152" y="1488"/>
                <a:ext cx="480" cy="480"/>
              </a:xfrm>
              <a:prstGeom prst="ellipse">
                <a:avLst/>
              </a:prstGeom>
              <a:blipFill dpi="0" rotWithShape="0">
                <a:blip r:embed="rId8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42"/>
            <p:cNvGrpSpPr>
              <a:grpSpLocks/>
            </p:cNvGrpSpPr>
            <p:nvPr/>
          </p:nvGrpSpPr>
          <p:grpSpPr bwMode="auto">
            <a:xfrm>
              <a:off x="1148" y="839"/>
              <a:ext cx="461" cy="665"/>
              <a:chOff x="1056" y="864"/>
              <a:chExt cx="432" cy="624"/>
            </a:xfrm>
          </p:grpSpPr>
          <p:sp>
            <p:nvSpPr>
              <p:cNvPr id="72" name="AutoShape 43"/>
              <p:cNvSpPr>
                <a:spLocks noChangeArrowheads="1"/>
              </p:cNvSpPr>
              <p:nvPr/>
            </p:nvSpPr>
            <p:spPr bwMode="auto">
              <a:xfrm rot="16200000">
                <a:off x="1248" y="816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44"/>
              <p:cNvSpPr>
                <a:spLocks noChangeArrowheads="1"/>
              </p:cNvSpPr>
              <p:nvPr/>
            </p:nvSpPr>
            <p:spPr bwMode="auto">
              <a:xfrm rot="-1852471">
                <a:off x="1056" y="1200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6" name="AutoShape 45"/>
          <p:cNvSpPr>
            <a:spLocks noChangeArrowheads="1"/>
          </p:cNvSpPr>
          <p:nvPr/>
        </p:nvSpPr>
        <p:spPr bwMode="auto">
          <a:xfrm rot="16200000">
            <a:off x="3315494" y="4115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AutoShape 46"/>
          <p:cNvSpPr>
            <a:spLocks noChangeArrowheads="1"/>
          </p:cNvSpPr>
          <p:nvPr/>
        </p:nvSpPr>
        <p:spPr bwMode="auto">
          <a:xfrm rot="16200000">
            <a:off x="4685507" y="4115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AutoShape 47"/>
          <p:cNvSpPr>
            <a:spLocks noChangeArrowheads="1"/>
          </p:cNvSpPr>
          <p:nvPr/>
        </p:nvSpPr>
        <p:spPr bwMode="auto">
          <a:xfrm rot="16200000">
            <a:off x="6058694" y="4115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AutoShape 48"/>
          <p:cNvSpPr>
            <a:spLocks noChangeArrowheads="1"/>
          </p:cNvSpPr>
          <p:nvPr/>
        </p:nvSpPr>
        <p:spPr bwMode="auto">
          <a:xfrm rot="1852471" flipV="1">
            <a:off x="874713" y="4724400"/>
            <a:ext cx="304800" cy="457200"/>
          </a:xfrm>
          <a:prstGeom prst="downArrow">
            <a:avLst>
              <a:gd name="adj1" fmla="val 53130"/>
              <a:gd name="adj2" fmla="val 671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49"/>
          <p:cNvGrpSpPr>
            <a:grpSpLocks/>
          </p:cNvGrpSpPr>
          <p:nvPr/>
        </p:nvGrpSpPr>
        <p:grpSpPr bwMode="auto">
          <a:xfrm>
            <a:off x="1636713" y="3962400"/>
            <a:ext cx="1524000" cy="1981200"/>
            <a:chOff x="1148" y="2733"/>
            <a:chExt cx="1024" cy="1331"/>
          </a:xfrm>
        </p:grpSpPr>
        <p:grpSp>
          <p:nvGrpSpPr>
            <p:cNvPr id="81" name="Group 50"/>
            <p:cNvGrpSpPr>
              <a:grpSpLocks/>
            </p:cNvGrpSpPr>
            <p:nvPr/>
          </p:nvGrpSpPr>
          <p:grpSpPr bwMode="auto">
            <a:xfrm>
              <a:off x="1251" y="2733"/>
              <a:ext cx="921" cy="1331"/>
              <a:chOff x="1152" y="2640"/>
              <a:chExt cx="864" cy="1248"/>
            </a:xfrm>
          </p:grpSpPr>
          <p:sp>
            <p:nvSpPr>
              <p:cNvPr id="85" name="Oval 51" descr="nue"/>
              <p:cNvSpPr>
                <a:spLocks noChangeAspect="1" noChangeArrowheads="1"/>
              </p:cNvSpPr>
              <p:nvPr/>
            </p:nvSpPr>
            <p:spPr bwMode="auto">
              <a:xfrm>
                <a:off x="1536" y="2640"/>
                <a:ext cx="480" cy="480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52" descr="n"/>
              <p:cNvSpPr>
                <a:spLocks noChangeAspect="1" noChangeArrowheads="1"/>
              </p:cNvSpPr>
              <p:nvPr/>
            </p:nvSpPr>
            <p:spPr bwMode="auto">
              <a:xfrm>
                <a:off x="1152" y="3408"/>
                <a:ext cx="480" cy="480"/>
              </a:xfrm>
              <a:prstGeom prst="ellipse">
                <a:avLst/>
              </a:prstGeom>
              <a:blipFill dpi="0" rotWithShape="0">
                <a:blip r:embed="rId8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" name="Group 53"/>
            <p:cNvGrpSpPr>
              <a:grpSpLocks/>
            </p:cNvGrpSpPr>
            <p:nvPr/>
          </p:nvGrpSpPr>
          <p:grpSpPr bwMode="auto">
            <a:xfrm>
              <a:off x="1148" y="2887"/>
              <a:ext cx="461" cy="665"/>
              <a:chOff x="1056" y="2784"/>
              <a:chExt cx="432" cy="624"/>
            </a:xfrm>
          </p:grpSpPr>
          <p:sp>
            <p:nvSpPr>
              <p:cNvPr id="83" name="AutoShape 54"/>
              <p:cNvSpPr>
                <a:spLocks noChangeArrowheads="1"/>
              </p:cNvSpPr>
              <p:nvPr/>
            </p:nvSpPr>
            <p:spPr bwMode="auto">
              <a:xfrm rot="16200000">
                <a:off x="1248" y="2736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utoShape 55"/>
              <p:cNvSpPr>
                <a:spLocks noChangeArrowheads="1"/>
              </p:cNvSpPr>
              <p:nvPr/>
            </p:nvSpPr>
            <p:spPr bwMode="auto">
              <a:xfrm rot="-1852471">
                <a:off x="1056" y="3120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7" name="Oval 56" descr="mix1"/>
          <p:cNvSpPr>
            <a:spLocks noChangeAspect="1" noChangeArrowheads="1"/>
          </p:cNvSpPr>
          <p:nvPr/>
        </p:nvSpPr>
        <p:spPr bwMode="auto">
          <a:xfrm>
            <a:off x="3771900" y="3962400"/>
            <a:ext cx="762000" cy="762000"/>
          </a:xfrm>
          <a:prstGeom prst="ellipse">
            <a:avLst/>
          </a:prstGeom>
          <a:blipFill dpi="0" rotWithShape="0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57" descr="mix2"/>
          <p:cNvSpPr>
            <a:spLocks noChangeAspect="1" noChangeArrowheads="1"/>
          </p:cNvSpPr>
          <p:nvPr/>
        </p:nvSpPr>
        <p:spPr bwMode="auto">
          <a:xfrm>
            <a:off x="5143500" y="3962400"/>
            <a:ext cx="762000" cy="762000"/>
          </a:xfrm>
          <a:prstGeom prst="ellipse">
            <a:avLst/>
          </a:prstGeom>
          <a:blipFill dpi="0" rotWithShape="0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 descr="mix3"/>
          <p:cNvSpPr>
            <a:spLocks noChangeAspect="1" noChangeArrowheads="1"/>
          </p:cNvSpPr>
          <p:nvPr/>
        </p:nvSpPr>
        <p:spPr bwMode="auto">
          <a:xfrm>
            <a:off x="6513513" y="3962400"/>
            <a:ext cx="762000" cy="762000"/>
          </a:xfrm>
          <a:prstGeom prst="ellipse">
            <a:avLst/>
          </a:prstGeom>
          <a:blipFill dpi="0" rotWithShape="0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9" descr="numu"/>
          <p:cNvSpPr>
            <a:spLocks noChangeAspect="1" noChangeArrowheads="1"/>
          </p:cNvSpPr>
          <p:nvPr/>
        </p:nvSpPr>
        <p:spPr bwMode="auto">
          <a:xfrm>
            <a:off x="7886700" y="3962400"/>
            <a:ext cx="762000" cy="762000"/>
          </a:xfrm>
          <a:prstGeom prst="ellipse">
            <a:avLst/>
          </a:prstGeom>
          <a:blipFill dpi="0" rotWithShape="0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60"/>
          <p:cNvSpPr>
            <a:spLocks noChangeArrowheads="1"/>
          </p:cNvSpPr>
          <p:nvPr/>
        </p:nvSpPr>
        <p:spPr bwMode="auto">
          <a:xfrm rot="16200000">
            <a:off x="7429501" y="4114800"/>
            <a:ext cx="303212" cy="458787"/>
          </a:xfrm>
          <a:prstGeom prst="downArrow">
            <a:avLst>
              <a:gd name="adj1" fmla="val 53130"/>
              <a:gd name="adj2" fmla="val 6778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61"/>
          <p:cNvSpPr>
            <a:spLocks noChangeArrowheads="1"/>
          </p:cNvSpPr>
          <p:nvPr/>
        </p:nvSpPr>
        <p:spPr bwMode="auto">
          <a:xfrm rot="16200000">
            <a:off x="8801101" y="4116387"/>
            <a:ext cx="303212" cy="455613"/>
          </a:xfrm>
          <a:prstGeom prst="downArrow">
            <a:avLst>
              <a:gd name="adj1" fmla="val 53130"/>
              <a:gd name="adj2" fmla="val 673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6" grpId="0" animBg="1"/>
      <p:bldP spid="77" grpId="0" animBg="1"/>
      <p:bldP spid="7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Bildschirmpräsentation (4:3)</PresentationFormat>
  <Paragraphs>249</Paragraphs>
  <Slides>13</Slides>
  <Notes>13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Larissa</vt:lpstr>
      <vt:lpstr>Equation</vt:lpstr>
      <vt:lpstr>Microsoft Formel-Editor 3.0</vt:lpstr>
      <vt:lpstr>1930: Energy-conservation in beta-decay violated??</vt:lpstr>
      <vt:lpstr>Pauli´s new particle</vt:lpstr>
      <vt:lpstr>Neutrino detection</vt:lpstr>
      <vt:lpstr>Sunglasses for neutrinos?</vt:lpstr>
      <vt:lpstr>Neutrinos from the Sun</vt:lpstr>
      <vt:lpstr>Neutrinos from the Sun</vt:lpstr>
      <vt:lpstr>First measurement of the solar neutrinos</vt:lpstr>
      <vt:lpstr>The problem of the missing solar neutrinos</vt:lpstr>
      <vt:lpstr>“Neutrino transformation” the solution of the puzzle</vt:lpstr>
      <vt:lpstr>Neutrino oscillations</vt:lpstr>
      <vt:lpstr>Solar neutrino problem</vt:lpstr>
      <vt:lpstr>Examination of the oscillation-hypotheses for solar neutrinos</vt:lpstr>
      <vt:lpstr>Neutrinos as astrophysical observer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426</cp:revision>
  <dcterms:created xsi:type="dcterms:W3CDTF">2016-04-06T12:04:03Z</dcterms:created>
  <dcterms:modified xsi:type="dcterms:W3CDTF">2017-09-23T13:08:23Z</dcterms:modified>
</cp:coreProperties>
</file>