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72" r:id="rId6"/>
    <p:sldId id="273" r:id="rId7"/>
    <p:sldId id="274" r:id="rId8"/>
    <p:sldId id="275" r:id="rId9"/>
    <p:sldId id="261" r:id="rId10"/>
    <p:sldId id="262" r:id="rId11"/>
    <p:sldId id="263" r:id="rId12"/>
    <p:sldId id="264" r:id="rId13"/>
    <p:sldId id="269" r:id="rId14"/>
    <p:sldId id="268" r:id="rId15"/>
    <p:sldId id="267" r:id="rId16"/>
    <p:sldId id="265" r:id="rId17"/>
    <p:sldId id="266" r:id="rId18"/>
    <p:sldId id="270" r:id="rId19"/>
    <p:sldId id="271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CCFF"/>
    <a:srgbClr val="0099FF"/>
    <a:srgbClr val="FFFFFF"/>
    <a:srgbClr val="CC00CC"/>
    <a:srgbClr val="008080"/>
    <a:srgbClr val="FF00FF"/>
    <a:srgbClr val="F6F0FA"/>
    <a:srgbClr val="F4EDF9"/>
    <a:srgbClr val="F1E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92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67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01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01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0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80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92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82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73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0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00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00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 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2018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65900"/>
            <a:ext cx="24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 userDrawn="1"/>
        </p:nvSpPr>
        <p:spPr bwMode="auto">
          <a:xfrm>
            <a:off x="360363" y="6559550"/>
            <a:ext cx="2847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300" dirty="0" smtClean="0">
                <a:solidFill>
                  <a:srgbClr val="FF0000"/>
                </a:solidFill>
              </a:rPr>
              <a:t>Indian Institute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of</a:t>
            </a:r>
            <a:r>
              <a:rPr lang="de-DE" altLang="de-DE" sz="1300" dirty="0" smtClean="0">
                <a:solidFill>
                  <a:srgbClr val="FF0000"/>
                </a:solidFill>
              </a:rPr>
              <a:t> Technology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Ropar</a:t>
            </a:r>
            <a:endParaRPr lang="de-DE" altLang="de-DE" sz="13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30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ion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Leptons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0001" y="720000"/>
            <a:ext cx="806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Leptons are </a:t>
            </a:r>
            <a:r>
              <a:rPr lang="en-US" b="1" i="1" dirty="0" smtClean="0">
                <a:solidFill>
                  <a:srgbClr val="0000CC"/>
                </a:solidFill>
              </a:rPr>
              <a:t>spin ½ fermions</a:t>
            </a:r>
            <a:r>
              <a:rPr lang="en-US" dirty="0" smtClean="0"/>
              <a:t>, not subject to strong interaction</a:t>
            </a:r>
            <a:endParaRPr lang="en-US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160000" y="1116000"/>
                <a:ext cx="936410" cy="746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4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de-DE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/>
                                        <a:ea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de-DE" sz="24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1116000"/>
                <a:ext cx="936410" cy="7464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240000" y="1080000"/>
                <a:ext cx="918648" cy="790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de-DE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/>
                                        <a:ea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40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1080000"/>
                <a:ext cx="918648" cy="7902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4320000" y="1080000"/>
                <a:ext cx="900246" cy="748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smtClean="0"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de-DE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latin typeface="Cambria Math"/>
                                        <a:ea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400" i="1" smtClean="0"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1080000"/>
                <a:ext cx="900246" cy="7484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152000" y="1980000"/>
                <a:ext cx="6813532" cy="397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𝒆</m:t>
                          </m:r>
                        </m:sub>
                      </m:sSub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0.511</m:t>
                          </m:r>
                          <m:f>
                            <m:fPr>
                              <m:type m:val="lin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</a:rPr>
                                <m:t>𝑀𝑒𝑉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1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105.7</m:t>
                          </m:r>
                          <m:f>
                            <m:fPr>
                              <m:type m:val="lin"/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𝑀𝑒𝑉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1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𝝉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1777.1</m:t>
                          </m:r>
                          <m:f>
                            <m:fPr>
                              <m:type m:val="lin"/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𝑀𝑒𝑉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00" y="1980000"/>
                <a:ext cx="6813532" cy="397353"/>
              </a:xfrm>
              <a:prstGeom prst="rect">
                <a:avLst/>
              </a:prstGeom>
              <a:blipFill rotWithShape="1">
                <a:blip r:embed="rId6"/>
                <a:stretch>
                  <a:fillRect t="-106154" r="-3578" b="-1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900000" y="2484000"/>
            <a:ext cx="75222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  </a:t>
            </a:r>
            <a:r>
              <a:rPr lang="en-US" dirty="0" smtClean="0"/>
              <a:t>Electron </a:t>
            </a:r>
            <a:r>
              <a:rPr lang="en-US" b="1" i="1" dirty="0" smtClean="0">
                <a:solidFill>
                  <a:srgbClr val="0000CC"/>
                </a:solidFill>
              </a:rPr>
              <a:t>e</a:t>
            </a:r>
            <a:r>
              <a:rPr lang="en-US" b="1" i="1" baseline="30000" dirty="0" smtClean="0">
                <a:solidFill>
                  <a:srgbClr val="0000CC"/>
                </a:solidFill>
              </a:rPr>
              <a:t>-</a:t>
            </a:r>
            <a:r>
              <a:rPr lang="en-US" dirty="0" smtClean="0"/>
              <a:t>, muon </a:t>
            </a:r>
            <a:r>
              <a:rPr lang="el-GR" b="1" i="1" dirty="0" smtClean="0">
                <a:solidFill>
                  <a:srgbClr val="0000CC"/>
                </a:solidFill>
              </a:rPr>
              <a:t>μ</a:t>
            </a:r>
            <a:r>
              <a:rPr lang="de-DE" b="1" i="1" baseline="30000" dirty="0" smtClean="0">
                <a:solidFill>
                  <a:srgbClr val="0000CC"/>
                </a:solidFill>
              </a:rPr>
              <a:t>-</a:t>
            </a:r>
            <a:r>
              <a:rPr lang="de-DE" dirty="0" smtClean="0"/>
              <a:t> </a:t>
            </a:r>
            <a:r>
              <a:rPr lang="en-US" dirty="0" smtClean="0"/>
              <a:t>and tau </a:t>
            </a:r>
            <a:r>
              <a:rPr lang="el-GR" b="1" i="1" dirty="0" smtClean="0">
                <a:solidFill>
                  <a:srgbClr val="0000CC"/>
                </a:solidFill>
              </a:rPr>
              <a:t>τ</a:t>
            </a:r>
            <a:r>
              <a:rPr lang="de-DE" b="1" i="1" baseline="30000" dirty="0" smtClean="0">
                <a:solidFill>
                  <a:srgbClr val="0000CC"/>
                </a:solidFill>
              </a:rPr>
              <a:t>-</a:t>
            </a:r>
            <a:r>
              <a:rPr lang="de-DE" dirty="0" smtClean="0"/>
              <a:t> </a:t>
            </a:r>
            <a:r>
              <a:rPr lang="en-US" dirty="0" smtClean="0"/>
              <a:t>have corresponding neutrinos </a:t>
            </a:r>
            <a:r>
              <a:rPr lang="el-GR" b="1" i="1" dirty="0" smtClean="0">
                <a:solidFill>
                  <a:srgbClr val="0000CC"/>
                </a:solidFill>
              </a:rPr>
              <a:t>ν</a:t>
            </a:r>
            <a:r>
              <a:rPr lang="de-DE" b="1" i="1" baseline="-25000" dirty="0" smtClean="0">
                <a:solidFill>
                  <a:srgbClr val="0000CC"/>
                </a:solidFill>
              </a:rPr>
              <a:t>e</a:t>
            </a:r>
            <a:r>
              <a:rPr lang="de-DE" dirty="0" smtClean="0"/>
              <a:t>, </a:t>
            </a:r>
            <a:r>
              <a:rPr lang="el-GR" b="1" i="1" dirty="0" smtClean="0">
                <a:solidFill>
                  <a:srgbClr val="0000CC"/>
                </a:solidFill>
              </a:rPr>
              <a:t>ν</a:t>
            </a:r>
            <a:r>
              <a:rPr lang="el-GR" b="1" i="1" baseline="-25000" dirty="0" smtClean="0">
                <a:solidFill>
                  <a:srgbClr val="0000CC"/>
                </a:solidFill>
              </a:rPr>
              <a:t>μ</a:t>
            </a:r>
            <a:r>
              <a:rPr lang="de-DE" dirty="0" smtClean="0"/>
              <a:t>, </a:t>
            </a:r>
            <a:r>
              <a:rPr lang="el-GR" b="1" i="1" dirty="0" smtClean="0">
                <a:solidFill>
                  <a:srgbClr val="0000CC"/>
                </a:solidFill>
              </a:rPr>
              <a:t>ν</a:t>
            </a:r>
            <a:r>
              <a:rPr lang="el-GR" b="1" i="1" baseline="-25000" dirty="0" smtClean="0">
                <a:solidFill>
                  <a:srgbClr val="0000CC"/>
                </a:solidFill>
              </a:rPr>
              <a:t>τ</a:t>
            </a:r>
            <a:r>
              <a:rPr lang="de-DE" dirty="0" smtClean="0"/>
              <a:t>.</a:t>
            </a:r>
          </a:p>
          <a:p>
            <a:endParaRPr lang="de-DE" sz="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rgbClr val="0000CC"/>
                </a:solidFill>
              </a:rPr>
              <a:t>  </a:t>
            </a:r>
            <a:r>
              <a:rPr lang="en-US" dirty="0" smtClean="0"/>
              <a:t>Electron, muon and tau have </a:t>
            </a:r>
            <a:r>
              <a:rPr lang="en-US" b="1" i="1" dirty="0" smtClean="0">
                <a:solidFill>
                  <a:srgbClr val="0000CC"/>
                </a:solidFill>
              </a:rPr>
              <a:t>electric charge of –e</a:t>
            </a:r>
            <a:r>
              <a:rPr lang="en-US" dirty="0" smtClean="0"/>
              <a:t>. Neutrinos are neutral.</a:t>
            </a:r>
          </a:p>
          <a:p>
            <a:endParaRPr lang="en-US" sz="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Neutrinos possibly have zero or very small mass.</a:t>
            </a:r>
          </a:p>
          <a:p>
            <a:endParaRPr lang="en-US" sz="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For neutrinos, only weak interactions have been observed so far.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40000" y="4140000"/>
                <a:ext cx="83102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dirty="0" smtClean="0"/>
                  <a:t>Antileptons are positron </a:t>
                </a:r>
                <a:r>
                  <a:rPr lang="en-US" b="1" i="1" dirty="0" smtClean="0">
                    <a:solidFill>
                      <a:srgbClr val="0000CC"/>
                    </a:solidFill>
                  </a:rPr>
                  <a:t>e</a:t>
                </a:r>
                <a:r>
                  <a:rPr lang="en-US" b="1" i="1" baseline="30000" dirty="0" smtClean="0">
                    <a:solidFill>
                      <a:srgbClr val="0000CC"/>
                    </a:solidFill>
                  </a:rPr>
                  <a:t>+</a:t>
                </a:r>
                <a:r>
                  <a:rPr lang="en-US" dirty="0" smtClean="0"/>
                  <a:t>, positive muon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  <m:sup>
                        <m:r>
                          <a:rPr lang="de-DE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and positive tau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𝝉</m:t>
                        </m:r>
                      </m:e>
                      <m:sup>
                        <m:r>
                          <a:rPr lang="de-DE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and antineutrinos:</a:t>
                </a:r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140000"/>
                <a:ext cx="831022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51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2160000" y="4500000"/>
                <a:ext cx="936410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24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de-DE" sz="24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smtClean="0">
                                            <a:latin typeface="Cambria Math"/>
                                            <a:ea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de-DE" sz="2400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4500000"/>
                <a:ext cx="936410" cy="8041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240000" y="4500000"/>
                <a:ext cx="837922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de-DE" sz="20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smtClean="0">
                                            <a:latin typeface="Cambria Math"/>
                                            <a:ea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i="1" smtClean="0">
                                            <a:latin typeface="Cambria Math"/>
                                            <a:ea typeface="Cambria Math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4500000"/>
                <a:ext cx="837922" cy="78386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4320000" y="4500000"/>
                <a:ext cx="900246" cy="806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smtClean="0"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de-DE" sz="24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smtClean="0">
                                            <a:latin typeface="Cambria Math"/>
                                            <a:ea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400" i="1" smtClean="0">
                                            <a:latin typeface="Cambria Math"/>
                                            <a:ea typeface="Cambria Math"/>
                                          </a:rPr>
                                          <m:t>𝜏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4500000"/>
                <a:ext cx="900246" cy="80611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/>
          <p:cNvSpPr txBox="1"/>
          <p:nvPr/>
        </p:nvSpPr>
        <p:spPr>
          <a:xfrm>
            <a:off x="540000" y="5400000"/>
            <a:ext cx="806444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Neutrinos and antineutrinos differ by the </a:t>
            </a:r>
            <a:r>
              <a:rPr lang="en-US" b="1" i="1" dirty="0" smtClean="0">
                <a:solidFill>
                  <a:srgbClr val="0000CC"/>
                </a:solidFill>
              </a:rPr>
              <a:t>lepton number</a:t>
            </a:r>
            <a:r>
              <a:rPr lang="en-US" dirty="0" smtClean="0"/>
              <a:t>. Leptons posses lepton number </a:t>
            </a:r>
            <a:r>
              <a:rPr lang="en-US" b="1" i="1" dirty="0" smtClean="0">
                <a:solidFill>
                  <a:srgbClr val="0000CC"/>
                </a:solidFill>
              </a:rPr>
              <a:t>L</a:t>
            </a:r>
            <a:r>
              <a:rPr lang="el-GR" b="1" i="1" baseline="-25000" dirty="0" smtClean="0">
                <a:solidFill>
                  <a:srgbClr val="0000CC"/>
                </a:solidFill>
              </a:rPr>
              <a:t>α</a:t>
            </a:r>
            <a:r>
              <a:rPr lang="de-DE" b="1" i="1" dirty="0" smtClean="0">
                <a:solidFill>
                  <a:srgbClr val="0000CC"/>
                </a:solidFill>
              </a:rPr>
              <a:t> = 1 </a:t>
            </a:r>
            <a:r>
              <a:rPr lang="de-DE" dirty="0" smtClean="0"/>
              <a:t>(</a:t>
            </a:r>
            <a:r>
              <a:rPr lang="el-GR" dirty="0" smtClean="0"/>
              <a:t>α</a:t>
            </a:r>
            <a:r>
              <a:rPr lang="de-DE" dirty="0" smtClean="0"/>
              <a:t> </a:t>
            </a:r>
            <a:r>
              <a:rPr lang="en-US" dirty="0" smtClean="0"/>
              <a:t>stands for </a:t>
            </a:r>
            <a:r>
              <a:rPr lang="de-DE" dirty="0" smtClean="0"/>
              <a:t>e, </a:t>
            </a:r>
            <a:r>
              <a:rPr lang="el-GR" dirty="0" smtClean="0"/>
              <a:t>μ</a:t>
            </a:r>
            <a:r>
              <a:rPr lang="de-DE" dirty="0" smtClean="0"/>
              <a:t>, </a:t>
            </a:r>
            <a:r>
              <a:rPr lang="en-US" dirty="0" smtClean="0"/>
              <a:t>or</a:t>
            </a:r>
            <a:r>
              <a:rPr lang="de-DE" dirty="0" smtClean="0"/>
              <a:t> </a:t>
            </a:r>
            <a:r>
              <a:rPr lang="el-GR" dirty="0" smtClean="0"/>
              <a:t>τ</a:t>
            </a:r>
            <a:r>
              <a:rPr lang="de-DE" dirty="0" smtClean="0"/>
              <a:t>, </a:t>
            </a:r>
            <a:r>
              <a:rPr lang="en-US" dirty="0" smtClean="0"/>
              <a:t>and antileptons have </a:t>
            </a:r>
            <a:r>
              <a:rPr lang="de-DE" b="1" i="1" dirty="0" smtClean="0">
                <a:solidFill>
                  <a:srgbClr val="0000CC"/>
                </a:solidFill>
              </a:rPr>
              <a:t>L</a:t>
            </a:r>
            <a:r>
              <a:rPr lang="el-GR" b="1" i="1" baseline="-25000" dirty="0" smtClean="0">
                <a:solidFill>
                  <a:srgbClr val="0000CC"/>
                </a:solidFill>
              </a:rPr>
              <a:t>α</a:t>
            </a:r>
            <a:r>
              <a:rPr lang="de-DE" b="1" i="1" dirty="0" smtClean="0">
                <a:solidFill>
                  <a:srgbClr val="0000CC"/>
                </a:solidFill>
              </a:rPr>
              <a:t> = -1</a:t>
            </a:r>
            <a:r>
              <a:rPr lang="de-DE" dirty="0" smtClean="0"/>
              <a:t>.</a:t>
            </a:r>
          </a:p>
          <a:p>
            <a:endParaRPr lang="de-DE" sz="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Lepton numbers are conserved in any interaction</a:t>
            </a:r>
            <a:r>
              <a:rPr lang="de-DE" dirty="0" smtClean="0"/>
              <a:t>.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0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000" y="720000"/>
            <a:ext cx="51244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980000" y="3348000"/>
            <a:ext cx="5086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Schematic representation of the F. </a:t>
            </a:r>
            <a:r>
              <a:rPr lang="en-US" sz="1400" dirty="0" err="1" smtClean="0"/>
              <a:t>Reines</a:t>
            </a:r>
            <a:r>
              <a:rPr lang="en-US" sz="1400" dirty="0" smtClean="0"/>
              <a:t> and C. Cowan experiment</a:t>
            </a:r>
            <a:endParaRPr lang="en-US" sz="1400" dirty="0"/>
          </a:p>
        </p:txBody>
      </p:sp>
      <p:sp>
        <p:nvSpPr>
          <p:cNvPr id="4" name="Textfeld 3"/>
          <p:cNvSpPr txBox="1"/>
          <p:nvPr/>
        </p:nvSpPr>
        <p:spPr>
          <a:xfrm>
            <a:off x="540001" y="3960000"/>
            <a:ext cx="8064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stages: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/>
              <a:t>Antineutrino interacts with proton, producing neutron and positron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/>
              <a:t>Positron annihilates with an atomic electron, produces fast photon which gives rise to softer photons through the Compton effect.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/>
              <a:t>Neutron captured by a Cd nucleus, releasing more photons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Leptons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540000" y="720000"/>
            <a:ext cx="81364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Muons were first observed in 1936, in </a:t>
            </a:r>
            <a:r>
              <a:rPr lang="en-US" b="1" i="1" dirty="0" smtClean="0">
                <a:solidFill>
                  <a:srgbClr val="0000CC"/>
                </a:solidFill>
              </a:rPr>
              <a:t>cosmic rays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00CC"/>
              </a:solidFill>
            </a:endParaRPr>
          </a:p>
          <a:p>
            <a:r>
              <a:rPr lang="en-US" dirty="0" smtClean="0"/>
              <a:t>Cosmic rays have two components: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i="1" dirty="0" smtClean="0">
                <a:solidFill>
                  <a:srgbClr val="0000CC"/>
                </a:solidFill>
              </a:rPr>
              <a:t>primaries</a:t>
            </a:r>
            <a:r>
              <a:rPr lang="en-US" dirty="0" smtClean="0"/>
              <a:t>, which are high-energy particles coming from the outer space, mostly hydrogen nuclei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i="1" dirty="0" err="1" smtClean="0">
                <a:solidFill>
                  <a:srgbClr val="0000CC"/>
                </a:solidFill>
              </a:rPr>
              <a:t>secondaries</a:t>
            </a:r>
            <a:r>
              <a:rPr lang="en-US" dirty="0" smtClean="0"/>
              <a:t>, the particles which are produced in collisions of primaries with nuclei in the Earth atmosphere; muons belong to this component</a:t>
            </a:r>
          </a:p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Muons are 200 times heavier than electrons and are very penetrating particles.</a:t>
            </a:r>
          </a:p>
          <a:p>
            <a:endParaRPr lang="en-US" sz="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Electromagnetic properties of muon are identical to those of electron (upon the proper account of the mass difference)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rgbClr val="0000CC"/>
              </a:solidFill>
            </a:endParaRPr>
          </a:p>
          <a:p>
            <a:r>
              <a:rPr lang="en-US" dirty="0" smtClean="0">
                <a:solidFill>
                  <a:srgbClr val="0000CC"/>
                </a:solidFill>
              </a:rPr>
              <a:t>Tau </a:t>
            </a:r>
            <a:r>
              <a:rPr lang="en-US" dirty="0" smtClean="0"/>
              <a:t>is the heaviest of leptons, was discovered in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annihilation experiments in 1975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37112"/>
            <a:ext cx="47339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536723" y="5745573"/>
            <a:ext cx="3619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</a:t>
            </a:r>
            <a:r>
              <a:rPr lang="de-DE" dirty="0" smtClean="0"/>
              <a:t> </a:t>
            </a:r>
            <a:r>
              <a:rPr lang="en-US" dirty="0" smtClean="0"/>
              <a:t>pair production in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annihilation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Lepton Type Conservation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720000"/>
            <a:ext cx="7180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Electron is a stable particle, while muon and tau have a finite lifetime:</a:t>
            </a:r>
            <a:endParaRPr lang="en-US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800000" y="1260000"/>
                <a:ext cx="1877502" cy="397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=2.2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−6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1260000"/>
                <a:ext cx="1877502" cy="397160"/>
              </a:xfrm>
              <a:prstGeom prst="rect">
                <a:avLst/>
              </a:prstGeom>
              <a:blipFill rotWithShape="1">
                <a:blip r:embed="rId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680000" y="1260000"/>
                <a:ext cx="19593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=2.9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−13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1260000"/>
                <a:ext cx="195938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3923928" y="12600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540000" y="1980000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Muon decays in a purely </a:t>
            </a:r>
            <a:r>
              <a:rPr lang="en-US" dirty="0" err="1" smtClean="0"/>
              <a:t>leptonic</a:t>
            </a:r>
            <a:r>
              <a:rPr lang="en-US" dirty="0" smtClean="0"/>
              <a:t> mode: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800000" y="2448000"/>
                <a:ext cx="2072875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2448000"/>
                <a:ext cx="2072875" cy="391646"/>
              </a:xfrm>
              <a:prstGeom prst="rect">
                <a:avLst/>
              </a:prstGeom>
              <a:blipFill rotWithShape="1">
                <a:blip r:embed="rId5"/>
                <a:stretch>
                  <a:fillRect r="-1264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598904"/>
              </p:ext>
            </p:extLst>
          </p:nvPr>
        </p:nvGraphicFramePr>
        <p:xfrm>
          <a:off x="720000" y="3060000"/>
          <a:ext cx="3336032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3784"/>
                <a:gridCol w="22322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electron number</a:t>
                      </a:r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  =   0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+  1   +  -1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muon number</a:t>
                      </a:r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  =   1   +  0   +  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tau number</a:t>
                      </a:r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  =   0   +  0   +   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611560" y="3060000"/>
            <a:ext cx="3312368" cy="2088232"/>
          </a:xfrm>
          <a:prstGeom prst="rect">
            <a:avLst/>
          </a:prstGeom>
          <a:noFill/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4140000" y="3060000"/>
            <a:ext cx="4911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Electrons and their neutrinos have electron number +1</a:t>
            </a:r>
          </a:p>
          <a:p>
            <a:r>
              <a:rPr lang="en-US" sz="1600" dirty="0" smtClean="0"/>
              <a:t>Positrons and their antineutrinos have electron number -1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652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900000"/>
            <a:ext cx="756126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9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Lepton Decay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720000"/>
            <a:ext cx="7180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Electron is a stable particle, while muon and tau have a finite lifetime:</a:t>
            </a:r>
            <a:endParaRPr lang="en-US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800000" y="1260000"/>
                <a:ext cx="1877502" cy="397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=2.2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−6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1260000"/>
                <a:ext cx="1877502" cy="397160"/>
              </a:xfrm>
              <a:prstGeom prst="rect">
                <a:avLst/>
              </a:prstGeom>
              <a:blipFill rotWithShape="1">
                <a:blip r:embed="rId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680000" y="1260000"/>
                <a:ext cx="19593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=2.9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−13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1260000"/>
                <a:ext cx="195938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3923928" y="12600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540000" y="1980000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Muon decays in a purely </a:t>
            </a:r>
            <a:r>
              <a:rPr lang="en-US" dirty="0" err="1" smtClean="0"/>
              <a:t>leptonic</a:t>
            </a:r>
            <a:r>
              <a:rPr lang="en-US" dirty="0" smtClean="0"/>
              <a:t> mode: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800000" y="2448000"/>
                <a:ext cx="2072875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2448000"/>
                <a:ext cx="2072875" cy="391646"/>
              </a:xfrm>
              <a:prstGeom prst="rect">
                <a:avLst/>
              </a:prstGeom>
              <a:blipFill rotWithShape="1">
                <a:blip r:embed="rId5"/>
                <a:stretch>
                  <a:fillRect r="-1264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540000" y="3060000"/>
            <a:ext cx="8217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Tau has a mass sufficient to produce hadrons, but has </a:t>
            </a:r>
            <a:r>
              <a:rPr lang="en-US" dirty="0" err="1" smtClean="0"/>
              <a:t>leptonic</a:t>
            </a:r>
            <a:r>
              <a:rPr lang="en-US" dirty="0" smtClean="0"/>
              <a:t> decay modes as well: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800000" y="3420000"/>
                <a:ext cx="2042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3420000"/>
                <a:ext cx="2042739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1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800000" y="3816000"/>
                <a:ext cx="2057422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3816000"/>
                <a:ext cx="2057422" cy="391646"/>
              </a:xfrm>
              <a:prstGeom prst="rect">
                <a:avLst/>
              </a:prstGeom>
              <a:blipFill rotWithShape="1"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540001" y="4320000"/>
            <a:ext cx="8096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Fraction of a particular decay mode with respect to all possible decays is called </a:t>
            </a:r>
            <a:r>
              <a:rPr lang="en-US" b="1" i="1" dirty="0" smtClean="0">
                <a:solidFill>
                  <a:srgbClr val="0000CC"/>
                </a:solidFill>
              </a:rPr>
              <a:t>branching ratio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Branching ratio of both processes are 17.81% and 17.37%, respectively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540000" y="5760000"/>
            <a:ext cx="6628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Note: lepton numbers are conserved in all reactions ever observed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5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 decay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20000"/>
            <a:ext cx="36957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40001" y="2880000"/>
            <a:ext cx="7992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branching ratio of the dominant </a:t>
            </a:r>
            <a:r>
              <a:rPr lang="en-US" dirty="0" smtClean="0">
                <a:solidFill>
                  <a:srgbClr val="FF0000"/>
                </a:solidFill>
              </a:rPr>
              <a:t>hadronic</a:t>
            </a:r>
            <a:r>
              <a:rPr lang="en-US" dirty="0" smtClean="0"/>
              <a:t> tau decay are:</a:t>
            </a:r>
          </a:p>
          <a:p>
            <a:endParaRPr lang="en-US" sz="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25.52% for decay into a charged </a:t>
            </a:r>
            <a:r>
              <a:rPr lang="en-US" dirty="0">
                <a:hlinkClick r:id="rId3" tooltip="Pion"/>
              </a:rPr>
              <a:t>pion</a:t>
            </a:r>
            <a:r>
              <a:rPr lang="en-US" dirty="0"/>
              <a:t>, a neutral pion, and a tau neutrino;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10.83% for decay into a charged pion and a tau neutrino;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9.30% for decay into a charged pion, two neutral </a:t>
            </a:r>
            <a:r>
              <a:rPr lang="en-US" dirty="0" err="1"/>
              <a:t>pions</a:t>
            </a:r>
            <a:r>
              <a:rPr lang="en-US" dirty="0"/>
              <a:t>, and a tau neutrino;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8.99% for decay into three charged </a:t>
            </a:r>
            <a:r>
              <a:rPr lang="en-US" dirty="0" err="1"/>
              <a:t>pions</a:t>
            </a:r>
            <a:r>
              <a:rPr lang="en-US" dirty="0"/>
              <a:t> (of which two have the same electrical charge) and a tau neutrino;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2.70% for decay into three charged </a:t>
            </a:r>
            <a:r>
              <a:rPr lang="en-US" dirty="0" err="1"/>
              <a:t>pions</a:t>
            </a:r>
            <a:r>
              <a:rPr lang="en-US" dirty="0"/>
              <a:t> (of which two have the same electrical charge), a neutral pion, and a tau neutrino;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1.05% for decay into three neutral </a:t>
            </a:r>
            <a:r>
              <a:rPr lang="en-US" dirty="0" err="1"/>
              <a:t>pions</a:t>
            </a:r>
            <a:r>
              <a:rPr lang="en-US" dirty="0"/>
              <a:t>, a charged pion, and a tau neutrino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39999" y="5580000"/>
            <a:ext cx="79924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branching ratio of the common purely </a:t>
            </a:r>
            <a:r>
              <a:rPr lang="en-US" dirty="0" err="1" smtClean="0">
                <a:solidFill>
                  <a:srgbClr val="FF0000"/>
                </a:solidFill>
              </a:rPr>
              <a:t>leptonic</a:t>
            </a:r>
            <a:r>
              <a:rPr lang="en-US" dirty="0" smtClean="0"/>
              <a:t> tau decays are:</a:t>
            </a:r>
          </a:p>
          <a:p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17.82% for decay into a tau neutrino, electron and electron antineutrino;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17.39% for decay into a tau neutrino, muon and muon antineutrino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0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Leptons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540000" y="720000"/>
            <a:ext cx="8064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Important assumptions:</a:t>
            </a:r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Weak interactions of leptons are identical, just like electromagnetic ones (</a:t>
            </a:r>
            <a:r>
              <a:rPr lang="en-US" dirty="0" smtClean="0">
                <a:solidFill>
                  <a:srgbClr val="0000CC"/>
                </a:solidFill>
              </a:rPr>
              <a:t>“interactions universality”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One can neglect final state lepton masses for many basic calculations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40000" y="2520000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0000CC"/>
                </a:solidFill>
              </a:rPr>
              <a:t>decay rate </a:t>
            </a:r>
            <a:r>
              <a:rPr lang="en-US" dirty="0" smtClean="0"/>
              <a:t>of a muon is given by the expression: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3240000" y="2880000"/>
                <a:ext cx="3397469" cy="66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Γ</m:t>
                      </m:r>
                      <m:d>
                        <m:dPr>
                          <m:ctrlPr>
                            <a:rPr lang="el-GR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el-GR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sSup>
                            <m:sSupPr>
                              <m:ctrlPr>
                                <a:rPr lang="el-GR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p>
                          </m:sSubSup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195 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2880000"/>
                <a:ext cx="3397469" cy="6687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540000" y="3600000"/>
                <a:ext cx="6743128" cy="478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Here G</a:t>
                </a:r>
                <a:r>
                  <a:rPr lang="en-US" baseline="-25000" dirty="0" smtClean="0"/>
                  <a:t>F</a:t>
                </a:r>
                <a:r>
                  <a:rPr lang="en-US" dirty="0" smtClean="0"/>
                  <a:t> is the </a:t>
                </a:r>
                <a:r>
                  <a:rPr lang="en-US" b="1" i="1" dirty="0" smtClean="0">
                    <a:solidFill>
                      <a:srgbClr val="0000CC"/>
                    </a:solidFill>
                  </a:rPr>
                  <a:t>Fermi constant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𝑭</m:t>
                        </m:r>
                      </m:sub>
                      <m:sup>
                        <m: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bSup>
                    <m:r>
                      <a:rPr lang="de-DE" sz="14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𝑭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1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1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ℏ</m:t>
                                </m:r>
                                <m:r>
                                  <a:rPr lang="de-DE" sz="1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𝒄</m:t>
                                </m:r>
                              </m:e>
                            </m:d>
                          </m:e>
                          <m:sup>
                            <m: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de-DE" sz="14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  <m:f>
                      <m:fPr>
                        <m:ctrlP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p>
                            <m: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𝑾</m:t>
                            </m:r>
                          </m:sub>
                          <m:sup>
                            <m: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  <m:sSup>
                          <m:sSupPr>
                            <m:ctrlP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de-DE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de-DE" sz="14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de-DE" sz="1400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de-DE" sz="1400" b="1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de-DE" sz="1400" b="1" i="1" smtClean="0">
                        <a:solidFill>
                          <a:schemeClr val="tx1"/>
                        </a:solidFill>
                        <a:latin typeface="Cambria Math"/>
                      </a:rPr>
                      <m:t>𝟏𝟔𝟔𝟒</m:t>
                    </m:r>
                    <m:r>
                      <a:rPr lang="de-DE" sz="1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sup>
                    </m:sSup>
                    <m:r>
                      <a:rPr lang="de-DE" sz="1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𝑮𝒆𝑽</m:t>
                        </m:r>
                      </m:e>
                      <m:sup>
                        <m: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de-DE" sz="1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400" b="1" i="1" dirty="0" smtClean="0">
                    <a:solidFill>
                      <a:srgbClr val="0000CC"/>
                    </a:solidFill>
                  </a:rPr>
                  <a:t>)</a:t>
                </a:r>
                <a:endParaRPr lang="en-US" sz="1400" b="1" i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600000"/>
                <a:ext cx="6743128" cy="478144"/>
              </a:xfrm>
              <a:prstGeom prst="rect">
                <a:avLst/>
              </a:prstGeom>
              <a:blipFill rotWithShape="1">
                <a:blip r:embed="rId4"/>
                <a:stretch>
                  <a:fillRect l="-814" r="-271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feld 17"/>
          <p:cNvSpPr txBox="1"/>
          <p:nvPr/>
        </p:nvSpPr>
        <p:spPr>
          <a:xfrm>
            <a:off x="540000" y="4140000"/>
            <a:ext cx="806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Substituting m</a:t>
            </a:r>
            <a:r>
              <a:rPr lang="el-GR" baseline="-25000" dirty="0" smtClean="0"/>
              <a:t>μ</a:t>
            </a:r>
            <a:r>
              <a:rPr lang="de-DE" dirty="0" smtClean="0"/>
              <a:t> </a:t>
            </a:r>
            <a:r>
              <a:rPr lang="en-US" dirty="0" smtClean="0"/>
              <a:t>with</a:t>
            </a:r>
            <a:r>
              <a:rPr lang="de-DE" dirty="0" smtClean="0"/>
              <a:t> m</a:t>
            </a:r>
            <a:r>
              <a:rPr lang="el-GR" baseline="-25000" dirty="0" smtClean="0"/>
              <a:t>τ</a:t>
            </a:r>
            <a:r>
              <a:rPr lang="de-DE" dirty="0" smtClean="0"/>
              <a:t> </a:t>
            </a:r>
            <a:r>
              <a:rPr lang="en-US" dirty="0" smtClean="0"/>
              <a:t>one obtains decay rates of tau </a:t>
            </a:r>
            <a:r>
              <a:rPr lang="en-US" dirty="0" err="1" smtClean="0"/>
              <a:t>leptonic</a:t>
            </a:r>
            <a:r>
              <a:rPr lang="en-US" dirty="0" smtClean="0"/>
              <a:t> decays, equal for both processes. It explains why branching ratios of these processes have very close values.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Leptons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0000" y="720000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the decay rate, the lifetime of a lepton is: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419872" y="1123451"/>
                <a:ext cx="2383153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𝐵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acc>
                                <m:accPr>
                                  <m:chr m:val="̅"/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acc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acc>
                                <m:accPr>
                                  <m:chr m:val="̅"/>
                                  <m:ctrlP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/>
                                          <a:ea typeface="Cambria Math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acc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123451"/>
                <a:ext cx="2383153" cy="6766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540001" y="1980000"/>
            <a:ext cx="792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ℓ stands for </a:t>
            </a:r>
            <a:r>
              <a:rPr lang="el-GR" dirty="0" smtClean="0"/>
              <a:t>μ</a:t>
            </a:r>
            <a:r>
              <a:rPr lang="de-DE" dirty="0" smtClean="0"/>
              <a:t> </a:t>
            </a:r>
            <a:r>
              <a:rPr lang="en-US" dirty="0" smtClean="0"/>
              <a:t>or</a:t>
            </a:r>
            <a:r>
              <a:rPr lang="de-DE" dirty="0" smtClean="0"/>
              <a:t> </a:t>
            </a:r>
            <a:r>
              <a:rPr lang="el-GR" dirty="0" smtClean="0"/>
              <a:t>τ</a:t>
            </a:r>
            <a:r>
              <a:rPr lang="de-DE" dirty="0" smtClean="0"/>
              <a:t>. </a:t>
            </a:r>
            <a:r>
              <a:rPr lang="en-US" dirty="0" smtClean="0"/>
              <a:t>Since muons have basically only one decay mode, B = 1 in their case. Using experimental values of B and formula for </a:t>
            </a:r>
            <a:r>
              <a:rPr lang="el-GR" dirty="0" smtClean="0"/>
              <a:t>Γ</a:t>
            </a:r>
            <a:r>
              <a:rPr lang="de-DE" dirty="0" smtClean="0"/>
              <a:t>, </a:t>
            </a:r>
            <a:r>
              <a:rPr lang="en-US" dirty="0" smtClean="0"/>
              <a:t>one obtains the ratio of muon </a:t>
            </a:r>
            <a:r>
              <a:rPr lang="en-US" smtClean="0"/>
              <a:t>and tau </a:t>
            </a:r>
            <a:r>
              <a:rPr lang="en-US" dirty="0" smtClean="0"/>
              <a:t>lifetimes: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420000" y="2880000"/>
                <a:ext cx="3479158" cy="779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0.178∙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≈1.3∙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2880000"/>
                <a:ext cx="3479158" cy="7792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540000" y="3960000"/>
            <a:ext cx="790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again is in very good agreement with independent experimental measurements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540000" y="4860000"/>
            <a:ext cx="7920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Universality of lepton interactions is provided to big extend. That means that there is basically no difference between lepton generations, </a:t>
            </a:r>
            <a:r>
              <a:rPr lang="en-US" b="1" i="1" dirty="0" smtClean="0">
                <a:solidFill>
                  <a:srgbClr val="FF0000"/>
                </a:solidFill>
              </a:rPr>
              <a:t>apart of the mass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5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Electroweak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540000" y="720000"/>
            <a:ext cx="806444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Standard Model the weak and the electromagnetic interactions have been combined into a unified </a:t>
            </a:r>
            <a:r>
              <a:rPr lang="en-US" b="1" i="1" dirty="0" smtClean="0">
                <a:solidFill>
                  <a:srgbClr val="0000CC"/>
                </a:solidFill>
              </a:rPr>
              <a:t>electroweak</a:t>
            </a:r>
            <a:r>
              <a:rPr lang="en-US" dirty="0" smtClean="0"/>
              <a:t> theory.</a:t>
            </a:r>
          </a:p>
          <a:p>
            <a:endParaRPr lang="en-US" sz="800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At very short distances (~ 10</a:t>
            </a:r>
            <a:r>
              <a:rPr lang="en-US" baseline="30000" dirty="0" smtClean="0"/>
              <a:t>-18</a:t>
            </a:r>
            <a:r>
              <a:rPr lang="en-US" dirty="0" smtClean="0"/>
              <a:t> m) the strength of the weak interaction is comparable to that of the electromagnetic.</a:t>
            </a:r>
          </a:p>
          <a:p>
            <a:endParaRPr lang="en-US" sz="800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At thirty times that distance (3∙10</a:t>
            </a:r>
            <a:r>
              <a:rPr lang="en-US" baseline="30000" dirty="0" smtClean="0"/>
              <a:t>-17</a:t>
            </a:r>
            <a:r>
              <a:rPr lang="en-US" dirty="0" smtClean="0"/>
              <a:t> m) the strength of the weak interaction is 1/10000</a:t>
            </a:r>
            <a:r>
              <a:rPr lang="en-US" baseline="30000" dirty="0" smtClean="0"/>
              <a:t>th</a:t>
            </a:r>
            <a:r>
              <a:rPr lang="en-US" dirty="0" smtClean="0"/>
              <a:t> than that of the electromagnetic interaction. At distances typical for quarks in a proton or neutron (10</a:t>
            </a:r>
            <a:r>
              <a:rPr lang="en-US" baseline="30000" dirty="0" smtClean="0"/>
              <a:t>-15</a:t>
            </a:r>
            <a:r>
              <a:rPr lang="en-US" dirty="0" smtClean="0"/>
              <a:t> m) the force is even tinier.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132000"/>
            <a:ext cx="8001000" cy="222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3672000" y="4374000"/>
            <a:ext cx="2664296" cy="90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3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Electroweak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540000" y="3060000"/>
            <a:ext cx="532814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The strength of the interaction depends strongly on both the mass of the force carrier and the distance of the interaction.</a:t>
            </a:r>
          </a:p>
          <a:p>
            <a:endParaRPr lang="en-US" sz="800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The difference between their observed strengths is due to the huge difference in mass between the W</a:t>
            </a:r>
            <a:r>
              <a:rPr lang="en-US" baseline="30000" dirty="0" smtClean="0"/>
              <a:t>±</a:t>
            </a:r>
            <a:r>
              <a:rPr lang="en-US" dirty="0" smtClean="0"/>
              <a:t> and Z</a:t>
            </a:r>
            <a:r>
              <a:rPr lang="en-US" baseline="30000" dirty="0" smtClean="0"/>
              <a:t>0</a:t>
            </a:r>
            <a:r>
              <a:rPr lang="en-US" dirty="0" smtClean="0"/>
              <a:t> particles, which are very massive, and the photon, which has no mass.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576000"/>
            <a:ext cx="8001000" cy="222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00" y="3060000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2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Leptons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40000" y="720000"/>
            <a:ext cx="806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Neutrinos can not be registered by any detector, there are only indirect indications of their quantities.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40000" y="1440000"/>
            <a:ext cx="806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First indication of neutrino existence came from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-decays of a nucleus </a:t>
            </a:r>
            <a:r>
              <a:rPr lang="de-DE" dirty="0" smtClean="0">
                <a:latin typeface="Times New Roman"/>
                <a:cs typeface="Times New Roman"/>
              </a:rPr>
              <a:t>N:</a:t>
            </a:r>
            <a:endParaRPr lang="en-US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1800000" y="1800000"/>
                <a:ext cx="3539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, 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𝑁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+1, 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1800000"/>
                <a:ext cx="3539367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6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feld 16"/>
          <p:cNvSpPr txBox="1"/>
          <p:nvPr/>
        </p:nvSpPr>
        <p:spPr>
          <a:xfrm>
            <a:off x="828000" y="2232000"/>
            <a:ext cx="376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-decay is nothing but a neutron decay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feld 17"/>
              <p:cNvSpPr txBox="1"/>
              <p:nvPr/>
            </p:nvSpPr>
            <p:spPr>
              <a:xfrm>
                <a:off x="1800000" y="2628000"/>
                <a:ext cx="30833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𝑢</m:t>
                          </m:r>
                          <m:r>
                            <a:rPr lang="de-DE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𝒖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2628000"/>
                <a:ext cx="3083344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830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/>
          <p:cNvSpPr txBox="1"/>
          <p:nvPr/>
        </p:nvSpPr>
        <p:spPr>
          <a:xfrm>
            <a:off x="540000" y="3204000"/>
            <a:ext cx="77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Necessity of a neutrino existence comes from the apparent energy and angular momentum non-conservation in observed reactions.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40000" y="3933056"/>
            <a:ext cx="8064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Note that for the sake of the lepton number conservation, electron must be accompanied by an antineutrino and not neutrino!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540000" y="4680000"/>
                <a:ext cx="7677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Mass limit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can be estimated from the precise measurements of the </a:t>
                </a:r>
                <a:r>
                  <a:rPr lang="el-GR" dirty="0" smtClean="0">
                    <a:latin typeface="Times New Roman"/>
                    <a:cs typeface="Times New Roman"/>
                  </a:rPr>
                  <a:t>β</a:t>
                </a:r>
                <a:r>
                  <a:rPr lang="en-US" dirty="0" smtClean="0">
                    <a:latin typeface="Times New Roman"/>
                    <a:cs typeface="Times New Roman"/>
                  </a:rPr>
                  <a:t>-decay:</a:t>
                </a:r>
                <a:endParaRPr lang="en-US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680000"/>
                <a:ext cx="7677423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715" t="-8333" r="-31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1800000" y="5112000"/>
                <a:ext cx="2553904" cy="404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≤∆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5112000"/>
                <a:ext cx="2553904" cy="4042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feld 22"/>
          <p:cNvSpPr txBox="1"/>
          <p:nvPr/>
        </p:nvSpPr>
        <p:spPr>
          <a:xfrm>
            <a:off x="540000" y="5508000"/>
            <a:ext cx="501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best results are obtained from the tritium decay: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1800000" y="5940000"/>
                <a:ext cx="2328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de-DE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a:rPr lang="de-DE" b="0" i="1" smtClean="0">
                              <a:latin typeface="Cambria Math"/>
                            </a:rPr>
                            <m:t>𝐻</m:t>
                          </m:r>
                        </m:e>
                      </m:sPre>
                      <m:r>
                        <a:rPr lang="en-US" i="1" smtClean="0">
                          <a:latin typeface="Cambria Math"/>
                          <a:ea typeface="Cambria Math"/>
                        </a:rPr>
                        <m:t>→</m:t>
                      </m:r>
                      <m:sPre>
                        <m:sPre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PrePr>
                        <m:sub/>
                        <m:sup>
                          <m:r>
                            <a:rPr lang="de-DE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a:rPr lang="de-DE" b="0" i="1" smtClean="0">
                              <a:latin typeface="Cambria Math"/>
                            </a:rPr>
                            <m:t>𝐻𝑒</m:t>
                          </m:r>
                        </m:e>
                      </m:sPre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5940000"/>
                <a:ext cx="2328073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9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040000" y="5940000"/>
                <a:ext cx="1894749" cy="40004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15 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𝑒𝑉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0" y="5940000"/>
                <a:ext cx="1894749" cy="400046"/>
              </a:xfrm>
              <a:prstGeom prst="rect">
                <a:avLst/>
              </a:prstGeom>
              <a:blipFill rotWithShape="1">
                <a:blip r:embed="rId8"/>
                <a:stretch>
                  <a:fillRect t="-100000" r="-19169" b="-15147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D:\IIT-Ropar\NuclearPhysics\HJW\images\beta-deca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0" y="1620000"/>
            <a:ext cx="21431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Tritium decay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724" y="1196752"/>
            <a:ext cx="4113212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0001" y="720000"/>
            <a:ext cx="8208464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i="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decay energy is given by the mass difference between mother and daughter nucleus.</a:t>
            </a:r>
            <a:endParaRPr lang="en-US" altLang="de-DE" i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 energy will be distributed as kinetic energy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de-DE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emitting particles, the electron and the </a:t>
            </a: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anti-neutrino.</a:t>
            </a:r>
          </a:p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Hence, the electron spectrum is continuous</a:t>
            </a:r>
            <a:r>
              <a:rPr lang="en-US" altLang="de-DE" sz="1600" i="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de-DE" sz="1600" i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starts at zero energy and ends at the maximum </a:t>
            </a:r>
          </a:p>
          <a:p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de-DE" sz="1600" i="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E</a:t>
            </a:r>
            <a:r>
              <a:rPr lang="en-US" altLang="de-DE" sz="1600" i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m</a:t>
            </a:r>
            <a:r>
              <a:rPr lang="el-GR" altLang="de-DE" sz="1600" i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·c</a:t>
            </a:r>
            <a:r>
              <a:rPr lang="en-US" altLang="de-DE" sz="1600" i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(= Q</a:t>
            </a:r>
            <a:r>
              <a:rPr lang="el-GR" altLang="de-DE" sz="1600" i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decays have a long lifetime and a small decay probability</a:t>
            </a:r>
            <a:r>
              <a:rPr lang="en-US" altLang="de-DE" sz="16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the related interaction is small compared to other interactions in the nucleus, therefore time dependent perturbation theory is a good approximation.</a:t>
            </a:r>
            <a:endParaRPr lang="el-GR" altLang="de-DE" sz="16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betadeca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99" y="2708052"/>
            <a:ext cx="1270000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9DE"/>
                </a:solidFill>
              </a14:hiddenFill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853486" y="3212877"/>
            <a:ext cx="10461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1200" b="1" i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l-GR" altLang="de-DE" sz="1200" b="1" i="0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200" b="1" i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=18.6 keV</a:t>
            </a:r>
            <a:endParaRPr lang="el-GR" altLang="de-DE" sz="1200" b="1" i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205786" y="2060352"/>
            <a:ext cx="9350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de-DE" sz="1200" b="1" i="0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altLang="de-DE" sz="12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de-DE" sz="1200" b="1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12.32a</a:t>
            </a:r>
            <a:endParaRPr lang="el-GR" altLang="de-DE" sz="1200" b="1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feld 2"/>
          <p:cNvSpPr txBox="1"/>
          <p:nvPr/>
        </p:nvSpPr>
        <p:spPr>
          <a:xfrm>
            <a:off x="5719676" y="1256010"/>
            <a:ext cx="25528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Tritium decay spectrum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37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Tritium decay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0" y="720012"/>
            <a:ext cx="3119048" cy="18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420000" y="72000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Kurie</a:t>
            </a:r>
            <a:r>
              <a:rPr lang="en-US" dirty="0" smtClean="0"/>
              <a:t> plot: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420000" y="1080000"/>
                <a:ext cx="2164621" cy="6183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de-DE" sz="1200" b="0" i="1" smtClean="0">
                                  <a:latin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𝑍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d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r>
                        <a:rPr lang="de-DE" sz="1200" b="0" i="1" smtClean="0">
                          <a:latin typeface="Cambria Math"/>
                        </a:rPr>
                        <m:t>𝑐𝑜𝑛𝑠𝑡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1080000"/>
                <a:ext cx="2164621" cy="6183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7" y="2412000"/>
            <a:ext cx="6381689" cy="410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94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Interaction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00" y="900000"/>
            <a:ext cx="29527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40001" y="900000"/>
            <a:ext cx="47520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Consider a neutron </a:t>
            </a:r>
            <a:r>
              <a:rPr lang="en-US" b="1" i="1" dirty="0" smtClean="0">
                <a:solidFill>
                  <a:srgbClr val="0000CC"/>
                </a:solidFill>
              </a:rPr>
              <a:t>n (</a:t>
            </a:r>
            <a:r>
              <a:rPr lang="en-US" b="1" i="1" dirty="0" err="1" smtClean="0">
                <a:solidFill>
                  <a:srgbClr val="0000CC"/>
                </a:solidFill>
              </a:rPr>
              <a:t>udd</a:t>
            </a:r>
            <a:r>
              <a:rPr lang="en-US" b="1" i="1" dirty="0" smtClean="0">
                <a:solidFill>
                  <a:srgbClr val="0000CC"/>
                </a:solidFill>
              </a:rPr>
              <a:t>) </a:t>
            </a:r>
            <a:r>
              <a:rPr lang="el-GR" b="1" i="1" dirty="0" smtClean="0">
                <a:solidFill>
                  <a:srgbClr val="0000CC"/>
                </a:solidFill>
              </a:rPr>
              <a:t>β</a:t>
            </a:r>
            <a:r>
              <a:rPr lang="en-US" b="1" i="1" dirty="0" smtClean="0">
                <a:solidFill>
                  <a:srgbClr val="0000CC"/>
                </a:solidFill>
              </a:rPr>
              <a:t>-decay</a:t>
            </a:r>
          </a:p>
          <a:p>
            <a:endParaRPr lang="en-US" sz="800" dirty="0" smtClean="0">
              <a:solidFill>
                <a:srgbClr val="0000CC"/>
              </a:solidFill>
            </a:endParaRPr>
          </a:p>
          <a:p>
            <a:r>
              <a:rPr lang="en-US" dirty="0" smtClean="0"/>
              <a:t>Although the neutron is heavier than its sister proton </a:t>
            </a:r>
            <a:r>
              <a:rPr lang="en-US" b="1" i="1" dirty="0" smtClean="0">
                <a:solidFill>
                  <a:srgbClr val="0000CC"/>
                </a:solidFill>
              </a:rPr>
              <a:t>p (</a:t>
            </a:r>
            <a:r>
              <a:rPr lang="en-US" b="1" i="1" dirty="0" err="1" smtClean="0">
                <a:solidFill>
                  <a:srgbClr val="0000CC"/>
                </a:solidFill>
              </a:rPr>
              <a:t>uud</a:t>
            </a:r>
            <a:r>
              <a:rPr lang="en-US" b="1" i="1" dirty="0" smtClean="0">
                <a:solidFill>
                  <a:srgbClr val="0000CC"/>
                </a:solidFill>
              </a:rPr>
              <a:t>), </a:t>
            </a:r>
            <a:r>
              <a:rPr lang="en-US" dirty="0" smtClean="0"/>
              <a:t>it cannot decay to proton without changing the flavor of one of its </a:t>
            </a:r>
            <a:r>
              <a:rPr lang="en-US" b="1" i="1" dirty="0" smtClean="0">
                <a:solidFill>
                  <a:srgbClr val="0000CC"/>
                </a:solidFill>
              </a:rPr>
              <a:t>down quarks 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Neither EM nor strong interactions allow to change the flavor. It must proceed through weak interaction.</a:t>
            </a:r>
            <a:endParaRPr lang="en-US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900000" y="3420000"/>
                <a:ext cx="2968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𝑑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3420000"/>
                <a:ext cx="2968569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8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6300000" y="3960000"/>
                <a:ext cx="2410532" cy="4616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𝑛</m:t>
                      </m:r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sz="2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de-DE" sz="2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000" y="3960000"/>
                <a:ext cx="2410532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15327" b="-1039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02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of Neutrinos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756000"/>
            <a:ext cx="3759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060000"/>
            <a:ext cx="3749675" cy="322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20000" y="720000"/>
            <a:ext cx="2832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Nuclear reactions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Fusion in the sun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Fission in reactors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ig bang nucleosynthesis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720000" y="1980000"/>
            <a:ext cx="2345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High energy collisions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Particle colliders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Cosmic ray showers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1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Neutrinos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648000"/>
            <a:ext cx="46640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2988000"/>
            <a:ext cx="4664075" cy="353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9553" y="900000"/>
            <a:ext cx="3780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Electron neutrinos produced in fusion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CC"/>
                </a:solidFill>
              </a:rPr>
              <a:t>99% of solar neutrinos from pp 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First observation in 2014 by </a:t>
            </a:r>
            <a:r>
              <a:rPr lang="en-US" sz="1600" dirty="0" err="1" smtClean="0"/>
              <a:t>Borexino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Small fraction from </a:t>
            </a:r>
            <a:r>
              <a:rPr lang="en-US" sz="1600" baseline="30000" dirty="0" smtClean="0"/>
              <a:t>7</a:t>
            </a:r>
            <a:r>
              <a:rPr lang="en-US" sz="1600" dirty="0" smtClean="0"/>
              <a:t>Be and </a:t>
            </a:r>
            <a:r>
              <a:rPr lang="en-US" sz="1600" baseline="30000" dirty="0" smtClean="0"/>
              <a:t>8</a:t>
            </a:r>
            <a:r>
              <a:rPr lang="en-US" sz="1600" dirty="0" smtClean="0"/>
              <a:t>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Extend to high energy, easier to detect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Bachall</a:t>
            </a:r>
            <a:r>
              <a:rPr lang="en-US" sz="1600" dirty="0" smtClean="0"/>
              <a:t> predicted the solar neutrino flux in 1964. He refined this with an incredibly precise solar model over the next 50 years.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Neutrinos from the Sun</a:t>
            </a:r>
            <a:endParaRPr lang="en-US" dirty="0"/>
          </a:p>
        </p:txBody>
      </p:sp>
      <p:pic>
        <p:nvPicPr>
          <p:cNvPr id="14" name="Picture 5" descr="S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9513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22"/>
          <p:cNvGrpSpPr>
            <a:grpSpLocks/>
          </p:cNvGrpSpPr>
          <p:nvPr/>
        </p:nvGrpSpPr>
        <p:grpSpPr bwMode="auto">
          <a:xfrm>
            <a:off x="273051" y="2376488"/>
            <a:ext cx="3930651" cy="3946525"/>
            <a:chOff x="294" y="1690"/>
            <a:chExt cx="2476" cy="2486"/>
          </a:xfrm>
        </p:grpSpPr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294" y="1690"/>
              <a:ext cx="2476" cy="2486"/>
            </a:xfrm>
            <a:prstGeom prst="rect">
              <a:avLst/>
            </a:prstGeom>
            <a:solidFill>
              <a:srgbClr val="FCFEB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en-US" altLang="en-US" dirty="0" smtClean="0">
                  <a:latin typeface="Times New Roman" pitchFamily="18" charset="0"/>
                </a:rPr>
                <a:t>Different fusion </a:t>
              </a:r>
              <a:r>
                <a:rPr lang="en-US" altLang="en-US" dirty="0" err="1" smtClean="0">
                  <a:latin typeface="Times New Roman" pitchFamily="18" charset="0"/>
                </a:rPr>
                <a:t>pathes</a:t>
              </a:r>
              <a:r>
                <a:rPr lang="en-US" altLang="en-US" dirty="0" smtClean="0">
                  <a:latin typeface="Times New Roman" pitchFamily="18" charset="0"/>
                </a:rPr>
                <a:t> </a:t>
              </a: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  <a:p>
              <a:endParaRPr lang="de-DE" altLang="en-US" dirty="0">
                <a:latin typeface="Times New Roman" pitchFamily="18" charset="0"/>
              </a:endParaRPr>
            </a:p>
          </p:txBody>
        </p:sp>
        <p:pic>
          <p:nvPicPr>
            <p:cNvPr id="17" name="Picture 24" descr="fusi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" y="1960"/>
              <a:ext cx="2311" cy="2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4570413" y="822325"/>
            <a:ext cx="4264025" cy="1477328"/>
          </a:xfrm>
          <a:prstGeom prst="rect">
            <a:avLst/>
          </a:prstGeom>
          <a:solidFill>
            <a:srgbClr val="FCFEB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DE" altLang="en-US" dirty="0">
                <a:latin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</a:rPr>
              <a:t>Known</a:t>
            </a:r>
            <a:r>
              <a:rPr lang="de-DE" altLang="en-US" dirty="0" smtClean="0">
                <a:latin typeface="Times New Roman" pitchFamily="18" charset="0"/>
              </a:rPr>
              <a:t>: total </a:t>
            </a:r>
            <a:r>
              <a:rPr lang="en-US" altLang="en-US" dirty="0" smtClean="0">
                <a:latin typeface="Times New Roman" pitchFamily="18" charset="0"/>
              </a:rPr>
              <a:t>irradiated</a:t>
            </a:r>
            <a:r>
              <a:rPr lang="de-DE" altLang="en-US" dirty="0" smtClean="0">
                <a:latin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</a:rPr>
              <a:t>energy </a:t>
            </a:r>
          </a:p>
          <a:p>
            <a:pPr>
              <a:buFontTx/>
              <a:buChar char="•"/>
            </a:pP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</a:rPr>
              <a:t>Known: Energy per fusion process</a:t>
            </a:r>
          </a:p>
          <a:p>
            <a:pPr>
              <a:buFontTx/>
              <a:buChar char="•"/>
            </a:pPr>
            <a:endParaRPr lang="de-DE" altLang="en-US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altLang="en-US" dirty="0">
                <a:latin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</a:rPr>
              <a:t>Number of neutrinos produced [s</a:t>
            </a:r>
            <a:r>
              <a:rPr lang="en-US" altLang="en-US" baseline="30000" dirty="0" smtClean="0">
                <a:latin typeface="Times New Roman" pitchFamily="18" charset="0"/>
              </a:rPr>
              <a:t>-1</a:t>
            </a:r>
            <a:r>
              <a:rPr lang="en-US" altLang="en-US" dirty="0" smtClean="0">
                <a:latin typeface="Times New Roman" pitchFamily="18" charset="0"/>
              </a:rPr>
              <a:t>]! </a:t>
            </a:r>
          </a:p>
          <a:p>
            <a:r>
              <a:rPr lang="en-US" altLang="en-US" dirty="0" smtClean="0">
                <a:latin typeface="Times New Roman" pitchFamily="18" charset="0"/>
              </a:rPr>
              <a:t>    </a:t>
            </a:r>
            <a:r>
              <a:rPr lang="en-US" altLang="en-US" dirty="0" smtClean="0">
                <a:solidFill>
                  <a:srgbClr val="CC0000"/>
                </a:solidFill>
                <a:latin typeface="Times New Roman" pitchFamily="18" charset="0"/>
              </a:rPr>
              <a:t>On Earth: 66 billion </a:t>
            </a:r>
            <a:r>
              <a:rPr lang="en-US" altLang="en-US" dirty="0" smtClean="0">
                <a:solidFill>
                  <a:srgbClr val="CC0000"/>
                </a:solidFill>
                <a:latin typeface="Symbol" pitchFamily="18" charset="2"/>
              </a:rPr>
              <a:t>n</a:t>
            </a:r>
            <a:r>
              <a:rPr lang="en-US" altLang="en-US" dirty="0" smtClean="0">
                <a:solidFill>
                  <a:srgbClr val="CC0000"/>
                </a:solidFill>
                <a:latin typeface="Times New Roman" pitchFamily="18" charset="0"/>
              </a:rPr>
              <a:t> per </a:t>
            </a:r>
            <a:r>
              <a:rPr lang="de-DE" altLang="en-US" dirty="0" smtClean="0">
                <a:solidFill>
                  <a:srgbClr val="CC0000"/>
                </a:solidFill>
                <a:latin typeface="Times New Roman" pitchFamily="18" charset="0"/>
              </a:rPr>
              <a:t>(</a:t>
            </a:r>
            <a:r>
              <a:rPr lang="de-DE" altLang="en-US" dirty="0">
                <a:solidFill>
                  <a:srgbClr val="CC0000"/>
                </a:solidFill>
                <a:latin typeface="Times New Roman" pitchFamily="18" charset="0"/>
              </a:rPr>
              <a:t>cm</a:t>
            </a:r>
            <a:r>
              <a:rPr lang="de-DE" altLang="en-US" baseline="30000" dirty="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en-US" alt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· s</a:t>
            </a:r>
            <a:r>
              <a:rPr lang="en-US" altLang="en-US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baseline="300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228600" y="1549400"/>
            <a:ext cx="4013200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462120"/>
              </p:ext>
            </p:extLst>
          </p:nvPr>
        </p:nvGraphicFramePr>
        <p:xfrm>
          <a:off x="544513" y="1643063"/>
          <a:ext cx="338772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2539800" imgH="203040" progId="Equation.3">
                  <p:embed/>
                </p:oleObj>
              </mc:Choice>
              <mc:Fallback>
                <p:oleObj name="Equation" r:id="rId6" imgW="253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1643063"/>
                        <a:ext cx="3387725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5" descr="spe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741613"/>
            <a:ext cx="44513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43"/>
          <p:cNvSpPr>
            <a:spLocks noChangeArrowheads="1"/>
          </p:cNvSpPr>
          <p:nvPr/>
        </p:nvSpPr>
        <p:spPr bwMode="auto">
          <a:xfrm>
            <a:off x="1676400" y="2857500"/>
            <a:ext cx="317500" cy="3429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45"/>
          <p:cNvSpPr>
            <a:spLocks noChangeArrowheads="1"/>
          </p:cNvSpPr>
          <p:nvPr/>
        </p:nvSpPr>
        <p:spPr bwMode="auto">
          <a:xfrm>
            <a:off x="3429000" y="2857500"/>
            <a:ext cx="317500" cy="342900"/>
          </a:xfrm>
          <a:prstGeom prst="ellips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46"/>
          <p:cNvSpPr>
            <a:spLocks noChangeArrowheads="1"/>
          </p:cNvSpPr>
          <p:nvPr/>
        </p:nvSpPr>
        <p:spPr bwMode="auto">
          <a:xfrm>
            <a:off x="2438400" y="5257800"/>
            <a:ext cx="317500" cy="342900"/>
          </a:xfrm>
          <a:prstGeom prst="ellips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47"/>
          <p:cNvSpPr>
            <a:spLocks noChangeArrowheads="1"/>
          </p:cNvSpPr>
          <p:nvPr/>
        </p:nvSpPr>
        <p:spPr bwMode="auto">
          <a:xfrm>
            <a:off x="3644900" y="5257800"/>
            <a:ext cx="317500" cy="342900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1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Leptons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40000" y="720000"/>
            <a:ext cx="389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An inverse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-decay also takes place:</a:t>
            </a:r>
            <a:endParaRPr lang="en-US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600000" y="1080000"/>
                <a:ext cx="1855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</a:rPr>
                        <m:t>𝑛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1080000"/>
                <a:ext cx="185518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600000" y="1764000"/>
                <a:ext cx="1855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  <m:r>
                        <a:rPr lang="de-DE" b="0" i="1" smtClean="0">
                          <a:latin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</a:rPr>
                        <m:t>𝑝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1764000"/>
                <a:ext cx="185518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4320000" y="14400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540000" y="2232000"/>
            <a:ext cx="813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However, the probability of these processes is very low, therefore to register it one needs a very intense flux of neutrinos. </a:t>
            </a:r>
            <a:r>
              <a:rPr lang="en-US" dirty="0" err="1" smtClean="0">
                <a:solidFill>
                  <a:srgbClr val="FF0000"/>
                </a:solidFill>
              </a:rPr>
              <a:t>Reines</a:t>
            </a:r>
            <a:r>
              <a:rPr lang="en-US" dirty="0" smtClean="0">
                <a:solidFill>
                  <a:srgbClr val="FF0000"/>
                </a:solidFill>
              </a:rPr>
              <a:t> and Cowan experiment (1956)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540001" y="4860000"/>
            <a:ext cx="79924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Using antineutrinos produced in a nuclear reactor, it is possible to obtain around 2 (10) events per hour.</a:t>
            </a:r>
          </a:p>
          <a:p>
            <a:endParaRPr lang="en-US" sz="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Aqueous solution of  CdCl</a:t>
            </a:r>
            <a:r>
              <a:rPr lang="en-US" baseline="-25000" dirty="0" smtClean="0"/>
              <a:t>2</a:t>
            </a:r>
            <a:r>
              <a:rPr lang="en-US" dirty="0" smtClean="0"/>
              <a:t> used as the target (Cd used to capture neutrons).</a:t>
            </a:r>
          </a:p>
          <a:p>
            <a:endParaRPr lang="en-US" sz="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To separate the signal from the background, the “delayed coincidence” scheme  was used: signal from neutron comes later than one from positron.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00" y="2952000"/>
            <a:ext cx="1191578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00" y="2952000"/>
            <a:ext cx="1096885" cy="14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940152" y="4411098"/>
            <a:ext cx="2225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Frederick </a:t>
            </a:r>
            <a:r>
              <a:rPr lang="en-US" sz="1000" dirty="0" err="1" smtClean="0"/>
              <a:t>Reines</a:t>
            </a:r>
            <a:r>
              <a:rPr lang="en-US" sz="1000" dirty="0" smtClean="0"/>
              <a:t>          Clyde L. Cowan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366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2109</Words>
  <Application>Microsoft Office PowerPoint</Application>
  <PresentationFormat>Bildschirmpräsentation (4:3)</PresentationFormat>
  <Paragraphs>213</Paragraphs>
  <Slides>19</Slides>
  <Notes>13</Notes>
  <HiddenSlides>3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1" baseType="lpstr">
      <vt:lpstr>Larissa</vt:lpstr>
      <vt:lpstr>Equation</vt:lpstr>
      <vt:lpstr>Leptons</vt:lpstr>
      <vt:lpstr>Leptons</vt:lpstr>
      <vt:lpstr>Tritium decay</vt:lpstr>
      <vt:lpstr>Tritium decay</vt:lpstr>
      <vt:lpstr>Weak Interaction</vt:lpstr>
      <vt:lpstr>Source of Neutrinos</vt:lpstr>
      <vt:lpstr>Solar Neutrinos</vt:lpstr>
      <vt:lpstr>Neutrinos from the Sun</vt:lpstr>
      <vt:lpstr>Leptons</vt:lpstr>
      <vt:lpstr>Leptons</vt:lpstr>
      <vt:lpstr>Leptons</vt:lpstr>
      <vt:lpstr>Lepton Type Conservation</vt:lpstr>
      <vt:lpstr>Quiz</vt:lpstr>
      <vt:lpstr>Lepton Decay</vt:lpstr>
      <vt:lpstr>Tau decay</vt:lpstr>
      <vt:lpstr>Leptons</vt:lpstr>
      <vt:lpstr>Leptons</vt:lpstr>
      <vt:lpstr>Electroweak</vt:lpstr>
      <vt:lpstr>Electroweak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408</cp:revision>
  <dcterms:created xsi:type="dcterms:W3CDTF">2016-04-06T12:04:03Z</dcterms:created>
  <dcterms:modified xsi:type="dcterms:W3CDTF">2018-04-19T03:22:45Z</dcterms:modified>
</cp:coreProperties>
</file>