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9" r:id="rId3"/>
    <p:sldId id="270" r:id="rId4"/>
    <p:sldId id="271" r:id="rId5"/>
    <p:sldId id="258" r:id="rId6"/>
    <p:sldId id="287" r:id="rId7"/>
    <p:sldId id="288" r:id="rId8"/>
    <p:sldId id="272" r:id="rId9"/>
    <p:sldId id="279" r:id="rId10"/>
    <p:sldId id="259" r:id="rId11"/>
    <p:sldId id="260" r:id="rId12"/>
    <p:sldId id="261" r:id="rId13"/>
    <p:sldId id="273" r:id="rId14"/>
    <p:sldId id="274" r:id="rId15"/>
    <p:sldId id="275" r:id="rId16"/>
    <p:sldId id="276" r:id="rId17"/>
    <p:sldId id="264" r:id="rId18"/>
    <p:sldId id="265" r:id="rId19"/>
    <p:sldId id="266" r:id="rId20"/>
    <p:sldId id="267" r:id="rId21"/>
    <p:sldId id="278" r:id="rId22"/>
    <p:sldId id="285" r:id="rId23"/>
    <p:sldId id="286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FFCC"/>
    <a:srgbClr val="008080"/>
    <a:srgbClr val="33CCFF"/>
    <a:srgbClr val="0099FF"/>
    <a:srgbClr val="FFFFFF"/>
    <a:srgbClr val="FF00FF"/>
    <a:srgbClr val="F6F0FA"/>
    <a:srgbClr val="F4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71" d="100"/>
          <a:sy n="71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90.png"/><Relationship Id="rId7" Type="http://schemas.openxmlformats.org/officeDocument/2006/relationships/image" Target="../media/image27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90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2.png"/><Relationship Id="rId3" Type="http://schemas.openxmlformats.org/officeDocument/2006/relationships/image" Target="../media/image201.png"/><Relationship Id="rId7" Type="http://schemas.openxmlformats.org/officeDocument/2006/relationships/image" Target="../media/image191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62.png"/><Relationship Id="rId5" Type="http://schemas.openxmlformats.org/officeDocument/2006/relationships/image" Target="../media/image220.png"/><Relationship Id="rId15" Type="http://schemas.openxmlformats.org/officeDocument/2006/relationships/image" Target="../media/image290.png"/><Relationship Id="rId10" Type="http://schemas.openxmlformats.org/officeDocument/2006/relationships/image" Target="../media/image16.png"/><Relationship Id="rId4" Type="http://schemas.openxmlformats.org/officeDocument/2006/relationships/image" Target="../media/image210.png"/><Relationship Id="rId9" Type="http://schemas.openxmlformats.org/officeDocument/2006/relationships/image" Target="../media/image241.png"/><Relationship Id="rId1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</a:t>
            </a:r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1940s, R. Feynman developed a diagram technique to describe </a:t>
            </a:r>
            <a:r>
              <a:rPr lang="en-US" dirty="0" smtClean="0">
                <a:solidFill>
                  <a:srgbClr val="0000CC"/>
                </a:solidFill>
              </a:rPr>
              <a:t>particle interactions in space-time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Feynman diagram example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time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3960000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Particles are represented by lines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3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6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04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Fermion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89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Antifermion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blipFill rotWithShape="1">
                <a:blip r:embed="rId9"/>
                <a:stretch>
                  <a:fillRect l="-2222" t="-3571" r="-1644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520000" y="5580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320000" y="4320000"/>
            <a:ext cx="3394800" cy="365091"/>
          </a:xfrm>
          <a:prstGeom prst="rect">
            <a:avLst/>
          </a:prstGeom>
          <a:solidFill>
            <a:srgbClr val="FFFF00"/>
          </a:solidFill>
        </p:spPr>
        <p:txBody>
          <a:bodyPr wrap="none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Particles go forward in time        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20000" y="4680000"/>
            <a:ext cx="3393750" cy="365091"/>
          </a:xfrm>
          <a:prstGeom prst="rect">
            <a:avLst/>
          </a:prstGeom>
          <a:solidFill>
            <a:srgbClr val="FFFF00"/>
          </a:solidFill>
        </p:spPr>
        <p:txBody>
          <a:bodyPr wrap="none" t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Antiparticles go backwards in time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61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520000" y="61200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 real process there must be energy conversation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it has to be a combination of virtual processes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30" t="-4717" r="-3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1" y="1332000"/>
            <a:ext cx="5363810" cy="19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4250687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74041" y="3212975"/>
            <a:ext cx="343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Electron-electron scattering, single photon exchange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414830" y="5672281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Two-photon exchange contribution</a:t>
            </a:r>
            <a:endParaRPr lang="en-US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3708000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real process receives contributions from all possible virtual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5385" r="-42553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blipFill rotWithShape="1">
                <a:blip r:embed="rId2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blipFill rotWithShape="1">
                <a:blip r:embed="rId9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8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Number of vertices in a diagram is called its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order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Each vertex has an associated probability proportional to a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coupling constant</a:t>
                </a:r>
                <a:r>
                  <a:rPr lang="en-US" dirty="0" smtClean="0"/>
                  <a:t>, usually denoted as “</a:t>
                </a:r>
                <a:r>
                  <a:rPr lang="el-GR" dirty="0" smtClean="0"/>
                  <a:t>α</a:t>
                </a:r>
                <a:r>
                  <a:rPr lang="de-DE" dirty="0" smtClean="0"/>
                  <a:t>“. </a:t>
                </a:r>
                <a:r>
                  <a:rPr lang="en-US" dirty="0" smtClean="0"/>
                  <a:t>In the electromagnetic processes this constant is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For the real processes, a diagram of the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order n</a:t>
                </a:r>
                <a:r>
                  <a:rPr lang="en-US" dirty="0" smtClean="0"/>
                  <a:t> gives a contribution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46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𝑒𝑚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504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Provided that 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en-US" dirty="0" smtClean="0"/>
              <a:t>is small enough, higher order contributions to many real processes can be neglected</a:t>
            </a:r>
            <a:r>
              <a:rPr lang="en-US" dirty="0"/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720000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14830" y="2160000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Two-photon exchange contribution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5" y="1080000"/>
            <a:ext cx="5845715" cy="20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8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Diagrams which differ only by time-ordering are usually implied by drawing only one of them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95" y="3960000"/>
            <a:ext cx="2142857" cy="17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1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720000" y="3600000"/>
            <a:ext cx="78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kind of process implies 3! = 6 different time orderings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Annihilation diagram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4743450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3960000"/>
            <a:ext cx="3786187" cy="201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74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Annihilation / Formation Diagram: </a:t>
            </a:r>
            <a:r>
              <a:rPr lang="en-US" dirty="0" smtClean="0"/>
              <a:t>Particle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collide to form particle </a:t>
            </a:r>
            <a:r>
              <a:rPr lang="en-US" dirty="0" smtClean="0">
                <a:solidFill>
                  <a:srgbClr val="0000CC"/>
                </a:solidFill>
              </a:rPr>
              <a:t>X</a:t>
            </a:r>
            <a:r>
              <a:rPr lang="en-US" dirty="0" smtClean="0"/>
              <a:t> which later decays to </a:t>
            </a:r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0" y="1980000"/>
            <a:ext cx="364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At each </a:t>
            </a:r>
            <a:r>
              <a:rPr lang="en-US" sz="1600" i="1" dirty="0" smtClean="0">
                <a:solidFill>
                  <a:srgbClr val="FF0000"/>
                </a:solidFill>
              </a:rPr>
              <a:t>vertex</a:t>
            </a:r>
            <a:r>
              <a:rPr lang="en-US" sz="1600" i="1" dirty="0" smtClean="0"/>
              <a:t>, electric charge must be conserved and, except in Weak Interactions, quark or lepton </a:t>
            </a:r>
            <a:r>
              <a:rPr lang="en-US" sz="1600" i="1" dirty="0" err="1" smtClean="0"/>
              <a:t>flavours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rot="180000" flipH="1">
            <a:off x="3780015" y="2674800"/>
            <a:ext cx="151200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4638675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Exchange Diagram: </a:t>
            </a:r>
            <a:r>
              <a:rPr lang="en-US" dirty="0" smtClean="0"/>
              <a:t>Particles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 scatters off particle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by exchanging particle </a:t>
            </a:r>
            <a:r>
              <a:rPr lang="en-US" dirty="0" smtClean="0">
                <a:solidFill>
                  <a:srgbClr val="0000CC"/>
                </a:solidFill>
              </a:rPr>
              <a:t>X</a:t>
            </a:r>
            <a:r>
              <a:rPr lang="en-US" dirty="0" smtClean="0"/>
              <a:t>. Particle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becomes particle </a:t>
            </a:r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becomes </a:t>
            </a:r>
            <a:r>
              <a:rPr lang="en-US" dirty="0" smtClean="0">
                <a:solidFill>
                  <a:srgbClr val="0000CC"/>
                </a:solidFill>
              </a:rPr>
              <a:t>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440000"/>
            <a:ext cx="3517900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3600000"/>
            <a:ext cx="2474912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rot="60000" flipV="1">
            <a:off x="5152965" y="4262400"/>
            <a:ext cx="1656184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000" y="4860000"/>
            <a:ext cx="284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We don’t know if A emitted X and B absorbed it or vice versa.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07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both previous cases particle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´virtual´ </a:t>
                </a:r>
                <a:r>
                  <a:rPr lang="en-US" dirty="0" smtClean="0"/>
                  <a:t>and the time it exists is governed by the uncertainty principle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~ℏ</m:t>
                    </m:r>
                  </m:oMath>
                </a14:m>
                <a:r>
                  <a:rPr lang="en-US" dirty="0" smtClean="0"/>
                  <a:t>. The mass of particle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dirty="0" smtClean="0"/>
                  <a:t> is usually not its rest mass.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3" t="-4717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3487737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440000"/>
            <a:ext cx="3365500" cy="227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>
            <a:cxnSpLocks noChangeAspect="1"/>
          </p:cNvCxnSpPr>
          <p:nvPr/>
        </p:nvCxnSpPr>
        <p:spPr>
          <a:xfrm rot="60000" flipV="1">
            <a:off x="2214000" y="2592443"/>
            <a:ext cx="484454" cy="1412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V="1">
            <a:off x="5533200" y="2790000"/>
            <a:ext cx="870577" cy="12054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If an electron and positron annihilate,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 smtClean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 smtClean="0"/>
                  <a:t> with zero charge, zero momentum and energy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 smtClean="0"/>
                  <a:t> and hence an apparent mass of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f>
                      <m:fPr>
                        <m:type m:val="lin"/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766" t="-1695" r="-613" b="-5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If two electrons scatter,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 smtClean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 smtClean="0"/>
                  <a:t> with zero charge, momentum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 smtClean="0"/>
                  <a:t> and zero energy and hence an apparent imaginary mass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blipFill rotWithShape="1">
                <a:blip r:embed="rId6"/>
                <a:stretch>
                  <a:fillRect l="-711" t="-2069" r="-3556" b="-6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452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</a:t>
            </a:r>
            <a:r>
              <a:rPr lang="en-US" dirty="0" smtClean="0"/>
              <a:t>rom the order of diagrams one can estimate the ratio of appearance rates of processes: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𝛾𝛾𝛾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540000" y="2160000"/>
            <a:ext cx="81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ratio can be measured experimentally; it appears to be R = 0.9·10</a:t>
            </a:r>
            <a:r>
              <a:rPr lang="en-US" baseline="30000" dirty="0" smtClean="0"/>
              <a:t>-3</a:t>
            </a:r>
            <a:r>
              <a:rPr lang="en-US" dirty="0" smtClean="0"/>
              <a:t>, which is smaller than </a:t>
            </a:r>
            <a:r>
              <a:rPr lang="el-GR" dirty="0" smtClean="0"/>
              <a:t>α</a:t>
            </a:r>
            <a:r>
              <a:rPr lang="de-DE" baseline="-25000" dirty="0" err="1" smtClean="0"/>
              <a:t>em</a:t>
            </a:r>
            <a:r>
              <a:rPr lang="de-DE" dirty="0" smtClean="0"/>
              <a:t> = 7·10</a:t>
            </a:r>
            <a:r>
              <a:rPr lang="de-DE" baseline="30000" dirty="0" smtClean="0"/>
              <a:t>-3</a:t>
            </a:r>
            <a:r>
              <a:rPr lang="de-DE" dirty="0" smtClean="0"/>
              <a:t>, but </a:t>
            </a:r>
            <a:r>
              <a:rPr lang="en-US" dirty="0" smtClean="0"/>
              <a:t>the equation above is only a first order prediction.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31" y="3023338"/>
            <a:ext cx="3824762" cy="1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645445" y="4746630"/>
            <a:ext cx="3637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Diagrams are not related by time ordering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540001" y="540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nucleus, the coupling is proportional to Z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de-DE" dirty="0" smtClean="0"/>
              <a:t>, </a:t>
            </a:r>
            <a:r>
              <a:rPr lang="en-US" dirty="0" smtClean="0"/>
              <a:t>hence the rate of this process is of the order of Z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de-DE" baseline="30000" dirty="0" smtClean="0"/>
              <a:t>3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a massive boson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20000"/>
            <a:ext cx="2505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68644" y="2370366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Exchange of a massive particle X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20000" y="2880000"/>
            <a:ext cx="319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the rest frame of particle A: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,−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1311" r="-431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   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0,0,0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b="0" i="1" smtClean="0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this one can estimate the maximum distance over which X can propagate before being absorbed: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r>
                  <a:rPr lang="en-US" dirty="0" smtClean="0"/>
                  <a:t>This energy violation can exist only for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dirty="0" smtClean="0"/>
                  <a:t>, the </a:t>
                </a:r>
                <a:r>
                  <a:rPr lang="en-US" i="1" dirty="0" smtClean="0">
                    <a:solidFill>
                      <a:srgbClr val="0000CC"/>
                    </a:solidFill>
                  </a:rPr>
                  <a:t>interaction range </a:t>
                </a:r>
                <a:r>
                  <a:rPr lang="en-US" dirty="0" smtClean="0"/>
                  <a:t>is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13" t="-3289" b="-7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a massive boson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9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For a massless exchanged particle, the interaction has an infinite range (e.g. electromagnetic)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In case of a very heavy exchanged particle (e.g. a W boson in weak interaction), the interaction can be approximated by a </a:t>
            </a:r>
            <a:r>
              <a:rPr lang="en-US" i="1" dirty="0" smtClean="0">
                <a:solidFill>
                  <a:srgbClr val="0000CC"/>
                </a:solidFill>
              </a:rPr>
              <a:t>zero-range</a:t>
            </a:r>
            <a:r>
              <a:rPr lang="en-US" dirty="0" smtClean="0"/>
              <a:t>, or </a:t>
            </a:r>
            <a:r>
              <a:rPr lang="en-US" i="1" dirty="0" smtClean="0">
                <a:solidFill>
                  <a:srgbClr val="0000CC"/>
                </a:solidFill>
              </a:rPr>
              <a:t>point interaction</a:t>
            </a:r>
            <a:endParaRPr lang="en-US" i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70" y="1980000"/>
            <a:ext cx="3009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17640" y="3240000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Point interaction as a result of M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→ ∞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80.4 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𝐺𝑒𝑉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197.3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−18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80.4</m:t>
                              </m:r>
                            </m:den>
                          </m:f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≈2∙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−18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4320000"/>
            <a:ext cx="79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Considering particle X as an electrostatic potential V(r), the Klein-Gordon equation for it will look 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of the previous equation gives the solution 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2160000"/>
            <a:ext cx="799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b="1" i="1" dirty="0" smtClean="0">
                <a:solidFill>
                  <a:srgbClr val="0000CC"/>
                </a:solidFill>
              </a:rPr>
              <a:t>g</a:t>
            </a:r>
            <a:r>
              <a:rPr lang="en-US" dirty="0" smtClean="0"/>
              <a:t> is an integration constant, and it is interpreted as the coupling strength for particle X to the particle A and B (</a:t>
            </a:r>
            <a:r>
              <a:rPr lang="en-US" dirty="0" smtClean="0">
                <a:solidFill>
                  <a:srgbClr val="CC00CC"/>
                </a:solidFill>
              </a:rPr>
              <a:t>strong nuclear charge</a:t>
            </a:r>
            <a:r>
              <a:rPr lang="en-US" dirty="0" smtClean="0"/>
              <a:t>).</a:t>
            </a:r>
            <a:endParaRPr lang="en-US" dirty="0" smtClean="0">
              <a:solidFill>
                <a:srgbClr val="CC00CC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In Yukawa theory, </a:t>
            </a:r>
            <a:r>
              <a:rPr lang="en-US" b="1" i="1" dirty="0" smtClean="0">
                <a:solidFill>
                  <a:srgbClr val="0000CC"/>
                </a:solidFill>
              </a:rPr>
              <a:t>g</a:t>
            </a:r>
            <a:r>
              <a:rPr lang="en-US" dirty="0" smtClean="0"/>
              <a:t> is analogous to the electric charge in QED, and the analogue of </a:t>
            </a:r>
            <a:r>
              <a:rPr lang="el-GR" dirty="0" smtClean="0"/>
              <a:t>α</a:t>
            </a:r>
            <a:r>
              <a:rPr lang="de-DE" baseline="-25000" dirty="0" err="1" smtClean="0"/>
              <a:t>em</a:t>
            </a:r>
            <a:r>
              <a:rPr lang="de-DE" dirty="0" smtClean="0"/>
              <a:t> </a:t>
            </a:r>
            <a:r>
              <a:rPr lang="en-US" dirty="0" smtClean="0"/>
              <a:t>is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000" y="4320000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de-DE" b="1" i="1" baseline="-25000" dirty="0" smtClean="0">
                <a:solidFill>
                  <a:srgbClr val="FF0000"/>
                </a:solidFill>
              </a:rPr>
              <a:t>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characterizes the strength of the interaction at distances r ≤ 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Consider a particle being scattered by the potential (given above),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40001" y="5400000"/>
            <a:ext cx="820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the above potential has the corresponding amplitude, which is its Fourier-transform (like in optics):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</a:t>
            </a:r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1940s, R. Feynman developed a diagram technique to describe </a:t>
            </a:r>
            <a:r>
              <a:rPr lang="en-US" dirty="0" smtClean="0">
                <a:solidFill>
                  <a:srgbClr val="0000CC"/>
                </a:solidFill>
              </a:rPr>
              <a:t>particle interactions in space-time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Feynman diagram example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time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0000" y="4320000"/>
            <a:ext cx="82736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assumptions and requirements: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Time runs from left to right (convention)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/>
              <a:t>Particles are usually denoted with </a:t>
            </a:r>
            <a:r>
              <a:rPr lang="en-US" sz="1600" b="1" dirty="0"/>
              <a:t>solid lines</a:t>
            </a:r>
            <a:r>
              <a:rPr lang="en-US" sz="1600" dirty="0"/>
              <a:t>, and gauge </a:t>
            </a:r>
            <a:r>
              <a:rPr lang="en-US" sz="1600" dirty="0" smtClean="0"/>
              <a:t>bosons - with </a:t>
            </a:r>
            <a:r>
              <a:rPr lang="en-US" sz="1600" b="1" dirty="0"/>
              <a:t>helices</a:t>
            </a:r>
            <a:r>
              <a:rPr lang="en-US" sz="1600" dirty="0"/>
              <a:t> or </a:t>
            </a:r>
            <a:r>
              <a:rPr lang="en-US" sz="1600" b="1" dirty="0"/>
              <a:t>dashed </a:t>
            </a:r>
            <a:r>
              <a:rPr lang="en-US" sz="1600" b="1" dirty="0" smtClean="0"/>
              <a:t>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b="1" dirty="0" smtClean="0"/>
              <a:t>Arrow</a:t>
            </a:r>
            <a:r>
              <a:rPr lang="en-US" sz="1600" dirty="0" smtClean="0"/>
              <a:t> directed towards the right indicates a particle, otherwise – antiparticle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i="1" dirty="0" smtClean="0"/>
              <a:t>Points at which 3 or more particles meet are called </a:t>
            </a:r>
            <a:r>
              <a:rPr lang="en-US" sz="1600" b="1" i="1" dirty="0" smtClean="0">
                <a:solidFill>
                  <a:srgbClr val="0000CC"/>
                </a:solidFill>
              </a:rPr>
              <a:t>vertices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i="1" dirty="0" smtClean="0"/>
              <a:t>At any vertex, momentum, angular momentum and charge are conserved (but not energy)</a:t>
            </a:r>
          </a:p>
        </p:txBody>
      </p:sp>
    </p:spTree>
    <p:extLst>
      <p:ext uri="{BB962C8B-B14F-4D97-AF65-F5344CB8AC3E}">
        <p14:creationId xmlns:p14="http://schemas.microsoft.com/office/powerpoint/2010/main" val="36256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1196752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Fourier-transform: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Using polar coordinates,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𝑠𝑖𝑛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𝑑𝑟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and assuming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, the amplitude is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93" t="-12264" r="-69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=4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𝑞𝑟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𝑞𝑟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For the point interaction,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hence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becomes a constant: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blipFill rotWithShape="1">
                <a:blip r:embed="rId5"/>
                <a:stretch>
                  <a:fillRect l="-623" t="-1967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</a:rPr>
                        <m:t>𝐺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5696752"/>
            <a:ext cx="83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That means that the point interaction is characterized not only by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de-DE" baseline="-25000" dirty="0" smtClean="0">
                <a:solidFill>
                  <a:srgbClr val="FF0000"/>
                </a:solidFill>
              </a:rPr>
              <a:t>X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but by M</a:t>
            </a:r>
            <a:r>
              <a:rPr lang="en-US" baseline="-25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as well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 particle is scattered by this potential,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5" t="-21311" r="-28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0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nuclear forces with a range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Yukawa hypothesis predicted a </a:t>
                </a:r>
                <a:r>
                  <a:rPr lang="en-US" dirty="0" err="1" smtClean="0"/>
                  <a:t>spinless</a:t>
                </a:r>
                <a:r>
                  <a:rPr lang="en-US" dirty="0" smtClean="0"/>
                  <a:t> quantum of mass: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blipFill rotWithShape="1">
                <a:blip r:embed="rId2"/>
                <a:stretch>
                  <a:fillRect l="-613" t="-3738" r="-3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≈100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pion observed in 1947 had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𝑀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=140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𝑀𝑒𝑉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𝑠𝑝𝑖𝑛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strong nuclear interactions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13" t="-66038" b="-5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" y="3060000"/>
            <a:ext cx="829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Nowadays:</a:t>
            </a:r>
            <a:r>
              <a:rPr lang="en-US" dirty="0" smtClean="0"/>
              <a:t> pion exchange still accounted for the longer-range part of nuclear </a:t>
            </a:r>
            <a:r>
              <a:rPr lang="en-US" smtClean="0"/>
              <a:t>potential.</a:t>
            </a:r>
          </a:p>
          <a:p>
            <a:endParaRPr lang="en-US" sz="800" dirty="0" smtClean="0"/>
          </a:p>
          <a:p>
            <a:r>
              <a:rPr lang="en-US" dirty="0" smtClean="0"/>
              <a:t>However, full details of interaction are more complicated.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Interactions – </a:t>
            </a:r>
            <a:r>
              <a:rPr lang="el-GR" dirty="0" smtClean="0"/>
              <a:t>β</a:t>
            </a:r>
            <a:r>
              <a:rPr lang="de-DE" baseline="30000" dirty="0" smtClean="0"/>
              <a:t>-</a:t>
            </a:r>
            <a:r>
              <a:rPr lang="de-DE" dirty="0" smtClean="0"/>
              <a:t>-</a:t>
            </a:r>
            <a:r>
              <a:rPr lang="de-DE" dirty="0" err="1" smtClean="0"/>
              <a:t>Decay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932362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196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4608000"/>
            <a:ext cx="3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Mediated by charged </a:t>
            </a:r>
            <a:r>
              <a:rPr lang="en-US" b="1" i="1" dirty="0" smtClean="0">
                <a:solidFill>
                  <a:srgbClr val="0000CC"/>
                </a:solidFill>
              </a:rPr>
              <a:t>W</a:t>
            </a:r>
            <a:r>
              <a:rPr lang="en-US" b="1" i="1" dirty="0" smtClean="0"/>
              <a:t> exchange:</a:t>
            </a:r>
          </a:p>
          <a:p>
            <a:endParaRPr lang="en-US" sz="400" b="1" i="1" dirty="0" smtClean="0"/>
          </a:p>
          <a:p>
            <a:r>
              <a:rPr lang="en-US" sz="1600" dirty="0" smtClean="0"/>
              <a:t>The charge that goes into the vertex </a:t>
            </a:r>
            <a:r>
              <a:rPr lang="en-US" sz="1600" b="1" i="1" dirty="0" smtClean="0">
                <a:solidFill>
                  <a:srgbClr val="FF0000"/>
                </a:solidFill>
              </a:rPr>
              <a:t>mus</a:t>
            </a:r>
            <a:r>
              <a:rPr lang="en-US" sz="1600" dirty="0" smtClean="0">
                <a:solidFill>
                  <a:srgbClr val="FF0000"/>
                </a:solidFill>
              </a:rPr>
              <a:t>t </a:t>
            </a:r>
            <a:r>
              <a:rPr lang="en-US" sz="1600" dirty="0" smtClean="0"/>
              <a:t>equal the charge that comes out of it.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Beta decay: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60" t="-8333" r="-9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IIT-Ropar\ParticlePhysics\animation\beta-minu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Electromagnetism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000"/>
            <a:ext cx="3365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960000" y="720000"/>
            <a:ext cx="4692187" cy="4671112"/>
            <a:chOff x="3960000" y="720000"/>
            <a:chExt cx="4692187" cy="46711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720000"/>
              <a:ext cx="3554412" cy="243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00" y="3348000"/>
              <a:ext cx="2262187" cy="204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Gerade Verbindung 3"/>
            <p:cNvCxnSpPr/>
            <p:nvPr/>
          </p:nvCxnSpPr>
          <p:spPr>
            <a:xfrm>
              <a:off x="5737206" y="2636912"/>
              <a:ext cx="1931138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>
              <a:cxnSpLocks noChangeAspect="1"/>
            </p:cNvCxnSpPr>
            <p:nvPr/>
          </p:nvCxnSpPr>
          <p:spPr>
            <a:xfrm rot="60000">
              <a:off x="5704679" y="2637519"/>
              <a:ext cx="719502" cy="1519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5796136" y="4050000"/>
              <a:ext cx="1512168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159690" y="3284984"/>
            <a:ext cx="18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particle physics level the interaction is with the quarks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628000" y="2736000"/>
            <a:ext cx="1728192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80000" y="48600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 mediate the force between protons and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Strong Interaction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8291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720000"/>
            <a:ext cx="37369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4248000" y="2304000"/>
            <a:ext cx="1872208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2566800" y="3564000"/>
            <a:ext cx="2952328" cy="1305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60000" y="4318224"/>
            <a:ext cx="307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Gluons hold protons and neutron together and are responsible for the Strong force between them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2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0000"/>
            <a:ext cx="8785225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Feynman Diagrams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481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95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they are used pictorially to show what is going on, Feynman Diagrams are used more seriously to calculate </a:t>
            </a:r>
            <a:r>
              <a:rPr lang="en-US" dirty="0" smtClean="0">
                <a:solidFill>
                  <a:srgbClr val="FF0000"/>
                </a:solidFill>
              </a:rPr>
              <a:t>cross sections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decay rates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Draw</a:t>
            </a:r>
            <a:r>
              <a:rPr lang="en-US" dirty="0" smtClean="0"/>
              <a:t> all possible Feynman Diagrams for the process: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Assign</a:t>
            </a:r>
            <a:r>
              <a:rPr lang="en-US" dirty="0" smtClean="0"/>
              <a:t> values to each part of the diagram: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Calculate</a:t>
            </a:r>
            <a:r>
              <a:rPr lang="en-US" dirty="0" smtClean="0"/>
              <a:t> the</a:t>
            </a:r>
            <a:r>
              <a:rPr lang="en-US" dirty="0" smtClean="0">
                <a:solidFill>
                  <a:srgbClr val="FF0000"/>
                </a:solidFill>
              </a:rPr>
              <a:t> amplitude</a:t>
            </a:r>
            <a:r>
              <a:rPr lang="en-US" dirty="0" smtClean="0"/>
              <a:t> by multiplying together.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Add </a:t>
            </a:r>
            <a:r>
              <a:rPr lang="en-US" dirty="0" smtClean="0"/>
              <a:t>the amplitudes for each diagram (including interference).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Square</a:t>
            </a:r>
            <a:r>
              <a:rPr lang="en-US" dirty="0" smtClean="0"/>
              <a:t> the amplitude to get the </a:t>
            </a:r>
            <a:r>
              <a:rPr lang="en-US" dirty="0" smtClean="0">
                <a:solidFill>
                  <a:srgbClr val="FF0000"/>
                </a:solidFill>
              </a:rPr>
              <a:t>intensity/probability</a:t>
            </a:r>
            <a:r>
              <a:rPr lang="en-US" dirty="0" smtClean="0"/>
              <a:t> (cross section or decay rate).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628000"/>
            <a:ext cx="128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7066800" y="3193200"/>
            <a:ext cx="108012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H="1">
            <a:off x="7344000" y="2509200"/>
            <a:ext cx="583265" cy="5184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6120000" y="2996952"/>
            <a:ext cx="576064" cy="134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00000" y="3168000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free particle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40000" y="3708000"/>
            <a:ext cx="80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dirty="0" smtClean="0">
                <a:solidFill>
                  <a:srgbClr val="FF0000"/>
                </a:solidFill>
              </a:rPr>
              <a:t>ertex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~ charge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Propagator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blipFill rotWithShape="1">
                <a:blip r:embed="rId4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</a:t>
            </a:r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20001" y="900000"/>
            <a:ext cx="62282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Feynman diagrams </a:t>
            </a:r>
            <a:r>
              <a:rPr lang="en-US" sz="1600" dirty="0" smtClean="0"/>
              <a:t>are like circuit diagrams – they show what is connected to, but length and angle of momentum vectors are not relevant.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259632" y="1844824"/>
            <a:ext cx="2711754" cy="2498554"/>
            <a:chOff x="1080000" y="1620000"/>
            <a:chExt cx="2711754" cy="2498554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1080000" y="396000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3240000" y="3780000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time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1080000" y="1800000"/>
              <a:ext cx="0" cy="2160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1080000" y="1620000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space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144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216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rot="16200000">
              <a:off x="1260000" y="306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rot="16200000">
              <a:off x="1260000" y="270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rot="-2700000">
              <a:off x="1620000" y="306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-2700000">
              <a:off x="2124000" y="2556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 Verbindung mit Pfeil 23"/>
          <p:cNvCxnSpPr/>
          <p:nvPr/>
        </p:nvCxnSpPr>
        <p:spPr>
          <a:xfrm flipH="1">
            <a:off x="1763400" y="2164542"/>
            <a:ext cx="1944000" cy="616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2555489" y="3035384"/>
            <a:ext cx="1152000" cy="69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167632" y="3752824"/>
            <a:ext cx="540000" cy="59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79632" y="184482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moving (instantaneously) from one point to another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779632" y="3572824"/>
            <a:ext cx="136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at rest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779632" y="2771184"/>
            <a:ext cx="1696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moving forward in time and space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054" name="Gruppieren 2053"/>
          <p:cNvGrpSpPr/>
          <p:nvPr/>
        </p:nvGrpSpPr>
        <p:grpSpPr>
          <a:xfrm>
            <a:off x="5940000" y="4320000"/>
            <a:ext cx="2812107" cy="2138554"/>
            <a:chOff x="1080000" y="4320000"/>
            <a:chExt cx="2812107" cy="2138554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3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6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04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5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Fermion </a:t>
                  </a:r>
                  <a14:m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𝑓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88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Antifermion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667" t="-3571" r="-16000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feld 58"/>
            <p:cNvSpPr txBox="1"/>
            <p:nvPr/>
          </p:nvSpPr>
          <p:spPr>
            <a:xfrm>
              <a:off x="2520000" y="55800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Gluon</a:t>
              </a:r>
              <a:endParaRPr lang="en-US" sz="1600" dirty="0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61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feld 60"/>
            <p:cNvSpPr txBox="1"/>
            <p:nvPr/>
          </p:nvSpPr>
          <p:spPr>
            <a:xfrm>
              <a:off x="2520000" y="612000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Boson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3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717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Lines connect into vertices</a:t>
            </a:r>
            <a:r>
              <a:rPr lang="en-US" sz="1600" dirty="0" smtClean="0"/>
              <a:t>, which are the building blocks of  Feynman diagrams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60000"/>
            <a:ext cx="5486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001" y="3060000"/>
            <a:ext cx="831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Charge, lepton number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0000CC"/>
                </a:solidFill>
              </a:rPr>
              <a:t> baryon number </a:t>
            </a:r>
            <a:r>
              <a:rPr lang="en-US" sz="1600" dirty="0" smtClean="0"/>
              <a:t>as well as </a:t>
            </a:r>
            <a:r>
              <a:rPr lang="en-US" sz="1600" dirty="0" smtClean="0">
                <a:solidFill>
                  <a:srgbClr val="0000CC"/>
                </a:solidFill>
              </a:rPr>
              <a:t>momentum </a:t>
            </a:r>
            <a:r>
              <a:rPr lang="en-US" sz="1600" dirty="0" smtClean="0"/>
              <a:t>are always </a:t>
            </a:r>
            <a:r>
              <a:rPr lang="en-US" sz="1600" dirty="0" smtClean="0">
                <a:solidFill>
                  <a:srgbClr val="FF0000"/>
                </a:solidFill>
              </a:rPr>
              <a:t>conserved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at a vertex.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78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80000" y="3960000"/>
            <a:ext cx="19992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Compton scattering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960000" y="5580000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Lowest order diagram</a:t>
            </a:r>
            <a:r>
              <a:rPr lang="en-US" sz="1600" dirty="0" smtClean="0"/>
              <a:t> has </a:t>
            </a:r>
            <a:r>
              <a:rPr lang="en-US" sz="1600" dirty="0" smtClean="0">
                <a:solidFill>
                  <a:srgbClr val="FF0000"/>
                </a:solidFill>
              </a:rPr>
              <a:t>two vertices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80000" y="4428000"/>
            <a:ext cx="24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 photon scatters from an electron producing a photon and an electron in the final state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38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processes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50196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5400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Feynman diagrams for basic processes involving electron, positron and photon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50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Feynman diagram represents an Amplitude (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1260000"/>
            <a:ext cx="1967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Fermi’s Golden Rule:</a:t>
            </a:r>
            <a:endParaRPr lang="en-US" sz="16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𝑡𝑟𝑎𝑛𝑠𝑖𝑡𝑖𝑜𝑛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𝑟𝑎𝑡𝑒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𝑝h𝑎𝑠𝑒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𝑠𝑝𝑎𝑐𝑒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blipFill rotWithShape="1"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624000" y="1080000"/>
            <a:ext cx="248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lowest order perturbation theory </a:t>
            </a:r>
            <a:r>
              <a:rPr lang="en-US" sz="1200" b="1" dirty="0" smtClean="0"/>
              <a:t>M</a:t>
            </a:r>
            <a:r>
              <a:rPr lang="en-US" sz="1200" dirty="0" smtClean="0"/>
              <a:t> is the Fourier transformation of the potential. “Born Approximation”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 smtClean="0"/>
                  <a:t>Differential cross section for two body scattering</a:t>
                </a:r>
                <a:r>
                  <a:rPr lang="en-US" sz="1600" i="1" dirty="0" smtClean="0"/>
                  <a:t> (e.g.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𝑝𝑝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𝑝𝑝</m:t>
                    </m:r>
                  </m:oMath>
                </a14:m>
                <a:r>
                  <a:rPr lang="en-US" sz="1600" i="1" dirty="0" smtClean="0"/>
                  <a:t>) in the CM system: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5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 smtClean="0"/>
                  <a:t>The decay rate (</a:t>
                </a:r>
                <a:r>
                  <a:rPr lang="el-GR" sz="1600" i="1" u="sng" dirty="0" smtClean="0"/>
                  <a:t>Γ</a:t>
                </a:r>
                <a:r>
                  <a:rPr lang="de-DE" sz="1600" i="1" u="sng" dirty="0" smtClean="0"/>
                  <a:t>)</a:t>
                </a:r>
                <a:r>
                  <a:rPr lang="en-US" sz="1600" i="1" u="sng" dirty="0" smtClean="0"/>
                  <a:t> for a two body decay</a:t>
                </a:r>
                <a:r>
                  <a:rPr lang="en-US" sz="1600" i="1" dirty="0" smtClean="0"/>
                  <a:t>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i="1" dirty="0" smtClean="0"/>
                  <a:t>) in the CM system: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5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blipFill rotWithShape="1">
                <a:blip r:embed="rId6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760000" y="2160000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</a:t>
            </a:r>
            <a:r>
              <a:rPr lang="en-US" sz="1200" baseline="-25000" dirty="0" err="1" smtClean="0"/>
              <a:t>f</a:t>
            </a:r>
            <a:r>
              <a:rPr lang="en-US" sz="1200" dirty="0" smtClean="0"/>
              <a:t> = final state momentum</a:t>
            </a:r>
          </a:p>
          <a:p>
            <a:r>
              <a:rPr lang="en-US" sz="1200" dirty="0" err="1" smtClean="0"/>
              <a:t>v</a:t>
            </a:r>
            <a:r>
              <a:rPr lang="en-US" sz="1200" baseline="-25000" dirty="0" err="1" smtClean="0"/>
              <a:t>f</a:t>
            </a:r>
            <a:r>
              <a:rPr lang="en-US" sz="1200" dirty="0" smtClean="0"/>
              <a:t> = speed of final state particle</a:t>
            </a:r>
          </a:p>
          <a:p>
            <a:r>
              <a:rPr lang="en-US" sz="1200" dirty="0" smtClean="0"/>
              <a:t>v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 = speed of initial state particle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5760000" y="32400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 = mass of parent</a:t>
            </a:r>
          </a:p>
          <a:p>
            <a:r>
              <a:rPr lang="en-US" sz="1200" dirty="0" smtClean="0"/>
              <a:t>p = momentum of decay particle</a:t>
            </a:r>
          </a:p>
          <a:p>
            <a:r>
              <a:rPr lang="en-US" sz="1200" dirty="0" smtClean="0"/>
              <a:t>S = statistical factor (fermions/bosons)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 most cases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</m:d>
                      </m:e>
                      <m:sup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cannot be calculated exactly.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is expanded in a power series.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Feynman diagrams represent terms in the series expansion of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blipFill rotWithShape="1">
                <a:blip r:embed="rId7"/>
                <a:stretch>
                  <a:fillRect l="-793" t="-2614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720000"/>
            <a:ext cx="5000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𝑖𝑀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for massive particle: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3908096" y="2348880"/>
            <a:ext cx="1239968" cy="648072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658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0000CC"/>
                </a:solidFill>
              </a:rPr>
              <a:t>coupling constant</a:t>
            </a:r>
            <a:r>
              <a:rPr lang="en-US" sz="1600" dirty="0" smtClean="0"/>
              <a:t> (multiplication factor) is associated with each vertex.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Value of coupling constant</a:t>
            </a:r>
            <a:r>
              <a:rPr lang="en-US" sz="1600" dirty="0" smtClean="0"/>
              <a:t> depends on type of interaction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500000" y="1440000"/>
            <a:ext cx="2467086" cy="636999"/>
            <a:chOff x="4500000" y="1620000"/>
            <a:chExt cx="2467086" cy="63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𝑓𝑒𝑟𝑚𝑖𝑜𝑛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𝑐h𝑎𝑟𝑔𝑒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/>
            <p:cNvSpPr txBox="1"/>
            <p:nvPr/>
          </p:nvSpPr>
          <p:spPr>
            <a:xfrm>
              <a:off x="5040000" y="1980000"/>
              <a:ext cx="1897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(in units of electron charge)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080000" y="1800000"/>
            <a:ext cx="2103744" cy="933450"/>
            <a:chOff x="1080000" y="1620000"/>
            <a:chExt cx="2103744" cy="93345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080000" y="1620000"/>
              <a:ext cx="2103744" cy="933450"/>
              <a:chOff x="1080000" y="1620000"/>
              <a:chExt cx="2103744" cy="93345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1620000"/>
                <a:ext cx="1841500" cy="93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feld 4"/>
                  <p:cNvSpPr txBox="1"/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feld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feld 6"/>
                  <p:cNvSpPr txBox="1"/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feld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feld 5"/>
                  <p:cNvSpPr txBox="1"/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feld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Ellipse 12"/>
            <p:cNvSpPr/>
            <p:nvPr/>
          </p:nvSpPr>
          <p:spPr>
            <a:xfrm>
              <a:off x="2052000" y="2052000"/>
              <a:ext cx="72008" cy="72000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 Verbindung mit Pfeil 14"/>
          <p:cNvCxnSpPr>
            <a:stCxn id="12" idx="1"/>
          </p:cNvCxnSpPr>
          <p:nvPr/>
        </p:nvCxnSpPr>
        <p:spPr>
          <a:xfrm flipH="1" flipV="1">
            <a:off x="2339752" y="2272436"/>
            <a:ext cx="2160248" cy="378914"/>
          </a:xfrm>
          <a:prstGeom prst="straightConnector1">
            <a:avLst/>
          </a:prstGeom>
          <a:ln w="25400">
            <a:solidFill>
              <a:srgbClr val="00808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40000" y="3600000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Example: </a:t>
            </a:r>
            <a:r>
              <a:rPr lang="en-US" sz="1600" dirty="0" smtClean="0">
                <a:solidFill>
                  <a:srgbClr val="FF0000"/>
                </a:solidFill>
              </a:rPr>
              <a:t>Compton scattering</a:t>
            </a:r>
            <a:r>
              <a:rPr lang="en-US" sz="1600" dirty="0" smtClean="0"/>
              <a:t> of an electron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00CC"/>
                    </a:solidFill>
                  </a:rPr>
                  <a:t>Electromagnetic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003" t="-3448" b="-18966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96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𝐷𝑖𝑎𝑔𝑟𝑎𝑚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∝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𝑐𝑜𝑢𝑝𝑙𝑖𝑛𝑔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𝐷𝑖𝑎𝑔𝑟𝑎𝑚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blipFill rotWithShape="1">
                <a:blip r:embed="rId11"/>
                <a:stretch>
                  <a:fillRect b="-54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/>
                  <a:t>Total four-momenta conserved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at a vertex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Can</a:t>
                </a:r>
                <a:r>
                  <a:rPr lang="en-US" sz="1600" dirty="0" smtClean="0"/>
                  <a:t> move particle from initial to final state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by</a:t>
                </a:r>
                <a:r>
                  <a:rPr lang="en-US" sz="1600" dirty="0" smtClean="0"/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     replacing it into its antiparticle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𝑏𝑒𝑐𝑜𝑚𝑒𝑠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acc>
                      <m:accPr>
                        <m:chr m:val="̅"/>
                        <m:ctrlP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blipFill rotWithShape="1">
                <a:blip r:embed="rId12"/>
                <a:stretch>
                  <a:fillRect l="-344" t="-219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blipFill rotWithShape="1">
                <a:blip r:embed="rId13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blipFill rotWithShape="1">
                <a:blip r:embed="rId14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blipFill rotWithShape="1">
                <a:blip r:embed="rId15"/>
                <a:stretch>
                  <a:fillRect l="-3727" t="-108824" r="-31056" b="-1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  <p:bldP spid="14" grpId="0"/>
      <p:bldP spid="2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D:\IIT-Ropar\ParticlePhysics\animation\fd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343025"/>
            <a:ext cx="4819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2672</Words>
  <Application>Microsoft Office PowerPoint</Application>
  <PresentationFormat>Bildschirmpräsentation (4:3)</PresentationFormat>
  <Paragraphs>210</Paragraphs>
  <Slides>27</Slides>
  <Notes>0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Larissa</vt:lpstr>
      <vt:lpstr>Feynman diagrams</vt:lpstr>
      <vt:lpstr>Feynman diagrams</vt:lpstr>
      <vt:lpstr>Feynman diagrams</vt:lpstr>
      <vt:lpstr>Vertices</vt:lpstr>
      <vt:lpstr>Virtual processes</vt:lpstr>
      <vt:lpstr>Feynman Diagrams</vt:lpstr>
      <vt:lpstr>Feynman Diagrams</vt:lpstr>
      <vt:lpstr>Feynman Diagrams</vt:lpstr>
      <vt:lpstr>PowerPoint-Präsentation</vt:lpstr>
      <vt:lpstr>Real processes</vt:lpstr>
      <vt:lpstr>Real processes</vt:lpstr>
      <vt:lpstr>Real processes</vt:lpstr>
      <vt:lpstr>Annihilation diagram</vt:lpstr>
      <vt:lpstr>Exchange diagrams</vt:lpstr>
      <vt:lpstr>Virtual particles</vt:lpstr>
      <vt:lpstr>Real processes</vt:lpstr>
      <vt:lpstr>Exchange of a massive boson</vt:lpstr>
      <vt:lpstr>Exchange of a massive boson</vt:lpstr>
      <vt:lpstr>Yukawa potential (1935)</vt:lpstr>
      <vt:lpstr>Yukawa potential (1935)</vt:lpstr>
      <vt:lpstr>Yukawa potential (1935)</vt:lpstr>
      <vt:lpstr>Electroweak Interactions – β--Decay</vt:lpstr>
      <vt:lpstr>PowerPoint-Präsentation</vt:lpstr>
      <vt:lpstr>Electromagnetism</vt:lpstr>
      <vt:lpstr>Strong Interaction</vt:lpstr>
      <vt:lpstr>PowerPoint-Präsentation</vt:lpstr>
      <vt:lpstr>Use of Feynman Diagrams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408</cp:revision>
  <dcterms:created xsi:type="dcterms:W3CDTF">2016-04-06T12:04:03Z</dcterms:created>
  <dcterms:modified xsi:type="dcterms:W3CDTF">2020-11-28T09:35:59Z</dcterms:modified>
</cp:coreProperties>
</file>