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27" r:id="rId2"/>
    <p:sldId id="329" r:id="rId3"/>
    <p:sldId id="330" r:id="rId4"/>
    <p:sldId id="331" r:id="rId5"/>
    <p:sldId id="297" r:id="rId6"/>
    <p:sldId id="333" r:id="rId7"/>
    <p:sldId id="335" r:id="rId8"/>
    <p:sldId id="334" r:id="rId9"/>
    <p:sldId id="332" r:id="rId10"/>
    <p:sldId id="300" r:id="rId11"/>
    <p:sldId id="302" r:id="rId12"/>
    <p:sldId id="303" r:id="rId13"/>
    <p:sldId id="301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9900FF"/>
    <a:srgbClr val="009900"/>
    <a:srgbClr val="006600"/>
    <a:srgbClr val="FFFF00"/>
    <a:srgbClr val="CC00CC"/>
    <a:srgbClr val="008080"/>
    <a:srgbClr val="FF00FF"/>
    <a:srgbClr val="F6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696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8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4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47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8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45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08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054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3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03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24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63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2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34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8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27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193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66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09.07.2025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70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09.07.2025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52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91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09.07.2025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10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09.07.2025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56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09.07.2025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81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0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23.jpeg"/><Relationship Id="rId4" Type="http://schemas.openxmlformats.org/officeDocument/2006/relationships/image" Target="../media/image3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0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2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0.png"/><Relationship Id="rId5" Type="http://schemas.openxmlformats.org/officeDocument/2006/relationships/image" Target="../media/image310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</a:t>
            </a:r>
            <a:r>
              <a:rPr lang="en-US" dirty="0" smtClean="0"/>
              <a:t>2-band mixing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345839" y="5445224"/>
            <a:ext cx="5580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coexistence of low-lying 0</a:t>
            </a:r>
            <a:r>
              <a:rPr lang="en-US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 in Kr isotopes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 mixing between the ground and </a:t>
            </a:r>
            <a:r>
              <a:rPr lang="el-GR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-band in </a:t>
            </a:r>
            <a:r>
              <a:rPr lang="de-DE" baseline="300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</a:t>
            </a:r>
            <a:r>
              <a:rPr lang="de-DE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Coulomb excitation of the 8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isomer in </a:t>
            </a:r>
            <a:r>
              <a:rPr lang="en-US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9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of the K = 8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8" y="1268760"/>
            <a:ext cx="4172989" cy="2959331"/>
          </a:xfrm>
          <a:prstGeom prst="rect">
            <a:avLst/>
          </a:prstGeom>
        </p:spPr>
      </p:pic>
      <p:cxnSp>
        <p:nvCxnSpPr>
          <p:cNvPr id="16" name="Gerade Verbindung mit Pfeil 15"/>
          <p:cNvCxnSpPr/>
          <p:nvPr/>
        </p:nvCxnSpPr>
        <p:spPr>
          <a:xfrm>
            <a:off x="3810088" y="1725960"/>
            <a:ext cx="0" cy="43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3759688" y="2150760"/>
            <a:ext cx="0" cy="34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3716488" y="2481960"/>
            <a:ext cx="0" cy="244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/>
          <p:cNvGrpSpPr/>
          <p:nvPr/>
        </p:nvGrpSpPr>
        <p:grpSpPr>
          <a:xfrm>
            <a:off x="4734194" y="1313504"/>
            <a:ext cx="447558" cy="369332"/>
            <a:chOff x="4700506" y="1124744"/>
            <a:chExt cx="447558" cy="369332"/>
          </a:xfrm>
        </p:grpSpPr>
        <p:sp>
          <p:nvSpPr>
            <p:cNvPr id="19" name="Ellipse 18"/>
            <p:cNvSpPr/>
            <p:nvPr/>
          </p:nvSpPr>
          <p:spPr>
            <a:xfrm>
              <a:off x="4788072" y="1152000"/>
              <a:ext cx="324000" cy="32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700506" y="1124744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1400" dirty="0" smtClean="0">
                  <a:solidFill>
                    <a:srgbClr val="0000CC"/>
                  </a:solidFill>
                </a:rPr>
                <a:t>4 s</a:t>
              </a:r>
              <a:endParaRPr lang="en-US" sz="1400" dirty="0">
                <a:solidFill>
                  <a:srgbClr val="0000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220072" y="1344281"/>
                <a:ext cx="17099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30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0.01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344281"/>
                <a:ext cx="1709955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1653360" y="3185712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delayed </a:t>
            </a:r>
            <a:r>
              <a:rPr lang="el-GR" sz="1400" dirty="0" smtClean="0">
                <a:solidFill>
                  <a:srgbClr val="0000CC"/>
                </a:solidFill>
              </a:rPr>
              <a:t>γ</a:t>
            </a:r>
            <a:r>
              <a:rPr lang="en-US" sz="1400" dirty="0" smtClean="0">
                <a:solidFill>
                  <a:srgbClr val="0000CC"/>
                </a:solidFill>
              </a:rPr>
              <a:t>-spectrum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080000" y="720000"/>
            <a:ext cx="2959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 +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560, 590, 620 MeV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720000"/>
            <a:ext cx="1588562" cy="2481349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360000" y="6300000"/>
            <a:ext cx="23695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al.; Phys. Rev. C48 (1993), 2517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756000" y="4500000"/>
                <a:ext cx="5040136" cy="64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Delayed </a:t>
                </a:r>
                <a:r>
                  <a:rPr lang="el-GR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-ray spectrum of the Crystal Ball with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850</m:t>
                    </m:r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𝑘𝑒𝑉</m:t>
                    </m:r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Sup>
                      <m:sSubSupPr>
                        <m:ctrlP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𝑠𝑢𝑚</m:t>
                        </m:r>
                      </m:sub>
                      <m:sup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𝑑𝑒𝑙</m:t>
                        </m:r>
                      </m:sup>
                    </m:sSubSup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≤1100</m:t>
                    </m:r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𝑘𝑒𝑉</m:t>
                    </m:r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de-DE" sz="1200" b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𝑑𝑒𝑡</m:t>
                        </m:r>
                      </m:sub>
                    </m:sSub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≤6</m:t>
                    </m:r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In addition at least one of the delayed </a:t>
                </a:r>
                <a:r>
                  <a:rPr lang="el-GR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-rays must have been detected in one of the Ge-detectors.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00" y="4500000"/>
                <a:ext cx="5040136" cy="649665"/>
              </a:xfrm>
              <a:prstGeom prst="rect">
                <a:avLst/>
              </a:prstGeom>
              <a:blipFill>
                <a:blip r:embed="rId6"/>
                <a:stretch>
                  <a:fillRect b="-65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9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of the isomer by barrier </a:t>
            </a:r>
            <a:r>
              <a:rPr lang="en-US" dirty="0"/>
              <a:t>p</a:t>
            </a:r>
            <a:r>
              <a:rPr lang="en-US" dirty="0" smtClean="0"/>
              <a:t>enetration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3471395" cy="2713274"/>
          </a:xfrm>
          <a:prstGeom prst="rect">
            <a:avLst/>
          </a:prstGeom>
        </p:spPr>
      </p:pic>
      <p:grpSp>
        <p:nvGrpSpPr>
          <p:cNvPr id="23" name="Gruppieren 22"/>
          <p:cNvGrpSpPr/>
          <p:nvPr/>
        </p:nvGrpSpPr>
        <p:grpSpPr>
          <a:xfrm>
            <a:off x="1547664" y="3032920"/>
            <a:ext cx="468000" cy="252000"/>
            <a:chOff x="882000" y="4860000"/>
            <a:chExt cx="468000" cy="252000"/>
          </a:xfrm>
        </p:grpSpPr>
        <p:sp>
          <p:nvSpPr>
            <p:cNvPr id="25" name="Ellipse 24"/>
            <p:cNvSpPr/>
            <p:nvPr/>
          </p:nvSpPr>
          <p:spPr>
            <a:xfrm>
              <a:off x="882000" y="4860000"/>
              <a:ext cx="468000" cy="252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941097" y="4893155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ihandform 29"/>
            <p:cNvSpPr>
              <a:spLocks noChangeAspect="1"/>
            </p:cNvSpPr>
            <p:nvPr/>
          </p:nvSpPr>
          <p:spPr>
            <a:xfrm>
              <a:off x="1008000" y="48600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ihandform 30"/>
            <p:cNvSpPr>
              <a:spLocks noChangeAspect="1"/>
            </p:cNvSpPr>
            <p:nvPr/>
          </p:nvSpPr>
          <p:spPr>
            <a:xfrm>
              <a:off x="1080000" y="4860000"/>
              <a:ext cx="39916" cy="24948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ihandform 31"/>
            <p:cNvSpPr>
              <a:spLocks noChangeAspect="1"/>
            </p:cNvSpPr>
            <p:nvPr/>
          </p:nvSpPr>
          <p:spPr>
            <a:xfrm>
              <a:off x="1160400" y="48708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1242000" y="4896000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1648464" y="2779144"/>
            <a:ext cx="260960" cy="145800"/>
            <a:chOff x="3951000" y="2358000"/>
            <a:chExt cx="260960" cy="145800"/>
          </a:xfrm>
        </p:grpSpPr>
        <p:sp>
          <p:nvSpPr>
            <p:cNvPr id="35" name="Bogen 34"/>
            <p:cNvSpPr/>
            <p:nvPr/>
          </p:nvSpPr>
          <p:spPr>
            <a:xfrm rot="10800000">
              <a:off x="3977960" y="2358000"/>
              <a:ext cx="234000" cy="14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Bogen 35"/>
            <p:cNvSpPr/>
            <p:nvPr/>
          </p:nvSpPr>
          <p:spPr>
            <a:xfrm rot="5400000">
              <a:off x="3996000" y="2314800"/>
              <a:ext cx="144000" cy="23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Gerade Verbindung 36"/>
            <p:cNvCxnSpPr/>
            <p:nvPr/>
          </p:nvCxnSpPr>
          <p:spPr>
            <a:xfrm rot="-1800000">
              <a:off x="4194000" y="2412000"/>
              <a:ext cx="0" cy="6110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>
            <a:grpSpLocks noChangeAspect="1"/>
          </p:cNvGrpSpPr>
          <p:nvPr/>
        </p:nvGrpSpPr>
        <p:grpSpPr>
          <a:xfrm rot="5400000">
            <a:off x="3096000" y="2996992"/>
            <a:ext cx="468000" cy="252000"/>
            <a:chOff x="882000" y="4860000"/>
            <a:chExt cx="468000" cy="252000"/>
          </a:xfrm>
        </p:grpSpPr>
        <p:sp>
          <p:nvSpPr>
            <p:cNvPr id="39" name="Ellipse 38"/>
            <p:cNvSpPr/>
            <p:nvPr/>
          </p:nvSpPr>
          <p:spPr>
            <a:xfrm>
              <a:off x="882000" y="4860000"/>
              <a:ext cx="468000" cy="252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941097" y="4893155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ihandform 40"/>
            <p:cNvSpPr>
              <a:spLocks noChangeAspect="1"/>
            </p:cNvSpPr>
            <p:nvPr/>
          </p:nvSpPr>
          <p:spPr>
            <a:xfrm>
              <a:off x="1008000" y="48600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ihandform 41"/>
            <p:cNvSpPr>
              <a:spLocks noChangeAspect="1"/>
            </p:cNvSpPr>
            <p:nvPr/>
          </p:nvSpPr>
          <p:spPr>
            <a:xfrm>
              <a:off x="1080000" y="4860000"/>
              <a:ext cx="39916" cy="24948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ihandform 42"/>
            <p:cNvSpPr>
              <a:spLocks noChangeAspect="1"/>
            </p:cNvSpPr>
            <p:nvPr/>
          </p:nvSpPr>
          <p:spPr>
            <a:xfrm>
              <a:off x="1160400" y="48708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1242000" y="4896000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3186000" y="2700000"/>
            <a:ext cx="260960" cy="145800"/>
            <a:chOff x="3951000" y="2358000"/>
            <a:chExt cx="260960" cy="145800"/>
          </a:xfrm>
        </p:grpSpPr>
        <p:sp>
          <p:nvSpPr>
            <p:cNvPr id="46" name="Bogen 45"/>
            <p:cNvSpPr/>
            <p:nvPr/>
          </p:nvSpPr>
          <p:spPr>
            <a:xfrm rot="10800000">
              <a:off x="3977960" y="2358000"/>
              <a:ext cx="234000" cy="14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Bogen 46"/>
            <p:cNvSpPr/>
            <p:nvPr/>
          </p:nvSpPr>
          <p:spPr>
            <a:xfrm rot="5400000">
              <a:off x="3996000" y="2314800"/>
              <a:ext cx="144000" cy="23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Gerade Verbindung 47"/>
            <p:cNvCxnSpPr/>
            <p:nvPr/>
          </p:nvCxnSpPr>
          <p:spPr>
            <a:xfrm rot="-1800000">
              <a:off x="4194000" y="2412000"/>
              <a:ext cx="0" cy="6110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4666973" cy="255782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320000" y="3060000"/>
            <a:ext cx="185820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small K=8 admixture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6732000" y="3060000"/>
            <a:ext cx="185820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small K=0 admixture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0000" y="498193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 rotor model: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720000" y="5413938"/>
                <a:ext cx="3188437" cy="319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ra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0|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30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413938"/>
                <a:ext cx="3188437" cy="319318"/>
              </a:xfrm>
              <a:prstGeom prst="rect">
                <a:avLst/>
              </a:prstGeom>
              <a:blipFill rotWithShape="1">
                <a:blip r:embed="rId5"/>
                <a:stretch>
                  <a:fillRect l="-7457" t="-119231" b="-18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Ellipse 50"/>
          <p:cNvSpPr/>
          <p:nvPr/>
        </p:nvSpPr>
        <p:spPr>
          <a:xfrm>
            <a:off x="4572048" y="5760000"/>
            <a:ext cx="396000" cy="39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8064432" y="4581128"/>
            <a:ext cx="396000" cy="39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9" name="Gerade Verbindung mit Pfeil 48"/>
          <p:cNvCxnSpPr/>
          <p:nvPr/>
        </p:nvCxnSpPr>
        <p:spPr>
          <a:xfrm rot="4380000">
            <a:off x="7668000" y="4428000"/>
            <a:ext cx="0" cy="288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6372000" y="6228000"/>
            <a:ext cx="275588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2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lifetime is independent from excitation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2-band K-mixing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  <p:pic>
        <p:nvPicPr>
          <p:cNvPr id="49" name="Grafik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0688"/>
            <a:ext cx="4666973" cy="2557826"/>
          </a:xfrm>
          <a:prstGeom prst="rect">
            <a:avLst/>
          </a:prstGeom>
        </p:spPr>
      </p:pic>
      <p:sp>
        <p:nvSpPr>
          <p:cNvPr id="53" name="Textfeld 52"/>
          <p:cNvSpPr txBox="1"/>
          <p:nvPr/>
        </p:nvSpPr>
        <p:spPr>
          <a:xfrm>
            <a:off x="539552" y="620688"/>
            <a:ext cx="185820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small K=8 admixture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2951552" y="620688"/>
            <a:ext cx="185820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small K=0 admixture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791600" y="3320688"/>
            <a:ext cx="396000" cy="39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4283984" y="2141816"/>
            <a:ext cx="396000" cy="39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feld 56"/>
          <p:cNvSpPr txBox="1"/>
          <p:nvPr/>
        </p:nvSpPr>
        <p:spPr>
          <a:xfrm>
            <a:off x="720000" y="498193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 rotor model: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>
                <a:off x="720000" y="5413938"/>
                <a:ext cx="3188437" cy="319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ra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0|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30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413938"/>
                <a:ext cx="3188437" cy="319318"/>
              </a:xfrm>
              <a:prstGeom prst="rect">
                <a:avLst/>
              </a:prstGeom>
              <a:blipFill rotWithShape="1">
                <a:blip r:embed="rId4"/>
                <a:stretch>
                  <a:fillRect l="-7457" t="-119231" b="-18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0" y="3852000"/>
            <a:ext cx="4575117" cy="2660281"/>
          </a:xfrm>
          <a:prstGeom prst="rect">
            <a:avLst/>
          </a:prstGeom>
        </p:spPr>
      </p:pic>
      <p:sp>
        <p:nvSpPr>
          <p:cNvPr id="59" name="Textfeld 58"/>
          <p:cNvSpPr txBox="1"/>
          <p:nvPr/>
        </p:nvSpPr>
        <p:spPr>
          <a:xfrm>
            <a:off x="4572000" y="3492000"/>
            <a:ext cx="2500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Clebsch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Gordan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coefficient:</a:t>
            </a:r>
          </a:p>
        </p:txBody>
      </p:sp>
      <p:cxnSp>
        <p:nvCxnSpPr>
          <p:cNvPr id="60" name="Gerade Verbindung mit Pfeil 59"/>
          <p:cNvCxnSpPr/>
          <p:nvPr/>
        </p:nvCxnSpPr>
        <p:spPr>
          <a:xfrm rot="4380000">
            <a:off x="3903340" y="1980000"/>
            <a:ext cx="0" cy="288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364088" y="1943398"/>
            <a:ext cx="275588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2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lifetime is independent from excitation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of the K = 8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8" y="1268760"/>
            <a:ext cx="4172989" cy="29593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92" y="3459056"/>
            <a:ext cx="3307080" cy="3066288"/>
          </a:xfrm>
          <a:prstGeom prst="rect">
            <a:avLst/>
          </a:prstGeom>
        </p:spPr>
      </p:pic>
      <p:cxnSp>
        <p:nvCxnSpPr>
          <p:cNvPr id="16" name="Gerade Verbindung mit Pfeil 15"/>
          <p:cNvCxnSpPr/>
          <p:nvPr/>
        </p:nvCxnSpPr>
        <p:spPr>
          <a:xfrm>
            <a:off x="3810088" y="1725960"/>
            <a:ext cx="0" cy="43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3759688" y="2150760"/>
            <a:ext cx="0" cy="34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3716488" y="2481960"/>
            <a:ext cx="0" cy="244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/>
          <p:cNvGrpSpPr/>
          <p:nvPr/>
        </p:nvGrpSpPr>
        <p:grpSpPr>
          <a:xfrm>
            <a:off x="4734194" y="1313504"/>
            <a:ext cx="447558" cy="369332"/>
            <a:chOff x="4700506" y="1124744"/>
            <a:chExt cx="447558" cy="369332"/>
          </a:xfrm>
        </p:grpSpPr>
        <p:sp>
          <p:nvSpPr>
            <p:cNvPr id="19" name="Ellipse 18"/>
            <p:cNvSpPr/>
            <p:nvPr/>
          </p:nvSpPr>
          <p:spPr>
            <a:xfrm>
              <a:off x="4788072" y="1152000"/>
              <a:ext cx="324000" cy="32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700506" y="1124744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1400" dirty="0" smtClean="0">
                  <a:solidFill>
                    <a:srgbClr val="0000CC"/>
                  </a:solidFill>
                </a:rPr>
                <a:t>4 s</a:t>
              </a:r>
              <a:endParaRPr lang="en-US" sz="1400" dirty="0">
                <a:solidFill>
                  <a:srgbClr val="0000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220072" y="1344281"/>
                <a:ext cx="17099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30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0.01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344281"/>
                <a:ext cx="1709955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1653360" y="3185712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delayed </a:t>
            </a:r>
            <a:r>
              <a:rPr lang="el-GR" sz="1400" dirty="0" smtClean="0">
                <a:solidFill>
                  <a:srgbClr val="0000CC"/>
                </a:solidFill>
              </a:rPr>
              <a:t>γ</a:t>
            </a:r>
            <a:r>
              <a:rPr lang="en-US" sz="1400" dirty="0" smtClean="0">
                <a:solidFill>
                  <a:srgbClr val="0000CC"/>
                </a:solidFill>
              </a:rPr>
              <a:t>-spectrum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080000" y="720000"/>
            <a:ext cx="2959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 +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560, 590, 620 MeV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8159392" y="4962056"/>
            <a:ext cx="342000" cy="34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7956376" y="3612056"/>
                <a:ext cx="705385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30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3612056"/>
                <a:ext cx="705385" cy="215444"/>
              </a:xfrm>
              <a:prstGeom prst="rect">
                <a:avLst/>
              </a:prstGeom>
              <a:blipFill rotWithShape="1">
                <a:blip r:embed="rId6"/>
                <a:stretch>
                  <a:fillRect l="-431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feld 28"/>
          <p:cNvSpPr txBox="1"/>
          <p:nvPr/>
        </p:nvSpPr>
        <p:spPr>
          <a:xfrm>
            <a:off x="2880000" y="515719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between rotational motion and single particle excitation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720000"/>
            <a:ext cx="1588562" cy="2481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880000" y="5794372"/>
                <a:ext cx="2440732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≅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=8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5794372"/>
                <a:ext cx="2440732" cy="307777"/>
              </a:xfrm>
              <a:prstGeom prst="rect">
                <a:avLst/>
              </a:prstGeom>
              <a:blipFill rotWithShape="1">
                <a:blip r:embed="rId8"/>
                <a:stretch>
                  <a:fillRect t="-96154" r="-12903" b="-15576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feld 22"/>
          <p:cNvSpPr txBox="1"/>
          <p:nvPr/>
        </p:nvSpPr>
        <p:spPr>
          <a:xfrm>
            <a:off x="360000" y="6300000"/>
            <a:ext cx="23695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al.; Phys. Rev. C48 (1993), 2517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Shape coexistence in light Kr isotopes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3" y="720000"/>
            <a:ext cx="3614738" cy="45434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155" y="3496982"/>
            <a:ext cx="2686050" cy="283464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11560" y="2232000"/>
            <a:ext cx="3024336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722958" y="1911418"/>
            <a:ext cx="2738437" cy="2160587"/>
            <a:chOff x="565" y="2205"/>
            <a:chExt cx="1544" cy="1270"/>
          </a:xfrm>
        </p:grpSpPr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565" y="2205"/>
              <a:ext cx="1544" cy="1270"/>
              <a:chOff x="1519" y="754"/>
              <a:chExt cx="2179" cy="1678"/>
            </a:xfrm>
          </p:grpSpPr>
          <p:sp>
            <p:nvSpPr>
              <p:cNvPr id="30" name="Arc 7"/>
              <p:cNvSpPr>
                <a:spLocks/>
              </p:cNvSpPr>
              <p:nvPr/>
            </p:nvSpPr>
            <p:spPr bwMode="auto">
              <a:xfrm rot="5621296">
                <a:off x="2626" y="1332"/>
                <a:ext cx="1593" cy="550"/>
              </a:xfrm>
              <a:custGeom>
                <a:avLst/>
                <a:gdLst>
                  <a:gd name="G0" fmla="+- 0 0 0"/>
                  <a:gd name="G1" fmla="+- 21484 0 0"/>
                  <a:gd name="G2" fmla="+- 21600 0 0"/>
                  <a:gd name="T0" fmla="*/ 2239 w 21600"/>
                  <a:gd name="T1" fmla="*/ 0 h 21846"/>
                  <a:gd name="T2" fmla="*/ 21597 w 21600"/>
                  <a:gd name="T3" fmla="*/ 21846 h 21846"/>
                  <a:gd name="T4" fmla="*/ 0 w 21600"/>
                  <a:gd name="T5" fmla="*/ 21484 h 2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46" fill="none" extrusionOk="0">
                    <a:moveTo>
                      <a:pt x="2238" y="0"/>
                    </a:moveTo>
                    <a:cubicBezTo>
                      <a:pt x="13241" y="1147"/>
                      <a:pt x="21600" y="10421"/>
                      <a:pt x="21600" y="21484"/>
                    </a:cubicBezTo>
                    <a:cubicBezTo>
                      <a:pt x="21600" y="21604"/>
                      <a:pt x="21598" y="21725"/>
                      <a:pt x="21596" y="21845"/>
                    </a:cubicBezTo>
                  </a:path>
                  <a:path w="21600" h="21846" stroke="0" extrusionOk="0">
                    <a:moveTo>
                      <a:pt x="2238" y="0"/>
                    </a:moveTo>
                    <a:cubicBezTo>
                      <a:pt x="13241" y="1147"/>
                      <a:pt x="21600" y="10421"/>
                      <a:pt x="21600" y="21484"/>
                    </a:cubicBezTo>
                    <a:cubicBezTo>
                      <a:pt x="21600" y="21604"/>
                      <a:pt x="21598" y="21725"/>
                      <a:pt x="21596" y="21845"/>
                    </a:cubicBezTo>
                    <a:lnTo>
                      <a:pt x="0" y="21484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Arc 8"/>
              <p:cNvSpPr>
                <a:spLocks/>
              </p:cNvSpPr>
              <p:nvPr/>
            </p:nvSpPr>
            <p:spPr bwMode="auto">
              <a:xfrm flipH="1" flipV="1">
                <a:off x="2795" y="1838"/>
                <a:ext cx="319" cy="545"/>
              </a:xfrm>
              <a:custGeom>
                <a:avLst/>
                <a:gdLst>
                  <a:gd name="G0" fmla="+- 786 0 0"/>
                  <a:gd name="G1" fmla="+- 21600 0 0"/>
                  <a:gd name="G2" fmla="+- 21600 0 0"/>
                  <a:gd name="T0" fmla="*/ 0 w 21888"/>
                  <a:gd name="T1" fmla="*/ 14 h 21600"/>
                  <a:gd name="T2" fmla="*/ 21888 w 21888"/>
                  <a:gd name="T3" fmla="*/ 16987 h 21600"/>
                  <a:gd name="T4" fmla="*/ 786 w 2188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88" h="21600" fill="none" extrusionOk="0">
                    <a:moveTo>
                      <a:pt x="0" y="14"/>
                    </a:moveTo>
                    <a:cubicBezTo>
                      <a:pt x="261" y="4"/>
                      <a:pt x="523" y="0"/>
                      <a:pt x="786" y="0"/>
                    </a:cubicBezTo>
                    <a:cubicBezTo>
                      <a:pt x="10937" y="0"/>
                      <a:pt x="19719" y="7069"/>
                      <a:pt x="21887" y="16987"/>
                    </a:cubicBezTo>
                  </a:path>
                  <a:path w="21888" h="21600" stroke="0" extrusionOk="0">
                    <a:moveTo>
                      <a:pt x="0" y="14"/>
                    </a:moveTo>
                    <a:cubicBezTo>
                      <a:pt x="261" y="4"/>
                      <a:pt x="523" y="0"/>
                      <a:pt x="786" y="0"/>
                    </a:cubicBezTo>
                    <a:cubicBezTo>
                      <a:pt x="10937" y="0"/>
                      <a:pt x="19719" y="7069"/>
                      <a:pt x="21887" y="16987"/>
                    </a:cubicBezTo>
                    <a:lnTo>
                      <a:pt x="786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" name="Group 9"/>
              <p:cNvGrpSpPr>
                <a:grpSpLocks/>
              </p:cNvGrpSpPr>
              <p:nvPr/>
            </p:nvGrpSpPr>
            <p:grpSpPr bwMode="auto">
              <a:xfrm>
                <a:off x="1519" y="754"/>
                <a:ext cx="1275" cy="1678"/>
                <a:chOff x="1519" y="754"/>
                <a:chExt cx="1275" cy="1678"/>
              </a:xfrm>
            </p:grpSpPr>
            <p:sp>
              <p:nvSpPr>
                <p:cNvPr id="33" name="Arc 10"/>
                <p:cNvSpPr>
                  <a:spLocks/>
                </p:cNvSpPr>
                <p:nvPr/>
              </p:nvSpPr>
              <p:spPr bwMode="auto">
                <a:xfrm rot="15978704" flipH="1">
                  <a:off x="948" y="1325"/>
                  <a:ext cx="1678" cy="535"/>
                </a:xfrm>
                <a:custGeom>
                  <a:avLst/>
                  <a:gdLst>
                    <a:gd name="G0" fmla="+- 0 0 0"/>
                    <a:gd name="G1" fmla="+- 21226 0 0"/>
                    <a:gd name="G2" fmla="+- 21600 0 0"/>
                    <a:gd name="T0" fmla="*/ 4005 w 21597"/>
                    <a:gd name="T1" fmla="*/ 0 h 21226"/>
                    <a:gd name="T2" fmla="*/ 21597 w 21597"/>
                    <a:gd name="T3" fmla="*/ 20847 h 21226"/>
                    <a:gd name="T4" fmla="*/ 0 w 21597"/>
                    <a:gd name="T5" fmla="*/ 21226 h 21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97" h="21226" fill="none" extrusionOk="0">
                      <a:moveTo>
                        <a:pt x="4004" y="0"/>
                      </a:moveTo>
                      <a:cubicBezTo>
                        <a:pt x="14069" y="1899"/>
                        <a:pt x="21416" y="10606"/>
                        <a:pt x="21596" y="20847"/>
                      </a:cubicBezTo>
                    </a:path>
                    <a:path w="21597" h="21226" stroke="0" extrusionOk="0">
                      <a:moveTo>
                        <a:pt x="4004" y="0"/>
                      </a:moveTo>
                      <a:cubicBezTo>
                        <a:pt x="14069" y="1899"/>
                        <a:pt x="21416" y="10606"/>
                        <a:pt x="21596" y="20847"/>
                      </a:cubicBezTo>
                      <a:lnTo>
                        <a:pt x="0" y="21226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Arc 11"/>
                <p:cNvSpPr>
                  <a:spLocks/>
                </p:cNvSpPr>
                <p:nvPr/>
              </p:nvSpPr>
              <p:spPr bwMode="auto">
                <a:xfrm>
                  <a:off x="2359" y="1629"/>
                  <a:ext cx="435" cy="576"/>
                </a:xfrm>
                <a:custGeom>
                  <a:avLst/>
                  <a:gdLst>
                    <a:gd name="G0" fmla="+- 21090 0 0"/>
                    <a:gd name="G1" fmla="+- 21600 0 0"/>
                    <a:gd name="G2" fmla="+- 21600 0 0"/>
                    <a:gd name="T0" fmla="*/ 0 w 40576"/>
                    <a:gd name="T1" fmla="*/ 16932 h 21600"/>
                    <a:gd name="T2" fmla="*/ 40576 w 40576"/>
                    <a:gd name="T3" fmla="*/ 12281 h 21600"/>
                    <a:gd name="T4" fmla="*/ 21090 w 4057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576" h="21600" fill="none" extrusionOk="0">
                      <a:moveTo>
                        <a:pt x="0" y="16932"/>
                      </a:moveTo>
                      <a:cubicBezTo>
                        <a:pt x="2189" y="7040"/>
                        <a:pt x="10959" y="0"/>
                        <a:pt x="21090" y="0"/>
                      </a:cubicBezTo>
                      <a:cubicBezTo>
                        <a:pt x="29408" y="0"/>
                        <a:pt x="36987" y="4776"/>
                        <a:pt x="40576" y="12280"/>
                      </a:cubicBezTo>
                    </a:path>
                    <a:path w="40576" h="21600" stroke="0" extrusionOk="0">
                      <a:moveTo>
                        <a:pt x="0" y="16932"/>
                      </a:moveTo>
                      <a:cubicBezTo>
                        <a:pt x="2189" y="7040"/>
                        <a:pt x="10959" y="0"/>
                        <a:pt x="21090" y="0"/>
                      </a:cubicBezTo>
                      <a:cubicBezTo>
                        <a:pt x="29408" y="0"/>
                        <a:pt x="36987" y="4776"/>
                        <a:pt x="40576" y="12280"/>
                      </a:cubicBezTo>
                      <a:lnTo>
                        <a:pt x="2109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Arc 12"/>
                <p:cNvSpPr>
                  <a:spLocks/>
                </p:cNvSpPr>
                <p:nvPr/>
              </p:nvSpPr>
              <p:spPr bwMode="auto">
                <a:xfrm flipV="1">
                  <a:off x="2096" y="2006"/>
                  <a:ext cx="265" cy="408"/>
                </a:xfrm>
                <a:custGeom>
                  <a:avLst/>
                  <a:gdLst>
                    <a:gd name="G0" fmla="+- 215 0 0"/>
                    <a:gd name="G1" fmla="+- 21600 0 0"/>
                    <a:gd name="G2" fmla="+- 21600 0 0"/>
                    <a:gd name="T0" fmla="*/ 0 w 21500"/>
                    <a:gd name="T1" fmla="*/ 1 h 21600"/>
                    <a:gd name="T2" fmla="*/ 21500 w 21500"/>
                    <a:gd name="T3" fmla="*/ 17925 h 21600"/>
                    <a:gd name="T4" fmla="*/ 215 w 215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00" h="21600" fill="none" extrusionOk="0">
                      <a:moveTo>
                        <a:pt x="0" y="1"/>
                      </a:moveTo>
                      <a:cubicBezTo>
                        <a:pt x="71" y="0"/>
                        <a:pt x="143" y="0"/>
                        <a:pt x="215" y="0"/>
                      </a:cubicBezTo>
                      <a:cubicBezTo>
                        <a:pt x="10726" y="0"/>
                        <a:pt x="19711" y="7566"/>
                        <a:pt x="21500" y="17924"/>
                      </a:cubicBezTo>
                    </a:path>
                    <a:path w="21500" h="21600" stroke="0" extrusionOk="0">
                      <a:moveTo>
                        <a:pt x="0" y="1"/>
                      </a:moveTo>
                      <a:cubicBezTo>
                        <a:pt x="71" y="0"/>
                        <a:pt x="143" y="0"/>
                        <a:pt x="215" y="0"/>
                      </a:cubicBezTo>
                      <a:cubicBezTo>
                        <a:pt x="10726" y="0"/>
                        <a:pt x="19711" y="7566"/>
                        <a:pt x="21500" y="17924"/>
                      </a:cubicBezTo>
                      <a:lnTo>
                        <a:pt x="21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886" y="3262"/>
              <a:ext cx="22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886" y="3113"/>
              <a:ext cx="22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626" y="3200"/>
              <a:ext cx="22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626" y="3303"/>
              <a:ext cx="22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886" y="2886"/>
              <a:ext cx="22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886" y="2614"/>
              <a:ext cx="22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626" y="3063"/>
              <a:ext cx="22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626" y="2857"/>
              <a:ext cx="22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626" y="2617"/>
              <a:ext cx="22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747" y="3158"/>
              <a:ext cx="188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latin typeface="Comic Sans MS" panose="030F0702030302020204" pitchFamily="66" charset="0"/>
                </a:rPr>
                <a:t>0</a:t>
              </a:r>
              <a:r>
                <a:rPr lang="en-US" altLang="de-DE" sz="1400" baseline="30000">
                  <a:latin typeface="Comic Sans MS" panose="030F0702030302020204" pitchFamily="66" charset="0"/>
                </a:rPr>
                <a:t>+</a:t>
              </a:r>
              <a:endParaRPr lang="fr-FR" altLang="de-DE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1489" y="3203"/>
              <a:ext cx="18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latin typeface="Comic Sans MS" panose="030F0702030302020204" pitchFamily="66" charset="0"/>
                </a:rPr>
                <a:t>0</a:t>
              </a:r>
              <a:r>
                <a:rPr lang="en-US" altLang="de-DE" sz="1400" baseline="30000">
                  <a:latin typeface="Comic Sans MS" panose="030F0702030302020204" pitchFamily="66" charset="0"/>
                </a:rPr>
                <a:t>+</a:t>
              </a:r>
              <a:endParaRPr lang="fr-FR" altLang="de-DE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1472" y="3112"/>
              <a:ext cx="188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latin typeface="Comic Sans MS" panose="030F0702030302020204" pitchFamily="66" charset="0"/>
                </a:rPr>
                <a:t>2</a:t>
              </a:r>
              <a:r>
                <a:rPr lang="en-US" altLang="de-DE" sz="1400" baseline="30000">
                  <a:latin typeface="Comic Sans MS" panose="030F0702030302020204" pitchFamily="66" charset="0"/>
                </a:rPr>
                <a:t>+</a:t>
              </a:r>
              <a:endParaRPr lang="fr-FR" altLang="de-DE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747" y="2985"/>
              <a:ext cx="18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latin typeface="Comic Sans MS" panose="030F0702030302020204" pitchFamily="66" charset="0"/>
                </a:rPr>
                <a:t>2</a:t>
              </a:r>
              <a:r>
                <a:rPr lang="en-US" altLang="de-DE" sz="1400" baseline="30000">
                  <a:latin typeface="Comic Sans MS" panose="030F0702030302020204" pitchFamily="66" charset="0"/>
                </a:rPr>
                <a:t>+</a:t>
              </a:r>
              <a:endParaRPr lang="fr-FR" altLang="de-DE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747" y="2795"/>
              <a:ext cx="188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latin typeface="Comic Sans MS" panose="030F0702030302020204" pitchFamily="66" charset="0"/>
                </a:rPr>
                <a:t>4</a:t>
              </a:r>
              <a:r>
                <a:rPr lang="en-US" altLang="de-DE" sz="1400" baseline="30000">
                  <a:latin typeface="Comic Sans MS" panose="030F0702030302020204" pitchFamily="66" charset="0"/>
                </a:rPr>
                <a:t>+</a:t>
              </a:r>
              <a:endParaRPr lang="fr-FR" altLang="de-DE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1472" y="2976"/>
              <a:ext cx="188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latin typeface="Comic Sans MS" panose="030F0702030302020204" pitchFamily="66" charset="0"/>
                </a:rPr>
                <a:t>4</a:t>
              </a:r>
              <a:r>
                <a:rPr lang="en-US" altLang="de-DE" sz="1400" baseline="30000">
                  <a:latin typeface="Comic Sans MS" panose="030F0702030302020204" pitchFamily="66" charset="0"/>
                </a:rPr>
                <a:t>+</a:t>
              </a:r>
              <a:endParaRPr lang="fr-FR" altLang="de-DE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1472" y="2758"/>
              <a:ext cx="18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latin typeface="Comic Sans MS" panose="030F0702030302020204" pitchFamily="66" charset="0"/>
                </a:rPr>
                <a:t>6</a:t>
              </a:r>
              <a:r>
                <a:rPr lang="en-US" altLang="de-DE" sz="1400" baseline="30000">
                  <a:latin typeface="Comic Sans MS" panose="030F0702030302020204" pitchFamily="66" charset="0"/>
                </a:rPr>
                <a:t>+</a:t>
              </a:r>
              <a:endParaRPr lang="fr-FR" altLang="de-DE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747" y="2478"/>
              <a:ext cx="18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latin typeface="Comic Sans MS" panose="030F0702030302020204" pitchFamily="66" charset="0"/>
                </a:rPr>
                <a:t>6</a:t>
              </a:r>
              <a:r>
                <a:rPr lang="en-US" altLang="de-DE" sz="1400" baseline="30000">
                  <a:latin typeface="Comic Sans MS" panose="030F0702030302020204" pitchFamily="66" charset="0"/>
                </a:rPr>
                <a:t>+</a:t>
              </a:r>
              <a:endParaRPr lang="fr-FR" altLang="de-DE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1472" y="2523"/>
              <a:ext cx="18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latin typeface="Comic Sans MS" panose="030F0702030302020204" pitchFamily="66" charset="0"/>
                </a:rPr>
                <a:t>8</a:t>
              </a:r>
              <a:r>
                <a:rPr lang="en-US" altLang="de-DE" sz="1400" baseline="30000">
                  <a:latin typeface="Comic Sans MS" panose="030F0702030302020204" pitchFamily="66" charset="0"/>
                </a:rPr>
                <a:t>+</a:t>
              </a:r>
              <a:endParaRPr lang="fr-FR" altLang="de-DE" sz="1400" baseline="300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6" name="Group 33"/>
          <p:cNvGrpSpPr>
            <a:grpSpLocks noChangeAspect="1"/>
          </p:cNvGrpSpPr>
          <p:nvPr/>
        </p:nvGrpSpPr>
        <p:grpSpPr bwMode="auto">
          <a:xfrm>
            <a:off x="6732239" y="3780117"/>
            <a:ext cx="2308310" cy="2384820"/>
            <a:chOff x="3412" y="1010"/>
            <a:chExt cx="2474" cy="2556"/>
          </a:xfrm>
        </p:grpSpPr>
        <p:grpSp>
          <p:nvGrpSpPr>
            <p:cNvPr id="37" name="Group 34"/>
            <p:cNvGrpSpPr>
              <a:grpSpLocks/>
            </p:cNvGrpSpPr>
            <p:nvPr/>
          </p:nvGrpSpPr>
          <p:grpSpPr bwMode="auto">
            <a:xfrm>
              <a:off x="3412" y="1010"/>
              <a:ext cx="2474" cy="2519"/>
              <a:chOff x="2653" y="783"/>
              <a:chExt cx="2474" cy="2519"/>
            </a:xfrm>
          </p:grpSpPr>
          <p:grpSp>
            <p:nvGrpSpPr>
              <p:cNvPr id="45" name="Group 35"/>
              <p:cNvGrpSpPr>
                <a:grpSpLocks/>
              </p:cNvGrpSpPr>
              <p:nvPr/>
            </p:nvGrpSpPr>
            <p:grpSpPr bwMode="auto">
              <a:xfrm>
                <a:off x="2653" y="1071"/>
                <a:ext cx="2348" cy="2231"/>
                <a:chOff x="2880" y="1253"/>
                <a:chExt cx="2348" cy="2231"/>
              </a:xfrm>
            </p:grpSpPr>
            <p:pic>
              <p:nvPicPr>
                <p:cNvPr id="47" name="Picture 36"/>
                <p:cNvPicPr>
                  <a:picLocks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090" t="16891"/>
                <a:stretch>
                  <a:fillRect/>
                </a:stretch>
              </p:blipFill>
              <p:spPr bwMode="auto">
                <a:xfrm>
                  <a:off x="2902" y="1253"/>
                  <a:ext cx="2326" cy="2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8" name="Rectangle 37"/>
                <p:cNvSpPr>
                  <a:spLocks noChangeArrowheads="1"/>
                </p:cNvSpPr>
                <p:nvPr/>
              </p:nvSpPr>
              <p:spPr bwMode="auto">
                <a:xfrm>
                  <a:off x="2880" y="2251"/>
                  <a:ext cx="181" cy="5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6" name="Text Box 38"/>
              <p:cNvSpPr txBox="1">
                <a:spLocks noChangeArrowheads="1"/>
              </p:cNvSpPr>
              <p:nvPr/>
            </p:nvSpPr>
            <p:spPr bwMode="auto">
              <a:xfrm>
                <a:off x="4355" y="783"/>
                <a:ext cx="772" cy="3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de-DE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74</a:t>
                </a:r>
                <a:r>
                  <a:rPr lang="en-US" altLang="de-DE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Kr</a:t>
                </a:r>
                <a:endParaRPr lang="fr-FR" altLang="de-DE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Group 39"/>
            <p:cNvGrpSpPr>
              <a:grpSpLocks/>
            </p:cNvGrpSpPr>
            <p:nvPr/>
          </p:nvGrpSpPr>
          <p:grpSpPr bwMode="auto">
            <a:xfrm>
              <a:off x="4422" y="3271"/>
              <a:ext cx="1157" cy="295"/>
              <a:chOff x="4422" y="3271"/>
              <a:chExt cx="1157" cy="295"/>
            </a:xfrm>
          </p:grpSpPr>
          <p:sp>
            <p:nvSpPr>
              <p:cNvPr id="43" name="Text Box 40"/>
              <p:cNvSpPr txBox="1">
                <a:spLocks noChangeArrowheads="1"/>
              </p:cNvSpPr>
              <p:nvPr/>
            </p:nvSpPr>
            <p:spPr bwMode="auto">
              <a:xfrm>
                <a:off x="5375" y="3271"/>
                <a:ext cx="2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de-DE" sz="2000">
                    <a:sym typeface="Symbol" panose="05050102010706020507" pitchFamily="18" charset="2"/>
                  </a:rPr>
                  <a:t></a:t>
                </a:r>
              </a:p>
            </p:txBody>
          </p:sp>
          <p:sp>
            <p:nvSpPr>
              <p:cNvPr id="44" name="Rectangle 41"/>
              <p:cNvSpPr>
                <a:spLocks noChangeArrowheads="1"/>
              </p:cNvSpPr>
              <p:nvPr/>
            </p:nvSpPr>
            <p:spPr bwMode="auto">
              <a:xfrm>
                <a:off x="4422" y="3339"/>
                <a:ext cx="272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42"/>
            <p:cNvGrpSpPr>
              <a:grpSpLocks/>
            </p:cNvGrpSpPr>
            <p:nvPr/>
          </p:nvGrpSpPr>
          <p:grpSpPr bwMode="auto">
            <a:xfrm>
              <a:off x="5420" y="1706"/>
              <a:ext cx="227" cy="454"/>
              <a:chOff x="5420" y="1706"/>
              <a:chExt cx="227" cy="454"/>
            </a:xfrm>
          </p:grpSpPr>
          <p:sp>
            <p:nvSpPr>
              <p:cNvPr id="40" name="Text Box 43"/>
              <p:cNvSpPr txBox="1">
                <a:spLocks noChangeArrowheads="1"/>
              </p:cNvSpPr>
              <p:nvPr/>
            </p:nvSpPr>
            <p:spPr bwMode="auto">
              <a:xfrm>
                <a:off x="5420" y="1706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de-DE" sz="2000">
                    <a:sym typeface="Symbol" panose="05050102010706020507" pitchFamily="18" charset="2"/>
                  </a:rPr>
                  <a:t></a:t>
                </a:r>
              </a:p>
            </p:txBody>
          </p:sp>
          <p:sp>
            <p:nvSpPr>
              <p:cNvPr id="41" name="Rectangle 44"/>
              <p:cNvSpPr>
                <a:spLocks noChangeArrowheads="1"/>
              </p:cNvSpPr>
              <p:nvPr/>
            </p:nvSpPr>
            <p:spPr bwMode="auto">
              <a:xfrm>
                <a:off x="5556" y="1979"/>
                <a:ext cx="91" cy="1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45"/>
              <p:cNvSpPr>
                <a:spLocks noChangeArrowheads="1"/>
              </p:cNvSpPr>
              <p:nvPr/>
            </p:nvSpPr>
            <p:spPr bwMode="auto">
              <a:xfrm>
                <a:off x="5511" y="1979"/>
                <a:ext cx="91" cy="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49" name="Picture 46" descr="beta-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4546132"/>
            <a:ext cx="461010" cy="5181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7" descr="beta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504" y="5940000"/>
            <a:ext cx="523875" cy="4438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6660000" y="6300000"/>
            <a:ext cx="6623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Girod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6585143" y="3420000"/>
            <a:ext cx="239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energy surface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260187" y="575860"/>
            <a:ext cx="207981" cy="490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Gerade Verbindung mit Pfeil 54"/>
          <p:cNvCxnSpPr/>
          <p:nvPr/>
        </p:nvCxnSpPr>
        <p:spPr>
          <a:xfrm>
            <a:off x="1777801" y="3709640"/>
            <a:ext cx="633959" cy="6914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771001" y="4425928"/>
            <a:ext cx="2561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monopole (E0) transition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1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coexistence and low-lying 0</a:t>
            </a:r>
            <a:r>
              <a:rPr lang="en-US" baseline="30000" dirty="0" smtClean="0"/>
              <a:t>+</a:t>
            </a:r>
            <a:r>
              <a:rPr lang="en-US" dirty="0" smtClean="0"/>
              <a:t> states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4" y="836712"/>
            <a:ext cx="7489031" cy="48696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/>
              <p:cNvSpPr txBox="1"/>
              <p:nvPr/>
            </p:nvSpPr>
            <p:spPr>
              <a:xfrm>
                <a:off x="827484" y="5988680"/>
                <a:ext cx="4372799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‖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‖"/>
                              <m:endChr m:val=""/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𝑝𝑟𝑜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𝑜𝑏𝑙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4" y="5988680"/>
                <a:ext cx="4372799" cy="318164"/>
              </a:xfrm>
              <a:prstGeom prst="rect">
                <a:avLst/>
              </a:prstGeom>
              <a:blipFill>
                <a:blip r:embed="rId4"/>
                <a:stretch>
                  <a:fillRect l="-976" t="-207547" b="-30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9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Systematics of the light Kr isotopes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0012"/>
            <a:ext cx="2409825" cy="302895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60000" y="6279123"/>
            <a:ext cx="2930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Bouchez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 Rev. Lett. 90, 082502 (2003)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01"/>
          <p:cNvGrpSpPr>
            <a:grpSpLocks/>
          </p:cNvGrpSpPr>
          <p:nvPr/>
        </p:nvGrpSpPr>
        <p:grpSpPr bwMode="auto">
          <a:xfrm>
            <a:off x="3420000" y="4212000"/>
            <a:ext cx="5399088" cy="2351087"/>
            <a:chOff x="432" y="2750"/>
            <a:chExt cx="3401" cy="1481"/>
          </a:xfrm>
        </p:grpSpPr>
        <p:pic>
          <p:nvPicPr>
            <p:cNvPr id="10" name="Picture 10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750"/>
              <a:ext cx="3401" cy="1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3"/>
            <p:cNvSpPr>
              <a:spLocks noChangeArrowheads="1"/>
            </p:cNvSpPr>
            <p:nvPr/>
          </p:nvSpPr>
          <p:spPr bwMode="auto">
            <a:xfrm>
              <a:off x="1273" y="3727"/>
              <a:ext cx="1719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Mixing</a:t>
              </a:r>
              <a:r>
                <a:rPr lang="en-US" altLang="de-DE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en-US" altLang="de-DE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</a:t>
              </a:r>
              <a:r>
                <a:rPr lang="en-US" altLang="de-DE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ground</a:t>
              </a:r>
              <a:r>
                <a:rPr lang="en-US" altLang="de-DE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</a:p>
            <a:p>
              <a:r>
                <a:rPr lang="en-US" alt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(two-level mixing extrapolated </a:t>
              </a:r>
            </a:p>
            <a:p>
              <a:r>
                <a:rPr lang="en-US" alt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from distortion of rotational bands</a:t>
              </a:r>
              <a:r>
                <a:rPr lang="fr-FR" altLang="de-DE" dirty="0" smtClean="0"/>
                <a:t>)</a:t>
              </a:r>
              <a:endParaRPr lang="fr-FR" altLang="de-DE" dirty="0"/>
            </a:p>
          </p:txBody>
        </p:sp>
      </p:grpSp>
      <p:grpSp>
        <p:nvGrpSpPr>
          <p:cNvPr id="104" name="Gruppieren 103"/>
          <p:cNvGrpSpPr/>
          <p:nvPr/>
        </p:nvGrpSpPr>
        <p:grpSpPr>
          <a:xfrm>
            <a:off x="3332707" y="1124892"/>
            <a:ext cx="5432425" cy="3024188"/>
            <a:chOff x="579438" y="1196975"/>
            <a:chExt cx="5432425" cy="3024188"/>
          </a:xfrm>
        </p:grpSpPr>
        <p:sp>
          <p:nvSpPr>
            <p:cNvPr id="12" name="Line 7"/>
            <p:cNvSpPr>
              <a:spLocks noChangeAspect="1" noChangeShapeType="1"/>
            </p:cNvSpPr>
            <p:nvPr/>
          </p:nvSpPr>
          <p:spPr bwMode="auto">
            <a:xfrm>
              <a:off x="1517650" y="3546475"/>
              <a:ext cx="51752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Aspect="1" noChangeShapeType="1"/>
            </p:cNvSpPr>
            <p:nvPr/>
          </p:nvSpPr>
          <p:spPr bwMode="auto">
            <a:xfrm>
              <a:off x="998538" y="2819400"/>
              <a:ext cx="51752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Aspect="1" noChangeShapeType="1"/>
            </p:cNvSpPr>
            <p:nvPr/>
          </p:nvSpPr>
          <p:spPr bwMode="auto">
            <a:xfrm>
              <a:off x="998538" y="2197100"/>
              <a:ext cx="51752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Aspect="1" noChangeShapeType="1"/>
            </p:cNvSpPr>
            <p:nvPr/>
          </p:nvSpPr>
          <p:spPr bwMode="auto">
            <a:xfrm>
              <a:off x="998538" y="1368425"/>
              <a:ext cx="51752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Aspect="1" noChangeShapeType="1"/>
            </p:cNvSpPr>
            <p:nvPr/>
          </p:nvSpPr>
          <p:spPr bwMode="auto">
            <a:xfrm>
              <a:off x="1000125" y="2871788"/>
              <a:ext cx="517525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Aspect="1" noChangeShapeType="1"/>
            </p:cNvSpPr>
            <p:nvPr/>
          </p:nvSpPr>
          <p:spPr bwMode="auto">
            <a:xfrm>
              <a:off x="1517650" y="2819400"/>
              <a:ext cx="15557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Aspect="1" noChangeShapeType="1"/>
            </p:cNvSpPr>
            <p:nvPr/>
          </p:nvSpPr>
          <p:spPr bwMode="auto">
            <a:xfrm>
              <a:off x="1362075" y="3546475"/>
              <a:ext cx="15557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Aspect="1" noChangeShapeType="1"/>
            </p:cNvSpPr>
            <p:nvPr/>
          </p:nvSpPr>
          <p:spPr bwMode="auto">
            <a:xfrm>
              <a:off x="1258888" y="1368425"/>
              <a:ext cx="0" cy="8286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Aspect="1" noChangeShapeType="1"/>
            </p:cNvSpPr>
            <p:nvPr/>
          </p:nvSpPr>
          <p:spPr bwMode="auto">
            <a:xfrm>
              <a:off x="1258888" y="2197100"/>
              <a:ext cx="0" cy="6223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Aspect="1" noChangeShapeType="1"/>
            </p:cNvSpPr>
            <p:nvPr/>
          </p:nvSpPr>
          <p:spPr bwMode="auto">
            <a:xfrm>
              <a:off x="1622425" y="2819400"/>
              <a:ext cx="155575" cy="7270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Aspect="1" noChangeShapeType="1"/>
            </p:cNvSpPr>
            <p:nvPr/>
          </p:nvSpPr>
          <p:spPr bwMode="auto">
            <a:xfrm>
              <a:off x="1258888" y="2871788"/>
              <a:ext cx="155575" cy="674687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8"/>
            <p:cNvSpPr txBox="1">
              <a:spLocks noChangeAspect="1" noChangeArrowheads="1"/>
            </p:cNvSpPr>
            <p:nvPr/>
          </p:nvSpPr>
          <p:spPr bwMode="auto">
            <a:xfrm>
              <a:off x="895350" y="2854325"/>
              <a:ext cx="290513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0</a:t>
              </a:r>
              <a:r>
                <a:rPr lang="en-US" altLang="de-DE" sz="900" baseline="30000">
                  <a:latin typeface="Comic Sans MS" panose="030F0702030302020204" pitchFamily="66" charset="0"/>
                </a:rPr>
                <a:t>+</a:t>
              </a:r>
              <a:endParaRPr lang="fr-FR" altLang="de-DE" sz="9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4" name="Text Box 19"/>
            <p:cNvSpPr txBox="1">
              <a:spLocks noChangeAspect="1" noChangeArrowheads="1"/>
            </p:cNvSpPr>
            <p:nvPr/>
          </p:nvSpPr>
          <p:spPr bwMode="auto">
            <a:xfrm>
              <a:off x="895350" y="2638425"/>
              <a:ext cx="290513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2</a:t>
              </a:r>
              <a:r>
                <a:rPr lang="en-US" altLang="de-DE" sz="900" baseline="30000">
                  <a:latin typeface="Comic Sans MS" panose="030F0702030302020204" pitchFamily="66" charset="0"/>
                </a:rPr>
                <a:t>+</a:t>
              </a:r>
              <a:endParaRPr lang="fr-FR" altLang="de-DE" sz="9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" name="Text Box 20"/>
            <p:cNvSpPr txBox="1">
              <a:spLocks noChangeAspect="1" noChangeArrowheads="1"/>
            </p:cNvSpPr>
            <p:nvPr/>
          </p:nvSpPr>
          <p:spPr bwMode="auto">
            <a:xfrm>
              <a:off x="895350" y="1196975"/>
              <a:ext cx="290513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6</a:t>
              </a:r>
              <a:r>
                <a:rPr lang="en-US" altLang="de-DE" sz="900" baseline="30000">
                  <a:latin typeface="Comic Sans MS" panose="030F0702030302020204" pitchFamily="66" charset="0"/>
                </a:rPr>
                <a:t>+</a:t>
              </a:r>
              <a:endParaRPr lang="fr-FR" altLang="de-DE" sz="9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6" name="Text Box 21"/>
            <p:cNvSpPr txBox="1">
              <a:spLocks noChangeAspect="1" noChangeArrowheads="1"/>
            </p:cNvSpPr>
            <p:nvPr/>
          </p:nvSpPr>
          <p:spPr bwMode="auto">
            <a:xfrm>
              <a:off x="1831975" y="3357563"/>
              <a:ext cx="290513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0</a:t>
              </a:r>
              <a:r>
                <a:rPr lang="en-US" altLang="de-DE" sz="900" baseline="30000">
                  <a:latin typeface="Comic Sans MS" panose="030F0702030302020204" pitchFamily="66" charset="0"/>
                </a:rPr>
                <a:t>+</a:t>
              </a:r>
              <a:endParaRPr lang="fr-FR" altLang="de-DE" sz="9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7" name="Text Box 22"/>
            <p:cNvSpPr txBox="1">
              <a:spLocks noChangeAspect="1" noChangeArrowheads="1"/>
            </p:cNvSpPr>
            <p:nvPr/>
          </p:nvSpPr>
          <p:spPr bwMode="auto">
            <a:xfrm>
              <a:off x="895350" y="2017713"/>
              <a:ext cx="290513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4</a:t>
              </a:r>
              <a:r>
                <a:rPr lang="en-US" altLang="de-DE" sz="900" baseline="30000">
                  <a:latin typeface="Comic Sans MS" panose="030F0702030302020204" pitchFamily="66" charset="0"/>
                </a:rPr>
                <a:t>+</a:t>
              </a:r>
              <a:endParaRPr lang="fr-FR" altLang="de-DE" sz="9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8" name="Text Box 23"/>
            <p:cNvSpPr txBox="1">
              <a:spLocks noChangeAspect="1" noChangeArrowheads="1"/>
            </p:cNvSpPr>
            <p:nvPr/>
          </p:nvSpPr>
          <p:spPr bwMode="auto">
            <a:xfrm>
              <a:off x="1508125" y="3025775"/>
              <a:ext cx="37465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710</a:t>
              </a:r>
              <a:endParaRPr lang="fr-FR" altLang="de-DE" sz="900">
                <a:latin typeface="Comic Sans MS" panose="030F0702030302020204" pitchFamily="66" charset="0"/>
              </a:endParaRPr>
            </a:p>
          </p:txBody>
        </p:sp>
        <p:sp>
          <p:nvSpPr>
            <p:cNvPr id="29" name="Text Box 24"/>
            <p:cNvSpPr txBox="1">
              <a:spLocks noChangeAspect="1" noChangeArrowheads="1"/>
            </p:cNvSpPr>
            <p:nvPr/>
          </p:nvSpPr>
          <p:spPr bwMode="auto">
            <a:xfrm>
              <a:off x="1112838" y="3070225"/>
              <a:ext cx="37465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671</a:t>
              </a:r>
              <a:endParaRPr lang="fr-FR" altLang="de-DE" sz="900">
                <a:latin typeface="Comic Sans MS" panose="030F0702030302020204" pitchFamily="66" charset="0"/>
              </a:endParaRPr>
            </a:p>
          </p:txBody>
        </p:sp>
        <p:sp>
          <p:nvSpPr>
            <p:cNvPr id="30" name="Text Box 25"/>
            <p:cNvSpPr txBox="1">
              <a:spLocks noChangeAspect="1" noChangeArrowheads="1"/>
            </p:cNvSpPr>
            <p:nvPr/>
          </p:nvSpPr>
          <p:spPr bwMode="auto">
            <a:xfrm>
              <a:off x="1074738" y="2378075"/>
              <a:ext cx="37465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612</a:t>
              </a:r>
              <a:endParaRPr lang="fr-FR" altLang="de-DE" sz="900">
                <a:latin typeface="Comic Sans MS" panose="030F0702030302020204" pitchFamily="66" charset="0"/>
              </a:endParaRPr>
            </a:p>
          </p:txBody>
        </p:sp>
        <p:sp>
          <p:nvSpPr>
            <p:cNvPr id="31" name="Text Box 26"/>
            <p:cNvSpPr txBox="1">
              <a:spLocks noChangeAspect="1" noChangeArrowheads="1"/>
            </p:cNvSpPr>
            <p:nvPr/>
          </p:nvSpPr>
          <p:spPr bwMode="auto">
            <a:xfrm>
              <a:off x="1074738" y="1657350"/>
              <a:ext cx="37465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791</a:t>
              </a:r>
              <a:endParaRPr lang="fr-FR" altLang="de-DE" sz="900">
                <a:latin typeface="Comic Sans MS" panose="030F0702030302020204" pitchFamily="66" charset="0"/>
              </a:endParaRPr>
            </a:p>
          </p:txBody>
        </p:sp>
        <p:sp>
          <p:nvSpPr>
            <p:cNvPr id="32" name="Line 27"/>
            <p:cNvSpPr>
              <a:spLocks noChangeAspect="1" noChangeShapeType="1"/>
            </p:cNvSpPr>
            <p:nvPr/>
          </p:nvSpPr>
          <p:spPr bwMode="auto">
            <a:xfrm>
              <a:off x="2814638" y="3079750"/>
              <a:ext cx="1016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8"/>
            <p:cNvSpPr>
              <a:spLocks noChangeAspect="1" noChangeShapeType="1"/>
            </p:cNvSpPr>
            <p:nvPr/>
          </p:nvSpPr>
          <p:spPr bwMode="auto">
            <a:xfrm>
              <a:off x="2295525" y="3546475"/>
              <a:ext cx="51911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9"/>
            <p:cNvSpPr>
              <a:spLocks noChangeAspect="1" noChangeShapeType="1"/>
            </p:cNvSpPr>
            <p:nvPr/>
          </p:nvSpPr>
          <p:spPr bwMode="auto">
            <a:xfrm>
              <a:off x="2295525" y="3079750"/>
              <a:ext cx="51911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0"/>
            <p:cNvSpPr>
              <a:spLocks noChangeAspect="1" noChangeShapeType="1"/>
            </p:cNvSpPr>
            <p:nvPr/>
          </p:nvSpPr>
          <p:spPr bwMode="auto">
            <a:xfrm>
              <a:off x="2295525" y="1679575"/>
              <a:ext cx="51911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1"/>
            <p:cNvSpPr>
              <a:spLocks noChangeAspect="1" noChangeShapeType="1"/>
            </p:cNvSpPr>
            <p:nvPr/>
          </p:nvSpPr>
          <p:spPr bwMode="auto">
            <a:xfrm>
              <a:off x="2813050" y="3027363"/>
              <a:ext cx="519113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2"/>
            <p:cNvSpPr>
              <a:spLocks noChangeAspect="1" noChangeShapeType="1"/>
            </p:cNvSpPr>
            <p:nvPr/>
          </p:nvSpPr>
          <p:spPr bwMode="auto">
            <a:xfrm>
              <a:off x="2295525" y="2509838"/>
              <a:ext cx="51911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3"/>
            <p:cNvSpPr>
              <a:spLocks noChangeAspect="1" noChangeShapeType="1"/>
            </p:cNvSpPr>
            <p:nvPr/>
          </p:nvSpPr>
          <p:spPr bwMode="auto">
            <a:xfrm>
              <a:off x="2554288" y="1679575"/>
              <a:ext cx="0" cy="8302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4"/>
            <p:cNvSpPr>
              <a:spLocks noChangeAspect="1" noChangeShapeType="1"/>
            </p:cNvSpPr>
            <p:nvPr/>
          </p:nvSpPr>
          <p:spPr bwMode="auto">
            <a:xfrm>
              <a:off x="2554288" y="2509838"/>
              <a:ext cx="0" cy="569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5"/>
            <p:cNvSpPr>
              <a:spLocks noChangeAspect="1" noChangeShapeType="1"/>
            </p:cNvSpPr>
            <p:nvPr/>
          </p:nvSpPr>
          <p:spPr bwMode="auto">
            <a:xfrm>
              <a:off x="2554288" y="3079750"/>
              <a:ext cx="0" cy="466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6"/>
            <p:cNvSpPr>
              <a:spLocks noChangeAspect="1" noChangeShapeType="1"/>
            </p:cNvSpPr>
            <p:nvPr/>
          </p:nvSpPr>
          <p:spPr bwMode="auto">
            <a:xfrm flipH="1">
              <a:off x="3021013" y="3027363"/>
              <a:ext cx="155575" cy="519112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7"/>
            <p:cNvSpPr>
              <a:spLocks noChangeAspect="1" noChangeShapeType="1"/>
            </p:cNvSpPr>
            <p:nvPr/>
          </p:nvSpPr>
          <p:spPr bwMode="auto">
            <a:xfrm>
              <a:off x="2814638" y="3546475"/>
              <a:ext cx="30956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8"/>
            <p:cNvSpPr>
              <a:spLocks noChangeAspect="1" noChangeShapeType="1"/>
            </p:cNvSpPr>
            <p:nvPr/>
          </p:nvSpPr>
          <p:spPr bwMode="auto">
            <a:xfrm flipH="1">
              <a:off x="2865438" y="3027363"/>
              <a:ext cx="87312" cy="87312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 Box 39"/>
            <p:cNvSpPr txBox="1">
              <a:spLocks noChangeAspect="1" noChangeArrowheads="1"/>
            </p:cNvSpPr>
            <p:nvPr/>
          </p:nvSpPr>
          <p:spPr bwMode="auto">
            <a:xfrm>
              <a:off x="3128963" y="2854325"/>
              <a:ext cx="290512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0</a:t>
              </a:r>
              <a:r>
                <a:rPr lang="en-US" altLang="de-DE" sz="900" baseline="30000">
                  <a:latin typeface="Comic Sans MS" panose="030F0702030302020204" pitchFamily="66" charset="0"/>
                </a:rPr>
                <a:t>+</a:t>
              </a:r>
              <a:endParaRPr lang="fr-FR" altLang="de-DE" sz="9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45" name="Text Box 40"/>
            <p:cNvSpPr txBox="1">
              <a:spLocks noChangeAspect="1" noChangeArrowheads="1"/>
            </p:cNvSpPr>
            <p:nvPr/>
          </p:nvSpPr>
          <p:spPr bwMode="auto">
            <a:xfrm>
              <a:off x="2192338" y="3357563"/>
              <a:ext cx="290512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0</a:t>
              </a:r>
              <a:r>
                <a:rPr lang="en-US" altLang="de-DE" sz="900" baseline="30000">
                  <a:latin typeface="Comic Sans MS" panose="030F0702030302020204" pitchFamily="66" charset="0"/>
                </a:rPr>
                <a:t>+</a:t>
              </a:r>
              <a:endParaRPr lang="fr-FR" altLang="de-DE" sz="9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46" name="Text Box 41"/>
            <p:cNvSpPr txBox="1">
              <a:spLocks noChangeAspect="1" noChangeArrowheads="1"/>
            </p:cNvSpPr>
            <p:nvPr/>
          </p:nvSpPr>
          <p:spPr bwMode="auto">
            <a:xfrm>
              <a:off x="2192338" y="2882900"/>
              <a:ext cx="290512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2</a:t>
              </a:r>
              <a:r>
                <a:rPr lang="en-US" altLang="de-DE" sz="900" baseline="30000">
                  <a:latin typeface="Comic Sans MS" panose="030F0702030302020204" pitchFamily="66" charset="0"/>
                </a:rPr>
                <a:t>+</a:t>
              </a:r>
              <a:endParaRPr lang="fr-FR" altLang="de-DE" sz="9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47" name="Text Box 42"/>
            <p:cNvSpPr txBox="1">
              <a:spLocks noChangeAspect="1" noChangeArrowheads="1"/>
            </p:cNvSpPr>
            <p:nvPr/>
          </p:nvSpPr>
          <p:spPr bwMode="auto">
            <a:xfrm>
              <a:off x="2192338" y="2349500"/>
              <a:ext cx="290512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4</a:t>
              </a:r>
              <a:r>
                <a:rPr lang="en-US" altLang="de-DE" sz="900" baseline="30000">
                  <a:latin typeface="Comic Sans MS" panose="030F0702030302020204" pitchFamily="66" charset="0"/>
                </a:rPr>
                <a:t>+</a:t>
              </a:r>
              <a:endParaRPr lang="fr-FR" altLang="de-DE" sz="9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48" name="Text Box 43"/>
            <p:cNvSpPr txBox="1">
              <a:spLocks noChangeAspect="1" noChangeArrowheads="1"/>
            </p:cNvSpPr>
            <p:nvPr/>
          </p:nvSpPr>
          <p:spPr bwMode="auto">
            <a:xfrm>
              <a:off x="2192338" y="1485900"/>
              <a:ext cx="290512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6</a:t>
              </a:r>
              <a:r>
                <a:rPr lang="en-US" altLang="de-DE" sz="900" baseline="30000">
                  <a:latin typeface="Comic Sans MS" panose="030F0702030302020204" pitchFamily="66" charset="0"/>
                </a:rPr>
                <a:t>+</a:t>
              </a:r>
              <a:endParaRPr lang="fr-FR" altLang="de-DE" sz="9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49" name="Text Box 44"/>
            <p:cNvSpPr txBox="1">
              <a:spLocks noChangeAspect="1" noChangeArrowheads="1"/>
            </p:cNvSpPr>
            <p:nvPr/>
          </p:nvSpPr>
          <p:spPr bwMode="auto">
            <a:xfrm>
              <a:off x="2913063" y="3170238"/>
              <a:ext cx="3937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508</a:t>
              </a:r>
              <a:endParaRPr lang="fr-FR" altLang="de-DE" sz="900">
                <a:latin typeface="Comic Sans MS" panose="030F0702030302020204" pitchFamily="66" charset="0"/>
              </a:endParaRPr>
            </a:p>
          </p:txBody>
        </p:sp>
        <p:sp>
          <p:nvSpPr>
            <p:cNvPr id="50" name="Text Box 45"/>
            <p:cNvSpPr txBox="1">
              <a:spLocks noChangeAspect="1" noChangeArrowheads="1"/>
            </p:cNvSpPr>
            <p:nvPr/>
          </p:nvSpPr>
          <p:spPr bwMode="auto">
            <a:xfrm>
              <a:off x="2374900" y="3216275"/>
              <a:ext cx="3937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456</a:t>
              </a:r>
              <a:endParaRPr lang="fr-FR" altLang="de-DE" sz="900">
                <a:latin typeface="Comic Sans MS" panose="030F0702030302020204" pitchFamily="66" charset="0"/>
              </a:endParaRPr>
            </a:p>
          </p:txBody>
        </p:sp>
        <p:sp>
          <p:nvSpPr>
            <p:cNvPr id="51" name="Text Box 46"/>
            <p:cNvSpPr txBox="1">
              <a:spLocks noChangeAspect="1" noChangeArrowheads="1"/>
            </p:cNvSpPr>
            <p:nvPr/>
          </p:nvSpPr>
          <p:spPr bwMode="auto">
            <a:xfrm>
              <a:off x="2336800" y="1946275"/>
              <a:ext cx="3937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768</a:t>
              </a:r>
              <a:endParaRPr lang="fr-FR" altLang="de-DE" sz="900">
                <a:latin typeface="Comic Sans MS" panose="030F0702030302020204" pitchFamily="66" charset="0"/>
              </a:endParaRPr>
            </a:p>
          </p:txBody>
        </p:sp>
        <p:sp>
          <p:nvSpPr>
            <p:cNvPr id="52" name="Text Box 47"/>
            <p:cNvSpPr txBox="1">
              <a:spLocks noChangeAspect="1" noChangeArrowheads="1"/>
            </p:cNvSpPr>
            <p:nvPr/>
          </p:nvSpPr>
          <p:spPr bwMode="auto">
            <a:xfrm>
              <a:off x="2336800" y="2665413"/>
              <a:ext cx="3937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558</a:t>
              </a:r>
              <a:endParaRPr lang="fr-FR" altLang="de-DE" sz="900">
                <a:latin typeface="Comic Sans MS" panose="030F0702030302020204" pitchFamily="66" charset="0"/>
              </a:endParaRPr>
            </a:p>
          </p:txBody>
        </p:sp>
        <p:sp>
          <p:nvSpPr>
            <p:cNvPr id="53" name="Text Box 48"/>
            <p:cNvSpPr txBox="1">
              <a:spLocks noChangeAspect="1" noChangeArrowheads="1"/>
            </p:cNvSpPr>
            <p:nvPr/>
          </p:nvSpPr>
          <p:spPr bwMode="auto">
            <a:xfrm>
              <a:off x="2716213" y="3092450"/>
              <a:ext cx="3238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52</a:t>
              </a:r>
              <a:endParaRPr lang="fr-FR" altLang="de-DE" sz="900">
                <a:latin typeface="Comic Sans MS" panose="030F0702030302020204" pitchFamily="66" charset="0"/>
              </a:endParaRPr>
            </a:p>
          </p:txBody>
        </p:sp>
        <p:sp>
          <p:nvSpPr>
            <p:cNvPr id="54" name="Line 49"/>
            <p:cNvSpPr>
              <a:spLocks noChangeAspect="1" noChangeShapeType="1"/>
            </p:cNvSpPr>
            <p:nvPr/>
          </p:nvSpPr>
          <p:spPr bwMode="auto">
            <a:xfrm>
              <a:off x="4110038" y="3130550"/>
              <a:ext cx="10318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0"/>
            <p:cNvSpPr>
              <a:spLocks noChangeAspect="1" noChangeShapeType="1"/>
            </p:cNvSpPr>
            <p:nvPr/>
          </p:nvSpPr>
          <p:spPr bwMode="auto">
            <a:xfrm>
              <a:off x="3602038" y="3546475"/>
              <a:ext cx="51911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1"/>
            <p:cNvSpPr>
              <a:spLocks noChangeAspect="1" noChangeShapeType="1"/>
            </p:cNvSpPr>
            <p:nvPr/>
          </p:nvSpPr>
          <p:spPr bwMode="auto">
            <a:xfrm>
              <a:off x="3602038" y="3130550"/>
              <a:ext cx="51911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2"/>
            <p:cNvSpPr>
              <a:spLocks noChangeAspect="1" noChangeShapeType="1"/>
            </p:cNvSpPr>
            <p:nvPr/>
          </p:nvSpPr>
          <p:spPr bwMode="auto">
            <a:xfrm>
              <a:off x="3602038" y="1627188"/>
              <a:ext cx="51911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3"/>
            <p:cNvSpPr>
              <a:spLocks noChangeAspect="1" noChangeShapeType="1"/>
            </p:cNvSpPr>
            <p:nvPr/>
          </p:nvSpPr>
          <p:spPr bwMode="auto">
            <a:xfrm>
              <a:off x="4121150" y="2767013"/>
              <a:ext cx="519113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4"/>
            <p:cNvSpPr>
              <a:spLocks noChangeAspect="1" noChangeShapeType="1"/>
            </p:cNvSpPr>
            <p:nvPr/>
          </p:nvSpPr>
          <p:spPr bwMode="auto">
            <a:xfrm>
              <a:off x="3602038" y="2455863"/>
              <a:ext cx="51911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5"/>
            <p:cNvSpPr>
              <a:spLocks noChangeAspect="1" noChangeShapeType="1"/>
            </p:cNvSpPr>
            <p:nvPr/>
          </p:nvSpPr>
          <p:spPr bwMode="auto">
            <a:xfrm>
              <a:off x="3862388" y="1627188"/>
              <a:ext cx="0" cy="8286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56"/>
            <p:cNvSpPr>
              <a:spLocks noChangeAspect="1" noChangeShapeType="1"/>
            </p:cNvSpPr>
            <p:nvPr/>
          </p:nvSpPr>
          <p:spPr bwMode="auto">
            <a:xfrm>
              <a:off x="3862388" y="2455863"/>
              <a:ext cx="0" cy="6746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57"/>
            <p:cNvSpPr>
              <a:spLocks noChangeAspect="1" noChangeShapeType="1"/>
            </p:cNvSpPr>
            <p:nvPr/>
          </p:nvSpPr>
          <p:spPr bwMode="auto">
            <a:xfrm flipH="1">
              <a:off x="3862388" y="3130550"/>
              <a:ext cx="0" cy="415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58"/>
            <p:cNvSpPr>
              <a:spLocks noChangeAspect="1" noChangeShapeType="1"/>
            </p:cNvSpPr>
            <p:nvPr/>
          </p:nvSpPr>
          <p:spPr bwMode="auto">
            <a:xfrm flipH="1">
              <a:off x="4329113" y="2767013"/>
              <a:ext cx="155575" cy="779462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59"/>
            <p:cNvSpPr>
              <a:spLocks noChangeAspect="1" noChangeShapeType="1"/>
            </p:cNvSpPr>
            <p:nvPr/>
          </p:nvSpPr>
          <p:spPr bwMode="auto">
            <a:xfrm>
              <a:off x="4110038" y="3546475"/>
              <a:ext cx="31115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60"/>
            <p:cNvSpPr txBox="1">
              <a:spLocks noChangeAspect="1" noChangeArrowheads="1"/>
            </p:cNvSpPr>
            <p:nvPr/>
          </p:nvSpPr>
          <p:spPr bwMode="auto">
            <a:xfrm>
              <a:off x="4471988" y="2581275"/>
              <a:ext cx="290512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0</a:t>
              </a:r>
              <a:r>
                <a:rPr lang="en-US" altLang="de-DE" sz="900" baseline="30000">
                  <a:latin typeface="Comic Sans MS" panose="030F0702030302020204" pitchFamily="66" charset="0"/>
                </a:rPr>
                <a:t>+</a:t>
              </a:r>
              <a:endParaRPr lang="fr-FR" altLang="de-DE" sz="9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66" name="Text Box 61"/>
            <p:cNvSpPr txBox="1">
              <a:spLocks noChangeAspect="1" noChangeArrowheads="1"/>
            </p:cNvSpPr>
            <p:nvPr/>
          </p:nvSpPr>
          <p:spPr bwMode="auto">
            <a:xfrm>
              <a:off x="3487738" y="3357563"/>
              <a:ext cx="290512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0</a:t>
              </a:r>
              <a:r>
                <a:rPr lang="en-US" altLang="de-DE" sz="900" baseline="30000">
                  <a:latin typeface="Comic Sans MS" panose="030F0702030302020204" pitchFamily="66" charset="0"/>
                </a:rPr>
                <a:t>+</a:t>
              </a:r>
              <a:endParaRPr lang="fr-FR" altLang="de-DE" sz="9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67" name="Text Box 62"/>
            <p:cNvSpPr txBox="1">
              <a:spLocks noChangeAspect="1" noChangeArrowheads="1"/>
            </p:cNvSpPr>
            <p:nvPr/>
          </p:nvSpPr>
          <p:spPr bwMode="auto">
            <a:xfrm>
              <a:off x="3487738" y="2954338"/>
              <a:ext cx="290512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2</a:t>
              </a:r>
              <a:r>
                <a:rPr lang="en-US" altLang="de-DE" sz="900" baseline="30000">
                  <a:latin typeface="Comic Sans MS" panose="030F0702030302020204" pitchFamily="66" charset="0"/>
                </a:rPr>
                <a:t>+</a:t>
              </a:r>
              <a:endParaRPr lang="fr-FR" altLang="de-DE" sz="9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68" name="Text Box 63"/>
            <p:cNvSpPr txBox="1">
              <a:spLocks noChangeAspect="1" noChangeArrowheads="1"/>
            </p:cNvSpPr>
            <p:nvPr/>
          </p:nvSpPr>
          <p:spPr bwMode="auto">
            <a:xfrm>
              <a:off x="3487738" y="2281238"/>
              <a:ext cx="290512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4</a:t>
              </a:r>
              <a:r>
                <a:rPr lang="en-US" altLang="de-DE" sz="900" baseline="30000">
                  <a:latin typeface="Comic Sans MS" panose="030F0702030302020204" pitchFamily="66" charset="0"/>
                </a:rPr>
                <a:t>+</a:t>
              </a:r>
              <a:endParaRPr lang="fr-FR" altLang="de-DE" sz="9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69" name="Text Box 64"/>
            <p:cNvSpPr txBox="1">
              <a:spLocks noChangeAspect="1" noChangeArrowheads="1"/>
            </p:cNvSpPr>
            <p:nvPr/>
          </p:nvSpPr>
          <p:spPr bwMode="auto">
            <a:xfrm>
              <a:off x="3487738" y="1428750"/>
              <a:ext cx="290512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6</a:t>
              </a:r>
              <a:r>
                <a:rPr lang="en-US" altLang="de-DE" sz="900" baseline="30000">
                  <a:latin typeface="Comic Sans MS" panose="030F0702030302020204" pitchFamily="66" charset="0"/>
                </a:rPr>
                <a:t>+</a:t>
              </a:r>
              <a:endParaRPr lang="fr-FR" altLang="de-DE" sz="9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70" name="Text Box 65"/>
            <p:cNvSpPr txBox="1">
              <a:spLocks noChangeAspect="1" noChangeArrowheads="1"/>
            </p:cNvSpPr>
            <p:nvPr/>
          </p:nvSpPr>
          <p:spPr bwMode="auto">
            <a:xfrm>
              <a:off x="4265613" y="3013075"/>
              <a:ext cx="3937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770</a:t>
              </a:r>
              <a:endParaRPr lang="fr-FR" altLang="de-DE" sz="900">
                <a:latin typeface="Comic Sans MS" panose="030F0702030302020204" pitchFamily="66" charset="0"/>
              </a:endParaRPr>
            </a:p>
          </p:txBody>
        </p:sp>
        <p:sp>
          <p:nvSpPr>
            <p:cNvPr id="71" name="Text Box 66"/>
            <p:cNvSpPr txBox="1">
              <a:spLocks noChangeAspect="1" noChangeArrowheads="1"/>
            </p:cNvSpPr>
            <p:nvPr/>
          </p:nvSpPr>
          <p:spPr bwMode="auto">
            <a:xfrm>
              <a:off x="3703638" y="3216275"/>
              <a:ext cx="3937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424</a:t>
              </a:r>
              <a:endParaRPr lang="fr-FR" altLang="de-DE" sz="900">
                <a:latin typeface="Comic Sans MS" panose="030F0702030302020204" pitchFamily="66" charset="0"/>
              </a:endParaRPr>
            </a:p>
          </p:txBody>
        </p:sp>
        <p:sp>
          <p:nvSpPr>
            <p:cNvPr id="72" name="Text Box 67"/>
            <p:cNvSpPr txBox="1">
              <a:spLocks noChangeAspect="1" noChangeArrowheads="1"/>
            </p:cNvSpPr>
            <p:nvPr/>
          </p:nvSpPr>
          <p:spPr bwMode="auto">
            <a:xfrm>
              <a:off x="3670300" y="1920875"/>
              <a:ext cx="3937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824</a:t>
              </a:r>
              <a:endParaRPr lang="fr-FR" altLang="de-DE" sz="900">
                <a:latin typeface="Comic Sans MS" panose="030F0702030302020204" pitchFamily="66" charset="0"/>
              </a:endParaRPr>
            </a:p>
          </p:txBody>
        </p:sp>
        <p:sp>
          <p:nvSpPr>
            <p:cNvPr id="73" name="Text Box 68"/>
            <p:cNvSpPr txBox="1">
              <a:spLocks noChangeAspect="1" noChangeArrowheads="1"/>
            </p:cNvSpPr>
            <p:nvPr/>
          </p:nvSpPr>
          <p:spPr bwMode="auto">
            <a:xfrm>
              <a:off x="3703638" y="2652713"/>
              <a:ext cx="355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611</a:t>
              </a:r>
              <a:endParaRPr lang="fr-FR" altLang="de-DE" sz="900">
                <a:latin typeface="Comic Sans MS" panose="030F0702030302020204" pitchFamily="66" charset="0"/>
              </a:endParaRPr>
            </a:p>
          </p:txBody>
        </p:sp>
        <p:sp>
          <p:nvSpPr>
            <p:cNvPr id="74" name="Line 69"/>
            <p:cNvSpPr>
              <a:spLocks noChangeAspect="1" noChangeShapeType="1"/>
            </p:cNvSpPr>
            <p:nvPr/>
          </p:nvSpPr>
          <p:spPr bwMode="auto">
            <a:xfrm flipH="1">
              <a:off x="4121150" y="2767013"/>
              <a:ext cx="104775" cy="3635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 Box 70"/>
            <p:cNvSpPr txBox="1">
              <a:spLocks noChangeAspect="1" noChangeArrowheads="1"/>
            </p:cNvSpPr>
            <p:nvPr/>
          </p:nvSpPr>
          <p:spPr bwMode="auto">
            <a:xfrm>
              <a:off x="3992563" y="2797175"/>
              <a:ext cx="3937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346</a:t>
              </a:r>
              <a:endParaRPr lang="fr-FR" altLang="de-DE" sz="900">
                <a:latin typeface="Comic Sans MS" panose="030F0702030302020204" pitchFamily="66" charset="0"/>
              </a:endParaRPr>
            </a:p>
          </p:txBody>
        </p:sp>
        <p:sp>
          <p:nvSpPr>
            <p:cNvPr id="76" name="Line 71"/>
            <p:cNvSpPr>
              <a:spLocks noChangeAspect="1" noChangeShapeType="1"/>
            </p:cNvSpPr>
            <p:nvPr/>
          </p:nvSpPr>
          <p:spPr bwMode="auto">
            <a:xfrm>
              <a:off x="5405438" y="3079750"/>
              <a:ext cx="10318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2"/>
            <p:cNvSpPr>
              <a:spLocks noChangeAspect="1" noChangeShapeType="1"/>
            </p:cNvSpPr>
            <p:nvPr/>
          </p:nvSpPr>
          <p:spPr bwMode="auto">
            <a:xfrm>
              <a:off x="4899025" y="3546475"/>
              <a:ext cx="51752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3"/>
            <p:cNvSpPr>
              <a:spLocks noChangeAspect="1" noChangeShapeType="1"/>
            </p:cNvSpPr>
            <p:nvPr/>
          </p:nvSpPr>
          <p:spPr bwMode="auto">
            <a:xfrm>
              <a:off x="4899025" y="3079750"/>
              <a:ext cx="51752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4"/>
            <p:cNvSpPr>
              <a:spLocks noChangeAspect="1" noChangeShapeType="1"/>
            </p:cNvSpPr>
            <p:nvPr/>
          </p:nvSpPr>
          <p:spPr bwMode="auto">
            <a:xfrm>
              <a:off x="4899025" y="1471613"/>
              <a:ext cx="51752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75"/>
            <p:cNvSpPr>
              <a:spLocks noChangeAspect="1" noChangeShapeType="1"/>
            </p:cNvSpPr>
            <p:nvPr/>
          </p:nvSpPr>
          <p:spPr bwMode="auto">
            <a:xfrm>
              <a:off x="5416550" y="2509838"/>
              <a:ext cx="519113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76"/>
            <p:cNvSpPr>
              <a:spLocks noChangeAspect="1" noChangeShapeType="1"/>
            </p:cNvSpPr>
            <p:nvPr/>
          </p:nvSpPr>
          <p:spPr bwMode="auto">
            <a:xfrm>
              <a:off x="4899025" y="2405063"/>
              <a:ext cx="51752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77"/>
            <p:cNvSpPr>
              <a:spLocks noChangeAspect="1" noChangeShapeType="1"/>
            </p:cNvSpPr>
            <p:nvPr/>
          </p:nvSpPr>
          <p:spPr bwMode="auto">
            <a:xfrm flipH="1">
              <a:off x="5157788" y="1471613"/>
              <a:ext cx="0" cy="933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78"/>
            <p:cNvSpPr>
              <a:spLocks noChangeAspect="1" noChangeShapeType="1"/>
            </p:cNvSpPr>
            <p:nvPr/>
          </p:nvSpPr>
          <p:spPr bwMode="auto">
            <a:xfrm flipH="1">
              <a:off x="5157788" y="2405063"/>
              <a:ext cx="0" cy="6746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79"/>
            <p:cNvSpPr>
              <a:spLocks noChangeAspect="1" noChangeShapeType="1"/>
            </p:cNvSpPr>
            <p:nvPr/>
          </p:nvSpPr>
          <p:spPr bwMode="auto">
            <a:xfrm>
              <a:off x="5157788" y="3079750"/>
              <a:ext cx="1587" cy="466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0"/>
            <p:cNvSpPr>
              <a:spLocks noChangeAspect="1" noChangeShapeType="1"/>
            </p:cNvSpPr>
            <p:nvPr/>
          </p:nvSpPr>
          <p:spPr bwMode="auto">
            <a:xfrm flipH="1">
              <a:off x="5626100" y="2509838"/>
              <a:ext cx="153988" cy="1036637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1"/>
            <p:cNvSpPr>
              <a:spLocks noChangeAspect="1" noChangeShapeType="1"/>
            </p:cNvSpPr>
            <p:nvPr/>
          </p:nvSpPr>
          <p:spPr bwMode="auto">
            <a:xfrm>
              <a:off x="5405438" y="3546475"/>
              <a:ext cx="31115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 Box 82"/>
            <p:cNvSpPr txBox="1">
              <a:spLocks noChangeAspect="1" noChangeArrowheads="1"/>
            </p:cNvSpPr>
            <p:nvPr/>
          </p:nvSpPr>
          <p:spPr bwMode="auto">
            <a:xfrm>
              <a:off x="5721350" y="2293938"/>
              <a:ext cx="290513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0</a:t>
              </a:r>
              <a:r>
                <a:rPr lang="en-US" altLang="de-DE" sz="900" baseline="30000">
                  <a:latin typeface="Comic Sans MS" panose="030F0702030302020204" pitchFamily="66" charset="0"/>
                </a:rPr>
                <a:t>+</a:t>
              </a:r>
              <a:endParaRPr lang="fr-FR" altLang="de-DE" sz="9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88" name="Text Box 83"/>
            <p:cNvSpPr txBox="1">
              <a:spLocks noChangeAspect="1" noChangeArrowheads="1"/>
            </p:cNvSpPr>
            <p:nvPr/>
          </p:nvSpPr>
          <p:spPr bwMode="auto">
            <a:xfrm>
              <a:off x="4784725" y="3373438"/>
              <a:ext cx="290513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0</a:t>
              </a:r>
              <a:r>
                <a:rPr lang="en-US" altLang="de-DE" sz="900" baseline="30000">
                  <a:latin typeface="Comic Sans MS" panose="030F0702030302020204" pitchFamily="66" charset="0"/>
                </a:rPr>
                <a:t>+</a:t>
              </a:r>
              <a:endParaRPr lang="fr-FR" altLang="de-DE" sz="9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89" name="Text Box 84"/>
            <p:cNvSpPr txBox="1">
              <a:spLocks noChangeAspect="1" noChangeArrowheads="1"/>
            </p:cNvSpPr>
            <p:nvPr/>
          </p:nvSpPr>
          <p:spPr bwMode="auto">
            <a:xfrm>
              <a:off x="4784725" y="2870200"/>
              <a:ext cx="290513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2</a:t>
              </a:r>
              <a:r>
                <a:rPr lang="en-US" altLang="de-DE" sz="900" baseline="30000">
                  <a:latin typeface="Comic Sans MS" panose="030F0702030302020204" pitchFamily="66" charset="0"/>
                </a:rPr>
                <a:t>+</a:t>
              </a:r>
              <a:endParaRPr lang="fr-FR" altLang="de-DE" sz="9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90" name="Text Box 85"/>
            <p:cNvSpPr txBox="1">
              <a:spLocks noChangeAspect="1" noChangeArrowheads="1"/>
            </p:cNvSpPr>
            <p:nvPr/>
          </p:nvSpPr>
          <p:spPr bwMode="auto">
            <a:xfrm>
              <a:off x="4784725" y="2220913"/>
              <a:ext cx="290513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4</a:t>
              </a:r>
              <a:r>
                <a:rPr lang="en-US" altLang="de-DE" sz="900" baseline="30000">
                  <a:latin typeface="Comic Sans MS" panose="030F0702030302020204" pitchFamily="66" charset="0"/>
                </a:rPr>
                <a:t>+</a:t>
              </a:r>
              <a:endParaRPr lang="fr-FR" altLang="de-DE" sz="9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91" name="Text Box 86"/>
            <p:cNvSpPr txBox="1">
              <a:spLocks noChangeAspect="1" noChangeArrowheads="1"/>
            </p:cNvSpPr>
            <p:nvPr/>
          </p:nvSpPr>
          <p:spPr bwMode="auto">
            <a:xfrm>
              <a:off x="4784725" y="1285875"/>
              <a:ext cx="290513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6</a:t>
              </a:r>
              <a:r>
                <a:rPr lang="en-US" altLang="de-DE" sz="900" baseline="30000">
                  <a:latin typeface="Comic Sans MS" panose="030F0702030302020204" pitchFamily="66" charset="0"/>
                </a:rPr>
                <a:t>+</a:t>
              </a:r>
              <a:endParaRPr lang="fr-FR" altLang="de-DE" sz="9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92" name="Text Box 87"/>
            <p:cNvSpPr txBox="1">
              <a:spLocks noChangeAspect="1" noChangeArrowheads="1"/>
            </p:cNvSpPr>
            <p:nvPr/>
          </p:nvSpPr>
          <p:spPr bwMode="auto">
            <a:xfrm>
              <a:off x="5503863" y="2884488"/>
              <a:ext cx="42545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1017</a:t>
              </a:r>
              <a:endParaRPr lang="fr-FR" altLang="de-DE" sz="900">
                <a:latin typeface="Comic Sans MS" panose="030F0702030302020204" pitchFamily="66" charset="0"/>
              </a:endParaRPr>
            </a:p>
          </p:txBody>
        </p:sp>
        <p:sp>
          <p:nvSpPr>
            <p:cNvPr id="93" name="Text Box 88"/>
            <p:cNvSpPr txBox="1">
              <a:spLocks noChangeAspect="1" noChangeArrowheads="1"/>
            </p:cNvSpPr>
            <p:nvPr/>
          </p:nvSpPr>
          <p:spPr bwMode="auto">
            <a:xfrm>
              <a:off x="4967288" y="3157538"/>
              <a:ext cx="3937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455</a:t>
              </a:r>
              <a:endParaRPr lang="fr-FR" altLang="de-DE" sz="900">
                <a:latin typeface="Comic Sans MS" panose="030F0702030302020204" pitchFamily="66" charset="0"/>
              </a:endParaRPr>
            </a:p>
          </p:txBody>
        </p:sp>
        <p:sp>
          <p:nvSpPr>
            <p:cNvPr id="94" name="Text Box 89"/>
            <p:cNvSpPr txBox="1">
              <a:spLocks noChangeAspect="1" noChangeArrowheads="1"/>
            </p:cNvSpPr>
            <p:nvPr/>
          </p:nvSpPr>
          <p:spPr bwMode="auto">
            <a:xfrm>
              <a:off x="4967288" y="1801813"/>
              <a:ext cx="3937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858</a:t>
              </a:r>
              <a:endParaRPr lang="fr-FR" altLang="de-DE" sz="900">
                <a:latin typeface="Comic Sans MS" panose="030F0702030302020204" pitchFamily="66" charset="0"/>
              </a:endParaRPr>
            </a:p>
          </p:txBody>
        </p:sp>
        <p:sp>
          <p:nvSpPr>
            <p:cNvPr id="95" name="Text Box 90"/>
            <p:cNvSpPr txBox="1">
              <a:spLocks noChangeAspect="1" noChangeArrowheads="1"/>
            </p:cNvSpPr>
            <p:nvPr/>
          </p:nvSpPr>
          <p:spPr bwMode="auto">
            <a:xfrm>
              <a:off x="4967288" y="2581275"/>
              <a:ext cx="3937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664</a:t>
              </a:r>
              <a:endParaRPr lang="fr-FR" altLang="de-DE" sz="900">
                <a:latin typeface="Comic Sans MS" panose="030F0702030302020204" pitchFamily="66" charset="0"/>
              </a:endParaRPr>
            </a:p>
          </p:txBody>
        </p:sp>
        <p:sp>
          <p:nvSpPr>
            <p:cNvPr id="96" name="Line 91"/>
            <p:cNvSpPr>
              <a:spLocks noChangeAspect="1" noChangeShapeType="1"/>
            </p:cNvSpPr>
            <p:nvPr/>
          </p:nvSpPr>
          <p:spPr bwMode="auto">
            <a:xfrm flipH="1">
              <a:off x="5416550" y="2509838"/>
              <a:ext cx="104775" cy="569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92"/>
            <p:cNvSpPr txBox="1">
              <a:spLocks noChangeAspect="1" noChangeArrowheads="1"/>
            </p:cNvSpPr>
            <p:nvPr/>
          </p:nvSpPr>
          <p:spPr bwMode="auto">
            <a:xfrm>
              <a:off x="5287963" y="2652713"/>
              <a:ext cx="3937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900">
                  <a:latin typeface="Comic Sans MS" panose="030F0702030302020204" pitchFamily="66" charset="0"/>
                </a:rPr>
                <a:t>562</a:t>
              </a:r>
              <a:endParaRPr lang="fr-FR" altLang="de-DE" sz="900">
                <a:latin typeface="Comic Sans MS" panose="030F0702030302020204" pitchFamily="66" charset="0"/>
              </a:endParaRPr>
            </a:p>
          </p:txBody>
        </p:sp>
        <p:sp>
          <p:nvSpPr>
            <p:cNvPr id="98" name="Text Box 93"/>
            <p:cNvSpPr txBox="1">
              <a:spLocks noChangeAspect="1" noChangeArrowheads="1"/>
            </p:cNvSpPr>
            <p:nvPr/>
          </p:nvSpPr>
          <p:spPr bwMode="auto">
            <a:xfrm>
              <a:off x="1211263" y="3589338"/>
              <a:ext cx="5810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800" baseline="30000"/>
                <a:t>72</a:t>
              </a:r>
              <a:r>
                <a:rPr lang="en-US" altLang="de-DE" sz="1800"/>
                <a:t>Kr</a:t>
              </a:r>
              <a:endParaRPr lang="fr-FR" altLang="de-DE" sz="1800"/>
            </a:p>
          </p:txBody>
        </p:sp>
        <p:sp>
          <p:nvSpPr>
            <p:cNvPr id="99" name="Text Box 94"/>
            <p:cNvSpPr txBox="1">
              <a:spLocks noChangeAspect="1" noChangeArrowheads="1"/>
            </p:cNvSpPr>
            <p:nvPr/>
          </p:nvSpPr>
          <p:spPr bwMode="auto">
            <a:xfrm>
              <a:off x="2552700" y="3589338"/>
              <a:ext cx="5810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800" baseline="30000"/>
                <a:t>74</a:t>
              </a:r>
              <a:r>
                <a:rPr lang="en-US" altLang="de-DE" sz="1800"/>
                <a:t>Kr</a:t>
              </a:r>
              <a:endParaRPr lang="fr-FR" altLang="de-DE" sz="1800"/>
            </a:p>
          </p:txBody>
        </p:sp>
        <p:sp>
          <p:nvSpPr>
            <p:cNvPr id="100" name="Text Box 95"/>
            <p:cNvSpPr txBox="1">
              <a:spLocks noChangeAspect="1" noChangeArrowheads="1"/>
            </p:cNvSpPr>
            <p:nvPr/>
          </p:nvSpPr>
          <p:spPr bwMode="auto">
            <a:xfrm>
              <a:off x="3848100" y="3589338"/>
              <a:ext cx="5810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800" baseline="30000"/>
                <a:t>76</a:t>
              </a:r>
              <a:r>
                <a:rPr lang="en-US" altLang="de-DE" sz="1800"/>
                <a:t>Kr</a:t>
              </a:r>
              <a:endParaRPr lang="fr-FR" altLang="de-DE" sz="1800"/>
            </a:p>
          </p:txBody>
        </p:sp>
        <p:sp>
          <p:nvSpPr>
            <p:cNvPr id="101" name="Text Box 96"/>
            <p:cNvSpPr txBox="1">
              <a:spLocks noChangeAspect="1" noChangeArrowheads="1"/>
            </p:cNvSpPr>
            <p:nvPr/>
          </p:nvSpPr>
          <p:spPr bwMode="auto">
            <a:xfrm>
              <a:off x="5145088" y="3589338"/>
              <a:ext cx="5810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800" baseline="30000"/>
                <a:t>78</a:t>
              </a:r>
              <a:r>
                <a:rPr lang="en-US" altLang="de-DE" sz="1800"/>
                <a:t>Kr</a:t>
              </a:r>
              <a:endParaRPr lang="fr-FR" altLang="de-DE" sz="1800"/>
            </a:p>
          </p:txBody>
        </p:sp>
        <p:sp>
          <p:nvSpPr>
            <p:cNvPr id="102" name="Text Box 104"/>
            <p:cNvSpPr txBox="1">
              <a:spLocks noChangeArrowheads="1"/>
            </p:cNvSpPr>
            <p:nvPr/>
          </p:nvSpPr>
          <p:spPr bwMode="auto">
            <a:xfrm>
              <a:off x="1198563" y="3916363"/>
              <a:ext cx="4724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sz="1400">
                  <a:solidFill>
                    <a:srgbClr val="CC0099"/>
                  </a:solidFill>
                </a:rPr>
                <a:t>72 </a:t>
              </a:r>
              <a:r>
                <a:rPr lang="en-US" altLang="de-DE" sz="1400">
                  <a:solidFill>
                    <a:srgbClr val="CC0099"/>
                  </a:solidFill>
                  <a:cs typeface="Arial" panose="020B0604020202020204" pitchFamily="34" charset="0"/>
                </a:rPr>
                <a:t>· </a:t>
              </a:r>
              <a:r>
                <a:rPr lang="fr-FR" altLang="de-DE" sz="1400">
                  <a:solidFill>
                    <a:srgbClr val="CC0099"/>
                  </a:solidFill>
                </a:rPr>
                <a:t>10</a:t>
              </a:r>
              <a:r>
                <a:rPr lang="fr-FR" altLang="de-DE" sz="1400" baseline="30000">
                  <a:solidFill>
                    <a:srgbClr val="CC0099"/>
                  </a:solidFill>
                </a:rPr>
                <a:t>-3                   </a:t>
              </a:r>
              <a:r>
                <a:rPr lang="fr-FR" altLang="de-DE" sz="1400">
                  <a:solidFill>
                    <a:srgbClr val="CC0099"/>
                  </a:solidFill>
                </a:rPr>
                <a:t>85 </a:t>
              </a:r>
              <a:r>
                <a:rPr lang="en-US" altLang="de-DE" sz="1400">
                  <a:solidFill>
                    <a:srgbClr val="CC0099"/>
                  </a:solidFill>
                  <a:cs typeface="Arial" panose="020B0604020202020204" pitchFamily="34" charset="0"/>
                </a:rPr>
                <a:t>· </a:t>
              </a:r>
              <a:r>
                <a:rPr lang="fr-FR" altLang="de-DE" sz="1400">
                  <a:solidFill>
                    <a:srgbClr val="CC0099"/>
                  </a:solidFill>
                </a:rPr>
                <a:t>10</a:t>
              </a:r>
              <a:r>
                <a:rPr lang="fr-FR" altLang="de-DE" sz="1400" baseline="30000">
                  <a:solidFill>
                    <a:srgbClr val="CC0099"/>
                  </a:solidFill>
                </a:rPr>
                <a:t>-3                     </a:t>
              </a:r>
              <a:r>
                <a:rPr lang="fr-FR" altLang="de-DE" sz="1400">
                  <a:solidFill>
                    <a:srgbClr val="CC0099"/>
                  </a:solidFill>
                </a:rPr>
                <a:t>79 </a:t>
              </a:r>
              <a:r>
                <a:rPr lang="en-US" altLang="de-DE" sz="1400">
                  <a:solidFill>
                    <a:srgbClr val="CC0099"/>
                  </a:solidFill>
                  <a:cs typeface="Arial" panose="020B0604020202020204" pitchFamily="34" charset="0"/>
                </a:rPr>
                <a:t>· </a:t>
              </a:r>
              <a:r>
                <a:rPr lang="fr-FR" altLang="de-DE" sz="1400">
                  <a:solidFill>
                    <a:srgbClr val="CC0099"/>
                  </a:solidFill>
                </a:rPr>
                <a:t>10</a:t>
              </a:r>
              <a:r>
                <a:rPr lang="fr-FR" altLang="de-DE" sz="1400" baseline="30000">
                  <a:solidFill>
                    <a:srgbClr val="CC0099"/>
                  </a:solidFill>
                </a:rPr>
                <a:t>-3                     </a:t>
              </a:r>
              <a:r>
                <a:rPr lang="fr-FR" altLang="de-DE" sz="1400">
                  <a:solidFill>
                    <a:srgbClr val="CC0099"/>
                  </a:solidFill>
                </a:rPr>
                <a:t>47 </a:t>
              </a:r>
              <a:r>
                <a:rPr lang="en-US" altLang="de-DE" sz="1400">
                  <a:solidFill>
                    <a:srgbClr val="CC0099"/>
                  </a:solidFill>
                  <a:cs typeface="Arial" panose="020B0604020202020204" pitchFamily="34" charset="0"/>
                </a:rPr>
                <a:t>· </a:t>
              </a:r>
              <a:r>
                <a:rPr lang="fr-FR" altLang="de-DE" sz="1400">
                  <a:solidFill>
                    <a:srgbClr val="CC0099"/>
                  </a:solidFill>
                </a:rPr>
                <a:t>10</a:t>
              </a:r>
              <a:r>
                <a:rPr lang="fr-FR" altLang="de-DE" sz="1400" baseline="30000">
                  <a:solidFill>
                    <a:srgbClr val="CC0099"/>
                  </a:solidFill>
                </a:rPr>
                <a:t>-3 </a:t>
              </a:r>
            </a:p>
          </p:txBody>
        </p:sp>
        <p:sp>
          <p:nvSpPr>
            <p:cNvPr id="103" name="Text Box 105"/>
            <p:cNvSpPr txBox="1">
              <a:spLocks noChangeArrowheads="1"/>
            </p:cNvSpPr>
            <p:nvPr/>
          </p:nvSpPr>
          <p:spPr bwMode="auto">
            <a:xfrm>
              <a:off x="579438" y="3916363"/>
              <a:ext cx="6794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sz="1400">
                  <a:sym typeface="Symbol" panose="05050102010706020507" pitchFamily="18" charset="2"/>
                </a:rPr>
                <a:t></a:t>
              </a:r>
              <a:r>
                <a:rPr lang="fr-FR" altLang="de-DE" sz="1400" baseline="30000">
                  <a:sym typeface="Symbol" panose="05050102010706020507" pitchFamily="18" charset="2"/>
                </a:rPr>
                <a:t>2</a:t>
              </a:r>
              <a:r>
                <a:rPr lang="fr-FR" altLang="de-DE" sz="1400">
                  <a:sym typeface="Symbol" panose="05050102010706020507" pitchFamily="18" charset="2"/>
                </a:rPr>
                <a:t>(E0)</a:t>
              </a:r>
            </a:p>
          </p:txBody>
        </p:sp>
      </p:grpSp>
      <p:pic>
        <p:nvPicPr>
          <p:cNvPr id="105" name="Picture 3" descr="beta-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0" y="554400"/>
            <a:ext cx="601663" cy="6762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6" descr="beta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035" y="636738"/>
            <a:ext cx="679450" cy="576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Text Box 97"/>
          <p:cNvSpPr txBox="1">
            <a:spLocks noChangeArrowheads="1"/>
          </p:cNvSpPr>
          <p:nvPr/>
        </p:nvSpPr>
        <p:spPr bwMode="auto">
          <a:xfrm>
            <a:off x="6660000" y="720000"/>
            <a:ext cx="883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prolate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 Box 98"/>
          <p:cNvSpPr txBox="1">
            <a:spLocks noChangeArrowheads="1"/>
          </p:cNvSpPr>
          <p:nvPr/>
        </p:nvSpPr>
        <p:spPr bwMode="auto">
          <a:xfrm>
            <a:off x="4788000" y="720000"/>
            <a:ext cx="7489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oblate</a:t>
            </a:r>
            <a:endParaRPr lang="fr-FR" altLang="de-DE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8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smtClean="0"/>
              <a:t>Band mixing between the ground and </a:t>
            </a:r>
            <a:r>
              <a:rPr lang="el-GR" dirty="0" smtClean="0"/>
              <a:t>γ</a:t>
            </a:r>
            <a:r>
              <a:rPr lang="de-DE" dirty="0" smtClean="0"/>
              <a:t>-band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baseline="30000" dirty="0" smtClean="0"/>
              <a:t>164</a:t>
            </a:r>
            <a:r>
              <a:rPr lang="en-US" dirty="0" smtClean="0"/>
              <a:t>Dy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76000"/>
            <a:ext cx="2817495" cy="5942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0" y="5400000"/>
            <a:ext cx="49815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8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mixing between the ground and </a:t>
            </a:r>
            <a:r>
              <a:rPr lang="el-GR" dirty="0" smtClean="0"/>
              <a:t>γ</a:t>
            </a:r>
            <a:r>
              <a:rPr lang="de-DE" dirty="0" smtClean="0"/>
              <a:t>-band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baseline="30000" dirty="0" smtClean="0"/>
              <a:t>164</a:t>
            </a:r>
            <a:r>
              <a:rPr lang="en-US" dirty="0" smtClean="0"/>
              <a:t>Dy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00000"/>
            <a:ext cx="4981575" cy="6381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800000"/>
            <a:ext cx="5429250" cy="6381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4" y="2880000"/>
            <a:ext cx="66960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2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mixing between the ground and </a:t>
            </a:r>
            <a:r>
              <a:rPr lang="el-GR" dirty="0" smtClean="0"/>
              <a:t>γ</a:t>
            </a:r>
            <a:r>
              <a:rPr lang="de-DE" dirty="0" smtClean="0"/>
              <a:t>-band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baseline="30000" dirty="0" smtClean="0"/>
              <a:t>164</a:t>
            </a:r>
            <a:r>
              <a:rPr lang="en-US" dirty="0" smtClean="0"/>
              <a:t>Dy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93" y="612000"/>
            <a:ext cx="6050813" cy="587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1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Rotation Vibration Model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4933950" cy="15716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00000"/>
            <a:ext cx="2667000" cy="8382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2700000"/>
            <a:ext cx="3133725" cy="82867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23" y="3827073"/>
            <a:ext cx="4869180" cy="27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5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Coulomb </a:t>
            </a:r>
            <a:r>
              <a:rPr lang="en-US" dirty="0" smtClean="0"/>
              <a:t>excitation of the K = 8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2648712" cy="413613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680000" y="720000"/>
            <a:ext cx="27158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 and resolutions FWHM</a:t>
            </a:r>
          </a:p>
          <a:p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5.5% at 1332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2.8 ns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W(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14</a:t>
            </a:r>
            <a:r>
              <a:rPr lang="de-DE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18-22%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l-GR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25-30%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l-GR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80001" y="2340000"/>
            <a:ext cx="435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two basic observables 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can be measured for the resulting </a:t>
            </a:r>
            <a:r>
              <a:rPr lang="el-GR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-ray shower are the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energy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emitted as 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-radiation 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l-G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4752000" y="1008000"/>
            <a:ext cx="2592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752000" y="2160000"/>
            <a:ext cx="2592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60000" y="6300000"/>
            <a:ext cx="23695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al.; Phys. Rev. C48 (1993), 2517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80000" y="5220000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162 </a:t>
            </a:r>
            <a:r>
              <a:rPr lang="en-US" sz="1400" b="1" dirty="0" err="1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6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detector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IIT-Ropar\NuclearPhysics\HJW\Hf-178\picture\p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3816000"/>
            <a:ext cx="2865437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80000" y="5899338"/>
            <a:ext cx="446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Delayed sum-energy spectrum taken at 590 MeV. (delayed time window 20-65ns with respect to beam pulse) A peak associated to the K</a:t>
            </a:r>
            <a:r>
              <a:rPr lang="el-GR" sz="1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de-DE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=8</a:t>
            </a:r>
            <a:r>
              <a:rPr lang="de-DE" sz="1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shows up. 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peaks correspond to isomers of fusion products from target contaminants and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680000" y="3068960"/>
            <a:ext cx="4284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aseline="30000" dirty="0" smtClean="0">
                <a:solidFill>
                  <a:srgbClr val="FF0000"/>
                </a:solidFill>
              </a:rPr>
              <a:t> 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 + 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560, 590, 620 MeV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particle detection at ~180</a:t>
            </a:r>
            <a:r>
              <a:rPr lang="en-US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catcher (0.5 mm thickness) was positioned 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1cm downstream to stop the recoiling </a:t>
            </a:r>
            <a:r>
              <a:rPr lang="en-US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 ions.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372200" y="4221088"/>
            <a:ext cx="252000" cy="324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8</a:t>
            </a:r>
            <a:r>
              <a:rPr lang="en-US" baseline="30000" dirty="0" smtClean="0">
                <a:solidFill>
                  <a:srgbClr val="0000CC"/>
                </a:solidFill>
              </a:rPr>
              <a:t>-</a:t>
            </a:r>
            <a:endParaRPr lang="en-US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7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8" grpId="0"/>
      <p:bldP spid="4" grpId="0" animBg="1"/>
    </p:bld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866</Words>
  <Application>Microsoft Office PowerPoint</Application>
  <PresentationFormat>Bildschirmpräsentation (4:3)</PresentationFormat>
  <Paragraphs>144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1_Larissa</vt:lpstr>
      <vt:lpstr>Outline: 2-band mixing</vt:lpstr>
      <vt:lpstr>1. Shape coexistence in light Kr isotopes</vt:lpstr>
      <vt:lpstr>Shape coexistence and low-lying 0+ states</vt:lpstr>
      <vt:lpstr>Systematics of the light Kr isotopes</vt:lpstr>
      <vt:lpstr>2. Band mixing between the ground and γ-band in 164Dy</vt:lpstr>
      <vt:lpstr>Band mixing between the ground and γ-band in 164Dy</vt:lpstr>
      <vt:lpstr>Band mixing between the ground and γ-band in 164Dy</vt:lpstr>
      <vt:lpstr>Rotation Vibration Model</vt:lpstr>
      <vt:lpstr>3. Coulomb excitation of the K = 8 isomer in 178Hf</vt:lpstr>
      <vt:lpstr>Coulomb excitation of the K = 8 isomer in 178Hf</vt:lpstr>
      <vt:lpstr>Decay of the isomer by barrier penetration</vt:lpstr>
      <vt:lpstr>2-band K-mixing model</vt:lpstr>
      <vt:lpstr>Coulomb excitation of the K = 8 isomer in 178Hf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428</cp:revision>
  <dcterms:created xsi:type="dcterms:W3CDTF">2016-04-06T12:04:03Z</dcterms:created>
  <dcterms:modified xsi:type="dcterms:W3CDTF">2025-07-09T14:19:42Z</dcterms:modified>
</cp:coreProperties>
</file>